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customXml/itemProps5.xml" ContentType="application/vnd.openxmlformats-officedocument.customXmlPropertie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3" r:id="rId6"/>
    <p:sldMasterId id="2147484672" r:id="rId7"/>
    <p:sldMasterId id="2147484681" r:id="rId8"/>
    <p:sldMasterId id="2147484690" r:id="rId9"/>
  </p:sldMasterIdLst>
  <p:notesMasterIdLst>
    <p:notesMasterId r:id="rId123"/>
  </p:notesMasterIdLst>
  <p:handoutMasterIdLst>
    <p:handoutMasterId r:id="rId124"/>
  </p:handoutMasterIdLst>
  <p:sldIdLst>
    <p:sldId id="2141411912" r:id="rId10"/>
    <p:sldId id="4757" r:id="rId11"/>
    <p:sldId id="1993219353" r:id="rId12"/>
    <p:sldId id="2141411903" r:id="rId13"/>
    <p:sldId id="2141411904" r:id="rId14"/>
    <p:sldId id="2141411905" r:id="rId15"/>
    <p:sldId id="4780" r:id="rId16"/>
    <p:sldId id="574" r:id="rId17"/>
    <p:sldId id="2141411907" r:id="rId18"/>
    <p:sldId id="2141411655" r:id="rId19"/>
    <p:sldId id="4781" r:id="rId20"/>
    <p:sldId id="4801" r:id="rId21"/>
    <p:sldId id="590" r:id="rId22"/>
    <p:sldId id="4805" r:id="rId23"/>
    <p:sldId id="2141411906" r:id="rId24"/>
    <p:sldId id="589" r:id="rId25"/>
    <p:sldId id="2141411910" r:id="rId26"/>
    <p:sldId id="2141411692" r:id="rId27"/>
    <p:sldId id="2141411693" r:id="rId28"/>
    <p:sldId id="1993219053" r:id="rId29"/>
    <p:sldId id="2141411949" r:id="rId30"/>
    <p:sldId id="2141411950" r:id="rId31"/>
    <p:sldId id="2141411951" r:id="rId32"/>
    <p:sldId id="2141411953" r:id="rId33"/>
    <p:sldId id="2141411954" r:id="rId34"/>
    <p:sldId id="2141411909" r:id="rId35"/>
    <p:sldId id="2141411908" r:id="rId36"/>
    <p:sldId id="4784" r:id="rId37"/>
    <p:sldId id="4786" r:id="rId38"/>
    <p:sldId id="4787" r:id="rId39"/>
    <p:sldId id="4806" r:id="rId40"/>
    <p:sldId id="4807" r:id="rId41"/>
    <p:sldId id="4789" r:id="rId42"/>
    <p:sldId id="585" r:id="rId43"/>
    <p:sldId id="599" r:id="rId44"/>
    <p:sldId id="2141411932" r:id="rId45"/>
    <p:sldId id="4772" r:id="rId46"/>
    <p:sldId id="1993219006" r:id="rId47"/>
    <p:sldId id="2141411779" r:id="rId48"/>
    <p:sldId id="2141411780" r:id="rId49"/>
    <p:sldId id="2141411781" r:id="rId50"/>
    <p:sldId id="2141411782" r:id="rId51"/>
    <p:sldId id="2141411783" r:id="rId52"/>
    <p:sldId id="2141411784" r:id="rId53"/>
    <p:sldId id="2141411785" r:id="rId54"/>
    <p:sldId id="2141411786" r:id="rId55"/>
    <p:sldId id="2141411787" r:id="rId56"/>
    <p:sldId id="2141411788" r:id="rId57"/>
    <p:sldId id="2141411789" r:id="rId58"/>
    <p:sldId id="2141411790" r:id="rId59"/>
    <p:sldId id="2141411791" r:id="rId60"/>
    <p:sldId id="2141411792" r:id="rId61"/>
    <p:sldId id="2141411794" r:id="rId62"/>
    <p:sldId id="2141411795" r:id="rId63"/>
    <p:sldId id="2141411796" r:id="rId64"/>
    <p:sldId id="2141411815" r:id="rId65"/>
    <p:sldId id="2141411816" r:id="rId66"/>
    <p:sldId id="2141411915" r:id="rId67"/>
    <p:sldId id="2141411916" r:id="rId68"/>
    <p:sldId id="2141411917" r:id="rId69"/>
    <p:sldId id="2141411918" r:id="rId70"/>
    <p:sldId id="2141411919" r:id="rId71"/>
    <p:sldId id="2141411921" r:id="rId72"/>
    <p:sldId id="2141411922" r:id="rId73"/>
    <p:sldId id="2141411923" r:id="rId74"/>
    <p:sldId id="2141411817" r:id="rId75"/>
    <p:sldId id="2141411818" r:id="rId76"/>
    <p:sldId id="2141411819" r:id="rId77"/>
    <p:sldId id="2141411820" r:id="rId78"/>
    <p:sldId id="2141411821" r:id="rId79"/>
    <p:sldId id="2141411822" r:id="rId80"/>
    <p:sldId id="2141411823" r:id="rId81"/>
    <p:sldId id="2141411825" r:id="rId82"/>
    <p:sldId id="2141411826" r:id="rId83"/>
    <p:sldId id="2141411827" r:id="rId84"/>
    <p:sldId id="2141411828" r:id="rId85"/>
    <p:sldId id="2141411831" r:id="rId86"/>
    <p:sldId id="2141411832" r:id="rId87"/>
    <p:sldId id="2141411833" r:id="rId88"/>
    <p:sldId id="2141411855" r:id="rId89"/>
    <p:sldId id="2141411856" r:id="rId90"/>
    <p:sldId id="2141411857" r:id="rId91"/>
    <p:sldId id="2141411859" r:id="rId92"/>
    <p:sldId id="2141411860" r:id="rId93"/>
    <p:sldId id="2141411861" r:id="rId94"/>
    <p:sldId id="2141411862" r:id="rId95"/>
    <p:sldId id="2141411863" r:id="rId96"/>
    <p:sldId id="2141411864" r:id="rId97"/>
    <p:sldId id="2141411865" r:id="rId98"/>
    <p:sldId id="2141411866" r:id="rId99"/>
    <p:sldId id="2141411867" r:id="rId100"/>
    <p:sldId id="2141411913" r:id="rId101"/>
    <p:sldId id="2141411868" r:id="rId102"/>
    <p:sldId id="2141411914" r:id="rId103"/>
    <p:sldId id="2141411870" r:id="rId104"/>
    <p:sldId id="2141411871" r:id="rId105"/>
    <p:sldId id="2141411872" r:id="rId106"/>
    <p:sldId id="2141411874" r:id="rId107"/>
    <p:sldId id="2141411873" r:id="rId108"/>
    <p:sldId id="2141411875" r:id="rId109"/>
    <p:sldId id="2141411876" r:id="rId110"/>
    <p:sldId id="2141411877" r:id="rId111"/>
    <p:sldId id="2141411878" r:id="rId112"/>
    <p:sldId id="2141411879" r:id="rId113"/>
    <p:sldId id="2141411880" r:id="rId114"/>
    <p:sldId id="2141411924" r:id="rId115"/>
    <p:sldId id="2141411925" r:id="rId116"/>
    <p:sldId id="2141411926" r:id="rId117"/>
    <p:sldId id="2141411927" r:id="rId118"/>
    <p:sldId id="2141411928" r:id="rId119"/>
    <p:sldId id="2141411929" r:id="rId120"/>
    <p:sldId id="2141411930" r:id="rId121"/>
    <p:sldId id="2141411931" r:id="rId122"/>
  </p:sldIdLst>
  <p:sldSz cx="12192000" cy="6858000"/>
  <p:notesSz cx="7315200" cy="9601200"/>
  <p:custDataLst>
    <p:tags r:id="rId125"/>
  </p:custData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 xmlns:p14="http://schemas.microsoft.com/office/powerpoint/2010/main">
        <p14:section name="Intro" id="{4D2DEB08-08FE-1E45-95E3-5A0B6E2255EC}">
          <p14:sldIdLst/>
        </p14:section>
        <p14:section name="Global Epidemiology" id="{2914E266-52BD-E044-BF4B-A190890F4532}">
          <p14:sldIdLst/>
        </p14:section>
        <p14:section name="Epidemiology in HCWs" id="{3829DDC9-FC7D-4762-B8C6-54CADA5CE83B}">
          <p14:sldIdLst/>
        </p14:section>
        <p14:section name="Racial/Sociodemographic Disparities" id="{EEFB3055-240B-4D5E-9AC9-6075D0311D27}">
          <p14:sldIdLst/>
        </p14:section>
        <p14:section name="Screening and Diagnosis" id="{8AF8F153-E290-5D40-8669-41DFEE2EFB94}">
          <p14:sldIdLst>
            <p14:sldId id="4757"/>
            <p14:sldId id="1993219353"/>
            <p14:sldId id="2141411767"/>
            <p14:sldId id="4745"/>
            <p14:sldId id="4746"/>
          </p14:sldIdLst>
        </p14:section>
        <p14:section name="Natural History" id="{AC32A87A-8DA6-534D-8D86-81BED784BB94}">
          <p14:sldIdLst>
            <p14:sldId id="535"/>
            <p14:sldId id="4780"/>
            <p14:sldId id="574"/>
            <p14:sldId id="4781"/>
            <p14:sldId id="4801"/>
            <p14:sldId id="590"/>
            <p14:sldId id="589"/>
            <p14:sldId id="4783"/>
            <p14:sldId id="2141411651"/>
            <p14:sldId id="2141411652"/>
            <p14:sldId id="2141411655"/>
            <p14:sldId id="2141411656"/>
            <p14:sldId id="2141411658"/>
            <p14:sldId id="2141411659"/>
          </p14:sldIdLst>
        </p14:section>
        <p14:section name="Coinfection" id="{D91F6C45-1E8B-44E3-BF56-316E0C92C76A}">
          <p14:sldIdLst>
            <p14:sldId id="2141411756"/>
            <p14:sldId id="2141411692"/>
            <p14:sldId id="2141411693"/>
            <p14:sldId id="1993219053"/>
          </p14:sldIdLst>
        </p14:section>
        <p14:section name="Assessing Severity and Risk" id="{6A2B5231-2F3E-7840-9869-6B77F0F5AA24}">
          <p14:sldIdLst>
            <p14:sldId id="4805"/>
            <p14:sldId id="2141411768"/>
            <p14:sldId id="4784"/>
            <p14:sldId id="579"/>
            <p14:sldId id="2141411769"/>
            <p14:sldId id="4786"/>
            <p14:sldId id="4787"/>
          </p14:sldIdLst>
        </p14:section>
        <p14:section name="Current Non-Therapeutic Management" id="{2CD3CBF7-2103-684D-AF9B-664FC61195F9}">
          <p14:sldIdLst>
            <p14:sldId id="537"/>
            <p14:sldId id="4806"/>
            <p14:sldId id="4807"/>
            <p14:sldId id="4789"/>
            <p14:sldId id="4839"/>
            <p14:sldId id="585"/>
            <p14:sldId id="599"/>
            <p14:sldId id="4790"/>
            <p14:sldId id="4825"/>
          </p14:sldIdLst>
        </p14:section>
        <p14:section name="Therapeutic Management" id="{199916BB-F130-E24D-B06C-85E8BC10553A}">
          <p14:sldIdLst>
            <p14:sldId id="538"/>
            <p14:sldId id="4772"/>
            <p14:sldId id="1993219006"/>
            <p14:sldId id="595"/>
            <p14:sldId id="2141411707"/>
            <p14:sldId id="4808"/>
            <p14:sldId id="1993219048"/>
            <p14:sldId id="2141411766"/>
            <p14:sldId id="1993219046"/>
            <p14:sldId id="1993219049"/>
          </p14:sldIdLst>
        </p14:section>
        <p14:section name="Remdesivir" id="{6F2DA6AA-FF4D-054F-9D0C-2B49A1807544}">
          <p14:sldIdLst>
            <p14:sldId id="541"/>
            <p14:sldId id="2141411708"/>
            <p14:sldId id="2141411709"/>
            <p14:sldId id="2141411710"/>
            <p14:sldId id="545"/>
            <p14:sldId id="543"/>
            <p14:sldId id="544"/>
            <p14:sldId id="546"/>
            <p14:sldId id="547"/>
            <p14:sldId id="262"/>
            <p14:sldId id="4751"/>
            <p14:sldId id="258"/>
            <p14:sldId id="4773"/>
            <p14:sldId id="2141411711"/>
            <p14:sldId id="2141411712"/>
            <p14:sldId id="2141411713"/>
            <p14:sldId id="2141411714"/>
            <p14:sldId id="2141411715"/>
            <p14:sldId id="2141411721"/>
            <p14:sldId id="4854"/>
            <p14:sldId id="4855"/>
            <p14:sldId id="4856"/>
            <p14:sldId id="4836"/>
            <p14:sldId id="1993219354"/>
            <p14:sldId id="1993219355"/>
            <p14:sldId id="1993219356"/>
            <p14:sldId id="4793"/>
            <p14:sldId id="4794"/>
            <p14:sldId id="1993219028"/>
            <p14:sldId id="1993219029"/>
            <p14:sldId id="1107"/>
            <p14:sldId id="1993219030"/>
            <p14:sldId id="548"/>
            <p14:sldId id="1103"/>
            <p14:sldId id="1104"/>
            <p14:sldId id="1105"/>
            <p14:sldId id="580"/>
            <p14:sldId id="581"/>
            <p14:sldId id="582"/>
            <p14:sldId id="4795"/>
            <p14:sldId id="4796"/>
            <p14:sldId id="1993219014"/>
          </p14:sldIdLst>
        </p14:section>
        <p14:section name="Corticosteroids" id="{226EA0FE-31C5-40D9-8329-020D3093A282}">
          <p14:sldIdLst>
            <p14:sldId id="2141411757"/>
            <p14:sldId id="4830"/>
            <p14:sldId id="4831"/>
            <p14:sldId id="4842"/>
            <p14:sldId id="4827"/>
            <p14:sldId id="1993219020"/>
            <p14:sldId id="1993219021"/>
            <p14:sldId id="1993219022"/>
            <p14:sldId id="4828"/>
            <p14:sldId id="1993219023"/>
            <p14:sldId id="2141411675"/>
            <p14:sldId id="2141411676"/>
            <p14:sldId id="2141411677"/>
            <p14:sldId id="2141411678"/>
            <p14:sldId id="4736"/>
            <p14:sldId id="2141411679"/>
            <p14:sldId id="2141411680"/>
            <p14:sldId id="2141411681"/>
            <p14:sldId id="4835"/>
            <p14:sldId id="4824"/>
          </p14:sldIdLst>
        </p14:section>
        <p14:section name="Coagulopathy" id="{0E6CDFDA-E367-4662-ABF6-4EC3D364D093}">
          <p14:sldIdLst>
            <p14:sldId id="2141411758"/>
            <p14:sldId id="1993219344"/>
            <p14:sldId id="1993219345"/>
            <p14:sldId id="1993219346"/>
            <p14:sldId id="1825"/>
            <p14:sldId id="4782"/>
            <p14:sldId id="1993219348"/>
            <p14:sldId id="1993219349"/>
            <p14:sldId id="1993219350"/>
            <p14:sldId id="1993219351"/>
            <p14:sldId id="1993219352"/>
          </p14:sldIdLst>
        </p14:section>
        <p14:section name="Immunocompromised Patients" id="{9FB3E875-BDA0-413D-AD83-B2D800CF15EE}">
          <p14:sldIdLst>
            <p14:sldId id="2141411759"/>
            <p14:sldId id="1993218999"/>
            <p14:sldId id="1993219007"/>
            <p14:sldId id="1993219008"/>
            <p14:sldId id="1993219003"/>
            <p14:sldId id="1993219002"/>
            <p14:sldId id="1993219009"/>
            <p14:sldId id="1993219010"/>
            <p14:sldId id="1993219000"/>
            <p14:sldId id="2141411673"/>
            <p14:sldId id="1993219011"/>
            <p14:sldId id="1993219012"/>
            <p14:sldId id="1993219001"/>
          </p14:sldIdLst>
        </p14:section>
        <p14:section name="Pregnancy" id="{17C95BAB-6A0E-4D64-A7C0-64AC080EC4D3}">
          <p14:sldIdLst>
            <p14:sldId id="2141411760"/>
            <p14:sldId id="1993219327"/>
            <p14:sldId id="4840"/>
            <p14:sldId id="1993219320"/>
            <p14:sldId id="1993219332"/>
            <p14:sldId id="1993219323"/>
            <p14:sldId id="1993219333"/>
            <p14:sldId id="1993219325"/>
            <p14:sldId id="1993219334"/>
            <p14:sldId id="1993219328"/>
            <p14:sldId id="1993219336"/>
            <p14:sldId id="1993219315"/>
            <p14:sldId id="1993219338"/>
            <p14:sldId id="1993219337"/>
          </p14:sldIdLst>
        </p14:section>
        <p14:section name="Children" id="{06151EDE-B27F-416C-9F62-611AD68E4AA2}">
          <p14:sldIdLst>
            <p14:sldId id="2141411761"/>
            <p14:sldId id="322"/>
            <p14:sldId id="2141411742"/>
            <p14:sldId id="4775"/>
            <p14:sldId id="1993219340"/>
            <p14:sldId id="1993219341"/>
            <p14:sldId id="1993219342"/>
            <p14:sldId id="1993219343"/>
            <p14:sldId id="312"/>
          </p14:sldIdLst>
        </p14:section>
        <p14:section name="Vaccine Development" id="{83DB3E6F-E270-4FB1-8EA5-EBC84917AD2D}">
          <p14:sldIdLst/>
        </p14:section>
        <p14:section name="Immunity Duration" id="{B71699E6-DDFC-4756-A42A-210C6F20420D}">
          <p14:sldIdLst/>
        </p14:section>
        <p14:section name="Reinfection" id="{FC4F66EC-9EFB-4C50-8CEA-84ADCAE71B8A}">
          <p14:sldIdLst/>
        </p14:section>
        <p14:section name="Convalescent Plasma" id="{705E3779-0E83-4E81-B9C5-D87B102C61D8}">
          <p14:sldIdLst/>
        </p14:section>
        <p14:section name="Immunomodulatory Therapies" id="{612FA7E3-8C0A-4069-9B5F-2AA9057E0508}">
          <p14:sldIdLst>
            <p14:sldId id="2141411765"/>
            <p14:sldId id="2141411697"/>
            <p14:sldId id="2141411633"/>
            <p14:sldId id="2141411698"/>
            <p14:sldId id="2141411699"/>
            <p14:sldId id="2141411700"/>
            <p14:sldId id="2141411701"/>
            <p14:sldId id="2141411702"/>
            <p14:sldId id="2141411632"/>
            <p14:sldId id="2141411703"/>
            <p14:sldId id="2141411704"/>
            <p14:sldId id="2141411705"/>
          </p14:sldIdLst>
        </p14:section>
        <p14:section name="Investigational Treatments" id="{D0BF9224-9A4E-9B4C-BE24-3A30006EED26}">
          <p14:sldIdLst>
            <p14:sldId id="554"/>
            <p14:sldId id="4797"/>
            <p14:sldId id="607"/>
            <p14:sldId id="2141411674"/>
            <p14:sldId id="608"/>
            <p14:sldId id="2141411716"/>
            <p14:sldId id="2141411717"/>
            <p14:sldId id="2141411718"/>
            <p14:sldId id="2141411719"/>
            <p14:sldId id="2141411720"/>
          </p14:sldIdLst>
        </p14:section>
        <p14:section name="Go Online for More!" id="{64D6167A-85CE-144B-AFC3-A6E84B26897F}">
          <p14:sldIdLst/>
        </p14:section>
      </p14:sectionLst>
    </p:ext>
    <p:ext uri="{EFAFB233-063F-42B5-8137-9DF3F51BA10A}">
      <p15:sldGuideLst xmlns="" xmlns:p15="http://schemas.microsoft.com/office/powerpoint/2012/main">
        <p15:guide id="1" orient="horz" pos="4128" userDrawn="1">
          <p15:clr>
            <a:srgbClr val="A4A3A4"/>
          </p15:clr>
        </p15:guide>
        <p15:guide id="2" orient="horz" pos="1008" userDrawn="1">
          <p15:clr>
            <a:srgbClr val="A4A3A4"/>
          </p15:clr>
        </p15:guide>
        <p15:guide id="3" orient="horz" pos="4032" userDrawn="1">
          <p15:clr>
            <a:srgbClr val="A4A3A4"/>
          </p15:clr>
        </p15:guide>
        <p15:guide id="4" orient="horz" pos="151" userDrawn="1">
          <p15:clr>
            <a:srgbClr val="A4A3A4"/>
          </p15:clr>
        </p15:guide>
        <p15:guide id="5" orient="horz" pos="264" userDrawn="1">
          <p15:clr>
            <a:srgbClr val="A4A3A4"/>
          </p15:clr>
        </p15:guide>
        <p15:guide id="6" orient="horz" pos="3888" userDrawn="1">
          <p15:clr>
            <a:srgbClr val="A4A3A4"/>
          </p15:clr>
        </p15:guide>
        <p15:guide id="8" pos="312" userDrawn="1">
          <p15:clr>
            <a:srgbClr val="A4A3A4"/>
          </p15:clr>
        </p15:guide>
        <p15:guide id="9" pos="7416" userDrawn="1">
          <p15:clr>
            <a:srgbClr val="A4A3A4"/>
          </p15:clr>
        </p15:guide>
        <p15:guide id="10" pos="3840" userDrawn="1">
          <p15:clr>
            <a:srgbClr val="A4A3A4"/>
          </p15:clr>
        </p15:guide>
        <p15:guide id="11" pos="453" userDrawn="1">
          <p15:clr>
            <a:srgbClr val="A4A3A4"/>
          </p15:clr>
        </p15:guide>
        <p15:guide id="13" pos="7233" userDrawn="1">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3" name="Jennifer Swanson" initials="JS" lastIdx="50" clrIdx="22">
    <p:extLst>
      <p:ext uri="{19B8F6BF-5375-455C-9EA6-DF929625EA0E}">
        <p15:presenceInfo xmlns="" xmlns:p15="http://schemas.microsoft.com/office/powerpoint/2012/main" userId="S::jswanson@clinicaloptions.com::de29bbcd-be0a-4ba1-9c58-595da9e8410c" providerId="AD"/>
      </p:ext>
    </p:extLst>
  </p:cmAuthor>
  <p:cmAuthor id="1" name="Taryn Gross" initials="TG" lastIdx="115" clrIdx="6"/>
  <p:cmAuthor id="24" name="Brittany Salatino" initials="BS" lastIdx="13" clrIdx="23">
    <p:extLst>
      <p:ext uri="{19B8F6BF-5375-455C-9EA6-DF929625EA0E}">
        <p15:presenceInfo xmlns="" xmlns:p15="http://schemas.microsoft.com/office/powerpoint/2012/main" userId="S::bsalatino@clinicaloptions.com::acf53b8f-10a6-4003-b8f1-19b4ef5a869d" providerId="AD"/>
      </p:ext>
    </p:extLst>
  </p:cmAuthor>
  <p:cmAuthor id="2" name="Melanie Couton" initials="MAC" lastIdx="4" clrIdx="3"/>
  <p:cmAuthor id="3" name="ralfieri" initials="ra" lastIdx="2" clrIdx="8"/>
  <p:cmAuthor id="4" name="Megan Capel" initials="MC" lastIdx="11" clrIdx="0"/>
  <p:cmAuthor id="5" name="Andrew Bowser" initials="AB" lastIdx="8" clrIdx="2"/>
  <p:cmAuthor id="6" name="mcalloway" initials="mc" lastIdx="1" clrIdx="4"/>
  <p:cmAuthor id="7" name="agoldman" initials="a" lastIdx="4" clrIdx="9"/>
  <p:cmAuthor id="8" name="Devin Overbey" initials="DO" lastIdx="6" clrIdx="7"/>
  <p:cmAuthor id="9" name="Erik Brady" initials="EB" lastIdx="2" clrIdx="5"/>
  <p:cmAuthor id="10" name=" " initials="MAC" lastIdx="21" clrIdx="1"/>
  <p:cmAuthor id="11" name="alison.heintz@gmail.com" initials="a" lastIdx="3" clrIdx="10"/>
  <p:cmAuthor id="12" name="Tiffany Hensley-McBain" initials="TH" lastIdx="132" clrIdx="11"/>
  <p:cmAuthor id="13" name="Megan Murphy" initials="" lastIdx="308" clrIdx="12"/>
  <p:cmAuthor id="14" name="Melanie Couton" initials="MC" lastIdx="20" clrIdx="13"/>
  <p:cmAuthor id="15" name="Jennifer Blanchette" initials="JB" lastIdx="22" clrIdx="14"/>
  <p:cmAuthor id="16" name="Jill Sakai" initials="JS" lastIdx="48" clrIdx="15"/>
  <p:cmAuthor id="17" name="aboecler@clinicaloptions.com" initials="a" lastIdx="5" clrIdx="16"/>
  <p:cmAuthor id="18" name="Jennifer Eimers" initials="JE" lastIdx="7" clrIdx="17"/>
  <p:cmAuthor id="19" name="Ed King" initials="EK" lastIdx="34" clrIdx="18"/>
  <p:cmAuthor id="20" name="CLINICALOPTIONS\jeimers" initials="C" lastIdx="5" clrIdx="19"/>
  <p:cmAuthor id="21" name="Kiran D. Mir-Hudgeons" initials="KDM" lastIdx="2" clrIdx="20"/>
  <p:cmAuthor id="22" name="Petra Cravens" initials="PC" lastIdx="3" clrIdx="2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4C7D6"/>
    <a:srgbClr val="4DA1BB"/>
    <a:srgbClr val="B8D9E4"/>
    <a:srgbClr val="347588"/>
    <a:srgbClr val="DAEBF0"/>
    <a:srgbClr val="FED188"/>
    <a:srgbClr val="D9FBE9"/>
    <a:srgbClr val="017599"/>
    <a:srgbClr val="2F6778"/>
    <a:srgbClr val="E9725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426" autoAdjust="0"/>
    <p:restoredTop sz="94265" autoAdjust="0"/>
  </p:normalViewPr>
  <p:slideViewPr>
    <p:cSldViewPr snapToGrid="0" showGuides="1">
      <p:cViewPr>
        <p:scale>
          <a:sx n="70" d="100"/>
          <a:sy n="70" d="100"/>
        </p:scale>
        <p:origin x="-642" y="-72"/>
      </p:cViewPr>
      <p:guideLst>
        <p:guide orient="horz" pos="4128"/>
        <p:guide orient="horz" pos="1008"/>
        <p:guide orient="horz" pos="4032"/>
        <p:guide orient="horz" pos="151"/>
        <p:guide orient="horz" pos="264"/>
        <p:guide orient="horz" pos="3888"/>
        <p:guide pos="312"/>
        <p:guide pos="7416"/>
        <p:guide pos="3840"/>
        <p:guide pos="453"/>
        <p:guide pos="7233"/>
      </p:guideLst>
    </p:cSldViewPr>
  </p:slideViewPr>
  <p:outlineViewPr>
    <p:cViewPr>
      <p:scale>
        <a:sx n="33" d="100"/>
        <a:sy n="33" d="100"/>
      </p:scale>
      <p:origin x="288" y="55242"/>
    </p:cViewPr>
  </p:outlineViewPr>
  <p:notesTextViewPr>
    <p:cViewPr>
      <p:scale>
        <a:sx n="100" d="100"/>
        <a:sy n="100" d="100"/>
      </p:scale>
      <p:origin x="0" y="0"/>
    </p:cViewPr>
  </p:notesTextViewPr>
  <p:sorterViewPr>
    <p:cViewPr>
      <p:scale>
        <a:sx n="102" d="100"/>
        <a:sy n="102" d="100"/>
      </p:scale>
      <p:origin x="0" y="10878"/>
    </p:cViewPr>
  </p:sorterViewPr>
  <p:notesViewPr>
    <p:cSldViewPr snapToGrid="0" showGuides="1">
      <p:cViewPr varScale="1">
        <p:scale>
          <a:sx n="88" d="100"/>
          <a:sy n="88" d="100"/>
        </p:scale>
        <p:origin x="-3750"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notesMaster" Target="notesMasters/notesMaster1.xml"/><Relationship Id="rId128" Type="http://schemas.openxmlformats.org/officeDocument/2006/relationships/viewProps" Target="viewProps.xml"/><Relationship Id="rId5" Type="http://schemas.openxmlformats.org/officeDocument/2006/relationships/customXml" Target="../customXml/item5.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slide" Target="slides/slide104.xml"/><Relationship Id="rId118" Type="http://schemas.openxmlformats.org/officeDocument/2006/relationships/slide" Target="slides/slide109.xml"/><Relationship Id="rId126" Type="http://schemas.openxmlformats.org/officeDocument/2006/relationships/commentAuthors" Target="commentAuthors.xml"/><Relationship Id="rId8" Type="http://schemas.openxmlformats.org/officeDocument/2006/relationships/slideMaster" Target="slideMasters/slideMaster3.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slide" Target="slides/slide107.xml"/><Relationship Id="rId124" Type="http://schemas.openxmlformats.org/officeDocument/2006/relationships/handoutMaster" Target="handoutMasters/handoutMaster1.xml"/><Relationship Id="rId129"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tags" Target="tags/tag1.xml"/><Relationship Id="rId7" Type="http://schemas.openxmlformats.org/officeDocument/2006/relationships/slideMaster" Target="slideMasters/slideMaster2.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61" Type="http://schemas.openxmlformats.org/officeDocument/2006/relationships/slide" Target="slides/slide52.xml"/><Relationship Id="rId82"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7" name="Rectangle 5">
            <a:extLst>
              <a:ext uri="{FF2B5EF4-FFF2-40B4-BE49-F238E27FC236}">
                <a16:creationId xmlns="" xmlns:a16="http://schemas.microsoft.com/office/drawing/2014/main" id="{E716B656-43AE-41BF-A9E6-BDC9338EEE72}"/>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A101DA4B-1035-4FD7-BAE8-D36163A25DF6}" type="slidenum">
              <a:rPr lang="en-US" altLang="en-US"/>
              <a:pPr>
                <a:defRPr/>
              </a:pPr>
              <a:t>‹#›</a:t>
            </a:fld>
            <a:endParaRPr lang="en-US" altLang="en-US" dirty="0"/>
          </a:p>
        </p:txBody>
      </p:sp>
    </p:spTree>
    <p:extLst>
      <p:ext uri="{BB962C8B-B14F-4D97-AF65-F5344CB8AC3E}">
        <p14:creationId xmlns="" xmlns:p14="http://schemas.microsoft.com/office/powerpoint/2010/main" val="2430156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 xmlns:a16="http://schemas.microsoft.com/office/drawing/2014/main" id="{FCE45961-8EBC-4ABB-A06F-A2AB0FB72820}"/>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40963" name="Rectangle 3">
            <a:extLst>
              <a:ext uri="{FF2B5EF4-FFF2-40B4-BE49-F238E27FC236}">
                <a16:creationId xmlns="" xmlns:a16="http://schemas.microsoft.com/office/drawing/2014/main" id="{69A9B635-F3A6-4A6C-A2A7-3BE84F317E1C}"/>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5124" name="Rectangle 4">
            <a:extLst>
              <a:ext uri="{FF2B5EF4-FFF2-40B4-BE49-F238E27FC236}">
                <a16:creationId xmlns="" xmlns:a16="http://schemas.microsoft.com/office/drawing/2014/main" id="{3F91814F-6E8B-4495-875C-BBC65746A25E}"/>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5" name="Rectangle 5">
            <a:extLst>
              <a:ext uri="{FF2B5EF4-FFF2-40B4-BE49-F238E27FC236}">
                <a16:creationId xmlns="" xmlns:a16="http://schemas.microsoft.com/office/drawing/2014/main" id="{3575FA76-5996-41B2-807C-74C521B1881C}"/>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a:extLst>
              <a:ext uri="{FF2B5EF4-FFF2-40B4-BE49-F238E27FC236}">
                <a16:creationId xmlns="" xmlns:a16="http://schemas.microsoft.com/office/drawing/2014/main" id="{EE30801C-5D2D-4989-97AF-1BB6980EDA53}"/>
              </a:ext>
            </a:extLst>
          </p:cNvPr>
          <p:cNvSpPr>
            <a:spLocks noGrp="1" noChangeArrowheads="1"/>
          </p:cNvSpPr>
          <p:nvPr>
            <p:ph type="ftr" sz="quarter" idx="4"/>
          </p:nvPr>
        </p:nvSpPr>
        <p:spPr bwMode="auto">
          <a:xfrm>
            <a:off x="0" y="9120188"/>
            <a:ext cx="3503613"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eaLnBrk="1" hangingPunct="1">
              <a:lnSpc>
                <a:spcPct val="100000"/>
              </a:lnSpc>
              <a:spcBef>
                <a:spcPct val="0"/>
              </a:spcBef>
              <a:spcAft>
                <a:spcPct val="0"/>
              </a:spcAft>
              <a:buClrTx/>
              <a:buFontTx/>
              <a:buNone/>
              <a:defRPr sz="1000" b="0">
                <a:latin typeface="Arial" charset="0"/>
                <a:cs typeface="+mn-cs"/>
              </a:defRPr>
            </a:lvl1pPr>
          </a:lstStyle>
          <a:p>
            <a:pPr>
              <a:defRPr/>
            </a:pPr>
            <a:r>
              <a:rPr lang="en-US" dirty="0"/>
              <a:t>©2012 Clinical Care Options, LLC. All rights reserved</a:t>
            </a:r>
          </a:p>
        </p:txBody>
      </p:sp>
      <p:sp>
        <p:nvSpPr>
          <p:cNvPr id="40967" name="Rectangle 7">
            <a:extLst>
              <a:ext uri="{FF2B5EF4-FFF2-40B4-BE49-F238E27FC236}">
                <a16:creationId xmlns="" xmlns:a16="http://schemas.microsoft.com/office/drawing/2014/main" id="{83D8BBC4-4244-4B4D-899A-EE5002DAC7CD}"/>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2FB72F01-6714-4A31-8C22-8E0F1B091B56}" type="slidenum">
              <a:rPr lang="en-US" altLang="en-US"/>
              <a:pPr>
                <a:defRPr/>
              </a:pPr>
              <a:t>‹#›</a:t>
            </a:fld>
            <a:endParaRPr lang="en-US" altLang="en-US" dirty="0"/>
          </a:p>
        </p:txBody>
      </p:sp>
    </p:spTree>
    <p:extLst>
      <p:ext uri="{BB962C8B-B14F-4D97-AF65-F5344CB8AC3E}">
        <p14:creationId xmlns="" xmlns:p14="http://schemas.microsoft.com/office/powerpoint/2010/main" val="277710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NCIP, </a:t>
            </a:r>
            <a:r>
              <a:rPr lang="en-US" sz="1200" i="1" kern="1200" dirty="0">
                <a:solidFill>
                  <a:schemeClr val="tx1"/>
                </a:solidFill>
                <a:effectLst/>
                <a:latin typeface="Arial" charset="0"/>
                <a:ea typeface="+mn-ea"/>
                <a:cs typeface="+mn-cs"/>
              </a:rPr>
              <a:t>novel coronavirus (2019-nCoV)–infected pneumonia.</a:t>
            </a:r>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7</a:t>
            </a:fld>
            <a:endParaRPr lang="en-US" altLang="en-US" dirty="0"/>
          </a:p>
        </p:txBody>
      </p:sp>
    </p:spTree>
    <p:extLst>
      <p:ext uri="{BB962C8B-B14F-4D97-AF65-F5344CB8AC3E}">
        <p14:creationId xmlns="" xmlns:p14="http://schemas.microsoft.com/office/powerpoint/2010/main" val="2607281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CAA02FD-C3A7-484E-B70F-C482C769D4FD}" type="slidenum">
              <a:rPr lang="en-US"/>
              <a:pPr/>
              <a:t>21</a:t>
            </a:fld>
            <a:endParaRPr lang="en-US"/>
          </a:p>
        </p:txBody>
      </p:sp>
      <p:sp>
        <p:nvSpPr>
          <p:cNvPr id="6145" name="Rectangle 1"/>
          <p:cNvSpPr txBox="1">
            <a:spLocks noGrp="1" noRot="1" noChangeAspect="1" noChangeArrowheads="1"/>
          </p:cNvSpPr>
          <p:nvPr>
            <p:ph type="sldImg"/>
          </p:nvPr>
        </p:nvSpPr>
        <p:spPr bwMode="auto">
          <a:xfrm>
            <a:off x="750888" y="685800"/>
            <a:ext cx="6019800" cy="3387725"/>
          </a:xfrm>
          <a:prstGeom prst="rect">
            <a:avLst/>
          </a:prstGeom>
          <a:solidFill>
            <a:srgbClr val="FFFFFF"/>
          </a:solidFill>
          <a:ln>
            <a:solidFill>
              <a:srgbClr val="000000"/>
            </a:solidFill>
            <a:miter lim="800000"/>
            <a:headEnd/>
            <a:tailEnd/>
          </a:ln>
        </p:spPr>
      </p:sp>
      <p:sp>
        <p:nvSpPr>
          <p:cNvPr id="6146" name="Text Box 2"/>
          <p:cNvSpPr txBox="1">
            <a:spLocks noGrp="1" noChangeArrowheads="1"/>
          </p:cNvSpPr>
          <p:nvPr>
            <p:ph type="body" idx="1"/>
          </p:nvPr>
        </p:nvSpPr>
        <p:spPr bwMode="auto">
          <a:xfrm>
            <a:off x="752719" y="4289534"/>
            <a:ext cx="6015608" cy="369222"/>
          </a:xfrm>
          <a:prstGeom prst="rect">
            <a:avLst/>
          </a:prstGeom>
          <a:noFill/>
          <a:ln cap="flat">
            <a:round/>
            <a:headEnd/>
            <a:tailEnd/>
          </a:ln>
        </p:spPr>
        <p:txBody>
          <a:bodyPr lIns="0" tIns="16349" rIns="0" bIns="0"/>
          <a:lstStyle/>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endParaRPr lang="en-US" sz="1900" dirty="0">
              <a:ea typeface="Baekmuk Batang" charset="0"/>
              <a:cs typeface="Baekmuk Batang" charset="0"/>
            </a:endParaRPr>
          </a:p>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endParaRPr lang="en-US" sz="800" dirty="0">
              <a:ea typeface="Baekmuk Batang" charset="0"/>
              <a:cs typeface="Baekmuk Batang"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QoL, quality of life.</a:t>
            </a:r>
          </a:p>
        </p:txBody>
      </p:sp>
      <p:sp>
        <p:nvSpPr>
          <p:cNvPr id="4" name="Slide Number Placeholder 3"/>
          <p:cNvSpPr>
            <a:spLocks noGrp="1"/>
          </p:cNvSpPr>
          <p:nvPr>
            <p:ph type="sldNum" sz="quarter" idx="5"/>
          </p:nvPr>
        </p:nvSpPr>
        <p:spPr/>
        <p:txBody>
          <a:bodyPr/>
          <a:lstStyle/>
          <a:p>
            <a:fld id="{10178F02-FFE0-45A1-BB2C-1066C487A83A}" type="slidenum">
              <a:rPr lang="en-US" smtClean="0"/>
              <a:pPr/>
              <a:t>22</a:t>
            </a:fld>
            <a:endParaRPr lang="en-US" dirty="0"/>
          </a:p>
        </p:txBody>
      </p:sp>
    </p:spTree>
    <p:extLst>
      <p:ext uri="{BB962C8B-B14F-4D97-AF65-F5344CB8AC3E}">
        <p14:creationId xmlns="" xmlns:p14="http://schemas.microsoft.com/office/powerpoint/2010/main" val="29278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MERS, </a:t>
            </a:r>
            <a:r>
              <a:rPr lang="en-US" b="0" i="1" dirty="0">
                <a:solidFill>
                  <a:srgbClr val="5F6368"/>
                </a:solidFill>
                <a:effectLst/>
                <a:latin typeface="Roboto"/>
              </a:rPr>
              <a:t>Middle East Respiratory Syndrome.</a:t>
            </a:r>
            <a:endParaRPr lang="en-US" b="0" i="1"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23</a:t>
            </a:fld>
            <a:endParaRPr lang="en-US" dirty="0"/>
          </a:p>
        </p:txBody>
      </p:sp>
    </p:spTree>
    <p:extLst>
      <p:ext uri="{BB962C8B-B14F-4D97-AF65-F5344CB8AC3E}">
        <p14:creationId xmlns="" xmlns:p14="http://schemas.microsoft.com/office/powerpoint/2010/main" val="204660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eaLnBrk="0" fontAlgn="base" hangingPunct="0">
              <a:spcBef>
                <a:spcPct val="30000"/>
              </a:spcBef>
              <a:spcAft>
                <a:spcPct val="0"/>
              </a:spcAft>
              <a:defRPr/>
            </a:pPr>
            <a:r>
              <a:rPr lang="en-US" i="1" dirty="0"/>
              <a:t>CV, cardiovascular.</a:t>
            </a:r>
          </a:p>
        </p:txBody>
      </p:sp>
      <p:sp>
        <p:nvSpPr>
          <p:cNvPr id="4" name="Slide Number Placeholder 3"/>
          <p:cNvSpPr>
            <a:spLocks noGrp="1"/>
          </p:cNvSpPr>
          <p:nvPr>
            <p:ph type="sldNum" sz="quarter" idx="10"/>
          </p:nvPr>
        </p:nvSpPr>
        <p:spPr/>
        <p:txBody>
          <a:bodyPr/>
          <a:lstStyle/>
          <a:p>
            <a:pPr defTabSz="864931" fontAlgn="base">
              <a:spcBef>
                <a:spcPct val="0"/>
              </a:spcBef>
              <a:spcAft>
                <a:spcPct val="0"/>
              </a:spcAft>
              <a:defRPr/>
            </a:pPr>
            <a:fld id="{2FB72F01-6714-4A31-8C22-8E0F1B091B56}" type="slidenum">
              <a:rPr lang="en-US" altLang="en-US" sz="1100">
                <a:solidFill>
                  <a:srgbClr val="000000"/>
                </a:solidFill>
                <a:latin typeface="Arial" panose="020B0604020202020204" pitchFamily="34" charset="0"/>
                <a:cs typeface="Arial" panose="020B0604020202020204" pitchFamily="34" charset="0"/>
              </a:rPr>
              <a:pPr defTabSz="864931" fontAlgn="base">
                <a:spcBef>
                  <a:spcPct val="0"/>
                </a:spcBef>
                <a:spcAft>
                  <a:spcPct val="0"/>
                </a:spcAft>
                <a:defRPr/>
              </a:pPr>
              <a:t>24</a:t>
            </a:fld>
            <a:endParaRPr lang="en-US" alt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14170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eaLnBrk="0" fontAlgn="base" hangingPunct="0">
              <a:spcBef>
                <a:spcPct val="30000"/>
              </a:spcBef>
              <a:spcAft>
                <a:spcPct val="0"/>
              </a:spcAft>
              <a:defRPr/>
            </a:pPr>
            <a:r>
              <a:rPr lang="en-US" i="1" dirty="0"/>
              <a:t>OGD, olfactory and gustatory dysfunction.</a:t>
            </a:r>
          </a:p>
        </p:txBody>
      </p:sp>
      <p:sp>
        <p:nvSpPr>
          <p:cNvPr id="4" name="Slide Number Placeholder 3"/>
          <p:cNvSpPr>
            <a:spLocks noGrp="1"/>
          </p:cNvSpPr>
          <p:nvPr>
            <p:ph type="sldNum" sz="quarter" idx="10"/>
          </p:nvPr>
        </p:nvSpPr>
        <p:spPr/>
        <p:txBody>
          <a:bodyPr/>
          <a:lstStyle/>
          <a:p>
            <a:pPr defTabSz="864931" fontAlgn="base">
              <a:spcBef>
                <a:spcPct val="0"/>
              </a:spcBef>
              <a:spcAft>
                <a:spcPct val="0"/>
              </a:spcAft>
              <a:defRPr/>
            </a:pPr>
            <a:fld id="{2FB72F01-6714-4A31-8C22-8E0F1B091B56}" type="slidenum">
              <a:rPr lang="en-US" altLang="en-US" sz="1100">
                <a:solidFill>
                  <a:srgbClr val="000000"/>
                </a:solidFill>
                <a:latin typeface="Arial" panose="020B0604020202020204" pitchFamily="34" charset="0"/>
                <a:cs typeface="Arial" panose="020B0604020202020204" pitchFamily="34" charset="0"/>
              </a:rPr>
              <a:pPr defTabSz="864931" fontAlgn="base">
                <a:spcBef>
                  <a:spcPct val="0"/>
                </a:spcBef>
                <a:spcAft>
                  <a:spcPct val="0"/>
                </a:spcAft>
                <a:defRPr/>
              </a:pPr>
              <a:t>25</a:t>
            </a:fld>
            <a:endParaRPr lang="en-US" alt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14170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28</a:t>
            </a:fld>
            <a:endParaRPr lang="en-US" altLang="en-US" dirty="0"/>
          </a:p>
        </p:txBody>
      </p:sp>
    </p:spTree>
    <p:extLst>
      <p:ext uri="{BB962C8B-B14F-4D97-AF65-F5344CB8AC3E}">
        <p14:creationId xmlns="" xmlns:p14="http://schemas.microsoft.com/office/powerpoint/2010/main" val="203289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29</a:t>
            </a:fld>
            <a:endParaRPr lang="en-US" altLang="en-US" dirty="0"/>
          </a:p>
        </p:txBody>
      </p:sp>
    </p:spTree>
    <p:extLst>
      <p:ext uri="{BB962C8B-B14F-4D97-AF65-F5344CB8AC3E}">
        <p14:creationId xmlns="" xmlns:p14="http://schemas.microsoft.com/office/powerpoint/2010/main" val="2032895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IL, interleukin.</a:t>
            </a:r>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30</a:t>
            </a:fld>
            <a:endParaRPr lang="en-US" altLang="en-US" dirty="0"/>
          </a:p>
        </p:txBody>
      </p:sp>
    </p:spTree>
    <p:extLst>
      <p:ext uri="{BB962C8B-B14F-4D97-AF65-F5344CB8AC3E}">
        <p14:creationId xmlns="" xmlns:p14="http://schemas.microsoft.com/office/powerpoint/2010/main" val="203289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VTE,  venous thrombotic embolism. </a:t>
            </a:r>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31</a:t>
            </a:fld>
            <a:endParaRPr lang="en-US" altLang="en-US" dirty="0"/>
          </a:p>
        </p:txBody>
      </p:sp>
    </p:spTree>
    <p:extLst>
      <p:ext uri="{BB962C8B-B14F-4D97-AF65-F5344CB8AC3E}">
        <p14:creationId xmlns="" xmlns:p14="http://schemas.microsoft.com/office/powerpoint/2010/main" val="1679935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AIIR,</a:t>
            </a:r>
            <a:r>
              <a:rPr lang="en-US" i="1" baseline="0" dirty="0"/>
              <a:t> airborne infection isolation room; CBC, complete blood count; CRP, C-reactive protein; CT, computerized tomography; ECG, electrocardiogram; PAPR, powered, air-purifying respirator.</a:t>
            </a:r>
          </a:p>
          <a:p>
            <a:endParaRPr lang="en-US" i="1" baseline="0" dirty="0"/>
          </a:p>
          <a:p>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32</a:t>
            </a:fld>
            <a:endParaRPr lang="en-US" altLang="en-US" dirty="0"/>
          </a:p>
        </p:txBody>
      </p:sp>
    </p:spTree>
    <p:extLst>
      <p:ext uri="{BB962C8B-B14F-4D97-AF65-F5344CB8AC3E}">
        <p14:creationId xmlns="" xmlns:p14="http://schemas.microsoft.com/office/powerpoint/2010/main" val="167993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SARS Cov 19 pătyrunde respirator (unde produce si leziunile majore)</a:t>
            </a:r>
            <a:r>
              <a:rPr lang="ro-RO" baseline="0" dirty="0" smtClean="0"/>
              <a:t> dar disemineaza si se leaga de receptorii ACE2, raspinditi in tot organismul – putem considera boala sistemica – de unde si simptomatologia complexa si diversa</a:t>
            </a:r>
            <a:endParaRPr lang="ro-RO" dirty="0"/>
          </a:p>
        </p:txBody>
      </p:sp>
      <p:sp>
        <p:nvSpPr>
          <p:cNvPr id="4" name="Slide Number Placeholder 3"/>
          <p:cNvSpPr>
            <a:spLocks noGrp="1"/>
          </p:cNvSpPr>
          <p:nvPr>
            <p:ph type="sldNum" sz="quarter" idx="10"/>
          </p:nvPr>
        </p:nvSpPr>
        <p:spPr/>
        <p:txBody>
          <a:bodyPr/>
          <a:lstStyle/>
          <a:p>
            <a:fld id="{090914B9-8F08-4245-9F2F-9C1F22423214}" type="slidenum">
              <a:rPr lang="ro-RO" smtClean="0"/>
              <a:pPr/>
              <a:t>9</a:t>
            </a:fld>
            <a:endParaRPr lang="ro-R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DDI, drug–drug interaction; SARI, </a:t>
            </a:r>
            <a:r>
              <a:rPr lang="en-US" altLang="en-US" sz="1200" b="0" i="1" spc="-10" dirty="0">
                <a:solidFill>
                  <a:schemeClr val="bg2"/>
                </a:solidFill>
                <a:latin typeface="Calibri" panose="020F0502020204030204" pitchFamily="34" charset="0"/>
              </a:rPr>
              <a:t>severe acute respiratory infection.</a:t>
            </a:r>
            <a:r>
              <a:rPr lang="en-US" altLang="en-US" sz="1200" b="0" i="1" spc="-10" baseline="0" dirty="0">
                <a:solidFill>
                  <a:schemeClr val="bg2"/>
                </a:solidFill>
                <a:latin typeface="Calibri" panose="020F0502020204030204" pitchFamily="34" charset="0"/>
              </a:rPr>
              <a:t> </a:t>
            </a:r>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33</a:t>
            </a:fld>
            <a:endParaRPr lang="en-US" altLang="en-US" dirty="0"/>
          </a:p>
        </p:txBody>
      </p:sp>
    </p:spTree>
    <p:extLst>
      <p:ext uri="{BB962C8B-B14F-4D97-AF65-F5344CB8AC3E}">
        <p14:creationId xmlns="" xmlns:p14="http://schemas.microsoft.com/office/powerpoint/2010/main" val="1679935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ARDS, acute respiratory distress</a:t>
            </a:r>
            <a:r>
              <a:rPr lang="en-US" i="1" baseline="0" dirty="0"/>
              <a:t> syndrome; ECMO, extracorporeal membrane oxygenation; </a:t>
            </a:r>
            <a:r>
              <a:rPr lang="en-US" i="1" dirty="0"/>
              <a:t>HFNO, high-flow nasal oxygen; NIV, non-invasive</a:t>
            </a:r>
            <a:r>
              <a:rPr lang="en-US" i="1" baseline="0" dirty="0"/>
              <a:t> ventilation; </a:t>
            </a:r>
            <a:r>
              <a:rPr lang="en-US" i="1" dirty="0"/>
              <a:t>PEEP, positive end-expiratory pressure;</a:t>
            </a:r>
            <a:r>
              <a:rPr lang="en-US" i="1" baseline="0" dirty="0"/>
              <a:t> </a:t>
            </a:r>
            <a:r>
              <a:rPr lang="en-US" i="1" dirty="0"/>
              <a:t>PBW, predicted body weight; SARI, </a:t>
            </a:r>
            <a:r>
              <a:rPr lang="en-US" altLang="en-US" sz="1200" b="0" i="1" spc="-10" dirty="0">
                <a:solidFill>
                  <a:schemeClr val="bg2"/>
                </a:solidFill>
                <a:latin typeface="Calibri" panose="020F0502020204030204" pitchFamily="34" charset="0"/>
              </a:rPr>
              <a:t>severe acute respiratory infection.</a:t>
            </a:r>
            <a:r>
              <a:rPr lang="en-US" altLang="en-US" sz="1200" b="0" i="1" spc="-10" baseline="0" dirty="0">
                <a:solidFill>
                  <a:schemeClr val="bg2"/>
                </a:solidFill>
                <a:latin typeface="Calibri" panose="020F0502020204030204" pitchFamily="34" charset="0"/>
              </a:rPr>
              <a:t> </a:t>
            </a:r>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34</a:t>
            </a:fld>
            <a:endParaRPr lang="en-US" altLang="en-US" dirty="0"/>
          </a:p>
        </p:txBody>
      </p:sp>
    </p:spTree>
    <p:extLst>
      <p:ext uri="{BB962C8B-B14F-4D97-AF65-F5344CB8AC3E}">
        <p14:creationId xmlns="" xmlns:p14="http://schemas.microsoft.com/office/powerpoint/2010/main" val="1679935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DDI, drug-drug interactions; H2RA, histamine-2 receptor antagonist; PPI, proton-pump inhibitors</a:t>
            </a:r>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35</a:t>
            </a:fld>
            <a:endParaRPr lang="en-US" altLang="en-US" dirty="0"/>
          </a:p>
        </p:txBody>
      </p:sp>
    </p:spTree>
    <p:extLst>
      <p:ext uri="{BB962C8B-B14F-4D97-AF65-F5344CB8AC3E}">
        <p14:creationId xmlns="" xmlns:p14="http://schemas.microsoft.com/office/powerpoint/2010/main" val="1679935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36</a:t>
            </a:fld>
            <a:endParaRPr lang="en-US" altLang="en-US" dirty="0"/>
          </a:p>
        </p:txBody>
      </p:sp>
    </p:spTree>
    <p:extLst>
      <p:ext uri="{BB962C8B-B14F-4D97-AF65-F5344CB8AC3E}">
        <p14:creationId xmlns="" xmlns:p14="http://schemas.microsoft.com/office/powerpoint/2010/main" val="3758392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CSSE, Center for Systems Science and Engineering.</a:t>
            </a:r>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37</a:t>
            </a:fld>
            <a:endParaRPr lang="en-US" altLang="en-US" dirty="0"/>
          </a:p>
        </p:txBody>
      </p:sp>
    </p:spTree>
    <p:extLst>
      <p:ext uri="{BB962C8B-B14F-4D97-AF65-F5344CB8AC3E}">
        <p14:creationId xmlns="" xmlns:p14="http://schemas.microsoft.com/office/powerpoint/2010/main" val="4114170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ARDS, acute respiratory distress syndrome; CRP, C-reactive protein; LDH, lactate dehydrogenase; SIRS, </a:t>
            </a:r>
            <a:r>
              <a:rPr lang="en-US" sz="1200" b="0" i="1" kern="1200" dirty="0">
                <a:solidFill>
                  <a:schemeClr val="tx1"/>
                </a:solidFill>
                <a:effectLst/>
                <a:latin typeface="Arial" charset="0"/>
                <a:ea typeface="+mn-ea"/>
                <a:cs typeface="+mn-cs"/>
              </a:rPr>
              <a:t>systemic inflammatory response syndrome.</a:t>
            </a:r>
            <a:endParaRPr lang="en-US" i="1" dirty="0"/>
          </a:p>
        </p:txBody>
      </p:sp>
      <p:sp>
        <p:nvSpPr>
          <p:cNvPr id="4" name="Slide Number Placeholder 3"/>
          <p:cNvSpPr>
            <a:spLocks noGrp="1"/>
          </p:cNvSpPr>
          <p:nvPr>
            <p:ph type="sldNum" sz="quarter" idx="5"/>
          </p:nvPr>
        </p:nvSpPr>
        <p:spPr/>
        <p:txBody>
          <a:bodyPr/>
          <a:lstStyle/>
          <a:p>
            <a:fld id="{2EAF3D7C-E79C-464D-870B-78CB3C2428AA}" type="slidenum">
              <a:rPr lang="en-US" smtClean="0"/>
              <a:pPr/>
              <a:t>38</a:t>
            </a:fld>
            <a:endParaRPr lang="en-US" dirty="0"/>
          </a:p>
        </p:txBody>
      </p:sp>
    </p:spTree>
    <p:extLst>
      <p:ext uri="{BB962C8B-B14F-4D97-AF65-F5344CB8AC3E}">
        <p14:creationId xmlns="" xmlns:p14="http://schemas.microsoft.com/office/powerpoint/2010/main" val="69673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ATP, </a:t>
            </a:r>
            <a:r>
              <a:rPr lang="en-US" sz="1300" i="1" dirty="0"/>
              <a:t>adenosine triphosphate;</a:t>
            </a:r>
            <a:r>
              <a:rPr lang="en-US" sz="1300" i="1" baseline="0" dirty="0"/>
              <a:t> ECMO, </a:t>
            </a:r>
            <a:r>
              <a:rPr lang="en-US" sz="1200" i="1" kern="1200" dirty="0">
                <a:solidFill>
                  <a:schemeClr val="tx1"/>
                </a:solidFill>
                <a:effectLst/>
                <a:latin typeface="Arial" charset="0"/>
                <a:ea typeface="+mn-ea"/>
                <a:cs typeface="+mn-cs"/>
              </a:rPr>
              <a:t>extracorporeal membrane oxygenation.</a:t>
            </a:r>
            <a:endParaRPr lang="en-US" i="1" dirty="0">
              <a:effectLst/>
            </a:endParaRPr>
          </a:p>
        </p:txBody>
      </p:sp>
      <p:sp>
        <p:nvSpPr>
          <p:cNvPr id="4" name="Slide Number Placeholder 3"/>
          <p:cNvSpPr>
            <a:spLocks noGrp="1"/>
          </p:cNvSpPr>
          <p:nvPr>
            <p:ph type="sldNum" sz="quarter" idx="5"/>
          </p:nvPr>
        </p:nvSpPr>
        <p:spPr/>
        <p:txBody>
          <a:bodyPr/>
          <a:lstStyle/>
          <a:p>
            <a:fld id="{10178F02-FFE0-45A1-BB2C-1066C487A83A}" type="slidenum">
              <a:rPr lang="en-US" smtClean="0">
                <a:solidFill>
                  <a:prstClr val="black"/>
                </a:solidFill>
                <a:latin typeface="Calibri"/>
              </a:rPr>
              <a:pPr/>
              <a:t>39</a:t>
            </a:fld>
            <a:endParaRPr lang="en-US" dirty="0">
              <a:solidFill>
                <a:prstClr val="black"/>
              </a:solidFill>
              <a:latin typeface="Calibri"/>
            </a:endParaRPr>
          </a:p>
        </p:txBody>
      </p:sp>
    </p:spTree>
    <p:extLst>
      <p:ext uri="{BB962C8B-B14F-4D97-AF65-F5344CB8AC3E}">
        <p14:creationId xmlns="" xmlns:p14="http://schemas.microsoft.com/office/powerpoint/2010/main" val="2741947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ECMO, extracorporeal membrane oxygenation; eGFR, estimated glomerular filtration rate; EUA, emergency use authorization.</a:t>
            </a:r>
          </a:p>
        </p:txBody>
      </p:sp>
      <p:sp>
        <p:nvSpPr>
          <p:cNvPr id="4" name="Slide Number Placeholder 3"/>
          <p:cNvSpPr>
            <a:spLocks noGrp="1"/>
          </p:cNvSpPr>
          <p:nvPr>
            <p:ph type="sldNum" sz="quarter" idx="5"/>
          </p:nvPr>
        </p:nvSpPr>
        <p:spPr/>
        <p:txBody>
          <a:bodyPr/>
          <a:lstStyle/>
          <a:p>
            <a:fld id="{10178F02-FFE0-45A1-BB2C-1066C487A83A}" type="slidenum">
              <a:rPr lang="en-US" smtClean="0">
                <a:solidFill>
                  <a:prstClr val="black"/>
                </a:solidFill>
                <a:latin typeface="Calibri"/>
              </a:rPr>
              <a:pPr/>
              <a:t>40</a:t>
            </a:fld>
            <a:endParaRPr lang="en-US" dirty="0">
              <a:solidFill>
                <a:prstClr val="black"/>
              </a:solidFill>
              <a:latin typeface="Calibri"/>
            </a:endParaRPr>
          </a:p>
        </p:txBody>
      </p:sp>
    </p:spTree>
    <p:extLst>
      <p:ext uri="{BB962C8B-B14F-4D97-AF65-F5344CB8AC3E}">
        <p14:creationId xmlns="" xmlns:p14="http://schemas.microsoft.com/office/powerpoint/2010/main" val="3062986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ALP, alkaline phosphatase; ALT, alanine aminotransferase; AST, aspartate aminotransferase; </a:t>
            </a:r>
            <a:r>
              <a:rPr lang="en-US" sz="1300" i="1" dirty="0">
                <a:latin typeface="Arial" panose="020B0604020202020204" pitchFamily="34" charset="0"/>
                <a:cs typeface="Arial" panose="020B0604020202020204" pitchFamily="34" charset="0"/>
              </a:rPr>
              <a:t>EUA, emergency use authorization; ULN, upper limit of normal.</a:t>
            </a:r>
            <a:endParaRPr lang="en-US" i="1" dirty="0"/>
          </a:p>
        </p:txBody>
      </p:sp>
      <p:sp>
        <p:nvSpPr>
          <p:cNvPr id="4" name="Slide Number Placeholder 3"/>
          <p:cNvSpPr>
            <a:spLocks noGrp="1"/>
          </p:cNvSpPr>
          <p:nvPr>
            <p:ph type="sldNum" sz="quarter" idx="5"/>
          </p:nvPr>
        </p:nvSpPr>
        <p:spPr/>
        <p:txBody>
          <a:bodyPr/>
          <a:lstStyle/>
          <a:p>
            <a:fld id="{10178F02-FFE0-45A1-BB2C-1066C487A83A}" type="slidenum">
              <a:rPr lang="en-US" smtClean="0">
                <a:solidFill>
                  <a:prstClr val="black"/>
                </a:solidFill>
                <a:latin typeface="Calibri"/>
              </a:rPr>
              <a:pPr/>
              <a:t>41</a:t>
            </a:fld>
            <a:endParaRPr lang="en-US" dirty="0">
              <a:solidFill>
                <a:prstClr val="black"/>
              </a:solidFill>
              <a:latin typeface="Calibri"/>
            </a:endParaRPr>
          </a:p>
        </p:txBody>
      </p:sp>
    </p:spTree>
    <p:extLst>
      <p:ext uri="{BB962C8B-B14F-4D97-AF65-F5344CB8AC3E}">
        <p14:creationId xmlns="" xmlns:p14="http://schemas.microsoft.com/office/powerpoint/2010/main" val="897494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latin typeface="Arial" panose="020B0604020202020204" pitchFamily="34" charset="0"/>
                <a:cs typeface="Arial" panose="020B0604020202020204" pitchFamily="34" charset="0"/>
              </a:rPr>
              <a:t>eGFR, estimated glomerular filtration rate; EUA, emergency use authorization; </a:t>
            </a:r>
            <a:r>
              <a:rPr lang="en-US" i="1" dirty="0"/>
              <a:t>PK, pharmacokinetic. </a:t>
            </a:r>
          </a:p>
        </p:txBody>
      </p:sp>
      <p:sp>
        <p:nvSpPr>
          <p:cNvPr id="4" name="Slide Number Placeholder 3"/>
          <p:cNvSpPr>
            <a:spLocks noGrp="1"/>
          </p:cNvSpPr>
          <p:nvPr>
            <p:ph type="sldNum" sz="quarter" idx="5"/>
          </p:nvPr>
        </p:nvSpPr>
        <p:spPr/>
        <p:txBody>
          <a:bodyPr/>
          <a:lstStyle/>
          <a:p>
            <a:fld id="{10178F02-FFE0-45A1-BB2C-1066C487A83A}" type="slidenum">
              <a:rPr lang="en-US" smtClean="0">
                <a:solidFill>
                  <a:prstClr val="black"/>
                </a:solidFill>
                <a:latin typeface="Calibri"/>
              </a:rPr>
              <a:pPr/>
              <a:t>42</a:t>
            </a:fld>
            <a:endParaRPr lang="en-US" dirty="0">
              <a:solidFill>
                <a:prstClr val="black"/>
              </a:solidFill>
              <a:latin typeface="Calibri"/>
            </a:endParaRPr>
          </a:p>
        </p:txBody>
      </p:sp>
    </p:spTree>
    <p:extLst>
      <p:ext uri="{BB962C8B-B14F-4D97-AF65-F5344CB8AC3E}">
        <p14:creationId xmlns="" xmlns:p14="http://schemas.microsoft.com/office/powerpoint/2010/main" val="228263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ALT, alanine aminotransferase; AST, aspartate aminotransferase.</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10</a:t>
            </a:fld>
            <a:endParaRPr lang="en-US" altLang="en-US" dirty="0"/>
          </a:p>
        </p:txBody>
      </p:sp>
    </p:spTree>
    <p:extLst>
      <p:ext uri="{BB962C8B-B14F-4D97-AF65-F5344CB8AC3E}">
        <p14:creationId xmlns="" xmlns:p14="http://schemas.microsoft.com/office/powerpoint/2010/main" val="867360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ATP, </a:t>
            </a:r>
            <a:r>
              <a:rPr lang="en-US" sz="1300" i="1" dirty="0"/>
              <a:t>adenosine triphosphate;</a:t>
            </a:r>
            <a:r>
              <a:rPr lang="en-US" sz="1300" i="1" baseline="0" dirty="0"/>
              <a:t> ECMO, </a:t>
            </a:r>
            <a:r>
              <a:rPr lang="en-US" sz="1200" i="1" kern="1200" dirty="0">
                <a:solidFill>
                  <a:schemeClr val="tx1"/>
                </a:solidFill>
                <a:effectLst/>
                <a:latin typeface="Arial" charset="0"/>
                <a:ea typeface="+mn-ea"/>
                <a:cs typeface="+mn-cs"/>
              </a:rPr>
              <a:t>extracorporeal membrane oxygenation.</a:t>
            </a:r>
            <a:endParaRPr lang="en-US" i="1" dirty="0">
              <a:effectLst/>
            </a:endParaRPr>
          </a:p>
        </p:txBody>
      </p:sp>
      <p:sp>
        <p:nvSpPr>
          <p:cNvPr id="4" name="Slide Number Placeholder 3"/>
          <p:cNvSpPr>
            <a:spLocks noGrp="1"/>
          </p:cNvSpPr>
          <p:nvPr>
            <p:ph type="sldNum" sz="quarter" idx="5"/>
          </p:nvPr>
        </p:nvSpPr>
        <p:spPr/>
        <p:txBody>
          <a:bodyPr/>
          <a:lstStyle/>
          <a:p>
            <a:fld id="{10178F02-FFE0-45A1-BB2C-1066C487A83A}" type="slidenum">
              <a:rPr lang="en-US" smtClean="0">
                <a:solidFill>
                  <a:prstClr val="black"/>
                </a:solidFill>
                <a:latin typeface="Calibri"/>
              </a:rPr>
              <a:pPr/>
              <a:t>43</a:t>
            </a:fld>
            <a:endParaRPr lang="en-US" dirty="0">
              <a:solidFill>
                <a:prstClr val="black"/>
              </a:solidFill>
              <a:latin typeface="Calibri"/>
            </a:endParaRPr>
          </a:p>
        </p:txBody>
      </p:sp>
    </p:spTree>
    <p:extLst>
      <p:ext uri="{BB962C8B-B14F-4D97-AF65-F5344CB8AC3E}">
        <p14:creationId xmlns="" xmlns:p14="http://schemas.microsoft.com/office/powerpoint/2010/main" val="635031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ECMO, extracorporeal membrane oxygenation.</a:t>
            </a:r>
          </a:p>
        </p:txBody>
      </p:sp>
      <p:sp>
        <p:nvSpPr>
          <p:cNvPr id="4" name="Slide Number Placeholder 3"/>
          <p:cNvSpPr>
            <a:spLocks noGrp="1"/>
          </p:cNvSpPr>
          <p:nvPr>
            <p:ph type="sldNum" sz="quarter" idx="5"/>
          </p:nvPr>
        </p:nvSpPr>
        <p:spPr/>
        <p:txBody>
          <a:bodyPr/>
          <a:lstStyle/>
          <a:p>
            <a:fld id="{10178F02-FFE0-45A1-BB2C-1066C487A83A}" type="slidenum">
              <a:rPr lang="en-US" smtClean="0"/>
              <a:pPr/>
              <a:t>45</a:t>
            </a:fld>
            <a:endParaRPr lang="en-US" dirty="0"/>
          </a:p>
        </p:txBody>
      </p:sp>
    </p:spTree>
    <p:extLst>
      <p:ext uri="{BB962C8B-B14F-4D97-AF65-F5344CB8AC3E}">
        <p14:creationId xmlns="" xmlns:p14="http://schemas.microsoft.com/office/powerpoint/2010/main" val="4036987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IQR, interquartile range; Rand, randomization; SO, symptom onset.</a:t>
            </a:r>
          </a:p>
        </p:txBody>
      </p:sp>
      <p:sp>
        <p:nvSpPr>
          <p:cNvPr id="4" name="Slide Number Placeholder 3"/>
          <p:cNvSpPr>
            <a:spLocks noGrp="1"/>
          </p:cNvSpPr>
          <p:nvPr>
            <p:ph type="sldNum" sz="quarter" idx="5"/>
          </p:nvPr>
        </p:nvSpPr>
        <p:spPr/>
        <p:txBody>
          <a:bodyPr/>
          <a:lstStyle/>
          <a:p>
            <a:fld id="{311936E0-8996-4201-9307-411D60DDFD51}" type="slidenum">
              <a:rPr lang="en-US" smtClean="0"/>
              <a:pPr/>
              <a:t>46</a:t>
            </a:fld>
            <a:endParaRPr lang="en-US" dirty="0"/>
          </a:p>
        </p:txBody>
      </p:sp>
    </p:spTree>
    <p:extLst>
      <p:ext uri="{BB962C8B-B14F-4D97-AF65-F5344CB8AC3E}">
        <p14:creationId xmlns="" xmlns:p14="http://schemas.microsoft.com/office/powerpoint/2010/main" val="3636431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AE, adverse event; GFR, glomerular filtration rate; NR, not reported; RR, rate ratio. </a:t>
            </a:r>
            <a:endParaRPr lang="en-US" dirty="0"/>
          </a:p>
          <a:p>
            <a:endParaRPr lang="en-US"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48</a:t>
            </a:fld>
            <a:endParaRPr lang="en-US" dirty="0"/>
          </a:p>
        </p:txBody>
      </p:sp>
    </p:spTree>
    <p:extLst>
      <p:ext uri="{BB962C8B-B14F-4D97-AF65-F5344CB8AC3E}">
        <p14:creationId xmlns="" xmlns:p14="http://schemas.microsoft.com/office/powerpoint/2010/main" val="205883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BL, baseline.</a:t>
            </a:r>
          </a:p>
        </p:txBody>
      </p:sp>
      <p:sp>
        <p:nvSpPr>
          <p:cNvPr id="4" name="Slide Number Placeholder 3"/>
          <p:cNvSpPr>
            <a:spLocks noGrp="1"/>
          </p:cNvSpPr>
          <p:nvPr>
            <p:ph type="sldNum" sz="quarter" idx="5"/>
          </p:nvPr>
        </p:nvSpPr>
        <p:spPr/>
        <p:txBody>
          <a:bodyPr/>
          <a:lstStyle/>
          <a:p>
            <a:fld id="{10178F02-FFE0-45A1-BB2C-1066C487A83A}" type="slidenum">
              <a:rPr lang="en-US" smtClean="0"/>
              <a:pPr/>
              <a:t>49</a:t>
            </a:fld>
            <a:endParaRPr lang="en-US" dirty="0"/>
          </a:p>
        </p:txBody>
      </p:sp>
    </p:spTree>
    <p:extLst>
      <p:ext uri="{BB962C8B-B14F-4D97-AF65-F5344CB8AC3E}">
        <p14:creationId xmlns="" xmlns:p14="http://schemas.microsoft.com/office/powerpoint/2010/main" val="3763802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BL, baseline; </a:t>
            </a:r>
            <a:r>
              <a:rPr lang="en-US" sz="1200" i="1" dirty="0">
                <a:latin typeface="Arial" panose="020B0604020202020204" pitchFamily="34" charset="0"/>
                <a:cs typeface="Arial" panose="020B0604020202020204" pitchFamily="34" charset="0"/>
              </a:rPr>
              <a:t>ECMO, extracorporeal membrane oxygenation.</a:t>
            </a:r>
            <a:endParaRPr lang="en-US" i="1"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50</a:t>
            </a:fld>
            <a:endParaRPr lang="en-US" dirty="0"/>
          </a:p>
        </p:txBody>
      </p:sp>
    </p:spTree>
    <p:extLst>
      <p:ext uri="{BB962C8B-B14F-4D97-AF65-F5344CB8AC3E}">
        <p14:creationId xmlns="" xmlns:p14="http://schemas.microsoft.com/office/powerpoint/2010/main" val="769034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latin typeface="Arial" panose="020B0604020202020204" pitchFamily="34" charset="0"/>
                <a:cs typeface="Arial" panose="020B0604020202020204" pitchFamily="34" charset="0"/>
              </a:rPr>
              <a:t>ECMO, extracorporeal membrane oxygenation.</a:t>
            </a:r>
          </a:p>
          <a:p>
            <a:endParaRPr lang="en-US" dirty="0"/>
          </a:p>
        </p:txBody>
      </p:sp>
      <p:sp>
        <p:nvSpPr>
          <p:cNvPr id="4" name="Slide Number Placeholder 3"/>
          <p:cNvSpPr>
            <a:spLocks noGrp="1"/>
          </p:cNvSpPr>
          <p:nvPr>
            <p:ph type="sldNum" sz="quarter" idx="5"/>
          </p:nvPr>
        </p:nvSpPr>
        <p:spPr/>
        <p:txBody>
          <a:bodyPr/>
          <a:lstStyle/>
          <a:p>
            <a:fld id="{311936E0-8996-4201-9307-411D60DDFD51}" type="slidenum">
              <a:rPr lang="en-US" smtClean="0"/>
              <a:pPr/>
              <a:t>51</a:t>
            </a:fld>
            <a:endParaRPr lang="en-US" dirty="0"/>
          </a:p>
        </p:txBody>
      </p:sp>
    </p:spTree>
    <p:extLst>
      <p:ext uri="{BB962C8B-B14F-4D97-AF65-F5344CB8AC3E}">
        <p14:creationId xmlns="" xmlns:p14="http://schemas.microsoft.com/office/powerpoint/2010/main" val="3298569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RT-PCR, reverse transcription PCR; </a:t>
            </a:r>
            <a:r>
              <a:rPr kumimoji="0" lang="en-US" sz="1200" b="0" i="1" u="none" strike="noStrike" cap="none" normalizeH="0" baseline="0" dirty="0">
                <a:ln>
                  <a:noFill/>
                </a:ln>
                <a:solidFill>
                  <a:schemeClr val="bg2">
                    <a:lumMod val="10000"/>
                  </a:schemeClr>
                </a:solidFill>
                <a:effectLst/>
                <a:latin typeface="Calibri" panose="020F0502020204030204" pitchFamily="34" charset="0"/>
              </a:rPr>
              <a:t>SpO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blood oxygen saturation.</a:t>
            </a:r>
            <a:endParaRPr lang="en-US" i="1" dirty="0"/>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53</a:t>
            </a:fld>
            <a:endParaRPr lang="en-US" altLang="en-US" dirty="0"/>
          </a:p>
        </p:txBody>
      </p:sp>
    </p:spTree>
    <p:extLst>
      <p:ext uri="{BB962C8B-B14F-4D97-AF65-F5344CB8AC3E}">
        <p14:creationId xmlns="" xmlns:p14="http://schemas.microsoft.com/office/powerpoint/2010/main" val="998934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OR, odds ratio; SoC, standard of care.</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54</a:t>
            </a:fld>
            <a:endParaRPr lang="en-US" altLang="en-US" dirty="0"/>
          </a:p>
        </p:txBody>
      </p:sp>
    </p:spTree>
    <p:extLst>
      <p:ext uri="{BB962C8B-B14F-4D97-AF65-F5344CB8AC3E}">
        <p14:creationId xmlns="" xmlns:p14="http://schemas.microsoft.com/office/powerpoint/2010/main" val="3294196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SoC, standard of care.</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55</a:t>
            </a:fld>
            <a:endParaRPr lang="en-US" altLang="en-US" dirty="0"/>
          </a:p>
        </p:txBody>
      </p:sp>
    </p:spTree>
    <p:extLst>
      <p:ext uri="{BB962C8B-B14F-4D97-AF65-F5344CB8AC3E}">
        <p14:creationId xmlns="" xmlns:p14="http://schemas.microsoft.com/office/powerpoint/2010/main" val="79764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IQR, interquartile range.</a:t>
            </a:r>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11</a:t>
            </a:fld>
            <a:endParaRPr lang="en-US" altLang="en-US" dirty="0"/>
          </a:p>
        </p:txBody>
      </p:sp>
    </p:spTree>
    <p:extLst>
      <p:ext uri="{BB962C8B-B14F-4D97-AF65-F5344CB8AC3E}">
        <p14:creationId xmlns="" xmlns:p14="http://schemas.microsoft.com/office/powerpoint/2010/main" val="2032895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ITT, intention-to-treat; OR, odds ratio.</a:t>
            </a:r>
          </a:p>
        </p:txBody>
      </p:sp>
      <p:sp>
        <p:nvSpPr>
          <p:cNvPr id="4" name="Slide Number Placeholder 3"/>
          <p:cNvSpPr>
            <a:spLocks noGrp="1"/>
          </p:cNvSpPr>
          <p:nvPr>
            <p:ph type="sldNum" sz="quarter" idx="5"/>
          </p:nvPr>
        </p:nvSpPr>
        <p:spPr/>
        <p:txBody>
          <a:bodyPr/>
          <a:lstStyle/>
          <a:p>
            <a:fld id="{10178F02-FFE0-45A1-BB2C-1066C487A83A}" type="slidenum">
              <a:rPr lang="en-US" smtClean="0">
                <a:solidFill>
                  <a:prstClr val="black"/>
                </a:solidFill>
                <a:latin typeface="Calibri"/>
              </a:rPr>
              <a:pPr/>
              <a:t>56</a:t>
            </a:fld>
            <a:endParaRPr lang="en-US" dirty="0">
              <a:solidFill>
                <a:prstClr val="black"/>
              </a:solidFill>
              <a:latin typeface="Calibri"/>
            </a:endParaRPr>
          </a:p>
        </p:txBody>
      </p:sp>
    </p:spTree>
    <p:extLst>
      <p:ext uri="{BB962C8B-B14F-4D97-AF65-F5344CB8AC3E}">
        <p14:creationId xmlns="" xmlns:p14="http://schemas.microsoft.com/office/powerpoint/2010/main" val="33951395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t>HCQ, hydroxychloroquine. </a:t>
            </a:r>
          </a:p>
        </p:txBody>
      </p:sp>
      <p:sp>
        <p:nvSpPr>
          <p:cNvPr id="4" name="Slide Number Placeholder 3"/>
          <p:cNvSpPr>
            <a:spLocks noGrp="1"/>
          </p:cNvSpPr>
          <p:nvPr>
            <p:ph type="sldNum" sz="quarter" idx="5"/>
          </p:nvPr>
        </p:nvSpPr>
        <p:spPr/>
        <p:txBody>
          <a:bodyPr/>
          <a:lstStyle/>
          <a:p>
            <a:fld id="{10178F02-FFE0-45A1-BB2C-1066C487A83A}" type="slidenum">
              <a:rPr lang="en-US" smtClean="0">
                <a:solidFill>
                  <a:prstClr val="black"/>
                </a:solidFill>
                <a:latin typeface="Calibri"/>
              </a:rPr>
              <a:pPr/>
              <a:t>57</a:t>
            </a:fld>
            <a:endParaRPr lang="en-US" dirty="0">
              <a:solidFill>
                <a:prstClr val="black"/>
              </a:solidFill>
              <a:latin typeface="Calibri"/>
            </a:endParaRPr>
          </a:p>
        </p:txBody>
      </p:sp>
    </p:spTree>
    <p:extLst>
      <p:ext uri="{BB962C8B-B14F-4D97-AF65-F5344CB8AC3E}">
        <p14:creationId xmlns="" xmlns:p14="http://schemas.microsoft.com/office/powerpoint/2010/main" val="3134749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BL, baseline; PCR, polymerase chain reaction.</a:t>
            </a:r>
          </a:p>
        </p:txBody>
      </p:sp>
      <p:sp>
        <p:nvSpPr>
          <p:cNvPr id="4" name="Slide Number Placeholder 3"/>
          <p:cNvSpPr>
            <a:spLocks noGrp="1"/>
          </p:cNvSpPr>
          <p:nvPr>
            <p:ph type="sldNum" sz="quarter" idx="5"/>
          </p:nvPr>
        </p:nvSpPr>
        <p:spPr/>
        <p:txBody>
          <a:bodyPr/>
          <a:lstStyle/>
          <a:p>
            <a:fld id="{10178F02-FFE0-45A1-BB2C-1066C487A83A}" type="slidenum">
              <a:rPr lang="en-US" smtClean="0"/>
              <a:pPr/>
              <a:t>59</a:t>
            </a:fld>
            <a:endParaRPr lang="en-US" dirty="0"/>
          </a:p>
        </p:txBody>
      </p:sp>
    </p:spTree>
    <p:extLst>
      <p:ext uri="{BB962C8B-B14F-4D97-AF65-F5344CB8AC3E}">
        <p14:creationId xmlns="" xmlns:p14="http://schemas.microsoft.com/office/powerpoint/2010/main" val="1279913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OR, odds ratio.</a:t>
            </a:r>
          </a:p>
        </p:txBody>
      </p:sp>
      <p:sp>
        <p:nvSpPr>
          <p:cNvPr id="4" name="Slide Number Placeholder 3"/>
          <p:cNvSpPr>
            <a:spLocks noGrp="1"/>
          </p:cNvSpPr>
          <p:nvPr>
            <p:ph type="sldNum" sz="quarter" idx="5"/>
          </p:nvPr>
        </p:nvSpPr>
        <p:spPr/>
        <p:txBody>
          <a:bodyPr/>
          <a:lstStyle/>
          <a:p>
            <a:fld id="{10178F02-FFE0-45A1-BB2C-1066C487A83A}" type="slidenum">
              <a:rPr lang="en-US" smtClean="0"/>
              <a:pPr/>
              <a:t>61</a:t>
            </a:fld>
            <a:endParaRPr lang="en-US" dirty="0"/>
          </a:p>
        </p:txBody>
      </p:sp>
    </p:spTree>
    <p:extLst>
      <p:ext uri="{BB962C8B-B14F-4D97-AF65-F5344CB8AC3E}">
        <p14:creationId xmlns="" xmlns:p14="http://schemas.microsoft.com/office/powerpoint/2010/main" val="3128787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PCR, polymerase chain reaction; RCT, randomized controlled reaction; RT, reverse transcriptase.</a:t>
            </a:r>
          </a:p>
        </p:txBody>
      </p:sp>
      <p:sp>
        <p:nvSpPr>
          <p:cNvPr id="4" name="Slide Number Placeholder 3"/>
          <p:cNvSpPr>
            <a:spLocks noGrp="1"/>
          </p:cNvSpPr>
          <p:nvPr>
            <p:ph type="sldNum" sz="quarter" idx="5"/>
          </p:nvPr>
        </p:nvSpPr>
        <p:spPr/>
        <p:txBody>
          <a:bodyPr/>
          <a:lstStyle/>
          <a:p>
            <a:fld id="{10178F02-FFE0-45A1-BB2C-1066C487A83A}" type="slidenum">
              <a:rPr lang="en-US" smtClean="0"/>
              <a:pPr/>
              <a:t>62</a:t>
            </a:fld>
            <a:endParaRPr lang="en-US" dirty="0"/>
          </a:p>
        </p:txBody>
      </p:sp>
    </p:spTree>
    <p:extLst>
      <p:ext uri="{BB962C8B-B14F-4D97-AF65-F5344CB8AC3E}">
        <p14:creationId xmlns="" xmlns:p14="http://schemas.microsoft.com/office/powerpoint/2010/main" val="2029554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OR, odds ratio.</a:t>
            </a:r>
          </a:p>
        </p:txBody>
      </p:sp>
      <p:sp>
        <p:nvSpPr>
          <p:cNvPr id="4" name="Slide Number Placeholder 3"/>
          <p:cNvSpPr>
            <a:spLocks noGrp="1"/>
          </p:cNvSpPr>
          <p:nvPr>
            <p:ph type="sldNum" sz="quarter" idx="5"/>
          </p:nvPr>
        </p:nvSpPr>
        <p:spPr/>
        <p:txBody>
          <a:bodyPr/>
          <a:lstStyle/>
          <a:p>
            <a:fld id="{10178F02-FFE0-45A1-BB2C-1066C487A83A}" type="slidenum">
              <a:rPr lang="en-US" smtClean="0"/>
              <a:pPr/>
              <a:t>63</a:t>
            </a:fld>
            <a:endParaRPr lang="en-US" dirty="0"/>
          </a:p>
        </p:txBody>
      </p:sp>
    </p:spTree>
    <p:extLst>
      <p:ext uri="{BB962C8B-B14F-4D97-AF65-F5344CB8AC3E}">
        <p14:creationId xmlns="" xmlns:p14="http://schemas.microsoft.com/office/powerpoint/2010/main" val="13555745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EUA, emergency use authorization.</a:t>
            </a:r>
          </a:p>
        </p:txBody>
      </p:sp>
      <p:sp>
        <p:nvSpPr>
          <p:cNvPr id="4" name="Slide Number Placeholder 3"/>
          <p:cNvSpPr>
            <a:spLocks noGrp="1"/>
          </p:cNvSpPr>
          <p:nvPr>
            <p:ph type="sldNum" sz="quarter" idx="5"/>
          </p:nvPr>
        </p:nvSpPr>
        <p:spPr/>
        <p:txBody>
          <a:bodyPr/>
          <a:lstStyle/>
          <a:p>
            <a:fld id="{10178F02-FFE0-45A1-BB2C-1066C487A83A}" type="slidenum">
              <a:rPr lang="en-US" smtClean="0"/>
              <a:pPr/>
              <a:t>64</a:t>
            </a:fld>
            <a:endParaRPr lang="en-US" dirty="0"/>
          </a:p>
        </p:txBody>
      </p:sp>
    </p:spTree>
    <p:extLst>
      <p:ext uri="{BB962C8B-B14F-4D97-AF65-F5344CB8AC3E}">
        <p14:creationId xmlns="" xmlns:p14="http://schemas.microsoft.com/office/powerpoint/2010/main" val="1343497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EUA, emergency use authorization.</a:t>
            </a:r>
          </a:p>
        </p:txBody>
      </p:sp>
      <p:sp>
        <p:nvSpPr>
          <p:cNvPr id="4" name="Slide Number Placeholder 3"/>
          <p:cNvSpPr>
            <a:spLocks noGrp="1"/>
          </p:cNvSpPr>
          <p:nvPr>
            <p:ph type="sldNum" sz="quarter" idx="5"/>
          </p:nvPr>
        </p:nvSpPr>
        <p:spPr/>
        <p:txBody>
          <a:bodyPr/>
          <a:lstStyle/>
          <a:p>
            <a:fld id="{10178F02-FFE0-45A1-BB2C-1066C487A83A}" type="slidenum">
              <a:rPr lang="en-US" smtClean="0"/>
              <a:pPr/>
              <a:t>65</a:t>
            </a:fld>
            <a:endParaRPr lang="en-US" dirty="0"/>
          </a:p>
        </p:txBody>
      </p:sp>
    </p:spTree>
    <p:extLst>
      <p:ext uri="{BB962C8B-B14F-4D97-AF65-F5344CB8AC3E}">
        <p14:creationId xmlns="" xmlns:p14="http://schemas.microsoft.com/office/powerpoint/2010/main" val="2360475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MI, myocardial infarction; MS, multiple sclerosis.</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66</a:t>
            </a:fld>
            <a:endParaRPr lang="en-US" altLang="en-US" dirty="0"/>
          </a:p>
        </p:txBody>
      </p:sp>
    </p:spTree>
    <p:extLst>
      <p:ext uri="{BB962C8B-B14F-4D97-AF65-F5344CB8AC3E}">
        <p14:creationId xmlns="" xmlns:p14="http://schemas.microsoft.com/office/powerpoint/2010/main" val="4130406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67</a:t>
            </a:fld>
            <a:endParaRPr lang="en-US" dirty="0"/>
          </a:p>
        </p:txBody>
      </p:sp>
    </p:spTree>
    <p:extLst>
      <p:ext uri="{BB962C8B-B14F-4D97-AF65-F5344CB8AC3E}">
        <p14:creationId xmlns="" xmlns:p14="http://schemas.microsoft.com/office/powerpoint/2010/main" val="25105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cap="none" normalizeH="0" baseline="0" dirty="0">
                <a:ln>
                  <a:noFill/>
                </a:ln>
                <a:solidFill>
                  <a:schemeClr val="bg2">
                    <a:lumMod val="10000"/>
                  </a:schemeClr>
                </a:solidFill>
                <a:effectLst/>
                <a:latin typeface="Calibri" panose="020F0502020204030204" pitchFamily="34" charset="0"/>
              </a:rPr>
              <a:t>FiO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fraction of inspired oxygen; PaO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partial pressure of arterial oxygen; SpO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blood oxygen saturation.</a:t>
            </a:r>
            <a:endParaRPr lang="en-US" i="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14</a:t>
            </a:fld>
            <a:endParaRPr lang="en-US" altLang="en-US" dirty="0"/>
          </a:p>
        </p:txBody>
      </p:sp>
    </p:spTree>
    <p:extLst>
      <p:ext uri="{BB962C8B-B14F-4D97-AF65-F5344CB8AC3E}">
        <p14:creationId xmlns="" xmlns:p14="http://schemas.microsoft.com/office/powerpoint/2010/main" val="2032895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IQR, interquartile range; SD, standard deviation.</a:t>
            </a:r>
          </a:p>
          <a:p>
            <a:endParaRPr lang="en-US" dirty="0"/>
          </a:p>
          <a:p>
            <a:endParaRPr lang="en-US" dirty="0"/>
          </a:p>
        </p:txBody>
      </p:sp>
      <p:sp>
        <p:nvSpPr>
          <p:cNvPr id="4" name="Slide Number Placeholder 3"/>
          <p:cNvSpPr>
            <a:spLocks noGrp="1"/>
          </p:cNvSpPr>
          <p:nvPr>
            <p:ph type="sldNum" sz="quarter" idx="5"/>
          </p:nvPr>
        </p:nvSpPr>
        <p:spPr/>
        <p:txBody>
          <a:bodyPr/>
          <a:lstStyle/>
          <a:p>
            <a:fld id="{311936E0-8996-4201-9307-411D60DDFD51}" type="slidenum">
              <a:rPr lang="en-US" smtClean="0"/>
              <a:pPr/>
              <a:t>68</a:t>
            </a:fld>
            <a:endParaRPr lang="en-US" dirty="0"/>
          </a:p>
        </p:txBody>
      </p:sp>
    </p:spTree>
    <p:extLst>
      <p:ext uri="{BB962C8B-B14F-4D97-AF65-F5344CB8AC3E}">
        <p14:creationId xmlns="" xmlns:p14="http://schemas.microsoft.com/office/powerpoint/2010/main" val="3636431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IQR, interquartile range; Rand, randomization; SO, symptom onset.</a:t>
            </a:r>
          </a:p>
        </p:txBody>
      </p:sp>
      <p:sp>
        <p:nvSpPr>
          <p:cNvPr id="4" name="Slide Number Placeholder 3"/>
          <p:cNvSpPr>
            <a:spLocks noGrp="1"/>
          </p:cNvSpPr>
          <p:nvPr>
            <p:ph type="sldNum" sz="quarter" idx="5"/>
          </p:nvPr>
        </p:nvSpPr>
        <p:spPr/>
        <p:txBody>
          <a:bodyPr/>
          <a:lstStyle/>
          <a:p>
            <a:fld id="{311936E0-8996-4201-9307-411D60DDFD51}" type="slidenum">
              <a:rPr lang="en-US" smtClean="0"/>
              <a:pPr/>
              <a:t>69</a:t>
            </a:fld>
            <a:endParaRPr lang="en-US" dirty="0"/>
          </a:p>
        </p:txBody>
      </p:sp>
    </p:spTree>
    <p:extLst>
      <p:ext uri="{BB962C8B-B14F-4D97-AF65-F5344CB8AC3E}">
        <p14:creationId xmlns="" xmlns:p14="http://schemas.microsoft.com/office/powerpoint/2010/main" val="3976055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t>RR, rate ratio.</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70</a:t>
            </a:fld>
            <a:endParaRPr lang="en-US" altLang="en-US" dirty="0"/>
          </a:p>
        </p:txBody>
      </p:sp>
    </p:spTree>
    <p:extLst>
      <p:ext uri="{BB962C8B-B14F-4D97-AF65-F5344CB8AC3E}">
        <p14:creationId xmlns="" xmlns:p14="http://schemas.microsoft.com/office/powerpoint/2010/main" val="33774647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t>RR, rate ratio.</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71</a:t>
            </a:fld>
            <a:endParaRPr lang="en-US" altLang="en-US" dirty="0"/>
          </a:p>
        </p:txBody>
      </p:sp>
    </p:spTree>
    <p:extLst>
      <p:ext uri="{BB962C8B-B14F-4D97-AF65-F5344CB8AC3E}">
        <p14:creationId xmlns="" xmlns:p14="http://schemas.microsoft.com/office/powerpoint/2010/main" val="1743349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RR, rate ratio.</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72</a:t>
            </a:fld>
            <a:endParaRPr lang="en-US" altLang="en-US" dirty="0"/>
          </a:p>
        </p:txBody>
      </p:sp>
    </p:spTree>
    <p:extLst>
      <p:ext uri="{BB962C8B-B14F-4D97-AF65-F5344CB8AC3E}">
        <p14:creationId xmlns="" xmlns:p14="http://schemas.microsoft.com/office/powerpoint/2010/main" val="30046919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ARDS, acute respiratory distress syndrome; SoC, standard of care.</a:t>
            </a:r>
          </a:p>
        </p:txBody>
      </p:sp>
      <p:sp>
        <p:nvSpPr>
          <p:cNvPr id="4" name="Slide Number Placeholder 3"/>
          <p:cNvSpPr>
            <a:spLocks noGrp="1"/>
          </p:cNvSpPr>
          <p:nvPr>
            <p:ph type="sldNum" sz="quarter" idx="5"/>
          </p:nvPr>
        </p:nvSpPr>
        <p:spPr/>
        <p:txBody>
          <a:bodyPr/>
          <a:lstStyle/>
          <a:p>
            <a:fld id="{BCDD9AA8-6BFA-477E-9DE5-74FF3718F46E}" type="slidenum">
              <a:rPr lang="en-US" smtClean="0"/>
              <a:pPr/>
              <a:t>73</a:t>
            </a:fld>
            <a:endParaRPr lang="en-US" dirty="0"/>
          </a:p>
        </p:txBody>
      </p:sp>
    </p:spTree>
    <p:extLst>
      <p:ext uri="{BB962C8B-B14F-4D97-AF65-F5344CB8AC3E}">
        <p14:creationId xmlns="" xmlns:p14="http://schemas.microsoft.com/office/powerpoint/2010/main" val="1707995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ARDS, acute respiratory distress syndrome.</a:t>
            </a:r>
          </a:p>
        </p:txBody>
      </p:sp>
      <p:sp>
        <p:nvSpPr>
          <p:cNvPr id="4" name="Slide Number Placeholder 3"/>
          <p:cNvSpPr>
            <a:spLocks noGrp="1"/>
          </p:cNvSpPr>
          <p:nvPr>
            <p:ph type="sldNum" sz="quarter" idx="5"/>
          </p:nvPr>
        </p:nvSpPr>
        <p:spPr/>
        <p:txBody>
          <a:bodyPr/>
          <a:lstStyle/>
          <a:p>
            <a:fld id="{BCDD9AA8-6BFA-477E-9DE5-74FF3718F46E}" type="slidenum">
              <a:rPr lang="en-US" smtClean="0"/>
              <a:pPr/>
              <a:t>74</a:t>
            </a:fld>
            <a:endParaRPr lang="en-US" dirty="0"/>
          </a:p>
        </p:txBody>
      </p:sp>
    </p:spTree>
    <p:extLst>
      <p:ext uri="{BB962C8B-B14F-4D97-AF65-F5344CB8AC3E}">
        <p14:creationId xmlns="" xmlns:p14="http://schemas.microsoft.com/office/powerpoint/2010/main" val="22561334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ARDS, acute respiratory distress syndrome; RR, respiratory rate. </a:t>
            </a:r>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77</a:t>
            </a:fld>
            <a:endParaRPr lang="en-US" altLang="en-US" dirty="0"/>
          </a:p>
        </p:txBody>
      </p:sp>
    </p:spTree>
    <p:extLst>
      <p:ext uri="{BB962C8B-B14F-4D97-AF65-F5344CB8AC3E}">
        <p14:creationId xmlns="" xmlns:p14="http://schemas.microsoft.com/office/powerpoint/2010/main" val="16799355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cap="none" normalizeH="0" baseline="0" dirty="0">
                <a:ln>
                  <a:noFill/>
                </a:ln>
                <a:solidFill>
                  <a:schemeClr val="bg2">
                    <a:lumMod val="10000"/>
                  </a:schemeClr>
                </a:solidFill>
                <a:effectLst/>
                <a:latin typeface="Calibri" panose="020F0502020204030204" pitchFamily="34" charset="0"/>
              </a:rPr>
              <a:t>ECMO; </a:t>
            </a:r>
            <a:r>
              <a:rPr lang="en-US" sz="1200" b="0" i="1" kern="1200" dirty="0">
                <a:solidFill>
                  <a:schemeClr val="tx1"/>
                </a:solidFill>
                <a:effectLst/>
                <a:latin typeface="+mn-lt"/>
                <a:ea typeface="+mn-ea"/>
                <a:cs typeface="+mn-cs"/>
              </a:rPr>
              <a:t>extracorporeal membrane oxygenation; </a:t>
            </a:r>
            <a:r>
              <a:rPr kumimoji="0" lang="en-US" sz="1200" b="0" i="1" u="none" strike="noStrike" cap="none" normalizeH="0" baseline="0" dirty="0">
                <a:ln>
                  <a:noFill/>
                </a:ln>
                <a:solidFill>
                  <a:schemeClr val="bg2">
                    <a:lumMod val="10000"/>
                  </a:schemeClr>
                </a:solidFill>
                <a:effectLst/>
                <a:latin typeface="Calibri" panose="020F0502020204030204" pitchFamily="34" charset="0"/>
              </a:rPr>
              <a:t>IDSA, Infectious Diseases Society of America; NIH, National Institutes of Health; SpO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oxygen saturation.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1" u="none" strike="noStrike" cap="none" normalizeH="0" baseline="0" dirty="0">
              <a:ln>
                <a:noFill/>
              </a:ln>
              <a:solidFill>
                <a:schemeClr val="bg2">
                  <a:lumMod val="10000"/>
                </a:schemeClr>
              </a:solidFill>
              <a:effectLst/>
              <a:latin typeface="Calibri" panose="020F0502020204030204" pitchFamily="34" charset="0"/>
            </a:endParaRPr>
          </a:p>
          <a:p>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78</a:t>
            </a:fld>
            <a:endParaRPr lang="en-US" altLang="en-US" dirty="0"/>
          </a:p>
        </p:txBody>
      </p:sp>
    </p:spTree>
    <p:extLst>
      <p:ext uri="{BB962C8B-B14F-4D97-AF65-F5344CB8AC3E}">
        <p14:creationId xmlns="" xmlns:p14="http://schemas.microsoft.com/office/powerpoint/2010/main" val="1739470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HBV, hepatitis B virus; MERS, middle eastern respiratory syndrome; NIH, National Institutes of Health; SARS, severe acute respiratory syndrome; TB, tuberculosis.</a:t>
            </a:r>
          </a:p>
        </p:txBody>
      </p:sp>
      <p:sp>
        <p:nvSpPr>
          <p:cNvPr id="4" name="Slide Number Placeholder 3"/>
          <p:cNvSpPr>
            <a:spLocks noGrp="1"/>
          </p:cNvSpPr>
          <p:nvPr>
            <p:ph type="sldNum" sz="quarter" idx="5"/>
          </p:nvPr>
        </p:nvSpPr>
        <p:spPr/>
        <p:txBody>
          <a:bodyPr/>
          <a:lstStyle/>
          <a:p>
            <a:fld id="{10178F02-FFE0-45A1-BB2C-1066C487A83A}" type="slidenum">
              <a:rPr lang="en-US" smtClean="0"/>
              <a:pPr/>
              <a:t>79</a:t>
            </a:fld>
            <a:endParaRPr lang="en-US" dirty="0"/>
          </a:p>
        </p:txBody>
      </p:sp>
    </p:spTree>
    <p:extLst>
      <p:ext uri="{BB962C8B-B14F-4D97-AF65-F5344CB8AC3E}">
        <p14:creationId xmlns="" xmlns:p14="http://schemas.microsoft.com/office/powerpoint/2010/main" val="128162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ALT, alanine aminotransferase; AST, aspartate aminotransferase; IQR, interquartile range.</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16</a:t>
            </a:fld>
            <a:endParaRPr lang="en-US" altLang="en-US" dirty="0"/>
          </a:p>
        </p:txBody>
      </p:sp>
    </p:spTree>
    <p:extLst>
      <p:ext uri="{BB962C8B-B14F-4D97-AF65-F5344CB8AC3E}">
        <p14:creationId xmlns="" xmlns:p14="http://schemas.microsoft.com/office/powerpoint/2010/main" val="17330454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aHR, adjusted HR; ALT, alanine aminotransferase; BP, blood pressure; CRP, C-reactive protein; HTN, hypertension; LDH, lactate dehydrogenase.</a:t>
            </a:r>
          </a:p>
        </p:txBody>
      </p:sp>
      <p:sp>
        <p:nvSpPr>
          <p:cNvPr id="4" name="Slide Number Placeholder 3"/>
          <p:cNvSpPr>
            <a:spLocks noGrp="1"/>
          </p:cNvSpPr>
          <p:nvPr>
            <p:ph type="sldNum" sz="quarter" idx="5"/>
          </p:nvPr>
        </p:nvSpPr>
        <p:spPr/>
        <p:txBody>
          <a:bodyPr/>
          <a:lstStyle/>
          <a:p>
            <a:fld id="{10178F02-FFE0-45A1-BB2C-1066C487A83A}" type="slidenum">
              <a:rPr lang="en-US" smtClean="0"/>
              <a:pPr/>
              <a:t>82</a:t>
            </a:fld>
            <a:endParaRPr lang="en-US" dirty="0"/>
          </a:p>
        </p:txBody>
      </p:sp>
    </p:spTree>
    <p:extLst>
      <p:ext uri="{BB962C8B-B14F-4D97-AF65-F5344CB8AC3E}">
        <p14:creationId xmlns="" xmlns:p14="http://schemas.microsoft.com/office/powerpoint/2010/main" val="14844109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OR, odds ratio; SoC, standard of care.</a:t>
            </a:r>
          </a:p>
        </p:txBody>
      </p:sp>
      <p:sp>
        <p:nvSpPr>
          <p:cNvPr id="4" name="Slide Number Placeholder 3"/>
          <p:cNvSpPr>
            <a:spLocks noGrp="1"/>
          </p:cNvSpPr>
          <p:nvPr>
            <p:ph type="sldNum" sz="quarter" idx="5"/>
          </p:nvPr>
        </p:nvSpPr>
        <p:spPr/>
        <p:txBody>
          <a:bodyPr/>
          <a:lstStyle/>
          <a:p>
            <a:fld id="{10178F02-FFE0-45A1-BB2C-1066C487A83A}" type="slidenum">
              <a:rPr lang="en-US" smtClean="0"/>
              <a:pPr/>
              <a:t>83</a:t>
            </a:fld>
            <a:endParaRPr lang="en-US" dirty="0"/>
          </a:p>
        </p:txBody>
      </p:sp>
    </p:spTree>
    <p:extLst>
      <p:ext uri="{BB962C8B-B14F-4D97-AF65-F5344CB8AC3E}">
        <p14:creationId xmlns="" xmlns:p14="http://schemas.microsoft.com/office/powerpoint/2010/main" val="21740674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SoC, standard of care.</a:t>
            </a:r>
          </a:p>
        </p:txBody>
      </p:sp>
      <p:sp>
        <p:nvSpPr>
          <p:cNvPr id="4" name="Slide Number Placeholder 3"/>
          <p:cNvSpPr>
            <a:spLocks noGrp="1"/>
          </p:cNvSpPr>
          <p:nvPr>
            <p:ph type="sldNum" sz="quarter" idx="5"/>
          </p:nvPr>
        </p:nvSpPr>
        <p:spPr/>
        <p:txBody>
          <a:bodyPr/>
          <a:lstStyle/>
          <a:p>
            <a:fld id="{10178F02-FFE0-45A1-BB2C-1066C487A83A}" type="slidenum">
              <a:rPr lang="en-US" smtClean="0"/>
              <a:pPr/>
              <a:t>84</a:t>
            </a:fld>
            <a:endParaRPr lang="en-US" dirty="0"/>
          </a:p>
        </p:txBody>
      </p:sp>
    </p:spTree>
    <p:extLst>
      <p:ext uri="{BB962C8B-B14F-4D97-AF65-F5344CB8AC3E}">
        <p14:creationId xmlns="" xmlns:p14="http://schemas.microsoft.com/office/powerpoint/2010/main" val="14433083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xmlns="" id="{51A76DDD-270A-46AF-8DD3-48D17FD1A465}"/>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A32CB7-E0BC-4F61-A441-E83413F2A642}" type="slidenum">
              <a:rPr lang="en-US" altLang="en-US" smtClean="0"/>
              <a:pPr>
                <a:spcBef>
                  <a:spcPct val="0"/>
                </a:spcBef>
              </a:pPr>
              <a:t>85</a:t>
            </a:fld>
            <a:endParaRPr lang="en-US" altLang="en-US" dirty="0"/>
          </a:p>
        </p:txBody>
      </p:sp>
      <p:sp>
        <p:nvSpPr>
          <p:cNvPr id="23555" name="Rectangle 2">
            <a:extLst>
              <a:ext uri="{FF2B5EF4-FFF2-40B4-BE49-F238E27FC236}">
                <a16:creationId xmlns:a16="http://schemas.microsoft.com/office/drawing/2014/main" xmlns="" id="{649E6215-1BF5-4AFE-87D1-05FD6D24D62A}"/>
              </a:ext>
            </a:extLst>
          </p:cNvPr>
          <p:cNvSpPr>
            <a:spLocks noGrp="1" noRot="1" noChangeAspect="1" noChangeArrowheads="1" noTextEdit="1"/>
          </p:cNvSpPr>
          <p:nvPr>
            <p:ph type="sldImg"/>
          </p:nvPr>
        </p:nvSpPr>
        <p:spPr>
          <a:xfrm>
            <a:off x="457200" y="720725"/>
            <a:ext cx="6400800" cy="3600450"/>
          </a:xfrm>
          <a:ln/>
        </p:spPr>
      </p:sp>
      <p:sp>
        <p:nvSpPr>
          <p:cNvPr id="23556" name="Rectangle 3">
            <a:extLst>
              <a:ext uri="{FF2B5EF4-FFF2-40B4-BE49-F238E27FC236}">
                <a16:creationId xmlns:a16="http://schemas.microsoft.com/office/drawing/2014/main" xmlns="" id="{53A036E2-E94E-4909-9FE7-95AECD65E7FC}"/>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1" kern="1200" dirty="0">
                <a:solidFill>
                  <a:schemeClr val="tx1"/>
                </a:solidFill>
                <a:effectLst/>
                <a:latin typeface="Arial" charset="0"/>
                <a:ea typeface="+mn-ea"/>
                <a:cs typeface="+mn-cs"/>
              </a:rPr>
              <a:t>LRT, </a:t>
            </a:r>
            <a:r>
              <a:rPr lang="en-US" sz="1200" b="0" i="1" kern="1200" dirty="0">
                <a:solidFill>
                  <a:srgbClr val="222222"/>
                </a:solidFill>
                <a:effectLst/>
                <a:latin typeface="Roboto"/>
                <a:ea typeface="+mn-ea"/>
                <a:cs typeface="+mn-cs"/>
              </a:rPr>
              <a:t>l</a:t>
            </a:r>
            <a:r>
              <a:rPr lang="en-US" b="0" i="1" dirty="0">
                <a:solidFill>
                  <a:srgbClr val="222222"/>
                </a:solidFill>
                <a:effectLst/>
                <a:latin typeface="Roboto"/>
              </a:rPr>
              <a:t>ower respiratory tract; </a:t>
            </a:r>
            <a:r>
              <a:rPr lang="en-US" sz="1200" b="0" i="1" kern="1200" dirty="0">
                <a:solidFill>
                  <a:schemeClr val="tx1"/>
                </a:solidFill>
                <a:effectLst/>
                <a:latin typeface="Arial" charset="0"/>
                <a:ea typeface="+mn-ea"/>
                <a:cs typeface="+mn-cs"/>
              </a:rPr>
              <a:t>NS, not significant; SoC, standard of care; tx, treatment.</a:t>
            </a:r>
            <a:endParaRPr lang="en-GB" altLang="en-US" i="1"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ARDS, acute respiratory distress syndrome.</a:t>
            </a:r>
          </a:p>
        </p:txBody>
      </p:sp>
      <p:sp>
        <p:nvSpPr>
          <p:cNvPr id="4" name="Slide Number Placeholder 3"/>
          <p:cNvSpPr>
            <a:spLocks noGrp="1"/>
          </p:cNvSpPr>
          <p:nvPr>
            <p:ph type="sldNum" sz="quarter" idx="5"/>
          </p:nvPr>
        </p:nvSpPr>
        <p:spPr/>
        <p:txBody>
          <a:bodyPr/>
          <a:lstStyle/>
          <a:p>
            <a:fld id="{10178F02-FFE0-45A1-BB2C-1066C487A83A}" type="slidenum">
              <a:rPr lang="en-US" smtClean="0"/>
              <a:pPr/>
              <a:t>87</a:t>
            </a:fld>
            <a:endParaRPr lang="en-US" dirty="0"/>
          </a:p>
        </p:txBody>
      </p:sp>
    </p:spTree>
    <p:extLst>
      <p:ext uri="{BB962C8B-B14F-4D97-AF65-F5344CB8AC3E}">
        <p14:creationId xmlns="" xmlns:p14="http://schemas.microsoft.com/office/powerpoint/2010/main" val="17223410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i="1" dirty="0">
                <a:solidFill>
                  <a:srgbClr val="000000"/>
                </a:solidFill>
                <a:latin typeface="Calibri" panose="020F0502020204030204" pitchFamily="34" charset="0"/>
                <a:cs typeface="Arial" panose="020B0604020202020204" pitchFamily="34" charset="0"/>
              </a:rPr>
              <a:t>SpO</a:t>
            </a:r>
            <a:r>
              <a:rPr lang="en-US" altLang="en-US" sz="1200" b="0" i="1" baseline="-25000" dirty="0">
                <a:solidFill>
                  <a:srgbClr val="000000"/>
                </a:solidFill>
                <a:latin typeface="Calibri" panose="020F0502020204030204" pitchFamily="34" charset="0"/>
                <a:cs typeface="Arial" panose="020B0604020202020204" pitchFamily="34" charset="0"/>
              </a:rPr>
              <a:t>2</a:t>
            </a:r>
            <a:r>
              <a:rPr lang="en-US" altLang="en-US" sz="1200" b="0" i="1" baseline="0" dirty="0">
                <a:solidFill>
                  <a:srgbClr val="000000"/>
                </a:solidFill>
                <a:latin typeface="Calibri" panose="020F0502020204030204" pitchFamily="34" charset="0"/>
                <a:cs typeface="Arial" panose="020B0604020202020204" pitchFamily="34" charset="0"/>
              </a:rPr>
              <a:t>, oxygen saturation.</a:t>
            </a:r>
            <a:endParaRPr lang="en-US" i="1" baseline="0"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88</a:t>
            </a:fld>
            <a:endParaRPr lang="en-US" dirty="0"/>
          </a:p>
        </p:txBody>
      </p:sp>
    </p:spTree>
    <p:extLst>
      <p:ext uri="{BB962C8B-B14F-4D97-AF65-F5344CB8AC3E}">
        <p14:creationId xmlns="" xmlns:p14="http://schemas.microsoft.com/office/powerpoint/2010/main" val="18485476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xmlns="" id="{51A76DDD-270A-46AF-8DD3-48D17FD1A465}"/>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A32CB7-E0BC-4F61-A441-E83413F2A642}" type="slidenum">
              <a:rPr lang="en-US" altLang="en-US" smtClean="0"/>
              <a:pPr>
                <a:spcBef>
                  <a:spcPct val="0"/>
                </a:spcBef>
              </a:pPr>
              <a:t>89</a:t>
            </a:fld>
            <a:endParaRPr lang="en-US" altLang="en-US" dirty="0"/>
          </a:p>
        </p:txBody>
      </p:sp>
      <p:sp>
        <p:nvSpPr>
          <p:cNvPr id="23555" name="Rectangle 2">
            <a:extLst>
              <a:ext uri="{FF2B5EF4-FFF2-40B4-BE49-F238E27FC236}">
                <a16:creationId xmlns:a16="http://schemas.microsoft.com/office/drawing/2014/main" xmlns="" id="{649E6215-1BF5-4AFE-87D1-05FD6D24D62A}"/>
              </a:ext>
            </a:extLst>
          </p:cNvPr>
          <p:cNvSpPr>
            <a:spLocks noGrp="1" noRot="1" noChangeAspect="1" noChangeArrowheads="1" noTextEdit="1"/>
          </p:cNvSpPr>
          <p:nvPr>
            <p:ph type="sldImg"/>
          </p:nvPr>
        </p:nvSpPr>
        <p:spPr>
          <a:xfrm>
            <a:off x="457200" y="720725"/>
            <a:ext cx="6400800" cy="3600450"/>
          </a:xfrm>
          <a:ln/>
        </p:spPr>
      </p:sp>
      <p:sp>
        <p:nvSpPr>
          <p:cNvPr id="23556" name="Rectangle 3">
            <a:extLst>
              <a:ext uri="{FF2B5EF4-FFF2-40B4-BE49-F238E27FC236}">
                <a16:creationId xmlns:a16="http://schemas.microsoft.com/office/drawing/2014/main" xmlns="" id="{53A036E2-E94E-4909-9FE7-95AECD65E7FC}"/>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1" u="none" strike="noStrike" cap="none" normalizeH="0" baseline="0" dirty="0">
                <a:ln>
                  <a:noFill/>
                </a:ln>
                <a:solidFill>
                  <a:schemeClr val="bg2">
                    <a:lumMod val="10000"/>
                  </a:schemeClr>
                </a:solidFill>
                <a:effectLst/>
                <a:latin typeface="Calibri" panose="020F0502020204030204" pitchFamily="34" charset="0"/>
              </a:rPr>
              <a:t>FiO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fraction of inspired oxygen; </a:t>
            </a:r>
            <a:r>
              <a:rPr lang="en-US" sz="1200" b="0" i="1" kern="1200" dirty="0">
                <a:solidFill>
                  <a:schemeClr val="tx1"/>
                </a:solidFill>
                <a:effectLst/>
                <a:latin typeface="Arial" charset="0"/>
                <a:ea typeface="+mn-ea"/>
                <a:cs typeface="+mn-cs"/>
              </a:rPr>
              <a:t>PaO</a:t>
            </a:r>
            <a:r>
              <a:rPr lang="en-US" sz="1200" b="0" i="1" kern="1200" baseline="-25000" dirty="0">
                <a:solidFill>
                  <a:schemeClr val="tx1"/>
                </a:solidFill>
                <a:effectLst/>
                <a:latin typeface="Arial" charset="0"/>
                <a:ea typeface="+mn-ea"/>
                <a:cs typeface="+mn-cs"/>
              </a:rPr>
              <a:t>2</a:t>
            </a:r>
            <a:r>
              <a:rPr lang="en-US" sz="1200" b="0" i="1" kern="1200" dirty="0">
                <a:solidFill>
                  <a:schemeClr val="tx1"/>
                </a:solidFill>
                <a:effectLst/>
                <a:latin typeface="Arial" charset="0"/>
                <a:ea typeface="+mn-ea"/>
                <a:cs typeface="+mn-cs"/>
              </a:rPr>
              <a:t>, </a:t>
            </a:r>
            <a:r>
              <a:rPr lang="en-US" b="0" i="1" dirty="0">
                <a:solidFill>
                  <a:srgbClr val="222222"/>
                </a:solidFill>
                <a:effectLst/>
                <a:latin typeface="Roboto"/>
              </a:rPr>
              <a:t>partial pressure of oxygen; </a:t>
            </a:r>
            <a:r>
              <a:rPr lang="en-US" altLang="en-US" sz="1200" b="0" i="1" dirty="0">
                <a:solidFill>
                  <a:srgbClr val="000000"/>
                </a:solidFill>
                <a:latin typeface="Calibri" panose="020F0502020204030204" pitchFamily="34" charset="0"/>
                <a:cs typeface="Arial" panose="020B0604020202020204" pitchFamily="34" charset="0"/>
              </a:rPr>
              <a:t>SpO</a:t>
            </a:r>
            <a:r>
              <a:rPr lang="en-US" altLang="en-US" sz="1200" b="0" i="1" baseline="-25000" dirty="0">
                <a:solidFill>
                  <a:srgbClr val="000000"/>
                </a:solidFill>
                <a:latin typeface="Calibri" panose="020F0502020204030204" pitchFamily="34" charset="0"/>
                <a:cs typeface="Arial" panose="020B0604020202020204" pitchFamily="34" charset="0"/>
              </a:rPr>
              <a:t>2</a:t>
            </a:r>
            <a:r>
              <a:rPr lang="en-US" altLang="en-US" sz="1200" b="0" i="1" baseline="0" dirty="0">
                <a:solidFill>
                  <a:srgbClr val="000000"/>
                </a:solidFill>
                <a:latin typeface="Calibri" panose="020F0502020204030204" pitchFamily="34" charset="0"/>
                <a:cs typeface="Arial" panose="020B0604020202020204" pitchFamily="34" charset="0"/>
              </a:rPr>
              <a:t>, oxygen saturation.</a:t>
            </a:r>
            <a:endParaRPr lang="en-GB" altLang="en-US" i="1" dirty="0">
              <a:latin typeface="Arial" panose="020B0604020202020204" pitchFamily="34" charset="0"/>
            </a:endParaRPr>
          </a:p>
          <a:p>
            <a:pPr eaLnBrk="1" hangingPunct="1"/>
            <a:endParaRPr lang="en-GB" altLang="en-US" dirty="0">
              <a:latin typeface="Arial" panose="020B0604020202020204" pitchFamily="34" charset="0"/>
            </a:endParaRPr>
          </a:p>
        </p:txBody>
      </p:sp>
    </p:spTree>
    <p:extLst>
      <p:ext uri="{BB962C8B-B14F-4D97-AF65-F5344CB8AC3E}">
        <p14:creationId xmlns="" xmlns:p14="http://schemas.microsoft.com/office/powerpoint/2010/main" val="2969982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xmlns="" id="{51A76DDD-270A-46AF-8DD3-48D17FD1A465}"/>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A32CB7-E0BC-4F61-A441-E83413F2A642}" type="slidenum">
              <a:rPr lang="en-US" altLang="en-US" smtClean="0"/>
              <a:pPr>
                <a:spcBef>
                  <a:spcPct val="0"/>
                </a:spcBef>
              </a:pPr>
              <a:t>90</a:t>
            </a:fld>
            <a:endParaRPr lang="en-US" altLang="en-US" dirty="0"/>
          </a:p>
        </p:txBody>
      </p:sp>
      <p:sp>
        <p:nvSpPr>
          <p:cNvPr id="23555" name="Rectangle 2">
            <a:extLst>
              <a:ext uri="{FF2B5EF4-FFF2-40B4-BE49-F238E27FC236}">
                <a16:creationId xmlns:a16="http://schemas.microsoft.com/office/drawing/2014/main" xmlns="" id="{649E6215-1BF5-4AFE-87D1-05FD6D24D62A}"/>
              </a:ext>
            </a:extLst>
          </p:cNvPr>
          <p:cNvSpPr>
            <a:spLocks noGrp="1" noRot="1" noChangeAspect="1" noChangeArrowheads="1" noTextEdit="1"/>
          </p:cNvSpPr>
          <p:nvPr>
            <p:ph type="sldImg"/>
          </p:nvPr>
        </p:nvSpPr>
        <p:spPr>
          <a:xfrm>
            <a:off x="457200" y="720725"/>
            <a:ext cx="6400800" cy="3600450"/>
          </a:xfrm>
          <a:ln/>
        </p:spPr>
      </p:sp>
      <p:sp>
        <p:nvSpPr>
          <p:cNvPr id="23556" name="Rectangle 3">
            <a:extLst>
              <a:ext uri="{FF2B5EF4-FFF2-40B4-BE49-F238E27FC236}">
                <a16:creationId xmlns:a16="http://schemas.microsoft.com/office/drawing/2014/main" xmlns="" id="{53A036E2-E94E-4909-9FE7-95AECD65E7FC}"/>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ltLang="en-US" sz="800" i="1" dirty="0">
                <a:latin typeface="Arial" panose="020B0604020202020204" pitchFamily="34" charset="0"/>
              </a:rPr>
              <a:t>LPV, lopinavir; RTV, ritonavir.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xmlns="" id="{51A76DDD-270A-46AF-8DD3-48D17FD1A465}"/>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A32CB7-E0BC-4F61-A441-E83413F2A642}" type="slidenum">
              <a:rPr lang="en-US" altLang="en-US" smtClean="0"/>
              <a:pPr>
                <a:spcBef>
                  <a:spcPct val="0"/>
                </a:spcBef>
              </a:pPr>
              <a:t>91</a:t>
            </a:fld>
            <a:endParaRPr lang="en-US" altLang="en-US" dirty="0"/>
          </a:p>
        </p:txBody>
      </p:sp>
      <p:sp>
        <p:nvSpPr>
          <p:cNvPr id="23555" name="Rectangle 2">
            <a:extLst>
              <a:ext uri="{FF2B5EF4-FFF2-40B4-BE49-F238E27FC236}">
                <a16:creationId xmlns:a16="http://schemas.microsoft.com/office/drawing/2014/main" xmlns="" id="{649E6215-1BF5-4AFE-87D1-05FD6D24D62A}"/>
              </a:ext>
            </a:extLst>
          </p:cNvPr>
          <p:cNvSpPr>
            <a:spLocks noGrp="1" noRot="1" noChangeAspect="1" noChangeArrowheads="1" noTextEdit="1"/>
          </p:cNvSpPr>
          <p:nvPr>
            <p:ph type="sldImg"/>
          </p:nvPr>
        </p:nvSpPr>
        <p:spPr>
          <a:xfrm>
            <a:off x="457200" y="720725"/>
            <a:ext cx="6400800" cy="3600450"/>
          </a:xfrm>
          <a:ln/>
        </p:spPr>
      </p:sp>
      <p:sp>
        <p:nvSpPr>
          <p:cNvPr id="23556" name="Rectangle 3">
            <a:extLst>
              <a:ext uri="{FF2B5EF4-FFF2-40B4-BE49-F238E27FC236}">
                <a16:creationId xmlns:a16="http://schemas.microsoft.com/office/drawing/2014/main" xmlns="" id="{53A036E2-E94E-4909-9FE7-95AECD65E7FC}"/>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ltLang="en-US" sz="800" i="1" dirty="0">
                <a:latin typeface="Arial" panose="020B0604020202020204" pitchFamily="34" charset="0"/>
              </a:rPr>
              <a:t>LPV, lopinavir; RTV, ritonavir.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xmlns="" id="{51A76DDD-270A-46AF-8DD3-48D17FD1A465}"/>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A32CB7-E0BC-4F61-A441-E83413F2A642}" type="slidenum">
              <a:rPr lang="en-US" altLang="en-US" smtClean="0"/>
              <a:pPr>
                <a:spcBef>
                  <a:spcPct val="0"/>
                </a:spcBef>
              </a:pPr>
              <a:t>93</a:t>
            </a:fld>
            <a:endParaRPr lang="en-US" altLang="en-US" dirty="0"/>
          </a:p>
        </p:txBody>
      </p:sp>
      <p:sp>
        <p:nvSpPr>
          <p:cNvPr id="23555" name="Rectangle 2">
            <a:extLst>
              <a:ext uri="{FF2B5EF4-FFF2-40B4-BE49-F238E27FC236}">
                <a16:creationId xmlns:a16="http://schemas.microsoft.com/office/drawing/2014/main" xmlns="" id="{649E6215-1BF5-4AFE-87D1-05FD6D24D62A}"/>
              </a:ext>
            </a:extLst>
          </p:cNvPr>
          <p:cNvSpPr>
            <a:spLocks noGrp="1" noRot="1" noChangeAspect="1" noChangeArrowheads="1" noTextEdit="1"/>
          </p:cNvSpPr>
          <p:nvPr>
            <p:ph type="sldImg"/>
          </p:nvPr>
        </p:nvSpPr>
        <p:spPr>
          <a:xfrm>
            <a:off x="457200" y="720725"/>
            <a:ext cx="6400800" cy="3600450"/>
          </a:xfrm>
          <a:ln/>
        </p:spPr>
      </p:sp>
      <p:sp>
        <p:nvSpPr>
          <p:cNvPr id="23556" name="Rectangle 3">
            <a:extLst>
              <a:ext uri="{FF2B5EF4-FFF2-40B4-BE49-F238E27FC236}">
                <a16:creationId xmlns:a16="http://schemas.microsoft.com/office/drawing/2014/main" xmlns="" id="{53A036E2-E94E-4909-9FE7-95AECD65E7FC}"/>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i="1" dirty="0">
                <a:latin typeface="Arial" panose="020B0604020202020204" pitchFamily="34" charset="0"/>
              </a:rPr>
              <a:t>CRP, C-reactive protein; IDMC, </a:t>
            </a:r>
            <a:r>
              <a:rPr lang="en-US" sz="1200" b="0" i="1" kern="1200" dirty="0">
                <a:solidFill>
                  <a:schemeClr val="tx1"/>
                </a:solidFill>
                <a:effectLst/>
                <a:latin typeface="Arial" charset="0"/>
                <a:ea typeface="+mn-ea"/>
                <a:cs typeface="+mn-cs"/>
              </a:rPr>
              <a:t>independent data monitoring committee; NS, not significant.</a:t>
            </a:r>
            <a:endParaRPr lang="en-GB" altLang="en-US" i="1"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111111"/>
              </a:solidFill>
              <a:effectLst/>
              <a:latin typeface="Roboto"/>
            </a:endParaRPr>
          </a:p>
        </p:txBody>
      </p:sp>
      <p:sp>
        <p:nvSpPr>
          <p:cNvPr id="4" name="Slide Number Placeholder 3"/>
          <p:cNvSpPr>
            <a:spLocks noGrp="1"/>
          </p:cNvSpPr>
          <p:nvPr>
            <p:ph type="sldNum" sz="quarter" idx="5"/>
          </p:nvPr>
        </p:nvSpPr>
        <p:spPr/>
        <p:txBody>
          <a:bodyPr/>
          <a:lstStyle/>
          <a:p>
            <a:fld id="{BDA6E211-02C7-4BB8-B44D-D80560F34892}" type="slidenum">
              <a:rPr lang="en-US" smtClean="0"/>
              <a:pPr/>
              <a:t>18</a:t>
            </a:fld>
            <a:endParaRPr lang="en-US" dirty="0"/>
          </a:p>
        </p:txBody>
      </p:sp>
    </p:spTree>
    <p:extLst>
      <p:ext uri="{BB962C8B-B14F-4D97-AF65-F5344CB8AC3E}">
        <p14:creationId xmlns="" xmlns:p14="http://schemas.microsoft.com/office/powerpoint/2010/main" val="34331821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ECMO, extracorporeal membrane oxygenation; LPV, lopinavir; RTV, ritonavir.</a:t>
            </a:r>
          </a:p>
        </p:txBody>
      </p:sp>
      <p:sp>
        <p:nvSpPr>
          <p:cNvPr id="4" name="Slide Number Placeholder 3"/>
          <p:cNvSpPr>
            <a:spLocks noGrp="1"/>
          </p:cNvSpPr>
          <p:nvPr>
            <p:ph type="sldNum" sz="quarter" idx="5"/>
          </p:nvPr>
        </p:nvSpPr>
        <p:spPr/>
        <p:txBody>
          <a:bodyPr/>
          <a:lstStyle/>
          <a:p>
            <a:fld id="{10178F02-FFE0-45A1-BB2C-1066C487A83A}" type="slidenum">
              <a:rPr lang="en-US" smtClean="0"/>
              <a:pPr/>
              <a:t>94</a:t>
            </a:fld>
            <a:endParaRPr lang="en-US" dirty="0"/>
          </a:p>
        </p:txBody>
      </p:sp>
    </p:spTree>
    <p:extLst>
      <p:ext uri="{BB962C8B-B14F-4D97-AF65-F5344CB8AC3E}">
        <p14:creationId xmlns="" xmlns:p14="http://schemas.microsoft.com/office/powerpoint/2010/main" val="20094308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SoC, standard of care.</a:t>
            </a:r>
          </a:p>
        </p:txBody>
      </p:sp>
      <p:sp>
        <p:nvSpPr>
          <p:cNvPr id="4" name="Slide Number Placeholder 3"/>
          <p:cNvSpPr>
            <a:spLocks noGrp="1"/>
          </p:cNvSpPr>
          <p:nvPr>
            <p:ph type="sldNum" sz="quarter" idx="5"/>
          </p:nvPr>
        </p:nvSpPr>
        <p:spPr/>
        <p:txBody>
          <a:bodyPr/>
          <a:lstStyle/>
          <a:p>
            <a:fld id="{10178F02-FFE0-45A1-BB2C-1066C487A83A}" type="slidenum">
              <a:rPr lang="en-US" smtClean="0"/>
              <a:pPr/>
              <a:t>95</a:t>
            </a:fld>
            <a:endParaRPr lang="en-US" dirty="0"/>
          </a:p>
        </p:txBody>
      </p:sp>
    </p:spTree>
    <p:extLst>
      <p:ext uri="{BB962C8B-B14F-4D97-AF65-F5344CB8AC3E}">
        <p14:creationId xmlns="" xmlns:p14="http://schemas.microsoft.com/office/powerpoint/2010/main" val="26669292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LPV, lopinavir; RTV, ritonavir; SoC, standard of care.</a:t>
            </a:r>
          </a:p>
        </p:txBody>
      </p:sp>
      <p:sp>
        <p:nvSpPr>
          <p:cNvPr id="4" name="Slide Number Placeholder 3"/>
          <p:cNvSpPr>
            <a:spLocks noGrp="1"/>
          </p:cNvSpPr>
          <p:nvPr>
            <p:ph type="sldNum" sz="quarter" idx="5"/>
          </p:nvPr>
        </p:nvSpPr>
        <p:spPr/>
        <p:txBody>
          <a:bodyPr/>
          <a:lstStyle/>
          <a:p>
            <a:fld id="{10178F02-FFE0-45A1-BB2C-1066C487A83A}" type="slidenum">
              <a:rPr lang="en-US" smtClean="0"/>
              <a:pPr/>
              <a:t>96</a:t>
            </a:fld>
            <a:endParaRPr lang="en-US" dirty="0"/>
          </a:p>
        </p:txBody>
      </p:sp>
    </p:spTree>
    <p:extLst>
      <p:ext uri="{BB962C8B-B14F-4D97-AF65-F5344CB8AC3E}">
        <p14:creationId xmlns="" xmlns:p14="http://schemas.microsoft.com/office/powerpoint/2010/main" val="9473256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HCQ, </a:t>
            </a:r>
            <a:r>
              <a:rPr lang="en-US" sz="1200" i="1" dirty="0">
                <a:solidFill>
                  <a:schemeClr val="bg1"/>
                </a:solidFill>
                <a:latin typeface="Calibri" panose="020F0502020204030204" pitchFamily="34" charset="0"/>
              </a:rPr>
              <a:t>hydroxychloroquine; LPV, lopinavir; RTV, ritonavir.</a:t>
            </a:r>
            <a:endParaRPr lang="en-US" i="1"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97</a:t>
            </a:fld>
            <a:endParaRPr lang="en-US" dirty="0"/>
          </a:p>
        </p:txBody>
      </p:sp>
    </p:spTree>
    <p:extLst>
      <p:ext uri="{BB962C8B-B14F-4D97-AF65-F5344CB8AC3E}">
        <p14:creationId xmlns="" xmlns:p14="http://schemas.microsoft.com/office/powerpoint/2010/main" val="34562179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ATP, </a:t>
            </a:r>
            <a:r>
              <a:rPr lang="en-US" sz="1300" i="1" dirty="0"/>
              <a:t>adenosine triphosphate;</a:t>
            </a:r>
            <a:r>
              <a:rPr lang="en-US" sz="1300" i="1" baseline="0" dirty="0"/>
              <a:t> ECMO, </a:t>
            </a:r>
            <a:r>
              <a:rPr lang="en-US" sz="1200" i="1" kern="1200" dirty="0">
                <a:solidFill>
                  <a:schemeClr val="tx1"/>
                </a:solidFill>
                <a:effectLst/>
                <a:latin typeface="Arial" charset="0"/>
                <a:ea typeface="+mn-ea"/>
                <a:cs typeface="+mn-cs"/>
              </a:rPr>
              <a:t>extracorporeal membrane oxygenation.</a:t>
            </a:r>
            <a:endParaRPr lang="en-US" i="1"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78F02-FFE0-45A1-BB2C-1066C487A8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6350319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BL, baseline; BMI, body mass index.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78F02-FFE0-45A1-BB2C-1066C487A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4350823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BMI, body mass index; CKD, chronic kidney disease; COPD, chronic obstructive pulmonary disease; CVD, cardiovascular disease.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78F02-FFE0-45A1-BB2C-1066C487A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2806847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BTK, Bruton’s tyrosine kinase; ECMO,</a:t>
            </a:r>
            <a:r>
              <a:rPr lang="en-US" i="1" baseline="0" dirty="0"/>
              <a:t> extracorporeal membrane oxygenation; IFN, interferon; IL, interleukin; IVIG, intravenous immunoglobin; JAK, </a:t>
            </a:r>
            <a:r>
              <a:rPr lang="en-US" sz="1200" b="0" i="1" kern="1200" dirty="0">
                <a:solidFill>
                  <a:schemeClr val="tx1"/>
                </a:solidFill>
                <a:effectLst/>
                <a:latin typeface="Arial" charset="0"/>
                <a:ea typeface="+mn-ea"/>
                <a:cs typeface="+mn-cs"/>
              </a:rPr>
              <a:t>Janus kinase; </a:t>
            </a:r>
            <a:r>
              <a:rPr kumimoji="0" lang="en-US" sz="1200" b="0" i="1" u="none" strike="noStrike" cap="none" normalizeH="0" baseline="0" dirty="0">
                <a:ln>
                  <a:noFill/>
                </a:ln>
                <a:solidFill>
                  <a:schemeClr val="bg2">
                    <a:lumMod val="10000"/>
                  </a:schemeClr>
                </a:solidFill>
                <a:effectLst/>
                <a:latin typeface="Calibri" panose="020F0502020204030204" pitchFamily="34" charset="0"/>
              </a:rPr>
              <a:t>SpO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blood oxygen saturation.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1" u="none" strike="noStrike" cap="none" normalizeH="0" baseline="0" dirty="0">
              <a:ln>
                <a:noFill/>
              </a:ln>
              <a:solidFill>
                <a:schemeClr val="bg2">
                  <a:lumMod val="10000"/>
                </a:schemeClr>
              </a:solidFill>
              <a:effectLst/>
              <a:latin typeface="Calibri" panose="020F0502020204030204" pitchFamily="34" charset="0"/>
            </a:endParaRPr>
          </a:p>
          <a:p>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102</a:t>
            </a:fld>
            <a:endParaRPr lang="en-US" altLang="en-US" dirty="0"/>
          </a:p>
        </p:txBody>
      </p:sp>
    </p:spTree>
    <p:extLst>
      <p:ext uri="{BB962C8B-B14F-4D97-AF65-F5344CB8AC3E}">
        <p14:creationId xmlns="" xmlns:p14="http://schemas.microsoft.com/office/powerpoint/2010/main" val="38243050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BTK, Bruton’s tyrosine kinase; ECMO,</a:t>
            </a:r>
            <a:r>
              <a:rPr lang="en-US" i="1" baseline="0" dirty="0"/>
              <a:t> extracorporeal membrane oxygenation; IFN, interferon; IL, interleukin; IVIG, intravenous immunoglobin; JAK, </a:t>
            </a:r>
            <a:r>
              <a:rPr lang="en-US" sz="1200" b="0" i="1" kern="1200" dirty="0">
                <a:solidFill>
                  <a:schemeClr val="tx1"/>
                </a:solidFill>
                <a:effectLst/>
                <a:latin typeface="Arial" charset="0"/>
                <a:ea typeface="+mn-ea"/>
                <a:cs typeface="+mn-cs"/>
              </a:rPr>
              <a:t>Janus kinase; </a:t>
            </a:r>
            <a:r>
              <a:rPr kumimoji="0" lang="en-US" sz="1200" b="0" i="1" u="none" strike="noStrike" cap="none" normalizeH="0" baseline="0" dirty="0">
                <a:ln>
                  <a:noFill/>
                </a:ln>
                <a:solidFill>
                  <a:schemeClr val="bg2">
                    <a:lumMod val="10000"/>
                  </a:schemeClr>
                </a:solidFill>
                <a:effectLst/>
                <a:latin typeface="Calibri" panose="020F0502020204030204" pitchFamily="34" charset="0"/>
              </a:rPr>
              <a:t>SpO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blood oxygen saturation.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1" u="none" strike="noStrike" cap="none" normalizeH="0" baseline="0" dirty="0">
              <a:ln>
                <a:noFill/>
              </a:ln>
              <a:solidFill>
                <a:schemeClr val="bg2">
                  <a:lumMod val="10000"/>
                </a:schemeClr>
              </a:solidFill>
              <a:effectLst/>
              <a:latin typeface="Calibri" panose="020F0502020204030204" pitchFamily="34" charset="0"/>
            </a:endParaRPr>
          </a:p>
          <a:p>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103</a:t>
            </a:fld>
            <a:endParaRPr lang="en-US" altLang="en-US" dirty="0"/>
          </a:p>
        </p:txBody>
      </p:sp>
    </p:spTree>
    <p:extLst>
      <p:ext uri="{BB962C8B-B14F-4D97-AF65-F5344CB8AC3E}">
        <p14:creationId xmlns="" xmlns:p14="http://schemas.microsoft.com/office/powerpoint/2010/main" val="38243050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ARDS, acute respiratory distress syndrome; VTE, </a:t>
            </a:r>
            <a:r>
              <a:rPr lang="en-US" b="0" i="1" dirty="0">
                <a:solidFill>
                  <a:srgbClr val="5F6368"/>
                </a:solidFill>
                <a:effectLst/>
                <a:latin typeface="Roboto"/>
              </a:rPr>
              <a:t>venous thromboembolism.</a:t>
            </a:r>
            <a:endParaRPr lang="en-US" b="0" i="1"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106</a:t>
            </a:fld>
            <a:endParaRPr lang="en-US" dirty="0"/>
          </a:p>
        </p:txBody>
      </p:sp>
    </p:spTree>
    <p:extLst>
      <p:ext uri="{BB962C8B-B14F-4D97-AF65-F5344CB8AC3E}">
        <p14:creationId xmlns="" xmlns:p14="http://schemas.microsoft.com/office/powerpoint/2010/main" val="40706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BAL, bronchoalveolar lavage; PCR, polymerase chain reaction.</a:t>
            </a:r>
          </a:p>
        </p:txBody>
      </p:sp>
      <p:sp>
        <p:nvSpPr>
          <p:cNvPr id="4" name="Slide Number Placeholder 3"/>
          <p:cNvSpPr>
            <a:spLocks noGrp="1"/>
          </p:cNvSpPr>
          <p:nvPr>
            <p:ph type="sldNum" sz="quarter" idx="5"/>
          </p:nvPr>
        </p:nvSpPr>
        <p:spPr/>
        <p:txBody>
          <a:bodyPr/>
          <a:lstStyle/>
          <a:p>
            <a:fld id="{BDA6E211-02C7-4BB8-B44D-D80560F34892}" type="slidenum">
              <a:rPr lang="en-US" smtClean="0"/>
              <a:pPr/>
              <a:t>19</a:t>
            </a:fld>
            <a:endParaRPr lang="en-US" dirty="0"/>
          </a:p>
        </p:txBody>
      </p:sp>
    </p:spTree>
    <p:extLst>
      <p:ext uri="{BB962C8B-B14F-4D97-AF65-F5344CB8AC3E}">
        <p14:creationId xmlns="" xmlns:p14="http://schemas.microsoft.com/office/powerpoint/2010/main" val="1036407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DVT, deep venous thrombosis; PE, pulmonary embolism.</a:t>
            </a:r>
          </a:p>
        </p:txBody>
      </p:sp>
      <p:sp>
        <p:nvSpPr>
          <p:cNvPr id="4" name="Slide Number Placeholder 3"/>
          <p:cNvSpPr>
            <a:spLocks noGrp="1"/>
          </p:cNvSpPr>
          <p:nvPr>
            <p:ph type="sldNum" sz="quarter" idx="5"/>
          </p:nvPr>
        </p:nvSpPr>
        <p:spPr/>
        <p:txBody>
          <a:bodyPr/>
          <a:lstStyle/>
          <a:p>
            <a:fld id="{10178F02-FFE0-45A1-BB2C-1066C487A83A}" type="slidenum">
              <a:rPr lang="en-US" smtClean="0"/>
              <a:pPr/>
              <a:t>107</a:t>
            </a:fld>
            <a:endParaRPr lang="en-US" dirty="0"/>
          </a:p>
        </p:txBody>
      </p:sp>
    </p:spTree>
    <p:extLst>
      <p:ext uri="{BB962C8B-B14F-4D97-AF65-F5344CB8AC3E}">
        <p14:creationId xmlns="" xmlns:p14="http://schemas.microsoft.com/office/powerpoint/2010/main" val="34411405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CRP, C-reactive protein; ESR, erythrocyte sedimentation rate. </a:t>
            </a:r>
          </a:p>
        </p:txBody>
      </p:sp>
      <p:sp>
        <p:nvSpPr>
          <p:cNvPr id="4" name="Slide Number Placeholder 3"/>
          <p:cNvSpPr>
            <a:spLocks noGrp="1"/>
          </p:cNvSpPr>
          <p:nvPr>
            <p:ph type="sldNum" sz="quarter" idx="5"/>
          </p:nvPr>
        </p:nvSpPr>
        <p:spPr/>
        <p:txBody>
          <a:bodyPr/>
          <a:lstStyle/>
          <a:p>
            <a:fld id="{10178F02-FFE0-45A1-BB2C-1066C487A83A}" type="slidenum">
              <a:rPr lang="en-US" smtClean="0"/>
              <a:pPr/>
              <a:t>108</a:t>
            </a:fld>
            <a:endParaRPr lang="en-US" dirty="0"/>
          </a:p>
        </p:txBody>
      </p:sp>
    </p:spTree>
    <p:extLst>
      <p:ext uri="{BB962C8B-B14F-4D97-AF65-F5344CB8AC3E}">
        <p14:creationId xmlns="" xmlns:p14="http://schemas.microsoft.com/office/powerpoint/2010/main" val="3540542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ACE2, </a:t>
            </a:r>
            <a:r>
              <a:rPr lang="en-US" b="0" i="1" dirty="0">
                <a:solidFill>
                  <a:srgbClr val="4D5156"/>
                </a:solidFill>
                <a:effectLst/>
                <a:latin typeface="Roboto"/>
              </a:rPr>
              <a:t>angiotensin-converting enzyme 2.</a:t>
            </a:r>
            <a:endParaRPr lang="en-US" i="1"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109</a:t>
            </a:fld>
            <a:endParaRPr lang="en-US" dirty="0"/>
          </a:p>
        </p:txBody>
      </p:sp>
    </p:spTree>
    <p:extLst>
      <p:ext uri="{BB962C8B-B14F-4D97-AF65-F5344CB8AC3E}">
        <p14:creationId xmlns="" xmlns:p14="http://schemas.microsoft.com/office/powerpoint/2010/main" val="7304321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a:latin typeface="Arial" panose="020B0604020202020204" pitchFamily="34" charset="0"/>
                <a:cs typeface="Arial" panose="020B0604020202020204" pitchFamily="34" charset="0"/>
              </a:rPr>
              <a:t>FiO</a:t>
            </a:r>
            <a:r>
              <a:rPr lang="en-US" sz="1200" i="1" baseline="-25000" dirty="0">
                <a:latin typeface="Arial" panose="020B0604020202020204" pitchFamily="34" charset="0"/>
                <a:cs typeface="Arial" panose="020B0604020202020204" pitchFamily="34" charset="0"/>
              </a:rPr>
              <a:t>2</a:t>
            </a:r>
            <a:r>
              <a:rPr lang="en-US" sz="1200" i="1" baseline="0" dirty="0">
                <a:latin typeface="Arial" panose="020B0604020202020204" pitchFamily="34" charset="0"/>
                <a:cs typeface="Arial" panose="020B0604020202020204" pitchFamily="34" charset="0"/>
              </a:rPr>
              <a:t>, fraction of inspired oxygen; PaO</a:t>
            </a:r>
            <a:r>
              <a:rPr lang="en-US" sz="1200" i="1" baseline="-25000" dirty="0">
                <a:latin typeface="Arial" panose="020B0604020202020204" pitchFamily="34" charset="0"/>
                <a:cs typeface="Arial" panose="020B0604020202020204" pitchFamily="34" charset="0"/>
              </a:rPr>
              <a:t>2</a:t>
            </a:r>
            <a:r>
              <a:rPr lang="en-US" sz="1200" i="1" baseline="0" dirty="0">
                <a:latin typeface="Arial" panose="020B0604020202020204" pitchFamily="34" charset="0"/>
                <a:cs typeface="Arial" panose="020B0604020202020204" pitchFamily="34" charset="0"/>
              </a:rPr>
              <a:t>, partial pressure of oxygen; </a:t>
            </a:r>
            <a:r>
              <a:rPr lang="en-US" sz="1200" i="1" dirty="0">
                <a:latin typeface="Arial" panose="020B0604020202020204" pitchFamily="34" charset="0"/>
                <a:cs typeface="Arial" panose="020B0604020202020204" pitchFamily="34" charset="0"/>
              </a:rPr>
              <a:t>RR, respiratory rate; </a:t>
            </a:r>
            <a:r>
              <a:rPr lang="en-US" sz="1200" i="1" baseline="0" dirty="0">
                <a:latin typeface="Arial" panose="020B0604020202020204" pitchFamily="34" charset="0"/>
                <a:cs typeface="Arial" panose="020B0604020202020204" pitchFamily="34" charset="0"/>
              </a:rPr>
              <a:t>SaO</a:t>
            </a:r>
            <a:r>
              <a:rPr lang="en-US" sz="1200" i="1" baseline="-25000" dirty="0">
                <a:latin typeface="Arial" panose="020B0604020202020204" pitchFamily="34" charset="0"/>
                <a:cs typeface="Arial" panose="020B0604020202020204" pitchFamily="34" charset="0"/>
              </a:rPr>
              <a:t>2</a:t>
            </a:r>
            <a:r>
              <a:rPr lang="en-US" sz="1200" i="1" dirty="0">
                <a:latin typeface="Arial" panose="020B0604020202020204" pitchFamily="34" charset="0"/>
                <a:cs typeface="Arial" panose="020B0604020202020204" pitchFamily="34" charset="0"/>
              </a:rPr>
              <a:t>, arterial oxygen saturation; SIC, sepsis-induced coagulopathy; SOC, standard of care; SOFA, sequential organ failure assessment; ULN, upper limit of normal.</a:t>
            </a:r>
          </a:p>
        </p:txBody>
      </p:sp>
      <p:sp>
        <p:nvSpPr>
          <p:cNvPr id="4" name="Slide Number Placeholder 3"/>
          <p:cNvSpPr>
            <a:spLocks noGrp="1"/>
          </p:cNvSpPr>
          <p:nvPr>
            <p:ph type="sldNum" sz="quarter" idx="5"/>
          </p:nvPr>
        </p:nvSpPr>
        <p:spPr/>
        <p:txBody>
          <a:bodyPr/>
          <a:lstStyle/>
          <a:p>
            <a:fld id="{10178F02-FFE0-45A1-BB2C-1066C487A83A}" type="slidenum">
              <a:rPr lang="en-US" smtClean="0"/>
              <a:pPr/>
              <a:t>110</a:t>
            </a:fld>
            <a:endParaRPr lang="en-US" dirty="0"/>
          </a:p>
        </p:txBody>
      </p:sp>
    </p:spTree>
    <p:extLst>
      <p:ext uri="{BB962C8B-B14F-4D97-AF65-F5344CB8AC3E}">
        <p14:creationId xmlns="" xmlns:p14="http://schemas.microsoft.com/office/powerpoint/2010/main" val="9103543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aHR, adjusted HR; BMI, body mass index; TDAC, treatment dose anticoagulation.</a:t>
            </a:r>
          </a:p>
        </p:txBody>
      </p:sp>
      <p:sp>
        <p:nvSpPr>
          <p:cNvPr id="4" name="Slide Number Placeholder 3"/>
          <p:cNvSpPr>
            <a:spLocks noGrp="1"/>
          </p:cNvSpPr>
          <p:nvPr>
            <p:ph type="sldNum" sz="quarter" idx="5"/>
          </p:nvPr>
        </p:nvSpPr>
        <p:spPr/>
        <p:txBody>
          <a:bodyPr/>
          <a:lstStyle/>
          <a:p>
            <a:fld id="{10178F02-FFE0-45A1-BB2C-1066C487A83A}" type="slidenum">
              <a:rPr lang="en-US" smtClean="0"/>
              <a:pPr/>
              <a:t>111</a:t>
            </a:fld>
            <a:endParaRPr lang="en-US" dirty="0"/>
          </a:p>
        </p:txBody>
      </p:sp>
    </p:spTree>
    <p:extLst>
      <p:ext uri="{BB962C8B-B14F-4D97-AF65-F5344CB8AC3E}">
        <p14:creationId xmlns="" xmlns:p14="http://schemas.microsoft.com/office/powerpoint/2010/main" val="1826031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AC, anticoagulation; CRP, C-reactive protein.</a:t>
            </a:r>
          </a:p>
        </p:txBody>
      </p:sp>
      <p:sp>
        <p:nvSpPr>
          <p:cNvPr id="4" name="Slide Number Placeholder 3"/>
          <p:cNvSpPr>
            <a:spLocks noGrp="1"/>
          </p:cNvSpPr>
          <p:nvPr>
            <p:ph type="sldNum" sz="quarter" idx="5"/>
          </p:nvPr>
        </p:nvSpPr>
        <p:spPr/>
        <p:txBody>
          <a:bodyPr/>
          <a:lstStyle/>
          <a:p>
            <a:fld id="{10178F02-FFE0-45A1-BB2C-1066C487A83A}" type="slidenum">
              <a:rPr lang="en-US" smtClean="0"/>
              <a:pPr/>
              <a:t>112</a:t>
            </a:fld>
            <a:endParaRPr lang="en-US" dirty="0"/>
          </a:p>
        </p:txBody>
      </p:sp>
    </p:spTree>
    <p:extLst>
      <p:ext uri="{BB962C8B-B14F-4D97-AF65-F5344CB8AC3E}">
        <p14:creationId xmlns="" xmlns:p14="http://schemas.microsoft.com/office/powerpoint/2010/main" val="14532432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ASH, American Society of Hematology; NIH, National Institutes of Health; SoC, standard of care; VTE, venous thromboembolism.</a:t>
            </a:r>
          </a:p>
        </p:txBody>
      </p:sp>
      <p:sp>
        <p:nvSpPr>
          <p:cNvPr id="4" name="Slide Number Placeholder 3"/>
          <p:cNvSpPr>
            <a:spLocks noGrp="1"/>
          </p:cNvSpPr>
          <p:nvPr>
            <p:ph type="sldNum" sz="quarter" idx="5"/>
          </p:nvPr>
        </p:nvSpPr>
        <p:spPr/>
        <p:txBody>
          <a:bodyPr/>
          <a:lstStyle/>
          <a:p>
            <a:fld id="{10178F02-FFE0-45A1-BB2C-1066C487A83A}" type="slidenum">
              <a:rPr lang="en-US" smtClean="0"/>
              <a:pPr/>
              <a:t>113</a:t>
            </a:fld>
            <a:endParaRPr lang="en-US" dirty="0"/>
          </a:p>
        </p:txBody>
      </p:sp>
    </p:spTree>
    <p:extLst>
      <p:ext uri="{BB962C8B-B14F-4D97-AF65-F5344CB8AC3E}">
        <p14:creationId xmlns="" xmlns:p14="http://schemas.microsoft.com/office/powerpoint/2010/main" val="584341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CRP, C-reactive protein; PCT, procalcitonin.</a:t>
            </a:r>
          </a:p>
        </p:txBody>
      </p:sp>
      <p:sp>
        <p:nvSpPr>
          <p:cNvPr id="4" name="Slide Number Placeholder 3"/>
          <p:cNvSpPr>
            <a:spLocks noGrp="1"/>
          </p:cNvSpPr>
          <p:nvPr>
            <p:ph type="sldNum" sz="quarter" idx="5"/>
          </p:nvPr>
        </p:nvSpPr>
        <p:spPr/>
        <p:txBody>
          <a:bodyPr/>
          <a:lstStyle/>
          <a:p>
            <a:fld id="{BDA6E211-02C7-4BB8-B44D-D80560F34892}" type="slidenum">
              <a:rPr lang="en-US" smtClean="0"/>
              <a:pPr/>
              <a:t>20</a:t>
            </a:fld>
            <a:endParaRPr lang="en-US" dirty="0"/>
          </a:p>
        </p:txBody>
      </p:sp>
    </p:spTree>
    <p:extLst>
      <p:ext uri="{BB962C8B-B14F-4D97-AF65-F5344CB8AC3E}">
        <p14:creationId xmlns="" xmlns:p14="http://schemas.microsoft.com/office/powerpoint/2010/main" val="1849724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BA33C57-2955-4059-BBCD-82A8AEE18857}"/>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6111575" y="3665838"/>
            <a:ext cx="6076950" cy="3200400"/>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9" name="Straight Connector 8">
            <a:extLst>
              <a:ext uri="{FF2B5EF4-FFF2-40B4-BE49-F238E27FC236}">
                <a16:creationId xmlns=""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15" name="Straight Connector 14">
            <a:extLst>
              <a:ext uri="{FF2B5EF4-FFF2-40B4-BE49-F238E27FC236}">
                <a16:creationId xmlns=""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descr="A close up of a sign&#10;&#10;Description automatically generated">
            <a:extLst>
              <a:ext uri="{FF2B5EF4-FFF2-40B4-BE49-F238E27FC236}">
                <a16:creationId xmlns="" xmlns:a16="http://schemas.microsoft.com/office/drawing/2014/main" id="{DE77B297-BA66-4928-B55A-853A7093596A}"/>
              </a:ext>
            </a:extLst>
          </p:cNvPr>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9047818" y="317827"/>
            <a:ext cx="2671682" cy="962333"/>
          </a:xfrm>
          <a:prstGeom prst="rect">
            <a:avLst/>
          </a:prstGeom>
        </p:spPr>
      </p:pic>
      <p:cxnSp>
        <p:nvCxnSpPr>
          <p:cNvPr id="19" name="Straight Connector 18">
            <a:extLst>
              <a:ext uri="{FF2B5EF4-FFF2-40B4-BE49-F238E27FC236}">
                <a16:creationId xmlns=""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 xmlns:p14="http://schemas.microsoft.com/office/powerpoint/2010/main" val="2950270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10213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18">
            <a:extLst>
              <a:ext uri="{FF2B5EF4-FFF2-40B4-BE49-F238E27FC236}">
                <a16:creationId xmlns="" xmlns:a16="http://schemas.microsoft.com/office/drawing/2014/main" id="{AE3A72E3-C1BB-41C0-975D-BD50CDE81647}"/>
              </a:ext>
            </a:extLst>
          </p:cNvPr>
          <p:cNvPicPr>
            <a:picLocks noChangeAspect="1" noChangeArrowheads="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8412163" y="5357813"/>
            <a:ext cx="3776662"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94860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343369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151963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 xmlns:p14="http://schemas.microsoft.com/office/powerpoint/2010/main" val="2187304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50352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17">
            <a:extLst>
              <a:ext uri="{FF2B5EF4-FFF2-40B4-BE49-F238E27FC236}">
                <a16:creationId xmlns="" xmlns:a16="http://schemas.microsoft.com/office/drawing/2014/main" id="{8747257F-EDEA-4B19-A521-737D316575FC}"/>
              </a:ext>
            </a:extLst>
          </p:cNvPr>
          <p:cNvPicPr>
            <a:picLocks noChangeAspect="1" noChangeArrowheads="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8531225" y="3414242"/>
            <a:ext cx="36576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2" name="Picture 8">
            <a:extLst>
              <a:ext uri="{FF2B5EF4-FFF2-40B4-BE49-F238E27FC236}">
                <a16:creationId xmlns="" xmlns:a16="http://schemas.microsoft.com/office/drawing/2014/main" id="{AF4F9F73-BEC1-4E4B-A964-017445771F69}"/>
              </a:ext>
            </a:extLst>
          </p:cNvPr>
          <p:cNvPicPr>
            <a:picLocks noChangeAspect="1" noChangeArrowheads="1"/>
          </p:cNvPicPr>
          <p:nvPr userDrawn="1"/>
        </p:nvPicPr>
        <p:blipFill rotWithShape="1">
          <a:blip r:embed="rId3" cstate="screen">
            <a:extLst>
              <a:ext uri="{28A0092B-C50C-407E-A947-70E740481C1C}">
                <a14:useLocalDpi xmlns="" xmlns:a14="http://schemas.microsoft.com/office/drawing/2010/main"/>
              </a:ext>
            </a:extLst>
          </a:blip>
          <a:srcRect/>
          <a:stretch/>
        </p:blipFill>
        <p:spPr bwMode="auto">
          <a:xfrm>
            <a:off x="8148638" y="6231265"/>
            <a:ext cx="3686175" cy="26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 xmlns:p14="http://schemas.microsoft.com/office/powerpoint/2010/main" val="1224133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BA33C57-2955-4059-BBCD-82A8AEE18857}"/>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6111575" y="3665838"/>
            <a:ext cx="6076950" cy="3200400"/>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6" name="Picture 15">
            <a:extLst>
              <a:ext uri="{FF2B5EF4-FFF2-40B4-BE49-F238E27FC236}">
                <a16:creationId xmlns="" xmlns:a16="http://schemas.microsoft.com/office/drawing/2014/main" id="{B1AC4A6A-A295-4A78-B630-039E4A0AB41D}"/>
              </a:ext>
            </a:extLst>
          </p:cNvPr>
          <p:cNvPicPr>
            <a:picLocks noChangeAspect="1"/>
          </p:cNvPicPr>
          <p:nvPr userDrawn="1"/>
        </p:nvPicPr>
        <p:blipFill>
          <a:blip r:embed="rId3">
            <a:extLst>
              <a:ext uri="{28A0092B-C50C-407E-A947-70E740481C1C}">
                <a14:useLocalDpi xmlns="" xmlns:a14="http://schemas.microsoft.com/office/drawing/2010/main"/>
              </a:ext>
            </a:extLst>
          </a:blip>
          <a:stretch>
            <a:fillRect/>
          </a:stretch>
        </p:blipFill>
        <p:spPr>
          <a:xfrm>
            <a:off x="9981289" y="328613"/>
            <a:ext cx="1740838" cy="938608"/>
          </a:xfrm>
          <a:prstGeom prst="rect">
            <a:avLst/>
          </a:prstGeom>
        </p:spPr>
      </p:pic>
    </p:spTree>
    <p:extLst>
      <p:ext uri="{BB962C8B-B14F-4D97-AF65-F5344CB8AC3E}">
        <p14:creationId xmlns="" xmlns:p14="http://schemas.microsoft.com/office/powerpoint/2010/main" val="3760454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2640654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18">
            <a:extLst>
              <a:ext uri="{FF2B5EF4-FFF2-40B4-BE49-F238E27FC236}">
                <a16:creationId xmlns="" xmlns:a16="http://schemas.microsoft.com/office/drawing/2014/main" id="{AE3A72E3-C1BB-41C0-975D-BD50CDE81647}"/>
              </a:ext>
            </a:extLst>
          </p:cNvPr>
          <p:cNvPicPr>
            <a:picLocks noChangeAspect="1" noChangeArrowheads="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8412163" y="5357813"/>
            <a:ext cx="3776662"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4130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2516182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1527674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63773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 xmlns:p14="http://schemas.microsoft.com/office/powerpoint/2010/main" val="2224624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77193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17">
            <a:extLst>
              <a:ext uri="{FF2B5EF4-FFF2-40B4-BE49-F238E27FC236}">
                <a16:creationId xmlns="" xmlns:a16="http://schemas.microsoft.com/office/drawing/2014/main" id="{8747257F-EDEA-4B19-A521-737D316575FC}"/>
              </a:ext>
            </a:extLst>
          </p:cNvPr>
          <p:cNvPicPr>
            <a:picLocks noChangeAspect="1" noChangeArrowheads="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8531225" y="3414242"/>
            <a:ext cx="36576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2" name="Picture 8">
            <a:extLst>
              <a:ext uri="{FF2B5EF4-FFF2-40B4-BE49-F238E27FC236}">
                <a16:creationId xmlns="" xmlns:a16="http://schemas.microsoft.com/office/drawing/2014/main" id="{AF4F9F73-BEC1-4E4B-A964-017445771F69}"/>
              </a:ext>
            </a:extLst>
          </p:cNvPr>
          <p:cNvPicPr>
            <a:picLocks noChangeAspect="1" noChangeArrowheads="1"/>
          </p:cNvPicPr>
          <p:nvPr userDrawn="1"/>
        </p:nvPicPr>
        <p:blipFill rotWithShape="1">
          <a:blip r:embed="rId3" cstate="screen">
            <a:extLst>
              <a:ext uri="{28A0092B-C50C-407E-A947-70E740481C1C}">
                <a14:useLocalDpi xmlns="" xmlns:a14="http://schemas.microsoft.com/office/drawing/2010/main"/>
              </a:ext>
            </a:extLst>
          </a:blip>
          <a:srcRect/>
          <a:stretch/>
        </p:blipFill>
        <p:spPr bwMode="auto">
          <a:xfrm>
            <a:off x="8148638" y="6231265"/>
            <a:ext cx="3686175" cy="26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 xmlns:p14="http://schemas.microsoft.com/office/powerpoint/2010/main" val="1032682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E47A29D4-0456-4F09-8BE1-88DF21E833BD}"/>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6120634" y="3669529"/>
            <a:ext cx="6076950" cy="3200400"/>
          </a:xfrm>
          <a:prstGeom prst="rect">
            <a:avLst/>
          </a:prstGeom>
        </p:spPr>
      </p:pic>
      <p:pic>
        <p:nvPicPr>
          <p:cNvPr id="18" name="Picture 17" descr="A close up of a tree&#10;&#10;Description automatically generated">
            <a:extLst>
              <a:ext uri="{FF2B5EF4-FFF2-40B4-BE49-F238E27FC236}">
                <a16:creationId xmlns="" xmlns:a16="http://schemas.microsoft.com/office/drawing/2014/main" id="{B37AB7C2-8247-4F1A-86B0-B1B04D5E360D}"/>
              </a:ext>
            </a:extLst>
          </p:cNvPr>
          <p:cNvPicPr>
            <a:picLocks noChangeAspect="1"/>
          </p:cNvPicPr>
          <p:nvPr userDrawn="1"/>
        </p:nvPicPr>
        <p:blipFill>
          <a:blip r:embed="rId3">
            <a:extLst>
              <a:ext uri="{28A0092B-C50C-407E-A947-70E740481C1C}">
                <a14:useLocalDpi xmlns="" xmlns:a14="http://schemas.microsoft.com/office/drawing/2010/main"/>
              </a:ext>
            </a:extLst>
          </a:blip>
          <a:stretch>
            <a:fillRect/>
          </a:stretch>
        </p:blipFill>
        <p:spPr>
          <a:xfrm>
            <a:off x="6119468" y="3673011"/>
            <a:ext cx="6086475" cy="3200400"/>
          </a:xfrm>
          <a:prstGeom prst="rect">
            <a:avLst/>
          </a:prstGeom>
        </p:spPr>
      </p:pic>
      <p:pic>
        <p:nvPicPr>
          <p:cNvPr id="17" name="Picture 16" descr="A close up of a sign&#10;&#10;Description automatically generated">
            <a:extLst>
              <a:ext uri="{FF2B5EF4-FFF2-40B4-BE49-F238E27FC236}">
                <a16:creationId xmlns="" xmlns:a16="http://schemas.microsoft.com/office/drawing/2014/main" id="{79D7DDCA-6029-4F77-B2A7-840E64B769C1}"/>
              </a:ext>
            </a:extLst>
          </p:cNvPr>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9047818" y="317827"/>
            <a:ext cx="2671682" cy="962333"/>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 xmlns:p14="http://schemas.microsoft.com/office/powerpoint/2010/main" val="3437065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056068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18">
            <a:extLst>
              <a:ext uri="{FF2B5EF4-FFF2-40B4-BE49-F238E27FC236}">
                <a16:creationId xmlns="" xmlns:a16="http://schemas.microsoft.com/office/drawing/2014/main" id="{AE3A72E3-C1BB-41C0-975D-BD50CDE81647}"/>
              </a:ext>
            </a:extLst>
          </p:cNvPr>
          <p:cNvPicPr>
            <a:picLocks noChangeAspect="1" noChangeArrowheads="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8412163" y="5357813"/>
            <a:ext cx="3776662"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5201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3401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10111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8" name="Straight Connector 7">
            <a:extLst>
              <a:ext uri="{FF2B5EF4-FFF2-40B4-BE49-F238E27FC236}">
                <a16:creationId xmlns=""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18">
            <a:extLst>
              <a:ext uri="{FF2B5EF4-FFF2-40B4-BE49-F238E27FC236}">
                <a16:creationId xmlns="" xmlns:a16="http://schemas.microsoft.com/office/drawing/2014/main" id="{AE3A72E3-C1BB-41C0-975D-BD50CDE81647}"/>
              </a:ext>
            </a:extLst>
          </p:cNvPr>
          <p:cNvPicPr>
            <a:picLocks noChangeAspect="1" noChangeArrowheads="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8412163" y="5357813"/>
            <a:ext cx="3776662"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85745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 xmlns:p14="http://schemas.microsoft.com/office/powerpoint/2010/main" val="211035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7897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17">
            <a:extLst>
              <a:ext uri="{FF2B5EF4-FFF2-40B4-BE49-F238E27FC236}">
                <a16:creationId xmlns="" xmlns:a16="http://schemas.microsoft.com/office/drawing/2014/main" id="{8747257F-EDEA-4B19-A521-737D316575FC}"/>
              </a:ext>
            </a:extLst>
          </p:cNvPr>
          <p:cNvPicPr>
            <a:picLocks noChangeAspect="1" noChangeArrowheads="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8531225" y="3414242"/>
            <a:ext cx="36576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2" name="Picture 8">
            <a:extLst>
              <a:ext uri="{FF2B5EF4-FFF2-40B4-BE49-F238E27FC236}">
                <a16:creationId xmlns="" xmlns:a16="http://schemas.microsoft.com/office/drawing/2014/main" id="{AF4F9F73-BEC1-4E4B-A964-017445771F69}"/>
              </a:ext>
            </a:extLst>
          </p:cNvPr>
          <p:cNvPicPr>
            <a:picLocks noChangeAspect="1" noChangeArrowheads="1"/>
          </p:cNvPicPr>
          <p:nvPr userDrawn="1"/>
        </p:nvPicPr>
        <p:blipFill rotWithShape="1">
          <a:blip r:embed="rId3" cstate="screen">
            <a:extLst>
              <a:ext uri="{28A0092B-C50C-407E-A947-70E740481C1C}">
                <a14:useLocalDpi xmlns="" xmlns:a14="http://schemas.microsoft.com/office/drawing/2010/main"/>
              </a:ext>
            </a:extLst>
          </a:blip>
          <a:srcRect/>
          <a:stretch/>
        </p:blipFill>
        <p:spPr bwMode="auto">
          <a:xfrm>
            <a:off x="8148638" y="6231265"/>
            <a:ext cx="3686175" cy="26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 xmlns:p14="http://schemas.microsoft.com/office/powerpoint/2010/main" val="294931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208804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182278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 xmlns:p14="http://schemas.microsoft.com/office/powerpoint/2010/main" val="387435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0971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17">
            <a:extLst>
              <a:ext uri="{FF2B5EF4-FFF2-40B4-BE49-F238E27FC236}">
                <a16:creationId xmlns="" xmlns:a16="http://schemas.microsoft.com/office/drawing/2014/main" id="{8747257F-EDEA-4B19-A521-737D316575FC}"/>
              </a:ext>
            </a:extLst>
          </p:cNvPr>
          <p:cNvPicPr>
            <a:picLocks noChangeAspect="1" noChangeArrowheads="1"/>
          </p:cNvPicPr>
          <p:nvPr userDrawn="1"/>
        </p:nvPicPr>
        <p:blipFill>
          <a:blip r:embed="rId2" cstate="screen">
            <a:extLst>
              <a:ext uri="{28A0092B-C50C-407E-A947-70E740481C1C}">
                <a14:useLocalDpi xmlns="" xmlns:a14="http://schemas.microsoft.com/office/drawing/2010/main"/>
              </a:ext>
            </a:extLst>
          </a:blip>
          <a:srcRect/>
          <a:stretch>
            <a:fillRect/>
          </a:stretch>
        </p:blipFill>
        <p:spPr bwMode="auto">
          <a:xfrm>
            <a:off x="8531225" y="3414242"/>
            <a:ext cx="36576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2" name="Picture 8">
            <a:extLst>
              <a:ext uri="{FF2B5EF4-FFF2-40B4-BE49-F238E27FC236}">
                <a16:creationId xmlns="" xmlns:a16="http://schemas.microsoft.com/office/drawing/2014/main" id="{AF4F9F73-BEC1-4E4B-A964-017445771F69}"/>
              </a:ext>
            </a:extLst>
          </p:cNvPr>
          <p:cNvPicPr>
            <a:picLocks noChangeAspect="1" noChangeArrowheads="1"/>
          </p:cNvPicPr>
          <p:nvPr userDrawn="1"/>
        </p:nvPicPr>
        <p:blipFill rotWithShape="1">
          <a:blip r:embed="rId3" cstate="screen">
            <a:extLst>
              <a:ext uri="{28A0092B-C50C-407E-A947-70E740481C1C}">
                <a14:useLocalDpi xmlns="" xmlns:a14="http://schemas.microsoft.com/office/drawing/2010/main"/>
              </a:ext>
            </a:extLst>
          </a:blip>
          <a:srcRect/>
          <a:stretch/>
        </p:blipFill>
        <p:spPr bwMode="auto">
          <a:xfrm>
            <a:off x="8148638" y="6231265"/>
            <a:ext cx="3686175" cy="26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 xmlns:p14="http://schemas.microsoft.com/office/powerpoint/2010/main" val="1933880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E47A29D4-0456-4F09-8BE1-88DF21E833BD}"/>
              </a:ext>
            </a:extLst>
          </p:cNvPr>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6120634" y="3669529"/>
            <a:ext cx="6076950" cy="3200400"/>
          </a:xfrm>
          <a:prstGeom prst="rect">
            <a:avLst/>
          </a:prstGeom>
        </p:spPr>
      </p:pic>
      <p:pic>
        <p:nvPicPr>
          <p:cNvPr id="18" name="Picture 17" descr="A close up of a tree&#10;&#10;Description automatically generated">
            <a:extLst>
              <a:ext uri="{FF2B5EF4-FFF2-40B4-BE49-F238E27FC236}">
                <a16:creationId xmlns="" xmlns:a16="http://schemas.microsoft.com/office/drawing/2014/main" id="{B37AB7C2-8247-4F1A-86B0-B1B04D5E360D}"/>
              </a:ext>
            </a:extLst>
          </p:cNvPr>
          <p:cNvPicPr>
            <a:picLocks noChangeAspect="1"/>
          </p:cNvPicPr>
          <p:nvPr userDrawn="1"/>
        </p:nvPicPr>
        <p:blipFill>
          <a:blip r:embed="rId3">
            <a:extLst>
              <a:ext uri="{28A0092B-C50C-407E-A947-70E740481C1C}">
                <a14:useLocalDpi xmlns="" xmlns:a14="http://schemas.microsoft.com/office/drawing/2010/main"/>
              </a:ext>
            </a:extLst>
          </a:blip>
          <a:stretch>
            <a:fillRect/>
          </a:stretch>
        </p:blipFill>
        <p:spPr>
          <a:xfrm>
            <a:off x="6119468" y="3673011"/>
            <a:ext cx="6086475" cy="3200400"/>
          </a:xfrm>
          <a:prstGeom prst="rect">
            <a:avLst/>
          </a:prstGeom>
        </p:spPr>
      </p:pic>
      <p:pic>
        <p:nvPicPr>
          <p:cNvPr id="17" name="Picture 16" descr="A close up of a sign&#10;&#10;Description automatically generated">
            <a:extLst>
              <a:ext uri="{FF2B5EF4-FFF2-40B4-BE49-F238E27FC236}">
                <a16:creationId xmlns="" xmlns:a16="http://schemas.microsoft.com/office/drawing/2014/main" id="{79D7DDCA-6029-4F77-B2A7-840E64B769C1}"/>
              </a:ext>
            </a:extLst>
          </p:cNvPr>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9047818" y="317827"/>
            <a:ext cx="2671682" cy="962333"/>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 xmlns:p14="http://schemas.microsoft.com/office/powerpoint/2010/main" val="352936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sp>
        <p:nvSpPr>
          <p:cNvPr id="6" name="Rectangle 5">
            <a:extLst>
              <a:ext uri="{FF2B5EF4-FFF2-40B4-BE49-F238E27FC236}">
                <a16:creationId xmlns=""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8" name="Straight Connector 7">
            <a:extLst>
              <a:ext uri="{FF2B5EF4-FFF2-40B4-BE49-F238E27FC236}">
                <a16:creationId xmlns=""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40024654"/>
      </p:ext>
    </p:extLst>
  </p:cSld>
  <p:clrMap bg1="dk2" tx1="lt1" bg2="dk1" tx2="lt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7">
            <a:extLst>
              <a:ext uri="{FF2B5EF4-FFF2-40B4-BE49-F238E27FC236}">
                <a16:creationId xmlns=""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Rectangle 3">
            <a:extLst>
              <a:ext uri="{FF2B5EF4-FFF2-40B4-BE49-F238E27FC236}">
                <a16:creationId xmlns=""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21508182"/>
      </p:ext>
    </p:extLst>
  </p:cSld>
  <p:clrMap bg1="dk2" tx1="lt1" bg2="dk1" tx2="lt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24249878"/>
      </p:ext>
    </p:extLst>
  </p:cSld>
  <p:clrMap bg1="dk2" tx1="lt1" bg2="dk1" tx2="lt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 id="2147484686" r:id="rId5"/>
    <p:sldLayoutId id="2147484687" r:id="rId6"/>
    <p:sldLayoutId id="2147484688" r:id="rId7"/>
    <p:sldLayoutId id="2147484689"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39841852"/>
      </p:ext>
    </p:extLst>
  </p:cSld>
  <p:clrMap bg1="dk2" tx1="lt1" bg2="dk1" tx2="lt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697" r:id="rId7"/>
    <p:sldLayoutId id="2147484698"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www.clinicaloptions.com/" TargetMode="External"/><Relationship Id="rId4" Type="http://schemas.openxmlformats.org/officeDocument/2006/relationships/image" Target="../media/image16.png"/></Relationships>
</file>

<file path=ppt/slides/_rels/slide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hyperlink" Target="http://www.clinicaloptions.com/"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hyperlink" Target="http://www.clinicaloptions.com/" TargetMode="External"/></Relationships>
</file>

<file path=ppt/slides/_rels/slide10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0.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www.clinicaloptions.com/"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clinicaloption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www.clinicaloption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clinicaloptions.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elsevier.com/termsandconditi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wmf"/><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hyperlink" Target="http://www.clinicaloptions.com/"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hyperlink" Target="http://www.clinicaloptions.com/"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hyperlink" Target="http://www.clinicaloptions.com/"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8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9.svg"/><Relationship Id="rId7" Type="http://schemas.openxmlformats.org/officeDocument/2006/relationships/hyperlink" Target="http://www.clinicaloptions.com/"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1.svg"/><Relationship Id="rId4" Type="http://schemas.openxmlformats.org/officeDocument/2006/relationships/image" Target="../media/image25.png"/><Relationship Id="rId9" Type="http://schemas.openxmlformats.org/officeDocument/2006/relationships/image" Target="../media/image53.svg"/></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p:cNvSpPr>
            <a:spLocks noGrp="1"/>
          </p:cNvSpPr>
          <p:nvPr>
            <p:ph type="title"/>
          </p:nvPr>
        </p:nvSpPr>
        <p:spPr>
          <a:xfrm>
            <a:off x="1610436" y="1160059"/>
            <a:ext cx="9184944" cy="3575713"/>
          </a:xfrm>
        </p:spPr>
        <p:txBody>
          <a:bodyPr/>
          <a:lstStyle/>
          <a:p>
            <a:pPr algn="ctr"/>
            <a:r>
              <a:rPr lang="ro-RO" dirty="0" smtClean="0">
                <a:solidFill>
                  <a:schemeClr val="bg1"/>
                </a:solidFill>
                <a:latin typeface="+mj-lt"/>
              </a:rPr>
              <a:t>Aspecte clinico-imunologice </a:t>
            </a:r>
            <a:r>
              <a:rPr lang="ro-RO" dirty="0" smtClean="0">
                <a:solidFill>
                  <a:schemeClr val="bg1"/>
                </a:solidFill>
                <a:latin typeface="+mj-lt"/>
              </a:rPr>
              <a:t>și principii de tratament </a:t>
            </a:r>
            <a:r>
              <a:rPr lang="ro-RO" dirty="0" smtClean="0">
                <a:solidFill>
                  <a:schemeClr val="bg1"/>
                </a:solidFill>
                <a:latin typeface="+mj-lt"/>
              </a:rPr>
              <a:t>în</a:t>
            </a:r>
            <a:r>
              <a:rPr lang="ro-RO" dirty="0" smtClean="0">
                <a:solidFill>
                  <a:schemeClr val="bg1"/>
                </a:solidFill>
                <a:latin typeface="+mj-lt"/>
              </a:rPr>
              <a:t> </a:t>
            </a:r>
            <a:r>
              <a:rPr lang="ro-RO" dirty="0" smtClean="0">
                <a:solidFill>
                  <a:schemeClr val="bg1"/>
                </a:solidFill>
                <a:latin typeface="+mj-lt"/>
              </a:rPr>
              <a:t>COVID-19</a:t>
            </a:r>
            <a:endParaRPr lang="ro-RO" dirty="0">
              <a:solidFill>
                <a:schemeClr val="bg1"/>
              </a:solidFill>
              <a:latin typeface="+mj-lt"/>
            </a:endParaRPr>
          </a:p>
        </p:txBody>
      </p:sp>
      <p:sp>
        <p:nvSpPr>
          <p:cNvPr id="5" name="Substituent conținut 4"/>
          <p:cNvSpPr>
            <a:spLocks noGrp="1"/>
          </p:cNvSpPr>
          <p:nvPr>
            <p:ph idx="1"/>
          </p:nvPr>
        </p:nvSpPr>
        <p:spPr>
          <a:xfrm>
            <a:off x="0" y="4954137"/>
            <a:ext cx="12191999" cy="1903863"/>
          </a:xfrm>
        </p:spPr>
        <p:txBody>
          <a:bodyPr/>
          <a:lstStyle/>
          <a:p>
            <a:pPr algn="ctr">
              <a:lnSpc>
                <a:spcPct val="100000"/>
              </a:lnSpc>
              <a:spcBef>
                <a:spcPts val="0"/>
              </a:spcBef>
              <a:spcAft>
                <a:spcPts val="0"/>
              </a:spcAft>
              <a:buNone/>
            </a:pPr>
            <a:r>
              <a:rPr lang="ro-RO" sz="2400" dirty="0" smtClean="0">
                <a:latin typeface="Arial" pitchFamily="34" charset="0"/>
                <a:cs typeface="Arial" pitchFamily="34" charset="0"/>
              </a:rPr>
              <a:t>Șef lucrări dr. Florentina Dumitrescu</a:t>
            </a:r>
          </a:p>
          <a:p>
            <a:pPr algn="ctr">
              <a:lnSpc>
                <a:spcPct val="100000"/>
              </a:lnSpc>
              <a:spcBef>
                <a:spcPts val="0"/>
              </a:spcBef>
              <a:spcAft>
                <a:spcPts val="0"/>
              </a:spcAft>
              <a:buNone/>
            </a:pPr>
            <a:r>
              <a:rPr lang="ro-RO" sz="2400" dirty="0" smtClean="0">
                <a:latin typeface="Arial" pitchFamily="34" charset="0"/>
                <a:cs typeface="Arial" pitchFamily="34" charset="0"/>
              </a:rPr>
              <a:t>Craiova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womans face&#10;&#10;Description automatically generated">
            <a:extLst>
              <a:ext uri="{FF2B5EF4-FFF2-40B4-BE49-F238E27FC236}">
                <a16:creationId xmlns="" xmlns:a16="http://schemas.microsoft.com/office/drawing/2014/main" id="{570F5731-B379-B74B-982E-1AF653DDC85B}"/>
              </a:ext>
            </a:extLst>
          </p:cNvPr>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4966892" y="1353050"/>
            <a:ext cx="3871879" cy="5198469"/>
          </a:xfrm>
          <a:prstGeom prst="rect">
            <a:avLst/>
          </a:prstGeom>
        </p:spPr>
      </p:pic>
      <p:sp>
        <p:nvSpPr>
          <p:cNvPr id="40" name="Rectangle 39"/>
          <p:cNvSpPr/>
          <p:nvPr/>
        </p:nvSpPr>
        <p:spPr bwMode="auto">
          <a:xfrm>
            <a:off x="9067121" y="4903072"/>
            <a:ext cx="1989720" cy="1024807"/>
          </a:xfrm>
          <a:prstGeom prst="rect">
            <a:avLst/>
          </a:prstGeom>
          <a:solidFill>
            <a:srgbClr val="DBECF1"/>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 name="Rectangle 40"/>
          <p:cNvSpPr/>
          <p:nvPr/>
        </p:nvSpPr>
        <p:spPr bwMode="auto">
          <a:xfrm>
            <a:off x="3259859" y="4148797"/>
            <a:ext cx="2131568" cy="846419"/>
          </a:xfrm>
          <a:prstGeom prst="rect">
            <a:avLst/>
          </a:prstGeom>
          <a:solidFill>
            <a:srgbClr val="DBECF1"/>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 name="Rectangle 41"/>
          <p:cNvSpPr/>
          <p:nvPr/>
        </p:nvSpPr>
        <p:spPr bwMode="auto">
          <a:xfrm>
            <a:off x="8858272" y="3883428"/>
            <a:ext cx="1825770" cy="846419"/>
          </a:xfrm>
          <a:prstGeom prst="rect">
            <a:avLst/>
          </a:prstGeom>
          <a:solidFill>
            <a:srgbClr val="DBECF1"/>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 name="Rectangle 50"/>
          <p:cNvSpPr/>
          <p:nvPr/>
        </p:nvSpPr>
        <p:spPr bwMode="auto">
          <a:xfrm>
            <a:off x="1689293" y="5143311"/>
            <a:ext cx="3388470" cy="846419"/>
          </a:xfrm>
          <a:prstGeom prst="rect">
            <a:avLst/>
          </a:prstGeom>
          <a:solidFill>
            <a:srgbClr val="DBECF1"/>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 name="Rectangle 35"/>
          <p:cNvSpPr/>
          <p:nvPr/>
        </p:nvSpPr>
        <p:spPr bwMode="auto">
          <a:xfrm>
            <a:off x="674834" y="2740274"/>
            <a:ext cx="4648516" cy="1024807"/>
          </a:xfrm>
          <a:prstGeom prst="rect">
            <a:avLst/>
          </a:prstGeom>
          <a:solidFill>
            <a:srgbClr val="DBECF1"/>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 name="Rectangle 7"/>
          <p:cNvSpPr/>
          <p:nvPr/>
        </p:nvSpPr>
        <p:spPr bwMode="auto">
          <a:xfrm>
            <a:off x="7756249" y="1378570"/>
            <a:ext cx="3221248" cy="1239165"/>
          </a:xfrm>
          <a:prstGeom prst="rect">
            <a:avLst/>
          </a:prstGeom>
          <a:solidFill>
            <a:srgbClr val="DBECF1"/>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 name="Rectangle 43"/>
          <p:cNvSpPr/>
          <p:nvPr/>
        </p:nvSpPr>
        <p:spPr bwMode="auto">
          <a:xfrm>
            <a:off x="1912779" y="1528482"/>
            <a:ext cx="3768236" cy="1024807"/>
          </a:xfrm>
          <a:prstGeom prst="rect">
            <a:avLst/>
          </a:prstGeom>
          <a:solidFill>
            <a:schemeClr val="accent2">
              <a:lumMod val="20000"/>
              <a:lumOff val="80000"/>
            </a:schemeClr>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 name="TextBox 31">
            <a:extLst>
              <a:ext uri="{FF2B5EF4-FFF2-40B4-BE49-F238E27FC236}">
                <a16:creationId xmlns="" xmlns:a16="http://schemas.microsoft.com/office/drawing/2014/main" id="{2003E806-019A-4A4D-89DF-9FB42724E6DD}"/>
              </a:ext>
            </a:extLst>
          </p:cNvPr>
          <p:cNvSpPr txBox="1"/>
          <p:nvPr/>
        </p:nvSpPr>
        <p:spPr bwMode="auto">
          <a:xfrm>
            <a:off x="3285959" y="4180374"/>
            <a:ext cx="207449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ts val="0"/>
              </a:spcBef>
              <a:spcAft>
                <a:spcPct val="0"/>
              </a:spcAft>
              <a:buClrTx/>
              <a:buFontTx/>
              <a:buNone/>
            </a:pPr>
            <a:r>
              <a:rPr lang="en-US" sz="1600" dirty="0" err="1" smtClean="0">
                <a:solidFill>
                  <a:schemeClr val="bg1"/>
                </a:solidFill>
                <a:latin typeface="Calibri" panose="020F0502020204030204" pitchFamily="34" charset="0"/>
              </a:rPr>
              <a:t>Endocrin</a:t>
            </a:r>
            <a:r>
              <a:rPr lang="ro-RO" sz="1600" dirty="0" smtClean="0">
                <a:solidFill>
                  <a:schemeClr val="bg1"/>
                </a:solidFill>
                <a:latin typeface="Calibri" panose="020F0502020204030204" pitchFamily="34" charset="0"/>
              </a:rPr>
              <a:t>e</a:t>
            </a:r>
            <a:endParaRPr lang="en-US" sz="16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en-US" sz="1400" b="0" dirty="0" smtClean="0">
                <a:solidFill>
                  <a:schemeClr val="bg1"/>
                </a:solidFill>
                <a:latin typeface="Calibri" panose="020F0502020204030204" pitchFamily="34" charset="0"/>
              </a:rPr>
              <a:t>H</a:t>
            </a:r>
            <a:r>
              <a:rPr lang="ro-RO" sz="1400" b="0" dirty="0" smtClean="0">
                <a:solidFill>
                  <a:schemeClr val="bg1"/>
                </a:solidFill>
                <a:latin typeface="Calibri" panose="020F0502020204030204" pitchFamily="34" charset="0"/>
              </a:rPr>
              <a:t>i</a:t>
            </a:r>
            <a:r>
              <a:rPr lang="en-US" sz="1400" b="0" dirty="0" err="1" smtClean="0">
                <a:solidFill>
                  <a:schemeClr val="bg1"/>
                </a:solidFill>
                <a:latin typeface="Calibri" panose="020F0502020204030204" pitchFamily="34" charset="0"/>
              </a:rPr>
              <a:t>pergl</a:t>
            </a:r>
            <a:r>
              <a:rPr lang="ro-RO" sz="1400" b="0" dirty="0" smtClean="0">
                <a:solidFill>
                  <a:schemeClr val="bg1"/>
                </a:solidFill>
                <a:latin typeface="Calibri" panose="020F0502020204030204" pitchFamily="34" charset="0"/>
              </a:rPr>
              <a:t>i</a:t>
            </a:r>
            <a:r>
              <a:rPr lang="en-US" sz="1400" b="0" dirty="0" err="1" smtClean="0">
                <a:solidFill>
                  <a:schemeClr val="bg1"/>
                </a:solidFill>
                <a:latin typeface="Calibri" panose="020F0502020204030204" pitchFamily="34" charset="0"/>
              </a:rPr>
              <a:t>cemi</a:t>
            </a:r>
            <a:r>
              <a:rPr lang="ro-RO" sz="1400" b="0" dirty="0" smtClean="0">
                <a:solidFill>
                  <a:schemeClr val="bg1"/>
                </a:solidFill>
                <a:latin typeface="Calibri" panose="020F0502020204030204" pitchFamily="34" charset="0"/>
              </a:rPr>
              <a:t>e</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Cetoacidoză diabetică</a:t>
            </a:r>
            <a:endParaRPr lang="en-US" sz="1400" b="0" dirty="0">
              <a:solidFill>
                <a:schemeClr val="bg1"/>
              </a:solidFill>
              <a:latin typeface="Calibri" panose="020F0502020204030204" pitchFamily="34" charset="0"/>
            </a:endParaRPr>
          </a:p>
        </p:txBody>
      </p:sp>
      <p:sp>
        <p:nvSpPr>
          <p:cNvPr id="2" name="Title 1"/>
          <p:cNvSpPr>
            <a:spLocks noGrp="1"/>
          </p:cNvSpPr>
          <p:nvPr>
            <p:ph type="title"/>
          </p:nvPr>
        </p:nvSpPr>
        <p:spPr/>
        <p:txBody>
          <a:bodyPr/>
          <a:lstStyle/>
          <a:p>
            <a:r>
              <a:rPr lang="ro-RO" dirty="0" smtClean="0"/>
              <a:t>Manifestări extrapulmonare în COVID-19</a:t>
            </a:r>
            <a:endParaRPr lang="en-US" dirty="0"/>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Gupta. Nat Med. 2020;26:1017.</a:t>
            </a:r>
          </a:p>
        </p:txBody>
      </p:sp>
      <p:grpSp>
        <p:nvGrpSpPr>
          <p:cNvPr id="5" name="Group 1">
            <a:extLst>
              <a:ext uri="{FF2B5EF4-FFF2-40B4-BE49-F238E27FC236}">
                <a16:creationId xmlns="" xmlns:a16="http://schemas.microsoft.com/office/drawing/2014/main"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D1232AFC-6326-44D1-AAF3-F60FDE790800}"/>
                </a:ext>
              </a:extLst>
            </p:cNvPr>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5"/>
                </a:rPr>
                <a:t>clinicaloptions.com</a:t>
              </a:r>
              <a:endParaRPr lang="en-US" altLang="en-US" sz="1400" b="0" dirty="0">
                <a:solidFill>
                  <a:schemeClr val="bg2"/>
                </a:solidFill>
                <a:latin typeface="Calibri" panose="020F0502020204030204" pitchFamily="34" charset="0"/>
              </a:endParaRPr>
            </a:p>
          </p:txBody>
        </p:sp>
      </p:grpSp>
      <p:sp>
        <p:nvSpPr>
          <p:cNvPr id="12" name="TextBox 11">
            <a:extLst>
              <a:ext uri="{FF2B5EF4-FFF2-40B4-BE49-F238E27FC236}">
                <a16:creationId xmlns="" xmlns:a16="http://schemas.microsoft.com/office/drawing/2014/main" id="{2003E806-019A-4A4D-89DF-9FB42724E6DD}"/>
              </a:ext>
            </a:extLst>
          </p:cNvPr>
          <p:cNvSpPr txBox="1"/>
          <p:nvPr/>
        </p:nvSpPr>
        <p:spPr bwMode="auto">
          <a:xfrm>
            <a:off x="7767903" y="1381672"/>
            <a:ext cx="1813041"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ts val="0"/>
              </a:spcBef>
              <a:spcAft>
                <a:spcPct val="0"/>
              </a:spcAft>
              <a:buClrTx/>
              <a:buFontTx/>
              <a:buNone/>
            </a:pPr>
            <a:r>
              <a:rPr lang="en-US" sz="1600" dirty="0" smtClean="0">
                <a:solidFill>
                  <a:schemeClr val="bg1"/>
                </a:solidFill>
                <a:latin typeface="Calibri" panose="020F0502020204030204" pitchFamily="34" charset="0"/>
              </a:rPr>
              <a:t>Neurologic</a:t>
            </a:r>
            <a:r>
              <a:rPr lang="ro-RO" sz="1600" dirty="0" smtClean="0">
                <a:solidFill>
                  <a:schemeClr val="bg1"/>
                </a:solidFill>
                <a:latin typeface="Calibri" panose="020F0502020204030204" pitchFamily="34" charset="0"/>
              </a:rPr>
              <a:t>e</a:t>
            </a:r>
            <a:endParaRPr lang="en-US" sz="160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Cefalee</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Amețeală</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en-US" sz="1400" b="0" dirty="0" err="1" smtClean="0">
                <a:solidFill>
                  <a:schemeClr val="bg1"/>
                </a:solidFill>
                <a:latin typeface="Calibri" panose="020F0502020204030204" pitchFamily="34" charset="0"/>
              </a:rPr>
              <a:t>Ence</a:t>
            </a:r>
            <a:r>
              <a:rPr lang="ro-RO" sz="1400" b="0" dirty="0" smtClean="0">
                <a:solidFill>
                  <a:schemeClr val="bg1"/>
                </a:solidFill>
                <a:latin typeface="Calibri" panose="020F0502020204030204" pitchFamily="34" charset="0"/>
              </a:rPr>
              <a:t>f</a:t>
            </a:r>
            <a:r>
              <a:rPr lang="en-US" sz="1400" b="0" dirty="0" err="1" smtClean="0">
                <a:solidFill>
                  <a:schemeClr val="bg1"/>
                </a:solidFill>
                <a:latin typeface="Calibri" panose="020F0502020204030204" pitchFamily="34" charset="0"/>
              </a:rPr>
              <a:t>alopat</a:t>
            </a:r>
            <a:r>
              <a:rPr lang="ro-RO" sz="1400" b="0" dirty="0" smtClean="0">
                <a:solidFill>
                  <a:schemeClr val="bg1"/>
                </a:solidFill>
                <a:latin typeface="Calibri" panose="020F0502020204030204" pitchFamily="34" charset="0"/>
              </a:rPr>
              <a:t>ie</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en-US" sz="1400" b="0" dirty="0">
                <a:solidFill>
                  <a:schemeClr val="bg1"/>
                </a:solidFill>
                <a:latin typeface="Calibri" panose="020F0502020204030204" pitchFamily="34" charset="0"/>
              </a:rPr>
              <a:t>Guillain-Barré</a:t>
            </a:r>
          </a:p>
        </p:txBody>
      </p:sp>
      <p:cxnSp>
        <p:nvCxnSpPr>
          <p:cNvPr id="15" name="Straight Connector 14">
            <a:extLst>
              <a:ext uri="{FF2B5EF4-FFF2-40B4-BE49-F238E27FC236}">
                <a16:creationId xmlns="" xmlns:a16="http://schemas.microsoft.com/office/drawing/2014/main" id="{BCA6B599-CC0B-1149-8641-40CD2F606642}"/>
              </a:ext>
            </a:extLst>
          </p:cNvPr>
          <p:cNvCxnSpPr>
            <a:cxnSpLocks/>
          </p:cNvCxnSpPr>
          <p:nvPr/>
        </p:nvCxnSpPr>
        <p:spPr bwMode="auto">
          <a:xfrm flipH="1">
            <a:off x="7108121" y="4471429"/>
            <a:ext cx="1645920" cy="0"/>
          </a:xfrm>
          <a:prstGeom prst="line">
            <a:avLst/>
          </a:prstGeom>
          <a:noFill/>
          <a:ln w="28575" cap="rnd"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 xmlns:a16="http://schemas.microsoft.com/office/drawing/2014/main" id="{7C543C0D-71ED-AF43-9BC8-148E5B001511}"/>
              </a:ext>
            </a:extLst>
          </p:cNvPr>
          <p:cNvCxnSpPr>
            <a:cxnSpLocks/>
          </p:cNvCxnSpPr>
          <p:nvPr/>
        </p:nvCxnSpPr>
        <p:spPr bwMode="auto">
          <a:xfrm flipH="1">
            <a:off x="7218190" y="5017106"/>
            <a:ext cx="1828800" cy="0"/>
          </a:xfrm>
          <a:prstGeom prst="line">
            <a:avLst/>
          </a:prstGeom>
          <a:noFill/>
          <a:ln w="28575" cap="rnd"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 xmlns:a16="http://schemas.microsoft.com/office/drawing/2014/main" id="{AA97D27B-3EA5-2D41-9095-C0FD9DF98329}"/>
              </a:ext>
            </a:extLst>
          </p:cNvPr>
          <p:cNvCxnSpPr/>
          <p:nvPr/>
        </p:nvCxnSpPr>
        <p:spPr bwMode="auto">
          <a:xfrm flipH="1">
            <a:off x="5692860" y="2382475"/>
            <a:ext cx="914400" cy="0"/>
          </a:xfrm>
          <a:prstGeom prst="line">
            <a:avLst/>
          </a:prstGeom>
          <a:noFill/>
          <a:ln w="28575" cap="rnd"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245C7202-79F4-1749-8251-AE14E20096C3}"/>
              </a:ext>
            </a:extLst>
          </p:cNvPr>
          <p:cNvCxnSpPr/>
          <p:nvPr/>
        </p:nvCxnSpPr>
        <p:spPr bwMode="auto">
          <a:xfrm flipH="1">
            <a:off x="6906695" y="1706401"/>
            <a:ext cx="822960" cy="0"/>
          </a:xfrm>
          <a:prstGeom prst="line">
            <a:avLst/>
          </a:prstGeom>
          <a:noFill/>
          <a:ln w="28575" cap="rnd"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 xmlns:a16="http://schemas.microsoft.com/office/drawing/2014/main" id="{BCA6B599-CC0B-1149-8641-40CD2F606642}"/>
              </a:ext>
            </a:extLst>
          </p:cNvPr>
          <p:cNvCxnSpPr>
            <a:cxnSpLocks/>
          </p:cNvCxnSpPr>
          <p:nvPr/>
        </p:nvCxnSpPr>
        <p:spPr bwMode="auto">
          <a:xfrm flipH="1">
            <a:off x="5335697" y="3464432"/>
            <a:ext cx="1371600" cy="0"/>
          </a:xfrm>
          <a:prstGeom prst="line">
            <a:avLst/>
          </a:prstGeom>
          <a:noFill/>
          <a:ln w="28575" cap="rnd"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7C543C0D-71ED-AF43-9BC8-148E5B001511}"/>
              </a:ext>
            </a:extLst>
          </p:cNvPr>
          <p:cNvCxnSpPr>
            <a:cxnSpLocks/>
          </p:cNvCxnSpPr>
          <p:nvPr/>
        </p:nvCxnSpPr>
        <p:spPr bwMode="auto">
          <a:xfrm flipH="1">
            <a:off x="7619476" y="3241618"/>
            <a:ext cx="731520" cy="0"/>
          </a:xfrm>
          <a:prstGeom prst="line">
            <a:avLst/>
          </a:prstGeom>
          <a:noFill/>
          <a:ln w="28575" cap="rnd" cmpd="sng" algn="ctr">
            <a:solidFill>
              <a:schemeClr val="bg1"/>
            </a:solidFill>
            <a:prstDash val="solid"/>
            <a:round/>
            <a:headEnd type="none" w="med" len="med"/>
            <a:tailEnd type="none" w="med" len="med"/>
          </a:ln>
          <a:effectLst/>
        </p:spPr>
      </p:cxnSp>
      <p:sp>
        <p:nvSpPr>
          <p:cNvPr id="25" name="TextBox 24">
            <a:extLst>
              <a:ext uri="{FF2B5EF4-FFF2-40B4-BE49-F238E27FC236}">
                <a16:creationId xmlns="" xmlns:a16="http://schemas.microsoft.com/office/drawing/2014/main" id="{2003E806-019A-4A4D-89DF-9FB42724E6DD}"/>
              </a:ext>
            </a:extLst>
          </p:cNvPr>
          <p:cNvSpPr txBox="1"/>
          <p:nvPr/>
        </p:nvSpPr>
        <p:spPr bwMode="auto">
          <a:xfrm>
            <a:off x="9107593" y="4910051"/>
            <a:ext cx="1899399"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ts val="0"/>
              </a:spcBef>
              <a:spcAft>
                <a:spcPct val="0"/>
              </a:spcAft>
              <a:buClrTx/>
              <a:buFontTx/>
              <a:buNone/>
            </a:pPr>
            <a:r>
              <a:rPr lang="en-US" sz="1600" dirty="0" smtClean="0">
                <a:solidFill>
                  <a:schemeClr val="bg1"/>
                </a:solidFill>
                <a:latin typeface="Calibri" panose="020F0502020204030204" pitchFamily="34" charset="0"/>
              </a:rPr>
              <a:t>Renal</a:t>
            </a:r>
            <a:r>
              <a:rPr lang="ro-RO" sz="1600" dirty="0" smtClean="0">
                <a:solidFill>
                  <a:schemeClr val="bg1"/>
                </a:solidFill>
                <a:latin typeface="Calibri" panose="020F0502020204030204" pitchFamily="34" charset="0"/>
              </a:rPr>
              <a:t>e</a:t>
            </a:r>
            <a:endParaRPr lang="en-US" sz="160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Injurie renală acută</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en-US" sz="1400" b="0" dirty="0" err="1" smtClean="0">
                <a:solidFill>
                  <a:schemeClr val="bg1"/>
                </a:solidFill>
                <a:latin typeface="Calibri" panose="020F0502020204030204" pitchFamily="34" charset="0"/>
              </a:rPr>
              <a:t>Proteinuri</a:t>
            </a:r>
            <a:r>
              <a:rPr lang="ro-RO" sz="1400" b="0" dirty="0" smtClean="0">
                <a:solidFill>
                  <a:schemeClr val="bg1"/>
                </a:solidFill>
                <a:latin typeface="Calibri" panose="020F0502020204030204" pitchFamily="34" charset="0"/>
              </a:rPr>
              <a:t>e</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en-US" sz="1400" b="0" dirty="0" err="1" smtClean="0">
                <a:solidFill>
                  <a:schemeClr val="bg1"/>
                </a:solidFill>
                <a:latin typeface="Calibri" panose="020F0502020204030204" pitchFamily="34" charset="0"/>
              </a:rPr>
              <a:t>Hematuri</a:t>
            </a:r>
            <a:r>
              <a:rPr lang="ro-RO" sz="1400" b="0" dirty="0" smtClean="0">
                <a:solidFill>
                  <a:schemeClr val="bg1"/>
                </a:solidFill>
                <a:latin typeface="Calibri" panose="020F0502020204030204" pitchFamily="34" charset="0"/>
              </a:rPr>
              <a:t>e</a:t>
            </a:r>
            <a:endParaRPr lang="en-US" sz="1400" b="0" dirty="0">
              <a:solidFill>
                <a:schemeClr val="bg1"/>
              </a:solidFill>
              <a:latin typeface="Calibri" panose="020F0502020204030204" pitchFamily="34" charset="0"/>
            </a:endParaRPr>
          </a:p>
        </p:txBody>
      </p:sp>
      <p:sp>
        <p:nvSpPr>
          <p:cNvPr id="27" name="TextBox 26">
            <a:extLst>
              <a:ext uri="{FF2B5EF4-FFF2-40B4-BE49-F238E27FC236}">
                <a16:creationId xmlns="" xmlns:a16="http://schemas.microsoft.com/office/drawing/2014/main" id="{2003E806-019A-4A4D-89DF-9FB42724E6DD}"/>
              </a:ext>
            </a:extLst>
          </p:cNvPr>
          <p:cNvSpPr txBox="1"/>
          <p:nvPr/>
        </p:nvSpPr>
        <p:spPr bwMode="auto">
          <a:xfrm>
            <a:off x="8807495" y="3925439"/>
            <a:ext cx="2249526"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ts val="0"/>
              </a:spcBef>
              <a:spcAft>
                <a:spcPct val="0"/>
              </a:spcAft>
              <a:buClrTx/>
              <a:buFontTx/>
              <a:buNone/>
            </a:pPr>
            <a:r>
              <a:rPr lang="en-US" sz="1600" dirty="0" smtClean="0">
                <a:solidFill>
                  <a:schemeClr val="bg1"/>
                </a:solidFill>
                <a:latin typeface="Calibri" panose="020F0502020204030204" pitchFamily="34" charset="0"/>
              </a:rPr>
              <a:t>Hepatic</a:t>
            </a:r>
            <a:r>
              <a:rPr lang="ro-RO" sz="1600" dirty="0" smtClean="0">
                <a:solidFill>
                  <a:schemeClr val="bg1"/>
                </a:solidFill>
                <a:latin typeface="Calibri" panose="020F0502020204030204" pitchFamily="34" charset="0"/>
              </a:rPr>
              <a:t>e</a:t>
            </a:r>
            <a:endParaRPr lang="en-US" sz="160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Creșterea</a:t>
            </a:r>
            <a:r>
              <a:rPr lang="en-US" sz="1400" b="0" dirty="0" smtClean="0">
                <a:solidFill>
                  <a:schemeClr val="bg1"/>
                </a:solidFill>
                <a:latin typeface="Calibri" panose="020F0502020204030204" pitchFamily="34" charset="0"/>
              </a:rPr>
              <a:t> </a:t>
            </a:r>
            <a:r>
              <a:rPr lang="en-US" sz="1400" b="0" dirty="0">
                <a:solidFill>
                  <a:schemeClr val="bg1"/>
                </a:solidFill>
                <a:latin typeface="Calibri" panose="020F0502020204030204" pitchFamily="34" charset="0"/>
              </a:rPr>
              <a:t>ALT/AST</a:t>
            </a: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Creșterea </a:t>
            </a:r>
            <a:r>
              <a:rPr lang="en-US" sz="1400" b="0" dirty="0" err="1" smtClean="0">
                <a:solidFill>
                  <a:schemeClr val="bg1"/>
                </a:solidFill>
                <a:latin typeface="Calibri" panose="020F0502020204030204" pitchFamily="34" charset="0"/>
              </a:rPr>
              <a:t>bilirubin</a:t>
            </a:r>
            <a:r>
              <a:rPr lang="ro-RO" sz="1400" b="0" dirty="0" smtClean="0">
                <a:solidFill>
                  <a:schemeClr val="bg1"/>
                </a:solidFill>
                <a:latin typeface="Calibri" panose="020F0502020204030204" pitchFamily="34" charset="0"/>
              </a:rPr>
              <a:t>ei</a:t>
            </a:r>
            <a:endParaRPr lang="en-US" sz="1400" b="0" dirty="0">
              <a:solidFill>
                <a:schemeClr val="bg1"/>
              </a:solidFill>
              <a:latin typeface="Calibri" panose="020F0502020204030204" pitchFamily="34" charset="0"/>
            </a:endParaRPr>
          </a:p>
        </p:txBody>
      </p:sp>
      <p:cxnSp>
        <p:nvCxnSpPr>
          <p:cNvPr id="29" name="Straight Connector 28">
            <a:extLst>
              <a:ext uri="{FF2B5EF4-FFF2-40B4-BE49-F238E27FC236}">
                <a16:creationId xmlns="" xmlns:a16="http://schemas.microsoft.com/office/drawing/2014/main" id="{BCA6B599-CC0B-1149-8641-40CD2F606642}"/>
              </a:ext>
            </a:extLst>
          </p:cNvPr>
          <p:cNvCxnSpPr>
            <a:cxnSpLocks/>
          </p:cNvCxnSpPr>
          <p:nvPr/>
        </p:nvCxnSpPr>
        <p:spPr bwMode="auto">
          <a:xfrm flipH="1">
            <a:off x="5083345" y="5432444"/>
            <a:ext cx="1828800" cy="0"/>
          </a:xfrm>
          <a:prstGeom prst="line">
            <a:avLst/>
          </a:prstGeom>
          <a:noFill/>
          <a:ln w="28575" cap="rnd" cmpd="sng" algn="ctr">
            <a:solidFill>
              <a:schemeClr val="bg1"/>
            </a:solidFill>
            <a:prstDash val="solid"/>
            <a:round/>
            <a:headEnd type="none" w="med" len="med"/>
            <a:tailEnd type="none" w="med" len="med"/>
          </a:ln>
          <a:effectLst/>
        </p:spPr>
      </p:cxnSp>
      <p:sp>
        <p:nvSpPr>
          <p:cNvPr id="31" name="TextBox 30">
            <a:extLst>
              <a:ext uri="{FF2B5EF4-FFF2-40B4-BE49-F238E27FC236}">
                <a16:creationId xmlns="" xmlns:a16="http://schemas.microsoft.com/office/drawing/2014/main" id="{2003E806-019A-4A4D-89DF-9FB42724E6DD}"/>
              </a:ext>
            </a:extLst>
          </p:cNvPr>
          <p:cNvSpPr txBox="1"/>
          <p:nvPr/>
        </p:nvSpPr>
        <p:spPr bwMode="auto">
          <a:xfrm>
            <a:off x="719347" y="2760424"/>
            <a:ext cx="2699124"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ts val="0"/>
              </a:spcBef>
              <a:spcAft>
                <a:spcPct val="0"/>
              </a:spcAft>
              <a:buClrTx/>
              <a:buFontTx/>
              <a:buNone/>
            </a:pPr>
            <a:r>
              <a:rPr lang="en-US" sz="1600" dirty="0" smtClean="0">
                <a:solidFill>
                  <a:schemeClr val="bg1"/>
                </a:solidFill>
                <a:latin typeface="Calibri" panose="020F0502020204030204" pitchFamily="34" charset="0"/>
              </a:rPr>
              <a:t>Cardiac</a:t>
            </a:r>
            <a:r>
              <a:rPr lang="ro-RO" sz="1600" dirty="0" smtClean="0">
                <a:solidFill>
                  <a:schemeClr val="bg1"/>
                </a:solidFill>
                <a:latin typeface="Calibri" panose="020F0502020204030204" pitchFamily="34" charset="0"/>
              </a:rPr>
              <a:t>e</a:t>
            </a:r>
            <a:endParaRPr lang="en-US" sz="16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Cardiomiopatia </a:t>
            </a:r>
            <a:r>
              <a:rPr lang="en-US" sz="1400" b="0" dirty="0" err="1" smtClean="0">
                <a:solidFill>
                  <a:schemeClr val="bg1"/>
                </a:solidFill>
                <a:latin typeface="Calibri" panose="020F0502020204030204" pitchFamily="34" charset="0"/>
              </a:rPr>
              <a:t>Takotsubo</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Injurie miocardică/Miocardită</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Aritmii cardiace</a:t>
            </a:r>
            <a:endParaRPr lang="en-US" sz="1400" b="0" dirty="0">
              <a:solidFill>
                <a:schemeClr val="bg1"/>
              </a:solidFill>
              <a:latin typeface="Calibri" panose="020F0502020204030204" pitchFamily="34" charset="0"/>
            </a:endParaRPr>
          </a:p>
        </p:txBody>
      </p:sp>
      <p:cxnSp>
        <p:nvCxnSpPr>
          <p:cNvPr id="34" name="Straight Connector 33">
            <a:extLst>
              <a:ext uri="{FF2B5EF4-FFF2-40B4-BE49-F238E27FC236}">
                <a16:creationId xmlns="" xmlns:a16="http://schemas.microsoft.com/office/drawing/2014/main" id="{7C543C0D-71ED-AF43-9BC8-148E5B001511}"/>
              </a:ext>
            </a:extLst>
          </p:cNvPr>
          <p:cNvCxnSpPr>
            <a:cxnSpLocks/>
          </p:cNvCxnSpPr>
          <p:nvPr/>
        </p:nvCxnSpPr>
        <p:spPr bwMode="auto">
          <a:xfrm flipH="1">
            <a:off x="5407502" y="4863318"/>
            <a:ext cx="1554480" cy="0"/>
          </a:xfrm>
          <a:prstGeom prst="line">
            <a:avLst/>
          </a:prstGeom>
          <a:noFill/>
          <a:ln w="28575" cap="rnd" cmpd="sng" algn="ctr">
            <a:solidFill>
              <a:schemeClr val="bg1"/>
            </a:solidFill>
            <a:prstDash val="solid"/>
            <a:round/>
            <a:headEnd type="none" w="med" len="med"/>
            <a:tailEnd type="none" w="med" len="med"/>
          </a:ln>
          <a:effectLst/>
        </p:spPr>
      </p:cxnSp>
      <p:sp>
        <p:nvSpPr>
          <p:cNvPr id="35" name="TextBox 34">
            <a:extLst>
              <a:ext uri="{FF2B5EF4-FFF2-40B4-BE49-F238E27FC236}">
                <a16:creationId xmlns="" xmlns:a16="http://schemas.microsoft.com/office/drawing/2014/main" id="{2003E806-019A-4A4D-89DF-9FB42724E6DD}"/>
              </a:ext>
            </a:extLst>
          </p:cNvPr>
          <p:cNvSpPr txBox="1"/>
          <p:nvPr/>
        </p:nvSpPr>
        <p:spPr bwMode="auto">
          <a:xfrm>
            <a:off x="9288379" y="1497806"/>
            <a:ext cx="1949115"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285750" indent="-285750">
              <a:lnSpc>
                <a:spcPct val="100000"/>
              </a:lnSpc>
              <a:spcBef>
                <a:spcPts val="0"/>
              </a:spcBef>
              <a:spcAft>
                <a:spcPct val="0"/>
              </a:spcAft>
              <a:buClrTx/>
              <a:buFont typeface="Wingdings" charset="2"/>
              <a:buChar char="§"/>
            </a:pPr>
            <a:r>
              <a:rPr lang="en-US" sz="1400" b="0" dirty="0" err="1" smtClean="0">
                <a:solidFill>
                  <a:schemeClr val="bg1"/>
                </a:solidFill>
                <a:latin typeface="Calibri" panose="020F0502020204030204" pitchFamily="34" charset="0"/>
              </a:rPr>
              <a:t>Ageu</a:t>
            </a:r>
            <a:r>
              <a:rPr lang="ro-RO" sz="1400" b="0" dirty="0" smtClean="0">
                <a:solidFill>
                  <a:schemeClr val="bg1"/>
                </a:solidFill>
                <a:latin typeface="Calibri" panose="020F0502020204030204" pitchFamily="34" charset="0"/>
              </a:rPr>
              <a:t>zie</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en-US" sz="1400" b="0" dirty="0" smtClean="0">
                <a:solidFill>
                  <a:schemeClr val="bg1"/>
                </a:solidFill>
                <a:latin typeface="Calibri" panose="020F0502020204030204" pitchFamily="34" charset="0"/>
              </a:rPr>
              <a:t>M</a:t>
            </a:r>
            <a:r>
              <a:rPr lang="ro-RO" sz="1400" b="0" dirty="0" smtClean="0">
                <a:solidFill>
                  <a:schemeClr val="bg1"/>
                </a:solidFill>
                <a:latin typeface="Calibri" panose="020F0502020204030204" pitchFamily="34" charset="0"/>
              </a:rPr>
              <a:t>ialgii</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en-US" sz="1400" b="0" dirty="0" err="1" smtClean="0">
                <a:solidFill>
                  <a:schemeClr val="bg1"/>
                </a:solidFill>
                <a:latin typeface="Calibri" panose="020F0502020204030204" pitchFamily="34" charset="0"/>
              </a:rPr>
              <a:t>Anosmi</a:t>
            </a:r>
            <a:r>
              <a:rPr lang="ro-RO" sz="1400" b="0" dirty="0" smtClean="0">
                <a:solidFill>
                  <a:schemeClr val="bg1"/>
                </a:solidFill>
                <a:latin typeface="Calibri" panose="020F0502020204030204" pitchFamily="34" charset="0"/>
              </a:rPr>
              <a:t>e</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Accident vascular cerebral</a:t>
            </a:r>
            <a:endParaRPr lang="en-US" sz="1400" b="0" dirty="0">
              <a:solidFill>
                <a:schemeClr val="bg1"/>
              </a:solidFill>
              <a:latin typeface="Calibri" panose="020F0502020204030204" pitchFamily="34" charset="0"/>
            </a:endParaRPr>
          </a:p>
        </p:txBody>
      </p:sp>
      <p:sp>
        <p:nvSpPr>
          <p:cNvPr id="37" name="TextBox 36">
            <a:extLst>
              <a:ext uri="{FF2B5EF4-FFF2-40B4-BE49-F238E27FC236}">
                <a16:creationId xmlns="" xmlns:a16="http://schemas.microsoft.com/office/drawing/2014/main" id="{2003E806-019A-4A4D-89DF-9FB42724E6DD}"/>
              </a:ext>
            </a:extLst>
          </p:cNvPr>
          <p:cNvSpPr txBox="1"/>
          <p:nvPr/>
        </p:nvSpPr>
        <p:spPr bwMode="auto">
          <a:xfrm>
            <a:off x="3349671" y="3006645"/>
            <a:ext cx="1972399"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Șoc cardiogenic</a:t>
            </a:r>
            <a:endParaRPr lang="en-US" sz="1400" b="0" dirty="0">
              <a:solidFill>
                <a:schemeClr val="bg1"/>
              </a:solidFill>
              <a:latin typeface="Calibri" panose="020F0502020204030204" pitchFamily="34" charset="0"/>
            </a:endParaRPr>
          </a:p>
          <a:p>
            <a:pPr marL="285750" indent="-285750">
              <a:spcBef>
                <a:spcPts val="0"/>
              </a:spcBef>
              <a:buFont typeface="Wingdings" charset="2"/>
              <a:buChar char="§"/>
            </a:pPr>
            <a:r>
              <a:rPr lang="ro-RO" sz="1400" b="0" dirty="0" smtClean="0">
                <a:solidFill>
                  <a:schemeClr val="bg1"/>
                </a:solidFill>
                <a:latin typeface="Calibri" panose="020F0502020204030204" pitchFamily="34" charset="0"/>
              </a:rPr>
              <a:t>Ischemie miocardică</a:t>
            </a:r>
            <a:endParaRPr lang="en-US" sz="1400" b="0" dirty="0" smtClean="0">
              <a:solidFill>
                <a:schemeClr val="bg1"/>
              </a:solidFill>
              <a:latin typeface="Calibri" panose="020F0502020204030204" pitchFamily="34" charset="0"/>
            </a:endParaRPr>
          </a:p>
          <a:p>
            <a:pPr marL="285750" indent="-285750">
              <a:spcBef>
                <a:spcPts val="0"/>
              </a:spcBef>
              <a:buFont typeface="Wingdings" charset="2"/>
              <a:buChar char="§"/>
            </a:pPr>
            <a:r>
              <a:rPr lang="ro-RO" sz="1400" b="0" dirty="0" smtClean="0">
                <a:solidFill>
                  <a:schemeClr val="bg1"/>
                </a:solidFill>
                <a:latin typeface="Calibri" panose="020F0502020204030204" pitchFamily="34" charset="0"/>
              </a:rPr>
              <a:t>Cord pulmonar acut</a:t>
            </a:r>
            <a:endParaRPr lang="en-US" sz="1400" b="0" dirty="0">
              <a:solidFill>
                <a:schemeClr val="bg1"/>
              </a:solidFill>
              <a:latin typeface="Calibri" panose="020F0502020204030204" pitchFamily="34" charset="0"/>
            </a:endParaRPr>
          </a:p>
        </p:txBody>
      </p:sp>
      <p:sp>
        <p:nvSpPr>
          <p:cNvPr id="39" name="Rectangle 38"/>
          <p:cNvSpPr/>
          <p:nvPr/>
        </p:nvSpPr>
        <p:spPr bwMode="auto">
          <a:xfrm>
            <a:off x="8370773" y="2752892"/>
            <a:ext cx="2622211" cy="1024807"/>
          </a:xfrm>
          <a:prstGeom prst="rect">
            <a:avLst/>
          </a:prstGeom>
          <a:solidFill>
            <a:schemeClr val="accent2">
              <a:lumMod val="20000"/>
              <a:lumOff val="80000"/>
            </a:schemeClr>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 name="TextBox 42">
            <a:extLst>
              <a:ext uri="{FF2B5EF4-FFF2-40B4-BE49-F238E27FC236}">
                <a16:creationId xmlns="" xmlns:a16="http://schemas.microsoft.com/office/drawing/2014/main" id="{2003E806-019A-4A4D-89DF-9FB42724E6DD}"/>
              </a:ext>
            </a:extLst>
          </p:cNvPr>
          <p:cNvSpPr txBox="1"/>
          <p:nvPr/>
        </p:nvSpPr>
        <p:spPr bwMode="auto">
          <a:xfrm>
            <a:off x="1957292" y="1548632"/>
            <a:ext cx="2699124"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Bef>
                <a:spcPts val="0"/>
              </a:spcBef>
            </a:pPr>
            <a:r>
              <a:rPr lang="en-US" sz="1600" dirty="0" smtClean="0">
                <a:solidFill>
                  <a:schemeClr val="bg1"/>
                </a:solidFill>
                <a:latin typeface="Calibri" panose="020F0502020204030204" pitchFamily="34" charset="0"/>
              </a:rPr>
              <a:t>Dermatologic</a:t>
            </a:r>
            <a:r>
              <a:rPr lang="ro-RO" sz="1600" dirty="0" smtClean="0">
                <a:solidFill>
                  <a:schemeClr val="bg1"/>
                </a:solidFill>
                <a:latin typeface="Calibri" panose="020F0502020204030204" pitchFamily="34" charset="0"/>
              </a:rPr>
              <a:t>e</a:t>
            </a:r>
            <a:endParaRPr lang="en-US" sz="1600" b="0" dirty="0">
              <a:solidFill>
                <a:schemeClr val="bg1"/>
              </a:solidFill>
              <a:latin typeface="Calibri" panose="020F0502020204030204" pitchFamily="34" charset="0"/>
            </a:endParaRPr>
          </a:p>
          <a:p>
            <a:pPr marL="285750" indent="-285750">
              <a:spcBef>
                <a:spcPts val="0"/>
              </a:spcBef>
              <a:buFont typeface="Wingdings" charset="2"/>
              <a:buChar char="§"/>
            </a:pPr>
            <a:r>
              <a:rPr lang="en-US" sz="1400" b="0" dirty="0" smtClean="0">
                <a:solidFill>
                  <a:schemeClr val="bg1"/>
                </a:solidFill>
                <a:latin typeface="Calibri" panose="020F0502020204030204" pitchFamily="34" charset="0"/>
              </a:rPr>
              <a:t>Pete</a:t>
            </a:r>
            <a:r>
              <a:rPr lang="ro-RO" sz="1400" b="0" dirty="0" smtClean="0">
                <a:solidFill>
                  <a:schemeClr val="bg1"/>
                </a:solidFill>
                <a:latin typeface="Calibri" panose="020F0502020204030204" pitchFamily="34" charset="0"/>
              </a:rPr>
              <a:t>șii</a:t>
            </a:r>
            <a:endParaRPr lang="en-US" sz="1400" b="0" dirty="0">
              <a:solidFill>
                <a:schemeClr val="bg1"/>
              </a:solidFill>
              <a:latin typeface="Calibri" panose="020F0502020204030204" pitchFamily="34" charset="0"/>
            </a:endParaRPr>
          </a:p>
          <a:p>
            <a:pPr marL="285750" indent="-285750">
              <a:spcBef>
                <a:spcPts val="0"/>
              </a:spcBef>
              <a:buFont typeface="Wingdings" charset="2"/>
              <a:buChar char="§"/>
            </a:pPr>
            <a:r>
              <a:rPr lang="en-US" sz="1400" b="0" dirty="0">
                <a:solidFill>
                  <a:schemeClr val="bg1"/>
                </a:solidFill>
                <a:latin typeface="Calibri" panose="020F0502020204030204" pitchFamily="34" charset="0"/>
              </a:rPr>
              <a:t>Livedo reticularis</a:t>
            </a:r>
          </a:p>
          <a:p>
            <a:pPr marL="285750" indent="-285750">
              <a:spcBef>
                <a:spcPts val="0"/>
              </a:spcBef>
              <a:buFont typeface="Wingdings" charset="2"/>
              <a:buChar char="§"/>
            </a:pPr>
            <a:r>
              <a:rPr lang="ro-RO" sz="1400" b="0" dirty="0" smtClean="0">
                <a:solidFill>
                  <a:schemeClr val="bg1"/>
                </a:solidFill>
                <a:latin typeface="Calibri" panose="020F0502020204030204" pitchFamily="34" charset="0"/>
              </a:rPr>
              <a:t>Rash eritematos</a:t>
            </a:r>
            <a:endParaRPr lang="en-US" sz="1400" b="0" dirty="0">
              <a:solidFill>
                <a:schemeClr val="bg1"/>
              </a:solidFill>
              <a:latin typeface="Calibri" panose="020F0502020204030204" pitchFamily="34" charset="0"/>
            </a:endParaRPr>
          </a:p>
        </p:txBody>
      </p:sp>
      <p:sp>
        <p:nvSpPr>
          <p:cNvPr id="45" name="TextBox 44">
            <a:extLst>
              <a:ext uri="{FF2B5EF4-FFF2-40B4-BE49-F238E27FC236}">
                <a16:creationId xmlns="" xmlns:a16="http://schemas.microsoft.com/office/drawing/2014/main" id="{2003E806-019A-4A4D-89DF-9FB42724E6DD}"/>
              </a:ext>
            </a:extLst>
          </p:cNvPr>
          <p:cNvSpPr txBox="1"/>
          <p:nvPr/>
        </p:nvSpPr>
        <p:spPr bwMode="auto">
          <a:xfrm>
            <a:off x="3828753" y="1794853"/>
            <a:ext cx="1836776"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285750" indent="-285750">
              <a:spcBef>
                <a:spcPts val="0"/>
              </a:spcBef>
              <a:buFont typeface="Wingdings" charset="2"/>
              <a:buChar char="§"/>
            </a:pPr>
            <a:r>
              <a:rPr lang="en-US" sz="1400" b="0" dirty="0" err="1" smtClean="0">
                <a:solidFill>
                  <a:schemeClr val="bg1"/>
                </a:solidFill>
                <a:latin typeface="Calibri" panose="020F0502020204030204" pitchFamily="34" charset="0"/>
              </a:rPr>
              <a:t>Urticari</a:t>
            </a:r>
            <a:r>
              <a:rPr lang="ro-RO" sz="1400" b="0" dirty="0" smtClean="0">
                <a:solidFill>
                  <a:schemeClr val="bg1"/>
                </a:solidFill>
                <a:latin typeface="Calibri" panose="020F0502020204030204" pitchFamily="34" charset="0"/>
              </a:rPr>
              <a:t>e</a:t>
            </a:r>
            <a:endParaRPr lang="en-US" sz="1400" b="0" dirty="0">
              <a:solidFill>
                <a:schemeClr val="bg1"/>
              </a:solidFill>
              <a:latin typeface="Calibri" panose="020F0502020204030204" pitchFamily="34" charset="0"/>
            </a:endParaRPr>
          </a:p>
          <a:p>
            <a:pPr marL="285750" indent="-285750">
              <a:spcBef>
                <a:spcPts val="0"/>
              </a:spcBef>
              <a:buFont typeface="Wingdings" charset="2"/>
              <a:buChar char="§"/>
            </a:pPr>
            <a:r>
              <a:rPr lang="en-US" sz="1400" b="0" dirty="0" err="1" smtClean="0">
                <a:solidFill>
                  <a:schemeClr val="bg1"/>
                </a:solidFill>
                <a:latin typeface="Calibri" panose="020F0502020204030204" pitchFamily="34" charset="0"/>
              </a:rPr>
              <a:t>Ve</a:t>
            </a:r>
            <a:r>
              <a:rPr lang="ro-RO" sz="1400" b="0" dirty="0" smtClean="0">
                <a:solidFill>
                  <a:schemeClr val="bg1"/>
                </a:solidFill>
                <a:latin typeface="Calibri" panose="020F0502020204030204" pitchFamily="34" charset="0"/>
              </a:rPr>
              <a:t>zicule</a:t>
            </a:r>
            <a:endParaRPr lang="en-US" sz="1400" b="0" dirty="0">
              <a:solidFill>
                <a:schemeClr val="bg1"/>
              </a:solidFill>
              <a:latin typeface="Calibri" panose="020F0502020204030204" pitchFamily="34" charset="0"/>
            </a:endParaRPr>
          </a:p>
          <a:p>
            <a:pPr marL="285750" indent="-285750">
              <a:spcBef>
                <a:spcPts val="0"/>
              </a:spcBef>
              <a:buFont typeface="Wingdings" charset="2"/>
              <a:buChar char="§"/>
            </a:pPr>
            <a:r>
              <a:rPr lang="ro-RO" sz="1400" b="0" dirty="0" smtClean="0">
                <a:solidFill>
                  <a:schemeClr val="bg1"/>
                </a:solidFill>
                <a:latin typeface="Calibri" panose="020F0502020204030204" pitchFamily="34" charset="0"/>
              </a:rPr>
              <a:t>Leziuni pernio-like</a:t>
            </a:r>
            <a:endParaRPr lang="en-US" sz="1400" b="0" dirty="0">
              <a:solidFill>
                <a:schemeClr val="bg1"/>
              </a:solidFill>
              <a:latin typeface="Calibri" panose="020F0502020204030204" pitchFamily="34" charset="0"/>
            </a:endParaRPr>
          </a:p>
        </p:txBody>
      </p:sp>
      <p:sp>
        <p:nvSpPr>
          <p:cNvPr id="46" name="TextBox 45">
            <a:extLst>
              <a:ext uri="{FF2B5EF4-FFF2-40B4-BE49-F238E27FC236}">
                <a16:creationId xmlns="" xmlns:a16="http://schemas.microsoft.com/office/drawing/2014/main" id="{2003E806-019A-4A4D-89DF-9FB42724E6DD}"/>
              </a:ext>
            </a:extLst>
          </p:cNvPr>
          <p:cNvSpPr txBox="1"/>
          <p:nvPr/>
        </p:nvSpPr>
        <p:spPr bwMode="auto">
          <a:xfrm>
            <a:off x="8424589" y="2753912"/>
            <a:ext cx="2552908" cy="984885"/>
          </a:xfrm>
          <a:prstGeom prst="rect">
            <a:avLst/>
          </a:prstGeom>
          <a:noFill/>
          <a:ln>
            <a:noFill/>
          </a:ln>
        </p:spPr>
        <p:txBody>
          <a:bodyPr wrap="square" rtlCol="0">
            <a:spAutoFit/>
          </a:bodyPr>
          <a:lstStyle/>
          <a:p>
            <a:pPr>
              <a:lnSpc>
                <a:spcPct val="100000"/>
              </a:lnSpc>
              <a:spcBef>
                <a:spcPts val="0"/>
              </a:spcBef>
              <a:spcAft>
                <a:spcPct val="0"/>
              </a:spcAft>
              <a:buClrTx/>
              <a:buFontTx/>
              <a:buNone/>
            </a:pPr>
            <a:r>
              <a:rPr lang="en-US" sz="1600" dirty="0" err="1" smtClean="0">
                <a:solidFill>
                  <a:schemeClr val="bg1"/>
                </a:solidFill>
                <a:latin typeface="Calibri" panose="020F0502020204030204" pitchFamily="34" charset="0"/>
              </a:rPr>
              <a:t>Tromboembolism</a:t>
            </a:r>
            <a:endParaRPr lang="en-US" sz="160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Tromboză venoasă profundă</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Embolie pulmonară</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Tromboza legată de cateter</a:t>
            </a:r>
            <a:endParaRPr lang="en-US" sz="1400" b="0" dirty="0">
              <a:solidFill>
                <a:schemeClr val="bg1"/>
              </a:solidFill>
              <a:latin typeface="Calibri" panose="020F0502020204030204" pitchFamily="34" charset="0"/>
            </a:endParaRPr>
          </a:p>
        </p:txBody>
      </p:sp>
      <p:sp>
        <p:nvSpPr>
          <p:cNvPr id="47" name="TextBox 46">
            <a:extLst>
              <a:ext uri="{FF2B5EF4-FFF2-40B4-BE49-F238E27FC236}">
                <a16:creationId xmlns="" xmlns:a16="http://schemas.microsoft.com/office/drawing/2014/main" id="{2003E806-019A-4A4D-89DF-9FB42724E6DD}"/>
              </a:ext>
            </a:extLst>
          </p:cNvPr>
          <p:cNvSpPr txBox="1"/>
          <p:nvPr/>
        </p:nvSpPr>
        <p:spPr bwMode="auto">
          <a:xfrm>
            <a:off x="1741210" y="5186445"/>
            <a:ext cx="175689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Bef>
                <a:spcPts val="0"/>
              </a:spcBef>
            </a:pPr>
            <a:r>
              <a:rPr lang="en-US" sz="1600" dirty="0" smtClean="0">
                <a:solidFill>
                  <a:schemeClr val="bg1"/>
                </a:solidFill>
                <a:latin typeface="Calibri" panose="020F0502020204030204" pitchFamily="34" charset="0"/>
              </a:rPr>
              <a:t>Gastrointestinal</a:t>
            </a:r>
            <a:r>
              <a:rPr lang="ro-RO" sz="1600" dirty="0" smtClean="0">
                <a:solidFill>
                  <a:schemeClr val="bg1"/>
                </a:solidFill>
                <a:latin typeface="Calibri" panose="020F0502020204030204" pitchFamily="34" charset="0"/>
              </a:rPr>
              <a:t>e</a:t>
            </a:r>
            <a:endParaRPr lang="en-US" sz="1600" dirty="0">
              <a:solidFill>
                <a:schemeClr val="bg1"/>
              </a:solidFill>
              <a:latin typeface="Calibri" panose="020F0502020204030204" pitchFamily="34" charset="0"/>
            </a:endParaRPr>
          </a:p>
          <a:p>
            <a:pPr marL="285750" indent="-285750">
              <a:spcBef>
                <a:spcPts val="0"/>
              </a:spcBef>
              <a:buFont typeface="Wingdings" charset="2"/>
              <a:buChar char="§"/>
            </a:pPr>
            <a:r>
              <a:rPr lang="en-US" sz="1400" b="0" dirty="0" err="1" smtClean="0">
                <a:solidFill>
                  <a:schemeClr val="bg1"/>
                </a:solidFill>
                <a:latin typeface="Calibri" panose="020F0502020204030204" pitchFamily="34" charset="0"/>
              </a:rPr>
              <a:t>Diar</a:t>
            </a:r>
            <a:r>
              <a:rPr lang="ro-RO" sz="1400" b="0" dirty="0" smtClean="0">
                <a:solidFill>
                  <a:schemeClr val="bg1"/>
                </a:solidFill>
                <a:latin typeface="Calibri" panose="020F0502020204030204" pitchFamily="34" charset="0"/>
              </a:rPr>
              <a:t>ee</a:t>
            </a:r>
            <a:endParaRPr lang="en-US" sz="1400" b="0" dirty="0">
              <a:solidFill>
                <a:schemeClr val="bg1"/>
              </a:solidFill>
              <a:latin typeface="Calibri" panose="020F0502020204030204" pitchFamily="34" charset="0"/>
            </a:endParaRPr>
          </a:p>
          <a:p>
            <a:pPr marL="285750" indent="-285750">
              <a:spcBef>
                <a:spcPts val="0"/>
              </a:spcBef>
              <a:buFont typeface="Wingdings" charset="2"/>
              <a:buChar char="§"/>
            </a:pPr>
            <a:r>
              <a:rPr lang="ro-RO" sz="1400" b="0" dirty="0" smtClean="0">
                <a:solidFill>
                  <a:schemeClr val="bg1"/>
                </a:solidFill>
                <a:latin typeface="Calibri" panose="020F0502020204030204" pitchFamily="34" charset="0"/>
              </a:rPr>
              <a:t>Greață/vărsături</a:t>
            </a:r>
            <a:endParaRPr lang="en-US" sz="1400" b="0" dirty="0">
              <a:solidFill>
                <a:schemeClr val="bg1"/>
              </a:solidFill>
              <a:latin typeface="Calibri" panose="020F0502020204030204" pitchFamily="34" charset="0"/>
            </a:endParaRPr>
          </a:p>
        </p:txBody>
      </p:sp>
      <p:sp>
        <p:nvSpPr>
          <p:cNvPr id="48" name="TextBox 47">
            <a:extLst>
              <a:ext uri="{FF2B5EF4-FFF2-40B4-BE49-F238E27FC236}">
                <a16:creationId xmlns="" xmlns:a16="http://schemas.microsoft.com/office/drawing/2014/main" id="{2003E806-019A-4A4D-89DF-9FB42724E6DD}"/>
              </a:ext>
            </a:extLst>
          </p:cNvPr>
          <p:cNvSpPr txBox="1"/>
          <p:nvPr/>
        </p:nvSpPr>
        <p:spPr bwMode="auto">
          <a:xfrm>
            <a:off x="3328909" y="5468761"/>
            <a:ext cx="18326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285750" indent="-285750">
              <a:spcBef>
                <a:spcPts val="0"/>
              </a:spcBef>
              <a:buFont typeface="Wingdings" charset="2"/>
              <a:buChar char="§"/>
            </a:pPr>
            <a:r>
              <a:rPr lang="ro-RO" sz="1400" b="0" dirty="0" smtClean="0">
                <a:solidFill>
                  <a:schemeClr val="bg1"/>
                </a:solidFill>
                <a:latin typeface="Calibri" panose="020F0502020204030204" pitchFamily="34" charset="0"/>
              </a:rPr>
              <a:t>Dureri abdominale</a:t>
            </a:r>
            <a:endParaRPr lang="en-US" sz="1400" b="0" dirty="0">
              <a:solidFill>
                <a:schemeClr val="bg1"/>
              </a:solidFill>
              <a:latin typeface="Calibri" panose="020F0502020204030204" pitchFamily="34" charset="0"/>
            </a:endParaRPr>
          </a:p>
          <a:p>
            <a:pPr marL="285750" indent="-285750">
              <a:spcBef>
                <a:spcPts val="0"/>
              </a:spcBef>
              <a:buFont typeface="Wingdings" charset="2"/>
              <a:buChar char="§"/>
            </a:pPr>
            <a:r>
              <a:rPr lang="en-US" sz="1400" b="0" dirty="0" err="1" smtClean="0">
                <a:solidFill>
                  <a:schemeClr val="bg1"/>
                </a:solidFill>
                <a:latin typeface="Calibri" panose="020F0502020204030204" pitchFamily="34" charset="0"/>
              </a:rPr>
              <a:t>Anorexi</a:t>
            </a:r>
            <a:r>
              <a:rPr lang="ro-RO" sz="1400" b="0" dirty="0" smtClean="0">
                <a:solidFill>
                  <a:schemeClr val="bg1"/>
                </a:solidFill>
                <a:latin typeface="Calibri" panose="020F0502020204030204" pitchFamily="34" charset="0"/>
              </a:rPr>
              <a:t>e</a:t>
            </a:r>
            <a:endParaRPr lang="en-US" sz="1400" b="0"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40292064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E1AF80F-C422-460F-87C1-D3613F702F89}"/>
              </a:ext>
            </a:extLst>
          </p:cNvPr>
          <p:cNvSpPr>
            <a:spLocks noGrp="1"/>
          </p:cNvSpPr>
          <p:nvPr>
            <p:ph type="title"/>
          </p:nvPr>
        </p:nvSpPr>
        <p:spPr>
          <a:xfrm>
            <a:off x="609758" y="429196"/>
            <a:ext cx="10872445" cy="1103313"/>
          </a:xfrm>
        </p:spPr>
        <p:txBody>
          <a:bodyPr/>
          <a:lstStyle/>
          <a:p>
            <a:pPr algn="ctr"/>
            <a:r>
              <a:rPr lang="vi-VN" dirty="0" smtClean="0"/>
              <a:t/>
            </a:r>
            <a:br>
              <a:rPr lang="vi-VN" dirty="0" smtClean="0"/>
            </a:br>
            <a:r>
              <a:rPr lang="vi-VN" dirty="0" smtClean="0">
                <a:solidFill>
                  <a:schemeClr val="bg1"/>
                </a:solidFill>
              </a:rPr>
              <a:t>Pacienți cu risc ridicat</a:t>
            </a:r>
            <a:r>
              <a:rPr lang="ro-RO" dirty="0" smtClean="0">
                <a:solidFill>
                  <a:schemeClr val="bg1"/>
                </a:solidFill>
              </a:rPr>
              <a:t>,</a:t>
            </a:r>
            <a:r>
              <a:rPr lang="vi-VN" dirty="0" smtClean="0">
                <a:solidFill>
                  <a:schemeClr val="bg1"/>
                </a:solidFill>
              </a:rPr>
              <a:t> nespitalizați</a:t>
            </a:r>
            <a:r>
              <a:rPr lang="ro-RO" dirty="0" smtClean="0">
                <a:solidFill>
                  <a:schemeClr val="bg1"/>
                </a:solidFill>
              </a:rPr>
              <a:t>,</a:t>
            </a:r>
            <a:r>
              <a:rPr lang="vi-VN" dirty="0" smtClean="0">
                <a:solidFill>
                  <a:schemeClr val="bg1"/>
                </a:solidFill>
              </a:rPr>
              <a:t> autorizați să primească Bamlanivimab de către FDA</a:t>
            </a:r>
            <a:r>
              <a:rPr lang="vi-VN" dirty="0" smtClean="0"/>
              <a:t/>
            </a:r>
            <a:br>
              <a:rPr lang="vi-VN" dirty="0" smtClean="0"/>
            </a:br>
            <a:r>
              <a:rPr lang="vi-VN" dirty="0" smtClean="0"/>
              <a:t/>
            </a:r>
            <a:br>
              <a:rPr lang="vi-VN" dirty="0" smtClean="0"/>
            </a:br>
            <a:endParaRPr lang="en-US" dirty="0"/>
          </a:p>
        </p:txBody>
      </p:sp>
      <p:sp>
        <p:nvSpPr>
          <p:cNvPr id="7" name="Content Placeholder 6">
            <a:extLst>
              <a:ext uri="{FF2B5EF4-FFF2-40B4-BE49-F238E27FC236}">
                <a16:creationId xmlns:a16="http://schemas.microsoft.com/office/drawing/2014/main" xmlns="" id="{0D067185-5769-499B-9A98-8AEB1019B0E9}"/>
              </a:ext>
            </a:extLst>
          </p:cNvPr>
          <p:cNvSpPr>
            <a:spLocks noGrp="1"/>
          </p:cNvSpPr>
          <p:nvPr>
            <p:ph sz="half" idx="1"/>
          </p:nvPr>
        </p:nvSpPr>
        <p:spPr>
          <a:xfrm>
            <a:off x="547229" y="1292366"/>
            <a:ext cx="5309278" cy="4678738"/>
          </a:xfrm>
        </p:spPr>
        <p:txBody>
          <a:bodyPr/>
          <a:lstStyle/>
          <a:p>
            <a:pPr>
              <a:spcBef>
                <a:spcPts val="600"/>
              </a:spcBef>
            </a:pPr>
            <a:r>
              <a:rPr lang="ro-RO" sz="2400" b="1" dirty="0" smtClean="0">
                <a:solidFill>
                  <a:schemeClr val="accent1"/>
                </a:solidFill>
              </a:rPr>
              <a:t>Pacienți cu ≥ 1 din următoarele criterii</a:t>
            </a:r>
            <a:r>
              <a:rPr lang="en-US" sz="2400" b="1" dirty="0" smtClean="0">
                <a:solidFill>
                  <a:schemeClr val="accent1"/>
                </a:solidFill>
              </a:rPr>
              <a:t>:</a:t>
            </a:r>
            <a:endParaRPr lang="en-US" sz="2400" b="1" dirty="0">
              <a:solidFill>
                <a:schemeClr val="accent1"/>
              </a:solidFill>
            </a:endParaRPr>
          </a:p>
          <a:p>
            <a:pPr lvl="1">
              <a:spcBef>
                <a:spcPts val="600"/>
              </a:spcBef>
            </a:pPr>
            <a:r>
              <a:rPr lang="ro-RO" sz="2200" dirty="0" smtClean="0"/>
              <a:t>IMC</a:t>
            </a:r>
            <a:r>
              <a:rPr lang="en-US" sz="2200" dirty="0" smtClean="0"/>
              <a:t> </a:t>
            </a:r>
            <a:r>
              <a:rPr lang="en-US" sz="2200" dirty="0"/>
              <a:t>≥ </a:t>
            </a:r>
            <a:r>
              <a:rPr lang="en-US" sz="2200" dirty="0" smtClean="0"/>
              <a:t>35</a:t>
            </a:r>
            <a:r>
              <a:rPr lang="ro-RO" sz="2200" dirty="0" smtClean="0"/>
              <a:t> kg/m²</a:t>
            </a:r>
            <a:endParaRPr lang="en-US" sz="2200" dirty="0"/>
          </a:p>
          <a:p>
            <a:pPr lvl="1">
              <a:spcBef>
                <a:spcPts val="600"/>
              </a:spcBef>
            </a:pPr>
            <a:r>
              <a:rPr lang="ro-RO" sz="2200" dirty="0" smtClean="0"/>
              <a:t>Boală cronică renală sau diabet</a:t>
            </a:r>
            <a:endParaRPr lang="en-US" sz="2200" dirty="0"/>
          </a:p>
          <a:p>
            <a:pPr lvl="1">
              <a:spcBef>
                <a:spcPts val="600"/>
              </a:spcBef>
            </a:pPr>
            <a:r>
              <a:rPr lang="ro-RO" sz="2200" dirty="0" smtClean="0"/>
              <a:t>Boli imunosupresoare</a:t>
            </a:r>
            <a:endParaRPr lang="en-US" sz="2200" dirty="0"/>
          </a:p>
          <a:p>
            <a:pPr lvl="1">
              <a:spcBef>
                <a:spcPts val="600"/>
              </a:spcBef>
            </a:pPr>
            <a:r>
              <a:rPr lang="ro-RO" sz="2200" dirty="0" smtClean="0"/>
              <a:t>Tratament imunosupresor actual</a:t>
            </a:r>
            <a:endParaRPr lang="en-US" sz="2200" dirty="0"/>
          </a:p>
          <a:p>
            <a:pPr lvl="1">
              <a:spcBef>
                <a:spcPts val="600"/>
              </a:spcBef>
            </a:pPr>
            <a:r>
              <a:rPr lang="ro-RO" sz="2200" dirty="0" smtClean="0"/>
              <a:t>Vârstă </a:t>
            </a:r>
            <a:r>
              <a:rPr lang="en-US" sz="2200" dirty="0" smtClean="0"/>
              <a:t>≥ </a:t>
            </a:r>
            <a:r>
              <a:rPr lang="en-US" sz="2200" dirty="0"/>
              <a:t>65 </a:t>
            </a:r>
            <a:r>
              <a:rPr lang="ro-RO" sz="2200" dirty="0" smtClean="0"/>
              <a:t>ani</a:t>
            </a:r>
            <a:endParaRPr lang="en-US" sz="2200" dirty="0"/>
          </a:p>
          <a:p>
            <a:pPr>
              <a:spcBef>
                <a:spcPts val="600"/>
              </a:spcBef>
            </a:pPr>
            <a:r>
              <a:rPr lang="en-US" sz="2400" b="1" dirty="0" smtClean="0">
                <a:solidFill>
                  <a:schemeClr val="accent3"/>
                </a:solidFill>
              </a:rPr>
              <a:t>Pa</a:t>
            </a:r>
            <a:r>
              <a:rPr lang="ro-RO" sz="2400" b="1" dirty="0" smtClean="0">
                <a:solidFill>
                  <a:schemeClr val="accent3"/>
                </a:solidFill>
              </a:rPr>
              <a:t>cienți cu vârstă </a:t>
            </a:r>
            <a:r>
              <a:rPr lang="en-US" sz="2400" b="1" dirty="0" smtClean="0">
                <a:solidFill>
                  <a:schemeClr val="accent3"/>
                </a:solidFill>
              </a:rPr>
              <a:t>≥ </a:t>
            </a:r>
            <a:r>
              <a:rPr lang="en-US" sz="2400" b="1" dirty="0">
                <a:solidFill>
                  <a:schemeClr val="accent3"/>
                </a:solidFill>
              </a:rPr>
              <a:t>55 </a:t>
            </a:r>
            <a:r>
              <a:rPr lang="ro-RO" sz="2400" b="1" dirty="0" smtClean="0">
                <a:solidFill>
                  <a:schemeClr val="accent3"/>
                </a:solidFill>
              </a:rPr>
              <a:t>ani și ≥ 1 din următoarele</a:t>
            </a:r>
            <a:r>
              <a:rPr lang="en-US" sz="2400" b="1" dirty="0" smtClean="0">
                <a:solidFill>
                  <a:schemeClr val="accent3"/>
                </a:solidFill>
              </a:rPr>
              <a:t>:</a:t>
            </a:r>
            <a:endParaRPr lang="en-US" sz="2400" b="1" dirty="0">
              <a:solidFill>
                <a:schemeClr val="accent3"/>
              </a:solidFill>
            </a:endParaRPr>
          </a:p>
          <a:p>
            <a:pPr lvl="1">
              <a:spcBef>
                <a:spcPts val="600"/>
              </a:spcBef>
            </a:pPr>
            <a:r>
              <a:rPr lang="ro-RO" sz="2200" dirty="0" smtClean="0"/>
              <a:t>Boală cardiovasculară, hipertensiune sau boală pulmonară obstructivă cronică/boală respiratorie cronică</a:t>
            </a:r>
          </a:p>
          <a:p>
            <a:pPr>
              <a:spcBef>
                <a:spcPts val="600"/>
              </a:spcBef>
            </a:pPr>
            <a:endParaRPr lang="en-US" sz="2200" dirty="0"/>
          </a:p>
          <a:p>
            <a:pPr>
              <a:spcBef>
                <a:spcPts val="600"/>
              </a:spcBef>
            </a:pPr>
            <a:endParaRPr lang="en-US" dirty="0"/>
          </a:p>
        </p:txBody>
      </p:sp>
      <p:sp>
        <p:nvSpPr>
          <p:cNvPr id="8" name="Content Placeholder 7">
            <a:extLst>
              <a:ext uri="{FF2B5EF4-FFF2-40B4-BE49-F238E27FC236}">
                <a16:creationId xmlns:a16="http://schemas.microsoft.com/office/drawing/2014/main" xmlns="" id="{B7449D54-232C-4686-AA13-EF62D962667E}"/>
              </a:ext>
            </a:extLst>
          </p:cNvPr>
          <p:cNvSpPr>
            <a:spLocks noGrp="1"/>
          </p:cNvSpPr>
          <p:nvPr>
            <p:ph sz="half" idx="2"/>
          </p:nvPr>
        </p:nvSpPr>
        <p:spPr>
          <a:xfrm>
            <a:off x="6252633" y="1310185"/>
            <a:ext cx="5702805" cy="4880007"/>
          </a:xfrm>
        </p:spPr>
        <p:txBody>
          <a:bodyPr/>
          <a:lstStyle/>
          <a:p>
            <a:pPr>
              <a:spcBef>
                <a:spcPts val="600"/>
              </a:spcBef>
            </a:pPr>
            <a:r>
              <a:rPr lang="ro-RO" sz="2400" b="1" dirty="0" smtClean="0">
                <a:solidFill>
                  <a:schemeClr val="accent4"/>
                </a:solidFill>
              </a:rPr>
              <a:t>Pacienți cu vârstă între 12-17 ani și ≥ 1 din următoarele</a:t>
            </a:r>
            <a:r>
              <a:rPr lang="en-US" sz="2400" b="1" dirty="0" smtClean="0">
                <a:solidFill>
                  <a:schemeClr val="accent4"/>
                </a:solidFill>
              </a:rPr>
              <a:t>:</a:t>
            </a:r>
            <a:endParaRPr lang="en-US" sz="2400" b="1" dirty="0">
              <a:solidFill>
                <a:schemeClr val="accent4"/>
              </a:solidFill>
            </a:endParaRPr>
          </a:p>
          <a:p>
            <a:pPr lvl="1">
              <a:spcBef>
                <a:spcPts val="600"/>
              </a:spcBef>
            </a:pPr>
            <a:r>
              <a:rPr lang="ro-RO" sz="2200" dirty="0" smtClean="0"/>
              <a:t>IMC ≥ percentila 85 în funcție de vârstă și sex conform cubelor de creștere CDC</a:t>
            </a:r>
            <a:endParaRPr lang="en-US" sz="2200" dirty="0"/>
          </a:p>
          <a:p>
            <a:pPr lvl="1">
              <a:spcBef>
                <a:spcPts val="600"/>
              </a:spcBef>
            </a:pPr>
            <a:r>
              <a:rPr lang="ro-RO" sz="2200" dirty="0" smtClean="0"/>
              <a:t>Siclemie</a:t>
            </a:r>
            <a:endParaRPr lang="en-US" sz="2200" dirty="0"/>
          </a:p>
          <a:p>
            <a:pPr lvl="1">
              <a:spcBef>
                <a:spcPts val="600"/>
              </a:spcBef>
            </a:pPr>
            <a:r>
              <a:rPr lang="ro-RO" sz="2200" dirty="0" smtClean="0"/>
              <a:t>Boală cardiacă</a:t>
            </a:r>
            <a:endParaRPr lang="en-US" sz="2200" dirty="0"/>
          </a:p>
          <a:p>
            <a:pPr lvl="1">
              <a:spcBef>
                <a:spcPts val="600"/>
              </a:spcBef>
            </a:pPr>
            <a:r>
              <a:rPr lang="ro-RO" sz="2200" dirty="0" smtClean="0"/>
              <a:t>Tulburări de neurodezvoltare</a:t>
            </a:r>
            <a:endParaRPr lang="en-US" sz="2200" dirty="0"/>
          </a:p>
          <a:p>
            <a:pPr lvl="1">
              <a:spcBef>
                <a:spcPts val="600"/>
              </a:spcBef>
            </a:pPr>
            <a:r>
              <a:rPr lang="ro-RO" sz="2200" dirty="0" smtClean="0"/>
              <a:t>Dependență de disp.medicale </a:t>
            </a:r>
            <a:r>
              <a:rPr lang="en-US" sz="2200" dirty="0" smtClean="0"/>
              <a:t>(e</a:t>
            </a:r>
            <a:r>
              <a:rPr lang="ro-RO" sz="2200" dirty="0" smtClean="0"/>
              <a:t>x.</a:t>
            </a:r>
            <a:r>
              <a:rPr lang="en-US" sz="2200" dirty="0" smtClean="0"/>
              <a:t> </a:t>
            </a:r>
            <a:r>
              <a:rPr lang="en-US" sz="2200" dirty="0" err="1" smtClean="0"/>
              <a:t>traheostom</a:t>
            </a:r>
            <a:r>
              <a:rPr lang="ro-RO" sz="2200" dirty="0" smtClean="0"/>
              <a:t>ă</a:t>
            </a:r>
            <a:r>
              <a:rPr lang="en-US" sz="2200" dirty="0" smtClean="0"/>
              <a:t>, </a:t>
            </a:r>
            <a:r>
              <a:rPr lang="en-US" sz="2200" dirty="0" err="1" smtClean="0"/>
              <a:t>gastrostom</a:t>
            </a:r>
            <a:r>
              <a:rPr lang="ro-RO" sz="2200" dirty="0" smtClean="0"/>
              <a:t>ă</a:t>
            </a:r>
            <a:r>
              <a:rPr lang="en-US" sz="2200" dirty="0" smtClean="0"/>
              <a:t>)</a:t>
            </a:r>
            <a:endParaRPr lang="en-US" sz="2200" dirty="0"/>
          </a:p>
          <a:p>
            <a:pPr lvl="1">
              <a:spcBef>
                <a:spcPts val="600"/>
              </a:spcBef>
            </a:pPr>
            <a:r>
              <a:rPr lang="en-US" sz="2200" dirty="0" err="1" smtClean="0"/>
              <a:t>Astm</a:t>
            </a:r>
            <a:r>
              <a:rPr lang="ro-RO" sz="2200" dirty="0" smtClean="0"/>
              <a:t> sau alte boli respiratorii cronice care necesită medicație zilnică</a:t>
            </a:r>
            <a:endParaRPr lang="en-US" sz="2200" dirty="0"/>
          </a:p>
          <a:p>
            <a:pPr lvl="1">
              <a:spcBef>
                <a:spcPts val="600"/>
              </a:spcBef>
            </a:pPr>
            <a:endParaRPr lang="en-US" dirty="0"/>
          </a:p>
        </p:txBody>
      </p:sp>
      <p:grpSp>
        <p:nvGrpSpPr>
          <p:cNvPr id="4" name="Group 1">
            <a:extLst>
              <a:ext uri="{FF2B5EF4-FFF2-40B4-BE49-F238E27FC236}">
                <a16:creationId xmlns:a16="http://schemas.microsoft.com/office/drawing/2014/main" xmlns="" id="{75050F4C-3535-499F-A8B2-5DA3033CFC24}"/>
              </a:ext>
            </a:extLst>
          </p:cNvPr>
          <p:cNvGrpSpPr>
            <a:grpSpLocks/>
          </p:cNvGrpSpPr>
          <p:nvPr/>
        </p:nvGrpSpPr>
        <p:grpSpPr bwMode="auto">
          <a:xfrm>
            <a:off x="9392911" y="6213768"/>
            <a:ext cx="2488502" cy="449064"/>
            <a:chOff x="9602074" y="3550251"/>
            <a:chExt cx="2488502" cy="449257"/>
          </a:xfrm>
        </p:grpSpPr>
        <p:pic>
          <p:nvPicPr>
            <p:cNvPr id="10" name="Picture 9">
              <a:extLst>
                <a:ext uri="{FF2B5EF4-FFF2-40B4-BE49-F238E27FC236}">
                  <a16:creationId xmlns:a16="http://schemas.microsoft.com/office/drawing/2014/main" xmlns="" id="{53F3044C-D4B2-4673-9840-89939D416844}"/>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1" name="Rectangle 8">
              <a:extLst>
                <a:ext uri="{FF2B5EF4-FFF2-40B4-BE49-F238E27FC236}">
                  <a16:creationId xmlns:a16="http://schemas.microsoft.com/office/drawing/2014/main" xmlns="" id="{9C913D58-4657-49C5-B434-C584E869227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pSp>
      <p:sp>
        <p:nvSpPr>
          <p:cNvPr id="12" name="Text Box 15">
            <a:extLst>
              <a:ext uri="{FF2B5EF4-FFF2-40B4-BE49-F238E27FC236}">
                <a16:creationId xmlns:a16="http://schemas.microsoft.com/office/drawing/2014/main" xmlns="" id="{BB917225-476E-4184-8351-F1A29CAD1213}"/>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Bamlanivimab EUA Provider Fact Sheet. November 2020.</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sp>
        <p:nvSpPr>
          <p:cNvPr id="2" name="Explosion: 8 Points 11">
            <a:extLst>
              <a:ext uri="{FF2B5EF4-FFF2-40B4-BE49-F238E27FC236}">
                <a16:creationId xmlns:a16="http://schemas.microsoft.com/office/drawing/2014/main" xmlns="" id="{6B0C0CF4-E5E7-435A-AC89-F955DAA69442}"/>
              </a:ext>
            </a:extLst>
          </p:cNvPr>
          <p:cNvSpPr/>
          <p:nvPr/>
        </p:nvSpPr>
        <p:spPr bwMode="auto">
          <a:xfrm rot="354158">
            <a:off x="10671121" y="238227"/>
            <a:ext cx="1385412" cy="883824"/>
          </a:xfrm>
          <a:prstGeom prst="irregularSeal1">
            <a:avLst/>
          </a:prstGeom>
          <a:solidFill>
            <a:schemeClr val="accent3"/>
          </a:solidFill>
          <a:ln w="0">
            <a:solidFill>
              <a:schemeClr val="bg1"/>
            </a:solid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xmlns="" id="{7944B966-9E92-4F4B-BF84-96AEF5B255DB}"/>
              </a:ext>
            </a:extLst>
          </p:cNvPr>
          <p:cNvSpPr/>
          <p:nvPr/>
        </p:nvSpPr>
        <p:spPr>
          <a:xfrm>
            <a:off x="11064126" y="460881"/>
            <a:ext cx="582211" cy="338554"/>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New</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2691906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6F2803-AA99-4CA4-93C2-E7DD1AFDBDBF}"/>
              </a:ext>
            </a:extLst>
          </p:cNvPr>
          <p:cNvSpPr>
            <a:spLocks noGrp="1"/>
          </p:cNvSpPr>
          <p:nvPr>
            <p:ph type="title"/>
          </p:nvPr>
        </p:nvSpPr>
        <p:spPr/>
        <p:txBody>
          <a:bodyPr/>
          <a:lstStyle/>
          <a:p>
            <a:pPr algn="ctr"/>
            <a:r>
              <a:rPr lang="en-US" dirty="0">
                <a:solidFill>
                  <a:schemeClr val="bg1"/>
                </a:solidFill>
              </a:rPr>
              <a:t>REGN-COV2 to Treat </a:t>
            </a:r>
            <a:r>
              <a:rPr lang="en-US" dirty="0" err="1">
                <a:solidFill>
                  <a:schemeClr val="bg1"/>
                </a:solidFill>
              </a:rPr>
              <a:t>Nonhospitalized</a:t>
            </a:r>
            <a:r>
              <a:rPr lang="en-US" dirty="0">
                <a:solidFill>
                  <a:schemeClr val="bg1"/>
                </a:solidFill>
              </a:rPr>
              <a:t> </a:t>
            </a:r>
            <a:r>
              <a:rPr lang="en-US" dirty="0" smtClean="0">
                <a:solidFill>
                  <a:schemeClr val="bg1"/>
                </a:solidFill>
              </a:rPr>
              <a:t>Patients </a:t>
            </a:r>
            <a:r>
              <a:rPr lang="en-US" dirty="0">
                <a:solidFill>
                  <a:schemeClr val="bg1"/>
                </a:solidFill>
              </a:rPr>
              <a:t/>
            </a:r>
            <a:br>
              <a:rPr lang="en-US" dirty="0">
                <a:solidFill>
                  <a:schemeClr val="bg1"/>
                </a:solidFill>
              </a:rPr>
            </a:br>
            <a:r>
              <a:rPr lang="en-US" dirty="0">
                <a:solidFill>
                  <a:schemeClr val="bg1"/>
                </a:solidFill>
              </a:rPr>
              <a:t>With COVID-19</a:t>
            </a:r>
          </a:p>
        </p:txBody>
      </p:sp>
      <p:sp>
        <p:nvSpPr>
          <p:cNvPr id="3" name="Content Placeholder 2">
            <a:extLst>
              <a:ext uri="{FF2B5EF4-FFF2-40B4-BE49-F238E27FC236}">
                <a16:creationId xmlns:a16="http://schemas.microsoft.com/office/drawing/2014/main" xmlns="" id="{F50D710D-883B-40D7-AAC0-0BAAAF0C1C04}"/>
              </a:ext>
            </a:extLst>
          </p:cNvPr>
          <p:cNvSpPr>
            <a:spLocks noGrp="1"/>
          </p:cNvSpPr>
          <p:nvPr>
            <p:ph sz="half" idx="1"/>
          </p:nvPr>
        </p:nvSpPr>
        <p:spPr/>
        <p:txBody>
          <a:bodyPr/>
          <a:lstStyle/>
          <a:p>
            <a:r>
              <a:rPr lang="en-US" sz="2400" dirty="0"/>
              <a:t>Randomized, double-blind, placebo-controlled phase II/II trial</a:t>
            </a:r>
          </a:p>
          <a:p>
            <a:endParaRPr lang="en-US" sz="2400" dirty="0"/>
          </a:p>
          <a:p>
            <a:endParaRPr lang="en-US" sz="2400" dirty="0"/>
          </a:p>
          <a:p>
            <a:endParaRPr lang="en-US" sz="2400" dirty="0"/>
          </a:p>
          <a:p>
            <a:endParaRPr lang="en-US" sz="2400" dirty="0"/>
          </a:p>
          <a:p>
            <a:r>
              <a:rPr lang="en-US" sz="2400" dirty="0"/>
              <a:t>Primary endpoints: change in viral load through Day 7 in patients and proportion of patients with at least 1 COVID-19–related medical visit</a:t>
            </a:r>
          </a:p>
          <a:p>
            <a:endParaRPr lang="en-US" sz="2400" dirty="0"/>
          </a:p>
        </p:txBody>
      </p:sp>
      <p:sp>
        <p:nvSpPr>
          <p:cNvPr id="8" name="Content Placeholder 7">
            <a:extLst>
              <a:ext uri="{FF2B5EF4-FFF2-40B4-BE49-F238E27FC236}">
                <a16:creationId xmlns:a16="http://schemas.microsoft.com/office/drawing/2014/main" xmlns="" id="{B195A0AC-B132-46D8-8726-D3E41D953773}"/>
              </a:ext>
            </a:extLst>
          </p:cNvPr>
          <p:cNvSpPr>
            <a:spLocks noGrp="1"/>
          </p:cNvSpPr>
          <p:nvPr>
            <p:ph sz="half" idx="2"/>
          </p:nvPr>
        </p:nvSpPr>
        <p:spPr>
          <a:xfrm>
            <a:off x="6252634" y="1510730"/>
            <a:ext cx="5337546" cy="4679462"/>
          </a:xfrm>
        </p:spPr>
        <p:txBody>
          <a:bodyPr/>
          <a:lstStyle/>
          <a:p>
            <a:r>
              <a:rPr lang="en-US" sz="2400" dirty="0"/>
              <a:t>Average daily change in viral load through Day 7 for combined REGN-COV2 dose groups vs placebo</a:t>
            </a:r>
          </a:p>
          <a:p>
            <a:pPr lvl="1"/>
            <a:r>
              <a:rPr lang="en-US" sz="2200" dirty="0"/>
              <a:t>Patients with high viral load </a:t>
            </a:r>
            <a:br>
              <a:rPr lang="en-US" sz="2200" dirty="0"/>
            </a:br>
            <a:r>
              <a:rPr lang="en-US" sz="2200" dirty="0"/>
              <a:t>(&gt; 10</a:t>
            </a:r>
            <a:r>
              <a:rPr lang="en-US" sz="2200" baseline="30000" dirty="0"/>
              <a:t>7 </a:t>
            </a:r>
            <a:r>
              <a:rPr lang="en-US" sz="2200" dirty="0"/>
              <a:t>copies/mL): -0.68 (</a:t>
            </a:r>
            <a:r>
              <a:rPr lang="en-US" sz="2200" i="1" dirty="0"/>
              <a:t>P </a:t>
            </a:r>
            <a:r>
              <a:rPr lang="en-US" sz="2200" dirty="0"/>
              <a:t>&lt; .0001)</a:t>
            </a:r>
          </a:p>
          <a:p>
            <a:pPr lvl="1"/>
            <a:r>
              <a:rPr lang="en-US" sz="2200" dirty="0"/>
              <a:t>All patients: -0.36 (</a:t>
            </a:r>
            <a:r>
              <a:rPr lang="en-US" sz="2200" i="1" dirty="0"/>
              <a:t>P = </a:t>
            </a:r>
            <a:r>
              <a:rPr lang="en-US" sz="2200" dirty="0"/>
              <a:t>.0003)</a:t>
            </a:r>
          </a:p>
          <a:p>
            <a:r>
              <a:rPr lang="en-US" sz="2400" dirty="0"/>
              <a:t>REGN-COV2 reduced COVID-19– related medical visits by 57% through Day 29</a:t>
            </a:r>
          </a:p>
          <a:p>
            <a:pPr lvl="1"/>
            <a:r>
              <a:rPr lang="en-US" sz="2200" dirty="0"/>
              <a:t>2.8% with REGN-COV2 vs 6.5% with placebo (</a:t>
            </a:r>
            <a:r>
              <a:rPr lang="en-US" sz="2200" i="1" dirty="0"/>
              <a:t>P </a:t>
            </a:r>
            <a:r>
              <a:rPr lang="en-US" sz="2200" dirty="0"/>
              <a:t>= .0065)</a:t>
            </a:r>
          </a:p>
        </p:txBody>
      </p:sp>
      <p:grpSp>
        <p:nvGrpSpPr>
          <p:cNvPr id="4" name="Group 1">
            <a:extLst>
              <a:ext uri="{FF2B5EF4-FFF2-40B4-BE49-F238E27FC236}">
                <a16:creationId xmlns:a16="http://schemas.microsoft.com/office/drawing/2014/main" xmlns="" id="{E7E79E37-5B43-4219-83C6-099BA42D6500}"/>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a16="http://schemas.microsoft.com/office/drawing/2014/main" xmlns="" id="{93A04B10-3BBD-4F7D-88AE-C7BA1EDF6290}"/>
                </a:ext>
              </a:extLst>
            </p:cNvPr>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xmlns="" id="{10959BAD-9467-4061-B814-6623F5F5AF69}"/>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hlinkClick r:id="rId3"/>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pSp>
      <p:sp>
        <p:nvSpPr>
          <p:cNvPr id="7" name="Text Box 15">
            <a:extLst>
              <a:ext uri="{FF2B5EF4-FFF2-40B4-BE49-F238E27FC236}">
                <a16:creationId xmlns:a16="http://schemas.microsoft.com/office/drawing/2014/main" xmlns="" id="{C416E9A2-B3EB-41A5-9FE6-4FD0D9C94A69}"/>
              </a:ext>
            </a:extLst>
          </p:cNvPr>
          <p:cNvSpPr txBox="1">
            <a:spLocks noChangeArrowheads="1"/>
          </p:cNvSpPr>
          <p:nvPr/>
        </p:nvSpPr>
        <p:spPr bwMode="auto">
          <a:xfrm>
            <a:off x="403786"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NCT04425629. https://investor.regeneron.com/news-releases/news-release-details/regenerons-covid-19-outpatient-trial-prospectively-demonstrates/. Press release only, not peer reviewed.</a:t>
            </a:r>
          </a:p>
        </p:txBody>
      </p:sp>
      <p:sp>
        <p:nvSpPr>
          <p:cNvPr id="10" name="Text Box 45">
            <a:extLst>
              <a:ext uri="{FF2B5EF4-FFF2-40B4-BE49-F238E27FC236}">
                <a16:creationId xmlns:a16="http://schemas.microsoft.com/office/drawing/2014/main" xmlns="" id="{BC623D20-47AE-447B-994D-FBCE52B09B9A}"/>
              </a:ext>
            </a:extLst>
          </p:cNvPr>
          <p:cNvSpPr txBox="1">
            <a:spLocks noChangeArrowheads="1"/>
          </p:cNvSpPr>
          <p:nvPr/>
        </p:nvSpPr>
        <p:spPr bwMode="auto">
          <a:xfrm>
            <a:off x="412751" y="2690336"/>
            <a:ext cx="2204196"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with laboratory-confirmed COVID-19 treated in outpatient setting</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524) </a:t>
            </a:r>
          </a:p>
        </p:txBody>
      </p:sp>
      <p:sp>
        <p:nvSpPr>
          <p:cNvPr id="12" name="Rectangle 49">
            <a:extLst>
              <a:ext uri="{FF2B5EF4-FFF2-40B4-BE49-F238E27FC236}">
                <a16:creationId xmlns:a16="http://schemas.microsoft.com/office/drawing/2014/main" xmlns="" id="{BE968AF6-8C91-43C8-B586-9C918BA6FB86}"/>
              </a:ext>
            </a:extLst>
          </p:cNvPr>
          <p:cNvSpPr>
            <a:spLocks noChangeArrowheads="1"/>
          </p:cNvSpPr>
          <p:nvPr/>
        </p:nvSpPr>
        <p:spPr bwMode="auto">
          <a:xfrm>
            <a:off x="3114137" y="2393305"/>
            <a:ext cx="2926080" cy="598372"/>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REGN-COV2</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8 g IV</a:t>
            </a: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 name="Rectangle 50">
            <a:extLst>
              <a:ext uri="{FF2B5EF4-FFF2-40B4-BE49-F238E27FC236}">
                <a16:creationId xmlns:a16="http://schemas.microsoft.com/office/drawing/2014/main" xmlns="" id="{268BB3F7-058F-4E36-AE83-5602D50DE1D0}"/>
              </a:ext>
            </a:extLst>
          </p:cNvPr>
          <p:cNvSpPr>
            <a:spLocks noChangeArrowheads="1"/>
          </p:cNvSpPr>
          <p:nvPr/>
        </p:nvSpPr>
        <p:spPr bwMode="auto">
          <a:xfrm>
            <a:off x="3114137" y="3760900"/>
            <a:ext cx="2926080" cy="59436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Placebo</a:t>
            </a: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 name="Line 53">
            <a:extLst>
              <a:ext uri="{FF2B5EF4-FFF2-40B4-BE49-F238E27FC236}">
                <a16:creationId xmlns:a16="http://schemas.microsoft.com/office/drawing/2014/main" xmlns="" id="{75E140FC-E794-48A3-B1F8-21E817F84B38}"/>
              </a:ext>
            </a:extLst>
          </p:cNvPr>
          <p:cNvSpPr>
            <a:spLocks noChangeShapeType="1"/>
          </p:cNvSpPr>
          <p:nvPr/>
        </p:nvSpPr>
        <p:spPr bwMode="auto">
          <a:xfrm>
            <a:off x="2566012" y="3732470"/>
            <a:ext cx="425630" cy="358775"/>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 name="Line 54">
            <a:extLst>
              <a:ext uri="{FF2B5EF4-FFF2-40B4-BE49-F238E27FC236}">
                <a16:creationId xmlns:a16="http://schemas.microsoft.com/office/drawing/2014/main" xmlns="" id="{FA94B6A9-19FC-43A4-9838-F7173ECEF2D2}"/>
              </a:ext>
            </a:extLst>
          </p:cNvPr>
          <p:cNvSpPr>
            <a:spLocks noChangeShapeType="1"/>
          </p:cNvSpPr>
          <p:nvPr/>
        </p:nvSpPr>
        <p:spPr bwMode="auto">
          <a:xfrm flipV="1">
            <a:off x="2585964" y="2692491"/>
            <a:ext cx="425630" cy="371817"/>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 name="Rectangle 49">
            <a:extLst>
              <a:ext uri="{FF2B5EF4-FFF2-40B4-BE49-F238E27FC236}">
                <a16:creationId xmlns:a16="http://schemas.microsoft.com/office/drawing/2014/main" xmlns="" id="{AF0E0D2C-1747-424C-AFF5-BA811DC36E67}"/>
              </a:ext>
            </a:extLst>
          </p:cNvPr>
          <p:cNvSpPr>
            <a:spLocks noChangeArrowheads="1"/>
          </p:cNvSpPr>
          <p:nvPr/>
        </p:nvSpPr>
        <p:spPr bwMode="auto">
          <a:xfrm>
            <a:off x="3107513" y="3082424"/>
            <a:ext cx="2926080" cy="598372"/>
          </a:xfrm>
          <a:prstGeom prst="rect">
            <a:avLst/>
          </a:prstGeom>
          <a:solidFill>
            <a:schemeClr val="accent2"/>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REGN-COV2</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2.4 g IV</a:t>
            </a: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 name="Line 53">
            <a:extLst>
              <a:ext uri="{FF2B5EF4-FFF2-40B4-BE49-F238E27FC236}">
                <a16:creationId xmlns:a16="http://schemas.microsoft.com/office/drawing/2014/main" xmlns="" id="{F90D0E8C-1EE8-4DCF-BBC2-EE3E4359A100}"/>
              </a:ext>
            </a:extLst>
          </p:cNvPr>
          <p:cNvSpPr>
            <a:spLocks noChangeShapeType="1"/>
          </p:cNvSpPr>
          <p:nvPr/>
        </p:nvSpPr>
        <p:spPr bwMode="auto">
          <a:xfrm flipV="1">
            <a:off x="2535190" y="3389243"/>
            <a:ext cx="514114" cy="9938"/>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 name="Explosion: 8 Points 11">
            <a:extLst>
              <a:ext uri="{FF2B5EF4-FFF2-40B4-BE49-F238E27FC236}">
                <a16:creationId xmlns:a16="http://schemas.microsoft.com/office/drawing/2014/main" xmlns="" id="{29A95D4F-BD9C-43FD-AB36-E7296C49C5A1}"/>
              </a:ext>
            </a:extLst>
          </p:cNvPr>
          <p:cNvSpPr/>
          <p:nvPr/>
        </p:nvSpPr>
        <p:spPr bwMode="auto">
          <a:xfrm rot="354158">
            <a:off x="10671121" y="238227"/>
            <a:ext cx="1385412" cy="883824"/>
          </a:xfrm>
          <a:prstGeom prst="irregularSeal1">
            <a:avLst/>
          </a:prstGeom>
          <a:solidFill>
            <a:schemeClr val="accent3"/>
          </a:solidFill>
          <a:ln w="0">
            <a:solidFill>
              <a:schemeClr val="bg1"/>
            </a:solid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xmlns="" id="{22C4C20F-707C-46C4-A102-42D4FA8C80BD}"/>
              </a:ext>
            </a:extLst>
          </p:cNvPr>
          <p:cNvSpPr/>
          <p:nvPr/>
        </p:nvSpPr>
        <p:spPr>
          <a:xfrm>
            <a:off x="11064126" y="460881"/>
            <a:ext cx="582211" cy="338554"/>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New</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79983361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16" y="0"/>
            <a:ext cx="11141055" cy="1103313"/>
          </a:xfrm>
        </p:spPr>
        <p:txBody>
          <a:bodyPr/>
          <a:lstStyle/>
          <a:p>
            <a:pPr algn="ctr"/>
            <a:r>
              <a:rPr lang="en-US" dirty="0" smtClean="0">
                <a:solidFill>
                  <a:schemeClr val="bg1"/>
                </a:solidFill>
              </a:rPr>
              <a:t>NIH</a:t>
            </a:r>
            <a:r>
              <a:rPr lang="ro-RO" dirty="0" smtClean="0">
                <a:solidFill>
                  <a:schemeClr val="bg1"/>
                </a:solidFill>
              </a:rPr>
              <a:t>:</a:t>
            </a:r>
            <a:r>
              <a:rPr lang="en-US" dirty="0" smtClean="0">
                <a:solidFill>
                  <a:schemeClr val="bg1"/>
                </a:solidFill>
              </a:rPr>
              <a:t> </a:t>
            </a:r>
            <a:r>
              <a:rPr lang="ro-RO" dirty="0" smtClean="0">
                <a:solidFill>
                  <a:schemeClr val="bg1"/>
                </a:solidFill>
              </a:rPr>
              <a:t>Ghiduri de tratament</a:t>
            </a:r>
            <a:endParaRPr lang="en-US" dirty="0">
              <a:solidFill>
                <a:schemeClr val="bg1"/>
              </a:solidFill>
            </a:endParaRPr>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5" y="6362020"/>
            <a:ext cx="9015187"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NIH COVID-19 Treatment Guidelines. Therapeutic Management of Patients With COVID-19. Last updated October 9, 2020.</a:t>
            </a:r>
          </a:p>
        </p:txBody>
      </p:sp>
      <p:grpSp>
        <p:nvGrpSpPr>
          <p:cNvPr id="5" name="Group 1">
            <a:extLst>
              <a:ext uri="{FF2B5EF4-FFF2-40B4-BE49-F238E27FC236}">
                <a16:creationId xmlns:a16="http://schemas.microsoft.com/office/drawing/2014/main" xmlns=""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D1232AFC-6326-44D1-AAF3-F60FDE79080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graphicFrame>
        <p:nvGraphicFramePr>
          <p:cNvPr id="11"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 xmlns:p14="http://schemas.microsoft.com/office/powerpoint/2010/main" val="925542066"/>
              </p:ext>
            </p:extLst>
          </p:nvPr>
        </p:nvGraphicFramePr>
        <p:xfrm>
          <a:off x="508948" y="1064524"/>
          <a:ext cx="5376672" cy="4419648"/>
        </p:xfrm>
        <a:graphic>
          <a:graphicData uri="http://schemas.openxmlformats.org/drawingml/2006/table">
            <a:tbl>
              <a:tblPr/>
              <a:tblGrid>
                <a:gridCol w="1693423">
                  <a:extLst>
                    <a:ext uri="{9D8B030D-6E8A-4147-A177-3AD203B41FA5}">
                      <a16:colId xmlns:a16="http://schemas.microsoft.com/office/drawing/2014/main" xmlns="" val="20000"/>
                    </a:ext>
                  </a:extLst>
                </a:gridCol>
                <a:gridCol w="3683249">
                  <a:extLst>
                    <a:ext uri="{9D8B030D-6E8A-4147-A177-3AD203B41FA5}">
                      <a16:colId xmlns:a16="http://schemas.microsoft.com/office/drawing/2014/main" xmlns="" val="20001"/>
                    </a:ext>
                  </a:extLst>
                </a:gridCol>
              </a:tblGrid>
              <a:tr h="21036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1" i="0" u="none" strike="noStrike" cap="none" normalizeH="0" baseline="0" dirty="0" smtClean="0">
                          <a:ln>
                            <a:noFill/>
                          </a:ln>
                          <a:solidFill>
                            <a:schemeClr val="tx1"/>
                          </a:solidFill>
                          <a:effectLst/>
                          <a:latin typeface="Calibri" panose="020F0502020204030204" pitchFamily="34" charset="0"/>
                        </a:rPr>
                        <a:t>Severitatea bolii</a:t>
                      </a:r>
                      <a:endParaRPr kumimoji="0" lang="en-GB"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err="1" smtClean="0">
                          <a:ln>
                            <a:noFill/>
                          </a:ln>
                          <a:solidFill>
                            <a:schemeClr val="tx1"/>
                          </a:solidFill>
                          <a:effectLst/>
                          <a:latin typeface="Calibri" panose="020F0502020204030204" pitchFamily="34" charset="0"/>
                        </a:rPr>
                        <a:t>Recom</a:t>
                      </a:r>
                      <a:r>
                        <a:rPr kumimoji="0" lang="ro-RO" sz="1600" b="1" i="0" u="none" strike="noStrike" cap="none" normalizeH="0" baseline="0" dirty="0" smtClean="0">
                          <a:ln>
                            <a:noFill/>
                          </a:ln>
                          <a:solidFill>
                            <a:schemeClr val="tx1"/>
                          </a:solidFill>
                          <a:effectLst/>
                          <a:latin typeface="Calibri" panose="020F0502020204030204" pitchFamily="34" charset="0"/>
                        </a:rPr>
                        <a:t>andări</a:t>
                      </a: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4908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Pacient nespitalizat sau spitalizat, dar care nu necesită oxigen suplimentar</a:t>
                      </a:r>
                      <a:endParaRPr lang="en-US" sz="1600" b="0" dirty="0">
                        <a:solidFill>
                          <a:schemeClr val="bg1"/>
                        </a:solidFill>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Nu se recomandă terapie specifică antivirală sau imunomodulatoare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ro-RO" sz="1600" b="1" i="1" u="none" strike="noStrike" cap="none" normalizeH="0" baseline="0" dirty="0" smtClean="0">
                          <a:ln>
                            <a:noFill/>
                          </a:ln>
                          <a:solidFill>
                            <a:schemeClr val="bg2">
                              <a:lumMod val="10000"/>
                            </a:schemeClr>
                          </a:solidFill>
                          <a:effectLst/>
                          <a:latin typeface="Calibri" panose="020F0502020204030204" pitchFamily="34" charset="0"/>
                        </a:rPr>
                        <a:t>Recomandare împotriva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utilizării </a:t>
                      </a:r>
                      <a:r>
                        <a:rPr kumimoji="0" lang="en-US" sz="1600" b="1" i="0" u="none" strike="noStrike" cap="none" normalizeH="0" baseline="0" dirty="0" err="1" smtClean="0">
                          <a:ln>
                            <a:noFill/>
                          </a:ln>
                          <a:solidFill>
                            <a:schemeClr val="accent3"/>
                          </a:solidFill>
                          <a:effectLst/>
                          <a:latin typeface="Calibri" panose="020F0502020204030204" pitchFamily="34" charset="0"/>
                        </a:rPr>
                        <a:t>dexame</a:t>
                      </a:r>
                      <a:r>
                        <a:rPr kumimoji="0" lang="ro-RO" sz="1600" b="1" i="0" u="none" strike="noStrike" cap="none" normalizeH="0" baseline="0" dirty="0" smtClean="0">
                          <a:ln>
                            <a:noFill/>
                          </a:ln>
                          <a:solidFill>
                            <a:schemeClr val="accent3"/>
                          </a:solidFill>
                          <a:effectLst/>
                          <a:latin typeface="Calibri" panose="020F0502020204030204" pitchFamily="34" charset="0"/>
                        </a:rPr>
                        <a:t>tazonei</a:t>
                      </a:r>
                      <a:endParaRPr kumimoji="0" lang="en-US" sz="1600" b="1" i="0" u="none" strike="noStrike" cap="none" normalizeH="0" baseline="0" dirty="0">
                        <a:ln>
                          <a:noFill/>
                        </a:ln>
                        <a:solidFill>
                          <a:schemeClr val="accent3"/>
                        </a:solidFill>
                        <a:effectLst/>
                        <a:latin typeface="Calibri" panose="020F0502020204030204" pitchFamily="34" charset="0"/>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ro-RO" sz="1600" b="1" i="1" u="none" strike="noStrike" cap="none" normalizeH="0" baseline="0" dirty="0" smtClean="0">
                          <a:ln>
                            <a:noFill/>
                          </a:ln>
                          <a:solidFill>
                            <a:schemeClr val="bg2">
                              <a:lumMod val="10000"/>
                            </a:schemeClr>
                          </a:solidFill>
                          <a:effectLst/>
                          <a:latin typeface="Calibri" panose="020F0502020204030204" pitchFamily="34" charset="0"/>
                        </a:rPr>
                        <a:t>Date insuficiente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pentru a recomanda sau nu</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600" b="1" i="0" u="none" strike="noStrike" cap="none" normalizeH="0" baseline="0" dirty="0">
                          <a:ln>
                            <a:noFill/>
                          </a:ln>
                          <a:solidFill>
                            <a:schemeClr val="accent1"/>
                          </a:solidFill>
                          <a:effectLst/>
                          <a:latin typeface="Calibri" panose="020F0502020204030204" pitchFamily="34" charset="0"/>
                        </a:rPr>
                        <a:t>remdesivir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77130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Pacient spitalizat, care necesită oxigen suplimentar (dar nu necesită oxigen cu flux mare, ventilație sau ECMO)</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1" i="0" u="none" strike="noStrike" cap="none" normalizeH="0" baseline="0" dirty="0">
                          <a:ln>
                            <a:noFill/>
                          </a:ln>
                          <a:solidFill>
                            <a:schemeClr val="accent1"/>
                          </a:solidFill>
                          <a:effectLst/>
                          <a:latin typeface="Calibri" panose="020F0502020204030204" pitchFamily="34" charset="0"/>
                        </a:rPr>
                        <a:t>Remdesivir</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200 mg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în ziua 1</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apoi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100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mg IV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timp de 4 zile sau până la externare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115887" marR="0" lvl="0" indent="0" algn="l" defTabSz="914400" rtl="0" eaLnBrk="1" fontAlgn="base" latinLnBrk="0" hangingPunct="1">
                        <a:lnSpc>
                          <a:spcPct val="100000"/>
                        </a:lnSpc>
                        <a:spcBef>
                          <a:spcPct val="0"/>
                        </a:spcBef>
                        <a:spcAft>
                          <a:spcPct val="0"/>
                        </a:spcAft>
                        <a:buClrTx/>
                        <a:buSzTx/>
                        <a:buFont typeface="Wingdings" charset="2"/>
                        <a:buNone/>
                        <a:tabLst/>
                        <a:defRPr/>
                      </a:pPr>
                      <a:r>
                        <a:rPr kumimoji="0" lang="ro-RO" sz="1600" b="1" i="1" u="none" strike="noStrike" cap="none" normalizeH="0" baseline="0" dirty="0" smtClean="0">
                          <a:ln>
                            <a:noFill/>
                          </a:ln>
                          <a:solidFill>
                            <a:schemeClr val="bg2">
                              <a:lumMod val="10000"/>
                            </a:schemeClr>
                          </a:solidFill>
                          <a:effectLst/>
                          <a:latin typeface="Calibri" panose="020F0502020204030204" pitchFamily="34" charset="0"/>
                        </a:rPr>
                        <a:t>Sau</a:t>
                      </a:r>
                      <a:endParaRPr kumimoji="0" lang="en-US" sz="1600" b="1" i="1" u="none" strike="noStrike" cap="none" normalizeH="0" baseline="0" dirty="0">
                        <a:ln>
                          <a:noFill/>
                        </a:ln>
                        <a:solidFill>
                          <a:schemeClr val="bg2">
                            <a:lumMod val="10000"/>
                          </a:schemeClr>
                        </a:solidFill>
                        <a:effectLst/>
                        <a:latin typeface="Calibri" panose="020F0502020204030204" pitchFamily="34" charset="0"/>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1" i="0" u="none" strike="noStrike" kern="1200" cap="none" spc="0" normalizeH="0" baseline="0" noProof="0" dirty="0" err="1">
                          <a:ln>
                            <a:noFill/>
                          </a:ln>
                          <a:solidFill>
                            <a:schemeClr val="accent1"/>
                          </a:solidFill>
                          <a:effectLst/>
                          <a:uLnTx/>
                          <a:uFillTx/>
                          <a:latin typeface="Calibri" panose="020F0502020204030204" pitchFamily="34" charset="0"/>
                          <a:ea typeface="+mn-ea"/>
                          <a:cs typeface="+mn-cs"/>
                        </a:rPr>
                        <a:t>Remdesivir</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aceeași doză ca mai sus</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plus </a:t>
                      </a:r>
                      <a:r>
                        <a:rPr kumimoji="0" lang="en-US" sz="1600" b="1" i="0" u="none" strike="noStrike" kern="1200" cap="none" spc="0" normalizeH="0" baseline="0" noProof="0" dirty="0" err="1" smtClean="0">
                          <a:ln>
                            <a:noFill/>
                          </a:ln>
                          <a:solidFill>
                            <a:schemeClr val="accent3"/>
                          </a:solidFill>
                          <a:effectLst/>
                          <a:uLnTx/>
                          <a:uFillTx/>
                          <a:latin typeface="Calibri" panose="020F0502020204030204" pitchFamily="34" charset="0"/>
                          <a:ea typeface="+mn-ea"/>
                          <a:cs typeface="+mn-cs"/>
                        </a:rPr>
                        <a:t>dexamet</a:t>
                      </a:r>
                      <a:r>
                        <a:rPr kumimoji="0" lang="ro-RO" sz="1600" b="1" i="0" u="none" strike="noStrike" kern="1200" cap="none" spc="0" normalizeH="0" baseline="0" noProof="0" dirty="0" smtClean="0">
                          <a:ln>
                            <a:noFill/>
                          </a:ln>
                          <a:solidFill>
                            <a:schemeClr val="accent3"/>
                          </a:solidFill>
                          <a:effectLst/>
                          <a:uLnTx/>
                          <a:uFillTx/>
                          <a:latin typeface="Calibri" panose="020F0502020204030204" pitchFamily="34" charset="0"/>
                          <a:ea typeface="+mn-ea"/>
                          <a:cs typeface="+mn-cs"/>
                        </a:rPr>
                        <a:t>azonă</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6 mg IV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sau</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PO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până la 10 zile sau până la externare</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Dacă remdesivir nu poate fi administrat</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se poate utiliza doar </a:t>
                      </a:r>
                      <a:r>
                        <a:rPr kumimoji="0" lang="en-US" sz="1600" b="1" i="0" u="none" strike="noStrike" kern="1200" cap="none" spc="0" normalizeH="0" baseline="0" noProof="0" dirty="0" err="1" smtClean="0">
                          <a:ln>
                            <a:noFill/>
                          </a:ln>
                          <a:solidFill>
                            <a:schemeClr val="accent3"/>
                          </a:solidFill>
                          <a:effectLst/>
                          <a:uLnTx/>
                          <a:uFillTx/>
                          <a:latin typeface="Calibri" panose="020F0502020204030204" pitchFamily="34" charset="0"/>
                          <a:ea typeface="+mn-ea"/>
                          <a:cs typeface="+mn-cs"/>
                        </a:rPr>
                        <a:t>dexamet</a:t>
                      </a:r>
                      <a:r>
                        <a:rPr kumimoji="0" lang="ro-RO" sz="1600" b="1" i="0" u="none" strike="noStrike" kern="1200" cap="none" spc="0" normalizeH="0" baseline="0" noProof="0" dirty="0" smtClean="0">
                          <a:ln>
                            <a:noFill/>
                          </a:ln>
                          <a:solidFill>
                            <a:schemeClr val="accent3"/>
                          </a:solidFill>
                          <a:effectLst/>
                          <a:uLnTx/>
                          <a:uFillTx/>
                          <a:latin typeface="Calibri" panose="020F0502020204030204" pitchFamily="34" charset="0"/>
                          <a:ea typeface="+mn-ea"/>
                          <a:cs typeface="+mn-cs"/>
                        </a:rPr>
                        <a:t>azona</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591707638"/>
                  </a:ext>
                </a:extLst>
              </a:tr>
            </a:tbl>
          </a:graphicData>
        </a:graphic>
      </p:graphicFrame>
      <p:sp>
        <p:nvSpPr>
          <p:cNvPr id="16" name="Rectangle 15"/>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graphicFrame>
        <p:nvGraphicFramePr>
          <p:cNvPr id="3" name="Group 3">
            <a:extLst>
              <a:ext uri="{FF2B5EF4-FFF2-40B4-BE49-F238E27FC236}">
                <a16:creationId xmlns:a16="http://schemas.microsoft.com/office/drawing/2014/main" xmlns="" id="{DA0A41AE-C778-446C-AEC6-8FEE5714C1EE}"/>
              </a:ext>
            </a:extLst>
          </p:cNvPr>
          <p:cNvGraphicFramePr>
            <a:graphicFrameLocks/>
          </p:cNvGraphicFramePr>
          <p:nvPr>
            <p:extLst>
              <p:ext uri="{D42A27DB-BD31-4B8C-83A1-F6EECF244321}">
                <p14:modId xmlns="" xmlns:p14="http://schemas.microsoft.com/office/powerpoint/2010/main" val="644863249"/>
              </p:ext>
            </p:extLst>
          </p:nvPr>
        </p:nvGraphicFramePr>
        <p:xfrm>
          <a:off x="6114747" y="1078171"/>
          <a:ext cx="5376672" cy="3931968"/>
        </p:xfrm>
        <a:graphic>
          <a:graphicData uri="http://schemas.openxmlformats.org/drawingml/2006/table">
            <a:tbl>
              <a:tblPr/>
              <a:tblGrid>
                <a:gridCol w="1739751">
                  <a:extLst>
                    <a:ext uri="{9D8B030D-6E8A-4147-A177-3AD203B41FA5}">
                      <a16:colId xmlns:a16="http://schemas.microsoft.com/office/drawing/2014/main" xmlns="" val="20000"/>
                    </a:ext>
                  </a:extLst>
                </a:gridCol>
                <a:gridCol w="3636921">
                  <a:extLst>
                    <a:ext uri="{9D8B030D-6E8A-4147-A177-3AD203B41FA5}">
                      <a16:colId xmlns:a16="http://schemas.microsoft.com/office/drawing/2014/main" xmlns="" val="20001"/>
                    </a:ext>
                  </a:extLst>
                </a:gridCol>
              </a:tblGrid>
              <a:tr h="21036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1" i="0" u="none" strike="noStrike" cap="none" normalizeH="0" baseline="0" dirty="0" smtClean="0">
                          <a:ln>
                            <a:noFill/>
                          </a:ln>
                          <a:solidFill>
                            <a:schemeClr val="tx1"/>
                          </a:solidFill>
                          <a:effectLst/>
                          <a:latin typeface="Calibri" panose="020F0502020204030204" pitchFamily="34" charset="0"/>
                        </a:rPr>
                        <a:t>Severitatea bolii</a:t>
                      </a:r>
                      <a:endParaRPr kumimoji="0" lang="en-GB"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err="1" smtClean="0">
                          <a:ln>
                            <a:noFill/>
                          </a:ln>
                          <a:solidFill>
                            <a:schemeClr val="tx1"/>
                          </a:solidFill>
                          <a:effectLst/>
                          <a:latin typeface="Calibri" panose="020F0502020204030204" pitchFamily="34" charset="0"/>
                        </a:rPr>
                        <a:t>Recom</a:t>
                      </a:r>
                      <a:r>
                        <a:rPr kumimoji="0" lang="ro-RO" sz="1600" b="1" i="0" u="none" strike="noStrike" cap="none" normalizeH="0" baseline="0" dirty="0" smtClean="0">
                          <a:ln>
                            <a:noFill/>
                          </a:ln>
                          <a:solidFill>
                            <a:schemeClr val="tx1"/>
                          </a:solidFill>
                          <a:effectLst/>
                          <a:latin typeface="Calibri" panose="020F0502020204030204" pitchFamily="34" charset="0"/>
                        </a:rPr>
                        <a:t>andări</a:t>
                      </a: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63106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Pacient spitalizat, care necesită oxigen cu flux mare sau ventilație mecanică non-invazivă</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1" i="0" u="none" strike="noStrike" kern="1200" cap="none" spc="0" normalizeH="0" baseline="0" noProof="0" dirty="0" err="1">
                          <a:ln>
                            <a:noFill/>
                          </a:ln>
                          <a:solidFill>
                            <a:schemeClr val="accent1"/>
                          </a:solidFill>
                          <a:effectLst/>
                          <a:uLnTx/>
                          <a:uFillTx/>
                          <a:latin typeface="Calibri" panose="020F0502020204030204" pitchFamily="34" charset="0"/>
                          <a:ea typeface="+mn-ea"/>
                          <a:cs typeface="+mn-cs"/>
                        </a:rPr>
                        <a:t>Remdesivir</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aceeași doză ca mai sus</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plus </a:t>
                      </a:r>
                      <a:r>
                        <a:rPr kumimoji="0" lang="en-US" sz="1600" b="1" i="0" u="none" strike="noStrike" kern="1200" cap="none" spc="0" normalizeH="0" baseline="0" noProof="0" dirty="0" err="1" smtClean="0">
                          <a:ln>
                            <a:noFill/>
                          </a:ln>
                          <a:solidFill>
                            <a:schemeClr val="accent3"/>
                          </a:solidFill>
                          <a:effectLst/>
                          <a:uLnTx/>
                          <a:uFillTx/>
                          <a:latin typeface="Calibri" panose="020F0502020204030204" pitchFamily="34" charset="0"/>
                          <a:ea typeface="+mn-ea"/>
                          <a:cs typeface="+mn-cs"/>
                        </a:rPr>
                        <a:t>dexamet</a:t>
                      </a:r>
                      <a:r>
                        <a:rPr kumimoji="0" lang="ro-RO" sz="1600" b="1" i="0" u="none" strike="noStrike" kern="1200" cap="none" spc="0" normalizeH="0" baseline="0" noProof="0" dirty="0" smtClean="0">
                          <a:ln>
                            <a:noFill/>
                          </a:ln>
                          <a:solidFill>
                            <a:schemeClr val="accent3"/>
                          </a:solidFill>
                          <a:effectLst/>
                          <a:uLnTx/>
                          <a:uFillTx/>
                          <a:latin typeface="Calibri" panose="020F0502020204030204" pitchFamily="34" charset="0"/>
                          <a:ea typeface="+mn-ea"/>
                          <a:cs typeface="+mn-cs"/>
                        </a:rPr>
                        <a:t>azonă</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6 mg IV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sau</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PO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până la 10 zile sau până la externare</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115887" marR="0" lvl="0" indent="0" algn="l" defTabSz="914400" rtl="0" eaLnBrk="1" fontAlgn="base" latinLnBrk="0" hangingPunct="1">
                        <a:lnSpc>
                          <a:spcPct val="100000"/>
                        </a:lnSpc>
                        <a:spcBef>
                          <a:spcPct val="0"/>
                        </a:spcBef>
                        <a:spcAft>
                          <a:spcPct val="0"/>
                        </a:spcAft>
                        <a:buClrTx/>
                        <a:buSzTx/>
                        <a:buFont typeface="Wingdings" charset="2"/>
                        <a:buNone/>
                        <a:tabLst/>
                        <a:defRPr/>
                      </a:pPr>
                      <a:r>
                        <a:rPr kumimoji="0" lang="ro-RO" sz="1600" b="1" i="1"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Sau</a:t>
                      </a:r>
                      <a:endParaRPr kumimoji="0" lang="en-US" sz="1600" b="1"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1" i="0" u="none" strike="noStrike" kern="1200" cap="none" normalizeH="0" baseline="0" dirty="0" err="1" smtClean="0">
                          <a:ln>
                            <a:noFill/>
                          </a:ln>
                          <a:solidFill>
                            <a:schemeClr val="accent3"/>
                          </a:solidFill>
                          <a:effectLst/>
                          <a:latin typeface="Calibri" panose="020F0502020204030204" pitchFamily="34" charset="0"/>
                          <a:ea typeface="+mn-ea"/>
                          <a:cs typeface="+mn-cs"/>
                        </a:rPr>
                        <a:t>Dexamet</a:t>
                      </a:r>
                      <a:r>
                        <a:rPr kumimoji="0" lang="ro-RO" sz="1600" b="1" i="0" u="none" strike="noStrike" kern="1200" cap="none" normalizeH="0" baseline="0" dirty="0" smtClean="0">
                          <a:ln>
                            <a:noFill/>
                          </a:ln>
                          <a:solidFill>
                            <a:schemeClr val="accent3"/>
                          </a:solidFill>
                          <a:effectLst/>
                          <a:latin typeface="Calibri" panose="020F0502020204030204" pitchFamily="34" charset="0"/>
                          <a:ea typeface="+mn-ea"/>
                          <a:cs typeface="+mn-cs"/>
                        </a:rPr>
                        <a:t>azonă  exclusiv</a:t>
                      </a:r>
                      <a:r>
                        <a:rPr kumimoji="0" lang="en-US" sz="1600" b="1" i="0" u="none" strike="noStrike" kern="1200" cap="none" normalizeH="0" baseline="0" dirty="0" smtClean="0">
                          <a:ln>
                            <a:noFill/>
                          </a:ln>
                          <a:solidFill>
                            <a:schemeClr val="accent3"/>
                          </a:solidFill>
                          <a:effectLst/>
                          <a:latin typeface="Calibri" panose="020F0502020204030204" pitchFamily="34" charset="0"/>
                          <a:ea typeface="+mn-ea"/>
                          <a:cs typeface="+mn-cs"/>
                        </a:rPr>
                        <a:t> </a:t>
                      </a: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a:t>
                      </a: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aceeași doză și durată ca mai sus</a:t>
                      </a: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r h="91153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Pacient spitalizat, care necesită ventilație mecanică sau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ECMO</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1" i="0" u="none" strike="noStrike" kern="1200" cap="none" spc="0" normalizeH="0" baseline="0" noProof="0" dirty="0" err="1" smtClean="0">
                          <a:ln>
                            <a:noFill/>
                          </a:ln>
                          <a:solidFill>
                            <a:schemeClr val="accent3"/>
                          </a:solidFill>
                          <a:effectLst/>
                          <a:uLnTx/>
                          <a:uFillTx/>
                          <a:latin typeface="Calibri" panose="020F0502020204030204" pitchFamily="34" charset="0"/>
                          <a:ea typeface="+mn-ea"/>
                          <a:cs typeface="+mn-cs"/>
                        </a:rPr>
                        <a:t>Dexamet</a:t>
                      </a:r>
                      <a:r>
                        <a:rPr kumimoji="0" lang="ro-RO" sz="1600" b="1" i="0" u="none" strike="noStrike" kern="1200" cap="none" spc="0" normalizeH="0" baseline="0" noProof="0" dirty="0" smtClean="0">
                          <a:ln>
                            <a:noFill/>
                          </a:ln>
                          <a:solidFill>
                            <a:schemeClr val="accent3"/>
                          </a:solidFill>
                          <a:effectLst/>
                          <a:uLnTx/>
                          <a:uFillTx/>
                          <a:latin typeface="Calibri" panose="020F0502020204030204" pitchFamily="34" charset="0"/>
                          <a:ea typeface="+mn-ea"/>
                          <a:cs typeface="+mn-cs"/>
                        </a:rPr>
                        <a:t>azonă</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6 mg IV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sau</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PO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până la 10 zile sau până la externare</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115887" marR="0" lvl="0" indent="0" algn="l" defTabSz="914400" rtl="0" eaLnBrk="1" fontAlgn="base" latinLnBrk="0" hangingPunct="1">
                        <a:lnSpc>
                          <a:spcPct val="100000"/>
                        </a:lnSpc>
                        <a:spcBef>
                          <a:spcPct val="0"/>
                        </a:spcBef>
                        <a:spcAft>
                          <a:spcPct val="0"/>
                        </a:spcAft>
                        <a:buClrTx/>
                        <a:buSzTx/>
                        <a:buFont typeface="Wingdings" charset="2"/>
                        <a:buNone/>
                        <a:tabLst/>
                        <a:defRPr/>
                      </a:pPr>
                      <a:r>
                        <a:rPr kumimoji="0" lang="ro-RO" sz="1600" b="1" i="1"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Sau</a:t>
                      </a:r>
                      <a:r>
                        <a:rPr kumimoji="0" lang="en-US" sz="1600" b="1" i="1"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ro-RO" sz="1600" b="1" i="1"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pentru pacienții care au fost recent intubați</a:t>
                      </a:r>
                      <a:r>
                        <a:rPr kumimoji="0" lang="en-US" sz="1600" b="1" i="1"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t>
                      </a:r>
                      <a:endParaRPr kumimoji="0" lang="en-US" sz="1600" b="1"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1" i="0" u="none" strike="noStrike" kern="1200" cap="none" spc="0" normalizeH="0" baseline="0" noProof="0" dirty="0" err="1" smtClean="0">
                          <a:ln>
                            <a:noFill/>
                          </a:ln>
                          <a:solidFill>
                            <a:schemeClr val="accent1"/>
                          </a:solidFill>
                          <a:effectLst/>
                          <a:uLnTx/>
                          <a:uFillTx/>
                          <a:latin typeface="Calibri" panose="020F0502020204030204" pitchFamily="34" charset="0"/>
                          <a:ea typeface="+mn-ea"/>
                          <a:cs typeface="+mn-cs"/>
                        </a:rPr>
                        <a:t>Remdesivir</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aceeași doză ca mai sus</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plus </a:t>
                      </a:r>
                      <a:r>
                        <a:rPr kumimoji="0" lang="en-US" sz="1600" b="1" i="0" u="none" strike="noStrike" kern="1200" cap="none" spc="0" normalizeH="0" baseline="0" noProof="0" dirty="0" err="1" smtClean="0">
                          <a:ln>
                            <a:noFill/>
                          </a:ln>
                          <a:solidFill>
                            <a:schemeClr val="accent3"/>
                          </a:solidFill>
                          <a:effectLst/>
                          <a:uLnTx/>
                          <a:uFillTx/>
                          <a:latin typeface="Calibri" panose="020F0502020204030204" pitchFamily="34" charset="0"/>
                          <a:ea typeface="+mn-ea"/>
                          <a:cs typeface="+mn-cs"/>
                        </a:rPr>
                        <a:t>dexamet</a:t>
                      </a:r>
                      <a:r>
                        <a:rPr kumimoji="0" lang="ro-RO" sz="1600" b="1" i="0" u="none" strike="noStrike" kern="1200" cap="none" spc="0" normalizeH="0" baseline="0" noProof="0" dirty="0" smtClean="0">
                          <a:ln>
                            <a:noFill/>
                          </a:ln>
                          <a:solidFill>
                            <a:schemeClr val="accent3"/>
                          </a:solidFill>
                          <a:effectLst/>
                          <a:uLnTx/>
                          <a:uFillTx/>
                          <a:latin typeface="Calibri" panose="020F0502020204030204" pitchFamily="34" charset="0"/>
                          <a:ea typeface="+mn-ea"/>
                          <a:cs typeface="+mn-cs"/>
                        </a:rPr>
                        <a:t>azonă</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6 mg IV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sau</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PO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până la 10 zile sau până la externare</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bl>
          </a:graphicData>
        </a:graphic>
      </p:graphicFrame>
      <p:sp>
        <p:nvSpPr>
          <p:cNvPr id="8" name="TextBox 7">
            <a:extLst>
              <a:ext uri="{FF2B5EF4-FFF2-40B4-BE49-F238E27FC236}">
                <a16:creationId xmlns:a16="http://schemas.microsoft.com/office/drawing/2014/main" xmlns="" id="{C3398680-C97C-42FB-A8D1-6128273A3CEB}"/>
              </a:ext>
            </a:extLst>
          </p:cNvPr>
          <p:cNvSpPr txBox="1"/>
          <p:nvPr/>
        </p:nvSpPr>
        <p:spPr bwMode="auto">
          <a:xfrm>
            <a:off x="6012031" y="5157123"/>
            <a:ext cx="5643726"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pPr>
            <a:r>
              <a:rPr lang="en-US" sz="1400" b="0" dirty="0" smtClean="0">
                <a:solidFill>
                  <a:schemeClr val="bg1"/>
                </a:solidFill>
                <a:latin typeface="Calibri" pitchFamily="34" charset="0"/>
                <a:cs typeface="Calibri" pitchFamily="34" charset="0"/>
              </a:rPr>
              <a:t>*</a:t>
            </a:r>
            <a:r>
              <a:rPr lang="ro-RO" sz="1400" b="0" dirty="0" smtClean="0">
                <a:solidFill>
                  <a:schemeClr val="bg1"/>
                </a:solidFill>
                <a:latin typeface="Calibri" pitchFamily="34" charset="0"/>
                <a:cs typeface="Calibri" pitchFamily="34" charset="0"/>
              </a:rPr>
              <a:t> Datorită informațiilor limitate, se recomandă administrarea remdesivirului la pacienții spitalizați, care necesită oxigen suplimentar, dar care </a:t>
            </a:r>
            <a:r>
              <a:rPr lang="ro-RO" sz="1400" dirty="0" smtClean="0">
                <a:solidFill>
                  <a:schemeClr val="bg1"/>
                </a:solidFill>
                <a:latin typeface="Calibri" pitchFamily="34" charset="0"/>
                <a:cs typeface="Calibri" pitchFamily="34" charset="0"/>
              </a:rPr>
              <a:t>nu necesită </a:t>
            </a:r>
            <a:r>
              <a:rPr lang="ro-RO" sz="1400" b="0" dirty="0" smtClean="0">
                <a:solidFill>
                  <a:schemeClr val="bg1"/>
                </a:solidFill>
                <a:latin typeface="Calibri" pitchFamily="34" charset="0"/>
                <a:cs typeface="Calibri" pitchFamily="34" charset="0"/>
              </a:rPr>
              <a:t>oxigen cu flux mare, ventilație sau ECMO. Din cauza incertitudinii privind beneficiile clinice din acest grup, </a:t>
            </a:r>
            <a:r>
              <a:rPr lang="ro-RO" sz="1400" dirty="0" smtClean="0">
                <a:solidFill>
                  <a:schemeClr val="bg1"/>
                </a:solidFill>
                <a:latin typeface="Calibri" pitchFamily="34" charset="0"/>
                <a:cs typeface="Calibri" pitchFamily="34" charset="0"/>
              </a:rPr>
              <a:t>nu se recomandă </a:t>
            </a:r>
            <a:r>
              <a:rPr lang="ro-RO" sz="1400" b="0" dirty="0" smtClean="0">
                <a:solidFill>
                  <a:schemeClr val="bg1"/>
                </a:solidFill>
                <a:latin typeface="Calibri" pitchFamily="34" charset="0"/>
                <a:cs typeface="Calibri" pitchFamily="34" charset="0"/>
              </a:rPr>
              <a:t>administrarea  a remdesivirului singur .</a:t>
            </a:r>
            <a:endParaRPr lang="en-US" sz="1400" b="0" dirty="0">
              <a:solidFill>
                <a:schemeClr val="bg1"/>
              </a:solidFill>
              <a:latin typeface="Calibri" pitchFamily="34" charset="0"/>
              <a:cs typeface="Calibri" pitchFamily="34" charset="0"/>
            </a:endParaRPr>
          </a:p>
        </p:txBody>
      </p:sp>
    </p:spTree>
    <p:extLst>
      <p:ext uri="{BB962C8B-B14F-4D97-AF65-F5344CB8AC3E}">
        <p14:creationId xmlns="" xmlns:p14="http://schemas.microsoft.com/office/powerpoint/2010/main" val="93324182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238127"/>
            <a:ext cx="12173803" cy="1103313"/>
          </a:xfrm>
        </p:spPr>
        <p:txBody>
          <a:bodyPr/>
          <a:lstStyle/>
          <a:p>
            <a:r>
              <a:rPr lang="en-US" dirty="0">
                <a:solidFill>
                  <a:schemeClr val="bg1"/>
                </a:solidFill>
              </a:rPr>
              <a:t>NIH </a:t>
            </a:r>
            <a:r>
              <a:rPr lang="ro-RO" dirty="0" smtClean="0">
                <a:solidFill>
                  <a:schemeClr val="bg1"/>
                </a:solidFill>
              </a:rPr>
              <a:t>Ghiduri</a:t>
            </a:r>
            <a:r>
              <a:rPr lang="en-US" dirty="0" smtClean="0">
                <a:solidFill>
                  <a:schemeClr val="bg1"/>
                </a:solidFill>
              </a:rPr>
              <a:t>: </a:t>
            </a:r>
            <a:r>
              <a:rPr lang="ro-RO" dirty="0" smtClean="0">
                <a:solidFill>
                  <a:schemeClr val="bg1"/>
                </a:solidFill>
              </a:rPr>
              <a:t>Tratamente COVID-19 în curs de investigații</a:t>
            </a:r>
            <a:endParaRPr lang="en-US" dirty="0">
              <a:solidFill>
                <a:schemeClr val="bg1"/>
              </a:solidFill>
            </a:endParaRPr>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5" y="6177354"/>
            <a:ext cx="9015187"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1. NIH COVID-19 Treatment Guidelines. Potential antiviral drugs under evaluation for the treatment of COVID-19. Last updated August 27, 2020.</a:t>
            </a:r>
          </a:p>
          <a:p>
            <a:pPr eaLnBrk="1" hangingPunct="1">
              <a:defRPr/>
            </a:pPr>
            <a:r>
              <a:rPr lang="en-US" altLang="en-US" sz="1200" b="0" spc="-10" dirty="0">
                <a:solidFill>
                  <a:schemeClr val="bg2"/>
                </a:solidFill>
                <a:latin typeface="Calibri" panose="020F0502020204030204" pitchFamily="34" charset="0"/>
              </a:rPr>
              <a:t>2. NIH COVID-19 Treatment Guidelines. Immune-based therapy under evaluation for treatment of COVID-19. Last updated August 27, 2020.</a:t>
            </a:r>
          </a:p>
        </p:txBody>
      </p:sp>
      <p:grpSp>
        <p:nvGrpSpPr>
          <p:cNvPr id="3" name="Group 1">
            <a:extLst>
              <a:ext uri="{FF2B5EF4-FFF2-40B4-BE49-F238E27FC236}">
                <a16:creationId xmlns:a16="http://schemas.microsoft.com/office/drawing/2014/main" xmlns=""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D1232AFC-6326-44D1-AAF3-F60FDE79080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graphicFrame>
        <p:nvGraphicFramePr>
          <p:cNvPr id="11"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 xmlns:p14="http://schemas.microsoft.com/office/powerpoint/2010/main" val="4057757041"/>
              </p:ext>
            </p:extLst>
          </p:nvPr>
        </p:nvGraphicFramePr>
        <p:xfrm>
          <a:off x="468004" y="1665026"/>
          <a:ext cx="5605464" cy="4215154"/>
        </p:xfrm>
        <a:graphic>
          <a:graphicData uri="http://schemas.openxmlformats.org/drawingml/2006/table">
            <a:tbl>
              <a:tblPr/>
              <a:tblGrid>
                <a:gridCol w="2802732">
                  <a:extLst>
                    <a:ext uri="{9D8B030D-6E8A-4147-A177-3AD203B41FA5}">
                      <a16:colId xmlns:a16="http://schemas.microsoft.com/office/drawing/2014/main" xmlns="" val="20000"/>
                    </a:ext>
                  </a:extLst>
                </a:gridCol>
                <a:gridCol w="2802732">
                  <a:extLst>
                    <a:ext uri="{9D8B030D-6E8A-4147-A177-3AD203B41FA5}">
                      <a16:colId xmlns:a16="http://schemas.microsoft.com/office/drawing/2014/main" xmlns="" val="20001"/>
                    </a:ext>
                  </a:extLst>
                </a:gridCol>
              </a:tblGrid>
              <a:tr h="29409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200" b="1" i="0" u="none" strike="noStrike" cap="none" normalizeH="0" baseline="0" dirty="0" smtClean="0">
                          <a:ln>
                            <a:noFill/>
                          </a:ln>
                          <a:solidFill>
                            <a:schemeClr val="tx1"/>
                          </a:solidFill>
                          <a:effectLst/>
                          <a:latin typeface="Calibri" panose="020F0502020204030204" pitchFamily="34" charset="0"/>
                        </a:rPr>
                        <a:t>G</a:t>
                      </a:r>
                      <a:r>
                        <a:rPr kumimoji="0" lang="ro-RO" sz="1200" b="1" i="0" u="none" strike="noStrike" cap="none" normalizeH="0" baseline="0" dirty="0" smtClean="0">
                          <a:ln>
                            <a:noFill/>
                          </a:ln>
                          <a:solidFill>
                            <a:schemeClr val="tx1"/>
                          </a:solidFill>
                          <a:effectLst/>
                          <a:latin typeface="Calibri" panose="020F0502020204030204" pitchFamily="34" charset="0"/>
                        </a:rPr>
                        <a:t>hid</a:t>
                      </a:r>
                      <a:endParaRPr kumimoji="0" lang="en-GB" sz="12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dirty="0" err="1" smtClean="0">
                          <a:ln>
                            <a:noFill/>
                          </a:ln>
                          <a:solidFill>
                            <a:schemeClr val="tx1"/>
                          </a:solidFill>
                          <a:effectLst/>
                          <a:latin typeface="Calibri" panose="020F0502020204030204" pitchFamily="34" charset="0"/>
                        </a:rPr>
                        <a:t>Trat</a:t>
                      </a:r>
                      <a:r>
                        <a:rPr kumimoji="0" lang="ro-RO" sz="1200" b="1" i="0" u="none" strike="noStrike" cap="none" normalizeH="0" baseline="0" dirty="0" smtClean="0">
                          <a:ln>
                            <a:noFill/>
                          </a:ln>
                          <a:solidFill>
                            <a:schemeClr val="tx1"/>
                          </a:solidFill>
                          <a:effectLst/>
                          <a:latin typeface="Calibri" panose="020F0502020204030204" pitchFamily="34" charset="0"/>
                        </a:rPr>
                        <a:t>a</a:t>
                      </a:r>
                      <a:r>
                        <a:rPr kumimoji="0" lang="en-US" sz="1200" b="1" i="0" u="none" strike="noStrike" cap="none" normalizeH="0" baseline="0" dirty="0" err="1" smtClean="0">
                          <a:ln>
                            <a:noFill/>
                          </a:ln>
                          <a:solidFill>
                            <a:schemeClr val="tx1"/>
                          </a:solidFill>
                          <a:effectLst/>
                          <a:latin typeface="Calibri" panose="020F0502020204030204" pitchFamily="34" charset="0"/>
                        </a:rPr>
                        <a:t>ment</a:t>
                      </a:r>
                      <a:endParaRPr kumimoji="0" lang="en-US" sz="12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68619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Pacienți spitalizați, care necesită oxigen suplimentar</a:t>
                      </a:r>
                      <a:endParaRPr lang="en-US" sz="1200" b="1" dirty="0">
                        <a:solidFill>
                          <a:schemeClr val="bg1"/>
                        </a:solidFill>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en-US" sz="1200" b="1" i="0" u="none" strike="noStrike" cap="none" normalizeH="0" baseline="0" dirty="0">
                          <a:ln>
                            <a:noFill/>
                          </a:ln>
                          <a:solidFill>
                            <a:schemeClr val="bg2">
                              <a:lumMod val="10000"/>
                            </a:schemeClr>
                          </a:solidFill>
                          <a:effectLst/>
                          <a:latin typeface="Calibri" panose="020F0502020204030204" pitchFamily="34" charset="0"/>
                        </a:rPr>
                        <a:t>Remdesivir (5 </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zil</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e</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 sau până la externare</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unii experți recomandă prelungirea până la 10 zile)</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107829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vi-VN" sz="1200" b="1" i="0" kern="1200" dirty="0" smtClean="0">
                          <a:solidFill>
                            <a:schemeClr val="bg1"/>
                          </a:solidFill>
                          <a:latin typeface="Calibri" pitchFamily="34" charset="0"/>
                          <a:ea typeface="+mn-ea"/>
                          <a:cs typeface="Calibri" pitchFamily="34" charset="0"/>
                        </a:rPr>
                        <a:t>Date insuficiente </a:t>
                      </a:r>
                      <a:r>
                        <a:rPr lang="ro-RO" sz="1200" b="1" i="0" kern="1200" dirty="0" smtClean="0">
                          <a:solidFill>
                            <a:schemeClr val="bg1"/>
                          </a:solidFill>
                          <a:latin typeface="Calibri" pitchFamily="34" charset="0"/>
                          <a:ea typeface="+mn-ea"/>
                          <a:cs typeface="Calibri" pitchFamily="34" charset="0"/>
                        </a:rPr>
                        <a:t>pentru a recomanda sau nu</a:t>
                      </a:r>
                      <a:r>
                        <a:rPr kumimoji="0" lang="ro-RO" sz="1200" b="1" i="0" u="none" strike="noStrike" kern="1200" cap="none" normalizeH="0" baseline="0" dirty="0" smtClean="0">
                          <a:ln>
                            <a:noFill/>
                          </a:ln>
                          <a:solidFill>
                            <a:schemeClr val="bg1"/>
                          </a:solidFill>
                          <a:effectLst/>
                          <a:latin typeface="Calibri" pitchFamily="34" charset="0"/>
                          <a:ea typeface="+mn-ea"/>
                          <a:cs typeface="Calibri" pitchFamily="34" charset="0"/>
                        </a:rPr>
                        <a:t> în formele ușoare până la moderate de </a:t>
                      </a:r>
                      <a:r>
                        <a:rPr lang="vi-VN" sz="1200" b="1" i="0" kern="1200" dirty="0" smtClean="0">
                          <a:solidFill>
                            <a:schemeClr val="bg1"/>
                          </a:solidFill>
                          <a:latin typeface="Calibri" pitchFamily="34" charset="0"/>
                          <a:ea typeface="+mn-ea"/>
                          <a:cs typeface="Calibri" pitchFamily="34" charset="0"/>
                        </a:rPr>
                        <a:t> COVID-19 </a:t>
                      </a:r>
                      <a:r>
                        <a:rPr lang="ro-RO" sz="1200" b="1" i="0" kern="1200" dirty="0" smtClean="0">
                          <a:solidFill>
                            <a:schemeClr val="bg1"/>
                          </a:solidFill>
                          <a:latin typeface="Calibri" pitchFamily="34" charset="0"/>
                          <a:ea typeface="+mn-ea"/>
                          <a:cs typeface="Calibri" pitchFamily="34" charset="0"/>
                        </a:rPr>
                        <a:t>,</a:t>
                      </a:r>
                      <a:r>
                        <a:rPr lang="vi-VN" sz="1200" b="1" i="0" kern="1200" dirty="0" smtClean="0">
                          <a:solidFill>
                            <a:schemeClr val="bg1"/>
                          </a:solidFill>
                          <a:latin typeface="Calibri" pitchFamily="34" charset="0"/>
                          <a:ea typeface="+mn-ea"/>
                          <a:cs typeface="Calibri" pitchFamily="34" charset="0"/>
                        </a:rPr>
                        <a:t> care necesită oxigen cu debit mare, ventilație n</a:t>
                      </a:r>
                      <a:r>
                        <a:rPr lang="ro-RO" sz="1200" b="1" i="0" kern="1200" dirty="0" smtClean="0">
                          <a:solidFill>
                            <a:schemeClr val="bg1"/>
                          </a:solidFill>
                          <a:latin typeface="Calibri" pitchFamily="34" charset="0"/>
                          <a:ea typeface="+mn-ea"/>
                          <a:cs typeface="Calibri" pitchFamily="34" charset="0"/>
                        </a:rPr>
                        <a:t>on-</a:t>
                      </a:r>
                      <a:r>
                        <a:rPr lang="vi-VN" sz="1200" b="1" i="0" kern="1200" dirty="0" smtClean="0">
                          <a:solidFill>
                            <a:schemeClr val="bg1"/>
                          </a:solidFill>
                          <a:latin typeface="Calibri" pitchFamily="34" charset="0"/>
                          <a:ea typeface="+mn-ea"/>
                          <a:cs typeface="Calibri" pitchFamily="34" charset="0"/>
                        </a:rPr>
                        <a:t>invazivă sau mecanică sau ECMO</a:t>
                      </a:r>
                      <a:endParaRPr kumimoji="0" lang="en-US" sz="1200" b="1" i="0" u="none" strike="noStrike" cap="none" normalizeH="0" baseline="0" dirty="0">
                        <a:ln>
                          <a:noFill/>
                        </a:ln>
                        <a:solidFill>
                          <a:schemeClr val="bg1"/>
                        </a:solidFill>
                        <a:effectLst/>
                        <a:latin typeface="Calibri" pitchFamily="34" charset="0"/>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200" b="1" i="0" u="none" strike="noStrike" cap="none" normalizeH="0" baseline="0" dirty="0">
                          <a:ln>
                            <a:noFill/>
                          </a:ln>
                          <a:solidFill>
                            <a:schemeClr val="bg2">
                              <a:lumMod val="10000"/>
                            </a:schemeClr>
                          </a:solidFill>
                          <a:effectLst/>
                          <a:latin typeface="Calibri" panose="020F0502020204030204" pitchFamily="34" charset="0"/>
                        </a:rPr>
                        <a:t>Remdesivir</a:t>
                      </a:r>
                    </a:p>
                    <a:p>
                      <a:pPr marL="115887" marR="0" lvl="0" indent="0" algn="l" defTabSz="914400" rtl="0" eaLnBrk="1" fontAlgn="base" latinLnBrk="0" hangingPunct="1">
                        <a:lnSpc>
                          <a:spcPct val="100000"/>
                        </a:lnSpc>
                        <a:spcBef>
                          <a:spcPct val="0"/>
                        </a:spcBef>
                        <a:spcAft>
                          <a:spcPct val="0"/>
                        </a:spcAft>
                        <a:buClrTx/>
                        <a:buSzTx/>
                        <a:buFont typeface="Wingdings" charset="2"/>
                        <a:buNone/>
                        <a:tabLst/>
                      </a:pP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591707638"/>
                  </a:ext>
                </a:extLst>
              </a:tr>
              <a:tr h="88224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Recomandare împotriva</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Clorochină în doze mari </a:t>
                      </a:r>
                      <a:r>
                        <a:rPr kumimoji="0" lang="en-US"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(600 </a:t>
                      </a:r>
                      <a:r>
                        <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mg BID </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pentru</a:t>
                      </a:r>
                      <a:r>
                        <a:rPr kumimoji="0" lang="en-US"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 </a:t>
                      </a:r>
                      <a:r>
                        <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10 </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zile</a:t>
                      </a:r>
                      <a:r>
                        <a:rPr kumimoji="0" lang="en-US"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a:t>
                      </a:r>
                      <a:endPar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t>
                      </a:r>
                      <a:r>
                        <a:rPr kumimoji="0" lang="en-US"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H</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i</a:t>
                      </a:r>
                      <a:r>
                        <a:rPr kumimoji="0" lang="en-US" sz="1200" b="1"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mn-cs"/>
                        </a:rPr>
                        <a:t>drox</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i</a:t>
                      </a:r>
                      <a:r>
                        <a:rPr kumimoji="0" lang="en-US"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a:t>
                      </a:r>
                      <a:r>
                        <a:rPr kumimoji="0" lang="en-US" sz="1200" b="1"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mn-cs"/>
                        </a:rPr>
                        <a:t>cloro</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chină la pacienții spitalizați</a:t>
                      </a:r>
                      <a:endPar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r h="127434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Recomandare împotriva, cu excepția studiilor clinice</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(H</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i</a:t>
                      </a:r>
                      <a:r>
                        <a:rPr kumimoji="0" lang="en-US" sz="1200" b="1"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mn-cs"/>
                        </a:rPr>
                        <a:t>drox</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i</a:t>
                      </a:r>
                      <a:r>
                        <a:rPr kumimoji="0" lang="en-US"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a:t>
                      </a:r>
                      <a:r>
                        <a:rPr kumimoji="0" lang="en-US" sz="1200" b="1"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mn-cs"/>
                        </a:rPr>
                        <a:t>cloro</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chină la pacienții nespitalizați</a:t>
                      </a:r>
                      <a:endPar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Hidroxiclorochină+azitromicină</a:t>
                      </a:r>
                      <a:endPar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en-US" sz="1200" b="1"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Lopinavir</a:t>
                      </a:r>
                      <a:r>
                        <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t>
                      </a:r>
                      <a:r>
                        <a:rPr kumimoji="0" lang="en-US" sz="1200" b="1"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ritonavir</a:t>
                      </a:r>
                      <a:r>
                        <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sau alți inhibitori de protează</a:t>
                      </a:r>
                      <a:endPar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Ivermectin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bl>
          </a:graphicData>
        </a:graphic>
      </p:graphicFrame>
      <p:graphicFrame>
        <p:nvGraphicFramePr>
          <p:cNvPr id="12" name="Group 3">
            <a:extLst>
              <a:ext uri="{FF2B5EF4-FFF2-40B4-BE49-F238E27FC236}">
                <a16:creationId xmlns:a16="http://schemas.microsoft.com/office/drawing/2014/main" xmlns="" id="{94D35D22-4DAE-4448-8B67-98D9B5BD81A9}"/>
              </a:ext>
            </a:extLst>
          </p:cNvPr>
          <p:cNvGraphicFramePr>
            <a:graphicFrameLocks/>
          </p:cNvGraphicFramePr>
          <p:nvPr>
            <p:extLst>
              <p:ext uri="{D42A27DB-BD31-4B8C-83A1-F6EECF244321}">
                <p14:modId xmlns="" xmlns:p14="http://schemas.microsoft.com/office/powerpoint/2010/main" val="4206461561"/>
              </p:ext>
            </p:extLst>
          </p:nvPr>
        </p:nvGraphicFramePr>
        <p:xfrm>
          <a:off x="6357631" y="1733266"/>
          <a:ext cx="5373688" cy="4045920"/>
        </p:xfrm>
        <a:graphic>
          <a:graphicData uri="http://schemas.openxmlformats.org/drawingml/2006/table">
            <a:tbl>
              <a:tblPr/>
              <a:tblGrid>
                <a:gridCol w="2686844">
                  <a:extLst>
                    <a:ext uri="{9D8B030D-6E8A-4147-A177-3AD203B41FA5}">
                      <a16:colId xmlns:a16="http://schemas.microsoft.com/office/drawing/2014/main" xmlns="" val="20000"/>
                    </a:ext>
                  </a:extLst>
                </a:gridCol>
                <a:gridCol w="2686844">
                  <a:extLst>
                    <a:ext uri="{9D8B030D-6E8A-4147-A177-3AD203B41FA5}">
                      <a16:colId xmlns:a16="http://schemas.microsoft.com/office/drawing/2014/main" xmlns="" val="20001"/>
                    </a:ext>
                  </a:extLst>
                </a:gridCol>
              </a:tblGrid>
              <a:tr h="29605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200" b="1" i="0" u="none" strike="noStrike" cap="none" normalizeH="0" baseline="0" dirty="0" smtClean="0">
                          <a:ln>
                            <a:noFill/>
                          </a:ln>
                          <a:solidFill>
                            <a:schemeClr val="tx1"/>
                          </a:solidFill>
                          <a:effectLst/>
                          <a:latin typeface="Calibri" panose="020F0502020204030204" pitchFamily="34" charset="0"/>
                        </a:rPr>
                        <a:t>G</a:t>
                      </a:r>
                      <a:r>
                        <a:rPr kumimoji="0" lang="ro-RO" sz="1200" b="1" i="0" u="none" strike="noStrike" cap="none" normalizeH="0" baseline="0" dirty="0" smtClean="0">
                          <a:ln>
                            <a:noFill/>
                          </a:ln>
                          <a:solidFill>
                            <a:schemeClr val="tx1"/>
                          </a:solidFill>
                          <a:effectLst/>
                          <a:latin typeface="Calibri" panose="020F0502020204030204" pitchFamily="34" charset="0"/>
                        </a:rPr>
                        <a:t>hid</a:t>
                      </a:r>
                      <a:endParaRPr kumimoji="0" lang="en-GB" sz="12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dirty="0" err="1" smtClean="0">
                          <a:ln>
                            <a:noFill/>
                          </a:ln>
                          <a:solidFill>
                            <a:schemeClr val="tx1"/>
                          </a:solidFill>
                          <a:effectLst/>
                          <a:latin typeface="Calibri" panose="020F0502020204030204" pitchFamily="34" charset="0"/>
                        </a:rPr>
                        <a:t>Trat</a:t>
                      </a:r>
                      <a:r>
                        <a:rPr kumimoji="0" lang="ro-RO" sz="1200" b="1" i="0" u="none" strike="noStrike" cap="none" normalizeH="0" baseline="0" dirty="0" smtClean="0">
                          <a:ln>
                            <a:noFill/>
                          </a:ln>
                          <a:solidFill>
                            <a:schemeClr val="tx1"/>
                          </a:solidFill>
                          <a:effectLst/>
                          <a:latin typeface="Calibri" panose="020F0502020204030204" pitchFamily="34" charset="0"/>
                        </a:rPr>
                        <a:t>a</a:t>
                      </a:r>
                      <a:r>
                        <a:rPr kumimoji="0" lang="en-US" sz="1200" b="1" i="0" u="none" strike="noStrike" cap="none" normalizeH="0" baseline="0" dirty="0" err="1" smtClean="0">
                          <a:ln>
                            <a:noFill/>
                          </a:ln>
                          <a:solidFill>
                            <a:schemeClr val="tx1"/>
                          </a:solidFill>
                          <a:effectLst/>
                          <a:latin typeface="Calibri" panose="020F0502020204030204" pitchFamily="34" charset="0"/>
                        </a:rPr>
                        <a:t>ment</a:t>
                      </a:r>
                      <a:endParaRPr kumimoji="0" lang="en-US" sz="12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88812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Pacienți spitalizați, care necesită oxigen suplimentar sau ventilație mecanică</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1200" b="1" i="0" u="none" strike="noStrike" cap="none" normalizeH="0" baseline="0" dirty="0" err="1" smtClean="0">
                          <a:ln>
                            <a:noFill/>
                          </a:ln>
                          <a:solidFill>
                            <a:schemeClr val="bg2">
                              <a:lumMod val="10000"/>
                            </a:schemeClr>
                          </a:solidFill>
                          <a:effectLst/>
                          <a:latin typeface="Calibri" panose="020F0502020204030204" pitchFamily="34" charset="0"/>
                        </a:rPr>
                        <a:t>Dexamet</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azonă (sau un glucocorticoid dacă dexametazona nu este disponibilă)</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505918842"/>
                  </a:ext>
                </a:extLst>
              </a:tr>
              <a:tr h="49341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Recomandare împotriva, dacă nu este necesar oxigen suplimentar</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1200" b="1" i="0" u="none" strike="noStrike" cap="none" normalizeH="0" baseline="0" dirty="0" err="1" smtClean="0">
                          <a:ln>
                            <a:noFill/>
                          </a:ln>
                          <a:solidFill>
                            <a:schemeClr val="bg2">
                              <a:lumMod val="10000"/>
                            </a:schemeClr>
                          </a:solidFill>
                          <a:effectLst/>
                          <a:latin typeface="Calibri" panose="020F0502020204030204" pitchFamily="34" charset="0"/>
                        </a:rPr>
                        <a:t>Dexamet</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azonă</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4"/>
                  </a:ext>
                </a:extLst>
              </a:tr>
              <a:tr h="108548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Date insuficiente pentru a recomanda sau nu</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Inhibitori </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IL-1 </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1200" b="1" i="0" u="none" strike="noStrike" cap="none" normalizeH="0" baseline="0" dirty="0">
                          <a:ln>
                            <a:noFill/>
                          </a:ln>
                          <a:solidFill>
                            <a:schemeClr val="bg2">
                              <a:lumMod val="10000"/>
                            </a:schemeClr>
                          </a:solidFill>
                          <a:effectLst/>
                          <a:latin typeface="Calibri" panose="020F0502020204030204" pitchFamily="34" charset="0"/>
                        </a:rPr>
                        <a:t>IFN-β </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pentru forme ușoare până la moderate de COVID-19</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Plasmă convalescentă sau Ig</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200" b="1" i="0" u="none" strike="noStrike" cap="none" normalizeH="0" baseline="0" dirty="0">
                          <a:ln>
                            <a:noFill/>
                          </a:ln>
                          <a:solidFill>
                            <a:schemeClr val="bg2">
                              <a:lumMod val="10000"/>
                            </a:schemeClr>
                          </a:solidFill>
                          <a:effectLst/>
                          <a:latin typeface="Calibri" panose="020F0502020204030204" pitchFamily="34" charset="0"/>
                        </a:rPr>
                        <a:t>SARS-CoV-2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128284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Recomandare împotriva, cu excepția studiilor clinice</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Inhibitori </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IL-6/IL-6R </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1200" b="1" i="0" u="none" strike="noStrike" cap="none" normalizeH="0" baseline="0" dirty="0">
                          <a:ln>
                            <a:noFill/>
                          </a:ln>
                          <a:solidFill>
                            <a:schemeClr val="bg2">
                              <a:lumMod val="10000"/>
                            </a:schemeClr>
                          </a:solidFill>
                          <a:effectLst/>
                          <a:latin typeface="Calibri" panose="020F0502020204030204" pitchFamily="34" charset="0"/>
                        </a:rPr>
                        <a:t>IFN-α/β </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pentru formele severe sau critice de COVID-19</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Inhibitori </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BTK </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și</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 JAK</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IVIG specifice </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Non-SARS-CoV-2</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Celule stem mezenchimale</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bl>
          </a:graphicData>
        </a:graphic>
      </p:graphicFrame>
      <p:sp>
        <p:nvSpPr>
          <p:cNvPr id="14" name="TextBox 13"/>
          <p:cNvSpPr txBox="1"/>
          <p:nvPr/>
        </p:nvSpPr>
        <p:spPr bwMode="auto">
          <a:xfrm>
            <a:off x="727075" y="1146412"/>
            <a:ext cx="53736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2000" dirty="0" smtClean="0">
                <a:solidFill>
                  <a:schemeClr val="bg1"/>
                </a:solidFill>
                <a:latin typeface="Calibri" panose="020F0502020204030204" pitchFamily="34" charset="0"/>
              </a:rPr>
              <a:t>Antiviral</a:t>
            </a:r>
            <a:r>
              <a:rPr lang="ro-RO" sz="2000" dirty="0" smtClean="0">
                <a:solidFill>
                  <a:schemeClr val="bg1"/>
                </a:solidFill>
                <a:latin typeface="Calibri" panose="020F0502020204030204" pitchFamily="34" charset="0"/>
              </a:rPr>
              <a:t>e</a:t>
            </a:r>
            <a:r>
              <a:rPr lang="en-US" sz="2000" baseline="30000" dirty="0" smtClean="0">
                <a:solidFill>
                  <a:schemeClr val="bg1"/>
                </a:solidFill>
                <a:latin typeface="Calibri" panose="020F0502020204030204" pitchFamily="34" charset="0"/>
              </a:rPr>
              <a:t>[1</a:t>
            </a:r>
            <a:r>
              <a:rPr lang="en-US" sz="2000" baseline="30000" dirty="0">
                <a:solidFill>
                  <a:schemeClr val="bg1"/>
                </a:solidFill>
                <a:latin typeface="Calibri" panose="020F0502020204030204" pitchFamily="34" charset="0"/>
              </a:rPr>
              <a:t>]</a:t>
            </a:r>
            <a:endParaRPr lang="en-US" sz="2000" dirty="0">
              <a:solidFill>
                <a:schemeClr val="bg1"/>
              </a:solidFill>
              <a:latin typeface="Calibri" panose="020F0502020204030204" pitchFamily="34" charset="0"/>
            </a:endParaRPr>
          </a:p>
        </p:txBody>
      </p:sp>
      <p:sp>
        <p:nvSpPr>
          <p:cNvPr id="15" name="TextBox 14"/>
          <p:cNvSpPr txBox="1"/>
          <p:nvPr/>
        </p:nvSpPr>
        <p:spPr bwMode="auto">
          <a:xfrm>
            <a:off x="7525798" y="1214651"/>
            <a:ext cx="321241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ro-RO" sz="2000" dirty="0" smtClean="0">
                <a:solidFill>
                  <a:schemeClr val="bg1"/>
                </a:solidFill>
                <a:latin typeface="Calibri" panose="020F0502020204030204" pitchFamily="34" charset="0"/>
              </a:rPr>
              <a:t>Terapii imunomodulatoare</a:t>
            </a:r>
            <a:r>
              <a:rPr lang="en-US" sz="2000" baseline="30000" dirty="0" smtClean="0">
                <a:solidFill>
                  <a:schemeClr val="bg1"/>
                </a:solidFill>
                <a:latin typeface="Calibri" panose="020F0502020204030204" pitchFamily="34" charset="0"/>
              </a:rPr>
              <a:t>[2</a:t>
            </a:r>
            <a:r>
              <a:rPr lang="en-US" sz="2000" baseline="30000" dirty="0">
                <a:solidFill>
                  <a:schemeClr val="bg1"/>
                </a:solidFill>
                <a:latin typeface="Calibri" panose="020F0502020204030204" pitchFamily="34" charset="0"/>
              </a:rPr>
              <a:t>]</a:t>
            </a:r>
            <a:endParaRPr lang="en-US" sz="2000"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16879639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90625" y="1166813"/>
            <a:ext cx="9810750" cy="4524375"/>
          </a:xfrm>
          <a:prstGeom prst="rect">
            <a:avLst/>
          </a:prstGeom>
          <a:noFill/>
          <a:ln w="9525">
            <a:noFill/>
            <a:miter lim="800000"/>
            <a:headEnd/>
            <a:tailEnd/>
          </a:ln>
          <a:effectLst/>
        </p:spPr>
      </p:pic>
    </p:spTree>
    <p:extLst>
      <p:ext uri="{BB962C8B-B14F-4D97-AF65-F5344CB8AC3E}">
        <p14:creationId xmlns="" xmlns:p14="http://schemas.microsoft.com/office/powerpoint/2010/main" val="20917568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358188" y="0"/>
            <a:ext cx="7659269" cy="6858000"/>
          </a:xfrm>
          <a:prstGeom prst="rect">
            <a:avLst/>
          </a:prstGeom>
          <a:noFill/>
          <a:ln w="9525">
            <a:noFill/>
            <a:miter lim="800000"/>
            <a:headEnd/>
            <a:tailEnd/>
          </a:ln>
          <a:effectLst/>
        </p:spPr>
      </p:pic>
    </p:spTree>
    <p:extLst>
      <p:ext uri="{BB962C8B-B14F-4D97-AF65-F5344CB8AC3E}">
        <p14:creationId xmlns="" xmlns:p14="http://schemas.microsoft.com/office/powerpoint/2010/main" val="301984666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8A17A53-EB29-41F4-B72A-8FD7F5FEEB13}"/>
              </a:ext>
            </a:extLst>
          </p:cNvPr>
          <p:cNvSpPr>
            <a:spLocks noGrp="1"/>
          </p:cNvSpPr>
          <p:nvPr>
            <p:ph type="title"/>
          </p:nvPr>
        </p:nvSpPr>
        <p:spPr/>
        <p:txBody>
          <a:bodyPr/>
          <a:lstStyle/>
          <a:p>
            <a:r>
              <a:rPr lang="en-US" dirty="0" smtClean="0">
                <a:solidFill>
                  <a:schemeClr val="bg1"/>
                </a:solidFill>
              </a:rPr>
              <a:t>Burden of Thrombosis in Patients With COVID-19</a:t>
            </a:r>
            <a:endParaRPr lang="en-US" dirty="0">
              <a:solidFill>
                <a:schemeClr val="bg1"/>
              </a:solidFill>
            </a:endParaRPr>
          </a:p>
        </p:txBody>
      </p:sp>
      <p:graphicFrame>
        <p:nvGraphicFramePr>
          <p:cNvPr id="7" name="Group 32">
            <a:extLst>
              <a:ext uri="{FF2B5EF4-FFF2-40B4-BE49-F238E27FC236}">
                <a16:creationId xmlns:a16="http://schemas.microsoft.com/office/drawing/2014/main" xmlns="" id="{10EB3323-9C90-411E-A09F-6DD64993ED11}"/>
              </a:ext>
            </a:extLst>
          </p:cNvPr>
          <p:cNvGraphicFramePr>
            <a:graphicFrameLocks noGrp="1"/>
          </p:cNvGraphicFramePr>
          <p:nvPr>
            <p:ph idx="1"/>
          </p:nvPr>
        </p:nvGraphicFramePr>
        <p:xfrm>
          <a:off x="723900" y="1609036"/>
          <a:ext cx="10758486" cy="3639927"/>
        </p:xfrm>
        <a:graphic>
          <a:graphicData uri="http://schemas.openxmlformats.org/drawingml/2006/table">
            <a:tbl>
              <a:tblPr/>
              <a:tblGrid>
                <a:gridCol w="1699674">
                  <a:extLst>
                    <a:ext uri="{9D8B030D-6E8A-4147-A177-3AD203B41FA5}">
                      <a16:colId xmlns:a16="http://schemas.microsoft.com/office/drawing/2014/main" xmlns="" val="20000"/>
                    </a:ext>
                  </a:extLst>
                </a:gridCol>
                <a:gridCol w="1550385">
                  <a:extLst>
                    <a:ext uri="{9D8B030D-6E8A-4147-A177-3AD203B41FA5}">
                      <a16:colId xmlns:a16="http://schemas.microsoft.com/office/drawing/2014/main" xmlns="" val="20001"/>
                    </a:ext>
                  </a:extLst>
                </a:gridCol>
                <a:gridCol w="1411958">
                  <a:extLst>
                    <a:ext uri="{9D8B030D-6E8A-4147-A177-3AD203B41FA5}">
                      <a16:colId xmlns:a16="http://schemas.microsoft.com/office/drawing/2014/main" xmlns="" val="2344911044"/>
                    </a:ext>
                  </a:extLst>
                </a:gridCol>
                <a:gridCol w="987447">
                  <a:extLst>
                    <a:ext uri="{9D8B030D-6E8A-4147-A177-3AD203B41FA5}">
                      <a16:colId xmlns:a16="http://schemas.microsoft.com/office/drawing/2014/main" xmlns="" val="739102930"/>
                    </a:ext>
                  </a:extLst>
                </a:gridCol>
                <a:gridCol w="2344035">
                  <a:extLst>
                    <a:ext uri="{9D8B030D-6E8A-4147-A177-3AD203B41FA5}">
                      <a16:colId xmlns:a16="http://schemas.microsoft.com/office/drawing/2014/main" xmlns="" val="2334997415"/>
                    </a:ext>
                  </a:extLst>
                </a:gridCol>
                <a:gridCol w="1356587">
                  <a:extLst>
                    <a:ext uri="{9D8B030D-6E8A-4147-A177-3AD203B41FA5}">
                      <a16:colId xmlns:a16="http://schemas.microsoft.com/office/drawing/2014/main" xmlns="" val="3562101588"/>
                    </a:ext>
                  </a:extLst>
                </a:gridCol>
                <a:gridCol w="1408400">
                  <a:extLst>
                    <a:ext uri="{9D8B030D-6E8A-4147-A177-3AD203B41FA5}">
                      <a16:colId xmlns:a16="http://schemas.microsoft.com/office/drawing/2014/main" xmlns="" val="20002"/>
                    </a:ext>
                  </a:extLst>
                </a:gridCol>
              </a:tblGrid>
              <a:tr h="378542">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Study Country</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1800" b="1" dirty="0">
                          <a:solidFill>
                            <a:schemeClr val="tx1"/>
                          </a:solidFill>
                          <a:latin typeface="Calibri" panose="020F0502020204030204" pitchFamily="34" charset="0"/>
                          <a:cs typeface="Calibri" panose="020F0502020204030204" pitchFamily="34" charset="0"/>
                        </a:rPr>
                        <a:t>Design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Population</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N</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Thromboprophylaxis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Screening</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VTE Rate,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0"/>
                  </a:ext>
                </a:extLst>
              </a:tr>
              <a:tr h="396245">
                <a:tc>
                  <a:txBody>
                    <a:bodyPr/>
                    <a:lstStyle/>
                    <a:p>
                      <a:r>
                        <a:rPr lang="en-US" sz="1800" dirty="0">
                          <a:solidFill>
                            <a:schemeClr val="bg1"/>
                          </a:solidFill>
                          <a:latin typeface="Calibri" panose="020F0502020204030204" pitchFamily="34" charset="0"/>
                          <a:cs typeface="Calibri" panose="020F0502020204030204" pitchFamily="34" charset="0"/>
                        </a:rPr>
                        <a:t>China</a:t>
                      </a:r>
                      <a:r>
                        <a:rPr lang="en-US" sz="1800" strike="noStrike" baseline="30000" dirty="0">
                          <a:solidFill>
                            <a:schemeClr val="bg1"/>
                          </a:solidFill>
                          <a:latin typeface="Calibri" panose="020F0502020204030204" pitchFamily="34" charset="0"/>
                          <a:cs typeface="Calibri" panose="020F050202020403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Retrospective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ICU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81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1"/>
                  </a:ext>
                </a:extLst>
              </a:tr>
              <a:tr h="396245">
                <a:tc>
                  <a:txBody>
                    <a:bodyPr/>
                    <a:lstStyle/>
                    <a:p>
                      <a:r>
                        <a:rPr lang="en-US" sz="1800" dirty="0">
                          <a:solidFill>
                            <a:schemeClr val="bg1"/>
                          </a:solidFill>
                          <a:latin typeface="Calibri" panose="020F0502020204030204" pitchFamily="34" charset="0"/>
                          <a:cs typeface="Calibri" panose="020F0502020204030204" pitchFamily="34" charset="0"/>
                        </a:rPr>
                        <a:t>France</a:t>
                      </a:r>
                      <a:r>
                        <a:rPr lang="en-US" sz="1800" baseline="30000" dirty="0">
                          <a:solidFill>
                            <a:schemeClr val="bg1"/>
                          </a:solidFill>
                          <a:latin typeface="Calibri" panose="020F0502020204030204" pitchFamily="34" charset="0"/>
                          <a:cs typeface="Calibri" panose="020F050202020403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Prospective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ICU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11.7*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r h="396245">
                <a:tc>
                  <a:txBody>
                    <a:bodyPr/>
                    <a:lstStyle/>
                    <a:p>
                      <a:r>
                        <a:rPr lang="en-US" sz="1800" dirty="0">
                          <a:solidFill>
                            <a:schemeClr val="bg1"/>
                          </a:solidFill>
                          <a:latin typeface="Calibri" panose="020F0502020204030204" pitchFamily="34" charset="0"/>
                          <a:cs typeface="Calibri" panose="020F0502020204030204" pitchFamily="34" charset="0"/>
                        </a:rPr>
                        <a:t>France</a:t>
                      </a:r>
                      <a:r>
                        <a:rPr lang="en-US" sz="1800" baseline="30000" dirty="0">
                          <a:solidFill>
                            <a:schemeClr val="bg1"/>
                          </a:solidFill>
                          <a:latin typeface="Calibri" panose="020F0502020204030204" pitchFamily="34" charset="0"/>
                          <a:cs typeface="Calibri" panose="020F050202020403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Retrospective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ICU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69.0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098458198"/>
                  </a:ext>
                </a:extLst>
              </a:tr>
              <a:tr h="396245">
                <a:tc>
                  <a:txBody>
                    <a:bodyPr/>
                    <a:lstStyle/>
                    <a:p>
                      <a:r>
                        <a:rPr lang="en-US" sz="1800" dirty="0">
                          <a:solidFill>
                            <a:schemeClr val="bg1"/>
                          </a:solidFill>
                          <a:latin typeface="Calibri" panose="020F0502020204030204" pitchFamily="34" charset="0"/>
                          <a:cs typeface="Calibri" panose="020F0502020204030204" pitchFamily="34" charset="0"/>
                        </a:rPr>
                        <a:t>France</a:t>
                      </a:r>
                      <a:r>
                        <a:rPr lang="en-US" sz="1800" baseline="30000" dirty="0">
                          <a:solidFill>
                            <a:schemeClr val="bg1"/>
                          </a:solidFill>
                          <a:latin typeface="Calibri" panose="020F0502020204030204" pitchFamily="34" charset="0"/>
                          <a:cs typeface="Calibri" panose="020F050202020403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Retrospective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ICU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107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20.6</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a:t>
                      </a:r>
                      <a:endParaRPr lang="en-US" sz="1800" dirty="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576480484"/>
                  </a:ext>
                </a:extLst>
              </a:tr>
              <a:tr h="396245">
                <a:tc>
                  <a:txBody>
                    <a:bodyPr/>
                    <a:lstStyle/>
                    <a:p>
                      <a:r>
                        <a:rPr lang="en-US" sz="1800" dirty="0">
                          <a:solidFill>
                            <a:schemeClr val="bg1"/>
                          </a:solidFill>
                          <a:latin typeface="Calibri" panose="020F0502020204030204" pitchFamily="34" charset="0"/>
                          <a:cs typeface="Calibri" panose="020F0502020204030204" pitchFamily="34" charset="0"/>
                        </a:rPr>
                        <a:t>The Netherlands</a:t>
                      </a:r>
                      <a:r>
                        <a:rPr lang="en-US" sz="1800" baseline="30000" dirty="0">
                          <a:solidFill>
                            <a:schemeClr val="bg1"/>
                          </a:solidFill>
                          <a:latin typeface="Calibri" panose="020F0502020204030204" pitchFamily="34" charset="0"/>
                          <a:cs typeface="Calibri" panose="020F050202020403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Retrospective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ICU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184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Yes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396245">
                <a:tc>
                  <a:txBody>
                    <a:bodyPr/>
                    <a:lstStyle/>
                    <a:p>
                      <a:r>
                        <a:rPr lang="en-US" sz="1800" dirty="0">
                          <a:solidFill>
                            <a:schemeClr val="bg1"/>
                          </a:solidFill>
                          <a:latin typeface="Calibri" panose="020F0502020204030204" pitchFamily="34" charset="0"/>
                          <a:cs typeface="Calibri" panose="020F0502020204030204" pitchFamily="34" charset="0"/>
                        </a:rPr>
                        <a:t>Italy</a:t>
                      </a:r>
                      <a:r>
                        <a:rPr lang="en-US" sz="1800" baseline="30000" dirty="0">
                          <a:solidFill>
                            <a:schemeClr val="bg1"/>
                          </a:solidFill>
                          <a:latin typeface="Calibri" panose="020F0502020204030204" pitchFamily="34" charset="0"/>
                          <a:cs typeface="Calibri" panose="020F050202020403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Retrospective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Inpatient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388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2843460131"/>
                  </a:ext>
                </a:extLst>
              </a:tr>
              <a:tr h="396245">
                <a:tc>
                  <a:txBody>
                    <a:bodyPr/>
                    <a:lstStyle/>
                    <a:p>
                      <a:r>
                        <a:rPr lang="en-US" sz="1800" dirty="0">
                          <a:solidFill>
                            <a:schemeClr val="bg1"/>
                          </a:solidFill>
                          <a:latin typeface="Calibri" panose="020F0502020204030204" pitchFamily="34" charset="0"/>
                          <a:cs typeface="Calibri" panose="020F0502020204030204" pitchFamily="34" charset="0"/>
                        </a:rPr>
                        <a:t>United Kingdom</a:t>
                      </a:r>
                      <a:r>
                        <a:rPr lang="en-US" sz="1800" baseline="30000" dirty="0">
                          <a:solidFill>
                            <a:schemeClr val="bg1"/>
                          </a:solidFill>
                          <a:latin typeface="Calibri" panose="020F0502020204030204" pitchFamily="34" charset="0"/>
                          <a:cs typeface="Calibri" panose="020F0502020204030204" pitchFamily="34"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Retrospective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ICU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Yes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741210403"/>
                  </a:ext>
                </a:extLst>
              </a:tr>
            </a:tbl>
          </a:graphicData>
        </a:graphic>
      </p:graphicFrame>
      <p:sp>
        <p:nvSpPr>
          <p:cNvPr id="9" name="TextBox 8">
            <a:extLst>
              <a:ext uri="{FF2B5EF4-FFF2-40B4-BE49-F238E27FC236}">
                <a16:creationId xmlns:a16="http://schemas.microsoft.com/office/drawing/2014/main" xmlns="" id="{FE4311EC-9DB7-43D7-A8BE-9DDA68B202E5}"/>
              </a:ext>
            </a:extLst>
          </p:cNvPr>
          <p:cNvSpPr txBox="1"/>
          <p:nvPr/>
        </p:nvSpPr>
        <p:spPr>
          <a:xfrm>
            <a:off x="709613" y="5278789"/>
            <a:ext cx="110251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*Pulmonary embolisms in COVID-19 ARDS vs 2.1% in matched non-COVID-19 ARDS.</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Pulmonary embolism vs 6.1% in non–COVID-19 ICU patients.</a:t>
            </a:r>
          </a:p>
        </p:txBody>
      </p:sp>
      <p:sp>
        <p:nvSpPr>
          <p:cNvPr id="13" name="Text Box 11">
            <a:extLst>
              <a:ext uri="{FF2B5EF4-FFF2-40B4-BE49-F238E27FC236}">
                <a16:creationId xmlns:a16="http://schemas.microsoft.com/office/drawing/2014/main" xmlns="" id="{7B2FE21C-AB94-4AB9-B12A-2273F50C934B}"/>
              </a:ext>
            </a:extLst>
          </p:cNvPr>
          <p:cNvSpPr txBox="1">
            <a:spLocks noChangeArrowheads="1"/>
          </p:cNvSpPr>
          <p:nvPr/>
        </p:nvSpPr>
        <p:spPr bwMode="auto">
          <a:xfrm>
            <a:off x="405374" y="6183144"/>
            <a:ext cx="88598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da-DK" altLang="en-US" sz="1200" b="0" dirty="0">
                <a:solidFill>
                  <a:schemeClr val="bg2"/>
                </a:solidFill>
                <a:latin typeface="Calibri" panose="020F0502020204030204" pitchFamily="34" charset="0"/>
              </a:rPr>
              <a:t>1. Cui. J </a:t>
            </a:r>
            <a:r>
              <a:rPr lang="da-DK" altLang="en-US" sz="1200" b="0" dirty="0" err="1">
                <a:solidFill>
                  <a:schemeClr val="bg2"/>
                </a:solidFill>
                <a:latin typeface="Calibri" panose="020F0502020204030204" pitchFamily="34" charset="0"/>
              </a:rPr>
              <a:t>Thromb</a:t>
            </a:r>
            <a:r>
              <a:rPr lang="da-DK" altLang="en-US" sz="1200" b="0" dirty="0">
                <a:solidFill>
                  <a:schemeClr val="bg2"/>
                </a:solidFill>
                <a:latin typeface="Calibri" panose="020F0502020204030204" pitchFamily="34" charset="0"/>
              </a:rPr>
              <a:t> </a:t>
            </a:r>
            <a:r>
              <a:rPr lang="da-DK" altLang="en-US" sz="1200" b="0" dirty="0" err="1">
                <a:solidFill>
                  <a:schemeClr val="bg2"/>
                </a:solidFill>
                <a:latin typeface="Calibri" panose="020F0502020204030204" pitchFamily="34" charset="0"/>
              </a:rPr>
              <a:t>Haemost</a:t>
            </a:r>
            <a:r>
              <a:rPr lang="da-DK" altLang="en-US" sz="1200" b="0" dirty="0">
                <a:solidFill>
                  <a:schemeClr val="bg2"/>
                </a:solidFill>
                <a:latin typeface="Calibri" panose="020F0502020204030204" pitchFamily="34" charset="0"/>
              </a:rPr>
              <a:t>. 2020;18:1421. 2. Helms. Intesive Care Med. 2020;46:1089. 3. Llitjos. J Thromb Haemost. 2020;18:1743. 4. Poissy. Circulation. 2020;142:184. 5. Klok. Throm Res. 2020;191:145. 6. Lodigiani. Thromb Res. 2020;191:9. 7. Thomas. Thromb Res. 2020;191:76. </a:t>
            </a:r>
          </a:p>
        </p:txBody>
      </p:sp>
      <p:grpSp>
        <p:nvGrpSpPr>
          <p:cNvPr id="2" name="Group 1">
            <a:extLst>
              <a:ext uri="{FF2B5EF4-FFF2-40B4-BE49-F238E27FC236}">
                <a16:creationId xmlns:a16="http://schemas.microsoft.com/office/drawing/2014/main" xmlns="" id="{13E1B125-AA59-4B98-A213-9830267FAE9C}"/>
              </a:ext>
            </a:extLst>
          </p:cNvPr>
          <p:cNvGrpSpPr>
            <a:grpSpLocks/>
          </p:cNvGrpSpPr>
          <p:nvPr/>
        </p:nvGrpSpPr>
        <p:grpSpPr bwMode="auto">
          <a:xfrm>
            <a:off x="9392911" y="6213768"/>
            <a:ext cx="2488502" cy="449064"/>
            <a:chOff x="9602074" y="3550251"/>
            <a:chExt cx="2488502" cy="449257"/>
          </a:xfrm>
        </p:grpSpPr>
        <p:pic>
          <p:nvPicPr>
            <p:cNvPr id="16" name="Picture 15">
              <a:extLst>
                <a:ext uri="{FF2B5EF4-FFF2-40B4-BE49-F238E27FC236}">
                  <a16:creationId xmlns:a16="http://schemas.microsoft.com/office/drawing/2014/main" xmlns="" id="{45FEA5BA-3FA2-419B-A2CB-AB1A4900E87C}"/>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7" name="Rectangle 8">
              <a:extLst>
                <a:ext uri="{FF2B5EF4-FFF2-40B4-BE49-F238E27FC236}">
                  <a16:creationId xmlns:a16="http://schemas.microsoft.com/office/drawing/2014/main" xmlns="" id="{6322A667-8717-4FFF-9031-85B294021C1F}"/>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3" name="Rectangle 2">
            <a:extLst>
              <a:ext uri="{FF2B5EF4-FFF2-40B4-BE49-F238E27FC236}">
                <a16:creationId xmlns:a16="http://schemas.microsoft.com/office/drawing/2014/main" xmlns="" id="{EC854493-D5FC-448A-AB38-E8D3288097D4}"/>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 xmlns:p14="http://schemas.microsoft.com/office/powerpoint/2010/main" val="37883020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3A81451-67ED-4A28-8A5B-A37E0093A2B7}"/>
              </a:ext>
            </a:extLst>
          </p:cNvPr>
          <p:cNvSpPr>
            <a:spLocks noGrp="1"/>
          </p:cNvSpPr>
          <p:nvPr>
            <p:ph type="title"/>
          </p:nvPr>
        </p:nvSpPr>
        <p:spPr/>
        <p:txBody>
          <a:bodyPr/>
          <a:lstStyle/>
          <a:p>
            <a:r>
              <a:rPr lang="ro-RO" dirty="0" smtClean="0">
                <a:solidFill>
                  <a:schemeClr val="bg1"/>
                </a:solidFill>
              </a:rPr>
              <a:t>Leziuni pulmonare în COVID-19 evidențiate la autopsie</a:t>
            </a:r>
            <a:endParaRPr lang="en-US" dirty="0">
              <a:solidFill>
                <a:schemeClr val="bg1"/>
              </a:solidFill>
            </a:endParaRPr>
          </a:p>
        </p:txBody>
      </p:sp>
      <p:sp>
        <p:nvSpPr>
          <p:cNvPr id="6" name="Content Placeholder 5">
            <a:extLst>
              <a:ext uri="{FF2B5EF4-FFF2-40B4-BE49-F238E27FC236}">
                <a16:creationId xmlns:a16="http://schemas.microsoft.com/office/drawing/2014/main" xmlns="" id="{829A3AE5-59E4-49D4-B32A-338397A91694}"/>
              </a:ext>
            </a:extLst>
          </p:cNvPr>
          <p:cNvSpPr>
            <a:spLocks noGrp="1"/>
          </p:cNvSpPr>
          <p:nvPr>
            <p:ph sz="half" idx="1"/>
          </p:nvPr>
        </p:nvSpPr>
        <p:spPr/>
        <p:txBody>
          <a:bodyPr/>
          <a:lstStyle/>
          <a:p>
            <a:r>
              <a:rPr lang="ro-RO" dirty="0" smtClean="0"/>
              <a:t>Studiu prospectiv pentru a compara rezultatele clinice cu datele autopsiei</a:t>
            </a:r>
            <a:r>
              <a:rPr lang="en-US" dirty="0" smtClean="0"/>
              <a:t>(N </a:t>
            </a:r>
            <a:r>
              <a:rPr lang="en-US" dirty="0"/>
              <a:t>= 12)</a:t>
            </a:r>
            <a:r>
              <a:rPr lang="en-US" baseline="30000" dirty="0"/>
              <a:t>[1]</a:t>
            </a:r>
          </a:p>
          <a:p>
            <a:pPr lvl="1"/>
            <a:r>
              <a:rPr lang="en-US" dirty="0"/>
              <a:t>7/12 </a:t>
            </a:r>
            <a:r>
              <a:rPr lang="ro-RO" dirty="0" smtClean="0"/>
              <a:t>pacienți au prezentat tromboză venoasă profundă</a:t>
            </a:r>
            <a:endParaRPr lang="en-US" dirty="0"/>
          </a:p>
          <a:p>
            <a:pPr lvl="1"/>
            <a:r>
              <a:rPr lang="en-US" dirty="0"/>
              <a:t>4/7 </a:t>
            </a:r>
            <a:r>
              <a:rPr lang="ro-RO" dirty="0" smtClean="0"/>
              <a:t>au murit din cauza emboliei pulmonare</a:t>
            </a:r>
            <a:endParaRPr lang="en-US" dirty="0"/>
          </a:p>
          <a:p>
            <a:pPr marL="457200" lvl="1" indent="0">
              <a:buNone/>
            </a:pPr>
            <a:endParaRPr lang="en-US" sz="2800" dirty="0"/>
          </a:p>
        </p:txBody>
      </p:sp>
      <p:sp>
        <p:nvSpPr>
          <p:cNvPr id="11" name="TextBox 4">
            <a:extLst>
              <a:ext uri="{FF2B5EF4-FFF2-40B4-BE49-F238E27FC236}">
                <a16:creationId xmlns:a16="http://schemas.microsoft.com/office/drawing/2014/main" xmlns="" id="{E9EDDBC5-D5B5-43F0-B61E-8DA2DBCC2786}"/>
              </a:ext>
            </a:extLst>
          </p:cNvPr>
          <p:cNvSpPr txBox="1"/>
          <p:nvPr/>
        </p:nvSpPr>
        <p:spPr>
          <a:xfrm>
            <a:off x="6892665" y="1484283"/>
            <a:ext cx="3506458" cy="40011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Leziuni alveolare</a:t>
            </a:r>
            <a:r>
              <a:rPr kumimoji="0" lang="en-US" sz="2000" b="1" i="0" u="none" strike="noStrike" kern="1200" cap="none" spc="0" normalizeH="0" baseline="30000" noProof="0" dirty="0" smtClean="0">
                <a:ln>
                  <a:noFill/>
                </a:ln>
                <a:solidFill>
                  <a:prstClr val="black"/>
                </a:solidFill>
                <a:effectLst/>
                <a:uLnTx/>
                <a:uFillTx/>
                <a:latin typeface="Calibri" panose="020F0502020204030204" pitchFamily="34" charset="0"/>
                <a:ea typeface="+mj-ea"/>
                <a:cs typeface="Calibri" panose="020F0502020204030204" pitchFamily="34" charset="0"/>
              </a:rPr>
              <a:t>[2</a:t>
            </a:r>
            <a:r>
              <a:rPr kumimoji="0" lang="en-US" sz="20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rPr>
              <a:t>]</a:t>
            </a:r>
          </a:p>
        </p:txBody>
      </p:sp>
      <p:sp>
        <p:nvSpPr>
          <p:cNvPr id="13" name="TextBox 5">
            <a:extLst>
              <a:ext uri="{FF2B5EF4-FFF2-40B4-BE49-F238E27FC236}">
                <a16:creationId xmlns:a16="http://schemas.microsoft.com/office/drawing/2014/main" xmlns="" id="{803371E5-10A1-42C1-9745-7752B7344DCC}"/>
              </a:ext>
            </a:extLst>
          </p:cNvPr>
          <p:cNvSpPr txBox="1"/>
          <p:nvPr/>
        </p:nvSpPr>
        <p:spPr>
          <a:xfrm>
            <a:off x="6996703" y="3792185"/>
            <a:ext cx="3298383" cy="40011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2000" dirty="0" smtClean="0">
                <a:solidFill>
                  <a:prstClr val="black"/>
                </a:solidFill>
                <a:latin typeface="Calibri" panose="020F0502020204030204" pitchFamily="34" charset="0"/>
                <a:cs typeface="Calibri" panose="020F0502020204030204" pitchFamily="34" charset="0"/>
              </a:rPr>
              <a:t>Microtrombi</a:t>
            </a:r>
            <a:r>
              <a:rPr kumimoji="0" lang="en-US" sz="2000" b="1" i="0" u="none" strike="noStrike" kern="1200" cap="none" spc="0" normalizeH="0" baseline="30000" noProof="0" dirty="0" smtClean="0">
                <a:ln>
                  <a:noFill/>
                </a:ln>
                <a:solidFill>
                  <a:prstClr val="black"/>
                </a:solidFill>
                <a:effectLst/>
                <a:uLnTx/>
                <a:uFillTx/>
                <a:latin typeface="Calibri" panose="020F0502020204030204" pitchFamily="34" charset="0"/>
                <a:ea typeface="+mj-ea"/>
                <a:cs typeface="Calibri" panose="020F0502020204030204" pitchFamily="34" charset="0"/>
              </a:rPr>
              <a:t>[2</a:t>
            </a:r>
            <a:r>
              <a:rPr kumimoji="0" lang="en-US" sz="20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rPr>
              <a:t>]</a:t>
            </a:r>
          </a:p>
        </p:txBody>
      </p:sp>
      <p:sp>
        <p:nvSpPr>
          <p:cNvPr id="15" name="Text Box 11">
            <a:extLst>
              <a:ext uri="{FF2B5EF4-FFF2-40B4-BE49-F238E27FC236}">
                <a16:creationId xmlns:a16="http://schemas.microsoft.com/office/drawing/2014/main" xmlns="" id="{2A84E7BB-E4C2-4106-894F-0CCFA1E2F833}"/>
              </a:ext>
            </a:extLst>
          </p:cNvPr>
          <p:cNvSpPr txBox="1">
            <a:spLocks noChangeArrowheads="1"/>
          </p:cNvSpPr>
          <p:nvPr/>
        </p:nvSpPr>
        <p:spPr bwMode="auto">
          <a:xfrm>
            <a:off x="404814" y="6357165"/>
            <a:ext cx="885988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200" b="0" dirty="0">
                <a:solidFill>
                  <a:schemeClr val="bg2"/>
                </a:solidFill>
                <a:latin typeface="Calibri" panose="020F0502020204030204" pitchFamily="34" charset="0"/>
              </a:rPr>
              <a:t>1. Wichmann. Ann Intern Med. 2020;173:268.  2. Carsana. Lancet Infect Dis. 2020;20:1135.</a:t>
            </a:r>
          </a:p>
        </p:txBody>
      </p:sp>
      <p:grpSp>
        <p:nvGrpSpPr>
          <p:cNvPr id="3" name="Group 1">
            <a:extLst>
              <a:ext uri="{FF2B5EF4-FFF2-40B4-BE49-F238E27FC236}">
                <a16:creationId xmlns:a16="http://schemas.microsoft.com/office/drawing/2014/main" xmlns="" id="{7BE25EB9-4E3C-45B8-A629-54539EC67303}"/>
              </a:ext>
            </a:extLst>
          </p:cNvPr>
          <p:cNvGrpSpPr>
            <a:grpSpLocks/>
          </p:cNvGrpSpPr>
          <p:nvPr/>
        </p:nvGrpSpPr>
        <p:grpSpPr bwMode="auto">
          <a:xfrm>
            <a:off x="9392911" y="6213768"/>
            <a:ext cx="2488502" cy="449064"/>
            <a:chOff x="9602074" y="3550251"/>
            <a:chExt cx="2488502" cy="449257"/>
          </a:xfrm>
        </p:grpSpPr>
        <p:pic>
          <p:nvPicPr>
            <p:cNvPr id="17" name="Picture 16">
              <a:extLst>
                <a:ext uri="{FF2B5EF4-FFF2-40B4-BE49-F238E27FC236}">
                  <a16:creationId xmlns:a16="http://schemas.microsoft.com/office/drawing/2014/main" xmlns="" id="{97F4E19F-32F6-42CD-AB24-85774CE7099A}"/>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8" name="Rectangle 8">
              <a:extLst>
                <a:ext uri="{FF2B5EF4-FFF2-40B4-BE49-F238E27FC236}">
                  <a16:creationId xmlns:a16="http://schemas.microsoft.com/office/drawing/2014/main" xmlns="" id="{A1DE0756-0FA8-4882-941B-839038AF24CC}"/>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pic>
        <p:nvPicPr>
          <p:cNvPr id="19" name="Picture 18">
            <a:extLst>
              <a:ext uri="{FF2B5EF4-FFF2-40B4-BE49-F238E27FC236}">
                <a16:creationId xmlns:a16="http://schemas.microsoft.com/office/drawing/2014/main" xmlns="" id="{4AE2A663-EB08-4DD9-87B4-04C354EB82DA}"/>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7029041" y="1879201"/>
            <a:ext cx="3233707" cy="1735093"/>
          </a:xfrm>
          <a:prstGeom prst="rect">
            <a:avLst/>
          </a:prstGeom>
        </p:spPr>
      </p:pic>
      <p:pic>
        <p:nvPicPr>
          <p:cNvPr id="2" name="Picture 1">
            <a:extLst>
              <a:ext uri="{FF2B5EF4-FFF2-40B4-BE49-F238E27FC236}">
                <a16:creationId xmlns:a16="http://schemas.microsoft.com/office/drawing/2014/main" xmlns="" id="{EE42BCDE-3FB9-4CE1-83FA-8FF49D81D35D}"/>
              </a:ext>
            </a:extLst>
          </p:cNvPr>
          <p:cNvPicPr>
            <a:picLocks noChangeAspect="1"/>
          </p:cNvPicPr>
          <p:nvPr/>
        </p:nvPicPr>
        <p:blipFill rotWithShape="1">
          <a:blip r:embed="rId6" cstate="screen">
            <a:extLst>
              <a:ext uri="{28A0092B-C50C-407E-A947-70E740481C1C}">
                <a14:useLocalDpi xmlns="" xmlns:a14="http://schemas.microsoft.com/office/drawing/2010/main"/>
              </a:ext>
            </a:extLst>
          </a:blip>
          <a:srcRect/>
          <a:stretch/>
        </p:blipFill>
        <p:spPr>
          <a:xfrm>
            <a:off x="7029041" y="4228192"/>
            <a:ext cx="3159989" cy="1735161"/>
          </a:xfrm>
          <a:prstGeom prst="rect">
            <a:avLst/>
          </a:prstGeom>
        </p:spPr>
      </p:pic>
      <p:sp>
        <p:nvSpPr>
          <p:cNvPr id="4" name="Rectangle 3">
            <a:extLst>
              <a:ext uri="{FF2B5EF4-FFF2-40B4-BE49-F238E27FC236}">
                <a16:creationId xmlns:a16="http://schemas.microsoft.com/office/drawing/2014/main" xmlns="" id="{3200B3E5-CF82-4B9C-98C9-16CDA41015C8}"/>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 xmlns:p14="http://schemas.microsoft.com/office/powerpoint/2010/main" val="91226501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9DB2008-2DFB-49C1-918B-17D32AA51E5B}"/>
              </a:ext>
            </a:extLst>
          </p:cNvPr>
          <p:cNvSpPr>
            <a:spLocks noGrp="1"/>
          </p:cNvSpPr>
          <p:nvPr>
            <p:ph type="title"/>
          </p:nvPr>
        </p:nvSpPr>
        <p:spPr/>
        <p:txBody>
          <a:bodyPr/>
          <a:lstStyle/>
          <a:p>
            <a:r>
              <a:rPr lang="ro-RO" dirty="0" smtClean="0">
                <a:solidFill>
                  <a:schemeClr val="bg1"/>
                </a:solidFill>
              </a:rPr>
              <a:t>Predictori ai trombozei în COVID-19</a:t>
            </a:r>
            <a:endParaRPr lang="en-US" dirty="0">
              <a:solidFill>
                <a:schemeClr val="bg1"/>
              </a:solidFill>
            </a:endParaRPr>
          </a:p>
        </p:txBody>
      </p:sp>
      <p:sp>
        <p:nvSpPr>
          <p:cNvPr id="10" name="Text Box 11">
            <a:extLst>
              <a:ext uri="{FF2B5EF4-FFF2-40B4-BE49-F238E27FC236}">
                <a16:creationId xmlns:a16="http://schemas.microsoft.com/office/drawing/2014/main" xmlns="" id="{EC9C7299-6D49-4863-8F4A-0DC8C54F5A54}"/>
              </a:ext>
            </a:extLst>
          </p:cNvPr>
          <p:cNvSpPr txBox="1">
            <a:spLocks noChangeArrowheads="1"/>
          </p:cNvSpPr>
          <p:nvPr/>
        </p:nvSpPr>
        <p:spPr bwMode="auto">
          <a:xfrm>
            <a:off x="414339" y="635716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200" b="0" dirty="0">
                <a:solidFill>
                  <a:schemeClr val="bg2"/>
                </a:solidFill>
                <a:latin typeface="Calibri" panose="020F0502020204030204" pitchFamily="34" charset="0"/>
              </a:rPr>
              <a:t>Al-Samkari. Blood. 2020;136:489. </a:t>
            </a:r>
          </a:p>
        </p:txBody>
      </p:sp>
      <p:graphicFrame>
        <p:nvGraphicFramePr>
          <p:cNvPr id="11" name="Content Placeholder 6">
            <a:extLst>
              <a:ext uri="{FF2B5EF4-FFF2-40B4-BE49-F238E27FC236}">
                <a16:creationId xmlns:a16="http://schemas.microsoft.com/office/drawing/2014/main" xmlns="" id="{07CA22FC-F71A-4D28-B88B-0B3EFF4E582F}"/>
              </a:ext>
            </a:extLst>
          </p:cNvPr>
          <p:cNvGraphicFramePr>
            <a:graphicFrameLocks/>
          </p:cNvGraphicFramePr>
          <p:nvPr/>
        </p:nvGraphicFramePr>
        <p:xfrm>
          <a:off x="328114" y="1559257"/>
          <a:ext cx="5731492" cy="4267200"/>
        </p:xfrm>
        <a:graphic>
          <a:graphicData uri="http://schemas.openxmlformats.org/drawingml/2006/table">
            <a:tbl>
              <a:tblPr firstRow="1" bandRow="1"/>
              <a:tblGrid>
                <a:gridCol w="1732409">
                  <a:extLst>
                    <a:ext uri="{9D8B030D-6E8A-4147-A177-3AD203B41FA5}">
                      <a16:colId xmlns:a16="http://schemas.microsoft.com/office/drawing/2014/main" xmlns="" val="20000"/>
                    </a:ext>
                  </a:extLst>
                </a:gridCol>
                <a:gridCol w="1539551">
                  <a:extLst>
                    <a:ext uri="{9D8B030D-6E8A-4147-A177-3AD203B41FA5}">
                      <a16:colId xmlns:a16="http://schemas.microsoft.com/office/drawing/2014/main" xmlns="" val="20001"/>
                    </a:ext>
                  </a:extLst>
                </a:gridCol>
                <a:gridCol w="1296955">
                  <a:extLst>
                    <a:ext uri="{9D8B030D-6E8A-4147-A177-3AD203B41FA5}">
                      <a16:colId xmlns:a16="http://schemas.microsoft.com/office/drawing/2014/main" xmlns="" val="20002"/>
                    </a:ext>
                  </a:extLst>
                </a:gridCol>
                <a:gridCol w="1162577">
                  <a:extLst>
                    <a:ext uri="{9D8B030D-6E8A-4147-A177-3AD203B41FA5}">
                      <a16:colId xmlns:a16="http://schemas.microsoft.com/office/drawing/2014/main" xmlns="" val="20003"/>
                    </a:ext>
                  </a:extLst>
                </a:gridCol>
              </a:tblGrid>
              <a:tr h="69294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ro-RO" sz="1600" dirty="0" smtClean="0">
                          <a:latin typeface="Calibri" panose="020F0502020204030204" pitchFamily="34" charset="0"/>
                          <a:cs typeface="Calibri" panose="020F0502020204030204" pitchFamily="34" charset="0"/>
                        </a:rPr>
                        <a:t>Valoarea</a:t>
                      </a:r>
                      <a:r>
                        <a:rPr lang="ro-RO" sz="1600" baseline="0" dirty="0" smtClean="0">
                          <a:latin typeface="Calibri" panose="020F0502020204030204" pitchFamily="34" charset="0"/>
                          <a:cs typeface="Calibri" panose="020F0502020204030204" pitchFamily="34" charset="0"/>
                        </a:rPr>
                        <a:t> medie</a:t>
                      </a:r>
                      <a:endParaRPr lang="en-US" sz="16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o-RO" sz="1600" dirty="0" smtClean="0">
                          <a:latin typeface="Calibri" panose="020F0502020204030204" pitchFamily="34" charset="0"/>
                          <a:cs typeface="Calibri" panose="020F0502020204030204" pitchFamily="34" charset="0"/>
                        </a:rPr>
                        <a:t>Fără complicații</a:t>
                      </a:r>
                      <a:r>
                        <a:rPr lang="ro-RO" sz="1600" baseline="0" dirty="0" smtClean="0">
                          <a:latin typeface="Calibri" panose="020F0502020204030204" pitchFamily="34" charset="0"/>
                          <a:cs typeface="Calibri" panose="020F0502020204030204" pitchFamily="34" charset="0"/>
                        </a:rPr>
                        <a:t> trombotice sau hemoragice</a:t>
                      </a: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(n = 347)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o-RO" sz="1600" dirty="0" smtClean="0">
                          <a:latin typeface="Calibri" panose="020F0502020204030204" pitchFamily="34" charset="0"/>
                          <a:cs typeface="Calibri" panose="020F0502020204030204" pitchFamily="34" charset="0"/>
                        </a:rPr>
                        <a:t>Complicații trombocite</a:t>
                      </a: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(n = 38)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o-RO" sz="1600" i="1" dirty="0" smtClean="0">
                          <a:latin typeface="Calibri" panose="020F0502020204030204" pitchFamily="34" charset="0"/>
                          <a:cs typeface="Calibri" panose="020F0502020204030204" pitchFamily="34" charset="0"/>
                        </a:rPr>
                        <a:t>Valoarea </a:t>
                      </a:r>
                      <a:r>
                        <a:rPr lang="en-US" sz="1600" i="1" dirty="0" smtClean="0">
                          <a:latin typeface="Calibri" panose="020F0502020204030204" pitchFamily="34" charset="0"/>
                          <a:cs typeface="Calibri" panose="020F0502020204030204" pitchFamily="34" charset="0"/>
                        </a:rPr>
                        <a:t>P</a:t>
                      </a:r>
                      <a:r>
                        <a:rPr lang="en-US" sz="1600" dirty="0" smtClean="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xmlns="" val="10000"/>
                  </a:ext>
                </a:extLst>
              </a:tr>
              <a:tr h="6929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dirty="0" smtClean="0">
                          <a:solidFill>
                            <a:schemeClr val="bg1"/>
                          </a:solidFill>
                          <a:latin typeface="Calibri" panose="020F0502020204030204" pitchFamily="34" charset="0"/>
                          <a:cs typeface="Calibri" panose="020F0502020204030204" pitchFamily="34" charset="0"/>
                        </a:rPr>
                        <a:t>D-</a:t>
                      </a:r>
                      <a:r>
                        <a:rPr lang="en-US" sz="1600" b="1" dirty="0" err="1" smtClean="0">
                          <a:solidFill>
                            <a:schemeClr val="bg1"/>
                          </a:solidFill>
                          <a:latin typeface="Calibri" panose="020F0502020204030204" pitchFamily="34" charset="0"/>
                          <a:cs typeface="Calibri" panose="020F0502020204030204" pitchFamily="34" charset="0"/>
                        </a:rPr>
                        <a:t>dimer</a:t>
                      </a:r>
                      <a:r>
                        <a:rPr lang="ro-RO" sz="1600" b="1" dirty="0" smtClean="0">
                          <a:solidFill>
                            <a:schemeClr val="bg1"/>
                          </a:solidFill>
                          <a:latin typeface="Calibri" panose="020F0502020204030204" pitchFamily="34" charset="0"/>
                          <a:cs typeface="Calibri" panose="020F0502020204030204" pitchFamily="34" charset="0"/>
                        </a:rPr>
                        <a:t>i</a:t>
                      </a:r>
                      <a:r>
                        <a:rPr lang="en-US" sz="1600" b="1" dirty="0" smtClean="0">
                          <a:solidFill>
                            <a:schemeClr val="bg1"/>
                          </a:solidFill>
                          <a:latin typeface="Calibri" panose="020F0502020204030204" pitchFamily="34" charset="0"/>
                          <a:cs typeface="Calibri" panose="020F0502020204030204" pitchFamily="34" charset="0"/>
                        </a:rPr>
                        <a:t>, </a:t>
                      </a:r>
                      <a:r>
                        <a:rPr lang="en-US" sz="1600" b="1" dirty="0">
                          <a:solidFill>
                            <a:schemeClr val="bg1"/>
                          </a:solidFill>
                          <a:latin typeface="Calibri" panose="020F0502020204030204" pitchFamily="34" charset="0"/>
                          <a:cs typeface="Calibri" panose="020F0502020204030204" pitchFamily="34" charset="0"/>
                        </a:rPr>
                        <a:t>ng/mL</a:t>
                      </a:r>
                    </a:p>
                    <a:p>
                      <a:pPr marL="171450" indent="-171450" algn="l">
                        <a:buFont typeface="Wingdings" panose="05000000000000000000" pitchFamily="2" charset="2"/>
                        <a:buChar char="§"/>
                      </a:pPr>
                      <a:r>
                        <a:rPr lang="en-US" sz="1600" dirty="0" err="1" smtClean="0">
                          <a:solidFill>
                            <a:schemeClr val="bg1"/>
                          </a:solidFill>
                          <a:latin typeface="Calibri" panose="020F0502020204030204" pitchFamily="34" charset="0"/>
                          <a:cs typeface="Calibri" panose="020F0502020204030204" pitchFamily="34" charset="0"/>
                        </a:rPr>
                        <a:t>Ini</a:t>
                      </a:r>
                      <a:r>
                        <a:rPr lang="ro-RO" sz="1600" dirty="0" smtClean="0">
                          <a:solidFill>
                            <a:schemeClr val="bg1"/>
                          </a:solidFill>
                          <a:latin typeface="Calibri" panose="020F0502020204030204" pitchFamily="34" charset="0"/>
                          <a:cs typeface="Calibri" panose="020F0502020204030204" pitchFamily="34" charset="0"/>
                        </a:rPr>
                        <a:t>țial</a:t>
                      </a:r>
                      <a:endParaRPr lang="en-US" sz="1600" dirty="0">
                        <a:solidFill>
                          <a:schemeClr val="bg1"/>
                        </a:solidFill>
                        <a:latin typeface="Calibri" panose="020F0502020204030204" pitchFamily="34" charset="0"/>
                        <a:cs typeface="Calibri" panose="020F0502020204030204" pitchFamily="34" charset="0"/>
                      </a:endParaRPr>
                    </a:p>
                    <a:p>
                      <a:pPr marL="171450" indent="-171450" algn="l">
                        <a:buFont typeface="Wingdings" panose="05000000000000000000" pitchFamily="2" charset="2"/>
                        <a:buChar char="§"/>
                      </a:pPr>
                      <a:r>
                        <a:rPr lang="en-US" sz="1600" dirty="0" smtClean="0">
                          <a:solidFill>
                            <a:schemeClr val="bg1"/>
                          </a:solidFill>
                          <a:latin typeface="Calibri" panose="020F0502020204030204" pitchFamily="34" charset="0"/>
                          <a:cs typeface="Calibri" panose="020F0502020204030204" pitchFamily="34" charset="0"/>
                        </a:rPr>
                        <a:t>Minim</a:t>
                      </a:r>
                      <a:endParaRPr lang="en-US" sz="1600" dirty="0">
                        <a:solidFill>
                          <a:schemeClr val="bg1"/>
                        </a:solidFill>
                        <a:latin typeface="Calibri" panose="020F0502020204030204" pitchFamily="34" charset="0"/>
                        <a:cs typeface="Calibri" panose="020F0502020204030204" pitchFamily="34" charset="0"/>
                      </a:endParaRPr>
                    </a:p>
                    <a:p>
                      <a:pPr marL="171450" indent="-171450" algn="l">
                        <a:buFont typeface="Wingdings" panose="05000000000000000000" pitchFamily="2" charset="2"/>
                        <a:buChar char="§"/>
                      </a:pPr>
                      <a:r>
                        <a:rPr lang="ro-RO" sz="1600" dirty="0" smtClean="0">
                          <a:solidFill>
                            <a:schemeClr val="bg1"/>
                          </a:solidFill>
                          <a:latin typeface="Calibri" panose="020F0502020204030204" pitchFamily="34" charset="0"/>
                          <a:cs typeface="Calibri" panose="020F0502020204030204" pitchFamily="34" charset="0"/>
                        </a:rPr>
                        <a:t>Maxim</a:t>
                      </a:r>
                      <a:endParaRPr lang="en-US" sz="1600" dirty="0">
                        <a:solidFill>
                          <a:schemeClr val="bg1"/>
                        </a:solidFill>
                        <a:latin typeface="Calibri" panose="020F0502020204030204" pitchFamily="34" charset="0"/>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891</a:t>
                      </a:r>
                    </a:p>
                    <a:p>
                      <a:pPr algn="ctr"/>
                      <a:r>
                        <a:rPr lang="en-US" sz="1600" dirty="0">
                          <a:solidFill>
                            <a:schemeClr val="bg1"/>
                          </a:solidFill>
                          <a:latin typeface="Calibri" panose="020F0502020204030204" pitchFamily="34" charset="0"/>
                          <a:cs typeface="Calibri" panose="020F0502020204030204" pitchFamily="34" charset="0"/>
                        </a:rPr>
                        <a:t>760</a:t>
                      </a:r>
                    </a:p>
                    <a:p>
                      <a:pPr algn="ctr"/>
                      <a:r>
                        <a:rPr lang="en-US" sz="1600" dirty="0">
                          <a:solidFill>
                            <a:schemeClr val="bg1"/>
                          </a:solidFill>
                          <a:latin typeface="Calibri" panose="020F0502020204030204" pitchFamily="34" charset="0"/>
                          <a:cs typeface="Calibri" panose="020F0502020204030204" pitchFamily="34" charset="0"/>
                        </a:rPr>
                        <a:t>1377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1538</a:t>
                      </a:r>
                    </a:p>
                    <a:p>
                      <a:pPr algn="ctr"/>
                      <a:r>
                        <a:rPr lang="en-US" sz="1600" dirty="0">
                          <a:solidFill>
                            <a:schemeClr val="bg1"/>
                          </a:solidFill>
                          <a:latin typeface="Calibri" panose="020F0502020204030204" pitchFamily="34" charset="0"/>
                          <a:cs typeface="Calibri" panose="020F0502020204030204" pitchFamily="34" charset="0"/>
                        </a:rPr>
                        <a:t>1336</a:t>
                      </a:r>
                    </a:p>
                    <a:p>
                      <a:pPr algn="ctr"/>
                      <a:r>
                        <a:rPr lang="en-US" sz="1600" dirty="0">
                          <a:solidFill>
                            <a:schemeClr val="bg1"/>
                          </a:solidFill>
                          <a:latin typeface="Calibri" panose="020F0502020204030204" pitchFamily="34" charset="0"/>
                          <a:cs typeface="Calibri" panose="020F0502020204030204" pitchFamily="34" charset="0"/>
                        </a:rPr>
                        <a:t>4001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b="0" dirty="0">
                        <a:solidFill>
                          <a:schemeClr val="bg1"/>
                        </a:solidFill>
                        <a:latin typeface="Calibri" panose="020F0502020204030204" pitchFamily="34" charset="0"/>
                        <a:cs typeface="Calibri" panose="020F0502020204030204" pitchFamily="34" charset="0"/>
                      </a:endParaRPr>
                    </a:p>
                    <a:p>
                      <a:pPr algn="ctr"/>
                      <a:r>
                        <a:rPr lang="en-US" sz="1600" b="0" dirty="0">
                          <a:solidFill>
                            <a:schemeClr val="bg1"/>
                          </a:solidFill>
                          <a:latin typeface="Calibri" panose="020F0502020204030204" pitchFamily="34" charset="0"/>
                          <a:cs typeface="Calibri" panose="020F0502020204030204" pitchFamily="34" charset="0"/>
                        </a:rPr>
                        <a:t>.0002</a:t>
                      </a:r>
                    </a:p>
                    <a:p>
                      <a:pPr algn="ctr"/>
                      <a:r>
                        <a:rPr lang="en-US" sz="1600" b="0" dirty="0">
                          <a:solidFill>
                            <a:schemeClr val="bg1"/>
                          </a:solidFill>
                          <a:latin typeface="Calibri" panose="020F0502020204030204" pitchFamily="34" charset="0"/>
                          <a:cs typeface="Calibri" panose="020F0502020204030204" pitchFamily="34" charset="0"/>
                        </a:rPr>
                        <a:t>.0006</a:t>
                      </a:r>
                    </a:p>
                    <a:p>
                      <a:pPr algn="ctr"/>
                      <a:r>
                        <a:rPr lang="en-US" sz="1600" b="0" dirty="0">
                          <a:solidFill>
                            <a:schemeClr val="bg1"/>
                          </a:solidFill>
                          <a:latin typeface="Calibri" panose="020F0502020204030204" pitchFamily="34" charset="0"/>
                          <a:cs typeface="Calibri" panose="020F0502020204030204" pitchFamily="34" charset="0"/>
                        </a:rPr>
                        <a:t>&lt; .0001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1"/>
                  </a:ext>
                </a:extLst>
              </a:tr>
              <a:tr h="6929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dirty="0">
                          <a:solidFill>
                            <a:schemeClr val="bg1"/>
                          </a:solidFill>
                          <a:latin typeface="Calibri" panose="020F0502020204030204" pitchFamily="34" charset="0"/>
                          <a:cs typeface="Calibri" panose="020F0502020204030204" pitchFamily="34" charset="0"/>
                        </a:rPr>
                        <a:t>Fibrinogen, mg/dL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smtClean="0">
                          <a:ln>
                            <a:noFill/>
                          </a:ln>
                          <a:solidFill>
                            <a:schemeClr val="bg1"/>
                          </a:solidFill>
                          <a:effectLst/>
                          <a:uLnTx/>
                          <a:uFillTx/>
                          <a:latin typeface="Calibri" panose="020F0502020204030204" pitchFamily="34" charset="0"/>
                          <a:ea typeface="+mn-ea"/>
                          <a:cs typeface="Calibri" panose="020F0502020204030204" pitchFamily="34" charset="0"/>
                        </a:rPr>
                        <a:t>Ini</a:t>
                      </a: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țial</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Minim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Maxim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579</a:t>
                      </a:r>
                    </a:p>
                    <a:p>
                      <a:pPr algn="ctr"/>
                      <a:r>
                        <a:rPr lang="en-US" sz="1600" dirty="0">
                          <a:solidFill>
                            <a:schemeClr val="bg1"/>
                          </a:solidFill>
                          <a:latin typeface="Calibri" panose="020F0502020204030204" pitchFamily="34" charset="0"/>
                          <a:cs typeface="Calibri" panose="020F0502020204030204" pitchFamily="34" charset="0"/>
                        </a:rPr>
                        <a:t>549</a:t>
                      </a:r>
                    </a:p>
                    <a:p>
                      <a:pPr algn="ctr"/>
                      <a:r>
                        <a:rPr lang="en-US" sz="1600" dirty="0">
                          <a:solidFill>
                            <a:schemeClr val="bg1"/>
                          </a:solidFill>
                          <a:latin typeface="Calibri" panose="020F0502020204030204" pitchFamily="34" charset="0"/>
                          <a:cs typeface="Calibri" panose="020F0502020204030204" pitchFamily="34" charset="0"/>
                        </a:rPr>
                        <a:t>662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696</a:t>
                      </a:r>
                    </a:p>
                    <a:p>
                      <a:pPr algn="ctr"/>
                      <a:r>
                        <a:rPr lang="en-US" sz="1600" dirty="0">
                          <a:solidFill>
                            <a:schemeClr val="bg1"/>
                          </a:solidFill>
                          <a:latin typeface="Calibri" panose="020F0502020204030204" pitchFamily="34" charset="0"/>
                          <a:cs typeface="Calibri" panose="020F0502020204030204" pitchFamily="34" charset="0"/>
                        </a:rPr>
                        <a:t>669</a:t>
                      </a:r>
                    </a:p>
                    <a:p>
                      <a:pPr algn="ctr"/>
                      <a:r>
                        <a:rPr lang="en-US" sz="1600" dirty="0">
                          <a:solidFill>
                            <a:schemeClr val="bg1"/>
                          </a:solidFill>
                          <a:latin typeface="Calibri" panose="020F0502020204030204" pitchFamily="34" charset="0"/>
                          <a:cs typeface="Calibri" panose="020F0502020204030204" pitchFamily="34" charset="0"/>
                        </a:rPr>
                        <a:t>828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b="0" dirty="0">
                        <a:solidFill>
                          <a:schemeClr val="bg1"/>
                        </a:solidFill>
                        <a:latin typeface="Calibri" panose="020F0502020204030204" pitchFamily="34" charset="0"/>
                        <a:cs typeface="Calibri" panose="020F0502020204030204" pitchFamily="34" charset="0"/>
                      </a:endParaRPr>
                    </a:p>
                    <a:p>
                      <a:pPr algn="ctr"/>
                      <a:r>
                        <a:rPr lang="en-US" sz="1600" b="0" dirty="0">
                          <a:solidFill>
                            <a:schemeClr val="bg1"/>
                          </a:solidFill>
                          <a:latin typeface="Calibri" panose="020F0502020204030204" pitchFamily="34" charset="0"/>
                          <a:cs typeface="Calibri" panose="020F0502020204030204" pitchFamily="34" charset="0"/>
                        </a:rPr>
                        <a:t>.0045</a:t>
                      </a:r>
                    </a:p>
                    <a:p>
                      <a:pPr algn="ctr"/>
                      <a:r>
                        <a:rPr lang="en-US" sz="1600" b="0" dirty="0">
                          <a:solidFill>
                            <a:schemeClr val="bg1"/>
                          </a:solidFill>
                          <a:latin typeface="Calibri" panose="020F0502020204030204" pitchFamily="34" charset="0"/>
                          <a:cs typeface="Calibri" panose="020F0502020204030204" pitchFamily="34" charset="0"/>
                        </a:rPr>
                        <a:t>.0028</a:t>
                      </a:r>
                    </a:p>
                    <a:p>
                      <a:pPr algn="ctr"/>
                      <a:r>
                        <a:rPr lang="en-US" sz="1600" b="0" dirty="0">
                          <a:solidFill>
                            <a:schemeClr val="bg1"/>
                          </a:solidFill>
                          <a:latin typeface="Calibri" panose="020F0502020204030204" pitchFamily="34" charset="0"/>
                          <a:cs typeface="Calibri" panose="020F0502020204030204" pitchFamily="34" charset="0"/>
                        </a:rPr>
                        <a:t>.0001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xmlns="" val="10002"/>
                  </a:ext>
                </a:extLst>
              </a:tr>
              <a:tr h="6929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dirty="0">
                          <a:solidFill>
                            <a:schemeClr val="bg1"/>
                          </a:solidFill>
                          <a:latin typeface="Calibri" panose="020F0502020204030204" pitchFamily="34" charset="0"/>
                          <a:cs typeface="Calibri" panose="020F0502020204030204" pitchFamily="34" charset="0"/>
                        </a:rPr>
                        <a:t>CRP</a:t>
                      </a:r>
                      <a:r>
                        <a:rPr lang="en-US" sz="1600" b="1" baseline="0" dirty="0">
                          <a:solidFill>
                            <a:schemeClr val="bg1"/>
                          </a:solidFill>
                          <a:latin typeface="Calibri" panose="020F0502020204030204" pitchFamily="34" charset="0"/>
                          <a:cs typeface="Calibri" panose="020F0502020204030204" pitchFamily="34" charset="0"/>
                        </a:rPr>
                        <a:t>, mg/L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smtClean="0">
                          <a:ln>
                            <a:noFill/>
                          </a:ln>
                          <a:solidFill>
                            <a:schemeClr val="bg1"/>
                          </a:solidFill>
                          <a:effectLst/>
                          <a:uLnTx/>
                          <a:uFillTx/>
                          <a:latin typeface="Calibri" panose="020F0502020204030204" pitchFamily="34" charset="0"/>
                          <a:ea typeface="+mn-ea"/>
                          <a:cs typeface="Calibri" panose="020F0502020204030204" pitchFamily="34" charset="0"/>
                        </a:rPr>
                        <a:t>Ini</a:t>
                      </a: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țial</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Mini</a:t>
                      </a: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Maxim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63.3</a:t>
                      </a:r>
                    </a:p>
                    <a:p>
                      <a:pPr algn="ctr"/>
                      <a:r>
                        <a:rPr lang="en-US" sz="1600" dirty="0">
                          <a:solidFill>
                            <a:schemeClr val="bg1"/>
                          </a:solidFill>
                          <a:latin typeface="Calibri" panose="020F0502020204030204" pitchFamily="34" charset="0"/>
                          <a:cs typeface="Calibri" panose="020F0502020204030204" pitchFamily="34" charset="0"/>
                        </a:rPr>
                        <a:t>35.4</a:t>
                      </a:r>
                    </a:p>
                    <a:p>
                      <a:pPr algn="ctr"/>
                      <a:r>
                        <a:rPr lang="en-US" sz="1600" dirty="0">
                          <a:solidFill>
                            <a:schemeClr val="bg1"/>
                          </a:solidFill>
                          <a:latin typeface="Calibri" panose="020F0502020204030204" pitchFamily="34" charset="0"/>
                          <a:cs typeface="Calibri" panose="020F0502020204030204" pitchFamily="34" charset="0"/>
                        </a:rPr>
                        <a:t>130.3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124.7</a:t>
                      </a:r>
                    </a:p>
                    <a:p>
                      <a:pPr algn="ctr"/>
                      <a:r>
                        <a:rPr lang="en-US" sz="1600" dirty="0">
                          <a:solidFill>
                            <a:schemeClr val="bg1"/>
                          </a:solidFill>
                          <a:latin typeface="Calibri" panose="020F0502020204030204" pitchFamily="34" charset="0"/>
                          <a:cs typeface="Calibri" panose="020F0502020204030204" pitchFamily="34" charset="0"/>
                        </a:rPr>
                        <a:t>94.2</a:t>
                      </a:r>
                    </a:p>
                    <a:p>
                      <a:pPr algn="ctr"/>
                      <a:r>
                        <a:rPr lang="en-US" sz="1600" dirty="0">
                          <a:solidFill>
                            <a:schemeClr val="bg1"/>
                          </a:solidFill>
                          <a:latin typeface="Calibri" panose="020F0502020204030204" pitchFamily="34" charset="0"/>
                          <a:cs typeface="Calibri" panose="020F0502020204030204" pitchFamily="34" charset="0"/>
                        </a:rPr>
                        <a:t>277.7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b="0" dirty="0">
                        <a:solidFill>
                          <a:schemeClr val="bg1"/>
                        </a:solidFill>
                        <a:latin typeface="Calibri" panose="020F0502020204030204" pitchFamily="34" charset="0"/>
                        <a:cs typeface="Calibri" panose="020F0502020204030204" pitchFamily="34" charset="0"/>
                      </a:endParaRPr>
                    </a:p>
                    <a:p>
                      <a:pPr algn="ctr"/>
                      <a:r>
                        <a:rPr lang="en-US" sz="1600" b="0" dirty="0">
                          <a:solidFill>
                            <a:schemeClr val="bg1"/>
                          </a:solidFill>
                          <a:latin typeface="Calibri" panose="020F0502020204030204" pitchFamily="34" charset="0"/>
                          <a:cs typeface="Calibri" panose="020F0502020204030204" pitchFamily="34" charset="0"/>
                        </a:rPr>
                        <a:t>.0011</a:t>
                      </a:r>
                    </a:p>
                    <a:p>
                      <a:pPr algn="ctr"/>
                      <a:r>
                        <a:rPr lang="en-US" sz="1600" b="0" dirty="0">
                          <a:solidFill>
                            <a:schemeClr val="bg1"/>
                          </a:solidFill>
                          <a:latin typeface="Calibri" panose="020F0502020204030204" pitchFamily="34" charset="0"/>
                          <a:cs typeface="Calibri" panose="020F0502020204030204" pitchFamily="34" charset="0"/>
                        </a:rPr>
                        <a:t>&lt; .0001</a:t>
                      </a:r>
                    </a:p>
                    <a:p>
                      <a:pPr algn="ctr"/>
                      <a:r>
                        <a:rPr lang="en-US" sz="1600" b="0" dirty="0">
                          <a:solidFill>
                            <a:schemeClr val="bg1"/>
                          </a:solidFill>
                          <a:latin typeface="Calibri" panose="020F0502020204030204" pitchFamily="34" charset="0"/>
                          <a:cs typeface="Calibri" panose="020F0502020204030204" pitchFamily="34" charset="0"/>
                        </a:rPr>
                        <a:t>&lt; .0001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3"/>
                  </a:ext>
                </a:extLst>
              </a:tr>
            </a:tbl>
          </a:graphicData>
        </a:graphic>
      </p:graphicFrame>
      <p:graphicFrame>
        <p:nvGraphicFramePr>
          <p:cNvPr id="2" name="Content Placeholder 6">
            <a:extLst>
              <a:ext uri="{FF2B5EF4-FFF2-40B4-BE49-F238E27FC236}">
                <a16:creationId xmlns:a16="http://schemas.microsoft.com/office/drawing/2014/main" xmlns="" id="{B4009F42-2EF2-4029-B00E-FD49FC39F21B}"/>
              </a:ext>
            </a:extLst>
          </p:cNvPr>
          <p:cNvGraphicFramePr>
            <a:graphicFrameLocks/>
          </p:cNvGraphicFramePr>
          <p:nvPr>
            <p:extLst>
              <p:ext uri="{D42A27DB-BD31-4B8C-83A1-F6EECF244321}">
                <p14:modId xmlns="" xmlns:p14="http://schemas.microsoft.com/office/powerpoint/2010/main" val="1391911589"/>
              </p:ext>
            </p:extLst>
          </p:nvPr>
        </p:nvGraphicFramePr>
        <p:xfrm>
          <a:off x="6262594" y="1572904"/>
          <a:ext cx="5720140" cy="3200400"/>
        </p:xfrm>
        <a:graphic>
          <a:graphicData uri="http://schemas.openxmlformats.org/drawingml/2006/table">
            <a:tbl>
              <a:tblPr firstRow="1" bandRow="1"/>
              <a:tblGrid>
                <a:gridCol w="1404025">
                  <a:extLst>
                    <a:ext uri="{9D8B030D-6E8A-4147-A177-3AD203B41FA5}">
                      <a16:colId xmlns:a16="http://schemas.microsoft.com/office/drawing/2014/main" xmlns="" val="20000"/>
                    </a:ext>
                  </a:extLst>
                </a:gridCol>
                <a:gridCol w="1660096">
                  <a:extLst>
                    <a:ext uri="{9D8B030D-6E8A-4147-A177-3AD203B41FA5}">
                      <a16:colId xmlns:a16="http://schemas.microsoft.com/office/drawing/2014/main" xmlns="" val="20001"/>
                    </a:ext>
                  </a:extLst>
                </a:gridCol>
                <a:gridCol w="1524868">
                  <a:extLst>
                    <a:ext uri="{9D8B030D-6E8A-4147-A177-3AD203B41FA5}">
                      <a16:colId xmlns:a16="http://schemas.microsoft.com/office/drawing/2014/main" xmlns="" val="20002"/>
                    </a:ext>
                  </a:extLst>
                </a:gridCol>
                <a:gridCol w="1131151">
                  <a:extLst>
                    <a:ext uri="{9D8B030D-6E8A-4147-A177-3AD203B41FA5}">
                      <a16:colId xmlns:a16="http://schemas.microsoft.com/office/drawing/2014/main" xmlns="" val="20003"/>
                    </a:ext>
                  </a:extLst>
                </a:gridCol>
              </a:tblGrid>
              <a:tr h="63182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ro-RO" sz="1600" dirty="0" smtClean="0">
                          <a:latin typeface="Calibri" panose="020F0502020204030204" pitchFamily="34" charset="0"/>
                          <a:cs typeface="Calibri" panose="020F0502020204030204" pitchFamily="34" charset="0"/>
                        </a:rPr>
                        <a:t>Valoarea medie</a:t>
                      </a:r>
                      <a:endParaRPr lang="en-US" sz="16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o-RO" sz="1600" dirty="0" smtClean="0">
                          <a:latin typeface="Calibri" panose="020F0502020204030204" pitchFamily="34" charset="0"/>
                          <a:cs typeface="Calibri" panose="020F0502020204030204" pitchFamily="34" charset="0"/>
                        </a:rPr>
                        <a:t>Fără complicații</a:t>
                      </a:r>
                      <a:r>
                        <a:rPr lang="ro-RO" sz="1600" baseline="0" dirty="0" smtClean="0">
                          <a:latin typeface="Calibri" panose="020F0502020204030204" pitchFamily="34" charset="0"/>
                          <a:cs typeface="Calibri" panose="020F0502020204030204" pitchFamily="34" charset="0"/>
                        </a:rPr>
                        <a:t> trombotice sau hemoragice</a:t>
                      </a: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(n = 347)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o-RO" sz="1600" dirty="0" smtClean="0">
                          <a:latin typeface="Calibri" panose="020F0502020204030204" pitchFamily="34" charset="0"/>
                          <a:cs typeface="Calibri" panose="020F0502020204030204" pitchFamily="34" charset="0"/>
                        </a:rPr>
                        <a:t>Complicații trombocite</a:t>
                      </a:r>
                      <a:endParaRPr lang="en-US" sz="1600" dirty="0" smtClean="0">
                        <a:latin typeface="Calibri" panose="020F0502020204030204" pitchFamily="34" charset="0"/>
                        <a:cs typeface="Calibri" panose="020F0502020204030204" pitchFamily="34" charset="0"/>
                      </a:endParaRPr>
                    </a:p>
                    <a:p>
                      <a:pPr algn="ctr"/>
                      <a:r>
                        <a:rPr lang="en-US" sz="1600" dirty="0" smtClean="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n = 38)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o-RO" sz="1600" i="1" dirty="0" smtClean="0">
                          <a:latin typeface="Calibri" panose="020F0502020204030204" pitchFamily="34" charset="0"/>
                          <a:cs typeface="Calibri" panose="020F0502020204030204" pitchFamily="34" charset="0"/>
                        </a:rPr>
                        <a:t>Valoarea </a:t>
                      </a:r>
                      <a:r>
                        <a:rPr lang="en-US" sz="1600" i="1" dirty="0" smtClean="0">
                          <a:latin typeface="Calibri" panose="020F0502020204030204" pitchFamily="34" charset="0"/>
                          <a:cs typeface="Calibri" panose="020F0502020204030204" pitchFamily="34" charset="0"/>
                        </a:rPr>
                        <a:t>P</a:t>
                      </a:r>
                      <a:r>
                        <a:rPr lang="en-US" sz="1600" dirty="0" smtClean="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xmlns="" val="10000"/>
                  </a:ext>
                </a:extLst>
              </a:tr>
              <a:tr h="6318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ro-RO" sz="1600" b="1" dirty="0" smtClean="0">
                          <a:solidFill>
                            <a:schemeClr val="bg1"/>
                          </a:solidFill>
                          <a:latin typeface="Calibri" panose="020F0502020204030204" pitchFamily="34" charset="0"/>
                          <a:cs typeface="Calibri" panose="020F0502020204030204" pitchFamily="34" charset="0"/>
                        </a:rPr>
                        <a:t>VSH</a:t>
                      </a:r>
                      <a:r>
                        <a:rPr lang="en-US" sz="1600" b="1" dirty="0" smtClean="0">
                          <a:solidFill>
                            <a:schemeClr val="bg1"/>
                          </a:solidFill>
                          <a:latin typeface="Calibri" panose="020F0502020204030204" pitchFamily="34" charset="0"/>
                          <a:cs typeface="Calibri" panose="020F0502020204030204" pitchFamily="34" charset="0"/>
                        </a:rPr>
                        <a:t>, mm/h</a:t>
                      </a:r>
                      <a:endParaRPr lang="en-US" sz="1600" b="1" dirty="0">
                        <a:solidFill>
                          <a:schemeClr val="bg1"/>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smtClean="0">
                          <a:ln>
                            <a:noFill/>
                          </a:ln>
                          <a:solidFill>
                            <a:schemeClr val="bg1"/>
                          </a:solidFill>
                          <a:effectLst/>
                          <a:uLnTx/>
                          <a:uFillTx/>
                          <a:latin typeface="Calibri" panose="020F0502020204030204" pitchFamily="34" charset="0"/>
                          <a:ea typeface="+mn-ea"/>
                          <a:cs typeface="Calibri" panose="020F0502020204030204" pitchFamily="34" charset="0"/>
                        </a:rPr>
                        <a:t>Ini</a:t>
                      </a: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țial</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Mini</a:t>
                      </a: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Maxim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lnL w="12700" cmpd="sng">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38</a:t>
                      </a:r>
                    </a:p>
                    <a:p>
                      <a:pPr algn="ctr"/>
                      <a:r>
                        <a:rPr lang="en-US" sz="1600" dirty="0">
                          <a:solidFill>
                            <a:schemeClr val="bg1"/>
                          </a:solidFill>
                          <a:latin typeface="Calibri" panose="020F0502020204030204" pitchFamily="34" charset="0"/>
                          <a:cs typeface="Calibri" panose="020F0502020204030204" pitchFamily="34" charset="0"/>
                        </a:rPr>
                        <a:t>36</a:t>
                      </a:r>
                    </a:p>
                    <a:p>
                      <a:pPr algn="ctr"/>
                      <a:r>
                        <a:rPr lang="en-US" sz="1600" dirty="0">
                          <a:solidFill>
                            <a:schemeClr val="bg1"/>
                          </a:solidFill>
                          <a:latin typeface="Calibri" panose="020F0502020204030204" pitchFamily="34" charset="0"/>
                          <a:cs typeface="Calibri" panose="020F0502020204030204" pitchFamily="34" charset="0"/>
                        </a:rPr>
                        <a:t>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47</a:t>
                      </a:r>
                    </a:p>
                    <a:p>
                      <a:pPr algn="ctr"/>
                      <a:r>
                        <a:rPr lang="en-US" sz="1600" dirty="0">
                          <a:solidFill>
                            <a:schemeClr val="bg1"/>
                          </a:solidFill>
                          <a:latin typeface="Calibri" panose="020F0502020204030204" pitchFamily="34" charset="0"/>
                          <a:cs typeface="Calibri" panose="020F0502020204030204" pitchFamily="34" charset="0"/>
                        </a:rPr>
                        <a:t>43</a:t>
                      </a:r>
                    </a:p>
                    <a:p>
                      <a:pPr algn="ctr"/>
                      <a:r>
                        <a:rPr lang="en-US" sz="1600" dirty="0">
                          <a:solidFill>
                            <a:schemeClr val="bg1"/>
                          </a:solidFill>
                          <a:latin typeface="Calibri" panose="020F0502020204030204" pitchFamily="34" charset="0"/>
                          <a:cs typeface="Calibri" panose="020F0502020204030204" pitchFamily="34" charset="0"/>
                        </a:rPr>
                        <a:t>91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b="0" dirty="0">
                        <a:solidFill>
                          <a:schemeClr val="bg1"/>
                        </a:solidFill>
                        <a:latin typeface="Calibri" panose="020F0502020204030204" pitchFamily="34" charset="0"/>
                        <a:cs typeface="Calibri" panose="020F0502020204030204" pitchFamily="34" charset="0"/>
                      </a:endParaRPr>
                    </a:p>
                    <a:p>
                      <a:pPr algn="ctr"/>
                      <a:r>
                        <a:rPr lang="en-US" sz="1600" b="0" dirty="0">
                          <a:solidFill>
                            <a:schemeClr val="bg1"/>
                          </a:solidFill>
                          <a:latin typeface="Calibri" panose="020F0502020204030204" pitchFamily="34" charset="0"/>
                          <a:cs typeface="Calibri" panose="020F0502020204030204" pitchFamily="34" charset="0"/>
                        </a:rPr>
                        <a:t>.020</a:t>
                      </a:r>
                    </a:p>
                    <a:p>
                      <a:pPr algn="ctr"/>
                      <a:r>
                        <a:rPr lang="en-US" sz="1600" b="0" dirty="0">
                          <a:solidFill>
                            <a:schemeClr val="bg1"/>
                          </a:solidFill>
                          <a:latin typeface="Calibri" panose="020F0502020204030204" pitchFamily="34" charset="0"/>
                          <a:cs typeface="Calibri" panose="020F0502020204030204" pitchFamily="34" charset="0"/>
                        </a:rPr>
                        <a:t>.079</a:t>
                      </a:r>
                    </a:p>
                    <a:p>
                      <a:pPr algn="ctr"/>
                      <a:r>
                        <a:rPr lang="en-US" sz="1600" b="0" dirty="0">
                          <a:solidFill>
                            <a:schemeClr val="bg1"/>
                          </a:solidFill>
                          <a:latin typeface="Calibri" panose="020F0502020204030204" pitchFamily="34" charset="0"/>
                          <a:cs typeface="Calibri" panose="020F0502020204030204" pitchFamily="34" charset="0"/>
                        </a:rPr>
                        <a:t>.0077</a:t>
                      </a:r>
                    </a:p>
                  </a:txBody>
                  <a:tcPr>
                    <a:lnL w="127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4"/>
                  </a:ext>
                </a:extLst>
              </a:tr>
              <a:tr h="6318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dirty="0" err="1" smtClean="0">
                          <a:solidFill>
                            <a:schemeClr val="bg1"/>
                          </a:solidFill>
                          <a:latin typeface="Calibri" panose="020F0502020204030204" pitchFamily="34" charset="0"/>
                          <a:cs typeface="Calibri" panose="020F0502020204030204" pitchFamily="34" charset="0"/>
                        </a:rPr>
                        <a:t>Fer</a:t>
                      </a:r>
                      <a:r>
                        <a:rPr lang="ro-RO" sz="1600" b="1" dirty="0" smtClean="0">
                          <a:solidFill>
                            <a:schemeClr val="bg1"/>
                          </a:solidFill>
                          <a:latin typeface="Calibri" panose="020F0502020204030204" pitchFamily="34" charset="0"/>
                          <a:cs typeface="Calibri" panose="020F0502020204030204" pitchFamily="34" charset="0"/>
                        </a:rPr>
                        <a:t>itină</a:t>
                      </a:r>
                      <a:r>
                        <a:rPr lang="en-US" sz="1600" b="1" dirty="0" smtClean="0">
                          <a:solidFill>
                            <a:schemeClr val="bg1"/>
                          </a:solidFill>
                          <a:latin typeface="Calibri" panose="020F0502020204030204" pitchFamily="34" charset="0"/>
                          <a:cs typeface="Calibri" panose="020F0502020204030204" pitchFamily="34" charset="0"/>
                        </a:rPr>
                        <a:t>, </a:t>
                      </a:r>
                      <a:r>
                        <a:rPr lang="en-US" sz="1600" b="1" baseline="0" dirty="0">
                          <a:solidFill>
                            <a:schemeClr val="bg1"/>
                          </a:solidFill>
                          <a:latin typeface="Symbol" panose="05050102010706020507" pitchFamily="18" charset="2"/>
                          <a:cs typeface="Calibri" panose="020F0502020204030204" pitchFamily="34" charset="0"/>
                        </a:rPr>
                        <a:t>m</a:t>
                      </a:r>
                      <a:r>
                        <a:rPr lang="en-US" sz="1600" b="1" dirty="0">
                          <a:solidFill>
                            <a:schemeClr val="bg1"/>
                          </a:solidFill>
                          <a:latin typeface="Calibri" panose="020F0502020204030204" pitchFamily="34" charset="0"/>
                          <a:cs typeface="Calibri" panose="020F0502020204030204" pitchFamily="34" charset="0"/>
                        </a:rPr>
                        <a:t>g/L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smtClean="0">
                          <a:ln>
                            <a:noFill/>
                          </a:ln>
                          <a:solidFill>
                            <a:schemeClr val="bg1"/>
                          </a:solidFill>
                          <a:effectLst/>
                          <a:uLnTx/>
                          <a:uFillTx/>
                          <a:latin typeface="Calibri" panose="020F0502020204030204" pitchFamily="34" charset="0"/>
                          <a:ea typeface="+mn-ea"/>
                          <a:cs typeface="Calibri" panose="020F0502020204030204" pitchFamily="34" charset="0"/>
                        </a:rPr>
                        <a:t>Ini</a:t>
                      </a: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țial</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Minim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Maxim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504</a:t>
                      </a:r>
                    </a:p>
                    <a:p>
                      <a:pPr algn="ctr"/>
                      <a:r>
                        <a:rPr lang="en-US" sz="1600" dirty="0">
                          <a:solidFill>
                            <a:schemeClr val="bg1"/>
                          </a:solidFill>
                          <a:latin typeface="Calibri" panose="020F0502020204030204" pitchFamily="34" charset="0"/>
                          <a:cs typeface="Calibri" panose="020F0502020204030204" pitchFamily="34" charset="0"/>
                        </a:rPr>
                        <a:t>453</a:t>
                      </a:r>
                    </a:p>
                    <a:p>
                      <a:pPr algn="ctr"/>
                      <a:r>
                        <a:rPr lang="en-US" sz="1600" dirty="0">
                          <a:solidFill>
                            <a:schemeClr val="bg1"/>
                          </a:solidFill>
                          <a:latin typeface="Calibri" panose="020F0502020204030204" pitchFamily="34" charset="0"/>
                          <a:cs typeface="Calibri" panose="020F0502020204030204" pitchFamily="34" charset="0"/>
                        </a:rPr>
                        <a:t>707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825</a:t>
                      </a:r>
                    </a:p>
                    <a:p>
                      <a:pPr algn="ctr"/>
                      <a:r>
                        <a:rPr lang="en-US" sz="1600" dirty="0">
                          <a:solidFill>
                            <a:schemeClr val="bg1"/>
                          </a:solidFill>
                          <a:latin typeface="Calibri" panose="020F0502020204030204" pitchFamily="34" charset="0"/>
                          <a:cs typeface="Calibri" panose="020F0502020204030204" pitchFamily="34" charset="0"/>
                        </a:rPr>
                        <a:t>750</a:t>
                      </a:r>
                    </a:p>
                    <a:p>
                      <a:pPr algn="ctr"/>
                      <a:r>
                        <a:rPr lang="en-US" sz="1600" dirty="0">
                          <a:solidFill>
                            <a:schemeClr val="bg1"/>
                          </a:solidFill>
                          <a:latin typeface="Calibri" panose="020F0502020204030204" pitchFamily="34" charset="0"/>
                          <a:cs typeface="Calibri" panose="020F0502020204030204" pitchFamily="34" charset="0"/>
                        </a:rPr>
                        <a:t>1182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b="0" dirty="0">
                        <a:solidFill>
                          <a:schemeClr val="bg1"/>
                        </a:solidFill>
                        <a:latin typeface="Calibri" panose="020F0502020204030204" pitchFamily="34" charset="0"/>
                        <a:cs typeface="Calibri" panose="020F0502020204030204" pitchFamily="34" charset="0"/>
                      </a:endParaRPr>
                    </a:p>
                    <a:p>
                      <a:pPr algn="ctr"/>
                      <a:r>
                        <a:rPr lang="en-US" sz="1600" b="0" dirty="0">
                          <a:solidFill>
                            <a:schemeClr val="bg1"/>
                          </a:solidFill>
                          <a:latin typeface="Calibri" panose="020F0502020204030204" pitchFamily="34" charset="0"/>
                          <a:cs typeface="Calibri" panose="020F0502020204030204" pitchFamily="34" charset="0"/>
                        </a:rPr>
                        <a:t>.015</a:t>
                      </a:r>
                    </a:p>
                    <a:p>
                      <a:pPr algn="ctr"/>
                      <a:r>
                        <a:rPr lang="en-US" sz="1600" b="0" dirty="0">
                          <a:solidFill>
                            <a:schemeClr val="bg1"/>
                          </a:solidFill>
                          <a:latin typeface="Calibri" panose="020F0502020204030204" pitchFamily="34" charset="0"/>
                          <a:cs typeface="Calibri" panose="020F0502020204030204" pitchFamily="34" charset="0"/>
                        </a:rPr>
                        <a:t>.0056</a:t>
                      </a:r>
                    </a:p>
                    <a:p>
                      <a:pPr algn="ctr"/>
                      <a:r>
                        <a:rPr lang="en-US" sz="1600" b="0" dirty="0">
                          <a:solidFill>
                            <a:schemeClr val="bg1"/>
                          </a:solidFill>
                          <a:latin typeface="Calibri" panose="020F0502020204030204" pitchFamily="34" charset="0"/>
                          <a:cs typeface="Calibri" panose="020F0502020204030204" pitchFamily="34" charset="0"/>
                        </a:rPr>
                        <a:t>.0020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xmlns="" val="10005"/>
                  </a:ext>
                </a:extLst>
              </a:tr>
            </a:tbl>
          </a:graphicData>
        </a:graphic>
      </p:graphicFrame>
      <p:sp>
        <p:nvSpPr>
          <p:cNvPr id="5" name="Rectangle 4">
            <a:extLst>
              <a:ext uri="{FF2B5EF4-FFF2-40B4-BE49-F238E27FC236}">
                <a16:creationId xmlns:a16="http://schemas.microsoft.com/office/drawing/2014/main" xmlns="" id="{63F2104C-9F03-41A0-8C22-81A1FB022D50}"/>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 xmlns:p14="http://schemas.microsoft.com/office/powerpoint/2010/main" val="3355536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7BCA9-9C39-4F80-839F-E283AAF0FCB6}"/>
              </a:ext>
            </a:extLst>
          </p:cNvPr>
          <p:cNvSpPr>
            <a:spLocks noGrp="1"/>
          </p:cNvSpPr>
          <p:nvPr>
            <p:ph type="title"/>
          </p:nvPr>
        </p:nvSpPr>
        <p:spPr/>
        <p:txBody>
          <a:bodyPr/>
          <a:lstStyle/>
          <a:p>
            <a:pPr algn="ctr"/>
            <a:r>
              <a:rPr lang="en-US" dirty="0" err="1" smtClean="0">
                <a:solidFill>
                  <a:schemeClr val="bg1"/>
                </a:solidFill>
              </a:rPr>
              <a:t>Endot</a:t>
            </a:r>
            <a:r>
              <a:rPr lang="ro-RO" dirty="0" smtClean="0">
                <a:solidFill>
                  <a:schemeClr val="bg1"/>
                </a:solidFill>
              </a:rPr>
              <a:t>elita</a:t>
            </a:r>
            <a:endParaRPr lang="en-US" dirty="0">
              <a:solidFill>
                <a:schemeClr val="bg1"/>
              </a:solidFill>
            </a:endParaRPr>
          </a:p>
        </p:txBody>
      </p:sp>
      <p:sp>
        <p:nvSpPr>
          <p:cNvPr id="3" name="Content Placeholder 2">
            <a:extLst>
              <a:ext uri="{FF2B5EF4-FFF2-40B4-BE49-F238E27FC236}">
                <a16:creationId xmlns:a16="http://schemas.microsoft.com/office/drawing/2014/main" xmlns="" id="{E516D569-234C-45AC-9538-9C8D9F69CBD3}"/>
              </a:ext>
            </a:extLst>
          </p:cNvPr>
          <p:cNvSpPr>
            <a:spLocks noGrp="1"/>
          </p:cNvSpPr>
          <p:nvPr>
            <p:ph idx="1"/>
          </p:nvPr>
        </p:nvSpPr>
        <p:spPr/>
        <p:txBody>
          <a:body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lang="ro-RO" dirty="0" smtClean="0"/>
              <a:t>Considerată caracteristica centrală a fiziopatologiei</a:t>
            </a:r>
            <a:r>
              <a:rPr kumimoji="0" lang="en-US" sz="2800" b="0" i="0" u="none" strike="noStrike" kern="0" cap="none" spc="0" normalizeH="0" baseline="30000" noProof="0" dirty="0" smtClean="0">
                <a:ln>
                  <a:noFill/>
                </a:ln>
                <a:solidFill>
                  <a:srgbClr val="000000"/>
                </a:solidFill>
                <a:effectLst/>
                <a:uLnTx/>
                <a:uFillTx/>
                <a:latin typeface="Calibri" panose="020F0502020204030204" pitchFamily="34" charset="0"/>
                <a:ea typeface="+mn-ea"/>
                <a:cs typeface="+mn-cs"/>
              </a:rPr>
              <a:t>[1</a:t>
            </a:r>
            <a:r>
              <a:rPr kumimoji="0" lang="en-US" sz="2800" b="0" i="0" u="none" strike="noStrike" kern="0" cap="none" spc="0" normalizeH="0" baseline="30000" noProof="0" dirty="0">
                <a:ln>
                  <a:noFill/>
                </a:ln>
                <a:solidFill>
                  <a:srgbClr val="000000"/>
                </a:solidFill>
                <a:effectLst/>
                <a:uLnTx/>
                <a:uFillTx/>
                <a:latin typeface="Calibri" panose="020F0502020204030204" pitchFamily="34" charset="0"/>
                <a:ea typeface="+mn-ea"/>
                <a:cs typeface="+mn-cs"/>
              </a:rPr>
              <a:t>]</a:t>
            </a:r>
            <a:endParaRPr lang="en-US" dirty="0"/>
          </a:p>
          <a:p>
            <a:r>
              <a:rPr lang="en-US" dirty="0"/>
              <a:t>SARS-CoV-2 </a:t>
            </a:r>
            <a:r>
              <a:rPr lang="ro-RO" dirty="0" smtClean="0"/>
              <a:t>se leagă de celulele gazdă prin receptorul </a:t>
            </a:r>
            <a:r>
              <a:rPr lang="en-US" dirty="0" smtClean="0"/>
              <a:t>ACE2</a:t>
            </a:r>
            <a:r>
              <a:rPr lang="en-US" baseline="30000" dirty="0" smtClean="0"/>
              <a:t>[1,2</a:t>
            </a:r>
            <a:r>
              <a:rPr lang="en-US" baseline="30000" dirty="0"/>
              <a:t>]</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lang="ro-RO" dirty="0" smtClean="0"/>
              <a:t>Densitate mare a receptorilor ACE2 la nivelul celulelor endoteliale</a:t>
            </a:r>
            <a:r>
              <a:rPr kumimoji="0" lang="en-US" sz="2800" b="0" i="0" u="none" strike="noStrike" kern="0" cap="none" spc="0" normalizeH="0" baseline="30000" noProof="0" dirty="0" smtClean="0">
                <a:ln>
                  <a:noFill/>
                </a:ln>
                <a:solidFill>
                  <a:srgbClr val="000000"/>
                </a:solidFill>
                <a:effectLst/>
                <a:uLnTx/>
                <a:uFillTx/>
                <a:latin typeface="Calibri" panose="020F0502020204030204" pitchFamily="34" charset="0"/>
                <a:ea typeface="+mn-ea"/>
                <a:cs typeface="+mn-cs"/>
              </a:rPr>
              <a:t>[1,2</a:t>
            </a:r>
            <a:r>
              <a:rPr kumimoji="0" lang="en-US" sz="2800" b="0" i="0" u="none" strike="noStrike" kern="0" cap="none" spc="0" normalizeH="0" baseline="30000" noProof="0" dirty="0">
                <a:ln>
                  <a:noFill/>
                </a:ln>
                <a:solidFill>
                  <a:srgbClr val="000000"/>
                </a:solidFill>
                <a:effectLst/>
                <a:uLnTx/>
                <a:uFillTx/>
                <a:latin typeface="Calibri" panose="020F0502020204030204" pitchFamily="34" charset="0"/>
                <a:ea typeface="+mn-ea"/>
                <a:cs typeface="+mn-cs"/>
              </a:rPr>
              <a:t>]</a:t>
            </a:r>
            <a:r>
              <a:rPr lang="en-US" dirty="0"/>
              <a:t> </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lang="ro-RO" dirty="0" smtClean="0"/>
              <a:t>Endotelita și incluziunile virale în celulele endoteliale au fost raportate în autopsii COVID-19</a:t>
            </a:r>
            <a:r>
              <a:rPr kumimoji="0" lang="en-US" sz="2800" b="0" i="0" u="none" strike="noStrike" kern="0" cap="none" spc="0" normalizeH="0" baseline="30000" noProof="0" dirty="0" smtClean="0">
                <a:ln>
                  <a:noFill/>
                </a:ln>
                <a:solidFill>
                  <a:srgbClr val="000000"/>
                </a:solidFill>
                <a:effectLst/>
                <a:uLnTx/>
                <a:uFillTx/>
                <a:latin typeface="Calibri" panose="020F0502020204030204" pitchFamily="34" charset="0"/>
                <a:ea typeface="+mn-ea"/>
                <a:cs typeface="+mn-cs"/>
              </a:rPr>
              <a:t>[2</a:t>
            </a:r>
            <a:r>
              <a:rPr kumimoji="0" lang="en-US" sz="2800" b="0" i="0" u="none" strike="noStrike" kern="0" cap="none" spc="0" normalizeH="0" baseline="30000" noProof="0" dirty="0">
                <a:ln>
                  <a:noFill/>
                </a:ln>
                <a:solidFill>
                  <a:srgbClr val="000000"/>
                </a:solidFill>
                <a:effectLst/>
                <a:uLnTx/>
                <a:uFillTx/>
                <a:latin typeface="Calibri" panose="020F0502020204030204" pitchFamily="34" charset="0"/>
                <a:ea typeface="+mn-ea"/>
                <a:cs typeface="+mn-cs"/>
              </a:rPr>
              <a:t>]</a:t>
            </a:r>
            <a:endParaRPr lang="en-US" dirty="0"/>
          </a:p>
          <a:p>
            <a:endParaRPr lang="en-US" dirty="0"/>
          </a:p>
          <a:p>
            <a:pPr marL="0" indent="0">
              <a:buNone/>
            </a:pPr>
            <a:endParaRPr lang="en-US" dirty="0"/>
          </a:p>
          <a:p>
            <a:endParaRPr lang="en-US" dirty="0"/>
          </a:p>
        </p:txBody>
      </p:sp>
      <p:sp>
        <p:nvSpPr>
          <p:cNvPr id="10" name="Text Box 11">
            <a:extLst>
              <a:ext uri="{FF2B5EF4-FFF2-40B4-BE49-F238E27FC236}">
                <a16:creationId xmlns:a16="http://schemas.microsoft.com/office/drawing/2014/main" xmlns="" id="{17404054-600D-4281-BCCC-C668DEC565C1}"/>
              </a:ext>
            </a:extLst>
          </p:cNvPr>
          <p:cNvSpPr txBox="1">
            <a:spLocks noChangeArrowheads="1"/>
          </p:cNvSpPr>
          <p:nvPr/>
        </p:nvSpPr>
        <p:spPr bwMode="auto">
          <a:xfrm>
            <a:off x="396409" y="635884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200" b="0" dirty="0">
                <a:solidFill>
                  <a:schemeClr val="bg2"/>
                </a:solidFill>
                <a:latin typeface="Calibri" panose="020F0502020204030204" pitchFamily="34" charset="0"/>
              </a:rPr>
              <a:t>1. Ackermann. NEJM. 2020;383:120. 2. </a:t>
            </a:r>
            <a:r>
              <a:rPr lang="da-DK" altLang="en-US" sz="1200" b="0" dirty="0">
                <a:solidFill>
                  <a:schemeClr val="bg2"/>
                </a:solidFill>
                <a:latin typeface="Calibri" panose="020F0502020204030204" pitchFamily="34" charset="0"/>
              </a:rPr>
              <a:t>Varga. Lancet. 2020;395:1417.</a:t>
            </a:r>
          </a:p>
        </p:txBody>
      </p:sp>
      <p:sp>
        <p:nvSpPr>
          <p:cNvPr id="9" name="Rectangle 8">
            <a:extLst>
              <a:ext uri="{FF2B5EF4-FFF2-40B4-BE49-F238E27FC236}">
                <a16:creationId xmlns:a16="http://schemas.microsoft.com/office/drawing/2014/main" xmlns="" id="{C98505C5-99C9-43E0-AB61-ECDCE562FAFA}"/>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 xmlns:p14="http://schemas.microsoft.com/office/powerpoint/2010/main" val="283791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D71B0CE6-C32F-40CE-8B2F-C0B6E72CB083}"/>
              </a:ext>
            </a:extLst>
          </p:cNvPr>
          <p:cNvGrpSpPr/>
          <p:nvPr/>
        </p:nvGrpSpPr>
        <p:grpSpPr>
          <a:xfrm>
            <a:off x="1206125" y="2047301"/>
            <a:ext cx="381291" cy="2877959"/>
            <a:chOff x="1375095" y="2054564"/>
            <a:chExt cx="381291" cy="2877959"/>
          </a:xfrm>
        </p:grpSpPr>
        <p:sp>
          <p:nvSpPr>
            <p:cNvPr id="23" name="Rectangle 22">
              <a:extLst>
                <a:ext uri="{FF2B5EF4-FFF2-40B4-BE49-F238E27FC236}">
                  <a16:creationId xmlns="" xmlns:a16="http://schemas.microsoft.com/office/drawing/2014/main" id="{E152E3BB-3715-4434-BCB8-2C7B18D59641}"/>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4" name="Rectangle 93">
              <a:extLst>
                <a:ext uri="{FF2B5EF4-FFF2-40B4-BE49-F238E27FC236}">
                  <a16:creationId xmlns="" xmlns:a16="http://schemas.microsoft.com/office/drawing/2014/main" id="{A46D8961-88AE-48A5-8BF6-41B30B9A14BD}"/>
                </a:ext>
              </a:extLst>
            </p:cNvPr>
            <p:cNvSpPr/>
            <p:nvPr/>
          </p:nvSpPr>
          <p:spPr bwMode="auto">
            <a:xfrm>
              <a:off x="1375095" y="2182575"/>
              <a:ext cx="381291" cy="274994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5" name="Rectangle 94">
              <a:extLst>
                <a:ext uri="{FF2B5EF4-FFF2-40B4-BE49-F238E27FC236}">
                  <a16:creationId xmlns="" xmlns:a16="http://schemas.microsoft.com/office/drawing/2014/main" id="{1E79DDEA-8F9F-45D2-92E5-A3498A2BB4C9}"/>
                </a:ext>
              </a:extLst>
            </p:cNvPr>
            <p:cNvSpPr/>
            <p:nvPr/>
          </p:nvSpPr>
          <p:spPr bwMode="auto">
            <a:xfrm>
              <a:off x="1375095" y="3044761"/>
              <a:ext cx="381291" cy="188776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96" name="Group 95">
            <a:extLst>
              <a:ext uri="{FF2B5EF4-FFF2-40B4-BE49-F238E27FC236}">
                <a16:creationId xmlns="" xmlns:a16="http://schemas.microsoft.com/office/drawing/2014/main" id="{BCF2C9C1-1F46-4DA8-8588-21D89CECC6FB}"/>
              </a:ext>
            </a:extLst>
          </p:cNvPr>
          <p:cNvGrpSpPr/>
          <p:nvPr/>
        </p:nvGrpSpPr>
        <p:grpSpPr>
          <a:xfrm>
            <a:off x="1619378" y="2047301"/>
            <a:ext cx="381291" cy="2877959"/>
            <a:chOff x="1375095" y="2054564"/>
            <a:chExt cx="381291" cy="2877959"/>
          </a:xfrm>
        </p:grpSpPr>
        <p:sp>
          <p:nvSpPr>
            <p:cNvPr id="97" name="Rectangle 96">
              <a:extLst>
                <a:ext uri="{FF2B5EF4-FFF2-40B4-BE49-F238E27FC236}">
                  <a16:creationId xmlns="" xmlns:a16="http://schemas.microsoft.com/office/drawing/2014/main" id="{0FAD7655-DDA7-4688-A9DC-F81830CE849E}"/>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8" name="Rectangle 97">
              <a:extLst>
                <a:ext uri="{FF2B5EF4-FFF2-40B4-BE49-F238E27FC236}">
                  <a16:creationId xmlns="" xmlns:a16="http://schemas.microsoft.com/office/drawing/2014/main" id="{E08EC47D-5C27-4104-AA7B-445217A0345D}"/>
                </a:ext>
              </a:extLst>
            </p:cNvPr>
            <p:cNvSpPr/>
            <p:nvPr/>
          </p:nvSpPr>
          <p:spPr bwMode="auto">
            <a:xfrm>
              <a:off x="1375095" y="2201628"/>
              <a:ext cx="381291" cy="272879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9" name="Rectangle 98">
              <a:extLst>
                <a:ext uri="{FF2B5EF4-FFF2-40B4-BE49-F238E27FC236}">
                  <a16:creationId xmlns="" xmlns:a16="http://schemas.microsoft.com/office/drawing/2014/main" id="{AEE4731A-6CD1-4CE0-A762-689FF0BE317C}"/>
                </a:ext>
              </a:extLst>
            </p:cNvPr>
            <p:cNvSpPr/>
            <p:nvPr/>
          </p:nvSpPr>
          <p:spPr bwMode="auto">
            <a:xfrm>
              <a:off x="1375095" y="2974301"/>
              <a:ext cx="381291" cy="195822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00" name="Group 99">
            <a:extLst>
              <a:ext uri="{FF2B5EF4-FFF2-40B4-BE49-F238E27FC236}">
                <a16:creationId xmlns="" xmlns:a16="http://schemas.microsoft.com/office/drawing/2014/main" id="{22D2AA79-2F86-4F25-819A-A091DF8E9B68}"/>
              </a:ext>
            </a:extLst>
          </p:cNvPr>
          <p:cNvGrpSpPr/>
          <p:nvPr/>
        </p:nvGrpSpPr>
        <p:grpSpPr>
          <a:xfrm>
            <a:off x="2032631" y="2047301"/>
            <a:ext cx="381291" cy="2887485"/>
            <a:chOff x="1375095" y="2054564"/>
            <a:chExt cx="381291" cy="2887485"/>
          </a:xfrm>
        </p:grpSpPr>
        <p:sp>
          <p:nvSpPr>
            <p:cNvPr id="101" name="Rectangle 100">
              <a:extLst>
                <a:ext uri="{FF2B5EF4-FFF2-40B4-BE49-F238E27FC236}">
                  <a16:creationId xmlns="" xmlns:a16="http://schemas.microsoft.com/office/drawing/2014/main" id="{853C9648-9D82-43C0-BD88-F921797E7832}"/>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2" name="Rectangle 101">
              <a:extLst>
                <a:ext uri="{FF2B5EF4-FFF2-40B4-BE49-F238E27FC236}">
                  <a16:creationId xmlns="" xmlns:a16="http://schemas.microsoft.com/office/drawing/2014/main" id="{EAA8D809-2DB6-4C25-A317-CEBFCCCDE902}"/>
                </a:ext>
              </a:extLst>
            </p:cNvPr>
            <p:cNvSpPr/>
            <p:nvPr/>
          </p:nvSpPr>
          <p:spPr bwMode="auto">
            <a:xfrm>
              <a:off x="1375095" y="2274049"/>
              <a:ext cx="381291" cy="2658473"/>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3" name="Rectangle 102">
              <a:extLst>
                <a:ext uri="{FF2B5EF4-FFF2-40B4-BE49-F238E27FC236}">
                  <a16:creationId xmlns="" xmlns:a16="http://schemas.microsoft.com/office/drawing/2014/main" id="{138BDCCC-2133-4CBB-B06D-BCFE7E78E88F}"/>
                </a:ext>
              </a:extLst>
            </p:cNvPr>
            <p:cNvSpPr/>
            <p:nvPr/>
          </p:nvSpPr>
          <p:spPr bwMode="auto">
            <a:xfrm>
              <a:off x="1375095" y="3054287"/>
              <a:ext cx="381291" cy="188776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04" name="Group 103">
            <a:extLst>
              <a:ext uri="{FF2B5EF4-FFF2-40B4-BE49-F238E27FC236}">
                <a16:creationId xmlns="" xmlns:a16="http://schemas.microsoft.com/office/drawing/2014/main" id="{49DD03C1-6F53-4A15-A7DA-513F62CF473F}"/>
              </a:ext>
            </a:extLst>
          </p:cNvPr>
          <p:cNvGrpSpPr/>
          <p:nvPr/>
        </p:nvGrpSpPr>
        <p:grpSpPr>
          <a:xfrm>
            <a:off x="2445884" y="2047301"/>
            <a:ext cx="381291" cy="2877959"/>
            <a:chOff x="1375095" y="2054564"/>
            <a:chExt cx="381291" cy="2877959"/>
          </a:xfrm>
        </p:grpSpPr>
        <p:sp>
          <p:nvSpPr>
            <p:cNvPr id="105" name="Rectangle 104">
              <a:extLst>
                <a:ext uri="{FF2B5EF4-FFF2-40B4-BE49-F238E27FC236}">
                  <a16:creationId xmlns="" xmlns:a16="http://schemas.microsoft.com/office/drawing/2014/main" id="{2C5153B1-D37E-4F23-9377-A79FBDA6060F}"/>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6" name="Rectangle 105">
              <a:extLst>
                <a:ext uri="{FF2B5EF4-FFF2-40B4-BE49-F238E27FC236}">
                  <a16:creationId xmlns="" xmlns:a16="http://schemas.microsoft.com/office/drawing/2014/main" id="{19E08B95-00A4-4BE7-99C2-0A9A634F2E67}"/>
                </a:ext>
              </a:extLst>
            </p:cNvPr>
            <p:cNvSpPr/>
            <p:nvPr/>
          </p:nvSpPr>
          <p:spPr bwMode="auto">
            <a:xfrm>
              <a:off x="1375095" y="2683787"/>
              <a:ext cx="381291" cy="224873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7" name="Rectangle 106">
              <a:extLst>
                <a:ext uri="{FF2B5EF4-FFF2-40B4-BE49-F238E27FC236}">
                  <a16:creationId xmlns="" xmlns:a16="http://schemas.microsoft.com/office/drawing/2014/main" id="{0AC9D490-AA12-404D-9C5B-DB54DABEF704}"/>
                </a:ext>
              </a:extLst>
            </p:cNvPr>
            <p:cNvSpPr/>
            <p:nvPr/>
          </p:nvSpPr>
          <p:spPr bwMode="auto">
            <a:xfrm>
              <a:off x="1375095" y="3915131"/>
              <a:ext cx="381291" cy="101739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08" name="Group 107">
            <a:extLst>
              <a:ext uri="{FF2B5EF4-FFF2-40B4-BE49-F238E27FC236}">
                <a16:creationId xmlns="" xmlns:a16="http://schemas.microsoft.com/office/drawing/2014/main" id="{83482D7D-6D5A-46F5-9D09-4D89DCEAF8A5}"/>
              </a:ext>
            </a:extLst>
          </p:cNvPr>
          <p:cNvGrpSpPr/>
          <p:nvPr/>
        </p:nvGrpSpPr>
        <p:grpSpPr>
          <a:xfrm>
            <a:off x="2859137" y="2047301"/>
            <a:ext cx="381291" cy="2883818"/>
            <a:chOff x="1375095" y="2054564"/>
            <a:chExt cx="381291" cy="2883818"/>
          </a:xfrm>
        </p:grpSpPr>
        <p:sp>
          <p:nvSpPr>
            <p:cNvPr id="109" name="Rectangle 108">
              <a:extLst>
                <a:ext uri="{FF2B5EF4-FFF2-40B4-BE49-F238E27FC236}">
                  <a16:creationId xmlns="" xmlns:a16="http://schemas.microsoft.com/office/drawing/2014/main" id="{B4A0F255-EE3A-447F-B6F2-04F907C5853E}"/>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0" name="Rectangle 109">
              <a:extLst>
                <a:ext uri="{FF2B5EF4-FFF2-40B4-BE49-F238E27FC236}">
                  <a16:creationId xmlns="" xmlns:a16="http://schemas.microsoft.com/office/drawing/2014/main" id="{45FBEBC9-CF1C-44E1-BEC5-609BCC0AD665}"/>
                </a:ext>
              </a:extLst>
            </p:cNvPr>
            <p:cNvSpPr/>
            <p:nvPr/>
          </p:nvSpPr>
          <p:spPr bwMode="auto">
            <a:xfrm>
              <a:off x="1375095" y="2490663"/>
              <a:ext cx="381291" cy="2441860"/>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1" name="Rectangle 110">
              <a:extLst>
                <a:ext uri="{FF2B5EF4-FFF2-40B4-BE49-F238E27FC236}">
                  <a16:creationId xmlns="" xmlns:a16="http://schemas.microsoft.com/office/drawing/2014/main" id="{CC42629A-462E-4EDA-A0D0-A80F0D3AB53C}"/>
                </a:ext>
              </a:extLst>
            </p:cNvPr>
            <p:cNvSpPr/>
            <p:nvPr/>
          </p:nvSpPr>
          <p:spPr bwMode="auto">
            <a:xfrm>
              <a:off x="1375095" y="4293484"/>
              <a:ext cx="381291" cy="644898"/>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12" name="Group 111">
            <a:extLst>
              <a:ext uri="{FF2B5EF4-FFF2-40B4-BE49-F238E27FC236}">
                <a16:creationId xmlns="" xmlns:a16="http://schemas.microsoft.com/office/drawing/2014/main" id="{229A4A1C-47D1-49F3-8D7D-74269CA39EC2}"/>
              </a:ext>
            </a:extLst>
          </p:cNvPr>
          <p:cNvGrpSpPr/>
          <p:nvPr/>
        </p:nvGrpSpPr>
        <p:grpSpPr>
          <a:xfrm>
            <a:off x="3272390" y="2047301"/>
            <a:ext cx="381291" cy="2877959"/>
            <a:chOff x="1375095" y="2054564"/>
            <a:chExt cx="381291" cy="2877959"/>
          </a:xfrm>
        </p:grpSpPr>
        <p:sp>
          <p:nvSpPr>
            <p:cNvPr id="113" name="Rectangle 112">
              <a:extLst>
                <a:ext uri="{FF2B5EF4-FFF2-40B4-BE49-F238E27FC236}">
                  <a16:creationId xmlns="" xmlns:a16="http://schemas.microsoft.com/office/drawing/2014/main" id="{AAC4CE50-FF8B-487E-B482-B95D3EF65DC6}"/>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4" name="Rectangle 113">
              <a:extLst>
                <a:ext uri="{FF2B5EF4-FFF2-40B4-BE49-F238E27FC236}">
                  <a16:creationId xmlns="" xmlns:a16="http://schemas.microsoft.com/office/drawing/2014/main" id="{3830C99B-EA14-4B0C-A576-3F737B0D8525}"/>
                </a:ext>
              </a:extLst>
            </p:cNvPr>
            <p:cNvSpPr/>
            <p:nvPr/>
          </p:nvSpPr>
          <p:spPr bwMode="auto">
            <a:xfrm>
              <a:off x="1375095" y="2683787"/>
              <a:ext cx="381291" cy="224873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5" name="Rectangle 114">
              <a:extLst>
                <a:ext uri="{FF2B5EF4-FFF2-40B4-BE49-F238E27FC236}">
                  <a16:creationId xmlns="" xmlns:a16="http://schemas.microsoft.com/office/drawing/2014/main" id="{3F3F3561-4F7C-488F-88D2-ADE6ED8AC62B}"/>
                </a:ext>
              </a:extLst>
            </p:cNvPr>
            <p:cNvSpPr/>
            <p:nvPr/>
          </p:nvSpPr>
          <p:spPr bwMode="auto">
            <a:xfrm>
              <a:off x="1375095" y="4339461"/>
              <a:ext cx="381291" cy="59306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16" name="Group 115">
            <a:extLst>
              <a:ext uri="{FF2B5EF4-FFF2-40B4-BE49-F238E27FC236}">
                <a16:creationId xmlns="" xmlns:a16="http://schemas.microsoft.com/office/drawing/2014/main" id="{9BA0879C-221A-4B69-B0A3-4FCA97E7DEF5}"/>
              </a:ext>
            </a:extLst>
          </p:cNvPr>
          <p:cNvGrpSpPr/>
          <p:nvPr/>
        </p:nvGrpSpPr>
        <p:grpSpPr>
          <a:xfrm>
            <a:off x="3685643" y="2047301"/>
            <a:ext cx="381291" cy="2877959"/>
            <a:chOff x="1375095" y="2054564"/>
            <a:chExt cx="381291" cy="2877959"/>
          </a:xfrm>
        </p:grpSpPr>
        <p:sp>
          <p:nvSpPr>
            <p:cNvPr id="117" name="Rectangle 116">
              <a:extLst>
                <a:ext uri="{FF2B5EF4-FFF2-40B4-BE49-F238E27FC236}">
                  <a16:creationId xmlns="" xmlns:a16="http://schemas.microsoft.com/office/drawing/2014/main" id="{5156AB22-B25D-4520-9DAA-20056A2BB4FB}"/>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8" name="Rectangle 117">
              <a:extLst>
                <a:ext uri="{FF2B5EF4-FFF2-40B4-BE49-F238E27FC236}">
                  <a16:creationId xmlns="" xmlns:a16="http://schemas.microsoft.com/office/drawing/2014/main" id="{4E236495-4AFD-4A30-95D4-5C127B2860B1}"/>
                </a:ext>
              </a:extLst>
            </p:cNvPr>
            <p:cNvSpPr/>
            <p:nvPr/>
          </p:nvSpPr>
          <p:spPr bwMode="auto">
            <a:xfrm>
              <a:off x="1375095" y="2536151"/>
              <a:ext cx="381291" cy="239637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9" name="Rectangle 118">
              <a:extLst>
                <a:ext uri="{FF2B5EF4-FFF2-40B4-BE49-F238E27FC236}">
                  <a16:creationId xmlns="" xmlns:a16="http://schemas.microsoft.com/office/drawing/2014/main" id="{345A17E1-1B92-4290-B089-76638CB8BED9}"/>
                </a:ext>
              </a:extLst>
            </p:cNvPr>
            <p:cNvSpPr/>
            <p:nvPr/>
          </p:nvSpPr>
          <p:spPr bwMode="auto">
            <a:xfrm>
              <a:off x="1375095" y="4465369"/>
              <a:ext cx="381291" cy="467153"/>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20" name="Group 119">
            <a:extLst>
              <a:ext uri="{FF2B5EF4-FFF2-40B4-BE49-F238E27FC236}">
                <a16:creationId xmlns="" xmlns:a16="http://schemas.microsoft.com/office/drawing/2014/main" id="{37EB125F-3C89-4C88-AEE0-926FAB17968C}"/>
              </a:ext>
            </a:extLst>
          </p:cNvPr>
          <p:cNvGrpSpPr/>
          <p:nvPr/>
        </p:nvGrpSpPr>
        <p:grpSpPr>
          <a:xfrm>
            <a:off x="4098896" y="2047301"/>
            <a:ext cx="381291" cy="2877959"/>
            <a:chOff x="1375095" y="2054564"/>
            <a:chExt cx="381291" cy="2877959"/>
          </a:xfrm>
        </p:grpSpPr>
        <p:sp>
          <p:nvSpPr>
            <p:cNvPr id="121" name="Rectangle 120">
              <a:extLst>
                <a:ext uri="{FF2B5EF4-FFF2-40B4-BE49-F238E27FC236}">
                  <a16:creationId xmlns="" xmlns:a16="http://schemas.microsoft.com/office/drawing/2014/main" id="{6E08B13F-B31F-473C-B5B3-BCD72DFC3C51}"/>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2" name="Rectangle 121">
              <a:extLst>
                <a:ext uri="{FF2B5EF4-FFF2-40B4-BE49-F238E27FC236}">
                  <a16:creationId xmlns="" xmlns:a16="http://schemas.microsoft.com/office/drawing/2014/main" id="{27D5A049-BDE4-40C6-A09C-EB04B67BFF40}"/>
                </a:ext>
              </a:extLst>
            </p:cNvPr>
            <p:cNvSpPr/>
            <p:nvPr/>
          </p:nvSpPr>
          <p:spPr bwMode="auto">
            <a:xfrm>
              <a:off x="1375095" y="2536151"/>
              <a:ext cx="381291" cy="239637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3" name="Rectangle 122">
              <a:extLst>
                <a:ext uri="{FF2B5EF4-FFF2-40B4-BE49-F238E27FC236}">
                  <a16:creationId xmlns="" xmlns:a16="http://schemas.microsoft.com/office/drawing/2014/main" id="{3DD5384D-98DA-467B-A49A-BA038BF37884}"/>
                </a:ext>
              </a:extLst>
            </p:cNvPr>
            <p:cNvSpPr/>
            <p:nvPr/>
          </p:nvSpPr>
          <p:spPr bwMode="auto">
            <a:xfrm>
              <a:off x="1375095" y="4465369"/>
              <a:ext cx="381291" cy="46715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24" name="Group 123">
            <a:extLst>
              <a:ext uri="{FF2B5EF4-FFF2-40B4-BE49-F238E27FC236}">
                <a16:creationId xmlns="" xmlns:a16="http://schemas.microsoft.com/office/drawing/2014/main" id="{21F3D386-0098-48A6-B95F-366D7C0F66C6}"/>
              </a:ext>
            </a:extLst>
          </p:cNvPr>
          <p:cNvGrpSpPr/>
          <p:nvPr/>
        </p:nvGrpSpPr>
        <p:grpSpPr>
          <a:xfrm>
            <a:off x="4512149" y="2047301"/>
            <a:ext cx="381291" cy="2884329"/>
            <a:chOff x="1375095" y="2054564"/>
            <a:chExt cx="381291" cy="2884329"/>
          </a:xfrm>
        </p:grpSpPr>
        <p:sp>
          <p:nvSpPr>
            <p:cNvPr id="125" name="Rectangle 124">
              <a:extLst>
                <a:ext uri="{FF2B5EF4-FFF2-40B4-BE49-F238E27FC236}">
                  <a16:creationId xmlns="" xmlns:a16="http://schemas.microsoft.com/office/drawing/2014/main" id="{E3BE2327-FC51-417F-9134-507CFF30207E}"/>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6" name="Rectangle 125">
              <a:extLst>
                <a:ext uri="{FF2B5EF4-FFF2-40B4-BE49-F238E27FC236}">
                  <a16:creationId xmlns="" xmlns:a16="http://schemas.microsoft.com/office/drawing/2014/main" id="{750E032B-7AE2-46B9-A83F-9F889A93989F}"/>
                </a:ext>
              </a:extLst>
            </p:cNvPr>
            <p:cNvSpPr/>
            <p:nvPr/>
          </p:nvSpPr>
          <p:spPr bwMode="auto">
            <a:xfrm>
              <a:off x="1375095" y="2805987"/>
              <a:ext cx="381291" cy="212653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7" name="Rectangle 126">
              <a:extLst>
                <a:ext uri="{FF2B5EF4-FFF2-40B4-BE49-F238E27FC236}">
                  <a16:creationId xmlns="" xmlns:a16="http://schemas.microsoft.com/office/drawing/2014/main" id="{C020F73E-4CE8-4810-A08C-9E2E57B1F2CC}"/>
                </a:ext>
              </a:extLst>
            </p:cNvPr>
            <p:cNvSpPr/>
            <p:nvPr/>
          </p:nvSpPr>
          <p:spPr bwMode="auto">
            <a:xfrm>
              <a:off x="1375095" y="4509579"/>
              <a:ext cx="381291" cy="42931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28" name="Group 127">
            <a:extLst>
              <a:ext uri="{FF2B5EF4-FFF2-40B4-BE49-F238E27FC236}">
                <a16:creationId xmlns="" xmlns:a16="http://schemas.microsoft.com/office/drawing/2014/main" id="{C6FC3883-AB87-4F7C-8A99-B6C95C85076D}"/>
              </a:ext>
            </a:extLst>
          </p:cNvPr>
          <p:cNvGrpSpPr/>
          <p:nvPr/>
        </p:nvGrpSpPr>
        <p:grpSpPr>
          <a:xfrm>
            <a:off x="4925402" y="2047301"/>
            <a:ext cx="381291" cy="2877959"/>
            <a:chOff x="1375095" y="2054564"/>
            <a:chExt cx="381291" cy="2877959"/>
          </a:xfrm>
        </p:grpSpPr>
        <p:sp>
          <p:nvSpPr>
            <p:cNvPr id="129" name="Rectangle 128">
              <a:extLst>
                <a:ext uri="{FF2B5EF4-FFF2-40B4-BE49-F238E27FC236}">
                  <a16:creationId xmlns="" xmlns:a16="http://schemas.microsoft.com/office/drawing/2014/main" id="{957965E8-1E97-4BAA-A2FF-3089480D7D8A}"/>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0" name="Rectangle 129">
              <a:extLst>
                <a:ext uri="{FF2B5EF4-FFF2-40B4-BE49-F238E27FC236}">
                  <a16:creationId xmlns="" xmlns:a16="http://schemas.microsoft.com/office/drawing/2014/main" id="{8A382F0E-C6D9-4BB9-847C-D311182E362D}"/>
                </a:ext>
              </a:extLst>
            </p:cNvPr>
            <p:cNvSpPr/>
            <p:nvPr/>
          </p:nvSpPr>
          <p:spPr bwMode="auto">
            <a:xfrm>
              <a:off x="1375095" y="2619957"/>
              <a:ext cx="381291" cy="231256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1" name="Rectangle 130">
              <a:extLst>
                <a:ext uri="{FF2B5EF4-FFF2-40B4-BE49-F238E27FC236}">
                  <a16:creationId xmlns="" xmlns:a16="http://schemas.microsoft.com/office/drawing/2014/main" id="{27982B87-544C-46E3-A4E5-737F9ADCFAD5}"/>
                </a:ext>
              </a:extLst>
            </p:cNvPr>
            <p:cNvSpPr/>
            <p:nvPr/>
          </p:nvSpPr>
          <p:spPr bwMode="auto">
            <a:xfrm>
              <a:off x="1375095" y="4611857"/>
              <a:ext cx="381291" cy="32066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32" name="Group 131">
            <a:extLst>
              <a:ext uri="{FF2B5EF4-FFF2-40B4-BE49-F238E27FC236}">
                <a16:creationId xmlns="" xmlns:a16="http://schemas.microsoft.com/office/drawing/2014/main" id="{7BA783AB-08EF-4169-9E76-46DF211F8142}"/>
              </a:ext>
            </a:extLst>
          </p:cNvPr>
          <p:cNvGrpSpPr/>
          <p:nvPr/>
        </p:nvGrpSpPr>
        <p:grpSpPr>
          <a:xfrm>
            <a:off x="5338655" y="2047301"/>
            <a:ext cx="381291" cy="2877959"/>
            <a:chOff x="1375095" y="2054564"/>
            <a:chExt cx="381291" cy="2877959"/>
          </a:xfrm>
        </p:grpSpPr>
        <p:sp>
          <p:nvSpPr>
            <p:cNvPr id="133" name="Rectangle 132">
              <a:extLst>
                <a:ext uri="{FF2B5EF4-FFF2-40B4-BE49-F238E27FC236}">
                  <a16:creationId xmlns="" xmlns:a16="http://schemas.microsoft.com/office/drawing/2014/main" id="{3A56E873-82FF-456D-8D7F-836DC86CE64B}"/>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4" name="Rectangle 133">
              <a:extLst>
                <a:ext uri="{FF2B5EF4-FFF2-40B4-BE49-F238E27FC236}">
                  <a16:creationId xmlns="" xmlns:a16="http://schemas.microsoft.com/office/drawing/2014/main" id="{BBA59AA0-D5CE-4DD3-9EDD-31C5FA9748E6}"/>
                </a:ext>
              </a:extLst>
            </p:cNvPr>
            <p:cNvSpPr/>
            <p:nvPr/>
          </p:nvSpPr>
          <p:spPr bwMode="auto">
            <a:xfrm>
              <a:off x="1375095" y="2826656"/>
              <a:ext cx="381291" cy="207252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5" name="Rectangle 134">
              <a:extLst>
                <a:ext uri="{FF2B5EF4-FFF2-40B4-BE49-F238E27FC236}">
                  <a16:creationId xmlns="" xmlns:a16="http://schemas.microsoft.com/office/drawing/2014/main" id="{4993D0BD-E988-4EE9-B173-05F1CFA438E4}"/>
                </a:ext>
              </a:extLst>
            </p:cNvPr>
            <p:cNvSpPr/>
            <p:nvPr/>
          </p:nvSpPr>
          <p:spPr bwMode="auto">
            <a:xfrm>
              <a:off x="1375095" y="4683929"/>
              <a:ext cx="381291" cy="24859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36" name="Group 135">
            <a:extLst>
              <a:ext uri="{FF2B5EF4-FFF2-40B4-BE49-F238E27FC236}">
                <a16:creationId xmlns="" xmlns:a16="http://schemas.microsoft.com/office/drawing/2014/main" id="{97D0870D-74E1-4D1C-87AA-546E63F2EB2C}"/>
              </a:ext>
            </a:extLst>
          </p:cNvPr>
          <p:cNvGrpSpPr/>
          <p:nvPr/>
        </p:nvGrpSpPr>
        <p:grpSpPr>
          <a:xfrm>
            <a:off x="5751908" y="2047301"/>
            <a:ext cx="381291" cy="2883819"/>
            <a:chOff x="1375095" y="2054564"/>
            <a:chExt cx="381291" cy="2883819"/>
          </a:xfrm>
        </p:grpSpPr>
        <p:sp>
          <p:nvSpPr>
            <p:cNvPr id="137" name="Rectangle 136">
              <a:extLst>
                <a:ext uri="{FF2B5EF4-FFF2-40B4-BE49-F238E27FC236}">
                  <a16:creationId xmlns="" xmlns:a16="http://schemas.microsoft.com/office/drawing/2014/main" id="{A4801EDD-7CE1-47A0-9309-41EB326D314A}"/>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8" name="Rectangle 137">
              <a:extLst>
                <a:ext uri="{FF2B5EF4-FFF2-40B4-BE49-F238E27FC236}">
                  <a16:creationId xmlns="" xmlns:a16="http://schemas.microsoft.com/office/drawing/2014/main" id="{F002B93B-98A5-4768-BD1A-FE56D5B63EB0}"/>
                </a:ext>
              </a:extLst>
            </p:cNvPr>
            <p:cNvSpPr/>
            <p:nvPr/>
          </p:nvSpPr>
          <p:spPr bwMode="auto">
            <a:xfrm>
              <a:off x="1375095" y="2742477"/>
              <a:ext cx="381291" cy="219004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9" name="Rectangle 138">
              <a:extLst>
                <a:ext uri="{FF2B5EF4-FFF2-40B4-BE49-F238E27FC236}">
                  <a16:creationId xmlns="" xmlns:a16="http://schemas.microsoft.com/office/drawing/2014/main" id="{944C040A-61C1-4045-9E57-7D3BA4DC4B6A}"/>
                </a:ext>
              </a:extLst>
            </p:cNvPr>
            <p:cNvSpPr/>
            <p:nvPr/>
          </p:nvSpPr>
          <p:spPr bwMode="auto">
            <a:xfrm>
              <a:off x="1375095" y="4707743"/>
              <a:ext cx="381291" cy="230640"/>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40" name="Group 139">
            <a:extLst>
              <a:ext uri="{FF2B5EF4-FFF2-40B4-BE49-F238E27FC236}">
                <a16:creationId xmlns="" xmlns:a16="http://schemas.microsoft.com/office/drawing/2014/main" id="{62AFADE9-E552-4FB1-A1F8-185D0B25CE60}"/>
              </a:ext>
            </a:extLst>
          </p:cNvPr>
          <p:cNvGrpSpPr/>
          <p:nvPr/>
        </p:nvGrpSpPr>
        <p:grpSpPr>
          <a:xfrm>
            <a:off x="6165161" y="2047301"/>
            <a:ext cx="381291" cy="2877959"/>
            <a:chOff x="1375095" y="2054564"/>
            <a:chExt cx="381291" cy="2877959"/>
          </a:xfrm>
        </p:grpSpPr>
        <p:sp>
          <p:nvSpPr>
            <p:cNvPr id="141" name="Rectangle 140">
              <a:extLst>
                <a:ext uri="{FF2B5EF4-FFF2-40B4-BE49-F238E27FC236}">
                  <a16:creationId xmlns="" xmlns:a16="http://schemas.microsoft.com/office/drawing/2014/main" id="{D46491AA-EEE5-4682-A262-F3C207A27F23}"/>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2" name="Rectangle 141">
              <a:extLst>
                <a:ext uri="{FF2B5EF4-FFF2-40B4-BE49-F238E27FC236}">
                  <a16:creationId xmlns="" xmlns:a16="http://schemas.microsoft.com/office/drawing/2014/main" id="{DCB3FDFB-268F-45E9-81BE-CE2DFDD4A34F}"/>
                </a:ext>
              </a:extLst>
            </p:cNvPr>
            <p:cNvSpPr/>
            <p:nvPr/>
          </p:nvSpPr>
          <p:spPr bwMode="auto">
            <a:xfrm>
              <a:off x="1375095" y="2635597"/>
              <a:ext cx="381291" cy="229692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3" name="Rectangle 142">
              <a:extLst>
                <a:ext uri="{FF2B5EF4-FFF2-40B4-BE49-F238E27FC236}">
                  <a16:creationId xmlns="" xmlns:a16="http://schemas.microsoft.com/office/drawing/2014/main" id="{7EB134BB-3326-4639-8F1C-C05A18095F8F}"/>
                </a:ext>
              </a:extLst>
            </p:cNvPr>
            <p:cNvSpPr/>
            <p:nvPr/>
          </p:nvSpPr>
          <p:spPr bwMode="auto">
            <a:xfrm>
              <a:off x="1375095" y="4718631"/>
              <a:ext cx="381291" cy="21389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44" name="Group 143">
            <a:extLst>
              <a:ext uri="{FF2B5EF4-FFF2-40B4-BE49-F238E27FC236}">
                <a16:creationId xmlns="" xmlns:a16="http://schemas.microsoft.com/office/drawing/2014/main" id="{FC6987FB-B9D0-4774-B5C8-334A21ECAE96}"/>
              </a:ext>
            </a:extLst>
          </p:cNvPr>
          <p:cNvGrpSpPr/>
          <p:nvPr/>
        </p:nvGrpSpPr>
        <p:grpSpPr>
          <a:xfrm>
            <a:off x="6578414" y="2047301"/>
            <a:ext cx="381291" cy="2877959"/>
            <a:chOff x="1375095" y="2054564"/>
            <a:chExt cx="381291" cy="2877959"/>
          </a:xfrm>
        </p:grpSpPr>
        <p:sp>
          <p:nvSpPr>
            <p:cNvPr id="145" name="Rectangle 144">
              <a:extLst>
                <a:ext uri="{FF2B5EF4-FFF2-40B4-BE49-F238E27FC236}">
                  <a16:creationId xmlns="" xmlns:a16="http://schemas.microsoft.com/office/drawing/2014/main" id="{CB3B0262-7601-4A1B-84B3-4083282D59BB}"/>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6" name="Rectangle 145">
              <a:extLst>
                <a:ext uri="{FF2B5EF4-FFF2-40B4-BE49-F238E27FC236}">
                  <a16:creationId xmlns="" xmlns:a16="http://schemas.microsoft.com/office/drawing/2014/main" id="{6C7BFA2D-D93A-4C8C-BFBC-67B91DAAE2EB}"/>
                </a:ext>
              </a:extLst>
            </p:cNvPr>
            <p:cNvSpPr/>
            <p:nvPr/>
          </p:nvSpPr>
          <p:spPr bwMode="auto">
            <a:xfrm>
              <a:off x="1375095" y="2859995"/>
              <a:ext cx="381291" cy="207252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7" name="Rectangle 146">
              <a:extLst>
                <a:ext uri="{FF2B5EF4-FFF2-40B4-BE49-F238E27FC236}">
                  <a16:creationId xmlns="" xmlns:a16="http://schemas.microsoft.com/office/drawing/2014/main" id="{DD24E8A7-37FC-4F0A-882F-35ADC962450A}"/>
                </a:ext>
              </a:extLst>
            </p:cNvPr>
            <p:cNvSpPr/>
            <p:nvPr/>
          </p:nvSpPr>
          <p:spPr bwMode="auto">
            <a:xfrm>
              <a:off x="1375095" y="4733829"/>
              <a:ext cx="381291" cy="198693"/>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48" name="Group 147">
            <a:extLst>
              <a:ext uri="{FF2B5EF4-FFF2-40B4-BE49-F238E27FC236}">
                <a16:creationId xmlns="" xmlns:a16="http://schemas.microsoft.com/office/drawing/2014/main" id="{4150FA41-A8DA-41BB-A42E-7BA0705B3D94}"/>
              </a:ext>
            </a:extLst>
          </p:cNvPr>
          <p:cNvGrpSpPr/>
          <p:nvPr/>
        </p:nvGrpSpPr>
        <p:grpSpPr>
          <a:xfrm>
            <a:off x="6991667" y="2047301"/>
            <a:ext cx="381291" cy="2877959"/>
            <a:chOff x="1375095" y="2054564"/>
            <a:chExt cx="381291" cy="2877959"/>
          </a:xfrm>
        </p:grpSpPr>
        <p:sp>
          <p:nvSpPr>
            <p:cNvPr id="149" name="Rectangle 148">
              <a:extLst>
                <a:ext uri="{FF2B5EF4-FFF2-40B4-BE49-F238E27FC236}">
                  <a16:creationId xmlns="" xmlns:a16="http://schemas.microsoft.com/office/drawing/2014/main" id="{5EEFBD85-A719-498D-90EC-828BD85AA347}"/>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0" name="Rectangle 149">
              <a:extLst>
                <a:ext uri="{FF2B5EF4-FFF2-40B4-BE49-F238E27FC236}">
                  <a16:creationId xmlns="" xmlns:a16="http://schemas.microsoft.com/office/drawing/2014/main" id="{6005D02E-C367-4DC3-B340-5045CF0A54FE}"/>
                </a:ext>
              </a:extLst>
            </p:cNvPr>
            <p:cNvSpPr/>
            <p:nvPr/>
          </p:nvSpPr>
          <p:spPr bwMode="auto">
            <a:xfrm>
              <a:off x="1375095" y="2898101"/>
              <a:ext cx="381291" cy="2034421"/>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1" name="Rectangle 150">
              <a:extLst>
                <a:ext uri="{FF2B5EF4-FFF2-40B4-BE49-F238E27FC236}">
                  <a16:creationId xmlns="" xmlns:a16="http://schemas.microsoft.com/office/drawing/2014/main" id="{4162F709-FDDE-4C9F-92B9-B3A8B460C55B}"/>
                </a:ext>
              </a:extLst>
            </p:cNvPr>
            <p:cNvSpPr/>
            <p:nvPr/>
          </p:nvSpPr>
          <p:spPr bwMode="auto">
            <a:xfrm>
              <a:off x="1375095" y="4788253"/>
              <a:ext cx="381291" cy="144270"/>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52" name="Group 151">
            <a:extLst>
              <a:ext uri="{FF2B5EF4-FFF2-40B4-BE49-F238E27FC236}">
                <a16:creationId xmlns="" xmlns:a16="http://schemas.microsoft.com/office/drawing/2014/main" id="{783596B8-ED9A-470E-9081-DDC9DCBE3762}"/>
              </a:ext>
            </a:extLst>
          </p:cNvPr>
          <p:cNvGrpSpPr/>
          <p:nvPr/>
        </p:nvGrpSpPr>
        <p:grpSpPr>
          <a:xfrm>
            <a:off x="7404920" y="2047301"/>
            <a:ext cx="381291" cy="2877959"/>
            <a:chOff x="1375095" y="2054564"/>
            <a:chExt cx="381291" cy="2877959"/>
          </a:xfrm>
        </p:grpSpPr>
        <p:sp>
          <p:nvSpPr>
            <p:cNvPr id="153" name="Rectangle 152">
              <a:extLst>
                <a:ext uri="{FF2B5EF4-FFF2-40B4-BE49-F238E27FC236}">
                  <a16:creationId xmlns="" xmlns:a16="http://schemas.microsoft.com/office/drawing/2014/main" id="{5154854D-F791-4F61-84F5-E2F080C43BEE}"/>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4" name="Rectangle 153">
              <a:extLst>
                <a:ext uri="{FF2B5EF4-FFF2-40B4-BE49-F238E27FC236}">
                  <a16:creationId xmlns="" xmlns:a16="http://schemas.microsoft.com/office/drawing/2014/main" id="{62C5EB54-CB4B-4092-B5F6-2B3777CC914F}"/>
                </a:ext>
              </a:extLst>
            </p:cNvPr>
            <p:cNvSpPr/>
            <p:nvPr/>
          </p:nvSpPr>
          <p:spPr bwMode="auto">
            <a:xfrm>
              <a:off x="1375095" y="2712767"/>
              <a:ext cx="381291" cy="221975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5" name="Rectangle 154">
              <a:extLst>
                <a:ext uri="{FF2B5EF4-FFF2-40B4-BE49-F238E27FC236}">
                  <a16:creationId xmlns="" xmlns:a16="http://schemas.microsoft.com/office/drawing/2014/main" id="{ABA07DBD-86A2-4893-A1A5-D3A37AA86837}"/>
                </a:ext>
              </a:extLst>
            </p:cNvPr>
            <p:cNvSpPr/>
            <p:nvPr/>
          </p:nvSpPr>
          <p:spPr bwMode="auto">
            <a:xfrm>
              <a:off x="1375095" y="4865824"/>
              <a:ext cx="381291" cy="6460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56" name="Group 155">
            <a:extLst>
              <a:ext uri="{FF2B5EF4-FFF2-40B4-BE49-F238E27FC236}">
                <a16:creationId xmlns="" xmlns:a16="http://schemas.microsoft.com/office/drawing/2014/main" id="{1878CD41-8A3E-4B11-804E-A259C9662A6D}"/>
              </a:ext>
            </a:extLst>
          </p:cNvPr>
          <p:cNvGrpSpPr/>
          <p:nvPr/>
        </p:nvGrpSpPr>
        <p:grpSpPr>
          <a:xfrm>
            <a:off x="7818173" y="2047301"/>
            <a:ext cx="381291" cy="2877959"/>
            <a:chOff x="1375095" y="2054564"/>
            <a:chExt cx="381291" cy="2877959"/>
          </a:xfrm>
        </p:grpSpPr>
        <p:sp>
          <p:nvSpPr>
            <p:cNvPr id="157" name="Rectangle 156">
              <a:extLst>
                <a:ext uri="{FF2B5EF4-FFF2-40B4-BE49-F238E27FC236}">
                  <a16:creationId xmlns="" xmlns:a16="http://schemas.microsoft.com/office/drawing/2014/main" id="{919662B1-2F1F-4AC9-86C1-9B422957C037}"/>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8" name="Rectangle 157">
              <a:extLst>
                <a:ext uri="{FF2B5EF4-FFF2-40B4-BE49-F238E27FC236}">
                  <a16:creationId xmlns="" xmlns:a16="http://schemas.microsoft.com/office/drawing/2014/main" id="{CE2E0B42-22A9-4919-BCCF-B3A4A41229A6}"/>
                </a:ext>
              </a:extLst>
            </p:cNvPr>
            <p:cNvSpPr/>
            <p:nvPr/>
          </p:nvSpPr>
          <p:spPr bwMode="auto">
            <a:xfrm>
              <a:off x="1375095" y="2898101"/>
              <a:ext cx="381291" cy="203442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9" name="Rectangle 158">
              <a:extLst>
                <a:ext uri="{FF2B5EF4-FFF2-40B4-BE49-F238E27FC236}">
                  <a16:creationId xmlns="" xmlns:a16="http://schemas.microsoft.com/office/drawing/2014/main" id="{CFC47EB6-B99E-438A-8656-E8F1741DC69C}"/>
                </a:ext>
              </a:extLst>
            </p:cNvPr>
            <p:cNvSpPr/>
            <p:nvPr/>
          </p:nvSpPr>
          <p:spPr bwMode="auto">
            <a:xfrm>
              <a:off x="1375095" y="4867921"/>
              <a:ext cx="381291" cy="6460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60" name="Group 159">
            <a:extLst>
              <a:ext uri="{FF2B5EF4-FFF2-40B4-BE49-F238E27FC236}">
                <a16:creationId xmlns="" xmlns:a16="http://schemas.microsoft.com/office/drawing/2014/main" id="{BCC27B67-E47D-4DFC-914B-530AA4E0B075}"/>
              </a:ext>
            </a:extLst>
          </p:cNvPr>
          <p:cNvGrpSpPr/>
          <p:nvPr/>
        </p:nvGrpSpPr>
        <p:grpSpPr>
          <a:xfrm>
            <a:off x="8231426" y="2047301"/>
            <a:ext cx="381291" cy="2877959"/>
            <a:chOff x="1375095" y="2054564"/>
            <a:chExt cx="381291" cy="2877959"/>
          </a:xfrm>
        </p:grpSpPr>
        <p:sp>
          <p:nvSpPr>
            <p:cNvPr id="161" name="Rectangle 160">
              <a:extLst>
                <a:ext uri="{FF2B5EF4-FFF2-40B4-BE49-F238E27FC236}">
                  <a16:creationId xmlns="" xmlns:a16="http://schemas.microsoft.com/office/drawing/2014/main" id="{7D3F4301-672B-4713-A506-DC898CBE0883}"/>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2" name="Rectangle 161">
              <a:extLst>
                <a:ext uri="{FF2B5EF4-FFF2-40B4-BE49-F238E27FC236}">
                  <a16:creationId xmlns="" xmlns:a16="http://schemas.microsoft.com/office/drawing/2014/main" id="{BCDE3F3A-3CDE-419A-B780-FED193B8D748}"/>
                </a:ext>
              </a:extLst>
            </p:cNvPr>
            <p:cNvSpPr/>
            <p:nvPr/>
          </p:nvSpPr>
          <p:spPr bwMode="auto">
            <a:xfrm>
              <a:off x="1375095" y="2742477"/>
              <a:ext cx="381291" cy="219004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3" name="Rectangle 162">
              <a:extLst>
                <a:ext uri="{FF2B5EF4-FFF2-40B4-BE49-F238E27FC236}">
                  <a16:creationId xmlns="" xmlns:a16="http://schemas.microsoft.com/office/drawing/2014/main" id="{43054BB9-E9B7-4536-B9C8-50E11637D172}"/>
                </a:ext>
              </a:extLst>
            </p:cNvPr>
            <p:cNvSpPr/>
            <p:nvPr/>
          </p:nvSpPr>
          <p:spPr bwMode="auto">
            <a:xfrm>
              <a:off x="1375095" y="4886803"/>
              <a:ext cx="381291"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64" name="Group 163">
            <a:extLst>
              <a:ext uri="{FF2B5EF4-FFF2-40B4-BE49-F238E27FC236}">
                <a16:creationId xmlns="" xmlns:a16="http://schemas.microsoft.com/office/drawing/2014/main" id="{9F407D6D-9142-4186-9B9D-4B3492833209}"/>
              </a:ext>
            </a:extLst>
          </p:cNvPr>
          <p:cNvGrpSpPr/>
          <p:nvPr/>
        </p:nvGrpSpPr>
        <p:grpSpPr>
          <a:xfrm>
            <a:off x="8644679" y="2047301"/>
            <a:ext cx="381291" cy="2897879"/>
            <a:chOff x="1375095" y="2054564"/>
            <a:chExt cx="381291" cy="2897011"/>
          </a:xfrm>
        </p:grpSpPr>
        <p:sp>
          <p:nvSpPr>
            <p:cNvPr id="165" name="Rectangle 164">
              <a:extLst>
                <a:ext uri="{FF2B5EF4-FFF2-40B4-BE49-F238E27FC236}">
                  <a16:creationId xmlns="" xmlns:a16="http://schemas.microsoft.com/office/drawing/2014/main" id="{BAAFC1EB-815F-427C-B9D6-57C36B2FC6D2}"/>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6" name="Rectangle 165">
              <a:extLst>
                <a:ext uri="{FF2B5EF4-FFF2-40B4-BE49-F238E27FC236}">
                  <a16:creationId xmlns="" xmlns:a16="http://schemas.microsoft.com/office/drawing/2014/main" id="{88499FCD-04AC-461E-B6EE-B80580993EA0}"/>
                </a:ext>
              </a:extLst>
            </p:cNvPr>
            <p:cNvSpPr/>
            <p:nvPr/>
          </p:nvSpPr>
          <p:spPr bwMode="auto">
            <a:xfrm>
              <a:off x="1375095" y="2619788"/>
              <a:ext cx="381291" cy="231273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7" name="Rectangle 166">
              <a:extLst>
                <a:ext uri="{FF2B5EF4-FFF2-40B4-BE49-F238E27FC236}">
                  <a16:creationId xmlns="" xmlns:a16="http://schemas.microsoft.com/office/drawing/2014/main" id="{01D0F024-25AF-4141-A54C-B8C98C0C47F3}"/>
                </a:ext>
              </a:extLst>
            </p:cNvPr>
            <p:cNvSpPr/>
            <p:nvPr/>
          </p:nvSpPr>
          <p:spPr bwMode="auto">
            <a:xfrm>
              <a:off x="1375095" y="4905855"/>
              <a:ext cx="381291" cy="45720"/>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68" name="Group 167">
            <a:extLst>
              <a:ext uri="{FF2B5EF4-FFF2-40B4-BE49-F238E27FC236}">
                <a16:creationId xmlns="" xmlns:a16="http://schemas.microsoft.com/office/drawing/2014/main" id="{71F1FF70-1964-4E1A-B683-F329F601842D}"/>
              </a:ext>
            </a:extLst>
          </p:cNvPr>
          <p:cNvGrpSpPr/>
          <p:nvPr/>
        </p:nvGrpSpPr>
        <p:grpSpPr>
          <a:xfrm>
            <a:off x="9057932" y="2047301"/>
            <a:ext cx="381291" cy="2901757"/>
            <a:chOff x="1375095" y="2054564"/>
            <a:chExt cx="381291" cy="2901757"/>
          </a:xfrm>
        </p:grpSpPr>
        <p:sp>
          <p:nvSpPr>
            <p:cNvPr id="169" name="Rectangle 168">
              <a:extLst>
                <a:ext uri="{FF2B5EF4-FFF2-40B4-BE49-F238E27FC236}">
                  <a16:creationId xmlns="" xmlns:a16="http://schemas.microsoft.com/office/drawing/2014/main" id="{3DF8BD02-9677-425B-A90B-9D721F0FAD39}"/>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0" name="Rectangle 169">
              <a:extLst>
                <a:ext uri="{FF2B5EF4-FFF2-40B4-BE49-F238E27FC236}">
                  <a16:creationId xmlns="" xmlns:a16="http://schemas.microsoft.com/office/drawing/2014/main" id="{E8BE2236-274D-48A9-8EEA-7DA284766CA4}"/>
                </a:ext>
              </a:extLst>
            </p:cNvPr>
            <p:cNvSpPr/>
            <p:nvPr/>
          </p:nvSpPr>
          <p:spPr bwMode="auto">
            <a:xfrm>
              <a:off x="1375095" y="2742477"/>
              <a:ext cx="381291" cy="219004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1" name="Rectangle 170">
              <a:extLst>
                <a:ext uri="{FF2B5EF4-FFF2-40B4-BE49-F238E27FC236}">
                  <a16:creationId xmlns="" xmlns:a16="http://schemas.microsoft.com/office/drawing/2014/main" id="{212F020D-09DE-4453-B8FC-15A489860FD2}"/>
                </a:ext>
              </a:extLst>
            </p:cNvPr>
            <p:cNvSpPr/>
            <p:nvPr/>
          </p:nvSpPr>
          <p:spPr bwMode="auto">
            <a:xfrm>
              <a:off x="1375095" y="4910602"/>
              <a:ext cx="381291"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72" name="Group 171">
            <a:extLst>
              <a:ext uri="{FF2B5EF4-FFF2-40B4-BE49-F238E27FC236}">
                <a16:creationId xmlns="" xmlns:a16="http://schemas.microsoft.com/office/drawing/2014/main" id="{8C333132-7ED0-46EA-9FCC-AE851BB26656}"/>
              </a:ext>
            </a:extLst>
          </p:cNvPr>
          <p:cNvGrpSpPr/>
          <p:nvPr/>
        </p:nvGrpSpPr>
        <p:grpSpPr>
          <a:xfrm>
            <a:off x="9471185" y="2047301"/>
            <a:ext cx="381291" cy="2898015"/>
            <a:chOff x="1375095" y="2054564"/>
            <a:chExt cx="381291" cy="2906673"/>
          </a:xfrm>
        </p:grpSpPr>
        <p:sp>
          <p:nvSpPr>
            <p:cNvPr id="173" name="Rectangle 172">
              <a:extLst>
                <a:ext uri="{FF2B5EF4-FFF2-40B4-BE49-F238E27FC236}">
                  <a16:creationId xmlns="" xmlns:a16="http://schemas.microsoft.com/office/drawing/2014/main" id="{E7A51FD4-3E22-4DF7-8B33-B30A8DDE3C1C}"/>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4" name="Rectangle 173">
              <a:extLst>
                <a:ext uri="{FF2B5EF4-FFF2-40B4-BE49-F238E27FC236}">
                  <a16:creationId xmlns="" xmlns:a16="http://schemas.microsoft.com/office/drawing/2014/main" id="{6192DD5A-3110-4034-9E59-C001F7D2C993}"/>
                </a:ext>
              </a:extLst>
            </p:cNvPr>
            <p:cNvSpPr/>
            <p:nvPr/>
          </p:nvSpPr>
          <p:spPr bwMode="auto">
            <a:xfrm>
              <a:off x="1375095" y="3027345"/>
              <a:ext cx="381291" cy="1905179"/>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5" name="Rectangle 174">
              <a:extLst>
                <a:ext uri="{FF2B5EF4-FFF2-40B4-BE49-F238E27FC236}">
                  <a16:creationId xmlns="" xmlns:a16="http://schemas.microsoft.com/office/drawing/2014/main" id="{1368100C-905C-4491-AF58-521D6C9D091B}"/>
                </a:ext>
              </a:extLst>
            </p:cNvPr>
            <p:cNvSpPr/>
            <p:nvPr/>
          </p:nvSpPr>
          <p:spPr bwMode="auto">
            <a:xfrm>
              <a:off x="1375095" y="4915381"/>
              <a:ext cx="381291" cy="4585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76" name="Group 175">
            <a:extLst>
              <a:ext uri="{FF2B5EF4-FFF2-40B4-BE49-F238E27FC236}">
                <a16:creationId xmlns="" xmlns:a16="http://schemas.microsoft.com/office/drawing/2014/main" id="{644DFEF9-6F93-4B7E-BB9C-FDC1F031F8F3}"/>
              </a:ext>
            </a:extLst>
          </p:cNvPr>
          <p:cNvGrpSpPr/>
          <p:nvPr/>
        </p:nvGrpSpPr>
        <p:grpSpPr>
          <a:xfrm>
            <a:off x="9884438" y="2047301"/>
            <a:ext cx="381291" cy="2877959"/>
            <a:chOff x="1375095" y="2054564"/>
            <a:chExt cx="381291" cy="2877959"/>
          </a:xfrm>
        </p:grpSpPr>
        <p:sp>
          <p:nvSpPr>
            <p:cNvPr id="177" name="Rectangle 176">
              <a:extLst>
                <a:ext uri="{FF2B5EF4-FFF2-40B4-BE49-F238E27FC236}">
                  <a16:creationId xmlns="" xmlns:a16="http://schemas.microsoft.com/office/drawing/2014/main" id="{04A2ECEF-FA5C-4352-9227-2B1B50E5AF58}"/>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8" name="Rectangle 177">
              <a:extLst>
                <a:ext uri="{FF2B5EF4-FFF2-40B4-BE49-F238E27FC236}">
                  <a16:creationId xmlns="" xmlns:a16="http://schemas.microsoft.com/office/drawing/2014/main" id="{150CE5C7-3B58-40CA-94EE-F85425179807}"/>
                </a:ext>
              </a:extLst>
            </p:cNvPr>
            <p:cNvSpPr/>
            <p:nvPr/>
          </p:nvSpPr>
          <p:spPr bwMode="auto">
            <a:xfrm>
              <a:off x="1375095" y="2649135"/>
              <a:ext cx="381291" cy="228338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80" name="Group 179">
            <a:extLst>
              <a:ext uri="{FF2B5EF4-FFF2-40B4-BE49-F238E27FC236}">
                <a16:creationId xmlns="" xmlns:a16="http://schemas.microsoft.com/office/drawing/2014/main" id="{560C6D47-6EDB-4927-9BB4-D28A7DB36953}"/>
              </a:ext>
            </a:extLst>
          </p:cNvPr>
          <p:cNvGrpSpPr/>
          <p:nvPr/>
        </p:nvGrpSpPr>
        <p:grpSpPr>
          <a:xfrm>
            <a:off x="10297691" y="2047301"/>
            <a:ext cx="381291" cy="2877959"/>
            <a:chOff x="1375095" y="2054564"/>
            <a:chExt cx="381291" cy="2877959"/>
          </a:xfrm>
        </p:grpSpPr>
        <p:sp>
          <p:nvSpPr>
            <p:cNvPr id="181" name="Rectangle 180">
              <a:extLst>
                <a:ext uri="{FF2B5EF4-FFF2-40B4-BE49-F238E27FC236}">
                  <a16:creationId xmlns="" xmlns:a16="http://schemas.microsoft.com/office/drawing/2014/main" id="{7DDC7E9C-70CC-4521-8633-290839AFD8B6}"/>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82" name="Rectangle 181">
              <a:extLst>
                <a:ext uri="{FF2B5EF4-FFF2-40B4-BE49-F238E27FC236}">
                  <a16:creationId xmlns="" xmlns:a16="http://schemas.microsoft.com/office/drawing/2014/main" id="{C3EA5094-AF2D-4D5C-A15C-E2BD2B1F6D0A}"/>
                </a:ext>
              </a:extLst>
            </p:cNvPr>
            <p:cNvSpPr/>
            <p:nvPr/>
          </p:nvSpPr>
          <p:spPr bwMode="auto">
            <a:xfrm>
              <a:off x="1375095" y="2771055"/>
              <a:ext cx="381291" cy="2159370"/>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84" name="Group 183">
            <a:extLst>
              <a:ext uri="{FF2B5EF4-FFF2-40B4-BE49-F238E27FC236}">
                <a16:creationId xmlns="" xmlns:a16="http://schemas.microsoft.com/office/drawing/2014/main" id="{169651CB-5153-467D-BB1F-99FB13AD8CBB}"/>
              </a:ext>
            </a:extLst>
          </p:cNvPr>
          <p:cNvGrpSpPr/>
          <p:nvPr/>
        </p:nvGrpSpPr>
        <p:grpSpPr>
          <a:xfrm>
            <a:off x="10710944" y="2047301"/>
            <a:ext cx="381291" cy="2877959"/>
            <a:chOff x="1375095" y="2054564"/>
            <a:chExt cx="381291" cy="2877959"/>
          </a:xfrm>
        </p:grpSpPr>
        <p:sp>
          <p:nvSpPr>
            <p:cNvPr id="185" name="Rectangle 184">
              <a:extLst>
                <a:ext uri="{FF2B5EF4-FFF2-40B4-BE49-F238E27FC236}">
                  <a16:creationId xmlns="" xmlns:a16="http://schemas.microsoft.com/office/drawing/2014/main" id="{35016369-5BC4-4A74-9EDC-C79BEA25382F}"/>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86" name="Rectangle 185">
              <a:extLst>
                <a:ext uri="{FF2B5EF4-FFF2-40B4-BE49-F238E27FC236}">
                  <a16:creationId xmlns="" xmlns:a16="http://schemas.microsoft.com/office/drawing/2014/main" id="{F6AF270E-8B92-499B-BFED-E522743A27A6}"/>
                </a:ext>
              </a:extLst>
            </p:cNvPr>
            <p:cNvSpPr/>
            <p:nvPr/>
          </p:nvSpPr>
          <p:spPr bwMode="auto">
            <a:xfrm>
              <a:off x="1375095" y="2917149"/>
              <a:ext cx="381291" cy="201327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88" name="Group 187">
            <a:extLst>
              <a:ext uri="{FF2B5EF4-FFF2-40B4-BE49-F238E27FC236}">
                <a16:creationId xmlns="" xmlns:a16="http://schemas.microsoft.com/office/drawing/2014/main" id="{A6B38BF2-F78C-4643-9ECB-4B122E3AEB76}"/>
              </a:ext>
            </a:extLst>
          </p:cNvPr>
          <p:cNvGrpSpPr/>
          <p:nvPr/>
        </p:nvGrpSpPr>
        <p:grpSpPr>
          <a:xfrm>
            <a:off x="11124190" y="2047301"/>
            <a:ext cx="381291" cy="2877959"/>
            <a:chOff x="1375095" y="2054564"/>
            <a:chExt cx="381291" cy="2877959"/>
          </a:xfrm>
        </p:grpSpPr>
        <p:sp>
          <p:nvSpPr>
            <p:cNvPr id="189" name="Rectangle 188">
              <a:extLst>
                <a:ext uri="{FF2B5EF4-FFF2-40B4-BE49-F238E27FC236}">
                  <a16:creationId xmlns="" xmlns:a16="http://schemas.microsoft.com/office/drawing/2014/main" id="{7E4C274D-A2A9-477E-B4E7-4638C0BADA08}"/>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0" name="Rectangle 189">
              <a:extLst>
                <a:ext uri="{FF2B5EF4-FFF2-40B4-BE49-F238E27FC236}">
                  <a16:creationId xmlns="" xmlns:a16="http://schemas.microsoft.com/office/drawing/2014/main" id="{42F80D17-F4BB-4287-BA6C-E13F40EDCDD2}"/>
                </a:ext>
              </a:extLst>
            </p:cNvPr>
            <p:cNvSpPr/>
            <p:nvPr/>
          </p:nvSpPr>
          <p:spPr bwMode="auto">
            <a:xfrm>
              <a:off x="1375095" y="2771055"/>
              <a:ext cx="381291" cy="216146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2" name="Title 1"/>
          <p:cNvSpPr>
            <a:spLocks noGrp="1"/>
          </p:cNvSpPr>
          <p:nvPr>
            <p:ph type="title"/>
          </p:nvPr>
        </p:nvSpPr>
        <p:spPr>
          <a:xfrm>
            <a:off x="1" y="238127"/>
            <a:ext cx="12192000" cy="1103313"/>
          </a:xfrm>
        </p:spPr>
        <p:txBody>
          <a:bodyPr/>
          <a:lstStyle/>
          <a:p>
            <a:pPr algn="ctr"/>
            <a:r>
              <a:rPr lang="ro-RO" sz="2400" dirty="0" smtClean="0">
                <a:latin typeface="Arial" pitchFamily="34" charset="0"/>
                <a:cs typeface="Arial" pitchFamily="34" charset="0"/>
              </a:rPr>
              <a:t>Frecvența simptomelor la prezentare în rândul pacienților spitalizați cu COVID-19 în Marea Britanie (20133 pacienți-studiu prospectiv, observațional) </a:t>
            </a:r>
            <a:endParaRPr lang="en-US" sz="2400" dirty="0">
              <a:latin typeface="Arial" pitchFamily="34" charset="0"/>
              <a:cs typeface="Arial" pitchFamily="34" charset="0"/>
            </a:endParaRPr>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Docherty. BMJ. 2020;369:m1985.</a:t>
            </a:r>
          </a:p>
        </p:txBody>
      </p:sp>
      <p:sp>
        <p:nvSpPr>
          <p:cNvPr id="28" name="TextBox 27"/>
          <p:cNvSpPr txBox="1"/>
          <p:nvPr/>
        </p:nvSpPr>
        <p:spPr bwMode="auto">
          <a:xfrm rot="16200000">
            <a:off x="6764429" y="5253887"/>
            <a:ext cx="78822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Artralgii</a:t>
            </a:r>
            <a:endParaRPr lang="en-US" sz="1400" dirty="0">
              <a:solidFill>
                <a:schemeClr val="bg1"/>
              </a:solidFill>
              <a:latin typeface="Calibri" panose="020F0502020204030204" pitchFamily="34" charset="0"/>
            </a:endParaRPr>
          </a:p>
        </p:txBody>
      </p:sp>
      <p:sp>
        <p:nvSpPr>
          <p:cNvPr id="29" name="TextBox 28"/>
          <p:cNvSpPr txBox="1"/>
          <p:nvPr/>
        </p:nvSpPr>
        <p:spPr bwMode="auto">
          <a:xfrm rot="16200000">
            <a:off x="6846559" y="5550573"/>
            <a:ext cx="14495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Tuse hemoptoică</a:t>
            </a:r>
            <a:endParaRPr lang="en-US" sz="1400" dirty="0">
              <a:solidFill>
                <a:schemeClr val="bg1"/>
              </a:solidFill>
              <a:latin typeface="Calibri" panose="020F0502020204030204" pitchFamily="34" charset="0"/>
            </a:endParaRPr>
          </a:p>
        </p:txBody>
      </p:sp>
      <p:sp>
        <p:nvSpPr>
          <p:cNvPr id="30" name="TextBox 29"/>
          <p:cNvSpPr txBox="1"/>
          <p:nvPr/>
        </p:nvSpPr>
        <p:spPr bwMode="auto">
          <a:xfrm rot="16200000">
            <a:off x="7601848" y="5325990"/>
            <a:ext cx="76456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Rinoree</a:t>
            </a:r>
            <a:endParaRPr lang="en-US" sz="1400" dirty="0">
              <a:solidFill>
                <a:schemeClr val="bg1"/>
              </a:solidFill>
              <a:latin typeface="Calibri" panose="020F0502020204030204" pitchFamily="34" charset="0"/>
            </a:endParaRPr>
          </a:p>
        </p:txBody>
      </p:sp>
      <p:sp>
        <p:nvSpPr>
          <p:cNvPr id="31" name="TextBox 30"/>
          <p:cNvSpPr txBox="1"/>
          <p:nvPr/>
        </p:nvSpPr>
        <p:spPr bwMode="auto">
          <a:xfrm rot="16200000">
            <a:off x="7730508" y="5539507"/>
            <a:ext cx="135691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Ulcere cutanate</a:t>
            </a:r>
            <a:endParaRPr lang="en-US" sz="1400" dirty="0">
              <a:solidFill>
                <a:schemeClr val="bg1"/>
              </a:solidFill>
              <a:latin typeface="Calibri" panose="020F0502020204030204" pitchFamily="34" charset="0"/>
            </a:endParaRPr>
          </a:p>
        </p:txBody>
      </p:sp>
      <p:sp>
        <p:nvSpPr>
          <p:cNvPr id="32" name="TextBox 31"/>
          <p:cNvSpPr txBox="1"/>
          <p:nvPr/>
        </p:nvSpPr>
        <p:spPr bwMode="auto">
          <a:xfrm rot="16200000">
            <a:off x="2615748" y="5268635"/>
            <a:ext cx="82971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Confuzie</a:t>
            </a:r>
            <a:endParaRPr lang="en-US" sz="1400" dirty="0">
              <a:solidFill>
                <a:schemeClr val="bg1"/>
              </a:solidFill>
              <a:latin typeface="Calibri" panose="020F0502020204030204" pitchFamily="34" charset="0"/>
            </a:endParaRPr>
          </a:p>
        </p:txBody>
      </p:sp>
      <p:sp>
        <p:nvSpPr>
          <p:cNvPr id="33" name="TextBox 32"/>
          <p:cNvSpPr txBox="1"/>
          <p:nvPr/>
        </p:nvSpPr>
        <p:spPr bwMode="auto">
          <a:xfrm rot="16200000">
            <a:off x="2603371" y="5691694"/>
            <a:ext cx="170412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Tuse cu expectorație</a:t>
            </a:r>
            <a:endParaRPr lang="en-US" sz="1400" dirty="0">
              <a:solidFill>
                <a:schemeClr val="bg1"/>
              </a:solidFill>
              <a:latin typeface="Calibri" panose="020F0502020204030204" pitchFamily="34" charset="0"/>
            </a:endParaRPr>
          </a:p>
        </p:txBody>
      </p:sp>
      <p:sp>
        <p:nvSpPr>
          <p:cNvPr id="34" name="TextBox 33"/>
          <p:cNvSpPr txBox="1"/>
          <p:nvPr/>
        </p:nvSpPr>
        <p:spPr bwMode="auto">
          <a:xfrm rot="16200000">
            <a:off x="3519594" y="5218653"/>
            <a:ext cx="6731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Diaree</a:t>
            </a:r>
            <a:endParaRPr lang="en-US" sz="1400" dirty="0">
              <a:solidFill>
                <a:schemeClr val="bg1"/>
              </a:solidFill>
              <a:latin typeface="Calibri" panose="020F0502020204030204" pitchFamily="34" charset="0"/>
            </a:endParaRPr>
          </a:p>
        </p:txBody>
      </p:sp>
      <p:sp>
        <p:nvSpPr>
          <p:cNvPr id="17" name="TextBox 16"/>
          <p:cNvSpPr txBox="1"/>
          <p:nvPr/>
        </p:nvSpPr>
        <p:spPr bwMode="auto">
          <a:xfrm rot="16200000">
            <a:off x="3551420" y="5528001"/>
            <a:ext cx="143513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Greață/Vărsături</a:t>
            </a:r>
            <a:endParaRPr lang="en-US" sz="1400" dirty="0">
              <a:solidFill>
                <a:schemeClr val="bg1"/>
              </a:solidFill>
              <a:latin typeface="Calibri" panose="020F0502020204030204" pitchFamily="34" charset="0"/>
            </a:endParaRPr>
          </a:p>
        </p:txBody>
      </p:sp>
      <p:sp>
        <p:nvSpPr>
          <p:cNvPr id="18" name="TextBox 17"/>
          <p:cNvSpPr txBox="1"/>
          <p:nvPr/>
        </p:nvSpPr>
        <p:spPr bwMode="auto">
          <a:xfrm rot="16200000">
            <a:off x="4334570" y="5357312"/>
            <a:ext cx="69442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Mialgii</a:t>
            </a:r>
            <a:endParaRPr lang="en-US" sz="1400" dirty="0">
              <a:solidFill>
                <a:schemeClr val="bg1"/>
              </a:solidFill>
              <a:latin typeface="Calibri" panose="020F0502020204030204" pitchFamily="34" charset="0"/>
            </a:endParaRPr>
          </a:p>
        </p:txBody>
      </p:sp>
      <p:sp>
        <p:nvSpPr>
          <p:cNvPr id="19" name="TextBox 18"/>
          <p:cNvSpPr txBox="1"/>
          <p:nvPr/>
        </p:nvSpPr>
        <p:spPr bwMode="auto">
          <a:xfrm rot="16200000">
            <a:off x="4395224" y="5501553"/>
            <a:ext cx="132651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Durere toracică</a:t>
            </a:r>
            <a:endParaRPr lang="en-US" sz="1400" dirty="0">
              <a:solidFill>
                <a:schemeClr val="bg1"/>
              </a:solidFill>
              <a:latin typeface="Calibri" panose="020F0502020204030204" pitchFamily="34" charset="0"/>
            </a:endParaRPr>
          </a:p>
        </p:txBody>
      </p:sp>
      <p:sp>
        <p:nvSpPr>
          <p:cNvPr id="20" name="TextBox 19"/>
          <p:cNvSpPr txBox="1"/>
          <p:nvPr/>
        </p:nvSpPr>
        <p:spPr bwMode="auto">
          <a:xfrm rot="16200000">
            <a:off x="5140632" y="5265941"/>
            <a:ext cx="7334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Cefalee</a:t>
            </a:r>
            <a:endParaRPr lang="en-US" sz="1400" dirty="0">
              <a:solidFill>
                <a:schemeClr val="bg1"/>
              </a:solidFill>
              <a:latin typeface="Calibri" panose="020F0502020204030204" pitchFamily="34" charset="0"/>
            </a:endParaRPr>
          </a:p>
        </p:txBody>
      </p:sp>
      <p:sp>
        <p:nvSpPr>
          <p:cNvPr id="21" name="TextBox 20"/>
          <p:cNvSpPr txBox="1"/>
          <p:nvPr/>
        </p:nvSpPr>
        <p:spPr bwMode="auto">
          <a:xfrm rot="16200000">
            <a:off x="5460003" y="5195730"/>
            <a:ext cx="92031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dirty="0" err="1" smtClean="0">
                <a:solidFill>
                  <a:schemeClr val="bg1"/>
                </a:solidFill>
                <a:latin typeface="Calibri" panose="020F0502020204030204" pitchFamily="34" charset="0"/>
              </a:rPr>
              <a:t>Wheez</a:t>
            </a:r>
            <a:r>
              <a:rPr lang="ro-RO" sz="1400" dirty="0" smtClean="0">
                <a:solidFill>
                  <a:schemeClr val="bg1"/>
                </a:solidFill>
                <a:latin typeface="Calibri" panose="020F0502020204030204" pitchFamily="34" charset="0"/>
              </a:rPr>
              <a:t>ing</a:t>
            </a:r>
            <a:endParaRPr lang="en-US" sz="1400" dirty="0">
              <a:solidFill>
                <a:schemeClr val="bg1"/>
              </a:solidFill>
              <a:latin typeface="Calibri" panose="020F0502020204030204" pitchFamily="34" charset="0"/>
            </a:endParaRPr>
          </a:p>
        </p:txBody>
      </p:sp>
      <p:sp>
        <p:nvSpPr>
          <p:cNvPr id="24" name="TextBox 23"/>
          <p:cNvSpPr txBox="1"/>
          <p:nvPr/>
        </p:nvSpPr>
        <p:spPr bwMode="auto">
          <a:xfrm rot="16200000">
            <a:off x="5541906" y="5585822"/>
            <a:ext cx="15821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Dureri abdominale</a:t>
            </a:r>
            <a:endParaRPr lang="en-US" sz="1400" dirty="0">
              <a:solidFill>
                <a:schemeClr val="bg1"/>
              </a:solidFill>
              <a:latin typeface="Calibri" panose="020F0502020204030204" pitchFamily="34" charset="0"/>
            </a:endParaRPr>
          </a:p>
        </p:txBody>
      </p:sp>
      <p:sp>
        <p:nvSpPr>
          <p:cNvPr id="26" name="TextBox 25"/>
          <p:cNvSpPr txBox="1"/>
          <p:nvPr/>
        </p:nvSpPr>
        <p:spPr bwMode="auto">
          <a:xfrm rot="16200000">
            <a:off x="6258118" y="5312172"/>
            <a:ext cx="97526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odinofagie</a:t>
            </a:r>
            <a:endParaRPr lang="en-US" sz="1400" dirty="0">
              <a:solidFill>
                <a:schemeClr val="bg1"/>
              </a:solidFill>
              <a:latin typeface="Calibri" panose="020F0502020204030204" pitchFamily="34" charset="0"/>
            </a:endParaRPr>
          </a:p>
        </p:txBody>
      </p:sp>
      <p:sp>
        <p:nvSpPr>
          <p:cNvPr id="38" name="TextBox 37"/>
          <p:cNvSpPr txBox="1"/>
          <p:nvPr/>
        </p:nvSpPr>
        <p:spPr bwMode="auto">
          <a:xfrm rot="16200000">
            <a:off x="1118587" y="5133693"/>
            <a:ext cx="52168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Tuse</a:t>
            </a:r>
            <a:endParaRPr lang="en-US" sz="1400" dirty="0">
              <a:solidFill>
                <a:schemeClr val="bg1"/>
              </a:solidFill>
              <a:latin typeface="Calibri" panose="020F0502020204030204" pitchFamily="34" charset="0"/>
            </a:endParaRPr>
          </a:p>
        </p:txBody>
      </p:sp>
      <p:sp>
        <p:nvSpPr>
          <p:cNvPr id="39" name="TextBox 38"/>
          <p:cNvSpPr txBox="1"/>
          <p:nvPr/>
        </p:nvSpPr>
        <p:spPr bwMode="auto">
          <a:xfrm rot="16200000">
            <a:off x="1493196" y="5101408"/>
            <a:ext cx="5980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Febră</a:t>
            </a:r>
            <a:endParaRPr lang="en-US" sz="1400" dirty="0">
              <a:solidFill>
                <a:schemeClr val="bg1"/>
              </a:solidFill>
              <a:latin typeface="Calibri" panose="020F0502020204030204" pitchFamily="34" charset="0"/>
            </a:endParaRPr>
          </a:p>
        </p:txBody>
      </p:sp>
      <p:sp>
        <p:nvSpPr>
          <p:cNvPr id="40" name="TextBox 39"/>
          <p:cNvSpPr txBox="1"/>
          <p:nvPr/>
        </p:nvSpPr>
        <p:spPr bwMode="auto">
          <a:xfrm rot="16200000">
            <a:off x="1585200" y="5426497"/>
            <a:ext cx="1239634"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90000"/>
              </a:lnSpc>
              <a:spcBef>
                <a:spcPct val="50000"/>
              </a:spcBef>
              <a:spcAft>
                <a:spcPct val="0"/>
              </a:spcAft>
              <a:buClrTx/>
              <a:buFontTx/>
              <a:buNone/>
            </a:pPr>
            <a:r>
              <a:rPr lang="ro-RO" sz="1400" dirty="0" smtClean="0">
                <a:solidFill>
                  <a:schemeClr val="bg1"/>
                </a:solidFill>
                <a:latin typeface="Calibri" panose="020F0502020204030204" pitchFamily="34" charset="0"/>
              </a:rPr>
              <a:t>Dispnee</a:t>
            </a:r>
            <a:endParaRPr lang="en-US" sz="1400" dirty="0">
              <a:solidFill>
                <a:schemeClr val="bg1"/>
              </a:solidFill>
              <a:latin typeface="Calibri" panose="020F0502020204030204" pitchFamily="34" charset="0"/>
            </a:endParaRPr>
          </a:p>
        </p:txBody>
      </p:sp>
      <p:sp>
        <p:nvSpPr>
          <p:cNvPr id="41" name="TextBox 40"/>
          <p:cNvSpPr txBox="1"/>
          <p:nvPr/>
        </p:nvSpPr>
        <p:spPr bwMode="auto">
          <a:xfrm rot="16200000">
            <a:off x="2028954" y="5276410"/>
            <a:ext cx="11536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Fatigabilitate</a:t>
            </a:r>
            <a:endParaRPr lang="en-US" sz="1400" dirty="0">
              <a:solidFill>
                <a:schemeClr val="bg1"/>
              </a:solidFill>
              <a:latin typeface="Calibri" panose="020F0502020204030204" pitchFamily="34" charset="0"/>
            </a:endParaRPr>
          </a:p>
        </p:txBody>
      </p:sp>
      <p:sp>
        <p:nvSpPr>
          <p:cNvPr id="42" name="TextBox 41"/>
          <p:cNvSpPr txBox="1"/>
          <p:nvPr/>
        </p:nvSpPr>
        <p:spPr bwMode="auto">
          <a:xfrm rot="16200000">
            <a:off x="9313111" y="5540486"/>
            <a:ext cx="1469986"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90000"/>
              </a:lnSpc>
              <a:spcBef>
                <a:spcPct val="50000"/>
              </a:spcBef>
              <a:spcAft>
                <a:spcPct val="0"/>
              </a:spcAft>
              <a:buClrTx/>
              <a:buFontTx/>
              <a:buNone/>
            </a:pPr>
            <a:r>
              <a:rPr lang="ro-RO" sz="1400" dirty="0" smtClean="0">
                <a:solidFill>
                  <a:schemeClr val="bg1"/>
                </a:solidFill>
                <a:latin typeface="Calibri" panose="020F0502020204030204" pitchFamily="34" charset="0"/>
              </a:rPr>
              <a:t>Hemoragie</a:t>
            </a:r>
            <a:endParaRPr lang="en-US" sz="1400" dirty="0">
              <a:solidFill>
                <a:schemeClr val="bg1"/>
              </a:solidFill>
              <a:latin typeface="Calibri" panose="020F0502020204030204" pitchFamily="34" charset="0"/>
            </a:endParaRPr>
          </a:p>
        </p:txBody>
      </p:sp>
      <p:sp>
        <p:nvSpPr>
          <p:cNvPr id="43" name="TextBox 42"/>
          <p:cNvSpPr txBox="1"/>
          <p:nvPr/>
        </p:nvSpPr>
        <p:spPr bwMode="auto">
          <a:xfrm rot="16200000">
            <a:off x="9786225" y="5578975"/>
            <a:ext cx="134934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Limfadenopatie</a:t>
            </a:r>
            <a:endParaRPr lang="en-US" sz="1400" dirty="0">
              <a:solidFill>
                <a:schemeClr val="bg1"/>
              </a:solidFill>
              <a:latin typeface="Calibri" panose="020F0502020204030204" pitchFamily="34" charset="0"/>
            </a:endParaRPr>
          </a:p>
        </p:txBody>
      </p:sp>
      <p:sp>
        <p:nvSpPr>
          <p:cNvPr id="44" name="TextBox 43"/>
          <p:cNvSpPr txBox="1"/>
          <p:nvPr/>
        </p:nvSpPr>
        <p:spPr bwMode="auto">
          <a:xfrm rot="16200000">
            <a:off x="10513720" y="5197140"/>
            <a:ext cx="71994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Otalgie</a:t>
            </a:r>
            <a:endParaRPr lang="en-US" sz="1400" dirty="0">
              <a:solidFill>
                <a:schemeClr val="bg1"/>
              </a:solidFill>
              <a:latin typeface="Calibri" panose="020F0502020204030204" pitchFamily="34" charset="0"/>
            </a:endParaRPr>
          </a:p>
        </p:txBody>
      </p:sp>
      <p:sp>
        <p:nvSpPr>
          <p:cNvPr id="45" name="TextBox 44"/>
          <p:cNvSpPr txBox="1"/>
          <p:nvPr/>
        </p:nvSpPr>
        <p:spPr bwMode="auto">
          <a:xfrm rot="16200000">
            <a:off x="10700481" y="5397387"/>
            <a:ext cx="11719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Conjunctivită</a:t>
            </a:r>
            <a:endParaRPr lang="en-US" sz="1400" dirty="0">
              <a:solidFill>
                <a:schemeClr val="bg1"/>
              </a:solidFill>
              <a:latin typeface="Calibri" panose="020F0502020204030204" pitchFamily="34" charset="0"/>
            </a:endParaRPr>
          </a:p>
        </p:txBody>
      </p:sp>
      <p:sp>
        <p:nvSpPr>
          <p:cNvPr id="46" name="TextBox 45"/>
          <p:cNvSpPr txBox="1"/>
          <p:nvPr/>
        </p:nvSpPr>
        <p:spPr bwMode="auto">
          <a:xfrm rot="16200000">
            <a:off x="8381237" y="5260343"/>
            <a:ext cx="8569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Convulsii</a:t>
            </a:r>
            <a:endParaRPr lang="en-US" sz="1400" dirty="0">
              <a:solidFill>
                <a:schemeClr val="bg1"/>
              </a:solidFill>
              <a:latin typeface="Calibri" panose="020F0502020204030204" pitchFamily="34" charset="0"/>
            </a:endParaRPr>
          </a:p>
        </p:txBody>
      </p:sp>
      <p:sp>
        <p:nvSpPr>
          <p:cNvPr id="47" name="TextBox 46"/>
          <p:cNvSpPr txBox="1"/>
          <p:nvPr/>
        </p:nvSpPr>
        <p:spPr bwMode="auto">
          <a:xfrm rot="16200000">
            <a:off x="8525573" y="5599422"/>
            <a:ext cx="141795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Erupție cutanată</a:t>
            </a:r>
            <a:endParaRPr lang="en-US" sz="1400" dirty="0">
              <a:solidFill>
                <a:schemeClr val="bg1"/>
              </a:solidFill>
              <a:latin typeface="Calibri" panose="020F0502020204030204" pitchFamily="34" charset="0"/>
            </a:endParaRPr>
          </a:p>
        </p:txBody>
      </p:sp>
      <p:sp>
        <p:nvSpPr>
          <p:cNvPr id="48" name="TextBox 47"/>
          <p:cNvSpPr txBox="1"/>
          <p:nvPr/>
        </p:nvSpPr>
        <p:spPr bwMode="auto">
          <a:xfrm rot="16200000">
            <a:off x="8807310" y="5526285"/>
            <a:ext cx="1655997"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90000"/>
              </a:lnSpc>
              <a:spcBef>
                <a:spcPct val="50000"/>
              </a:spcBef>
              <a:spcAft>
                <a:spcPct val="0"/>
              </a:spcAft>
              <a:buClrTx/>
              <a:buFontTx/>
              <a:buNone/>
            </a:pPr>
            <a:r>
              <a:rPr lang="ro-RO" sz="1400" dirty="0" smtClean="0">
                <a:solidFill>
                  <a:schemeClr val="bg1"/>
                </a:solidFill>
                <a:latin typeface="Calibri" panose="020F0502020204030204" pitchFamily="34" charset="0"/>
              </a:rPr>
              <a:t>Durere perete toracic</a:t>
            </a:r>
            <a:r>
              <a:rPr lang="en-US" sz="1400" dirty="0" smtClean="0">
                <a:solidFill>
                  <a:schemeClr val="bg1"/>
                </a:solidFill>
                <a:latin typeface="Calibri" panose="020F0502020204030204" pitchFamily="34" charset="0"/>
              </a:rPr>
              <a:t> I</a:t>
            </a:r>
            <a:endParaRPr lang="en-US" sz="1400" dirty="0">
              <a:solidFill>
                <a:schemeClr val="bg1"/>
              </a:solidFill>
              <a:latin typeface="Calibri" panose="020F0502020204030204" pitchFamily="34" charset="0"/>
            </a:endParaRPr>
          </a:p>
        </p:txBody>
      </p:sp>
      <p:sp>
        <p:nvSpPr>
          <p:cNvPr id="49" name="TextBox 48"/>
          <p:cNvSpPr txBox="1"/>
          <p:nvPr/>
        </p:nvSpPr>
        <p:spPr bwMode="auto">
          <a:xfrm>
            <a:off x="5036266" y="1525816"/>
            <a:ext cx="40908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ro-RO" sz="1600" b="0" dirty="0" smtClean="0">
                <a:solidFill>
                  <a:schemeClr val="bg1"/>
                </a:solidFill>
                <a:latin typeface="Calibri" panose="020F0502020204030204" pitchFamily="34" charset="0"/>
              </a:rPr>
              <a:t>Da</a:t>
            </a:r>
            <a:endParaRPr lang="en-US" sz="1600" b="0" dirty="0">
              <a:solidFill>
                <a:schemeClr val="bg1"/>
              </a:solidFill>
              <a:latin typeface="Calibri" panose="020F0502020204030204" pitchFamily="34" charset="0"/>
            </a:endParaRPr>
          </a:p>
        </p:txBody>
      </p:sp>
      <p:sp>
        <p:nvSpPr>
          <p:cNvPr id="50" name="TextBox 49"/>
          <p:cNvSpPr txBox="1"/>
          <p:nvPr/>
        </p:nvSpPr>
        <p:spPr bwMode="auto">
          <a:xfrm>
            <a:off x="5827633" y="1525816"/>
            <a:ext cx="42511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smtClean="0">
                <a:solidFill>
                  <a:schemeClr val="bg1"/>
                </a:solidFill>
                <a:latin typeface="Calibri" panose="020F0502020204030204" pitchFamily="34" charset="0"/>
              </a:rPr>
              <a:t>N</a:t>
            </a:r>
            <a:r>
              <a:rPr lang="ro-RO" sz="1600" b="0" dirty="0" smtClean="0">
                <a:solidFill>
                  <a:schemeClr val="bg1"/>
                </a:solidFill>
                <a:latin typeface="Calibri" panose="020F0502020204030204" pitchFamily="34" charset="0"/>
              </a:rPr>
              <a:t>u</a:t>
            </a:r>
            <a:endParaRPr lang="en-US" sz="1600" b="0" dirty="0">
              <a:solidFill>
                <a:schemeClr val="bg1"/>
              </a:solidFill>
              <a:latin typeface="Calibri" panose="020F0502020204030204" pitchFamily="34" charset="0"/>
            </a:endParaRPr>
          </a:p>
        </p:txBody>
      </p:sp>
      <p:sp>
        <p:nvSpPr>
          <p:cNvPr id="51" name="TextBox 50"/>
          <p:cNvSpPr txBox="1"/>
          <p:nvPr/>
        </p:nvSpPr>
        <p:spPr bwMode="auto">
          <a:xfrm>
            <a:off x="6564450" y="1525816"/>
            <a:ext cx="145616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ro-RO" sz="1600" b="0" dirty="0" smtClean="0">
                <a:solidFill>
                  <a:schemeClr val="bg1"/>
                </a:solidFill>
                <a:latin typeface="Calibri" panose="020F0502020204030204" pitchFamily="34" charset="0"/>
              </a:rPr>
              <a:t>Nu se cunoaște</a:t>
            </a:r>
            <a:endParaRPr lang="en-US" sz="1600" b="0" dirty="0">
              <a:solidFill>
                <a:schemeClr val="bg1"/>
              </a:solidFill>
              <a:latin typeface="Calibri" panose="020F0502020204030204" pitchFamily="34" charset="0"/>
            </a:endParaRPr>
          </a:p>
        </p:txBody>
      </p:sp>
      <p:sp>
        <p:nvSpPr>
          <p:cNvPr id="52" name="TextBox 51"/>
          <p:cNvSpPr txBox="1">
            <a:spLocks noChangeAspect="1"/>
          </p:cNvSpPr>
          <p:nvPr/>
        </p:nvSpPr>
        <p:spPr bwMode="auto">
          <a:xfrm>
            <a:off x="4888187" y="1609671"/>
            <a:ext cx="146304" cy="148628"/>
          </a:xfrm>
          <a:prstGeom prst="rect">
            <a:avLst/>
          </a:prstGeom>
          <a:solidFill>
            <a:schemeClr val="accent1"/>
          </a:solidFill>
          <a:ln>
            <a:solidFill>
              <a:schemeClr val="bg1"/>
            </a:solidFill>
          </a:ln>
        </p:spPr>
        <p:txBody>
          <a:bodyPr wrap="none" rtlCol="0">
            <a:spAutoFit/>
          </a:bodyPr>
          <a:lstStyle/>
          <a:p>
            <a:pPr algn="l">
              <a:lnSpc>
                <a:spcPct val="100000"/>
              </a:lnSpc>
              <a:spcBef>
                <a:spcPct val="50000"/>
              </a:spcBef>
              <a:spcAft>
                <a:spcPct val="0"/>
              </a:spcAft>
              <a:buClrTx/>
              <a:buFontTx/>
              <a:buNone/>
            </a:pPr>
            <a:endParaRPr lang="en-US" sz="1400" b="0" dirty="0">
              <a:solidFill>
                <a:schemeClr val="bg1"/>
              </a:solidFill>
              <a:latin typeface="Calibri" panose="020F0502020204030204" pitchFamily="34" charset="0"/>
            </a:endParaRPr>
          </a:p>
        </p:txBody>
      </p:sp>
      <p:sp>
        <p:nvSpPr>
          <p:cNvPr id="53" name="TextBox 52"/>
          <p:cNvSpPr txBox="1">
            <a:spLocks noChangeAspect="1"/>
          </p:cNvSpPr>
          <p:nvPr/>
        </p:nvSpPr>
        <p:spPr bwMode="auto">
          <a:xfrm>
            <a:off x="5687988" y="1609671"/>
            <a:ext cx="146304" cy="148628"/>
          </a:xfrm>
          <a:prstGeom prst="rect">
            <a:avLst/>
          </a:prstGeom>
          <a:solidFill>
            <a:schemeClr val="accent3"/>
          </a:solidFill>
          <a:ln>
            <a:solidFill>
              <a:schemeClr val="bg1"/>
            </a:solidFill>
          </a:ln>
        </p:spPr>
        <p:txBody>
          <a:bodyPr wrap="none" rtlCol="0">
            <a:spAutoFit/>
          </a:bodyPr>
          <a:lstStyle/>
          <a:p>
            <a:pPr algn="l">
              <a:lnSpc>
                <a:spcPct val="100000"/>
              </a:lnSpc>
              <a:spcBef>
                <a:spcPct val="50000"/>
              </a:spcBef>
              <a:spcAft>
                <a:spcPct val="0"/>
              </a:spcAft>
              <a:buClrTx/>
              <a:buFontTx/>
              <a:buNone/>
            </a:pPr>
            <a:endParaRPr lang="en-US" sz="1400" b="0" dirty="0">
              <a:solidFill>
                <a:schemeClr val="bg1"/>
              </a:solidFill>
              <a:latin typeface="Calibri" panose="020F0502020204030204" pitchFamily="34" charset="0"/>
            </a:endParaRPr>
          </a:p>
        </p:txBody>
      </p:sp>
      <p:sp>
        <p:nvSpPr>
          <p:cNvPr id="54" name="TextBox 53"/>
          <p:cNvSpPr txBox="1">
            <a:spLocks noChangeAspect="1"/>
          </p:cNvSpPr>
          <p:nvPr/>
        </p:nvSpPr>
        <p:spPr bwMode="auto">
          <a:xfrm>
            <a:off x="6430506" y="1609671"/>
            <a:ext cx="146304" cy="148628"/>
          </a:xfrm>
          <a:prstGeom prst="rect">
            <a:avLst/>
          </a:prstGeom>
          <a:solidFill>
            <a:schemeClr val="accent4"/>
          </a:solidFill>
          <a:ln>
            <a:solidFill>
              <a:schemeClr val="bg1"/>
            </a:solidFill>
          </a:ln>
        </p:spPr>
        <p:txBody>
          <a:bodyPr wrap="none" rtlCol="0">
            <a:spAutoFit/>
          </a:bodyPr>
          <a:lstStyle/>
          <a:p>
            <a:pPr algn="l">
              <a:lnSpc>
                <a:spcPct val="100000"/>
              </a:lnSpc>
              <a:spcBef>
                <a:spcPct val="50000"/>
              </a:spcBef>
              <a:spcAft>
                <a:spcPct val="0"/>
              </a:spcAft>
              <a:buClrTx/>
              <a:buFontTx/>
              <a:buNone/>
            </a:pPr>
            <a:endParaRPr lang="en-US" sz="1400" b="0" dirty="0">
              <a:solidFill>
                <a:schemeClr val="bg1"/>
              </a:solidFill>
              <a:latin typeface="Calibri" panose="020F0502020204030204" pitchFamily="34" charset="0"/>
            </a:endParaRPr>
          </a:p>
        </p:txBody>
      </p:sp>
      <p:sp>
        <p:nvSpPr>
          <p:cNvPr id="55" name="TextBox 54"/>
          <p:cNvSpPr txBox="1"/>
          <p:nvPr/>
        </p:nvSpPr>
        <p:spPr bwMode="auto">
          <a:xfrm rot="16200000">
            <a:off x="-1068656" y="3363764"/>
            <a:ext cx="289342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ro-RO" dirty="0" smtClean="0">
                <a:solidFill>
                  <a:schemeClr val="bg1"/>
                </a:solidFill>
                <a:latin typeface="Calibri" panose="020F0502020204030204" pitchFamily="34" charset="0"/>
              </a:rPr>
              <a:t> Nr pacienți </a:t>
            </a:r>
            <a:r>
              <a:rPr lang="en-US" dirty="0" smtClean="0">
                <a:solidFill>
                  <a:schemeClr val="bg1"/>
                </a:solidFill>
                <a:latin typeface="Calibri" panose="020F0502020204030204" pitchFamily="34" charset="0"/>
              </a:rPr>
              <a:t>(%)</a:t>
            </a:r>
            <a:endParaRPr lang="en-US" dirty="0">
              <a:solidFill>
                <a:schemeClr val="bg1"/>
              </a:solidFill>
              <a:latin typeface="Calibri" panose="020F0502020204030204" pitchFamily="34" charset="0"/>
            </a:endParaRPr>
          </a:p>
        </p:txBody>
      </p:sp>
      <p:sp>
        <p:nvSpPr>
          <p:cNvPr id="8" name="TextBox 7"/>
          <p:cNvSpPr txBox="1"/>
          <p:nvPr/>
        </p:nvSpPr>
        <p:spPr bwMode="auto">
          <a:xfrm>
            <a:off x="4270375" y="3369348"/>
            <a:ext cx="6350001" cy="707886"/>
          </a:xfrm>
          <a:prstGeom prst="rect">
            <a:avLst/>
          </a:prstGeom>
          <a:solidFill>
            <a:schemeClr val="tx2"/>
          </a:solidFill>
          <a:ln>
            <a:noFill/>
          </a:ln>
        </p:spPr>
        <p:txBody>
          <a:bodyPr wrap="square" rtlCol="0">
            <a:spAutoFit/>
          </a:bodyPr>
          <a:lstStyle/>
          <a:p>
            <a:pPr algn="ctr">
              <a:spcBef>
                <a:spcPct val="50000"/>
              </a:spcBef>
            </a:pPr>
            <a:r>
              <a:rPr lang="ro-RO" sz="2000" dirty="0" smtClean="0">
                <a:solidFill>
                  <a:schemeClr val="bg1"/>
                </a:solidFill>
                <a:latin typeface="Calibri"/>
                <a:cs typeface="Calibri"/>
              </a:rPr>
              <a:t>Durata medie a simptomelor până la internare la </a:t>
            </a:r>
            <a:r>
              <a:rPr lang="en-US" sz="2000" dirty="0" smtClean="0">
                <a:solidFill>
                  <a:schemeClr val="bg1"/>
                </a:solidFill>
                <a:latin typeface="Calibri"/>
                <a:cs typeface="Calibri"/>
              </a:rPr>
              <a:t>16,221 pa</a:t>
            </a:r>
            <a:r>
              <a:rPr lang="ro-RO" sz="2000" dirty="0" smtClean="0">
                <a:solidFill>
                  <a:schemeClr val="bg1"/>
                </a:solidFill>
                <a:latin typeface="Calibri"/>
                <a:cs typeface="Calibri"/>
              </a:rPr>
              <a:t>cienți</a:t>
            </a:r>
            <a:r>
              <a:rPr lang="en-US" sz="2000" dirty="0" smtClean="0">
                <a:solidFill>
                  <a:schemeClr val="bg1"/>
                </a:solidFill>
                <a:latin typeface="Calibri"/>
                <a:cs typeface="Calibri"/>
              </a:rPr>
              <a:t>: </a:t>
            </a:r>
            <a:r>
              <a:rPr lang="en-US" sz="2000" dirty="0">
                <a:solidFill>
                  <a:schemeClr val="bg1"/>
                </a:solidFill>
                <a:latin typeface="Calibri"/>
                <a:cs typeface="Calibri"/>
              </a:rPr>
              <a:t>4 </a:t>
            </a:r>
            <a:r>
              <a:rPr lang="ro-RO" sz="2000" dirty="0" smtClean="0">
                <a:solidFill>
                  <a:schemeClr val="bg1"/>
                </a:solidFill>
                <a:latin typeface="Calibri"/>
                <a:cs typeface="Calibri"/>
              </a:rPr>
              <a:t>zile</a:t>
            </a:r>
            <a:r>
              <a:rPr lang="en-US" sz="2000" dirty="0" smtClean="0">
                <a:solidFill>
                  <a:schemeClr val="bg1"/>
                </a:solidFill>
                <a:latin typeface="Calibri"/>
                <a:cs typeface="Calibri"/>
              </a:rPr>
              <a:t> </a:t>
            </a:r>
            <a:r>
              <a:rPr lang="en-US" sz="2000" dirty="0">
                <a:solidFill>
                  <a:schemeClr val="bg1"/>
                </a:solidFill>
                <a:latin typeface="Calibri"/>
                <a:cs typeface="Calibri"/>
              </a:rPr>
              <a:t>(IQR: 1-8) </a:t>
            </a:r>
          </a:p>
        </p:txBody>
      </p:sp>
      <p:cxnSp>
        <p:nvCxnSpPr>
          <p:cNvPr id="9" name="Straight Connector 8">
            <a:extLst>
              <a:ext uri="{FF2B5EF4-FFF2-40B4-BE49-F238E27FC236}">
                <a16:creationId xmlns="" xmlns:a16="http://schemas.microsoft.com/office/drawing/2014/main" id="{4D18997A-81DA-44C1-97C9-468B13EA0D4B}"/>
              </a:ext>
            </a:extLst>
          </p:cNvPr>
          <p:cNvCxnSpPr>
            <a:cxnSpLocks/>
          </p:cNvCxnSpPr>
          <p:nvPr/>
        </p:nvCxnSpPr>
        <p:spPr bwMode="auto">
          <a:xfrm>
            <a:off x="1042300" y="4955694"/>
            <a:ext cx="10582612" cy="0"/>
          </a:xfrm>
          <a:prstGeom prst="line">
            <a:avLst/>
          </a:prstGeom>
          <a:noFill/>
          <a:ln w="28575"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 xmlns:a16="http://schemas.microsoft.com/office/drawing/2014/main" id="{0990A9EB-CC55-4FF0-BA78-24C605629970}"/>
              </a:ext>
            </a:extLst>
          </p:cNvPr>
          <p:cNvCxnSpPr/>
          <p:nvPr/>
        </p:nvCxnSpPr>
        <p:spPr bwMode="auto">
          <a:xfrm flipV="1">
            <a:off x="1054331" y="2069432"/>
            <a:ext cx="0" cy="2862198"/>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 xmlns:a16="http://schemas.microsoft.com/office/drawing/2014/main" id="{2126BC49-8D71-494E-AB63-BEA5ED58C389}"/>
              </a:ext>
            </a:extLst>
          </p:cNvPr>
          <p:cNvCxnSpPr/>
          <p:nvPr/>
        </p:nvCxnSpPr>
        <p:spPr bwMode="auto">
          <a:xfrm flipH="1">
            <a:off x="991401" y="206943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 xmlns:a16="http://schemas.microsoft.com/office/drawing/2014/main" id="{E31764AE-22D4-4DC1-AC13-9D8FE6904E56}"/>
              </a:ext>
            </a:extLst>
          </p:cNvPr>
          <p:cNvCxnSpPr/>
          <p:nvPr/>
        </p:nvCxnSpPr>
        <p:spPr bwMode="auto">
          <a:xfrm flipH="1">
            <a:off x="991401" y="264187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 xmlns:a16="http://schemas.microsoft.com/office/drawing/2014/main" id="{D321FAE0-F233-44BE-88D1-AFA7FF6DF89C}"/>
              </a:ext>
            </a:extLst>
          </p:cNvPr>
          <p:cNvCxnSpPr/>
          <p:nvPr/>
        </p:nvCxnSpPr>
        <p:spPr bwMode="auto">
          <a:xfrm flipH="1">
            <a:off x="991401" y="321431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 xmlns:a16="http://schemas.microsoft.com/office/drawing/2014/main" id="{B8CBD187-1999-441E-A64D-942C2E61908D}"/>
              </a:ext>
            </a:extLst>
          </p:cNvPr>
          <p:cNvCxnSpPr/>
          <p:nvPr/>
        </p:nvCxnSpPr>
        <p:spPr bwMode="auto">
          <a:xfrm flipH="1">
            <a:off x="991401" y="378675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 xmlns:a16="http://schemas.microsoft.com/office/drawing/2014/main" id="{9A79E0E8-64AD-4D36-887E-4D55B6A5B2E5}"/>
              </a:ext>
            </a:extLst>
          </p:cNvPr>
          <p:cNvCxnSpPr/>
          <p:nvPr/>
        </p:nvCxnSpPr>
        <p:spPr bwMode="auto">
          <a:xfrm flipH="1">
            <a:off x="991401" y="435919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 xmlns:a16="http://schemas.microsoft.com/office/drawing/2014/main" id="{D7C36C2F-2679-4679-801F-994D56FA75B1}"/>
              </a:ext>
            </a:extLst>
          </p:cNvPr>
          <p:cNvCxnSpPr/>
          <p:nvPr/>
        </p:nvCxnSpPr>
        <p:spPr bwMode="auto">
          <a:xfrm flipH="1">
            <a:off x="991401" y="4931630"/>
            <a:ext cx="64008" cy="0"/>
          </a:xfrm>
          <a:prstGeom prst="line">
            <a:avLst/>
          </a:prstGeom>
          <a:noFill/>
          <a:ln w="28575" cap="flat" cmpd="sng" algn="ctr">
            <a:solidFill>
              <a:schemeClr val="bg1"/>
            </a:solidFill>
            <a:prstDash val="solid"/>
            <a:round/>
            <a:headEnd type="none" w="med" len="med"/>
            <a:tailEnd type="none" w="med" len="med"/>
          </a:ln>
          <a:effectLst/>
        </p:spPr>
      </p:cxnSp>
      <p:sp>
        <p:nvSpPr>
          <p:cNvPr id="61" name="TextBox 60">
            <a:extLst>
              <a:ext uri="{FF2B5EF4-FFF2-40B4-BE49-F238E27FC236}">
                <a16:creationId xmlns="" xmlns:a16="http://schemas.microsoft.com/office/drawing/2014/main" id="{8757E0E4-032E-4DB3-9385-9201340B8C5D}"/>
              </a:ext>
            </a:extLst>
          </p:cNvPr>
          <p:cNvSpPr txBox="1"/>
          <p:nvPr/>
        </p:nvSpPr>
        <p:spPr bwMode="auto">
          <a:xfrm>
            <a:off x="487681" y="1921078"/>
            <a:ext cx="5357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62" name="TextBox 61">
            <a:extLst>
              <a:ext uri="{FF2B5EF4-FFF2-40B4-BE49-F238E27FC236}">
                <a16:creationId xmlns="" xmlns:a16="http://schemas.microsoft.com/office/drawing/2014/main" id="{68035335-CFDF-47FC-8118-378602B3B6DF}"/>
              </a:ext>
            </a:extLst>
          </p:cNvPr>
          <p:cNvSpPr txBox="1"/>
          <p:nvPr/>
        </p:nvSpPr>
        <p:spPr bwMode="auto">
          <a:xfrm>
            <a:off x="604701" y="2483400"/>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63" name="TextBox 62">
            <a:extLst>
              <a:ext uri="{FF2B5EF4-FFF2-40B4-BE49-F238E27FC236}">
                <a16:creationId xmlns="" xmlns:a16="http://schemas.microsoft.com/office/drawing/2014/main" id="{BD259E3E-29E2-49E2-876B-827539DB51E5}"/>
              </a:ext>
            </a:extLst>
          </p:cNvPr>
          <p:cNvSpPr txBox="1"/>
          <p:nvPr/>
        </p:nvSpPr>
        <p:spPr bwMode="auto">
          <a:xfrm>
            <a:off x="604701" y="304572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64" name="TextBox 63">
            <a:extLst>
              <a:ext uri="{FF2B5EF4-FFF2-40B4-BE49-F238E27FC236}">
                <a16:creationId xmlns="" xmlns:a16="http://schemas.microsoft.com/office/drawing/2014/main" id="{64AC2199-4D10-4C1F-8CB4-0538E73500C7}"/>
              </a:ext>
            </a:extLst>
          </p:cNvPr>
          <p:cNvSpPr txBox="1"/>
          <p:nvPr/>
        </p:nvSpPr>
        <p:spPr bwMode="auto">
          <a:xfrm>
            <a:off x="604701" y="3608044"/>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65" name="TextBox 64">
            <a:extLst>
              <a:ext uri="{FF2B5EF4-FFF2-40B4-BE49-F238E27FC236}">
                <a16:creationId xmlns="" xmlns:a16="http://schemas.microsoft.com/office/drawing/2014/main" id="{C4201653-10AF-460D-A99F-4CDB73F733D3}"/>
              </a:ext>
            </a:extLst>
          </p:cNvPr>
          <p:cNvSpPr txBox="1"/>
          <p:nvPr/>
        </p:nvSpPr>
        <p:spPr bwMode="auto">
          <a:xfrm>
            <a:off x="604701" y="4170366"/>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66" name="TextBox 65">
            <a:extLst>
              <a:ext uri="{FF2B5EF4-FFF2-40B4-BE49-F238E27FC236}">
                <a16:creationId xmlns="" xmlns:a16="http://schemas.microsoft.com/office/drawing/2014/main" id="{96565FA0-F0AB-442D-BFB6-17EE79AF1115}"/>
              </a:ext>
            </a:extLst>
          </p:cNvPr>
          <p:cNvSpPr txBox="1"/>
          <p:nvPr/>
        </p:nvSpPr>
        <p:spPr bwMode="auto">
          <a:xfrm>
            <a:off x="721720" y="4732688"/>
            <a:ext cx="301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cxnSp>
        <p:nvCxnSpPr>
          <p:cNvPr id="15" name="Straight Connector 14">
            <a:extLst>
              <a:ext uri="{FF2B5EF4-FFF2-40B4-BE49-F238E27FC236}">
                <a16:creationId xmlns="" xmlns:a16="http://schemas.microsoft.com/office/drawing/2014/main" id="{44663ED6-CD95-4F3F-B346-26612DB81150}"/>
              </a:ext>
            </a:extLst>
          </p:cNvPr>
          <p:cNvCxnSpPr/>
          <p:nvPr/>
        </p:nvCxnSpPr>
        <p:spPr bwMode="auto">
          <a:xfrm>
            <a:off x="1379428"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 xmlns:a16="http://schemas.microsoft.com/office/drawing/2014/main" id="{FF311BE7-DCBA-4ED0-8313-65F873CF3E07}"/>
              </a:ext>
            </a:extLst>
          </p:cNvPr>
          <p:cNvCxnSpPr/>
          <p:nvPr/>
        </p:nvCxnSpPr>
        <p:spPr bwMode="auto">
          <a:xfrm>
            <a:off x="1792222"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 xmlns:a16="http://schemas.microsoft.com/office/drawing/2014/main" id="{4B24CB08-A02D-4507-A604-C01FEBA8217F}"/>
              </a:ext>
            </a:extLst>
          </p:cNvPr>
          <p:cNvCxnSpPr/>
          <p:nvPr/>
        </p:nvCxnSpPr>
        <p:spPr bwMode="auto">
          <a:xfrm>
            <a:off x="2205016"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 xmlns:a16="http://schemas.microsoft.com/office/drawing/2014/main" id="{F0FE9475-1A7D-4EAC-ADA5-BE19C26E9980}"/>
              </a:ext>
            </a:extLst>
          </p:cNvPr>
          <p:cNvCxnSpPr/>
          <p:nvPr/>
        </p:nvCxnSpPr>
        <p:spPr bwMode="auto">
          <a:xfrm>
            <a:off x="2617810"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 xmlns:a16="http://schemas.microsoft.com/office/drawing/2014/main" id="{D9BA9543-E3A2-4BE3-98FA-D6CA3014B9ED}"/>
              </a:ext>
            </a:extLst>
          </p:cNvPr>
          <p:cNvCxnSpPr/>
          <p:nvPr/>
        </p:nvCxnSpPr>
        <p:spPr bwMode="auto">
          <a:xfrm>
            <a:off x="3030604"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 xmlns:a16="http://schemas.microsoft.com/office/drawing/2014/main" id="{56388C67-612D-4BE1-AD7B-D8A54586627D}"/>
              </a:ext>
            </a:extLst>
          </p:cNvPr>
          <p:cNvCxnSpPr/>
          <p:nvPr/>
        </p:nvCxnSpPr>
        <p:spPr bwMode="auto">
          <a:xfrm>
            <a:off x="3443398"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 xmlns:a16="http://schemas.microsoft.com/office/drawing/2014/main" id="{17616FED-C003-45D4-A7C1-300590B8F9CF}"/>
              </a:ext>
            </a:extLst>
          </p:cNvPr>
          <p:cNvCxnSpPr/>
          <p:nvPr/>
        </p:nvCxnSpPr>
        <p:spPr bwMode="auto">
          <a:xfrm>
            <a:off x="3856192"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 xmlns:a16="http://schemas.microsoft.com/office/drawing/2014/main" id="{83AFA5DC-E2D1-4389-A7BF-104E0AFCCFBA}"/>
              </a:ext>
            </a:extLst>
          </p:cNvPr>
          <p:cNvCxnSpPr/>
          <p:nvPr/>
        </p:nvCxnSpPr>
        <p:spPr bwMode="auto">
          <a:xfrm>
            <a:off x="4268986"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 xmlns:a16="http://schemas.microsoft.com/office/drawing/2014/main" id="{3C69506E-B979-4D78-8AC1-CE738D38EA77}"/>
              </a:ext>
            </a:extLst>
          </p:cNvPr>
          <p:cNvCxnSpPr/>
          <p:nvPr/>
        </p:nvCxnSpPr>
        <p:spPr bwMode="auto">
          <a:xfrm>
            <a:off x="4681780"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 xmlns:a16="http://schemas.microsoft.com/office/drawing/2014/main" id="{571C8085-73F1-4E28-8128-CAB7FA1920AC}"/>
              </a:ext>
            </a:extLst>
          </p:cNvPr>
          <p:cNvCxnSpPr/>
          <p:nvPr/>
        </p:nvCxnSpPr>
        <p:spPr bwMode="auto">
          <a:xfrm>
            <a:off x="5094574"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 xmlns:a16="http://schemas.microsoft.com/office/drawing/2014/main" id="{65A56935-582D-471C-ADF4-595A2B1A13C4}"/>
              </a:ext>
            </a:extLst>
          </p:cNvPr>
          <p:cNvCxnSpPr/>
          <p:nvPr/>
        </p:nvCxnSpPr>
        <p:spPr bwMode="auto">
          <a:xfrm>
            <a:off x="5507368"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 xmlns:a16="http://schemas.microsoft.com/office/drawing/2014/main" id="{367B4D33-3612-4681-8D66-4FDDE43133E8}"/>
              </a:ext>
            </a:extLst>
          </p:cNvPr>
          <p:cNvCxnSpPr/>
          <p:nvPr/>
        </p:nvCxnSpPr>
        <p:spPr bwMode="auto">
          <a:xfrm>
            <a:off x="5920162"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 xmlns:a16="http://schemas.microsoft.com/office/drawing/2014/main" id="{26516812-E648-46B3-B130-A1FE3237DF78}"/>
              </a:ext>
            </a:extLst>
          </p:cNvPr>
          <p:cNvCxnSpPr/>
          <p:nvPr/>
        </p:nvCxnSpPr>
        <p:spPr bwMode="auto">
          <a:xfrm>
            <a:off x="6332956"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 xmlns:a16="http://schemas.microsoft.com/office/drawing/2014/main" id="{E0CF60C2-20BE-4A45-9AC6-C341BC100599}"/>
              </a:ext>
            </a:extLst>
          </p:cNvPr>
          <p:cNvCxnSpPr/>
          <p:nvPr/>
        </p:nvCxnSpPr>
        <p:spPr bwMode="auto">
          <a:xfrm>
            <a:off x="6745750"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 xmlns:a16="http://schemas.microsoft.com/office/drawing/2014/main" id="{C7A47558-D5E5-4EE8-8EE4-650DC18D77B0}"/>
              </a:ext>
            </a:extLst>
          </p:cNvPr>
          <p:cNvCxnSpPr/>
          <p:nvPr/>
        </p:nvCxnSpPr>
        <p:spPr bwMode="auto">
          <a:xfrm>
            <a:off x="7158544"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 xmlns:a16="http://schemas.microsoft.com/office/drawing/2014/main" id="{A1FBDD66-22AA-423A-8878-93E78C90C3B7}"/>
              </a:ext>
            </a:extLst>
          </p:cNvPr>
          <p:cNvCxnSpPr/>
          <p:nvPr/>
        </p:nvCxnSpPr>
        <p:spPr bwMode="auto">
          <a:xfrm>
            <a:off x="7571338"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 xmlns:a16="http://schemas.microsoft.com/office/drawing/2014/main" id="{9D750D17-D33A-4750-BFB4-B8002A2CCC49}"/>
              </a:ext>
            </a:extLst>
          </p:cNvPr>
          <p:cNvCxnSpPr/>
          <p:nvPr/>
        </p:nvCxnSpPr>
        <p:spPr bwMode="auto">
          <a:xfrm>
            <a:off x="7984132"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 xmlns:a16="http://schemas.microsoft.com/office/drawing/2014/main" id="{DEA66A5F-3F38-4CF1-B654-8DFA344C60A9}"/>
              </a:ext>
            </a:extLst>
          </p:cNvPr>
          <p:cNvCxnSpPr/>
          <p:nvPr/>
        </p:nvCxnSpPr>
        <p:spPr bwMode="auto">
          <a:xfrm>
            <a:off x="8396926"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 xmlns:a16="http://schemas.microsoft.com/office/drawing/2014/main" id="{0D31893E-BB5D-44A4-A1D6-81D819B643E7}"/>
              </a:ext>
            </a:extLst>
          </p:cNvPr>
          <p:cNvCxnSpPr/>
          <p:nvPr/>
        </p:nvCxnSpPr>
        <p:spPr bwMode="auto">
          <a:xfrm>
            <a:off x="8809720"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 xmlns:a16="http://schemas.microsoft.com/office/drawing/2014/main" id="{389593AF-34FD-41DD-BE8B-DDF9AEB810A1}"/>
              </a:ext>
            </a:extLst>
          </p:cNvPr>
          <p:cNvCxnSpPr/>
          <p:nvPr/>
        </p:nvCxnSpPr>
        <p:spPr bwMode="auto">
          <a:xfrm>
            <a:off x="9222514"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 xmlns:a16="http://schemas.microsoft.com/office/drawing/2014/main" id="{A605DC02-D04D-4AB5-A6EF-E397D034D20D}"/>
              </a:ext>
            </a:extLst>
          </p:cNvPr>
          <p:cNvCxnSpPr/>
          <p:nvPr/>
        </p:nvCxnSpPr>
        <p:spPr bwMode="auto">
          <a:xfrm>
            <a:off x="9635308"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 xmlns:a16="http://schemas.microsoft.com/office/drawing/2014/main" id="{3AFBA9C2-4BC3-486B-99A6-1CCA48DC74F0}"/>
              </a:ext>
            </a:extLst>
          </p:cNvPr>
          <p:cNvCxnSpPr/>
          <p:nvPr/>
        </p:nvCxnSpPr>
        <p:spPr bwMode="auto">
          <a:xfrm>
            <a:off x="10048102"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 xmlns:a16="http://schemas.microsoft.com/office/drawing/2014/main" id="{1C6D9441-AD79-4703-8FFF-C792415E9FF2}"/>
              </a:ext>
            </a:extLst>
          </p:cNvPr>
          <p:cNvCxnSpPr/>
          <p:nvPr/>
        </p:nvCxnSpPr>
        <p:spPr bwMode="auto">
          <a:xfrm>
            <a:off x="10460896"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 xmlns:a16="http://schemas.microsoft.com/office/drawing/2014/main" id="{5E39D198-9923-4686-A79B-978D1F31BC4F}"/>
              </a:ext>
            </a:extLst>
          </p:cNvPr>
          <p:cNvCxnSpPr/>
          <p:nvPr/>
        </p:nvCxnSpPr>
        <p:spPr bwMode="auto">
          <a:xfrm>
            <a:off x="10873690"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 xmlns:a16="http://schemas.microsoft.com/office/drawing/2014/main" id="{E33954D2-580E-4307-8723-CE3684FA03E3}"/>
              </a:ext>
            </a:extLst>
          </p:cNvPr>
          <p:cNvCxnSpPr/>
          <p:nvPr/>
        </p:nvCxnSpPr>
        <p:spPr bwMode="auto">
          <a:xfrm>
            <a:off x="11286473" y="4940099"/>
            <a:ext cx="0" cy="64008"/>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 xmlns:p14="http://schemas.microsoft.com/office/powerpoint/2010/main" val="328152254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4AA710D-84F1-4711-AE41-5EC49E8D2FA0}"/>
              </a:ext>
            </a:extLst>
          </p:cNvPr>
          <p:cNvSpPr>
            <a:spLocks noGrp="1"/>
          </p:cNvSpPr>
          <p:nvPr>
            <p:ph type="title"/>
          </p:nvPr>
        </p:nvSpPr>
        <p:spPr/>
        <p:txBody>
          <a:bodyPr/>
          <a:lstStyle/>
          <a:p>
            <a:r>
              <a:rPr lang="ro-RO" dirty="0" smtClean="0">
                <a:solidFill>
                  <a:schemeClr val="bg1"/>
                </a:solidFill>
              </a:rPr>
              <a:t>Terapia anticoagulantă la pacienții cu forme severe de COVID-19 și coagulopatie</a:t>
            </a:r>
            <a:endParaRPr lang="en-US" dirty="0">
              <a:solidFill>
                <a:schemeClr val="bg1"/>
              </a:solidFill>
            </a:endParaRPr>
          </a:p>
        </p:txBody>
      </p:sp>
      <p:sp>
        <p:nvSpPr>
          <p:cNvPr id="3" name="Content Placeholder 2">
            <a:extLst>
              <a:ext uri="{FF2B5EF4-FFF2-40B4-BE49-F238E27FC236}">
                <a16:creationId xmlns:a16="http://schemas.microsoft.com/office/drawing/2014/main" xmlns="" id="{73CE1D35-E123-4217-812F-EF9761F15B51}"/>
              </a:ext>
            </a:extLst>
          </p:cNvPr>
          <p:cNvSpPr>
            <a:spLocks noGrp="1"/>
          </p:cNvSpPr>
          <p:nvPr>
            <p:ph sz="half" idx="1"/>
          </p:nvPr>
        </p:nvSpPr>
        <p:spPr/>
        <p:txBody>
          <a:bodyPr/>
          <a:lstStyle/>
          <a:p>
            <a:r>
              <a:rPr lang="ro-RO" sz="2200" dirty="0" smtClean="0"/>
              <a:t>Studiu retrospectiv, monocentric, în </a:t>
            </a:r>
            <a:r>
              <a:rPr lang="en-US" sz="2200" dirty="0" smtClean="0"/>
              <a:t>Wuhan</a:t>
            </a:r>
            <a:r>
              <a:rPr lang="en-US" sz="2200" dirty="0"/>
              <a:t>, </a:t>
            </a:r>
            <a:r>
              <a:rPr lang="en-US" sz="2200" dirty="0" smtClean="0"/>
              <a:t>China,</a:t>
            </a:r>
            <a:r>
              <a:rPr lang="ro-RO" sz="2200" dirty="0" smtClean="0"/>
              <a:t>care</a:t>
            </a:r>
            <a:r>
              <a:rPr lang="en-US" sz="2200" dirty="0" smtClean="0"/>
              <a:t> </a:t>
            </a:r>
            <a:r>
              <a:rPr lang="ro-RO" sz="2200" dirty="0" smtClean="0"/>
              <a:t>a comparat mortalitatea la 28 de zile în formele severe COVID-19 la pacienții care au primit profilaxie cu </a:t>
            </a:r>
            <a:r>
              <a:rPr lang="ro-RO" altLang="en-US" sz="2200" b="1" dirty="0" smtClean="0">
                <a:solidFill>
                  <a:schemeClr val="accent1"/>
                </a:solidFill>
              </a:rPr>
              <a:t>heparină cu greutate moleculară mică</a:t>
            </a:r>
            <a:r>
              <a:rPr lang="ro-RO" altLang="en-US" sz="2200" b="1" dirty="0">
                <a:solidFill>
                  <a:schemeClr val="accent1"/>
                </a:solidFill>
              </a:rPr>
              <a:t> </a:t>
            </a:r>
            <a:r>
              <a:rPr lang="en-US" altLang="en-US" sz="2200" b="1" dirty="0" smtClean="0">
                <a:solidFill>
                  <a:schemeClr val="accent1"/>
                </a:solidFill>
              </a:rPr>
              <a:t>≥ </a:t>
            </a:r>
            <a:r>
              <a:rPr lang="en-US" altLang="en-US" sz="2200" b="1" dirty="0">
                <a:solidFill>
                  <a:schemeClr val="accent1"/>
                </a:solidFill>
              </a:rPr>
              <a:t>7 </a:t>
            </a:r>
            <a:r>
              <a:rPr lang="ro-RO" altLang="en-US" sz="2200" b="1" dirty="0" smtClean="0">
                <a:solidFill>
                  <a:schemeClr val="accent1"/>
                </a:solidFill>
              </a:rPr>
              <a:t>zile</a:t>
            </a:r>
            <a:r>
              <a:rPr lang="en-US" altLang="en-US" sz="2200" b="1" dirty="0" smtClean="0">
                <a:solidFill>
                  <a:schemeClr val="accent1"/>
                </a:solidFill>
              </a:rPr>
              <a:t> </a:t>
            </a:r>
            <a:r>
              <a:rPr lang="en-US" altLang="en-US" sz="2200" dirty="0" err="1"/>
              <a:t>vs</a:t>
            </a:r>
            <a:r>
              <a:rPr lang="en-US" altLang="en-US" sz="2200" dirty="0"/>
              <a:t> </a:t>
            </a:r>
            <a:r>
              <a:rPr lang="ro-RO" altLang="en-US" sz="2200" b="1" dirty="0" smtClean="0">
                <a:solidFill>
                  <a:schemeClr val="accent3"/>
                </a:solidFill>
              </a:rPr>
              <a:t>cei care nu au primit heparină sau au primit heparină</a:t>
            </a:r>
            <a:r>
              <a:rPr lang="ro-RO" altLang="en-US" sz="2200" b="1" dirty="0">
                <a:solidFill>
                  <a:schemeClr val="accent3"/>
                </a:solidFill>
              </a:rPr>
              <a:t> </a:t>
            </a:r>
            <a:r>
              <a:rPr lang="en-US" altLang="en-US" sz="2200" b="1" dirty="0" smtClean="0">
                <a:solidFill>
                  <a:schemeClr val="accent3"/>
                </a:solidFill>
              </a:rPr>
              <a:t>&lt; </a:t>
            </a:r>
            <a:r>
              <a:rPr lang="en-US" altLang="en-US" sz="2200" b="1" dirty="0">
                <a:solidFill>
                  <a:schemeClr val="accent3"/>
                </a:solidFill>
              </a:rPr>
              <a:t>7 </a:t>
            </a:r>
            <a:r>
              <a:rPr lang="ro-RO" altLang="en-US" sz="2200" b="1" dirty="0" smtClean="0">
                <a:solidFill>
                  <a:schemeClr val="accent3"/>
                </a:solidFill>
              </a:rPr>
              <a:t>zile </a:t>
            </a:r>
            <a:r>
              <a:rPr lang="en-US" altLang="en-US" sz="2200" dirty="0" smtClean="0"/>
              <a:t>(N </a:t>
            </a:r>
            <a:r>
              <a:rPr lang="en-US" altLang="en-US" sz="2200" dirty="0"/>
              <a:t>= 449)</a:t>
            </a:r>
          </a:p>
          <a:p>
            <a:pPr lvl="1"/>
            <a:r>
              <a:rPr lang="ro-RO" altLang="en-US" sz="2000" dirty="0" smtClean="0"/>
              <a:t> Formă s</a:t>
            </a:r>
            <a:r>
              <a:rPr lang="en-US" altLang="en-US" sz="2000" dirty="0" smtClean="0"/>
              <a:t>ever</a:t>
            </a:r>
            <a:r>
              <a:rPr lang="ro-RO" altLang="en-US" sz="2000" dirty="0" smtClean="0"/>
              <a:t>ă</a:t>
            </a:r>
            <a:r>
              <a:rPr lang="en-US" altLang="en-US" sz="2000" dirty="0" smtClean="0"/>
              <a:t> </a:t>
            </a:r>
            <a:r>
              <a:rPr lang="en-US" altLang="en-US" sz="2000" dirty="0"/>
              <a:t>COVID-19: </a:t>
            </a:r>
            <a:r>
              <a:rPr lang="ro-RO" altLang="en-US" sz="2000" dirty="0" smtClean="0"/>
              <a:t>F</a:t>
            </a:r>
            <a:r>
              <a:rPr lang="en-US" altLang="en-US" sz="2000" dirty="0" smtClean="0"/>
              <a:t>R </a:t>
            </a:r>
            <a:r>
              <a:rPr lang="en-US" altLang="en-US" sz="2000" dirty="0"/>
              <a:t>≥ 30 </a:t>
            </a:r>
            <a:r>
              <a:rPr lang="ro-RO" altLang="en-US" sz="2000" dirty="0" smtClean="0"/>
              <a:t>respirații</a:t>
            </a:r>
            <a:r>
              <a:rPr lang="en-US" altLang="en-US" sz="2000" dirty="0" smtClean="0"/>
              <a:t>/min</a:t>
            </a:r>
            <a:r>
              <a:rPr lang="en-US" altLang="en-US" sz="2000" dirty="0"/>
              <a:t>, SaO</a:t>
            </a:r>
            <a:r>
              <a:rPr lang="en-US" altLang="en-US" sz="2000" baseline="-25000" dirty="0"/>
              <a:t>2</a:t>
            </a:r>
            <a:r>
              <a:rPr lang="en-US" altLang="en-US" sz="2000" dirty="0"/>
              <a:t> ≤ 93% </a:t>
            </a:r>
            <a:r>
              <a:rPr lang="ro-RO" altLang="en-US" sz="2000" dirty="0" smtClean="0"/>
              <a:t>în repaus</a:t>
            </a:r>
            <a:r>
              <a:rPr lang="en-US" altLang="en-US" sz="2000" dirty="0" smtClean="0"/>
              <a:t> </a:t>
            </a:r>
            <a:r>
              <a:rPr lang="ro-RO" altLang="en-US" sz="2000" dirty="0" smtClean="0"/>
              <a:t>sau raport </a:t>
            </a:r>
            <a:r>
              <a:rPr lang="en-US" altLang="en-US" sz="2000" dirty="0" smtClean="0"/>
              <a:t> </a:t>
            </a:r>
            <a:r>
              <a:rPr lang="en-US" altLang="en-US" sz="2000" dirty="0"/>
              <a:t>PaO</a:t>
            </a:r>
            <a:r>
              <a:rPr lang="en-US" altLang="en-US" sz="2000" baseline="-25000" dirty="0"/>
              <a:t>2</a:t>
            </a:r>
            <a:r>
              <a:rPr lang="en-US" altLang="en-US" sz="2000" dirty="0"/>
              <a:t>/FiO</a:t>
            </a:r>
            <a:r>
              <a:rPr lang="en-US" altLang="en-US" sz="2000" baseline="-25000" dirty="0"/>
              <a:t>2</a:t>
            </a:r>
            <a:r>
              <a:rPr lang="en-US" altLang="en-US" sz="2000" dirty="0"/>
              <a:t> </a:t>
            </a:r>
            <a:r>
              <a:rPr lang="en-US" altLang="en-US" sz="2000" dirty="0" smtClean="0"/>
              <a:t> ≤ </a:t>
            </a:r>
            <a:r>
              <a:rPr lang="en-US" altLang="en-US" sz="2000" dirty="0"/>
              <a:t>300 mm Hg</a:t>
            </a:r>
          </a:p>
          <a:p>
            <a:pPr lvl="1"/>
            <a:r>
              <a:rPr lang="ro-RO" altLang="en-US" sz="2000" b="1" dirty="0" smtClean="0"/>
              <a:t>Nu s-au observat diferențe în ceea ce privește mortalitatea la 28 de zile între cei care au primit heparină și cei care nu au primit </a:t>
            </a:r>
            <a:r>
              <a:rPr lang="en-US" altLang="en-US" sz="2000" b="1" dirty="0" smtClean="0"/>
              <a:t>(30.3</a:t>
            </a:r>
            <a:r>
              <a:rPr lang="en-US" altLang="en-US" sz="2000" b="1" dirty="0"/>
              <a:t>% vs 29.7%; </a:t>
            </a:r>
            <a:r>
              <a:rPr lang="en-US" altLang="en-US" sz="2000" b="1" i="1" dirty="0"/>
              <a:t>P </a:t>
            </a:r>
            <a:r>
              <a:rPr lang="en-US" altLang="en-US" sz="2000" b="1" dirty="0"/>
              <a:t>= .910)</a:t>
            </a:r>
          </a:p>
          <a:p>
            <a:pPr lvl="1"/>
            <a:endParaRPr lang="en-US" altLang="en-US" sz="2400" dirty="0"/>
          </a:p>
          <a:p>
            <a:endParaRPr lang="en-US" sz="2400" dirty="0"/>
          </a:p>
          <a:p>
            <a:endParaRPr lang="en-US" sz="2400" dirty="0"/>
          </a:p>
        </p:txBody>
      </p:sp>
      <p:sp>
        <p:nvSpPr>
          <p:cNvPr id="10" name="TextBox 4">
            <a:extLst>
              <a:ext uri="{FF2B5EF4-FFF2-40B4-BE49-F238E27FC236}">
                <a16:creationId xmlns:a16="http://schemas.microsoft.com/office/drawing/2014/main" xmlns="" id="{DDC909F3-851F-4CFA-A55D-A5118B084B7F}"/>
              </a:ext>
            </a:extLst>
          </p:cNvPr>
          <p:cNvSpPr txBox="1"/>
          <p:nvPr/>
        </p:nvSpPr>
        <p:spPr>
          <a:xfrm>
            <a:off x="6717700" y="1114945"/>
            <a:ext cx="5017099" cy="1015663"/>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2000" b="1" dirty="0" smtClean="0">
                <a:solidFill>
                  <a:prstClr val="black"/>
                </a:solidFill>
                <a:latin typeface="Calibri" panose="020F0502020204030204" pitchFamily="34" charset="0"/>
                <a:cs typeface="Calibri" panose="020F0502020204030204" pitchFamily="34" charset="0"/>
              </a:rPr>
              <a:t>Mortalitatea la 28 de zile stratificată prin scorul coagulopatiei induse de sepsis (SIC)</a:t>
            </a: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r>
            <a:b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br>
            <a:r>
              <a:rPr lang="ro-RO" sz="2000" dirty="0" smtClean="0">
                <a:solidFill>
                  <a:prstClr val="black"/>
                </a:solidFill>
                <a:latin typeface="Calibri" panose="020F0502020204030204" pitchFamily="34" charset="0"/>
                <a:cs typeface="Calibri" panose="020F0502020204030204" pitchFamily="34" charset="0"/>
              </a:rPr>
              <a:t>și nivelul</a:t>
            </a: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 D-</a:t>
            </a:r>
            <a:r>
              <a:rPr kumimoji="0" lang="en-US" sz="2000" b="1" i="0" u="none" strike="noStrike" kern="1200" cap="none" spc="0" normalizeH="0" baseline="0" noProof="0" dirty="0" err="1" smtClean="0">
                <a:ln>
                  <a:noFill/>
                </a:ln>
                <a:solidFill>
                  <a:prstClr val="black"/>
                </a:solidFill>
                <a:effectLst/>
                <a:uLnTx/>
                <a:uFillTx/>
                <a:latin typeface="Calibri" panose="020F0502020204030204" pitchFamily="34" charset="0"/>
                <a:ea typeface="+mj-ea"/>
                <a:cs typeface="Calibri" panose="020F0502020204030204" pitchFamily="34" charset="0"/>
              </a:rPr>
              <a:t>Dimer</a:t>
            </a:r>
            <a:r>
              <a:rPr lang="ro-RO" sz="2000" dirty="0" smtClean="0">
                <a:solidFill>
                  <a:prstClr val="black"/>
                </a:solidFill>
                <a:latin typeface="Calibri" panose="020F0502020204030204" pitchFamily="34" charset="0"/>
                <a:cs typeface="Calibri" panose="020F0502020204030204" pitchFamily="34" charset="0"/>
              </a:rPr>
              <a:t>ilor</a:t>
            </a:r>
            <a:r>
              <a:rPr lang="en-US" sz="2000" b="1" baseline="30000" dirty="0" smtClean="0">
                <a:solidFill>
                  <a:prstClr val="black"/>
                </a:solidFill>
                <a:latin typeface="Calibri" panose="020F0502020204030204" pitchFamily="34" charset="0"/>
                <a:cs typeface="Calibri" panose="020F0502020204030204" pitchFamily="34" charset="0"/>
              </a:rPr>
              <a:t>†</a:t>
            </a:r>
            <a:endParaRPr kumimoji="0" lang="en-US" sz="20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12" name="TextBox 4">
            <a:extLst>
              <a:ext uri="{FF2B5EF4-FFF2-40B4-BE49-F238E27FC236}">
                <a16:creationId xmlns:a16="http://schemas.microsoft.com/office/drawing/2014/main" xmlns="" id="{E3457314-BC7B-49EE-B529-CDFF1AA35C1C}"/>
              </a:ext>
            </a:extLst>
          </p:cNvPr>
          <p:cNvSpPr txBox="1"/>
          <p:nvPr/>
        </p:nvSpPr>
        <p:spPr>
          <a:xfrm rot="16200000">
            <a:off x="4995451" y="3369311"/>
            <a:ext cx="2340567"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Calibri" panose="020F0502020204030204" pitchFamily="34" charset="0"/>
                <a:cs typeface="Calibri" panose="020F0502020204030204" pitchFamily="34" charset="0"/>
              </a:rPr>
              <a:t>Mortalit</a:t>
            </a:r>
            <a:r>
              <a:rPr lang="ro-RO" b="1" dirty="0" smtClean="0">
                <a:solidFill>
                  <a:prstClr val="black"/>
                </a:solidFill>
                <a:latin typeface="Calibri" panose="020F0502020204030204" pitchFamily="34" charset="0"/>
                <a:cs typeface="Calibri" panose="020F0502020204030204" pitchFamily="34" charset="0"/>
              </a:rPr>
              <a:t>ate</a:t>
            </a:r>
            <a:r>
              <a:rPr lang="en-US" b="1" dirty="0" smtClean="0">
                <a:solidFill>
                  <a:prstClr val="black"/>
                </a:solidFill>
                <a:latin typeface="Calibri" panose="020F0502020204030204" pitchFamily="34" charset="0"/>
                <a:cs typeface="Calibri" panose="020F0502020204030204" pitchFamily="34" charset="0"/>
              </a:rPr>
              <a:t> </a:t>
            </a:r>
            <a:r>
              <a:rPr lang="en-US" b="1" dirty="0">
                <a:solidFill>
                  <a:prstClr val="black"/>
                </a:solidFill>
                <a:latin typeface="Calibri" panose="020F0502020204030204" pitchFamily="34" charset="0"/>
                <a:cs typeface="Calibri" panose="020F0502020204030204" pitchFamily="34" charset="0"/>
              </a:rPr>
              <a:t>(%)</a:t>
            </a:r>
            <a:endParaRPr kumimoji="0" lang="en-US"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14" name="TextBox 4">
            <a:extLst>
              <a:ext uri="{FF2B5EF4-FFF2-40B4-BE49-F238E27FC236}">
                <a16:creationId xmlns:a16="http://schemas.microsoft.com/office/drawing/2014/main" xmlns="" id="{0E6FC12C-D980-4D4B-969F-8FDCF2B2A236}"/>
              </a:ext>
            </a:extLst>
          </p:cNvPr>
          <p:cNvSpPr txBox="1"/>
          <p:nvPr/>
        </p:nvSpPr>
        <p:spPr>
          <a:xfrm rot="18720086">
            <a:off x="6413414" y="4876265"/>
            <a:ext cx="814062"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pitchFamily="34" charset="0"/>
                <a:cs typeface="Calibri" panose="020F0502020204030204" pitchFamily="34" charset="0"/>
              </a:rPr>
              <a:t>SIC ≥ 4</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16" name="TextBox 4">
            <a:extLst>
              <a:ext uri="{FF2B5EF4-FFF2-40B4-BE49-F238E27FC236}">
                <a16:creationId xmlns:a16="http://schemas.microsoft.com/office/drawing/2014/main" xmlns="" id="{8E4B87D6-0D3C-44C5-8119-233DF3AD32F9}"/>
              </a:ext>
            </a:extLst>
          </p:cNvPr>
          <p:cNvSpPr txBox="1"/>
          <p:nvPr/>
        </p:nvSpPr>
        <p:spPr>
          <a:xfrm rot="18720086">
            <a:off x="6915278" y="4876266"/>
            <a:ext cx="814062"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pitchFamily="34" charset="0"/>
                <a:cs typeface="Calibri" panose="020F0502020204030204" pitchFamily="34" charset="0"/>
              </a:rPr>
              <a:t>SIC &lt; 4</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18" name="TextBox 4">
            <a:extLst>
              <a:ext uri="{FF2B5EF4-FFF2-40B4-BE49-F238E27FC236}">
                <a16:creationId xmlns:a16="http://schemas.microsoft.com/office/drawing/2014/main" xmlns="" id="{16EE846D-D8F0-4A6C-978F-AF3A1CCFD5FA}"/>
              </a:ext>
            </a:extLst>
          </p:cNvPr>
          <p:cNvSpPr txBox="1"/>
          <p:nvPr/>
        </p:nvSpPr>
        <p:spPr>
          <a:xfrm rot="18720086">
            <a:off x="6111452" y="5459000"/>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 1 x ULN</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20" name="TextBox 4">
            <a:extLst>
              <a:ext uri="{FF2B5EF4-FFF2-40B4-BE49-F238E27FC236}">
                <a16:creationId xmlns:a16="http://schemas.microsoft.com/office/drawing/2014/main" xmlns="" id="{E63401CD-1E7B-4469-8310-7D2A2BEA6CC3}"/>
              </a:ext>
            </a:extLst>
          </p:cNvPr>
          <p:cNvSpPr txBox="1"/>
          <p:nvPr/>
        </p:nvSpPr>
        <p:spPr>
          <a:xfrm rot="18720086">
            <a:off x="6608209" y="5459001"/>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&gt; 1 x ULN</a:t>
            </a:r>
            <a:r>
              <a:rPr lang="en-US" sz="1600" b="1" baseline="30000" dirty="0">
                <a:solidFill>
                  <a:prstClr val="black"/>
                </a:solidFill>
                <a:latin typeface="Calibri" panose="020F0502020204030204" pitchFamily="34" charset="0"/>
                <a:cs typeface="Calibri" panose="020F0502020204030204" pitchFamily="34" charset="0"/>
              </a:rPr>
              <a:t> </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22" name="TextBox 4">
            <a:extLst>
              <a:ext uri="{FF2B5EF4-FFF2-40B4-BE49-F238E27FC236}">
                <a16:creationId xmlns:a16="http://schemas.microsoft.com/office/drawing/2014/main" xmlns="" id="{4DFD4E2D-4E98-4916-8070-81C18503A268}"/>
              </a:ext>
            </a:extLst>
          </p:cNvPr>
          <p:cNvSpPr txBox="1"/>
          <p:nvPr/>
        </p:nvSpPr>
        <p:spPr>
          <a:xfrm rot="18720086">
            <a:off x="7093679" y="5459002"/>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&gt; 2 x ULN</a:t>
            </a:r>
            <a:r>
              <a:rPr lang="en-US" sz="1600" b="1" baseline="30000" dirty="0">
                <a:solidFill>
                  <a:prstClr val="black"/>
                </a:solidFill>
                <a:latin typeface="Calibri" panose="020F0502020204030204" pitchFamily="34" charset="0"/>
                <a:cs typeface="Calibri" panose="020F0502020204030204" pitchFamily="34" charset="0"/>
              </a:rPr>
              <a:t> </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24" name="TextBox 4">
            <a:extLst>
              <a:ext uri="{FF2B5EF4-FFF2-40B4-BE49-F238E27FC236}">
                <a16:creationId xmlns:a16="http://schemas.microsoft.com/office/drawing/2014/main" xmlns="" id="{7A5210B4-3FFF-43CA-8551-F3D126E5BF84}"/>
              </a:ext>
            </a:extLst>
          </p:cNvPr>
          <p:cNvSpPr txBox="1"/>
          <p:nvPr/>
        </p:nvSpPr>
        <p:spPr>
          <a:xfrm rot="18720086">
            <a:off x="7585217" y="5459002"/>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&gt; 3 x ULN</a:t>
            </a:r>
            <a:r>
              <a:rPr lang="en-US" sz="1600" b="1" baseline="30000" dirty="0">
                <a:solidFill>
                  <a:prstClr val="black"/>
                </a:solidFill>
                <a:latin typeface="Calibri" panose="020F0502020204030204" pitchFamily="34" charset="0"/>
                <a:cs typeface="Calibri" panose="020F0502020204030204" pitchFamily="34" charset="0"/>
              </a:rPr>
              <a:t> </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26" name="TextBox 4">
            <a:extLst>
              <a:ext uri="{FF2B5EF4-FFF2-40B4-BE49-F238E27FC236}">
                <a16:creationId xmlns:a16="http://schemas.microsoft.com/office/drawing/2014/main" xmlns="" id="{3C364A26-8DF5-40BE-AF8C-A4362D8AF71F}"/>
              </a:ext>
            </a:extLst>
          </p:cNvPr>
          <p:cNvSpPr txBox="1"/>
          <p:nvPr/>
        </p:nvSpPr>
        <p:spPr>
          <a:xfrm rot="18720086">
            <a:off x="8060031" y="5459000"/>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&gt; 4 x ULN</a:t>
            </a:r>
            <a:r>
              <a:rPr lang="en-US" sz="1600" b="1" baseline="30000" dirty="0">
                <a:solidFill>
                  <a:prstClr val="black"/>
                </a:solidFill>
                <a:latin typeface="Calibri" panose="020F0502020204030204" pitchFamily="34" charset="0"/>
                <a:cs typeface="Calibri" panose="020F0502020204030204" pitchFamily="34" charset="0"/>
              </a:rPr>
              <a:t> </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28" name="TextBox 4">
            <a:extLst>
              <a:ext uri="{FF2B5EF4-FFF2-40B4-BE49-F238E27FC236}">
                <a16:creationId xmlns:a16="http://schemas.microsoft.com/office/drawing/2014/main" xmlns="" id="{F5B6CEEB-5236-427E-B776-5C8FA6F74E26}"/>
              </a:ext>
            </a:extLst>
          </p:cNvPr>
          <p:cNvSpPr txBox="1"/>
          <p:nvPr/>
        </p:nvSpPr>
        <p:spPr>
          <a:xfrm rot="18720086">
            <a:off x="8552626" y="5459002"/>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&gt; 5 x ULN</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30" name="TextBox 4">
            <a:extLst>
              <a:ext uri="{FF2B5EF4-FFF2-40B4-BE49-F238E27FC236}">
                <a16:creationId xmlns:a16="http://schemas.microsoft.com/office/drawing/2014/main" xmlns="" id="{E063A092-26F0-451D-99A4-2F157F62DE93}"/>
              </a:ext>
            </a:extLst>
          </p:cNvPr>
          <p:cNvSpPr txBox="1"/>
          <p:nvPr/>
        </p:nvSpPr>
        <p:spPr>
          <a:xfrm rot="18720086">
            <a:off x="9016609" y="5459002"/>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&gt; 6 x ULN</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32" name="TextBox 4">
            <a:extLst>
              <a:ext uri="{FF2B5EF4-FFF2-40B4-BE49-F238E27FC236}">
                <a16:creationId xmlns:a16="http://schemas.microsoft.com/office/drawing/2014/main" xmlns="" id="{3C95F1C7-B95A-4CE5-BACB-D5A4450DCAB4}"/>
              </a:ext>
            </a:extLst>
          </p:cNvPr>
          <p:cNvSpPr txBox="1"/>
          <p:nvPr/>
        </p:nvSpPr>
        <p:spPr>
          <a:xfrm rot="18720086">
            <a:off x="9514520" y="5459002"/>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&gt; 8 x ULN</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34" name="TextBox 33">
            <a:extLst>
              <a:ext uri="{FF2B5EF4-FFF2-40B4-BE49-F238E27FC236}">
                <a16:creationId xmlns:a16="http://schemas.microsoft.com/office/drawing/2014/main" xmlns="" id="{A5682557-39FF-497F-9A03-73ADAD7A72A1}"/>
              </a:ext>
            </a:extLst>
          </p:cNvPr>
          <p:cNvSpPr txBox="1"/>
          <p:nvPr/>
        </p:nvSpPr>
        <p:spPr bwMode="auto">
          <a:xfrm>
            <a:off x="6009859" y="6073679"/>
            <a:ext cx="538620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Aft>
                <a:spcPct val="0"/>
              </a:spcAft>
            </a:pPr>
            <a:r>
              <a:rPr lang="en-US" sz="1400" b="0" dirty="0" smtClean="0">
                <a:solidFill>
                  <a:schemeClr val="bg1"/>
                </a:solidFill>
                <a:latin typeface="Calibri" panose="020F0502020204030204" pitchFamily="34" charset="0"/>
              </a:rPr>
              <a:t>*</a:t>
            </a:r>
            <a:r>
              <a:rPr lang="ro-RO" sz="1400" b="0" dirty="0" smtClean="0">
                <a:solidFill>
                  <a:schemeClr val="bg1"/>
                </a:solidFill>
                <a:latin typeface="Calibri" panose="020F0502020204030204" pitchFamily="34" charset="0"/>
              </a:rPr>
              <a:t>scorul </a:t>
            </a:r>
            <a:r>
              <a:rPr lang="en-US" sz="1400" b="0" dirty="0" smtClean="0">
                <a:solidFill>
                  <a:schemeClr val="bg1"/>
                </a:solidFill>
                <a:latin typeface="Calibri" panose="020F0502020204030204" pitchFamily="34" charset="0"/>
              </a:rPr>
              <a:t>SIC includes</a:t>
            </a:r>
            <a:r>
              <a:rPr lang="ro-RO" sz="1400" b="0" dirty="0" smtClean="0">
                <a:solidFill>
                  <a:schemeClr val="bg1"/>
                </a:solidFill>
                <a:latin typeface="Calibri" panose="020F0502020204030204" pitchFamily="34" charset="0"/>
              </a:rPr>
              <a:t> TP</a:t>
            </a:r>
            <a:r>
              <a:rPr lang="en-US" sz="1400" b="0" dirty="0" smtClean="0">
                <a:solidFill>
                  <a:schemeClr val="bg1"/>
                </a:solidFill>
                <a:latin typeface="Calibri" panose="020F0502020204030204" pitchFamily="34" charset="0"/>
              </a:rPr>
              <a:t>, </a:t>
            </a:r>
            <a:r>
              <a:rPr lang="ro-RO" sz="1400" b="0" dirty="0" smtClean="0">
                <a:solidFill>
                  <a:schemeClr val="bg1"/>
                </a:solidFill>
                <a:latin typeface="Calibri" panose="020F0502020204030204" pitchFamily="34" charset="0"/>
              </a:rPr>
              <a:t>număr trombocite și </a:t>
            </a:r>
            <a:r>
              <a:rPr lang="en-US" sz="1400" b="0" dirty="0" smtClean="0">
                <a:solidFill>
                  <a:schemeClr val="bg1"/>
                </a:solidFill>
                <a:latin typeface="Calibri" panose="020F0502020204030204" pitchFamily="34" charset="0"/>
              </a:rPr>
              <a:t>SOFA</a:t>
            </a:r>
            <a:r>
              <a:rPr lang="en-US" sz="1400" b="0" dirty="0">
                <a:solidFill>
                  <a:schemeClr val="bg1"/>
                </a:solidFill>
                <a:latin typeface="Calibri" panose="020F0502020204030204" pitchFamily="34" charset="0"/>
              </a:rPr>
              <a:t>. †ULN = 0.5 </a:t>
            </a:r>
            <a:r>
              <a:rPr lang="el-GR" sz="1400" b="0" dirty="0">
                <a:solidFill>
                  <a:schemeClr val="bg1"/>
                </a:solidFill>
                <a:latin typeface="Calibri" panose="020F0502020204030204" pitchFamily="34" charset="0"/>
              </a:rPr>
              <a:t>μ</a:t>
            </a:r>
            <a:r>
              <a:rPr lang="en-US" sz="1400" b="0" dirty="0">
                <a:solidFill>
                  <a:schemeClr val="bg1"/>
                </a:solidFill>
                <a:latin typeface="Calibri" panose="020F0502020204030204" pitchFamily="34" charset="0"/>
              </a:rPr>
              <a:t>g/mL</a:t>
            </a:r>
            <a:endParaRPr lang="en-US" b="0" dirty="0">
              <a:solidFill>
                <a:schemeClr val="bg1"/>
              </a:solidFill>
              <a:latin typeface="Calibri" panose="020F0502020204030204" pitchFamily="34" charset="0"/>
            </a:endParaRPr>
          </a:p>
        </p:txBody>
      </p:sp>
      <p:sp>
        <p:nvSpPr>
          <p:cNvPr id="38" name="Text Box 11">
            <a:extLst>
              <a:ext uri="{FF2B5EF4-FFF2-40B4-BE49-F238E27FC236}">
                <a16:creationId xmlns:a16="http://schemas.microsoft.com/office/drawing/2014/main" xmlns="" id="{BCB0D1CE-84ED-457D-A070-F865235C0F92}"/>
              </a:ext>
            </a:extLst>
          </p:cNvPr>
          <p:cNvSpPr txBox="1">
            <a:spLocks noChangeArrowheads="1"/>
          </p:cNvSpPr>
          <p:nvPr/>
        </p:nvSpPr>
        <p:spPr bwMode="auto">
          <a:xfrm>
            <a:off x="414339" y="635884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da-DK" altLang="en-US" sz="1200" b="0" dirty="0">
                <a:solidFill>
                  <a:schemeClr val="bg2"/>
                </a:solidFill>
                <a:latin typeface="Calibri" panose="020F0502020204030204" pitchFamily="34" charset="0"/>
              </a:rPr>
              <a:t>Tang. J Thromb Haemost. 2020;18:1094.</a:t>
            </a:r>
          </a:p>
        </p:txBody>
      </p:sp>
      <p:sp>
        <p:nvSpPr>
          <p:cNvPr id="40" name="TextBox 39">
            <a:extLst>
              <a:ext uri="{FF2B5EF4-FFF2-40B4-BE49-F238E27FC236}">
                <a16:creationId xmlns:a16="http://schemas.microsoft.com/office/drawing/2014/main" xmlns="" id="{0D008B98-3852-4295-8513-EBE83BA0E1A0}"/>
              </a:ext>
            </a:extLst>
          </p:cNvPr>
          <p:cNvSpPr txBox="1"/>
          <p:nvPr/>
        </p:nvSpPr>
        <p:spPr bwMode="auto">
          <a:xfrm>
            <a:off x="6765326" y="2533181"/>
            <a:ext cx="92288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Aft>
                <a:spcPct val="0"/>
              </a:spcAft>
            </a:pPr>
            <a:r>
              <a:rPr lang="en-US" sz="1400" b="1" i="1" dirty="0">
                <a:solidFill>
                  <a:schemeClr val="bg1"/>
                </a:solidFill>
                <a:latin typeface="Calibri" panose="020F0502020204030204" pitchFamily="34" charset="0"/>
              </a:rPr>
              <a:t>P </a:t>
            </a:r>
            <a:r>
              <a:rPr lang="en-US" sz="1400" b="1" dirty="0">
                <a:solidFill>
                  <a:schemeClr val="bg1"/>
                </a:solidFill>
                <a:latin typeface="Calibri" panose="020F0502020204030204" pitchFamily="34" charset="0"/>
              </a:rPr>
              <a:t>= .029</a:t>
            </a:r>
            <a:endParaRPr lang="en-US" b="1" i="1" dirty="0">
              <a:solidFill>
                <a:schemeClr val="bg1"/>
              </a:solidFill>
              <a:latin typeface="Calibri" panose="020F0502020204030204" pitchFamily="34" charset="0"/>
            </a:endParaRPr>
          </a:p>
        </p:txBody>
      </p:sp>
      <p:sp>
        <p:nvSpPr>
          <p:cNvPr id="42" name="TextBox 41">
            <a:extLst>
              <a:ext uri="{FF2B5EF4-FFF2-40B4-BE49-F238E27FC236}">
                <a16:creationId xmlns:a16="http://schemas.microsoft.com/office/drawing/2014/main" xmlns="" id="{617F9425-1B5D-42ED-ADBA-00AB9D31483C}"/>
              </a:ext>
            </a:extLst>
          </p:cNvPr>
          <p:cNvSpPr txBox="1"/>
          <p:nvPr/>
        </p:nvSpPr>
        <p:spPr bwMode="auto">
          <a:xfrm>
            <a:off x="10530991" y="2894667"/>
            <a:ext cx="84245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Aft>
                <a:spcPct val="0"/>
              </a:spcAft>
            </a:pPr>
            <a:r>
              <a:rPr lang="en-US" sz="1400" b="1" i="1" dirty="0">
                <a:solidFill>
                  <a:schemeClr val="bg1"/>
                </a:solidFill>
                <a:latin typeface="Calibri" panose="020F0502020204030204" pitchFamily="34" charset="0"/>
              </a:rPr>
              <a:t>P </a:t>
            </a:r>
            <a:r>
              <a:rPr lang="en-US" sz="1400" b="1" dirty="0">
                <a:solidFill>
                  <a:schemeClr val="bg1"/>
                </a:solidFill>
                <a:latin typeface="Calibri" panose="020F0502020204030204" pitchFamily="34" charset="0"/>
              </a:rPr>
              <a:t>= .017</a:t>
            </a:r>
            <a:endParaRPr lang="en-US" b="1" i="1" dirty="0">
              <a:solidFill>
                <a:schemeClr val="bg1"/>
              </a:solidFill>
              <a:latin typeface="Calibri" panose="020F0502020204030204" pitchFamily="34" charset="0"/>
            </a:endParaRPr>
          </a:p>
        </p:txBody>
      </p:sp>
      <p:sp>
        <p:nvSpPr>
          <p:cNvPr id="44" name="TextBox 43">
            <a:extLst>
              <a:ext uri="{FF2B5EF4-FFF2-40B4-BE49-F238E27FC236}">
                <a16:creationId xmlns:a16="http://schemas.microsoft.com/office/drawing/2014/main" xmlns="" id="{073910B2-17AE-4D35-BF83-0E446558C5C5}"/>
              </a:ext>
            </a:extLst>
          </p:cNvPr>
          <p:cNvSpPr txBox="1"/>
          <p:nvPr/>
        </p:nvSpPr>
        <p:spPr bwMode="auto">
          <a:xfrm>
            <a:off x="11060975" y="2679651"/>
            <a:ext cx="84245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Aft>
                <a:spcPct val="0"/>
              </a:spcAft>
            </a:pPr>
            <a:r>
              <a:rPr lang="en-US" sz="1400" b="1" i="1" dirty="0">
                <a:solidFill>
                  <a:schemeClr val="bg1"/>
                </a:solidFill>
                <a:latin typeface="Calibri" panose="020F0502020204030204" pitchFamily="34" charset="0"/>
              </a:rPr>
              <a:t>P </a:t>
            </a:r>
            <a:r>
              <a:rPr lang="en-US" sz="1400" b="1" dirty="0">
                <a:solidFill>
                  <a:schemeClr val="bg1"/>
                </a:solidFill>
                <a:latin typeface="Calibri" panose="020F0502020204030204" pitchFamily="34" charset="0"/>
              </a:rPr>
              <a:t>= .011</a:t>
            </a:r>
            <a:endParaRPr lang="en-US" b="1" i="1" dirty="0">
              <a:solidFill>
                <a:schemeClr val="bg1"/>
              </a:solidFill>
              <a:latin typeface="Calibri" panose="020F0502020204030204" pitchFamily="34" charset="0"/>
            </a:endParaRPr>
          </a:p>
        </p:txBody>
      </p:sp>
      <p:sp>
        <p:nvSpPr>
          <p:cNvPr id="46" name="TextBox 45">
            <a:extLst>
              <a:ext uri="{FF2B5EF4-FFF2-40B4-BE49-F238E27FC236}">
                <a16:creationId xmlns:a16="http://schemas.microsoft.com/office/drawing/2014/main" xmlns="" id="{4E2AA574-81F8-424B-9349-1A4642B04E98}"/>
              </a:ext>
            </a:extLst>
          </p:cNvPr>
          <p:cNvSpPr txBox="1"/>
          <p:nvPr/>
        </p:nvSpPr>
        <p:spPr bwMode="auto">
          <a:xfrm>
            <a:off x="8668834" y="2250999"/>
            <a:ext cx="315012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Aft>
                <a:spcPct val="0"/>
              </a:spcAft>
            </a:pPr>
            <a:r>
              <a:rPr lang="ro-RO" sz="1400" b="0" dirty="0" smtClean="0">
                <a:solidFill>
                  <a:schemeClr val="bg1"/>
                </a:solidFill>
                <a:latin typeface="Calibri" panose="020F0502020204030204" pitchFamily="34" charset="0"/>
              </a:rPr>
              <a:t>Pacienți la care s-a utilizat heparina</a:t>
            </a:r>
            <a:endParaRPr lang="en-US" b="0" dirty="0">
              <a:solidFill>
                <a:schemeClr val="bg1"/>
              </a:solidFill>
              <a:latin typeface="Calibri" panose="020F0502020204030204" pitchFamily="34" charset="0"/>
            </a:endParaRPr>
          </a:p>
        </p:txBody>
      </p:sp>
      <p:sp>
        <p:nvSpPr>
          <p:cNvPr id="48" name="TextBox 47">
            <a:extLst>
              <a:ext uri="{FF2B5EF4-FFF2-40B4-BE49-F238E27FC236}">
                <a16:creationId xmlns:a16="http://schemas.microsoft.com/office/drawing/2014/main" xmlns="" id="{75ED7826-F575-4C1B-B2DE-911B8BC96069}"/>
              </a:ext>
            </a:extLst>
          </p:cNvPr>
          <p:cNvSpPr txBox="1"/>
          <p:nvPr/>
        </p:nvSpPr>
        <p:spPr bwMode="auto">
          <a:xfrm>
            <a:off x="8668833" y="2456409"/>
            <a:ext cx="417370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Aft>
                <a:spcPct val="0"/>
              </a:spcAft>
            </a:pPr>
            <a:r>
              <a:rPr lang="ro-RO" sz="1400" b="0" dirty="0" smtClean="0">
                <a:solidFill>
                  <a:schemeClr val="bg1"/>
                </a:solidFill>
                <a:latin typeface="Calibri" panose="020F0502020204030204" pitchFamily="34" charset="0"/>
              </a:rPr>
              <a:t>Pacienți la care nu s-a utilizat heparina</a:t>
            </a:r>
            <a:r>
              <a:rPr lang="en-US" sz="1400" b="0" dirty="0" smtClean="0">
                <a:solidFill>
                  <a:schemeClr val="bg1"/>
                </a:solidFill>
                <a:latin typeface="Calibri" panose="020F0502020204030204" pitchFamily="34" charset="0"/>
              </a:rPr>
              <a:t>(n =</a:t>
            </a:r>
            <a:r>
              <a:rPr lang="ro-RO" sz="1400" b="0" dirty="0" smtClean="0">
                <a:solidFill>
                  <a:schemeClr val="bg1"/>
                </a:solidFill>
                <a:latin typeface="Calibri" panose="020F0502020204030204" pitchFamily="34" charset="0"/>
              </a:rPr>
              <a:t> </a:t>
            </a:r>
            <a:r>
              <a:rPr lang="en-US" sz="1400" b="0" dirty="0" smtClean="0">
                <a:solidFill>
                  <a:schemeClr val="bg1"/>
                </a:solidFill>
                <a:latin typeface="Calibri" panose="020F0502020204030204" pitchFamily="34" charset="0"/>
              </a:rPr>
              <a:t>350</a:t>
            </a:r>
            <a:r>
              <a:rPr lang="en-US" sz="1400" b="0" dirty="0">
                <a:solidFill>
                  <a:schemeClr val="bg1"/>
                </a:solidFill>
                <a:latin typeface="Calibri" panose="020F0502020204030204" pitchFamily="34" charset="0"/>
              </a:rPr>
              <a:t>)</a:t>
            </a:r>
            <a:endParaRPr lang="en-US" b="0" dirty="0">
              <a:solidFill>
                <a:schemeClr val="bg1"/>
              </a:solidFill>
              <a:latin typeface="Calibri" panose="020F0502020204030204" pitchFamily="34" charset="0"/>
            </a:endParaRPr>
          </a:p>
        </p:txBody>
      </p:sp>
      <p:cxnSp>
        <p:nvCxnSpPr>
          <p:cNvPr id="5" name="Straight Connector 4">
            <a:extLst>
              <a:ext uri="{FF2B5EF4-FFF2-40B4-BE49-F238E27FC236}">
                <a16:creationId xmlns:a16="http://schemas.microsoft.com/office/drawing/2014/main" xmlns="" id="{522F06C6-EE9C-4649-A917-D97FBE1BCF06}"/>
              </a:ext>
            </a:extLst>
          </p:cNvPr>
          <p:cNvCxnSpPr>
            <a:cxnSpLocks/>
          </p:cNvCxnSpPr>
          <p:nvPr/>
        </p:nvCxnSpPr>
        <p:spPr bwMode="auto">
          <a:xfrm>
            <a:off x="6770133" y="2376486"/>
            <a:ext cx="0" cy="2288176"/>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xmlns="" id="{DC622AB5-C436-4F88-8847-40BCAD67E1DA}"/>
              </a:ext>
            </a:extLst>
          </p:cNvPr>
          <p:cNvCxnSpPr>
            <a:cxnSpLocks/>
          </p:cNvCxnSpPr>
          <p:nvPr/>
        </p:nvCxnSpPr>
        <p:spPr bwMode="auto">
          <a:xfrm flipH="1">
            <a:off x="6696078" y="239077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xmlns="" id="{40485460-5B0C-4AD3-8222-52FC6BAA58A4}"/>
              </a:ext>
            </a:extLst>
          </p:cNvPr>
          <p:cNvCxnSpPr>
            <a:cxnSpLocks/>
          </p:cNvCxnSpPr>
          <p:nvPr/>
        </p:nvCxnSpPr>
        <p:spPr bwMode="auto">
          <a:xfrm flipH="1">
            <a:off x="6696078" y="267601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xmlns="" id="{2F7D7A44-171F-443D-8D42-901663B5779C}"/>
              </a:ext>
            </a:extLst>
          </p:cNvPr>
          <p:cNvCxnSpPr>
            <a:cxnSpLocks/>
          </p:cNvCxnSpPr>
          <p:nvPr/>
        </p:nvCxnSpPr>
        <p:spPr bwMode="auto">
          <a:xfrm flipH="1">
            <a:off x="6696078" y="296126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xmlns="" id="{450BAFB4-930A-49A8-8398-B056AAEBFA8F}"/>
              </a:ext>
            </a:extLst>
          </p:cNvPr>
          <p:cNvCxnSpPr>
            <a:cxnSpLocks/>
          </p:cNvCxnSpPr>
          <p:nvPr/>
        </p:nvCxnSpPr>
        <p:spPr bwMode="auto">
          <a:xfrm flipH="1">
            <a:off x="6696078" y="324650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xmlns="" id="{32E972FB-D937-471E-8B7B-E429BE30F2D9}"/>
              </a:ext>
            </a:extLst>
          </p:cNvPr>
          <p:cNvCxnSpPr>
            <a:cxnSpLocks/>
          </p:cNvCxnSpPr>
          <p:nvPr/>
        </p:nvCxnSpPr>
        <p:spPr bwMode="auto">
          <a:xfrm flipH="1">
            <a:off x="6696078" y="353175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xmlns="" id="{2B74C218-5CE5-4CA4-A8C2-8BF98DF1810D}"/>
              </a:ext>
            </a:extLst>
          </p:cNvPr>
          <p:cNvCxnSpPr>
            <a:cxnSpLocks/>
          </p:cNvCxnSpPr>
          <p:nvPr/>
        </p:nvCxnSpPr>
        <p:spPr bwMode="auto">
          <a:xfrm flipH="1">
            <a:off x="6696078" y="381699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xmlns="" id="{4FA83763-DACA-4EA0-9D95-6DBAD4739ABE}"/>
              </a:ext>
            </a:extLst>
          </p:cNvPr>
          <p:cNvCxnSpPr>
            <a:cxnSpLocks/>
          </p:cNvCxnSpPr>
          <p:nvPr/>
        </p:nvCxnSpPr>
        <p:spPr bwMode="auto">
          <a:xfrm flipH="1">
            <a:off x="6696078" y="410223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xmlns="" id="{FA1C3D88-25B3-42B3-9EEA-AA6F9336AC86}"/>
              </a:ext>
            </a:extLst>
          </p:cNvPr>
          <p:cNvCxnSpPr>
            <a:cxnSpLocks/>
          </p:cNvCxnSpPr>
          <p:nvPr/>
        </p:nvCxnSpPr>
        <p:spPr bwMode="auto">
          <a:xfrm flipH="1">
            <a:off x="6696078" y="438748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xmlns="" id="{B79B5842-7D12-4BCB-9AC1-21FF667AEEE6}"/>
              </a:ext>
            </a:extLst>
          </p:cNvPr>
          <p:cNvCxnSpPr>
            <a:cxnSpLocks/>
          </p:cNvCxnSpPr>
          <p:nvPr/>
        </p:nvCxnSpPr>
        <p:spPr bwMode="auto">
          <a:xfrm flipH="1">
            <a:off x="6696078" y="4672724"/>
            <a:ext cx="64008" cy="0"/>
          </a:xfrm>
          <a:prstGeom prst="line">
            <a:avLst/>
          </a:prstGeom>
          <a:noFill/>
          <a:ln w="28575" cap="flat" cmpd="sng" algn="ctr">
            <a:solidFill>
              <a:schemeClr val="bg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xmlns="" id="{C21C6910-8819-46B9-B7DF-52B389871192}"/>
              </a:ext>
            </a:extLst>
          </p:cNvPr>
          <p:cNvSpPr txBox="1"/>
          <p:nvPr/>
        </p:nvSpPr>
        <p:spPr bwMode="auto">
          <a:xfrm>
            <a:off x="6141384" y="2229806"/>
            <a:ext cx="61710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80</a:t>
            </a:r>
            <a:endParaRPr lang="en-US" b="0" dirty="0">
              <a:solidFill>
                <a:schemeClr val="bg1"/>
              </a:solidFill>
              <a:latin typeface="Calibri" panose="020F0502020204030204" pitchFamily="34" charset="0"/>
            </a:endParaRPr>
          </a:p>
        </p:txBody>
      </p:sp>
      <p:sp>
        <p:nvSpPr>
          <p:cNvPr id="17" name="TextBox 16">
            <a:extLst>
              <a:ext uri="{FF2B5EF4-FFF2-40B4-BE49-F238E27FC236}">
                <a16:creationId xmlns:a16="http://schemas.microsoft.com/office/drawing/2014/main" xmlns="" id="{654DD93C-A989-44F6-9CCA-111B986EAFAD}"/>
              </a:ext>
            </a:extLst>
          </p:cNvPr>
          <p:cNvSpPr txBox="1"/>
          <p:nvPr/>
        </p:nvSpPr>
        <p:spPr bwMode="auto">
          <a:xfrm>
            <a:off x="6141384" y="2514208"/>
            <a:ext cx="61710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70</a:t>
            </a:r>
            <a:endParaRPr lang="en-US" b="0" dirty="0">
              <a:solidFill>
                <a:schemeClr val="bg1"/>
              </a:solidFill>
              <a:latin typeface="Calibri" panose="020F0502020204030204" pitchFamily="34" charset="0"/>
            </a:endParaRPr>
          </a:p>
        </p:txBody>
      </p:sp>
      <p:sp>
        <p:nvSpPr>
          <p:cNvPr id="19" name="TextBox 18">
            <a:extLst>
              <a:ext uri="{FF2B5EF4-FFF2-40B4-BE49-F238E27FC236}">
                <a16:creationId xmlns:a16="http://schemas.microsoft.com/office/drawing/2014/main" xmlns="" id="{BEB6E3FB-6D30-4D0A-8551-10F203CCA6C6}"/>
              </a:ext>
            </a:extLst>
          </p:cNvPr>
          <p:cNvSpPr txBox="1"/>
          <p:nvPr/>
        </p:nvSpPr>
        <p:spPr bwMode="auto">
          <a:xfrm>
            <a:off x="6141384" y="2798610"/>
            <a:ext cx="61710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60</a:t>
            </a:r>
            <a:endParaRPr lang="en-US" b="0" dirty="0">
              <a:solidFill>
                <a:schemeClr val="bg1"/>
              </a:solidFill>
              <a:latin typeface="Calibri" panose="020F0502020204030204" pitchFamily="34" charset="0"/>
            </a:endParaRPr>
          </a:p>
        </p:txBody>
      </p:sp>
      <p:sp>
        <p:nvSpPr>
          <p:cNvPr id="21" name="TextBox 20">
            <a:extLst>
              <a:ext uri="{FF2B5EF4-FFF2-40B4-BE49-F238E27FC236}">
                <a16:creationId xmlns:a16="http://schemas.microsoft.com/office/drawing/2014/main" xmlns="" id="{138622BD-EFFB-4742-8F35-7FD3E8F28175}"/>
              </a:ext>
            </a:extLst>
          </p:cNvPr>
          <p:cNvSpPr txBox="1"/>
          <p:nvPr/>
        </p:nvSpPr>
        <p:spPr bwMode="auto">
          <a:xfrm>
            <a:off x="6141384" y="3083012"/>
            <a:ext cx="61710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50</a:t>
            </a:r>
            <a:endParaRPr lang="en-US" b="0" dirty="0">
              <a:solidFill>
                <a:schemeClr val="bg1"/>
              </a:solidFill>
              <a:latin typeface="Calibri" panose="020F0502020204030204" pitchFamily="34" charset="0"/>
            </a:endParaRPr>
          </a:p>
        </p:txBody>
      </p:sp>
      <p:sp>
        <p:nvSpPr>
          <p:cNvPr id="23" name="TextBox 22">
            <a:extLst>
              <a:ext uri="{FF2B5EF4-FFF2-40B4-BE49-F238E27FC236}">
                <a16:creationId xmlns:a16="http://schemas.microsoft.com/office/drawing/2014/main" xmlns="" id="{706BD737-AFE5-44CA-9702-0AABC1CF1B23}"/>
              </a:ext>
            </a:extLst>
          </p:cNvPr>
          <p:cNvSpPr txBox="1"/>
          <p:nvPr/>
        </p:nvSpPr>
        <p:spPr bwMode="auto">
          <a:xfrm>
            <a:off x="6141384" y="3367414"/>
            <a:ext cx="61710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40</a:t>
            </a:r>
            <a:endParaRPr lang="en-US" b="0" dirty="0">
              <a:solidFill>
                <a:schemeClr val="bg1"/>
              </a:solidFill>
              <a:latin typeface="Calibri" panose="020F0502020204030204" pitchFamily="34" charset="0"/>
            </a:endParaRPr>
          </a:p>
        </p:txBody>
      </p:sp>
      <p:sp>
        <p:nvSpPr>
          <p:cNvPr id="25" name="TextBox 24">
            <a:extLst>
              <a:ext uri="{FF2B5EF4-FFF2-40B4-BE49-F238E27FC236}">
                <a16:creationId xmlns:a16="http://schemas.microsoft.com/office/drawing/2014/main" xmlns="" id="{678D9220-59D6-4DB8-AC67-46FE7541A14E}"/>
              </a:ext>
            </a:extLst>
          </p:cNvPr>
          <p:cNvSpPr txBox="1"/>
          <p:nvPr/>
        </p:nvSpPr>
        <p:spPr bwMode="auto">
          <a:xfrm>
            <a:off x="6141384" y="3651816"/>
            <a:ext cx="61710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30</a:t>
            </a:r>
            <a:endParaRPr lang="en-US" b="0" dirty="0">
              <a:solidFill>
                <a:schemeClr val="bg1"/>
              </a:solidFill>
              <a:latin typeface="Calibri" panose="020F0502020204030204" pitchFamily="34" charset="0"/>
            </a:endParaRPr>
          </a:p>
        </p:txBody>
      </p:sp>
      <p:sp>
        <p:nvSpPr>
          <p:cNvPr id="27" name="TextBox 26">
            <a:extLst>
              <a:ext uri="{FF2B5EF4-FFF2-40B4-BE49-F238E27FC236}">
                <a16:creationId xmlns:a16="http://schemas.microsoft.com/office/drawing/2014/main" xmlns="" id="{919F17A5-3BD3-4EA3-8425-D5B093C6869E}"/>
              </a:ext>
            </a:extLst>
          </p:cNvPr>
          <p:cNvSpPr txBox="1"/>
          <p:nvPr/>
        </p:nvSpPr>
        <p:spPr bwMode="auto">
          <a:xfrm>
            <a:off x="6141384" y="3936218"/>
            <a:ext cx="61710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20</a:t>
            </a:r>
            <a:endParaRPr lang="en-US" b="0" dirty="0">
              <a:solidFill>
                <a:schemeClr val="bg1"/>
              </a:solidFill>
              <a:latin typeface="Calibri" panose="020F0502020204030204" pitchFamily="34" charset="0"/>
            </a:endParaRPr>
          </a:p>
        </p:txBody>
      </p:sp>
      <p:sp>
        <p:nvSpPr>
          <p:cNvPr id="29" name="TextBox 28">
            <a:extLst>
              <a:ext uri="{FF2B5EF4-FFF2-40B4-BE49-F238E27FC236}">
                <a16:creationId xmlns:a16="http://schemas.microsoft.com/office/drawing/2014/main" xmlns="" id="{ED03653F-ED51-4072-BEEE-C2D4885B7A3F}"/>
              </a:ext>
            </a:extLst>
          </p:cNvPr>
          <p:cNvSpPr txBox="1"/>
          <p:nvPr/>
        </p:nvSpPr>
        <p:spPr bwMode="auto">
          <a:xfrm>
            <a:off x="6141384" y="4220620"/>
            <a:ext cx="61710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10</a:t>
            </a:r>
            <a:endParaRPr lang="en-US" b="0" dirty="0">
              <a:solidFill>
                <a:schemeClr val="bg1"/>
              </a:solidFill>
              <a:latin typeface="Calibri" panose="020F0502020204030204" pitchFamily="34" charset="0"/>
            </a:endParaRPr>
          </a:p>
        </p:txBody>
      </p:sp>
      <p:sp>
        <p:nvSpPr>
          <p:cNvPr id="31" name="TextBox 30">
            <a:extLst>
              <a:ext uri="{FF2B5EF4-FFF2-40B4-BE49-F238E27FC236}">
                <a16:creationId xmlns:a16="http://schemas.microsoft.com/office/drawing/2014/main" xmlns="" id="{21949346-056D-4FD4-A34D-1C115ACF4131}"/>
              </a:ext>
            </a:extLst>
          </p:cNvPr>
          <p:cNvSpPr txBox="1"/>
          <p:nvPr/>
        </p:nvSpPr>
        <p:spPr bwMode="auto">
          <a:xfrm>
            <a:off x="6141384" y="4505024"/>
            <a:ext cx="61710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0</a:t>
            </a:r>
            <a:endParaRPr lang="en-US" b="0" dirty="0">
              <a:solidFill>
                <a:schemeClr val="bg1"/>
              </a:solidFill>
              <a:latin typeface="Calibri" panose="020F0502020204030204" pitchFamily="34" charset="0"/>
            </a:endParaRPr>
          </a:p>
        </p:txBody>
      </p:sp>
      <p:cxnSp>
        <p:nvCxnSpPr>
          <p:cNvPr id="61" name="Straight Connector 60">
            <a:extLst>
              <a:ext uri="{FF2B5EF4-FFF2-40B4-BE49-F238E27FC236}">
                <a16:creationId xmlns:a16="http://schemas.microsoft.com/office/drawing/2014/main" xmlns="" id="{53DEFD7C-D4B8-481C-9D35-DD5FCE8BF2B3}"/>
              </a:ext>
            </a:extLst>
          </p:cNvPr>
          <p:cNvCxnSpPr>
            <a:cxnSpLocks/>
          </p:cNvCxnSpPr>
          <p:nvPr/>
        </p:nvCxnSpPr>
        <p:spPr bwMode="auto">
          <a:xfrm>
            <a:off x="6770133"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xmlns="" id="{5E60EEF5-6FDC-489C-8091-992B66DEABA7}"/>
              </a:ext>
            </a:extLst>
          </p:cNvPr>
          <p:cNvCxnSpPr>
            <a:cxnSpLocks/>
          </p:cNvCxnSpPr>
          <p:nvPr/>
        </p:nvCxnSpPr>
        <p:spPr bwMode="auto">
          <a:xfrm>
            <a:off x="7256384"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xmlns="" id="{33F3D8D4-CEF0-4DC6-808D-4A57E976F5F5}"/>
              </a:ext>
            </a:extLst>
          </p:cNvPr>
          <p:cNvCxnSpPr>
            <a:cxnSpLocks/>
          </p:cNvCxnSpPr>
          <p:nvPr/>
        </p:nvCxnSpPr>
        <p:spPr bwMode="auto">
          <a:xfrm>
            <a:off x="7742635"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xmlns="" id="{84539624-35E2-405D-A522-C5375A7C8757}"/>
              </a:ext>
            </a:extLst>
          </p:cNvPr>
          <p:cNvCxnSpPr>
            <a:cxnSpLocks/>
          </p:cNvCxnSpPr>
          <p:nvPr/>
        </p:nvCxnSpPr>
        <p:spPr bwMode="auto">
          <a:xfrm>
            <a:off x="8228886"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xmlns="" id="{2E4C85E5-8B92-4651-BC43-3AB030688CEA}"/>
              </a:ext>
            </a:extLst>
          </p:cNvPr>
          <p:cNvCxnSpPr>
            <a:cxnSpLocks/>
          </p:cNvCxnSpPr>
          <p:nvPr/>
        </p:nvCxnSpPr>
        <p:spPr bwMode="auto">
          <a:xfrm>
            <a:off x="8715137"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xmlns="" id="{5CE74567-1D67-445F-B294-5E45C73E31A8}"/>
              </a:ext>
            </a:extLst>
          </p:cNvPr>
          <p:cNvCxnSpPr>
            <a:cxnSpLocks/>
          </p:cNvCxnSpPr>
          <p:nvPr/>
        </p:nvCxnSpPr>
        <p:spPr bwMode="auto">
          <a:xfrm>
            <a:off x="9687639"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xmlns="" id="{2B862132-68C5-436C-A94C-E679C0DD7F42}"/>
              </a:ext>
            </a:extLst>
          </p:cNvPr>
          <p:cNvCxnSpPr>
            <a:cxnSpLocks/>
          </p:cNvCxnSpPr>
          <p:nvPr/>
        </p:nvCxnSpPr>
        <p:spPr bwMode="auto">
          <a:xfrm>
            <a:off x="10173890"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xmlns="" id="{D9942B2F-0222-450B-AA92-D70822286AA9}"/>
              </a:ext>
            </a:extLst>
          </p:cNvPr>
          <p:cNvCxnSpPr>
            <a:cxnSpLocks/>
          </p:cNvCxnSpPr>
          <p:nvPr/>
        </p:nvCxnSpPr>
        <p:spPr bwMode="auto">
          <a:xfrm>
            <a:off x="10660141"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xmlns="" id="{6DEC4C3A-9331-4C97-9EB9-A76C9C0386EA}"/>
              </a:ext>
            </a:extLst>
          </p:cNvPr>
          <p:cNvCxnSpPr>
            <a:cxnSpLocks/>
          </p:cNvCxnSpPr>
          <p:nvPr/>
        </p:nvCxnSpPr>
        <p:spPr bwMode="auto">
          <a:xfrm>
            <a:off x="11146392"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xmlns="" id="{FB246A34-1D3B-48A4-92EF-1E44FF474124}"/>
              </a:ext>
            </a:extLst>
          </p:cNvPr>
          <p:cNvCxnSpPr>
            <a:cxnSpLocks/>
          </p:cNvCxnSpPr>
          <p:nvPr/>
        </p:nvCxnSpPr>
        <p:spPr bwMode="auto">
          <a:xfrm>
            <a:off x="11632645"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xmlns="" id="{96AC2331-4765-4A23-B68B-4FFD8020356F}"/>
              </a:ext>
            </a:extLst>
          </p:cNvPr>
          <p:cNvCxnSpPr>
            <a:cxnSpLocks/>
          </p:cNvCxnSpPr>
          <p:nvPr/>
        </p:nvCxnSpPr>
        <p:spPr bwMode="auto">
          <a:xfrm>
            <a:off x="9201388" y="4678950"/>
            <a:ext cx="0" cy="64008"/>
          </a:xfrm>
          <a:prstGeom prst="line">
            <a:avLst/>
          </a:prstGeom>
          <a:noFill/>
          <a:ln w="28575" cap="flat" cmpd="sng" algn="ctr">
            <a:solidFill>
              <a:schemeClr val="bg1"/>
            </a:solidFill>
            <a:prstDash val="solid"/>
            <a:round/>
            <a:headEnd type="none" w="med" len="med"/>
            <a:tailEnd type="none" w="med" len="med"/>
          </a:ln>
          <a:effectLst/>
        </p:spPr>
      </p:cxnSp>
      <p:sp>
        <p:nvSpPr>
          <p:cNvPr id="72" name="Rectangle 71">
            <a:extLst>
              <a:ext uri="{FF2B5EF4-FFF2-40B4-BE49-F238E27FC236}">
                <a16:creationId xmlns:a16="http://schemas.microsoft.com/office/drawing/2014/main" xmlns="" id="{3EC25ADA-D2FC-403B-A2CD-5A5F62667063}"/>
              </a:ext>
            </a:extLst>
          </p:cNvPr>
          <p:cNvSpPr/>
          <p:nvPr/>
        </p:nvSpPr>
        <p:spPr bwMode="auto">
          <a:xfrm>
            <a:off x="8576223" y="2347930"/>
            <a:ext cx="122978" cy="122978"/>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4" name="Rectangle 73">
            <a:extLst>
              <a:ext uri="{FF2B5EF4-FFF2-40B4-BE49-F238E27FC236}">
                <a16:creationId xmlns:a16="http://schemas.microsoft.com/office/drawing/2014/main" xmlns="" id="{06940B14-145E-4B5B-A060-BDE62084DE9E}"/>
              </a:ext>
            </a:extLst>
          </p:cNvPr>
          <p:cNvSpPr/>
          <p:nvPr/>
        </p:nvSpPr>
        <p:spPr bwMode="auto">
          <a:xfrm>
            <a:off x="8576223" y="2547855"/>
            <a:ext cx="122978" cy="12297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6" name="Group 78">
            <a:extLst>
              <a:ext uri="{FF2B5EF4-FFF2-40B4-BE49-F238E27FC236}">
                <a16:creationId xmlns:a16="http://schemas.microsoft.com/office/drawing/2014/main" xmlns="" id="{94765435-9118-4C37-A23C-4613280A2925}"/>
              </a:ext>
            </a:extLst>
          </p:cNvPr>
          <p:cNvGrpSpPr/>
          <p:nvPr/>
        </p:nvGrpSpPr>
        <p:grpSpPr>
          <a:xfrm>
            <a:off x="6850220" y="2830862"/>
            <a:ext cx="321111" cy="1841860"/>
            <a:chOff x="6850220" y="2830862"/>
            <a:chExt cx="321111" cy="1841860"/>
          </a:xfrm>
        </p:grpSpPr>
        <p:sp>
          <p:nvSpPr>
            <p:cNvPr id="76" name="Rectangle 75">
              <a:extLst>
                <a:ext uri="{FF2B5EF4-FFF2-40B4-BE49-F238E27FC236}">
                  <a16:creationId xmlns:a16="http://schemas.microsoft.com/office/drawing/2014/main" xmlns="" id="{21570EAE-3677-4473-A725-916B3FFB488E}"/>
                </a:ext>
              </a:extLst>
            </p:cNvPr>
            <p:cNvSpPr/>
            <p:nvPr/>
          </p:nvSpPr>
          <p:spPr bwMode="auto">
            <a:xfrm>
              <a:off x="6850220" y="3537275"/>
              <a:ext cx="158917" cy="113544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8" name="Rectangle 77">
              <a:extLst>
                <a:ext uri="{FF2B5EF4-FFF2-40B4-BE49-F238E27FC236}">
                  <a16:creationId xmlns:a16="http://schemas.microsoft.com/office/drawing/2014/main" xmlns="" id="{5936174E-043C-4D87-87FC-485951A8C303}"/>
                </a:ext>
              </a:extLst>
            </p:cNvPr>
            <p:cNvSpPr/>
            <p:nvPr/>
          </p:nvSpPr>
          <p:spPr bwMode="auto">
            <a:xfrm>
              <a:off x="7012414" y="2830862"/>
              <a:ext cx="158917" cy="1841860"/>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8" name="Group 79">
            <a:extLst>
              <a:ext uri="{FF2B5EF4-FFF2-40B4-BE49-F238E27FC236}">
                <a16:creationId xmlns:a16="http://schemas.microsoft.com/office/drawing/2014/main" xmlns="" id="{264678C0-3604-464C-BFAD-514D3AD1322A}"/>
              </a:ext>
            </a:extLst>
          </p:cNvPr>
          <p:cNvGrpSpPr/>
          <p:nvPr/>
        </p:nvGrpSpPr>
        <p:grpSpPr>
          <a:xfrm>
            <a:off x="7337417" y="3841226"/>
            <a:ext cx="321111" cy="831496"/>
            <a:chOff x="6850220" y="3841226"/>
            <a:chExt cx="321111" cy="831496"/>
          </a:xfrm>
        </p:grpSpPr>
        <p:sp>
          <p:nvSpPr>
            <p:cNvPr id="81" name="Rectangle 80">
              <a:extLst>
                <a:ext uri="{FF2B5EF4-FFF2-40B4-BE49-F238E27FC236}">
                  <a16:creationId xmlns:a16="http://schemas.microsoft.com/office/drawing/2014/main" xmlns="" id="{B2EC31F9-05C0-4D4A-9F9D-48C12058DF06}"/>
                </a:ext>
              </a:extLst>
            </p:cNvPr>
            <p:cNvSpPr/>
            <p:nvPr/>
          </p:nvSpPr>
          <p:spPr bwMode="auto">
            <a:xfrm>
              <a:off x="6850220" y="3841226"/>
              <a:ext cx="158917" cy="83149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2" name="Rectangle 81">
              <a:extLst>
                <a:ext uri="{FF2B5EF4-FFF2-40B4-BE49-F238E27FC236}">
                  <a16:creationId xmlns:a16="http://schemas.microsoft.com/office/drawing/2014/main" xmlns="" id="{E686F83F-DDBE-4323-9282-5C1D50933552}"/>
                </a:ext>
              </a:extLst>
            </p:cNvPr>
            <p:cNvSpPr/>
            <p:nvPr/>
          </p:nvSpPr>
          <p:spPr bwMode="auto">
            <a:xfrm>
              <a:off x="7012414" y="4026422"/>
              <a:ext cx="158917" cy="646299"/>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1" name="Group 82">
            <a:extLst>
              <a:ext uri="{FF2B5EF4-FFF2-40B4-BE49-F238E27FC236}">
                <a16:creationId xmlns:a16="http://schemas.microsoft.com/office/drawing/2014/main" xmlns="" id="{84921562-1E88-40CF-95CE-9C9FF289FF2A}"/>
              </a:ext>
            </a:extLst>
          </p:cNvPr>
          <p:cNvGrpSpPr/>
          <p:nvPr/>
        </p:nvGrpSpPr>
        <p:grpSpPr>
          <a:xfrm>
            <a:off x="7824614" y="3742021"/>
            <a:ext cx="321111" cy="930701"/>
            <a:chOff x="6850220" y="3742021"/>
            <a:chExt cx="321111" cy="930701"/>
          </a:xfrm>
        </p:grpSpPr>
        <p:sp>
          <p:nvSpPr>
            <p:cNvPr id="84" name="Rectangle 83">
              <a:extLst>
                <a:ext uri="{FF2B5EF4-FFF2-40B4-BE49-F238E27FC236}">
                  <a16:creationId xmlns:a16="http://schemas.microsoft.com/office/drawing/2014/main" xmlns="" id="{6502F5C6-8C9C-4A7B-A07D-E0DABC28545B}"/>
                </a:ext>
              </a:extLst>
            </p:cNvPr>
            <p:cNvSpPr/>
            <p:nvPr/>
          </p:nvSpPr>
          <p:spPr bwMode="auto">
            <a:xfrm>
              <a:off x="6850220" y="3742021"/>
              <a:ext cx="158917" cy="93070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5" name="Rectangle 84">
              <a:extLst>
                <a:ext uri="{FF2B5EF4-FFF2-40B4-BE49-F238E27FC236}">
                  <a16:creationId xmlns:a16="http://schemas.microsoft.com/office/drawing/2014/main" xmlns="" id="{86ACC790-CDFC-4992-86D5-9753EDF67CB5}"/>
                </a:ext>
              </a:extLst>
            </p:cNvPr>
            <p:cNvSpPr/>
            <p:nvPr/>
          </p:nvSpPr>
          <p:spPr bwMode="auto">
            <a:xfrm>
              <a:off x="7012414" y="4387482"/>
              <a:ext cx="158917" cy="285239"/>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3" name="Group 85">
            <a:extLst>
              <a:ext uri="{FF2B5EF4-FFF2-40B4-BE49-F238E27FC236}">
                <a16:creationId xmlns:a16="http://schemas.microsoft.com/office/drawing/2014/main" xmlns="" id="{961FCA15-FA4A-4AD2-9698-A9B50298FAC4}"/>
              </a:ext>
            </a:extLst>
          </p:cNvPr>
          <p:cNvGrpSpPr/>
          <p:nvPr/>
        </p:nvGrpSpPr>
        <p:grpSpPr>
          <a:xfrm>
            <a:off x="8311811" y="3742020"/>
            <a:ext cx="317834" cy="930702"/>
            <a:chOff x="6850220" y="3742020"/>
            <a:chExt cx="317834" cy="930702"/>
          </a:xfrm>
        </p:grpSpPr>
        <p:sp>
          <p:nvSpPr>
            <p:cNvPr id="87" name="Rectangle 86">
              <a:extLst>
                <a:ext uri="{FF2B5EF4-FFF2-40B4-BE49-F238E27FC236}">
                  <a16:creationId xmlns:a16="http://schemas.microsoft.com/office/drawing/2014/main" xmlns="" id="{478EF2F4-9DA2-4516-BD7B-041BD2C2D475}"/>
                </a:ext>
              </a:extLst>
            </p:cNvPr>
            <p:cNvSpPr/>
            <p:nvPr/>
          </p:nvSpPr>
          <p:spPr bwMode="auto">
            <a:xfrm>
              <a:off x="6850220" y="3816995"/>
              <a:ext cx="158917" cy="85572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8" name="Rectangle 87">
              <a:extLst>
                <a:ext uri="{FF2B5EF4-FFF2-40B4-BE49-F238E27FC236}">
                  <a16:creationId xmlns:a16="http://schemas.microsoft.com/office/drawing/2014/main" xmlns="" id="{B3357A5A-8F68-417E-96EA-85BC6083FEA7}"/>
                </a:ext>
              </a:extLst>
            </p:cNvPr>
            <p:cNvSpPr/>
            <p:nvPr/>
          </p:nvSpPr>
          <p:spPr bwMode="auto">
            <a:xfrm>
              <a:off x="7009137" y="3742020"/>
              <a:ext cx="158917" cy="915721"/>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5" name="Group 88">
            <a:extLst>
              <a:ext uri="{FF2B5EF4-FFF2-40B4-BE49-F238E27FC236}">
                <a16:creationId xmlns:a16="http://schemas.microsoft.com/office/drawing/2014/main" xmlns="" id="{C0A65E07-6AA3-4694-A39A-57D349C98790}"/>
              </a:ext>
            </a:extLst>
          </p:cNvPr>
          <p:cNvGrpSpPr/>
          <p:nvPr/>
        </p:nvGrpSpPr>
        <p:grpSpPr>
          <a:xfrm>
            <a:off x="8799008" y="3630100"/>
            <a:ext cx="321111" cy="1042622"/>
            <a:chOff x="6850220" y="3630100"/>
            <a:chExt cx="321111" cy="1042622"/>
          </a:xfrm>
        </p:grpSpPr>
        <p:sp>
          <p:nvSpPr>
            <p:cNvPr id="90" name="Rectangle 89">
              <a:extLst>
                <a:ext uri="{FF2B5EF4-FFF2-40B4-BE49-F238E27FC236}">
                  <a16:creationId xmlns:a16="http://schemas.microsoft.com/office/drawing/2014/main" xmlns="" id="{97DE4276-5A85-419D-A199-F9B458CFBDEC}"/>
                </a:ext>
              </a:extLst>
            </p:cNvPr>
            <p:cNvSpPr/>
            <p:nvPr/>
          </p:nvSpPr>
          <p:spPr bwMode="auto">
            <a:xfrm>
              <a:off x="6850220" y="3760361"/>
              <a:ext cx="158917" cy="91236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1" name="Rectangle 90">
              <a:extLst>
                <a:ext uri="{FF2B5EF4-FFF2-40B4-BE49-F238E27FC236}">
                  <a16:creationId xmlns:a16="http://schemas.microsoft.com/office/drawing/2014/main" xmlns="" id="{5F514F4E-E621-4E0E-9476-349698DC8AB3}"/>
                </a:ext>
              </a:extLst>
            </p:cNvPr>
            <p:cNvSpPr/>
            <p:nvPr/>
          </p:nvSpPr>
          <p:spPr bwMode="auto">
            <a:xfrm>
              <a:off x="7012414" y="3630100"/>
              <a:ext cx="158917" cy="104262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2" name="Group 91">
            <a:extLst>
              <a:ext uri="{FF2B5EF4-FFF2-40B4-BE49-F238E27FC236}">
                <a16:creationId xmlns:a16="http://schemas.microsoft.com/office/drawing/2014/main" xmlns="" id="{19F3BFC0-454B-4FF7-B478-A975307058CE}"/>
              </a:ext>
            </a:extLst>
          </p:cNvPr>
          <p:cNvGrpSpPr/>
          <p:nvPr/>
        </p:nvGrpSpPr>
        <p:grpSpPr>
          <a:xfrm>
            <a:off x="9286205" y="3441394"/>
            <a:ext cx="321111" cy="1231328"/>
            <a:chOff x="6850220" y="3441394"/>
            <a:chExt cx="321111" cy="1231328"/>
          </a:xfrm>
        </p:grpSpPr>
        <p:sp>
          <p:nvSpPr>
            <p:cNvPr id="93" name="Rectangle 92">
              <a:extLst>
                <a:ext uri="{FF2B5EF4-FFF2-40B4-BE49-F238E27FC236}">
                  <a16:creationId xmlns:a16="http://schemas.microsoft.com/office/drawing/2014/main" xmlns="" id="{8DD89AEF-76B8-4E3E-A1B3-A5EF4EC44B39}"/>
                </a:ext>
              </a:extLst>
            </p:cNvPr>
            <p:cNvSpPr/>
            <p:nvPr/>
          </p:nvSpPr>
          <p:spPr bwMode="auto">
            <a:xfrm>
              <a:off x="6850220" y="3760361"/>
              <a:ext cx="158917" cy="91236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4" name="Rectangle 93">
              <a:extLst>
                <a:ext uri="{FF2B5EF4-FFF2-40B4-BE49-F238E27FC236}">
                  <a16:creationId xmlns:a16="http://schemas.microsoft.com/office/drawing/2014/main" xmlns="" id="{A60443CB-36B7-486E-B4CA-2CDDCEAF90B7}"/>
                </a:ext>
              </a:extLst>
            </p:cNvPr>
            <p:cNvSpPr/>
            <p:nvPr/>
          </p:nvSpPr>
          <p:spPr bwMode="auto">
            <a:xfrm>
              <a:off x="7012414" y="3441394"/>
              <a:ext cx="158917" cy="123132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3" name="Group 94">
            <a:extLst>
              <a:ext uri="{FF2B5EF4-FFF2-40B4-BE49-F238E27FC236}">
                <a16:creationId xmlns:a16="http://schemas.microsoft.com/office/drawing/2014/main" xmlns="" id="{B3C85786-98AB-4490-B500-5FE6775965ED}"/>
              </a:ext>
            </a:extLst>
          </p:cNvPr>
          <p:cNvGrpSpPr/>
          <p:nvPr/>
        </p:nvGrpSpPr>
        <p:grpSpPr>
          <a:xfrm>
            <a:off x="9773402" y="3405148"/>
            <a:ext cx="321111" cy="1267574"/>
            <a:chOff x="6850220" y="3405148"/>
            <a:chExt cx="321111" cy="1267574"/>
          </a:xfrm>
        </p:grpSpPr>
        <p:sp>
          <p:nvSpPr>
            <p:cNvPr id="96" name="Rectangle 95">
              <a:extLst>
                <a:ext uri="{FF2B5EF4-FFF2-40B4-BE49-F238E27FC236}">
                  <a16:creationId xmlns:a16="http://schemas.microsoft.com/office/drawing/2014/main" xmlns="" id="{A5C30C5F-5B32-4E07-BBFF-6F58E89E5452}"/>
                </a:ext>
              </a:extLst>
            </p:cNvPr>
            <p:cNvSpPr/>
            <p:nvPr/>
          </p:nvSpPr>
          <p:spPr bwMode="auto">
            <a:xfrm>
              <a:off x="6850220" y="3717970"/>
              <a:ext cx="158917" cy="95475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7" name="Rectangle 96">
              <a:extLst>
                <a:ext uri="{FF2B5EF4-FFF2-40B4-BE49-F238E27FC236}">
                  <a16:creationId xmlns:a16="http://schemas.microsoft.com/office/drawing/2014/main" xmlns="" id="{76F46D34-8BE5-4FB5-BF30-595DDACEE0BE}"/>
                </a:ext>
              </a:extLst>
            </p:cNvPr>
            <p:cNvSpPr/>
            <p:nvPr/>
          </p:nvSpPr>
          <p:spPr bwMode="auto">
            <a:xfrm>
              <a:off x="7012414" y="3405148"/>
              <a:ext cx="158917" cy="1267573"/>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4" name="Group 97">
            <a:extLst>
              <a:ext uri="{FF2B5EF4-FFF2-40B4-BE49-F238E27FC236}">
                <a16:creationId xmlns:a16="http://schemas.microsoft.com/office/drawing/2014/main" xmlns="" id="{3B4A5A42-0A85-4F6C-AC9B-C6F2DA9B2396}"/>
              </a:ext>
            </a:extLst>
          </p:cNvPr>
          <p:cNvGrpSpPr/>
          <p:nvPr/>
        </p:nvGrpSpPr>
        <p:grpSpPr>
          <a:xfrm>
            <a:off x="10260599" y="3266248"/>
            <a:ext cx="321111" cy="1406474"/>
            <a:chOff x="6850220" y="3266248"/>
            <a:chExt cx="321111" cy="1406474"/>
          </a:xfrm>
        </p:grpSpPr>
        <p:sp>
          <p:nvSpPr>
            <p:cNvPr id="99" name="Rectangle 98">
              <a:extLst>
                <a:ext uri="{FF2B5EF4-FFF2-40B4-BE49-F238E27FC236}">
                  <a16:creationId xmlns:a16="http://schemas.microsoft.com/office/drawing/2014/main" xmlns="" id="{301C7440-A0F9-4A32-AAC2-5DADDEB2ACA2}"/>
                </a:ext>
              </a:extLst>
            </p:cNvPr>
            <p:cNvSpPr/>
            <p:nvPr/>
          </p:nvSpPr>
          <p:spPr bwMode="auto">
            <a:xfrm>
              <a:off x="6850220" y="3675191"/>
              <a:ext cx="158917" cy="99753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0" name="Rectangle 99">
              <a:extLst>
                <a:ext uri="{FF2B5EF4-FFF2-40B4-BE49-F238E27FC236}">
                  <a16:creationId xmlns:a16="http://schemas.microsoft.com/office/drawing/2014/main" xmlns="" id="{8A840A04-8443-4434-AB91-D2770C3C70AD}"/>
                </a:ext>
              </a:extLst>
            </p:cNvPr>
            <p:cNvSpPr/>
            <p:nvPr/>
          </p:nvSpPr>
          <p:spPr bwMode="auto">
            <a:xfrm>
              <a:off x="7012414" y="3266248"/>
              <a:ext cx="158917" cy="1406473"/>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5" name="Group 100">
            <a:extLst>
              <a:ext uri="{FF2B5EF4-FFF2-40B4-BE49-F238E27FC236}">
                <a16:creationId xmlns:a16="http://schemas.microsoft.com/office/drawing/2014/main" xmlns="" id="{2C7132EA-5338-4332-838C-8E5DA97A967E}"/>
              </a:ext>
            </a:extLst>
          </p:cNvPr>
          <p:cNvGrpSpPr/>
          <p:nvPr/>
        </p:nvGrpSpPr>
        <p:grpSpPr>
          <a:xfrm>
            <a:off x="10747796" y="3165026"/>
            <a:ext cx="321111" cy="1507696"/>
            <a:chOff x="6850220" y="3165026"/>
            <a:chExt cx="321111" cy="1507696"/>
          </a:xfrm>
        </p:grpSpPr>
        <p:sp>
          <p:nvSpPr>
            <p:cNvPr id="102" name="Rectangle 101">
              <a:extLst>
                <a:ext uri="{FF2B5EF4-FFF2-40B4-BE49-F238E27FC236}">
                  <a16:creationId xmlns:a16="http://schemas.microsoft.com/office/drawing/2014/main" xmlns="" id="{9415BE27-D6F6-423E-91BE-9CADDD27BBC2}"/>
                </a:ext>
              </a:extLst>
            </p:cNvPr>
            <p:cNvSpPr/>
            <p:nvPr/>
          </p:nvSpPr>
          <p:spPr bwMode="auto">
            <a:xfrm>
              <a:off x="6850220" y="3742020"/>
              <a:ext cx="158917" cy="93070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3" name="Rectangle 102">
              <a:extLst>
                <a:ext uri="{FF2B5EF4-FFF2-40B4-BE49-F238E27FC236}">
                  <a16:creationId xmlns:a16="http://schemas.microsoft.com/office/drawing/2014/main" xmlns="" id="{7E8623CB-D79A-4ECE-988E-D0064D5940A7}"/>
                </a:ext>
              </a:extLst>
            </p:cNvPr>
            <p:cNvSpPr/>
            <p:nvPr/>
          </p:nvSpPr>
          <p:spPr bwMode="auto">
            <a:xfrm>
              <a:off x="7012414" y="3165026"/>
              <a:ext cx="158917" cy="150769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6" name="Group 103">
            <a:extLst>
              <a:ext uri="{FF2B5EF4-FFF2-40B4-BE49-F238E27FC236}">
                <a16:creationId xmlns:a16="http://schemas.microsoft.com/office/drawing/2014/main" xmlns="" id="{E220BCA0-DDDA-4E3B-B129-207D136947B3}"/>
              </a:ext>
            </a:extLst>
          </p:cNvPr>
          <p:cNvGrpSpPr/>
          <p:nvPr/>
        </p:nvGrpSpPr>
        <p:grpSpPr>
          <a:xfrm>
            <a:off x="11234989" y="3095792"/>
            <a:ext cx="321111" cy="1576930"/>
            <a:chOff x="6850220" y="3095792"/>
            <a:chExt cx="321111" cy="1576930"/>
          </a:xfrm>
        </p:grpSpPr>
        <p:sp>
          <p:nvSpPr>
            <p:cNvPr id="105" name="Rectangle 104">
              <a:extLst>
                <a:ext uri="{FF2B5EF4-FFF2-40B4-BE49-F238E27FC236}">
                  <a16:creationId xmlns:a16="http://schemas.microsoft.com/office/drawing/2014/main" xmlns="" id="{D925C8E1-F0AB-455B-BD08-436E2AD5890D}"/>
                </a:ext>
              </a:extLst>
            </p:cNvPr>
            <p:cNvSpPr/>
            <p:nvPr/>
          </p:nvSpPr>
          <p:spPr bwMode="auto">
            <a:xfrm>
              <a:off x="6850220" y="3742020"/>
              <a:ext cx="158917" cy="93070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6" name="Rectangle 105">
              <a:extLst>
                <a:ext uri="{FF2B5EF4-FFF2-40B4-BE49-F238E27FC236}">
                  <a16:creationId xmlns:a16="http://schemas.microsoft.com/office/drawing/2014/main" xmlns="" id="{B16C0C8B-E221-4E47-AF91-8A32EECFD065}"/>
                </a:ext>
              </a:extLst>
            </p:cNvPr>
            <p:cNvSpPr/>
            <p:nvPr/>
          </p:nvSpPr>
          <p:spPr bwMode="auto">
            <a:xfrm>
              <a:off x="7012414" y="3095792"/>
              <a:ext cx="158917" cy="1576930"/>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cxnSp>
        <p:nvCxnSpPr>
          <p:cNvPr id="9" name="Straight Connector 8">
            <a:extLst>
              <a:ext uri="{FF2B5EF4-FFF2-40B4-BE49-F238E27FC236}">
                <a16:creationId xmlns:a16="http://schemas.microsoft.com/office/drawing/2014/main" xmlns="" id="{1734B211-676E-45F1-9122-338F7715AC9B}"/>
              </a:ext>
            </a:extLst>
          </p:cNvPr>
          <p:cNvCxnSpPr>
            <a:cxnSpLocks/>
          </p:cNvCxnSpPr>
          <p:nvPr/>
        </p:nvCxnSpPr>
        <p:spPr bwMode="auto">
          <a:xfrm>
            <a:off x="6765326" y="4672724"/>
            <a:ext cx="4878987" cy="0"/>
          </a:xfrm>
          <a:prstGeom prst="line">
            <a:avLst/>
          </a:prstGeom>
          <a:noFill/>
          <a:ln w="28575" cap="flat" cmpd="sng" algn="ctr">
            <a:solidFill>
              <a:schemeClr val="bg1"/>
            </a:solidFill>
            <a:prstDash val="solid"/>
            <a:round/>
            <a:headEnd type="none" w="med" len="med"/>
            <a:tailEnd type="none" w="med" len="med"/>
          </a:ln>
          <a:effectLst/>
        </p:spPr>
      </p:cxnSp>
      <p:sp>
        <p:nvSpPr>
          <p:cNvPr id="4" name="Rectangle 3">
            <a:extLst>
              <a:ext uri="{FF2B5EF4-FFF2-40B4-BE49-F238E27FC236}">
                <a16:creationId xmlns:a16="http://schemas.microsoft.com/office/drawing/2014/main" xmlns="" id="{3CDDA100-D857-4A7C-9623-F29F1BFD5FAE}"/>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 xmlns:p14="http://schemas.microsoft.com/office/powerpoint/2010/main" val="291201708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5E509A7-5B1E-46C0-802B-CE8D0AAE83C0}"/>
              </a:ext>
            </a:extLst>
          </p:cNvPr>
          <p:cNvSpPr>
            <a:spLocks noGrp="1"/>
          </p:cNvSpPr>
          <p:nvPr>
            <p:ph type="title"/>
          </p:nvPr>
        </p:nvSpPr>
        <p:spPr/>
        <p:txBody>
          <a:bodyPr/>
          <a:lstStyle/>
          <a:p>
            <a:r>
              <a:rPr lang="ro-RO" dirty="0" smtClean="0">
                <a:solidFill>
                  <a:schemeClr val="bg1"/>
                </a:solidFill>
              </a:rPr>
              <a:t>Doză terapeutică tratament anticoagulant și supraviețuirea la pacienții spitalizați cu</a:t>
            </a:r>
            <a:r>
              <a:rPr lang="en-US" dirty="0" smtClean="0">
                <a:solidFill>
                  <a:schemeClr val="bg1"/>
                </a:solidFill>
              </a:rPr>
              <a:t> </a:t>
            </a:r>
            <a:r>
              <a:rPr lang="en-US" dirty="0">
                <a:solidFill>
                  <a:schemeClr val="bg1"/>
                </a:solidFill>
              </a:rPr>
              <a:t>COVID-19</a:t>
            </a:r>
          </a:p>
        </p:txBody>
      </p:sp>
      <p:sp>
        <p:nvSpPr>
          <p:cNvPr id="6" name="Content Placeholder 5">
            <a:extLst>
              <a:ext uri="{FF2B5EF4-FFF2-40B4-BE49-F238E27FC236}">
                <a16:creationId xmlns:a16="http://schemas.microsoft.com/office/drawing/2014/main" xmlns="" id="{FA6CDC90-83E2-4CC7-B8AD-C0A3440BB6AF}"/>
              </a:ext>
            </a:extLst>
          </p:cNvPr>
          <p:cNvSpPr>
            <a:spLocks noGrp="1"/>
          </p:cNvSpPr>
          <p:nvPr>
            <p:ph sz="half" idx="1"/>
          </p:nvPr>
        </p:nvSpPr>
        <p:spPr>
          <a:xfrm>
            <a:off x="0" y="1565321"/>
            <a:ext cx="6208415" cy="4678738"/>
          </a:xfrm>
        </p:spPr>
        <p:txBody>
          <a:bodyPr/>
          <a:lstStyle/>
          <a:p>
            <a:r>
              <a:rPr lang="ro-RO" sz="2400" dirty="0" smtClean="0">
                <a:cs typeface="Calibri" panose="020F0502020204030204" pitchFamily="34" charset="0"/>
              </a:rPr>
              <a:t>Studiu retrospectiv, monocentric, la </a:t>
            </a:r>
            <a:r>
              <a:rPr lang="en-US" sz="2400" dirty="0" smtClean="0">
                <a:cs typeface="Calibri" panose="020F0502020204030204" pitchFamily="34" charset="0"/>
              </a:rPr>
              <a:t>Mount </a:t>
            </a:r>
            <a:r>
              <a:rPr lang="en-US" sz="2400" dirty="0">
                <a:cs typeface="Calibri" panose="020F0502020204030204" pitchFamily="34" charset="0"/>
              </a:rPr>
              <a:t>Sinai Health System, New York, </a:t>
            </a:r>
            <a:r>
              <a:rPr lang="ro-RO" sz="2400" dirty="0" smtClean="0">
                <a:cs typeface="Calibri" panose="020F0502020204030204" pitchFamily="34" charset="0"/>
              </a:rPr>
              <a:t>a comparat supraviețuirea la pacienții spitalizați cu COVID-19, care au primit doze terapeutice tratament anticoagulant </a:t>
            </a:r>
            <a:r>
              <a:rPr lang="en-US" sz="2400" dirty="0" err="1" smtClean="0">
                <a:cs typeface="Calibri" panose="020F0502020204030204" pitchFamily="34" charset="0"/>
              </a:rPr>
              <a:t>vs</a:t>
            </a:r>
            <a:r>
              <a:rPr lang="en-US" sz="2400" dirty="0" smtClean="0">
                <a:cs typeface="Calibri" panose="020F0502020204030204" pitchFamily="34" charset="0"/>
              </a:rPr>
              <a:t> </a:t>
            </a:r>
            <a:r>
              <a:rPr lang="ro-RO" sz="2400" dirty="0" smtClean="0">
                <a:cs typeface="Calibri" panose="020F0502020204030204" pitchFamily="34" charset="0"/>
              </a:rPr>
              <a:t>cei care au primit doze profilactice sau care nu au primit tratament anticoagulant</a:t>
            </a:r>
            <a:r>
              <a:rPr lang="en-US" sz="2400" dirty="0" smtClean="0">
                <a:cs typeface="Calibri" panose="020F0502020204030204" pitchFamily="34" charset="0"/>
              </a:rPr>
              <a:t>, </a:t>
            </a:r>
            <a:r>
              <a:rPr lang="ro-RO" sz="2400" dirty="0" smtClean="0">
                <a:cs typeface="Calibri" panose="020F0502020204030204" pitchFamily="34" charset="0"/>
              </a:rPr>
              <a:t>14 </a:t>
            </a:r>
            <a:r>
              <a:rPr lang="en-US" sz="2400" dirty="0" smtClean="0">
                <a:cs typeface="Calibri" panose="020F0502020204030204" pitchFamily="34" charset="0"/>
              </a:rPr>
              <a:t>Mar</a:t>
            </a:r>
            <a:r>
              <a:rPr lang="ro-RO" sz="2400" dirty="0" smtClean="0">
                <a:cs typeface="Calibri" panose="020F0502020204030204" pitchFamily="34" charset="0"/>
              </a:rPr>
              <a:t>tie</a:t>
            </a:r>
            <a:r>
              <a:rPr lang="en-US" sz="2400" dirty="0" smtClean="0">
                <a:cs typeface="Calibri" panose="020F0502020204030204" pitchFamily="34" charset="0"/>
              </a:rPr>
              <a:t> – </a:t>
            </a:r>
            <a:r>
              <a:rPr lang="ro-RO" sz="2400" dirty="0" smtClean="0">
                <a:cs typeface="Calibri" panose="020F0502020204030204" pitchFamily="34" charset="0"/>
              </a:rPr>
              <a:t>11 </a:t>
            </a:r>
            <a:r>
              <a:rPr lang="en-US" sz="2400" dirty="0" smtClean="0">
                <a:cs typeface="Calibri" panose="020F0502020204030204" pitchFamily="34" charset="0"/>
              </a:rPr>
              <a:t>April</a:t>
            </a:r>
            <a:r>
              <a:rPr lang="ro-RO" sz="2400" dirty="0" smtClean="0">
                <a:cs typeface="Calibri" panose="020F0502020204030204" pitchFamily="34" charset="0"/>
              </a:rPr>
              <a:t>ie</a:t>
            </a:r>
            <a:r>
              <a:rPr lang="en-US" sz="2400" dirty="0" smtClean="0">
                <a:cs typeface="Calibri" panose="020F0502020204030204" pitchFamily="34" charset="0"/>
              </a:rPr>
              <a:t> </a:t>
            </a:r>
            <a:r>
              <a:rPr lang="en-US" sz="2400" dirty="0">
                <a:cs typeface="Calibri" panose="020F0502020204030204" pitchFamily="34" charset="0"/>
              </a:rPr>
              <a:t>2020 (N = 2773)</a:t>
            </a:r>
          </a:p>
          <a:p>
            <a:pPr lvl="1"/>
            <a:r>
              <a:rPr lang="ro-RO" sz="2200" dirty="0" smtClean="0">
                <a:cs typeface="Calibri" panose="020F0502020204030204" pitchFamily="34" charset="0"/>
              </a:rPr>
              <a:t>Mediana duratei de spitalizare</a:t>
            </a:r>
            <a:r>
              <a:rPr lang="en-US" sz="2200" dirty="0" smtClean="0">
                <a:cs typeface="Calibri" panose="020F0502020204030204" pitchFamily="34" charset="0"/>
              </a:rPr>
              <a:t>: </a:t>
            </a:r>
            <a:r>
              <a:rPr lang="en-US" sz="2200" dirty="0">
                <a:cs typeface="Calibri" panose="020F0502020204030204" pitchFamily="34" charset="0"/>
              </a:rPr>
              <a:t/>
            </a:r>
            <a:br>
              <a:rPr lang="en-US" sz="2200" dirty="0">
                <a:cs typeface="Calibri" panose="020F0502020204030204" pitchFamily="34" charset="0"/>
              </a:rPr>
            </a:br>
            <a:r>
              <a:rPr lang="en-US" sz="2200" dirty="0">
                <a:cs typeface="Calibri" panose="020F0502020204030204" pitchFamily="34" charset="0"/>
              </a:rPr>
              <a:t>5 </a:t>
            </a:r>
            <a:r>
              <a:rPr lang="ro-RO" sz="2200" dirty="0" smtClean="0">
                <a:cs typeface="Calibri" panose="020F0502020204030204" pitchFamily="34" charset="0"/>
              </a:rPr>
              <a:t>zile</a:t>
            </a:r>
            <a:endParaRPr lang="en-US" sz="2200" dirty="0">
              <a:cs typeface="Calibri" panose="020F0502020204030204" pitchFamily="34" charset="0"/>
            </a:endParaRPr>
          </a:p>
          <a:p>
            <a:pPr lvl="1"/>
            <a:r>
              <a:rPr lang="en-US" sz="2200" dirty="0" smtClean="0">
                <a:cs typeface="Calibri" panose="020F0502020204030204" pitchFamily="34" charset="0"/>
              </a:rPr>
              <a:t>Median</a:t>
            </a:r>
            <a:r>
              <a:rPr lang="ro-RO" sz="2200" dirty="0" smtClean="0">
                <a:cs typeface="Calibri" panose="020F0502020204030204" pitchFamily="34" charset="0"/>
              </a:rPr>
              <a:t>a duratei tratamentului anticoagulant</a:t>
            </a:r>
            <a:r>
              <a:rPr lang="en-US" sz="2200" dirty="0" smtClean="0">
                <a:cs typeface="Calibri" panose="020F0502020204030204" pitchFamily="34" charset="0"/>
              </a:rPr>
              <a:t>: </a:t>
            </a:r>
            <a:r>
              <a:rPr lang="en-US" sz="2200" dirty="0">
                <a:cs typeface="Calibri" panose="020F0502020204030204" pitchFamily="34" charset="0"/>
              </a:rPr>
              <a:t/>
            </a:r>
            <a:br>
              <a:rPr lang="en-US" sz="2200" dirty="0">
                <a:cs typeface="Calibri" panose="020F0502020204030204" pitchFamily="34" charset="0"/>
              </a:rPr>
            </a:br>
            <a:r>
              <a:rPr lang="en-US" sz="2200" dirty="0">
                <a:cs typeface="Calibri" panose="020F0502020204030204" pitchFamily="34" charset="0"/>
              </a:rPr>
              <a:t>3 </a:t>
            </a:r>
            <a:r>
              <a:rPr lang="ro-RO" sz="2200" dirty="0" smtClean="0">
                <a:cs typeface="Calibri" panose="020F0502020204030204" pitchFamily="34" charset="0"/>
              </a:rPr>
              <a:t>zile</a:t>
            </a:r>
            <a:endParaRPr lang="en-US" sz="2200" dirty="0">
              <a:cs typeface="Calibri" panose="020F0502020204030204" pitchFamily="34" charset="0"/>
            </a:endParaRPr>
          </a:p>
        </p:txBody>
      </p:sp>
      <p:sp>
        <p:nvSpPr>
          <p:cNvPr id="2" name="Content Placeholder 1">
            <a:extLst>
              <a:ext uri="{FF2B5EF4-FFF2-40B4-BE49-F238E27FC236}">
                <a16:creationId xmlns:a16="http://schemas.microsoft.com/office/drawing/2014/main" xmlns="" id="{CF4EC8E2-57FF-4B60-9927-AFF29521CE52}"/>
              </a:ext>
            </a:extLst>
          </p:cNvPr>
          <p:cNvSpPr>
            <a:spLocks noGrp="1"/>
          </p:cNvSpPr>
          <p:nvPr>
            <p:ph sz="half" idx="2"/>
          </p:nvPr>
        </p:nvSpPr>
        <p:spPr>
          <a:xfrm>
            <a:off x="6059607" y="1337481"/>
            <a:ext cx="5568286" cy="1600341"/>
          </a:xfrm>
        </p:spPr>
        <p:txBody>
          <a:bodyPr/>
          <a:lstStyle/>
          <a:p>
            <a:r>
              <a:rPr lang="ro-RO" sz="2000" b="1" dirty="0" smtClean="0"/>
              <a:t>Durata mai lungă a tratamentului anticoagulant în doză terapeutică s-a asociat cu risc redus de mortalitate </a:t>
            </a:r>
            <a:r>
              <a:rPr lang="en-US" sz="2000" dirty="0" smtClean="0"/>
              <a:t>(</a:t>
            </a:r>
            <a:r>
              <a:rPr lang="en-US" sz="2000" dirty="0" err="1" smtClean="0"/>
              <a:t>aHR</a:t>
            </a:r>
            <a:r>
              <a:rPr lang="en-US" sz="2000" dirty="0"/>
              <a:t>*: 0.86/day; 95% CI: 0.82-0.89;</a:t>
            </a:r>
            <a:r>
              <a:rPr lang="en-US" sz="2000" i="1" dirty="0"/>
              <a:t> </a:t>
            </a:r>
            <a:r>
              <a:rPr lang="en-US" sz="2000" i="1" dirty="0" smtClean="0"/>
              <a:t>P </a:t>
            </a:r>
            <a:r>
              <a:rPr lang="en-US" sz="2000" dirty="0"/>
              <a:t>&lt; .001)</a:t>
            </a:r>
          </a:p>
          <a:p>
            <a:endParaRPr lang="en-US" dirty="0"/>
          </a:p>
        </p:txBody>
      </p:sp>
      <p:sp>
        <p:nvSpPr>
          <p:cNvPr id="11" name="Text Box 11">
            <a:extLst>
              <a:ext uri="{FF2B5EF4-FFF2-40B4-BE49-F238E27FC236}">
                <a16:creationId xmlns:a16="http://schemas.microsoft.com/office/drawing/2014/main" xmlns="" id="{F940CDAF-F7CB-46AC-8CC2-6B360E7F3BAA}"/>
              </a:ext>
            </a:extLst>
          </p:cNvPr>
          <p:cNvSpPr txBox="1">
            <a:spLocks noChangeArrowheads="1"/>
          </p:cNvSpPr>
          <p:nvPr/>
        </p:nvSpPr>
        <p:spPr bwMode="auto">
          <a:xfrm>
            <a:off x="396409" y="6581001"/>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da-DK" altLang="en-US" sz="1200" b="0" dirty="0">
                <a:solidFill>
                  <a:schemeClr val="bg2"/>
                </a:solidFill>
                <a:latin typeface="Calibri" panose="020F0502020204030204" pitchFamily="34" charset="0"/>
              </a:rPr>
              <a:t>Paranjpe. JACC. 2020;76:122.</a:t>
            </a:r>
          </a:p>
        </p:txBody>
      </p:sp>
      <p:graphicFrame>
        <p:nvGraphicFramePr>
          <p:cNvPr id="13" name="Group 3">
            <a:extLst>
              <a:ext uri="{FF2B5EF4-FFF2-40B4-BE49-F238E27FC236}">
                <a16:creationId xmlns:a16="http://schemas.microsoft.com/office/drawing/2014/main" xmlns="" id="{D8D7DEE5-B0DA-4B76-8B8E-5DF50EA7AA39}"/>
              </a:ext>
            </a:extLst>
          </p:cNvPr>
          <p:cNvGraphicFramePr>
            <a:graphicFrameLocks/>
          </p:cNvGraphicFramePr>
          <p:nvPr/>
        </p:nvGraphicFramePr>
        <p:xfrm>
          <a:off x="6348169" y="2402005"/>
          <a:ext cx="5215466" cy="3696086"/>
        </p:xfrm>
        <a:graphic>
          <a:graphicData uri="http://schemas.openxmlformats.org/drawingml/2006/table">
            <a:tbl>
              <a:tblPr/>
              <a:tblGrid>
                <a:gridCol w="2749924">
                  <a:extLst>
                    <a:ext uri="{9D8B030D-6E8A-4147-A177-3AD203B41FA5}">
                      <a16:colId xmlns:a16="http://schemas.microsoft.com/office/drawing/2014/main" xmlns="" val="20000"/>
                    </a:ext>
                  </a:extLst>
                </a:gridCol>
                <a:gridCol w="1133322">
                  <a:extLst>
                    <a:ext uri="{9D8B030D-6E8A-4147-A177-3AD203B41FA5}">
                      <a16:colId xmlns:a16="http://schemas.microsoft.com/office/drawing/2014/main" xmlns="" val="20001"/>
                    </a:ext>
                  </a:extLst>
                </a:gridCol>
                <a:gridCol w="1332220">
                  <a:extLst>
                    <a:ext uri="{9D8B030D-6E8A-4147-A177-3AD203B41FA5}">
                      <a16:colId xmlns:a16="http://schemas.microsoft.com/office/drawing/2014/main" xmlns="" val="20002"/>
                    </a:ext>
                  </a:extLst>
                </a:gridCol>
              </a:tblGrid>
              <a:tr h="97264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Rezultate</a:t>
                      </a:r>
                      <a:endParaRPr kumimoji="0" lang="en-GB"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Calibri" panose="020F0502020204030204" pitchFamily="34" charset="0"/>
                        </a:rPr>
                        <a:t>AC</a:t>
                      </a:r>
                      <a:r>
                        <a:rPr kumimoji="0" lang="ro-RO" sz="1800" b="1" i="0" u="none" strike="noStrike" cap="none" normalizeH="0" baseline="0" dirty="0" smtClean="0">
                          <a:ln>
                            <a:noFill/>
                          </a:ln>
                          <a:solidFill>
                            <a:schemeClr val="tx1"/>
                          </a:solidFill>
                          <a:effectLst/>
                          <a:latin typeface="Calibri" panose="020F0502020204030204" pitchFamily="34" charset="0"/>
                        </a:rPr>
                        <a:t> doză terap.</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786)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Fără</a:t>
                      </a:r>
                      <a:r>
                        <a:rPr kumimoji="0" lang="en-US" sz="1800" b="1" i="0" u="none" strike="noStrike" cap="none" normalizeH="0" baseline="0" dirty="0" smtClean="0">
                          <a:ln>
                            <a:noFill/>
                          </a:ln>
                          <a:solidFill>
                            <a:schemeClr val="tx1"/>
                          </a:solidFill>
                          <a:effectLst/>
                          <a:latin typeface="Calibri" panose="020F0502020204030204" pitchFamily="34" charset="0"/>
                        </a:rPr>
                        <a:t> AC</a:t>
                      </a:r>
                      <a:r>
                        <a:rPr kumimoji="0" lang="ro-RO" sz="1800" b="1" i="0" u="none" strike="noStrike" cap="none" normalizeH="0" baseline="0" dirty="0" smtClean="0">
                          <a:ln>
                            <a:noFill/>
                          </a:ln>
                          <a:solidFill>
                            <a:schemeClr val="tx1"/>
                          </a:solidFill>
                          <a:effectLst/>
                          <a:latin typeface="Calibri" panose="020F0502020204030204" pitchFamily="34" charset="0"/>
                        </a:rPr>
                        <a:t> doză terap.</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1987)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38907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Mortalitatea în spital</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22.5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xmlns="" val="323176467"/>
                  </a:ext>
                </a:extLst>
              </a:tr>
              <a:tr h="68085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Mediana duratei de timp până la vindecare, zile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r h="12644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Ventilație mecanică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a:t>
                      </a:r>
                    </a:p>
                    <a:p>
                      <a:pPr marL="3429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Mortalitatea în spital</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Mediana duratei de timp până la vindecare, zile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29.8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29.1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8.1</a:t>
                      </a:r>
                      <a:r>
                        <a:rPr lang="en-US" sz="1800" b="0" baseline="30000" dirty="0">
                          <a:solidFill>
                            <a:schemeClr val="bg1"/>
                          </a:solidFill>
                          <a:latin typeface="Calibri" panose="020F0502020204030204" pitchFamily="34" charset="0"/>
                        </a:rPr>
                        <a:t>†</a:t>
                      </a:r>
                      <a:endParaRPr kumimoji="0" lang="en-US" sz="1800" b="0" i="0" u="none" strike="noStrike" cap="none" normalizeH="0" baseline="3000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62.7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3890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Sângerare majoră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4"/>
                  </a:ext>
                </a:extLst>
              </a:tr>
            </a:tbl>
          </a:graphicData>
        </a:graphic>
      </p:graphicFrame>
      <p:sp>
        <p:nvSpPr>
          <p:cNvPr id="14" name="TextBox 13">
            <a:extLst>
              <a:ext uri="{FF2B5EF4-FFF2-40B4-BE49-F238E27FC236}">
                <a16:creationId xmlns:a16="http://schemas.microsoft.com/office/drawing/2014/main" xmlns="" id="{0D902775-2DCA-4B5C-A29D-8B4B7CAC855C}"/>
              </a:ext>
            </a:extLst>
          </p:cNvPr>
          <p:cNvSpPr txBox="1"/>
          <p:nvPr/>
        </p:nvSpPr>
        <p:spPr bwMode="auto">
          <a:xfrm>
            <a:off x="341194" y="6073254"/>
            <a:ext cx="111575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pPr>
            <a:r>
              <a:rPr lang="en-US" sz="1400" b="0" dirty="0" smtClean="0">
                <a:solidFill>
                  <a:schemeClr val="bg1"/>
                </a:solidFill>
                <a:latin typeface="Calibri" panose="020F0502020204030204" pitchFamily="34" charset="0"/>
              </a:rPr>
              <a:t>*</a:t>
            </a:r>
            <a:r>
              <a:rPr lang="ro-RO" sz="1400" b="0" dirty="0" smtClean="0">
                <a:solidFill>
                  <a:schemeClr val="bg1"/>
                </a:solidFill>
                <a:latin typeface="Calibri" panose="020F0502020204030204" pitchFamily="34" charset="0"/>
              </a:rPr>
              <a:t>Ajustată în funcție de vârstă, sex, etnie, IMC, istoric de hipertensiune, insuficiență cardiacă, fibrilație atrială, diabet tip II, tratament anticoagulant înaintea spitalizării, data internării. </a:t>
            </a:r>
            <a:r>
              <a:rPr lang="ro-RO" sz="1400" b="0" dirty="0" smtClean="0">
                <a:solidFill>
                  <a:schemeClr val="bg1"/>
                </a:solidFill>
                <a:latin typeface="Calibri" pitchFamily="34" charset="0"/>
                <a:cs typeface="Calibri" pitchFamily="34" charset="0"/>
              </a:rPr>
              <a:t>† P &lt;.001</a:t>
            </a:r>
            <a:endParaRPr lang="en-US" sz="1400" b="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xmlns="" id="{BDACDD78-5C30-4A28-B0E1-07FAF661FFA9}"/>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 xmlns:p14="http://schemas.microsoft.com/office/powerpoint/2010/main" val="284523277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F1AEC0B-72D7-460F-BD99-8BA382B90634}"/>
              </a:ext>
            </a:extLst>
          </p:cNvPr>
          <p:cNvSpPr>
            <a:spLocks noGrp="1"/>
          </p:cNvSpPr>
          <p:nvPr>
            <p:ph type="title"/>
          </p:nvPr>
        </p:nvSpPr>
        <p:spPr>
          <a:xfrm>
            <a:off x="232012" y="238127"/>
            <a:ext cx="11709779" cy="1103313"/>
          </a:xfrm>
        </p:spPr>
        <p:txBody>
          <a:bodyPr/>
          <a:lstStyle/>
          <a:p>
            <a:pPr algn="ctr"/>
            <a:r>
              <a:rPr lang="en-US" dirty="0">
                <a:solidFill>
                  <a:schemeClr val="bg1"/>
                </a:solidFill>
              </a:rPr>
              <a:t>Prophylactic Dose vs Therapeutic Dose </a:t>
            </a:r>
            <a:br>
              <a:rPr lang="en-US" dirty="0">
                <a:solidFill>
                  <a:schemeClr val="bg1"/>
                </a:solidFill>
              </a:rPr>
            </a:br>
            <a:r>
              <a:rPr lang="en-US" dirty="0">
                <a:solidFill>
                  <a:schemeClr val="bg1"/>
                </a:solidFill>
              </a:rPr>
              <a:t>Anticoagulation in COVID-19</a:t>
            </a:r>
          </a:p>
        </p:txBody>
      </p:sp>
      <p:sp>
        <p:nvSpPr>
          <p:cNvPr id="6" name="Content Placeholder 5">
            <a:extLst>
              <a:ext uri="{FF2B5EF4-FFF2-40B4-BE49-F238E27FC236}">
                <a16:creationId xmlns:a16="http://schemas.microsoft.com/office/drawing/2014/main" xmlns="" id="{7A384740-E2E0-4E0B-AF84-84AB15A85EFA}"/>
              </a:ext>
            </a:extLst>
          </p:cNvPr>
          <p:cNvSpPr>
            <a:spLocks noGrp="1"/>
          </p:cNvSpPr>
          <p:nvPr>
            <p:ph idx="1"/>
          </p:nvPr>
        </p:nvSpPr>
        <p:spPr>
          <a:xfrm>
            <a:off x="604675" y="1513047"/>
            <a:ext cx="10877529" cy="2052038"/>
          </a:xfrm>
        </p:spPr>
        <p:txBody>
          <a:bodyPr/>
          <a:lstStyle/>
          <a:p>
            <a:r>
              <a:rPr kumimoji="0" lang="en-US" sz="2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Retrospective, 2-center, cohort study compared in-hospital mortality with prophylactic dose vs therapeutic dose AC with heparin or low-molecular-weight heparin upon admission in COVID-19 patients, April 1-25, 2020 (N = 374)</a:t>
            </a:r>
            <a:r>
              <a:rPr lang="en-US" sz="2400" kern="1200" dirty="0">
                <a:solidFill>
                  <a:prstClr val="black"/>
                </a:solidFill>
                <a:cs typeface="Calibri" panose="020F0502020204030204" pitchFamily="34" charset="0"/>
              </a:rPr>
              <a:t> </a:t>
            </a:r>
          </a:p>
          <a:p>
            <a:pPr lvl="1"/>
            <a:r>
              <a:rPr lang="en-US" sz="2200" kern="1200" dirty="0">
                <a:solidFill>
                  <a:prstClr val="black"/>
                </a:solidFill>
                <a:ea typeface="+mn-ea"/>
                <a:cs typeface="Calibri" panose="020F0502020204030204" pitchFamily="34" charset="0"/>
              </a:rPr>
              <a:t>E</a:t>
            </a:r>
            <a:r>
              <a:rPr kumimoji="0" lang="en-US" sz="22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xcluded therapeutic AC for thrombotic indication; prophylactic AC group received only prophylactic dosing for whole inpatient duration</a:t>
            </a:r>
          </a:p>
          <a:p>
            <a:pPr marL="0" indent="0">
              <a:buNone/>
            </a:pPr>
            <a:endParaRPr kumimoji="0" lang="en-US" sz="1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endParaRPr lang="en-US" dirty="0"/>
          </a:p>
        </p:txBody>
      </p:sp>
      <p:grpSp>
        <p:nvGrpSpPr>
          <p:cNvPr id="7" name="Group 1">
            <a:extLst>
              <a:ext uri="{FF2B5EF4-FFF2-40B4-BE49-F238E27FC236}">
                <a16:creationId xmlns:a16="http://schemas.microsoft.com/office/drawing/2014/main" xmlns="" id="{9E6958E1-882A-4006-8748-EAF2A2AF4572}"/>
              </a:ext>
            </a:extLst>
          </p:cNvPr>
          <p:cNvGrpSpPr>
            <a:grpSpLocks/>
          </p:cNvGrpSpPr>
          <p:nvPr/>
        </p:nvGrpSpPr>
        <p:grpSpPr bwMode="auto">
          <a:xfrm>
            <a:off x="9392911" y="6213768"/>
            <a:ext cx="2488502" cy="449064"/>
            <a:chOff x="9602074" y="3550251"/>
            <a:chExt cx="2488502" cy="449257"/>
          </a:xfrm>
        </p:grpSpPr>
        <p:pic>
          <p:nvPicPr>
            <p:cNvPr id="9" name="Picture 8">
              <a:extLst>
                <a:ext uri="{FF2B5EF4-FFF2-40B4-BE49-F238E27FC236}">
                  <a16:creationId xmlns:a16="http://schemas.microsoft.com/office/drawing/2014/main" xmlns="" id="{361E44F3-DE0B-4DBE-9599-C7980665B637}"/>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0" name="Rectangle 9">
              <a:extLst>
                <a:ext uri="{FF2B5EF4-FFF2-40B4-BE49-F238E27FC236}">
                  <a16:creationId xmlns:a16="http://schemas.microsoft.com/office/drawing/2014/main" xmlns="" id="{746CC82E-C0AA-407F-96E8-893E835A1D0F}"/>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2" name="Text Box 11">
            <a:extLst>
              <a:ext uri="{FF2B5EF4-FFF2-40B4-BE49-F238E27FC236}">
                <a16:creationId xmlns:a16="http://schemas.microsoft.com/office/drawing/2014/main" xmlns="" id="{91C0B367-4C2B-4280-ADDA-D6EE829B41B5}"/>
              </a:ext>
            </a:extLst>
          </p:cNvPr>
          <p:cNvSpPr txBox="1">
            <a:spLocks noChangeArrowheads="1"/>
          </p:cNvSpPr>
          <p:nvPr/>
        </p:nvSpPr>
        <p:spPr bwMode="auto">
          <a:xfrm>
            <a:off x="396409" y="635884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200" b="0" dirty="0">
                <a:solidFill>
                  <a:schemeClr val="bg2"/>
                </a:solidFill>
                <a:latin typeface="Calibri" panose="020F0502020204030204" pitchFamily="34" charset="0"/>
              </a:rPr>
              <a:t>Motta. medRxiv. 2020;[Preprint]. Note: This study has not been peer reviewed. </a:t>
            </a:r>
            <a:endParaRPr lang="da-DK" altLang="en-US" sz="1200" b="0" dirty="0">
              <a:solidFill>
                <a:schemeClr val="bg2"/>
              </a:solidFill>
              <a:latin typeface="Calibri" panose="020F0502020204030204" pitchFamily="34" charset="0"/>
            </a:endParaRPr>
          </a:p>
        </p:txBody>
      </p:sp>
      <p:graphicFrame>
        <p:nvGraphicFramePr>
          <p:cNvPr id="3" name="Group 3">
            <a:extLst>
              <a:ext uri="{FF2B5EF4-FFF2-40B4-BE49-F238E27FC236}">
                <a16:creationId xmlns:a16="http://schemas.microsoft.com/office/drawing/2014/main" xmlns="" id="{51B19B27-1117-4B83-B901-FA4491BD7228}"/>
              </a:ext>
            </a:extLst>
          </p:cNvPr>
          <p:cNvGraphicFramePr>
            <a:graphicFrameLocks/>
          </p:cNvGraphicFramePr>
          <p:nvPr>
            <p:extLst>
              <p:ext uri="{D42A27DB-BD31-4B8C-83A1-F6EECF244321}">
                <p14:modId xmlns="" xmlns:p14="http://schemas.microsoft.com/office/powerpoint/2010/main" val="772921776"/>
              </p:ext>
            </p:extLst>
          </p:nvPr>
        </p:nvGraphicFramePr>
        <p:xfrm>
          <a:off x="723900" y="3565085"/>
          <a:ext cx="10758486" cy="2286064"/>
        </p:xfrm>
        <a:graphic>
          <a:graphicData uri="http://schemas.openxmlformats.org/drawingml/2006/table">
            <a:tbl>
              <a:tblPr/>
              <a:tblGrid>
                <a:gridCol w="3150138">
                  <a:extLst>
                    <a:ext uri="{9D8B030D-6E8A-4147-A177-3AD203B41FA5}">
                      <a16:colId xmlns:a16="http://schemas.microsoft.com/office/drawing/2014/main" xmlns="" val="20000"/>
                    </a:ext>
                  </a:extLst>
                </a:gridCol>
                <a:gridCol w="3567398">
                  <a:extLst>
                    <a:ext uri="{9D8B030D-6E8A-4147-A177-3AD203B41FA5}">
                      <a16:colId xmlns:a16="http://schemas.microsoft.com/office/drawing/2014/main" xmlns="" val="20001"/>
                    </a:ext>
                  </a:extLst>
                </a:gridCol>
                <a:gridCol w="4040950">
                  <a:extLst>
                    <a:ext uri="{9D8B030D-6E8A-4147-A177-3AD203B41FA5}">
                      <a16:colId xmlns:a16="http://schemas.microsoft.com/office/drawing/2014/main" xmlns="" val="3371798880"/>
                    </a:ext>
                  </a:extLst>
                </a:gridCol>
              </a:tblGrid>
              <a:tr h="2550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Outcome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Prophylactic Dose AC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299)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Therapeutic Dose AC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75)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25504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In-hospital mortality,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14.4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38.7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xmlns="" val="323176467"/>
                  </a:ext>
                </a:extLst>
              </a:tr>
              <a:tr h="2550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Crude risk ratio (95% CI)</a:t>
                      </a:r>
                    </a:p>
                    <a:p>
                      <a:pPr marL="3429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800" b="0"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 </a:t>
                      </a:r>
                      <a: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value</a:t>
                      </a:r>
                      <a:endParaRPr kumimoji="0" lang="en-US" sz="1800" b="0"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2.7 (1.8-4.0)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&lt; .001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en-US"/>
                    </a:p>
                  </a:txBody>
                  <a:tcPr/>
                </a:tc>
                <a:extLst>
                  <a:ext uri="{0D108BD9-81ED-4DB2-BD59-A6C34878D82A}">
                    <a16:rowId xmlns:a16="http://schemas.microsoft.com/office/drawing/2014/main" xmlns="" val="10002"/>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Adjusted risk ratio* (95% CI)</a:t>
                      </a:r>
                    </a:p>
                    <a:p>
                      <a:pPr marL="3429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800" b="0"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 </a:t>
                      </a:r>
                      <a: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value</a:t>
                      </a:r>
                      <a:endParaRPr kumimoji="0" lang="en-US" sz="1800" b="0"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2.3 (1.0-4.9)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.04</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extLst>
                  <a:ext uri="{0D108BD9-81ED-4DB2-BD59-A6C34878D82A}">
                    <a16:rowId xmlns:a16="http://schemas.microsoft.com/office/drawing/2014/main" xmlns="" val="10003"/>
                  </a:ext>
                </a:extLst>
              </a:tr>
            </a:tbl>
          </a:graphicData>
        </a:graphic>
      </p:graphicFrame>
      <p:sp>
        <p:nvSpPr>
          <p:cNvPr id="4" name="TextBox 3">
            <a:extLst>
              <a:ext uri="{FF2B5EF4-FFF2-40B4-BE49-F238E27FC236}">
                <a16:creationId xmlns:a16="http://schemas.microsoft.com/office/drawing/2014/main" xmlns="" id="{C3F3FEA3-992C-4772-98A9-6EAE51CC82F3}"/>
              </a:ext>
            </a:extLst>
          </p:cNvPr>
          <p:cNvSpPr txBox="1"/>
          <p:nvPr/>
        </p:nvSpPr>
        <p:spPr bwMode="auto">
          <a:xfrm>
            <a:off x="723899" y="5850885"/>
            <a:ext cx="1074420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*Logistical model included AC dosage, age, ethnicity, diabetes, history of heart disease or cancer, hyperlipidemia, intensive care, peak CRP, mechanical ventilation, and antibiotic use.</a:t>
            </a:r>
          </a:p>
        </p:txBody>
      </p:sp>
      <p:sp>
        <p:nvSpPr>
          <p:cNvPr id="13" name="Rectangle 12">
            <a:extLst>
              <a:ext uri="{FF2B5EF4-FFF2-40B4-BE49-F238E27FC236}">
                <a16:creationId xmlns:a16="http://schemas.microsoft.com/office/drawing/2014/main" xmlns="" id="{FAE0D2CD-74DD-4B07-B267-86EA72C49350}"/>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 xmlns:p14="http://schemas.microsoft.com/office/powerpoint/2010/main" val="337281825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901E53-E090-4BDF-AA70-5059C6631BC5}"/>
              </a:ext>
            </a:extLst>
          </p:cNvPr>
          <p:cNvSpPr>
            <a:spLocks noGrp="1"/>
          </p:cNvSpPr>
          <p:nvPr>
            <p:ph type="title"/>
          </p:nvPr>
        </p:nvSpPr>
        <p:spPr/>
        <p:txBody>
          <a:bodyPr/>
          <a:lstStyle/>
          <a:p>
            <a:pPr algn="ctr"/>
            <a:r>
              <a:rPr lang="ro-RO" dirty="0" smtClean="0">
                <a:solidFill>
                  <a:schemeClr val="bg1"/>
                </a:solidFill>
              </a:rPr>
              <a:t>Ghiduri privind tromboprofilaxia</a:t>
            </a:r>
            <a:endParaRPr lang="en-US" dirty="0">
              <a:solidFill>
                <a:schemeClr val="bg1"/>
              </a:solidFill>
            </a:endParaRPr>
          </a:p>
        </p:txBody>
      </p:sp>
      <p:graphicFrame>
        <p:nvGraphicFramePr>
          <p:cNvPr id="5" name="Group 3">
            <a:extLst>
              <a:ext uri="{FF2B5EF4-FFF2-40B4-BE49-F238E27FC236}">
                <a16:creationId xmlns:a16="http://schemas.microsoft.com/office/drawing/2014/main" xmlns="" id="{0172A9C8-9763-4633-984F-F54BF0FB1840}"/>
              </a:ext>
            </a:extLst>
          </p:cNvPr>
          <p:cNvGraphicFramePr>
            <a:graphicFrameLocks/>
          </p:cNvGraphicFramePr>
          <p:nvPr>
            <p:extLst>
              <p:ext uri="{D42A27DB-BD31-4B8C-83A1-F6EECF244321}">
                <p14:modId xmlns="" xmlns:p14="http://schemas.microsoft.com/office/powerpoint/2010/main" val="3649223886"/>
              </p:ext>
            </p:extLst>
          </p:nvPr>
        </p:nvGraphicFramePr>
        <p:xfrm>
          <a:off x="304231" y="1535268"/>
          <a:ext cx="11569321" cy="4297712"/>
        </p:xfrm>
        <a:graphic>
          <a:graphicData uri="http://schemas.openxmlformats.org/drawingml/2006/table">
            <a:tbl>
              <a:tblPr/>
              <a:tblGrid>
                <a:gridCol w="5685401">
                  <a:extLst>
                    <a:ext uri="{9D8B030D-6E8A-4147-A177-3AD203B41FA5}">
                      <a16:colId xmlns:a16="http://schemas.microsoft.com/office/drawing/2014/main" xmlns="" val="20001"/>
                    </a:ext>
                  </a:extLst>
                </a:gridCol>
                <a:gridCol w="5883920">
                  <a:extLst>
                    <a:ext uri="{9D8B030D-6E8A-4147-A177-3AD203B41FA5}">
                      <a16:colId xmlns:a16="http://schemas.microsoft.com/office/drawing/2014/main" xmlns="" val="4256074120"/>
                    </a:ext>
                  </a:extLst>
                </a:gridCol>
              </a:tblGrid>
              <a:tr h="2550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NIH</a:t>
                      </a:r>
                      <a:r>
                        <a:rPr kumimoji="0" lang="en-US" sz="1800" b="1" i="0" u="none" strike="noStrike" cap="none" normalizeH="0" baseline="30000" dirty="0">
                          <a:ln>
                            <a:noFill/>
                          </a:ln>
                          <a:solidFill>
                            <a:schemeClr val="tx1"/>
                          </a:solidFill>
                          <a:effectLst/>
                          <a:latin typeface="Calibri" panose="020F0502020204030204" pitchFamily="34" charset="0"/>
                        </a:rPr>
                        <a:t>[1]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ASH</a:t>
                      </a:r>
                      <a:r>
                        <a:rPr kumimoji="0" lang="en-US" sz="1800" b="1" i="0" u="none" strike="noStrike" cap="none" normalizeH="0" baseline="30000" dirty="0">
                          <a:ln>
                            <a:noFill/>
                          </a:ln>
                          <a:solidFill>
                            <a:schemeClr val="tx1"/>
                          </a:solidFill>
                          <a:effectLst/>
                          <a:latin typeface="Calibri" panose="020F0502020204030204" pitchFamily="34" charset="0"/>
                        </a:rPr>
                        <a:t>[2]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255048">
                <a:tc>
                  <a:txBody>
                    <a:bodyPr/>
                    <a:lstStyle/>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8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Adulții spitalizați cu COVID-19 ar trebui să primească profilaxie TEV</a:t>
                      </a:r>
                      <a:endPar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8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Terapia anticoagulantă sau antiagregantă nu trebuie utilizată pentru prevenirea trombozei arteriale în afara îngrijirii standard la pacienții fără COVID-19</a:t>
                      </a:r>
                      <a:endPar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8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Date insuficiente în prezent pentru a recomanda sau contraindica utilizarea tromboliticelor sau creșterea dozelor de anticoagulant pentru profilaxia TEV la pacienții spitalizați cu COVID-19</a:t>
                      </a:r>
                      <a:endPar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800" b="1"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mn-cs"/>
                        </a:rPr>
                        <a:t>Pacienții spitalizați nu ar trebui să fie externați în mod obișnuit cu profilaxie TEV (profilaxia extinsă TEV poate fi luată în considerare la pacienții cu risc scăzut de sângerare și risc ridicat de TEV)</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lang="ro-RO" dirty="0" smtClean="0">
                          <a:solidFill>
                            <a:schemeClr val="bg1"/>
                          </a:solidFill>
                          <a:latin typeface="Calibri" pitchFamily="34" charset="0"/>
                          <a:cs typeface="Calibri" pitchFamily="34" charset="0"/>
                        </a:rPr>
                        <a:t>Toți adulții spitalizați cu COVID-19 ar trebui să primească tromboprofilaxie cu heparină cu greutate moleculară mică față de heparină nefracționată, cu excepția cazului în care riscul de sângerare depășește riscul de tromboză</a:t>
                      </a: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lang="ro-RO" dirty="0" smtClean="0">
                          <a:solidFill>
                            <a:schemeClr val="bg1"/>
                          </a:solidFill>
                          <a:latin typeface="Calibri" pitchFamily="34" charset="0"/>
                          <a:cs typeface="Calibri" pitchFamily="34" charset="0"/>
                        </a:rPr>
                        <a:t>Fondaparina este recomandată în cazul</a:t>
                      </a:r>
                      <a:r>
                        <a:rPr lang="ro-RO" baseline="0" dirty="0" smtClean="0">
                          <a:solidFill>
                            <a:schemeClr val="bg1"/>
                          </a:solidFill>
                          <a:latin typeface="Calibri" pitchFamily="34" charset="0"/>
                          <a:cs typeface="Calibri" pitchFamily="34" charset="0"/>
                        </a:rPr>
                        <a:t> </a:t>
                      </a:r>
                      <a:r>
                        <a:rPr lang="ro-RO" dirty="0" smtClean="0">
                          <a:solidFill>
                            <a:schemeClr val="bg1"/>
                          </a:solidFill>
                          <a:latin typeface="Calibri" pitchFamily="34" charset="0"/>
                          <a:cs typeface="Calibri" pitchFamily="34" charset="0"/>
                        </a:rPr>
                        <a:t>trombocitopeniei induse de heparină</a:t>
                      </a: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lang="ro-RO" dirty="0" smtClean="0">
                          <a:solidFill>
                            <a:schemeClr val="bg1"/>
                          </a:solidFill>
                          <a:latin typeface="Calibri" pitchFamily="34" charset="0"/>
                          <a:cs typeface="Calibri" pitchFamily="34" charset="0"/>
                        </a:rPr>
                        <a:t>La pacienții la care terapia anticoagulantă este contraindicată sau indisponibilă, utilizați tromboprofilaxie mecanică (de exemplu, dispozitive pneumatice de compresie)</a:t>
                      </a: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lang="ro-RO" dirty="0" smtClean="0">
                          <a:solidFill>
                            <a:schemeClr val="bg1"/>
                          </a:solidFill>
                          <a:latin typeface="Calibri" pitchFamily="34" charset="0"/>
                          <a:cs typeface="Calibri" pitchFamily="34" charset="0"/>
                        </a:rPr>
                        <a:t>Încurajați participarea la studiile clinice, mai degrabă decât utilizarea empirică a dozei terapeutice de heparină la pacienții cu COVID-19 fără alte indicații pentru anticoagulare</a:t>
                      </a:r>
                      <a:endParaRPr kumimoji="0" lang="en-US" sz="1800" b="0" i="0" u="none" strike="noStrike" kern="1200" cap="none" spc="0" normalizeH="0" baseline="0" noProof="0" dirty="0">
                        <a:ln>
                          <a:noFill/>
                        </a:ln>
                        <a:solidFill>
                          <a:schemeClr val="bg1"/>
                        </a:solidFill>
                        <a:effectLst/>
                        <a:uLnTx/>
                        <a:uFillTx/>
                        <a:latin typeface="Calibri" pitchFamily="34" charset="0"/>
                        <a:ea typeface="+mn-ea"/>
                        <a:cs typeface="Calibri" pitchFamily="34" charset="0"/>
                      </a:endParaRP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323176467"/>
                  </a:ext>
                </a:extLst>
              </a:tr>
            </a:tbl>
          </a:graphicData>
        </a:graphic>
      </p:graphicFrame>
      <p:grpSp>
        <p:nvGrpSpPr>
          <p:cNvPr id="3" name="Group 1">
            <a:extLst>
              <a:ext uri="{FF2B5EF4-FFF2-40B4-BE49-F238E27FC236}">
                <a16:creationId xmlns:a16="http://schemas.microsoft.com/office/drawing/2014/main" xmlns="" id="{C77BA83D-21B8-4B55-8C34-6A6B16105893}"/>
              </a:ext>
            </a:extLst>
          </p:cNvPr>
          <p:cNvGrpSpPr>
            <a:grpSpLocks/>
          </p:cNvGrpSpPr>
          <p:nvPr/>
        </p:nvGrpSpPr>
        <p:grpSpPr bwMode="auto">
          <a:xfrm>
            <a:off x="9392911" y="6213768"/>
            <a:ext cx="2488502" cy="449064"/>
            <a:chOff x="9602074" y="3550251"/>
            <a:chExt cx="2488502" cy="449257"/>
          </a:xfrm>
        </p:grpSpPr>
        <p:pic>
          <p:nvPicPr>
            <p:cNvPr id="9" name="Picture 8">
              <a:extLst>
                <a:ext uri="{FF2B5EF4-FFF2-40B4-BE49-F238E27FC236}">
                  <a16:creationId xmlns:a16="http://schemas.microsoft.com/office/drawing/2014/main" xmlns="" id="{EAF2025B-B57E-4D3A-845E-3C5C04DF2D2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0" name="Rectangle 9">
              <a:extLst>
                <a:ext uri="{FF2B5EF4-FFF2-40B4-BE49-F238E27FC236}">
                  <a16:creationId xmlns:a16="http://schemas.microsoft.com/office/drawing/2014/main" xmlns="" id="{047F5CD8-A3DF-4868-81F0-3722663E64D4}"/>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1" name="Text Box 15">
            <a:extLst>
              <a:ext uri="{FF2B5EF4-FFF2-40B4-BE49-F238E27FC236}">
                <a16:creationId xmlns:a16="http://schemas.microsoft.com/office/drawing/2014/main" xmlns="" id="{A0748DC2-C2EB-4F0A-9E37-C4EBBB6193B3}"/>
              </a:ext>
            </a:extLst>
          </p:cNvPr>
          <p:cNvSpPr txBox="1">
            <a:spLocks noChangeArrowheads="1"/>
          </p:cNvSpPr>
          <p:nvPr/>
        </p:nvSpPr>
        <p:spPr bwMode="auto">
          <a:xfrm>
            <a:off x="403785" y="6177354"/>
            <a:ext cx="8493109"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NIH. COVID-19 Treatment Guidelines. Updated: May 12, 2020. 2. American Society of Hematology. COVID-19 and VTE/ Anticoagulation: Frequently Asked Questions. 3. Spyropoulos. J Thromb Haemost. 2020;18:1859. 4. Moores. Chest. </a:t>
            </a:r>
            <a:r>
              <a:rPr lang="en-US" altLang="en-US" sz="1200" b="0" spc="-10" dirty="0">
                <a:solidFill>
                  <a:schemeClr val="bg2"/>
                </a:solidFill>
                <a:latin typeface="Calibri" panose="020F0502020204030204" pitchFamily="34" charset="0"/>
              </a:rPr>
              <a:t>2020;158:1143.</a:t>
            </a:r>
            <a:endParaRPr lang="en-US" altLang="en-US" sz="1200" b="0" dirty="0">
              <a:solidFill>
                <a:schemeClr val="bg2"/>
              </a:solidFill>
              <a:latin typeface="Calibri" panose="020F0502020204030204" pitchFamily="34" charset="0"/>
              <a:cs typeface="+mn-cs"/>
            </a:endParaRPr>
          </a:p>
        </p:txBody>
      </p:sp>
      <p:sp>
        <p:nvSpPr>
          <p:cNvPr id="13" name="TextBox 12">
            <a:extLst>
              <a:ext uri="{FF2B5EF4-FFF2-40B4-BE49-F238E27FC236}">
                <a16:creationId xmlns:a16="http://schemas.microsoft.com/office/drawing/2014/main" xmlns="" id="{86A6AF4B-6589-4A3E-BF36-82D41CDFB533}"/>
              </a:ext>
            </a:extLst>
          </p:cNvPr>
          <p:cNvSpPr txBox="1"/>
          <p:nvPr/>
        </p:nvSpPr>
        <p:spPr bwMode="auto">
          <a:xfrm>
            <a:off x="723444" y="5916934"/>
            <a:ext cx="1063501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*Additional recommendations available from the International Society on Thrombosis and Haemostasis</a:t>
            </a:r>
            <a:r>
              <a:rPr lang="en-US" sz="1400" b="0" baseline="30000" dirty="0">
                <a:solidFill>
                  <a:schemeClr val="bg1"/>
                </a:solidFill>
                <a:latin typeface="Calibri" panose="020F0502020204030204" pitchFamily="34" charset="0"/>
              </a:rPr>
              <a:t>[3]</a:t>
            </a:r>
            <a:r>
              <a:rPr lang="en-US" sz="1400" b="0" dirty="0">
                <a:solidFill>
                  <a:schemeClr val="bg1"/>
                </a:solidFill>
                <a:latin typeface="Calibri" panose="020F0502020204030204" pitchFamily="34" charset="0"/>
              </a:rPr>
              <a:t>, and CHEST.</a:t>
            </a:r>
            <a:r>
              <a:rPr lang="en-US" sz="1400" b="0" baseline="30000" dirty="0">
                <a:solidFill>
                  <a:schemeClr val="bg1"/>
                </a:solidFill>
                <a:latin typeface="Calibri" panose="020F0502020204030204" pitchFamily="34" charset="0"/>
              </a:rPr>
              <a:t>[4]</a:t>
            </a:r>
          </a:p>
        </p:txBody>
      </p:sp>
      <p:sp>
        <p:nvSpPr>
          <p:cNvPr id="12" name="TextBox 11">
            <a:extLst>
              <a:ext uri="{FF2B5EF4-FFF2-40B4-BE49-F238E27FC236}">
                <a16:creationId xmlns:a16="http://schemas.microsoft.com/office/drawing/2014/main" xmlns="" id="{4C55980E-4368-43A1-BCC6-C2C8E0AC0448}"/>
              </a:ext>
            </a:extLst>
          </p:cNvPr>
          <p:cNvSpPr txBox="1"/>
          <p:nvPr/>
        </p:nvSpPr>
        <p:spPr bwMode="auto">
          <a:xfrm>
            <a:off x="723445" y="1104927"/>
            <a:ext cx="1102500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200" b="1" i="0" u="none" strike="noStrike" cap="none" normalizeH="0" baseline="0" dirty="0" smtClean="0">
                <a:ln>
                  <a:noFill/>
                </a:ln>
                <a:solidFill>
                  <a:schemeClr val="bg1"/>
                </a:solidFill>
                <a:effectLst/>
                <a:latin typeface="Calibri" panose="020F0502020204030204" pitchFamily="34" charset="0"/>
              </a:rPr>
              <a:t>Recomandări</a:t>
            </a:r>
            <a:r>
              <a:rPr kumimoji="0" lang="en-GB" sz="2200" b="1" i="0" u="none" strike="noStrike" cap="none" normalizeH="0" baseline="0" dirty="0" smtClean="0">
                <a:ln>
                  <a:noFill/>
                </a:ln>
                <a:solidFill>
                  <a:schemeClr val="bg1"/>
                </a:solidFill>
                <a:effectLst/>
                <a:latin typeface="Calibri" panose="020F0502020204030204" pitchFamily="34" charset="0"/>
              </a:rPr>
              <a:t>*</a:t>
            </a:r>
            <a:endParaRPr kumimoji="0" lang="en-GB" sz="2200" b="1" i="0" u="none" strike="noStrike" cap="none" normalizeH="0" baseline="0" dirty="0">
              <a:ln>
                <a:noFill/>
              </a:ln>
              <a:solidFill>
                <a:schemeClr val="bg1"/>
              </a:solidFill>
              <a:effectLst/>
              <a:latin typeface="Calibri" panose="020F0502020204030204" pitchFamily="34" charset="0"/>
            </a:endParaRPr>
          </a:p>
        </p:txBody>
      </p:sp>
      <p:sp>
        <p:nvSpPr>
          <p:cNvPr id="4" name="Rectangle 3">
            <a:extLst>
              <a:ext uri="{FF2B5EF4-FFF2-40B4-BE49-F238E27FC236}">
                <a16:creationId xmlns:a16="http://schemas.microsoft.com/office/drawing/2014/main" xmlns="" id="{585887F3-2511-440C-9EA8-6A46D608E15C}"/>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 xmlns:p14="http://schemas.microsoft.com/office/powerpoint/2010/main" val="340668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8"/>
            <a:ext cx="11141055" cy="962876"/>
          </a:xfrm>
        </p:spPr>
        <p:txBody>
          <a:bodyPr/>
          <a:lstStyle/>
          <a:p>
            <a:r>
              <a:rPr lang="en-US" dirty="0">
                <a:solidFill>
                  <a:schemeClr val="bg1"/>
                </a:solidFill>
              </a:rPr>
              <a:t>Clinical Course of Fever by Requirement for ICU Care Among COVID-19 Patients in Shanghai, China</a:t>
            </a:r>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Chen. J Infect. 2020;80:e1.</a:t>
            </a:r>
          </a:p>
        </p:txBody>
      </p:sp>
      <p:grpSp>
        <p:nvGrpSpPr>
          <p:cNvPr id="5" name="Group 1">
            <a:extLst>
              <a:ext uri="{FF2B5EF4-FFF2-40B4-BE49-F238E27FC236}">
                <a16:creationId xmlns="" xmlns:a16="http://schemas.microsoft.com/office/drawing/2014/main"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D1232AFC-6326-44D1-AAF3-F60FDE790800}"/>
                </a:ext>
              </a:extLst>
            </p:cNvPr>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
        <p:nvSpPr>
          <p:cNvPr id="17" name="TextBox 16"/>
          <p:cNvSpPr txBox="1"/>
          <p:nvPr/>
        </p:nvSpPr>
        <p:spPr bwMode="auto">
          <a:xfrm>
            <a:off x="1399005" y="1472230"/>
            <a:ext cx="4241391"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spcBef>
                <a:spcPct val="50000"/>
              </a:spcBef>
            </a:pPr>
            <a:r>
              <a:rPr lang="en-US" sz="2000" b="1" dirty="0">
                <a:solidFill>
                  <a:schemeClr val="bg1"/>
                </a:solidFill>
                <a:latin typeface="Calibri" panose="020F0502020204030204" pitchFamily="34" charset="0"/>
              </a:rPr>
              <a:t>Fever</a:t>
            </a:r>
          </a:p>
          <a:p>
            <a:pPr algn="ctr">
              <a:spcBef>
                <a:spcPts val="0"/>
              </a:spcBef>
            </a:pPr>
            <a:r>
              <a:rPr lang="en-US" sz="2000" b="0" dirty="0">
                <a:solidFill>
                  <a:schemeClr val="bg1"/>
                </a:solidFill>
                <a:latin typeface="Calibri" panose="020F0502020204030204" pitchFamily="34" charset="0"/>
              </a:rPr>
              <a:t>HR: 5.83 (95% CI: 3.86-8.80; </a:t>
            </a:r>
            <a:r>
              <a:rPr lang="en-US" sz="2000" b="0" i="1" dirty="0">
                <a:solidFill>
                  <a:schemeClr val="bg1"/>
                </a:solidFill>
                <a:latin typeface="Calibri" panose="020F0502020204030204" pitchFamily="34" charset="0"/>
              </a:rPr>
              <a:t>P </a:t>
            </a:r>
            <a:r>
              <a:rPr lang="en-US" sz="2000" b="0" dirty="0">
                <a:solidFill>
                  <a:schemeClr val="bg1"/>
                </a:solidFill>
                <a:latin typeface="Calibri" panose="020F0502020204030204" pitchFamily="34" charset="0"/>
              </a:rPr>
              <a:t>&lt; .0001)</a:t>
            </a:r>
          </a:p>
        </p:txBody>
      </p:sp>
      <p:sp>
        <p:nvSpPr>
          <p:cNvPr id="19" name="TextBox 18"/>
          <p:cNvSpPr txBox="1"/>
          <p:nvPr/>
        </p:nvSpPr>
        <p:spPr bwMode="auto">
          <a:xfrm>
            <a:off x="7048889" y="1472230"/>
            <a:ext cx="4185761"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spcBef>
                <a:spcPct val="50000"/>
              </a:spcBef>
            </a:pPr>
            <a:r>
              <a:rPr lang="en-US" sz="2000" b="1" dirty="0">
                <a:solidFill>
                  <a:schemeClr val="bg1"/>
                </a:solidFill>
                <a:latin typeface="Calibri" panose="020F0502020204030204" pitchFamily="34" charset="0"/>
              </a:rPr>
              <a:t>PCR Positivity</a:t>
            </a:r>
          </a:p>
          <a:p>
            <a:pPr algn="ctr">
              <a:spcBef>
                <a:spcPts val="0"/>
              </a:spcBef>
            </a:pPr>
            <a:r>
              <a:rPr lang="en-US" sz="2000" b="0" dirty="0">
                <a:solidFill>
                  <a:schemeClr val="bg1"/>
                </a:solidFill>
                <a:latin typeface="Calibri" panose="020F0502020204030204" pitchFamily="34" charset="0"/>
              </a:rPr>
              <a:t>HR: 3.17 (95% CI: 2.29-4.37; </a:t>
            </a:r>
            <a:r>
              <a:rPr lang="en-US" sz="2000" b="0" i="1" dirty="0">
                <a:solidFill>
                  <a:schemeClr val="bg1"/>
                </a:solidFill>
                <a:latin typeface="Calibri" panose="020F0502020204030204" pitchFamily="34" charset="0"/>
              </a:rPr>
              <a:t>P </a:t>
            </a:r>
            <a:r>
              <a:rPr lang="en-US" sz="2000" b="0" dirty="0">
                <a:solidFill>
                  <a:schemeClr val="bg1"/>
                </a:solidFill>
                <a:latin typeface="Calibri" panose="020F0502020204030204" pitchFamily="34" charset="0"/>
              </a:rPr>
              <a:t>&lt; .0001)</a:t>
            </a:r>
          </a:p>
        </p:txBody>
      </p:sp>
      <p:sp>
        <p:nvSpPr>
          <p:cNvPr id="21" name="TextBox 20"/>
          <p:cNvSpPr txBox="1"/>
          <p:nvPr/>
        </p:nvSpPr>
        <p:spPr bwMode="auto">
          <a:xfrm>
            <a:off x="2249655" y="3748793"/>
            <a:ext cx="72547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dirty="0">
                <a:solidFill>
                  <a:schemeClr val="accent3"/>
                </a:solidFill>
                <a:latin typeface="Calibri" panose="020F0502020204030204" pitchFamily="34" charset="0"/>
              </a:rPr>
              <a:t>9 days</a:t>
            </a:r>
          </a:p>
        </p:txBody>
      </p:sp>
      <p:sp>
        <p:nvSpPr>
          <p:cNvPr id="22" name="TextBox 21"/>
          <p:cNvSpPr txBox="1"/>
          <p:nvPr/>
        </p:nvSpPr>
        <p:spPr bwMode="auto">
          <a:xfrm>
            <a:off x="4836437" y="3736603"/>
            <a:ext cx="82947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dirty="0">
                <a:solidFill>
                  <a:schemeClr val="accent1"/>
                </a:solidFill>
                <a:latin typeface="Calibri" panose="020F0502020204030204" pitchFamily="34" charset="0"/>
              </a:rPr>
              <a:t>31 days</a:t>
            </a:r>
          </a:p>
        </p:txBody>
      </p:sp>
      <p:cxnSp>
        <p:nvCxnSpPr>
          <p:cNvPr id="8" name="Straight Connector 7">
            <a:extLst>
              <a:ext uri="{FF2B5EF4-FFF2-40B4-BE49-F238E27FC236}">
                <a16:creationId xmlns="" xmlns:a16="http://schemas.microsoft.com/office/drawing/2014/main" id="{0873EC05-62E3-4185-853E-C23F14F22021}"/>
              </a:ext>
            </a:extLst>
          </p:cNvPr>
          <p:cNvCxnSpPr>
            <a:cxnSpLocks/>
          </p:cNvCxnSpPr>
          <p:nvPr/>
        </p:nvCxnSpPr>
        <p:spPr bwMode="auto">
          <a:xfrm>
            <a:off x="1867302" y="4934037"/>
            <a:ext cx="3979265" cy="0"/>
          </a:xfrm>
          <a:prstGeom prst="line">
            <a:avLst/>
          </a:prstGeom>
          <a:noFill/>
          <a:ln w="28575"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 xmlns:a16="http://schemas.microsoft.com/office/drawing/2014/main" id="{CF2F8BE5-2989-4902-AA50-0231C0B44E47}"/>
              </a:ext>
            </a:extLst>
          </p:cNvPr>
          <p:cNvCxnSpPr/>
          <p:nvPr/>
        </p:nvCxnSpPr>
        <p:spPr bwMode="auto">
          <a:xfrm flipV="1">
            <a:off x="1876926" y="2569949"/>
            <a:ext cx="0" cy="237744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 xmlns:a16="http://schemas.microsoft.com/office/drawing/2014/main" id="{489EABB2-E52F-4B0B-8F19-FC4F1E1EE50F}"/>
              </a:ext>
            </a:extLst>
          </p:cNvPr>
          <p:cNvCxnSpPr/>
          <p:nvPr/>
        </p:nvCxnSpPr>
        <p:spPr bwMode="auto">
          <a:xfrm flipH="1">
            <a:off x="1799923" y="256994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41307DEE-D9B4-455A-A25C-7D8DAF5BAE0A}"/>
              </a:ext>
            </a:extLst>
          </p:cNvPr>
          <p:cNvCxnSpPr/>
          <p:nvPr/>
        </p:nvCxnSpPr>
        <p:spPr bwMode="auto">
          <a:xfrm flipH="1">
            <a:off x="1799923" y="375199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8BE5E09B-D12C-4EDC-867F-69EBDC1A8D49}"/>
              </a:ext>
            </a:extLst>
          </p:cNvPr>
          <p:cNvCxnSpPr/>
          <p:nvPr/>
        </p:nvCxnSpPr>
        <p:spPr bwMode="auto">
          <a:xfrm flipH="1">
            <a:off x="1799923" y="493403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8E1CF45A-6EE7-4234-8D74-1F9B8178E7A0}"/>
              </a:ext>
            </a:extLst>
          </p:cNvPr>
          <p:cNvCxnSpPr/>
          <p:nvPr/>
        </p:nvCxnSpPr>
        <p:spPr bwMode="auto">
          <a:xfrm>
            <a:off x="1863931"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98DEFA28-2788-44A8-BAFC-6B32CE630307}"/>
              </a:ext>
            </a:extLst>
          </p:cNvPr>
          <p:cNvCxnSpPr/>
          <p:nvPr/>
        </p:nvCxnSpPr>
        <p:spPr bwMode="auto">
          <a:xfrm>
            <a:off x="2474550"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 xmlns:a16="http://schemas.microsoft.com/office/drawing/2014/main" id="{A747B08B-93C6-46D0-B357-A5BD6F465546}"/>
              </a:ext>
            </a:extLst>
          </p:cNvPr>
          <p:cNvCxnSpPr/>
          <p:nvPr/>
        </p:nvCxnSpPr>
        <p:spPr bwMode="auto">
          <a:xfrm>
            <a:off x="3085169"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 xmlns:a16="http://schemas.microsoft.com/office/drawing/2014/main" id="{BE72622E-00D8-4032-9ABC-83EC2D0052DB}"/>
              </a:ext>
            </a:extLst>
          </p:cNvPr>
          <p:cNvCxnSpPr/>
          <p:nvPr/>
        </p:nvCxnSpPr>
        <p:spPr bwMode="auto">
          <a:xfrm>
            <a:off x="3695788"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0AA0FD13-E687-4C3A-B7F9-27F41DCCB2E6}"/>
              </a:ext>
            </a:extLst>
          </p:cNvPr>
          <p:cNvCxnSpPr/>
          <p:nvPr/>
        </p:nvCxnSpPr>
        <p:spPr bwMode="auto">
          <a:xfrm>
            <a:off x="4306407"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 xmlns:a16="http://schemas.microsoft.com/office/drawing/2014/main" id="{AB4EB6BE-3B2D-4FEB-9347-A18FC19BE92D}"/>
              </a:ext>
            </a:extLst>
          </p:cNvPr>
          <p:cNvCxnSpPr/>
          <p:nvPr/>
        </p:nvCxnSpPr>
        <p:spPr bwMode="auto">
          <a:xfrm>
            <a:off x="4917026"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 xmlns:a16="http://schemas.microsoft.com/office/drawing/2014/main" id="{88B4077D-6F55-46D1-A4C1-6138E535C44B}"/>
              </a:ext>
            </a:extLst>
          </p:cNvPr>
          <p:cNvCxnSpPr/>
          <p:nvPr/>
        </p:nvCxnSpPr>
        <p:spPr bwMode="auto">
          <a:xfrm>
            <a:off x="5527646" y="4934037"/>
            <a:ext cx="0" cy="64008"/>
          </a:xfrm>
          <a:prstGeom prst="line">
            <a:avLst/>
          </a:prstGeom>
          <a:noFill/>
          <a:ln w="28575" cap="flat" cmpd="sng" algn="ctr">
            <a:solidFill>
              <a:schemeClr val="bg1"/>
            </a:solidFill>
            <a:prstDash val="solid"/>
            <a:round/>
            <a:headEnd type="none" w="med" len="med"/>
            <a:tailEnd type="none" w="med" len="med"/>
          </a:ln>
          <a:effectLst/>
        </p:spPr>
      </p:cxnSp>
      <p:sp>
        <p:nvSpPr>
          <p:cNvPr id="30" name="TextBox 29">
            <a:extLst>
              <a:ext uri="{FF2B5EF4-FFF2-40B4-BE49-F238E27FC236}">
                <a16:creationId xmlns="" xmlns:a16="http://schemas.microsoft.com/office/drawing/2014/main" id="{A38EE34D-E26E-4D28-8694-6D2880BD7985}"/>
              </a:ext>
            </a:extLst>
          </p:cNvPr>
          <p:cNvSpPr txBox="1"/>
          <p:nvPr/>
        </p:nvSpPr>
        <p:spPr bwMode="auto">
          <a:xfrm>
            <a:off x="1596122" y="4966041"/>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1" name="TextBox 30">
            <a:extLst>
              <a:ext uri="{FF2B5EF4-FFF2-40B4-BE49-F238E27FC236}">
                <a16:creationId xmlns="" xmlns:a16="http://schemas.microsoft.com/office/drawing/2014/main" id="{9CE73501-5741-4502-8D29-F21363D27B3F}"/>
              </a:ext>
            </a:extLst>
          </p:cNvPr>
          <p:cNvSpPr txBox="1"/>
          <p:nvPr/>
        </p:nvSpPr>
        <p:spPr bwMode="auto">
          <a:xfrm>
            <a:off x="2029327" y="5254845"/>
            <a:ext cx="374422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 After Onset of Symptoms</a:t>
            </a:r>
          </a:p>
        </p:txBody>
      </p:sp>
      <p:sp>
        <p:nvSpPr>
          <p:cNvPr id="32" name="TextBox 31">
            <a:extLst>
              <a:ext uri="{FF2B5EF4-FFF2-40B4-BE49-F238E27FC236}">
                <a16:creationId xmlns="" xmlns:a16="http://schemas.microsoft.com/office/drawing/2014/main" id="{3AA344C2-924F-47A8-B8C9-3354C7E3C27B}"/>
              </a:ext>
            </a:extLst>
          </p:cNvPr>
          <p:cNvSpPr txBox="1"/>
          <p:nvPr/>
        </p:nvSpPr>
        <p:spPr bwMode="auto">
          <a:xfrm>
            <a:off x="2182236" y="4966041"/>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5</a:t>
            </a:r>
          </a:p>
        </p:txBody>
      </p:sp>
      <p:sp>
        <p:nvSpPr>
          <p:cNvPr id="33" name="TextBox 32">
            <a:extLst>
              <a:ext uri="{FF2B5EF4-FFF2-40B4-BE49-F238E27FC236}">
                <a16:creationId xmlns="" xmlns:a16="http://schemas.microsoft.com/office/drawing/2014/main" id="{A65D2130-8C22-413C-A738-B879449AB891}"/>
              </a:ext>
            </a:extLst>
          </p:cNvPr>
          <p:cNvSpPr txBox="1"/>
          <p:nvPr/>
        </p:nvSpPr>
        <p:spPr bwMode="auto">
          <a:xfrm>
            <a:off x="2786357" y="4966041"/>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34" name="TextBox 33">
            <a:extLst>
              <a:ext uri="{FF2B5EF4-FFF2-40B4-BE49-F238E27FC236}">
                <a16:creationId xmlns="" xmlns:a16="http://schemas.microsoft.com/office/drawing/2014/main" id="{17EEE3D0-5438-4480-A36C-8A795CB571E5}"/>
              </a:ext>
            </a:extLst>
          </p:cNvPr>
          <p:cNvSpPr txBox="1"/>
          <p:nvPr/>
        </p:nvSpPr>
        <p:spPr bwMode="auto">
          <a:xfrm>
            <a:off x="3413529" y="4966041"/>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15</a:t>
            </a:r>
          </a:p>
        </p:txBody>
      </p:sp>
      <p:sp>
        <p:nvSpPr>
          <p:cNvPr id="35" name="TextBox 34">
            <a:extLst>
              <a:ext uri="{FF2B5EF4-FFF2-40B4-BE49-F238E27FC236}">
                <a16:creationId xmlns="" xmlns:a16="http://schemas.microsoft.com/office/drawing/2014/main" id="{C2289308-D9FB-4A8B-916E-5AA80E71407E}"/>
              </a:ext>
            </a:extLst>
          </p:cNvPr>
          <p:cNvSpPr txBox="1"/>
          <p:nvPr/>
        </p:nvSpPr>
        <p:spPr bwMode="auto">
          <a:xfrm>
            <a:off x="3984308" y="4966041"/>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37" name="TextBox 36">
            <a:extLst>
              <a:ext uri="{FF2B5EF4-FFF2-40B4-BE49-F238E27FC236}">
                <a16:creationId xmlns="" xmlns:a16="http://schemas.microsoft.com/office/drawing/2014/main" id="{24B7F46D-759A-4F17-9804-D36FA2206588}"/>
              </a:ext>
            </a:extLst>
          </p:cNvPr>
          <p:cNvSpPr txBox="1"/>
          <p:nvPr/>
        </p:nvSpPr>
        <p:spPr bwMode="auto">
          <a:xfrm>
            <a:off x="4628507" y="4966041"/>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25</a:t>
            </a:r>
          </a:p>
        </p:txBody>
      </p:sp>
      <p:sp>
        <p:nvSpPr>
          <p:cNvPr id="38" name="TextBox 37">
            <a:extLst>
              <a:ext uri="{FF2B5EF4-FFF2-40B4-BE49-F238E27FC236}">
                <a16:creationId xmlns="" xmlns:a16="http://schemas.microsoft.com/office/drawing/2014/main" id="{9B10F2BD-B50B-4E5A-93E4-6A96573CB052}"/>
              </a:ext>
            </a:extLst>
          </p:cNvPr>
          <p:cNvSpPr txBox="1"/>
          <p:nvPr/>
        </p:nvSpPr>
        <p:spPr bwMode="auto">
          <a:xfrm>
            <a:off x="5210555" y="4966041"/>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39" name="TextBox 38">
            <a:extLst>
              <a:ext uri="{FF2B5EF4-FFF2-40B4-BE49-F238E27FC236}">
                <a16:creationId xmlns="" xmlns:a16="http://schemas.microsoft.com/office/drawing/2014/main" id="{4D86E106-CF2C-4372-9E9D-F704C0ABAB9D}"/>
              </a:ext>
            </a:extLst>
          </p:cNvPr>
          <p:cNvSpPr txBox="1"/>
          <p:nvPr/>
        </p:nvSpPr>
        <p:spPr bwMode="auto">
          <a:xfrm>
            <a:off x="5127357" y="2163654"/>
            <a:ext cx="10530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b="0" dirty="0">
                <a:solidFill>
                  <a:schemeClr val="bg1"/>
                </a:solidFill>
                <a:latin typeface="Calibri" panose="020F0502020204030204" pitchFamily="34" charset="0"/>
              </a:rPr>
              <a:t>Non-ICU</a:t>
            </a:r>
          </a:p>
        </p:txBody>
      </p:sp>
      <p:cxnSp>
        <p:nvCxnSpPr>
          <p:cNvPr id="41" name="Straight Connector 40">
            <a:extLst>
              <a:ext uri="{FF2B5EF4-FFF2-40B4-BE49-F238E27FC236}">
                <a16:creationId xmlns="" xmlns:a16="http://schemas.microsoft.com/office/drawing/2014/main" id="{22641BFE-75B4-4160-B0C1-230F1D1F4DBE}"/>
              </a:ext>
            </a:extLst>
          </p:cNvPr>
          <p:cNvCxnSpPr/>
          <p:nvPr/>
        </p:nvCxnSpPr>
        <p:spPr bwMode="auto">
          <a:xfrm flipH="1">
            <a:off x="4890220" y="2348320"/>
            <a:ext cx="273921" cy="0"/>
          </a:xfrm>
          <a:prstGeom prst="line">
            <a:avLst/>
          </a:prstGeom>
          <a:noFill/>
          <a:ln w="28575" cap="flat" cmpd="sng" algn="ctr">
            <a:solidFill>
              <a:schemeClr val="accent3"/>
            </a:solidFill>
            <a:prstDash val="solid"/>
            <a:round/>
            <a:headEnd type="none" w="med" len="med"/>
            <a:tailEnd type="none" w="med" len="med"/>
          </a:ln>
          <a:effectLst/>
        </p:spPr>
      </p:cxnSp>
      <p:cxnSp>
        <p:nvCxnSpPr>
          <p:cNvPr id="42" name="Straight Connector 41">
            <a:extLst>
              <a:ext uri="{FF2B5EF4-FFF2-40B4-BE49-F238E27FC236}">
                <a16:creationId xmlns="" xmlns:a16="http://schemas.microsoft.com/office/drawing/2014/main" id="{4A9930AA-8DFE-43AC-8360-2F9340561248}"/>
              </a:ext>
            </a:extLst>
          </p:cNvPr>
          <p:cNvCxnSpPr/>
          <p:nvPr/>
        </p:nvCxnSpPr>
        <p:spPr bwMode="auto">
          <a:xfrm flipH="1">
            <a:off x="6402387" y="2348320"/>
            <a:ext cx="273921" cy="0"/>
          </a:xfrm>
          <a:prstGeom prst="line">
            <a:avLst/>
          </a:prstGeom>
          <a:noFill/>
          <a:ln w="28575" cap="flat" cmpd="sng" algn="ctr">
            <a:solidFill>
              <a:schemeClr val="accent1"/>
            </a:solidFill>
            <a:prstDash val="solid"/>
            <a:round/>
            <a:headEnd type="none" w="med" len="med"/>
            <a:tailEnd type="none" w="med" len="med"/>
          </a:ln>
          <a:effectLst/>
        </p:spPr>
      </p:cxnSp>
      <p:sp>
        <p:nvSpPr>
          <p:cNvPr id="43" name="TextBox 42">
            <a:extLst>
              <a:ext uri="{FF2B5EF4-FFF2-40B4-BE49-F238E27FC236}">
                <a16:creationId xmlns="" xmlns:a16="http://schemas.microsoft.com/office/drawing/2014/main" id="{6482B60A-50CB-4068-BD7A-27DDD81FBC5F}"/>
              </a:ext>
            </a:extLst>
          </p:cNvPr>
          <p:cNvSpPr txBox="1"/>
          <p:nvPr/>
        </p:nvSpPr>
        <p:spPr bwMode="auto">
          <a:xfrm rot="16200000">
            <a:off x="-148636" y="3507810"/>
            <a:ext cx="268781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Patients (%)</a:t>
            </a:r>
          </a:p>
        </p:txBody>
      </p:sp>
      <p:sp>
        <p:nvSpPr>
          <p:cNvPr id="44" name="TextBox 43">
            <a:extLst>
              <a:ext uri="{FF2B5EF4-FFF2-40B4-BE49-F238E27FC236}">
                <a16:creationId xmlns="" xmlns:a16="http://schemas.microsoft.com/office/drawing/2014/main" id="{C634202E-E2E3-4F7C-9CC2-540D96CA8C83}"/>
              </a:ext>
            </a:extLst>
          </p:cNvPr>
          <p:cNvSpPr txBox="1"/>
          <p:nvPr/>
        </p:nvSpPr>
        <p:spPr bwMode="auto">
          <a:xfrm>
            <a:off x="1263181" y="2385282"/>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45" name="TextBox 44">
            <a:extLst>
              <a:ext uri="{FF2B5EF4-FFF2-40B4-BE49-F238E27FC236}">
                <a16:creationId xmlns="" xmlns:a16="http://schemas.microsoft.com/office/drawing/2014/main" id="{90469B2A-E4DD-4B9D-A623-35298763553C}"/>
              </a:ext>
            </a:extLst>
          </p:cNvPr>
          <p:cNvSpPr txBox="1"/>
          <p:nvPr/>
        </p:nvSpPr>
        <p:spPr bwMode="auto">
          <a:xfrm>
            <a:off x="1263181" y="3577705"/>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50</a:t>
            </a:r>
          </a:p>
        </p:txBody>
      </p:sp>
      <p:sp>
        <p:nvSpPr>
          <p:cNvPr id="46" name="TextBox 45">
            <a:extLst>
              <a:ext uri="{FF2B5EF4-FFF2-40B4-BE49-F238E27FC236}">
                <a16:creationId xmlns="" xmlns:a16="http://schemas.microsoft.com/office/drawing/2014/main" id="{7B548765-5124-4764-955D-2A20494333B1}"/>
              </a:ext>
            </a:extLst>
          </p:cNvPr>
          <p:cNvSpPr txBox="1"/>
          <p:nvPr/>
        </p:nvSpPr>
        <p:spPr bwMode="auto">
          <a:xfrm>
            <a:off x="1263181" y="4770127"/>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47" name="TextBox 46">
            <a:extLst>
              <a:ext uri="{FF2B5EF4-FFF2-40B4-BE49-F238E27FC236}">
                <a16:creationId xmlns="" xmlns:a16="http://schemas.microsoft.com/office/drawing/2014/main" id="{85C960D2-B841-4B18-89EB-5012E1F726B5}"/>
              </a:ext>
            </a:extLst>
          </p:cNvPr>
          <p:cNvSpPr txBox="1"/>
          <p:nvPr/>
        </p:nvSpPr>
        <p:spPr bwMode="auto">
          <a:xfrm>
            <a:off x="-57228" y="5507179"/>
            <a:ext cx="17956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600" dirty="0">
                <a:solidFill>
                  <a:schemeClr val="bg1"/>
                </a:solidFill>
                <a:latin typeface="Calibri" panose="020F0502020204030204" pitchFamily="34" charset="0"/>
              </a:rPr>
              <a:t>Patients at Risk, n</a:t>
            </a:r>
            <a:r>
              <a:rPr lang="en-US" sz="1600" b="0" dirty="0">
                <a:solidFill>
                  <a:schemeClr val="bg1"/>
                </a:solidFill>
                <a:latin typeface="Calibri" panose="020F0502020204030204" pitchFamily="34" charset="0"/>
              </a:rPr>
              <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ICU</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Non-ICU</a:t>
            </a:r>
          </a:p>
        </p:txBody>
      </p:sp>
      <p:sp>
        <p:nvSpPr>
          <p:cNvPr id="48" name="TextBox 47">
            <a:extLst>
              <a:ext uri="{FF2B5EF4-FFF2-40B4-BE49-F238E27FC236}">
                <a16:creationId xmlns="" xmlns:a16="http://schemas.microsoft.com/office/drawing/2014/main" id="{725AA7C8-55C6-4595-B218-7F57F5194CE8}"/>
              </a:ext>
            </a:extLst>
          </p:cNvPr>
          <p:cNvSpPr txBox="1"/>
          <p:nvPr/>
        </p:nvSpPr>
        <p:spPr bwMode="auto">
          <a:xfrm>
            <a:off x="1523376" y="5734929"/>
            <a:ext cx="6834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22</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213</a:t>
            </a:r>
          </a:p>
        </p:txBody>
      </p:sp>
      <p:sp>
        <p:nvSpPr>
          <p:cNvPr id="49" name="TextBox 48">
            <a:extLst>
              <a:ext uri="{FF2B5EF4-FFF2-40B4-BE49-F238E27FC236}">
                <a16:creationId xmlns="" xmlns:a16="http://schemas.microsoft.com/office/drawing/2014/main" id="{F675BD7B-E8B5-41A2-AA00-23B34021AC6C}"/>
              </a:ext>
            </a:extLst>
          </p:cNvPr>
          <p:cNvSpPr txBox="1"/>
          <p:nvPr/>
        </p:nvSpPr>
        <p:spPr bwMode="auto">
          <a:xfrm>
            <a:off x="2737367" y="5734929"/>
            <a:ext cx="6834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13</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93</a:t>
            </a:r>
          </a:p>
        </p:txBody>
      </p:sp>
      <p:sp>
        <p:nvSpPr>
          <p:cNvPr id="50" name="TextBox 49">
            <a:extLst>
              <a:ext uri="{FF2B5EF4-FFF2-40B4-BE49-F238E27FC236}">
                <a16:creationId xmlns="" xmlns:a16="http://schemas.microsoft.com/office/drawing/2014/main" id="{D3096046-044E-4B70-AA82-B534EA9A239A}"/>
              </a:ext>
            </a:extLst>
          </p:cNvPr>
          <p:cNvSpPr txBox="1"/>
          <p:nvPr/>
        </p:nvSpPr>
        <p:spPr bwMode="auto">
          <a:xfrm>
            <a:off x="3951357" y="5734929"/>
            <a:ext cx="6834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3</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3</a:t>
            </a:r>
          </a:p>
        </p:txBody>
      </p:sp>
      <p:cxnSp>
        <p:nvCxnSpPr>
          <p:cNvPr id="53" name="Straight Connector 52">
            <a:extLst>
              <a:ext uri="{FF2B5EF4-FFF2-40B4-BE49-F238E27FC236}">
                <a16:creationId xmlns="" xmlns:a16="http://schemas.microsoft.com/office/drawing/2014/main" id="{78830310-5BAF-407D-A4D9-EFFFCB07A6B8}"/>
              </a:ext>
            </a:extLst>
          </p:cNvPr>
          <p:cNvCxnSpPr>
            <a:cxnSpLocks/>
          </p:cNvCxnSpPr>
          <p:nvPr/>
        </p:nvCxnSpPr>
        <p:spPr bwMode="auto">
          <a:xfrm>
            <a:off x="7392227" y="4934037"/>
            <a:ext cx="3979265"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 xmlns:a16="http://schemas.microsoft.com/office/drawing/2014/main" id="{7A84F0C5-F763-45C4-9D36-F2B6EA49CFDE}"/>
              </a:ext>
            </a:extLst>
          </p:cNvPr>
          <p:cNvCxnSpPr/>
          <p:nvPr/>
        </p:nvCxnSpPr>
        <p:spPr bwMode="auto">
          <a:xfrm flipV="1">
            <a:off x="7401851" y="2569949"/>
            <a:ext cx="0" cy="2377440"/>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 xmlns:a16="http://schemas.microsoft.com/office/drawing/2014/main" id="{6AF6487A-1302-456C-B66C-646774EA7D9B}"/>
              </a:ext>
            </a:extLst>
          </p:cNvPr>
          <p:cNvCxnSpPr/>
          <p:nvPr/>
        </p:nvCxnSpPr>
        <p:spPr bwMode="auto">
          <a:xfrm flipH="1">
            <a:off x="7324848" y="256994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 xmlns:a16="http://schemas.microsoft.com/office/drawing/2014/main" id="{BA3048EA-B529-4E26-BD0A-91721D49F91F}"/>
              </a:ext>
            </a:extLst>
          </p:cNvPr>
          <p:cNvCxnSpPr/>
          <p:nvPr/>
        </p:nvCxnSpPr>
        <p:spPr bwMode="auto">
          <a:xfrm flipH="1">
            <a:off x="7324848" y="375199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 xmlns:a16="http://schemas.microsoft.com/office/drawing/2014/main" id="{23894DB5-3B52-4E0C-A543-2D342133781C}"/>
              </a:ext>
            </a:extLst>
          </p:cNvPr>
          <p:cNvCxnSpPr/>
          <p:nvPr/>
        </p:nvCxnSpPr>
        <p:spPr bwMode="auto">
          <a:xfrm flipH="1">
            <a:off x="7324848" y="493403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 xmlns:a16="http://schemas.microsoft.com/office/drawing/2014/main" id="{98D42094-4E3D-44CE-B27F-68AE48B0AB89}"/>
              </a:ext>
            </a:extLst>
          </p:cNvPr>
          <p:cNvCxnSpPr/>
          <p:nvPr/>
        </p:nvCxnSpPr>
        <p:spPr bwMode="auto">
          <a:xfrm>
            <a:off x="7388856"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 xmlns:a16="http://schemas.microsoft.com/office/drawing/2014/main" id="{39FC3399-E8FB-4C26-82A7-7F7616B65D8C}"/>
              </a:ext>
            </a:extLst>
          </p:cNvPr>
          <p:cNvCxnSpPr/>
          <p:nvPr/>
        </p:nvCxnSpPr>
        <p:spPr bwMode="auto">
          <a:xfrm>
            <a:off x="7999475"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 xmlns:a16="http://schemas.microsoft.com/office/drawing/2014/main" id="{DE2CACCB-0A29-4A34-8747-798FA2118BED}"/>
              </a:ext>
            </a:extLst>
          </p:cNvPr>
          <p:cNvCxnSpPr/>
          <p:nvPr/>
        </p:nvCxnSpPr>
        <p:spPr bwMode="auto">
          <a:xfrm>
            <a:off x="8610094"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 xmlns:a16="http://schemas.microsoft.com/office/drawing/2014/main" id="{657F08EC-0AF1-4009-B0D1-DA6DEC3C203C}"/>
              </a:ext>
            </a:extLst>
          </p:cNvPr>
          <p:cNvCxnSpPr/>
          <p:nvPr/>
        </p:nvCxnSpPr>
        <p:spPr bwMode="auto">
          <a:xfrm>
            <a:off x="9220713"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 xmlns:a16="http://schemas.microsoft.com/office/drawing/2014/main" id="{5FA949A5-3FE5-485D-B9C1-ABFFFA5BAFF0}"/>
              </a:ext>
            </a:extLst>
          </p:cNvPr>
          <p:cNvCxnSpPr/>
          <p:nvPr/>
        </p:nvCxnSpPr>
        <p:spPr bwMode="auto">
          <a:xfrm>
            <a:off x="9831332"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 xmlns:a16="http://schemas.microsoft.com/office/drawing/2014/main" id="{730F6587-7C40-46B6-8E39-D9248EADBBA8}"/>
              </a:ext>
            </a:extLst>
          </p:cNvPr>
          <p:cNvCxnSpPr/>
          <p:nvPr/>
        </p:nvCxnSpPr>
        <p:spPr bwMode="auto">
          <a:xfrm>
            <a:off x="10441951"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 xmlns:a16="http://schemas.microsoft.com/office/drawing/2014/main" id="{B4A46ADE-3DA8-469C-B5EF-BB993AB14CF0}"/>
              </a:ext>
            </a:extLst>
          </p:cNvPr>
          <p:cNvCxnSpPr/>
          <p:nvPr/>
        </p:nvCxnSpPr>
        <p:spPr bwMode="auto">
          <a:xfrm>
            <a:off x="11052571" y="4934037"/>
            <a:ext cx="0" cy="64008"/>
          </a:xfrm>
          <a:prstGeom prst="line">
            <a:avLst/>
          </a:prstGeom>
          <a:noFill/>
          <a:ln w="28575" cap="flat" cmpd="sng" algn="ctr">
            <a:solidFill>
              <a:schemeClr val="bg1"/>
            </a:solidFill>
            <a:prstDash val="solid"/>
            <a:round/>
            <a:headEnd type="none" w="med" len="med"/>
            <a:tailEnd type="none" w="med" len="med"/>
          </a:ln>
          <a:effectLst/>
        </p:spPr>
      </p:cxnSp>
      <p:sp>
        <p:nvSpPr>
          <p:cNvPr id="65" name="TextBox 64">
            <a:extLst>
              <a:ext uri="{FF2B5EF4-FFF2-40B4-BE49-F238E27FC236}">
                <a16:creationId xmlns="" xmlns:a16="http://schemas.microsoft.com/office/drawing/2014/main" id="{2382670B-8F13-4AF3-8369-6097FBC99475}"/>
              </a:ext>
            </a:extLst>
          </p:cNvPr>
          <p:cNvSpPr txBox="1"/>
          <p:nvPr/>
        </p:nvSpPr>
        <p:spPr bwMode="auto">
          <a:xfrm>
            <a:off x="7121047" y="4966041"/>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66" name="TextBox 65">
            <a:extLst>
              <a:ext uri="{FF2B5EF4-FFF2-40B4-BE49-F238E27FC236}">
                <a16:creationId xmlns="" xmlns:a16="http://schemas.microsoft.com/office/drawing/2014/main" id="{77CC154F-CAF5-4045-B617-4C16F7930DAD}"/>
              </a:ext>
            </a:extLst>
          </p:cNvPr>
          <p:cNvSpPr txBox="1"/>
          <p:nvPr/>
        </p:nvSpPr>
        <p:spPr bwMode="auto">
          <a:xfrm>
            <a:off x="7554252" y="5254845"/>
            <a:ext cx="374422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pPr>
            <a:r>
              <a:rPr lang="en-US" b="1" dirty="0">
                <a:solidFill>
                  <a:schemeClr val="bg1"/>
                </a:solidFill>
                <a:latin typeface="Calibri" panose="020F0502020204030204" pitchFamily="34" charset="0"/>
              </a:rPr>
              <a:t>Day After Onset of Symptoms</a:t>
            </a:r>
          </a:p>
        </p:txBody>
      </p:sp>
      <p:sp>
        <p:nvSpPr>
          <p:cNvPr id="67" name="TextBox 66">
            <a:extLst>
              <a:ext uri="{FF2B5EF4-FFF2-40B4-BE49-F238E27FC236}">
                <a16:creationId xmlns="" xmlns:a16="http://schemas.microsoft.com/office/drawing/2014/main" id="{FEAADC1B-3E41-456B-A0B6-811D6D63CF9A}"/>
              </a:ext>
            </a:extLst>
          </p:cNvPr>
          <p:cNvSpPr txBox="1"/>
          <p:nvPr/>
        </p:nvSpPr>
        <p:spPr bwMode="auto">
          <a:xfrm>
            <a:off x="7707161" y="4966041"/>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5</a:t>
            </a:r>
          </a:p>
        </p:txBody>
      </p:sp>
      <p:sp>
        <p:nvSpPr>
          <p:cNvPr id="68" name="TextBox 67">
            <a:extLst>
              <a:ext uri="{FF2B5EF4-FFF2-40B4-BE49-F238E27FC236}">
                <a16:creationId xmlns="" xmlns:a16="http://schemas.microsoft.com/office/drawing/2014/main" id="{93745293-70F9-4631-8EF1-C6759F203BB9}"/>
              </a:ext>
            </a:extLst>
          </p:cNvPr>
          <p:cNvSpPr txBox="1"/>
          <p:nvPr/>
        </p:nvSpPr>
        <p:spPr bwMode="auto">
          <a:xfrm>
            <a:off x="8311282" y="4966041"/>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69" name="TextBox 68">
            <a:extLst>
              <a:ext uri="{FF2B5EF4-FFF2-40B4-BE49-F238E27FC236}">
                <a16:creationId xmlns="" xmlns:a16="http://schemas.microsoft.com/office/drawing/2014/main" id="{6D606294-BA2B-47EB-A7F8-7DDFEA65B8F3}"/>
              </a:ext>
            </a:extLst>
          </p:cNvPr>
          <p:cNvSpPr txBox="1"/>
          <p:nvPr/>
        </p:nvSpPr>
        <p:spPr bwMode="auto">
          <a:xfrm>
            <a:off x="8938454" y="4966041"/>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15</a:t>
            </a:r>
          </a:p>
        </p:txBody>
      </p:sp>
      <p:sp>
        <p:nvSpPr>
          <p:cNvPr id="70" name="TextBox 69">
            <a:extLst>
              <a:ext uri="{FF2B5EF4-FFF2-40B4-BE49-F238E27FC236}">
                <a16:creationId xmlns="" xmlns:a16="http://schemas.microsoft.com/office/drawing/2014/main" id="{B5440947-36E2-48B9-B6B8-8A6007812D1F}"/>
              </a:ext>
            </a:extLst>
          </p:cNvPr>
          <p:cNvSpPr txBox="1"/>
          <p:nvPr/>
        </p:nvSpPr>
        <p:spPr bwMode="auto">
          <a:xfrm>
            <a:off x="9509233" y="4966041"/>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71" name="TextBox 70">
            <a:extLst>
              <a:ext uri="{FF2B5EF4-FFF2-40B4-BE49-F238E27FC236}">
                <a16:creationId xmlns="" xmlns:a16="http://schemas.microsoft.com/office/drawing/2014/main" id="{C21A1E83-79AD-44DB-989F-9ED91C294CBF}"/>
              </a:ext>
            </a:extLst>
          </p:cNvPr>
          <p:cNvSpPr txBox="1"/>
          <p:nvPr/>
        </p:nvSpPr>
        <p:spPr bwMode="auto">
          <a:xfrm>
            <a:off x="10153432" y="4966041"/>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25</a:t>
            </a:r>
          </a:p>
        </p:txBody>
      </p:sp>
      <p:sp>
        <p:nvSpPr>
          <p:cNvPr id="72" name="TextBox 71">
            <a:extLst>
              <a:ext uri="{FF2B5EF4-FFF2-40B4-BE49-F238E27FC236}">
                <a16:creationId xmlns="" xmlns:a16="http://schemas.microsoft.com/office/drawing/2014/main" id="{F227CF8E-3387-4E96-B7C7-B69EE9EFB6CD}"/>
              </a:ext>
            </a:extLst>
          </p:cNvPr>
          <p:cNvSpPr txBox="1"/>
          <p:nvPr/>
        </p:nvSpPr>
        <p:spPr bwMode="auto">
          <a:xfrm>
            <a:off x="10735480" y="4966041"/>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73" name="TextBox 72">
            <a:extLst>
              <a:ext uri="{FF2B5EF4-FFF2-40B4-BE49-F238E27FC236}">
                <a16:creationId xmlns="" xmlns:a16="http://schemas.microsoft.com/office/drawing/2014/main" id="{4646FA9E-31D9-41FC-8AEB-0128887770A6}"/>
              </a:ext>
            </a:extLst>
          </p:cNvPr>
          <p:cNvSpPr txBox="1"/>
          <p:nvPr/>
        </p:nvSpPr>
        <p:spPr bwMode="auto">
          <a:xfrm>
            <a:off x="6689302" y="2163654"/>
            <a:ext cx="10530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b="0" dirty="0">
                <a:solidFill>
                  <a:schemeClr val="bg1"/>
                </a:solidFill>
                <a:latin typeface="Calibri" panose="020F0502020204030204" pitchFamily="34" charset="0"/>
              </a:rPr>
              <a:t>ICU</a:t>
            </a:r>
          </a:p>
        </p:txBody>
      </p:sp>
      <p:sp>
        <p:nvSpPr>
          <p:cNvPr id="76" name="TextBox 75">
            <a:extLst>
              <a:ext uri="{FF2B5EF4-FFF2-40B4-BE49-F238E27FC236}">
                <a16:creationId xmlns="" xmlns:a16="http://schemas.microsoft.com/office/drawing/2014/main" id="{CE2A1801-9B36-416A-85B6-F01BB4466D36}"/>
              </a:ext>
            </a:extLst>
          </p:cNvPr>
          <p:cNvSpPr txBox="1"/>
          <p:nvPr/>
        </p:nvSpPr>
        <p:spPr bwMode="auto">
          <a:xfrm rot="16200000">
            <a:off x="5188070" y="3377462"/>
            <a:ext cx="29485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Patients (%)</a:t>
            </a:r>
          </a:p>
        </p:txBody>
      </p:sp>
      <p:sp>
        <p:nvSpPr>
          <p:cNvPr id="77" name="TextBox 76">
            <a:extLst>
              <a:ext uri="{FF2B5EF4-FFF2-40B4-BE49-F238E27FC236}">
                <a16:creationId xmlns="" xmlns:a16="http://schemas.microsoft.com/office/drawing/2014/main" id="{8BB7A586-ECA7-4F0F-9242-C9B65550BEA5}"/>
              </a:ext>
            </a:extLst>
          </p:cNvPr>
          <p:cNvSpPr txBox="1"/>
          <p:nvPr/>
        </p:nvSpPr>
        <p:spPr bwMode="auto">
          <a:xfrm>
            <a:off x="6788106" y="2385282"/>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78" name="TextBox 77">
            <a:extLst>
              <a:ext uri="{FF2B5EF4-FFF2-40B4-BE49-F238E27FC236}">
                <a16:creationId xmlns="" xmlns:a16="http://schemas.microsoft.com/office/drawing/2014/main" id="{979C609E-CCEC-4675-9FB2-3CF8DB458BE6}"/>
              </a:ext>
            </a:extLst>
          </p:cNvPr>
          <p:cNvSpPr txBox="1"/>
          <p:nvPr/>
        </p:nvSpPr>
        <p:spPr bwMode="auto">
          <a:xfrm>
            <a:off x="6788106" y="3577705"/>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50</a:t>
            </a:r>
          </a:p>
        </p:txBody>
      </p:sp>
      <p:sp>
        <p:nvSpPr>
          <p:cNvPr id="79" name="TextBox 78">
            <a:extLst>
              <a:ext uri="{FF2B5EF4-FFF2-40B4-BE49-F238E27FC236}">
                <a16:creationId xmlns="" xmlns:a16="http://schemas.microsoft.com/office/drawing/2014/main" id="{CF7A1D06-B84B-411B-9564-B50285FE572C}"/>
              </a:ext>
            </a:extLst>
          </p:cNvPr>
          <p:cNvSpPr txBox="1"/>
          <p:nvPr/>
        </p:nvSpPr>
        <p:spPr bwMode="auto">
          <a:xfrm>
            <a:off x="6788106" y="4770127"/>
            <a:ext cx="5976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80" name="TextBox 79">
            <a:extLst>
              <a:ext uri="{FF2B5EF4-FFF2-40B4-BE49-F238E27FC236}">
                <a16:creationId xmlns="" xmlns:a16="http://schemas.microsoft.com/office/drawing/2014/main" id="{1A36A0C1-50A6-4543-8109-CA5419244CAF}"/>
              </a:ext>
            </a:extLst>
          </p:cNvPr>
          <p:cNvSpPr txBox="1"/>
          <p:nvPr/>
        </p:nvSpPr>
        <p:spPr bwMode="auto">
          <a:xfrm>
            <a:off x="5477163" y="5507179"/>
            <a:ext cx="17956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spcBef>
                <a:spcPct val="50000"/>
              </a:spcBef>
            </a:pPr>
            <a:r>
              <a:rPr lang="en-US" sz="1600" dirty="0">
                <a:solidFill>
                  <a:schemeClr val="bg1"/>
                </a:solidFill>
                <a:latin typeface="Calibri" panose="020F0502020204030204" pitchFamily="34" charset="0"/>
              </a:rPr>
              <a:t>Patients at Risk, n</a:t>
            </a:r>
            <a:r>
              <a:rPr lang="en-US" sz="1600" b="0" dirty="0">
                <a:solidFill>
                  <a:schemeClr val="bg1"/>
                </a:solidFill>
                <a:latin typeface="Calibri" panose="020F0502020204030204" pitchFamily="34" charset="0"/>
              </a:rPr>
              <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ICU</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Non-ICU</a:t>
            </a:r>
          </a:p>
        </p:txBody>
      </p:sp>
      <p:sp>
        <p:nvSpPr>
          <p:cNvPr id="81" name="TextBox 80">
            <a:extLst>
              <a:ext uri="{FF2B5EF4-FFF2-40B4-BE49-F238E27FC236}">
                <a16:creationId xmlns="" xmlns:a16="http://schemas.microsoft.com/office/drawing/2014/main" id="{531D5E2D-733F-487C-882F-02F538FF34DB}"/>
              </a:ext>
            </a:extLst>
          </p:cNvPr>
          <p:cNvSpPr txBox="1"/>
          <p:nvPr/>
        </p:nvSpPr>
        <p:spPr bwMode="auto">
          <a:xfrm>
            <a:off x="7048301" y="5734929"/>
            <a:ext cx="6834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21</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227</a:t>
            </a:r>
          </a:p>
        </p:txBody>
      </p:sp>
      <p:sp>
        <p:nvSpPr>
          <p:cNvPr id="82" name="TextBox 81">
            <a:extLst>
              <a:ext uri="{FF2B5EF4-FFF2-40B4-BE49-F238E27FC236}">
                <a16:creationId xmlns="" xmlns:a16="http://schemas.microsoft.com/office/drawing/2014/main" id="{B8925261-92B4-4DDC-9127-91570CD1DFA0}"/>
              </a:ext>
            </a:extLst>
          </p:cNvPr>
          <p:cNvSpPr txBox="1"/>
          <p:nvPr/>
        </p:nvSpPr>
        <p:spPr bwMode="auto">
          <a:xfrm>
            <a:off x="7638016" y="5734929"/>
            <a:ext cx="6834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21</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207</a:t>
            </a:r>
          </a:p>
        </p:txBody>
      </p:sp>
      <p:sp>
        <p:nvSpPr>
          <p:cNvPr id="83" name="TextBox 82">
            <a:extLst>
              <a:ext uri="{FF2B5EF4-FFF2-40B4-BE49-F238E27FC236}">
                <a16:creationId xmlns="" xmlns:a16="http://schemas.microsoft.com/office/drawing/2014/main" id="{F1C7C19B-A417-4B17-A14D-D6F149002CDA}"/>
              </a:ext>
            </a:extLst>
          </p:cNvPr>
          <p:cNvSpPr txBox="1"/>
          <p:nvPr/>
        </p:nvSpPr>
        <p:spPr bwMode="auto">
          <a:xfrm>
            <a:off x="9465038" y="5734929"/>
            <a:ext cx="6834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12</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19</a:t>
            </a:r>
          </a:p>
        </p:txBody>
      </p:sp>
      <p:sp>
        <p:nvSpPr>
          <p:cNvPr id="85" name="TextBox 84">
            <a:extLst>
              <a:ext uri="{FF2B5EF4-FFF2-40B4-BE49-F238E27FC236}">
                <a16:creationId xmlns="" xmlns:a16="http://schemas.microsoft.com/office/drawing/2014/main" id="{C2200D0D-C0D2-47B8-82BC-23CBE0AC672A}"/>
              </a:ext>
            </a:extLst>
          </p:cNvPr>
          <p:cNvSpPr txBox="1"/>
          <p:nvPr/>
        </p:nvSpPr>
        <p:spPr bwMode="auto">
          <a:xfrm>
            <a:off x="8262456" y="5734929"/>
            <a:ext cx="6834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149</a:t>
            </a:r>
          </a:p>
        </p:txBody>
      </p:sp>
      <p:sp>
        <p:nvSpPr>
          <p:cNvPr id="86" name="TextBox 85">
            <a:extLst>
              <a:ext uri="{FF2B5EF4-FFF2-40B4-BE49-F238E27FC236}">
                <a16:creationId xmlns="" xmlns:a16="http://schemas.microsoft.com/office/drawing/2014/main" id="{D5C4A313-47D4-4D54-BF58-521BAF3E9B49}"/>
              </a:ext>
            </a:extLst>
          </p:cNvPr>
          <p:cNvSpPr txBox="1"/>
          <p:nvPr/>
        </p:nvSpPr>
        <p:spPr bwMode="auto">
          <a:xfrm>
            <a:off x="8875321" y="5734929"/>
            <a:ext cx="6834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17</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49</a:t>
            </a:r>
          </a:p>
        </p:txBody>
      </p:sp>
      <p:sp>
        <p:nvSpPr>
          <p:cNvPr id="87" name="TextBox 86">
            <a:extLst>
              <a:ext uri="{FF2B5EF4-FFF2-40B4-BE49-F238E27FC236}">
                <a16:creationId xmlns="" xmlns:a16="http://schemas.microsoft.com/office/drawing/2014/main" id="{5F06598E-FFB2-456B-861A-D1CB207902E8}"/>
              </a:ext>
            </a:extLst>
          </p:cNvPr>
          <p:cNvSpPr txBox="1"/>
          <p:nvPr/>
        </p:nvSpPr>
        <p:spPr bwMode="auto">
          <a:xfrm>
            <a:off x="10089480" y="5734929"/>
            <a:ext cx="6834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7</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1</a:t>
            </a:r>
          </a:p>
        </p:txBody>
      </p:sp>
      <p:sp>
        <p:nvSpPr>
          <p:cNvPr id="88" name="Freeform: Shape 87">
            <a:extLst>
              <a:ext uri="{FF2B5EF4-FFF2-40B4-BE49-F238E27FC236}">
                <a16:creationId xmlns="" xmlns:a16="http://schemas.microsoft.com/office/drawing/2014/main" id="{0BCAC705-BEFC-4F01-A058-6230FA6291D1}"/>
              </a:ext>
            </a:extLst>
          </p:cNvPr>
          <p:cNvSpPr/>
          <p:nvPr/>
        </p:nvSpPr>
        <p:spPr bwMode="auto">
          <a:xfrm>
            <a:off x="1881188" y="2595563"/>
            <a:ext cx="3776662" cy="2333625"/>
          </a:xfrm>
          <a:custGeom>
            <a:avLst/>
            <a:gdLst>
              <a:gd name="connsiteX0" fmla="*/ 3776662 w 3776662"/>
              <a:gd name="connsiteY0" fmla="*/ 2333625 h 2333625"/>
              <a:gd name="connsiteX1" fmla="*/ 3776662 w 3776662"/>
              <a:gd name="connsiteY1" fmla="*/ 909637 h 2333625"/>
              <a:gd name="connsiteX2" fmla="*/ 1700212 w 3776662"/>
              <a:gd name="connsiteY2" fmla="*/ 909637 h 2333625"/>
              <a:gd name="connsiteX3" fmla="*/ 1700212 w 3776662"/>
              <a:gd name="connsiteY3" fmla="*/ 528637 h 2333625"/>
              <a:gd name="connsiteX4" fmla="*/ 1352550 w 3776662"/>
              <a:gd name="connsiteY4" fmla="*/ 528637 h 2333625"/>
              <a:gd name="connsiteX5" fmla="*/ 1352550 w 3776662"/>
              <a:gd name="connsiteY5" fmla="*/ 352425 h 2333625"/>
              <a:gd name="connsiteX6" fmla="*/ 1219200 w 3776662"/>
              <a:gd name="connsiteY6" fmla="*/ 352425 h 2333625"/>
              <a:gd name="connsiteX7" fmla="*/ 1219200 w 3776662"/>
              <a:gd name="connsiteY7" fmla="*/ 0 h 2333625"/>
              <a:gd name="connsiteX8" fmla="*/ 0 w 3776662"/>
              <a:gd name="connsiteY8"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662" h="2333625">
                <a:moveTo>
                  <a:pt x="3776662" y="2333625"/>
                </a:moveTo>
                <a:lnTo>
                  <a:pt x="3776662" y="909637"/>
                </a:lnTo>
                <a:lnTo>
                  <a:pt x="1700212" y="909637"/>
                </a:lnTo>
                <a:lnTo>
                  <a:pt x="1700212" y="528637"/>
                </a:lnTo>
                <a:lnTo>
                  <a:pt x="1352550" y="528637"/>
                </a:lnTo>
                <a:lnTo>
                  <a:pt x="1352550" y="352425"/>
                </a:lnTo>
                <a:lnTo>
                  <a:pt x="1219200" y="352425"/>
                </a:lnTo>
                <a:lnTo>
                  <a:pt x="1219200" y="0"/>
                </a:lnTo>
                <a:lnTo>
                  <a:pt x="0" y="0"/>
                </a:lnTo>
              </a:path>
            </a:pathLst>
          </a:custGeom>
          <a:noFill/>
          <a:ln w="28575">
            <a:solidFill>
              <a:schemeClr val="accent1"/>
            </a:solidFill>
            <a:miter lim="800000"/>
            <a:headEnd/>
            <a:tailEnd/>
          </a:ln>
        </p:spPr>
        <p:txBody>
          <a:bodyPr rtlCol="0" anchor="ctr"/>
          <a:lstStyle/>
          <a:p>
            <a:pPr algn="ctr"/>
            <a:endParaRPr lang="en-US" dirty="0"/>
          </a:p>
        </p:txBody>
      </p:sp>
      <p:sp>
        <p:nvSpPr>
          <p:cNvPr id="89" name="Freeform: Shape 88">
            <a:extLst>
              <a:ext uri="{FF2B5EF4-FFF2-40B4-BE49-F238E27FC236}">
                <a16:creationId xmlns="" xmlns:a16="http://schemas.microsoft.com/office/drawing/2014/main" id="{A9B56FCC-AB83-4CB6-B0A7-A4B3CB587B3D}"/>
              </a:ext>
            </a:extLst>
          </p:cNvPr>
          <p:cNvSpPr/>
          <p:nvPr/>
        </p:nvSpPr>
        <p:spPr bwMode="auto">
          <a:xfrm>
            <a:off x="1885950" y="2586038"/>
            <a:ext cx="2538413" cy="2352675"/>
          </a:xfrm>
          <a:custGeom>
            <a:avLst/>
            <a:gdLst>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962150 w 2538413"/>
              <a:gd name="connsiteY31" fmla="*/ 2176462 h 2352675"/>
              <a:gd name="connsiteX32" fmla="*/ 1962150 w 2538413"/>
              <a:gd name="connsiteY32" fmla="*/ 2276475 h 2352675"/>
              <a:gd name="connsiteX33" fmla="*/ 2195513 w 2538413"/>
              <a:gd name="connsiteY33" fmla="*/ 2276475 h 2352675"/>
              <a:gd name="connsiteX34" fmla="*/ 2205038 w 2538413"/>
              <a:gd name="connsiteY34" fmla="*/ 2286000 h 2352675"/>
              <a:gd name="connsiteX35" fmla="*/ 2538413 w 2538413"/>
              <a:gd name="connsiteY35" fmla="*/ 2286000 h 2352675"/>
              <a:gd name="connsiteX36" fmla="*/ 2538413 w 2538413"/>
              <a:gd name="connsiteY36" fmla="*/ 2352675 h 2352675"/>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833563 w 2538413"/>
              <a:gd name="connsiteY31" fmla="*/ 2214562 h 2352675"/>
              <a:gd name="connsiteX32" fmla="*/ 1962150 w 2538413"/>
              <a:gd name="connsiteY32" fmla="*/ 2276475 h 2352675"/>
              <a:gd name="connsiteX33" fmla="*/ 2195513 w 2538413"/>
              <a:gd name="connsiteY33" fmla="*/ 2276475 h 2352675"/>
              <a:gd name="connsiteX34" fmla="*/ 2205038 w 2538413"/>
              <a:gd name="connsiteY34" fmla="*/ 2286000 h 2352675"/>
              <a:gd name="connsiteX35" fmla="*/ 2538413 w 2538413"/>
              <a:gd name="connsiteY35" fmla="*/ 2286000 h 2352675"/>
              <a:gd name="connsiteX36" fmla="*/ 2538413 w 2538413"/>
              <a:gd name="connsiteY36" fmla="*/ 2352675 h 2352675"/>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833563 w 2538413"/>
              <a:gd name="connsiteY31" fmla="*/ 2214562 h 2352675"/>
              <a:gd name="connsiteX32" fmla="*/ 1914525 w 2538413"/>
              <a:gd name="connsiteY32" fmla="*/ 2252662 h 2352675"/>
              <a:gd name="connsiteX33" fmla="*/ 1962150 w 2538413"/>
              <a:gd name="connsiteY33" fmla="*/ 2276475 h 2352675"/>
              <a:gd name="connsiteX34" fmla="*/ 2195513 w 2538413"/>
              <a:gd name="connsiteY34" fmla="*/ 2276475 h 2352675"/>
              <a:gd name="connsiteX35" fmla="*/ 2205038 w 2538413"/>
              <a:gd name="connsiteY35" fmla="*/ 2286000 h 2352675"/>
              <a:gd name="connsiteX36" fmla="*/ 2538413 w 2538413"/>
              <a:gd name="connsiteY36" fmla="*/ 2286000 h 2352675"/>
              <a:gd name="connsiteX37" fmla="*/ 2538413 w 2538413"/>
              <a:gd name="connsiteY37" fmla="*/ 2352675 h 2352675"/>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833563 w 2538413"/>
              <a:gd name="connsiteY31" fmla="*/ 2214562 h 2352675"/>
              <a:gd name="connsiteX32" fmla="*/ 1957387 w 2538413"/>
              <a:gd name="connsiteY32" fmla="*/ 2224087 h 2352675"/>
              <a:gd name="connsiteX33" fmla="*/ 1962150 w 2538413"/>
              <a:gd name="connsiteY33" fmla="*/ 2276475 h 2352675"/>
              <a:gd name="connsiteX34" fmla="*/ 2195513 w 2538413"/>
              <a:gd name="connsiteY34" fmla="*/ 2276475 h 2352675"/>
              <a:gd name="connsiteX35" fmla="*/ 2205038 w 2538413"/>
              <a:gd name="connsiteY35" fmla="*/ 2286000 h 2352675"/>
              <a:gd name="connsiteX36" fmla="*/ 2538413 w 2538413"/>
              <a:gd name="connsiteY36" fmla="*/ 2286000 h 2352675"/>
              <a:gd name="connsiteX37" fmla="*/ 2538413 w 2538413"/>
              <a:gd name="connsiteY37" fmla="*/ 2352675 h 2352675"/>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833563 w 2538413"/>
              <a:gd name="connsiteY31" fmla="*/ 2224087 h 2352675"/>
              <a:gd name="connsiteX32" fmla="*/ 1957387 w 2538413"/>
              <a:gd name="connsiteY32" fmla="*/ 2224087 h 2352675"/>
              <a:gd name="connsiteX33" fmla="*/ 1962150 w 2538413"/>
              <a:gd name="connsiteY33" fmla="*/ 2276475 h 2352675"/>
              <a:gd name="connsiteX34" fmla="*/ 2195513 w 2538413"/>
              <a:gd name="connsiteY34" fmla="*/ 2276475 h 2352675"/>
              <a:gd name="connsiteX35" fmla="*/ 2205038 w 2538413"/>
              <a:gd name="connsiteY35" fmla="*/ 2286000 h 2352675"/>
              <a:gd name="connsiteX36" fmla="*/ 2538413 w 2538413"/>
              <a:gd name="connsiteY36" fmla="*/ 2286000 h 2352675"/>
              <a:gd name="connsiteX37" fmla="*/ 2538413 w 2538413"/>
              <a:gd name="connsiteY37" fmla="*/ 2352675 h 2352675"/>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833563 w 2538413"/>
              <a:gd name="connsiteY31" fmla="*/ 2224087 h 2352675"/>
              <a:gd name="connsiteX32" fmla="*/ 1943099 w 2538413"/>
              <a:gd name="connsiteY32" fmla="*/ 2209799 h 2352675"/>
              <a:gd name="connsiteX33" fmla="*/ 1962150 w 2538413"/>
              <a:gd name="connsiteY33" fmla="*/ 2276475 h 2352675"/>
              <a:gd name="connsiteX34" fmla="*/ 2195513 w 2538413"/>
              <a:gd name="connsiteY34" fmla="*/ 2276475 h 2352675"/>
              <a:gd name="connsiteX35" fmla="*/ 2205038 w 2538413"/>
              <a:gd name="connsiteY35" fmla="*/ 2286000 h 2352675"/>
              <a:gd name="connsiteX36" fmla="*/ 2538413 w 2538413"/>
              <a:gd name="connsiteY36" fmla="*/ 2286000 h 2352675"/>
              <a:gd name="connsiteX37" fmla="*/ 2538413 w 2538413"/>
              <a:gd name="connsiteY37" fmla="*/ 2352675 h 2352675"/>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833563 w 2538413"/>
              <a:gd name="connsiteY31" fmla="*/ 2224087 h 2352675"/>
              <a:gd name="connsiteX32" fmla="*/ 1962149 w 2538413"/>
              <a:gd name="connsiteY32" fmla="*/ 2224086 h 2352675"/>
              <a:gd name="connsiteX33" fmla="*/ 1962150 w 2538413"/>
              <a:gd name="connsiteY33" fmla="*/ 2276475 h 2352675"/>
              <a:gd name="connsiteX34" fmla="*/ 2195513 w 2538413"/>
              <a:gd name="connsiteY34" fmla="*/ 2276475 h 2352675"/>
              <a:gd name="connsiteX35" fmla="*/ 2205038 w 2538413"/>
              <a:gd name="connsiteY35" fmla="*/ 2286000 h 2352675"/>
              <a:gd name="connsiteX36" fmla="*/ 2538413 w 2538413"/>
              <a:gd name="connsiteY36" fmla="*/ 2286000 h 2352675"/>
              <a:gd name="connsiteX37" fmla="*/ 2538413 w 2538413"/>
              <a:gd name="connsiteY37" fmla="*/ 2352675 h 2352675"/>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819275 w 2538413"/>
              <a:gd name="connsiteY31" fmla="*/ 2221705 h 2352675"/>
              <a:gd name="connsiteX32" fmla="*/ 1962149 w 2538413"/>
              <a:gd name="connsiteY32" fmla="*/ 2224086 h 2352675"/>
              <a:gd name="connsiteX33" fmla="*/ 1962150 w 2538413"/>
              <a:gd name="connsiteY33" fmla="*/ 2276475 h 2352675"/>
              <a:gd name="connsiteX34" fmla="*/ 2195513 w 2538413"/>
              <a:gd name="connsiteY34" fmla="*/ 2276475 h 2352675"/>
              <a:gd name="connsiteX35" fmla="*/ 2205038 w 2538413"/>
              <a:gd name="connsiteY35" fmla="*/ 2286000 h 2352675"/>
              <a:gd name="connsiteX36" fmla="*/ 2538413 w 2538413"/>
              <a:gd name="connsiteY36" fmla="*/ 2286000 h 2352675"/>
              <a:gd name="connsiteX37" fmla="*/ 2538413 w 2538413"/>
              <a:gd name="connsiteY37" fmla="*/ 2352675 h 235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38413" h="2352675">
                <a:moveTo>
                  <a:pt x="0" y="0"/>
                </a:moveTo>
                <a:lnTo>
                  <a:pt x="123825" y="0"/>
                </a:lnTo>
                <a:lnTo>
                  <a:pt x="123825" y="38100"/>
                </a:lnTo>
                <a:lnTo>
                  <a:pt x="233363" y="38100"/>
                </a:lnTo>
                <a:lnTo>
                  <a:pt x="233363" y="76200"/>
                </a:lnTo>
                <a:lnTo>
                  <a:pt x="357188" y="76200"/>
                </a:lnTo>
                <a:lnTo>
                  <a:pt x="357188" y="285750"/>
                </a:lnTo>
                <a:lnTo>
                  <a:pt x="485775" y="285750"/>
                </a:lnTo>
                <a:lnTo>
                  <a:pt x="485775" y="366712"/>
                </a:lnTo>
                <a:lnTo>
                  <a:pt x="595313" y="366712"/>
                </a:lnTo>
                <a:lnTo>
                  <a:pt x="595313" y="519112"/>
                </a:lnTo>
                <a:lnTo>
                  <a:pt x="714375" y="519112"/>
                </a:lnTo>
                <a:lnTo>
                  <a:pt x="714375" y="757237"/>
                </a:lnTo>
                <a:lnTo>
                  <a:pt x="838200" y="757237"/>
                </a:lnTo>
                <a:lnTo>
                  <a:pt x="838200" y="938212"/>
                </a:lnTo>
                <a:lnTo>
                  <a:pt x="981075" y="938212"/>
                </a:lnTo>
                <a:lnTo>
                  <a:pt x="981075" y="1128712"/>
                </a:lnTo>
                <a:lnTo>
                  <a:pt x="1090613" y="1128712"/>
                </a:lnTo>
                <a:lnTo>
                  <a:pt x="1090613" y="1271587"/>
                </a:lnTo>
                <a:lnTo>
                  <a:pt x="1195388" y="1271587"/>
                </a:lnTo>
                <a:lnTo>
                  <a:pt x="1195388" y="1414462"/>
                </a:lnTo>
                <a:lnTo>
                  <a:pt x="1319213" y="1414462"/>
                </a:lnTo>
                <a:lnTo>
                  <a:pt x="1319213" y="1704975"/>
                </a:lnTo>
                <a:lnTo>
                  <a:pt x="1447800" y="1704975"/>
                </a:lnTo>
                <a:lnTo>
                  <a:pt x="1447800" y="1876425"/>
                </a:lnTo>
                <a:lnTo>
                  <a:pt x="1576388" y="1876425"/>
                </a:lnTo>
                <a:lnTo>
                  <a:pt x="1576388" y="2066925"/>
                </a:lnTo>
                <a:lnTo>
                  <a:pt x="1700213" y="2066925"/>
                </a:lnTo>
                <a:lnTo>
                  <a:pt x="1700213" y="2176462"/>
                </a:lnTo>
                <a:lnTo>
                  <a:pt x="1819275" y="2176462"/>
                </a:lnTo>
                <a:lnTo>
                  <a:pt x="1819275" y="2176462"/>
                </a:lnTo>
                <a:lnTo>
                  <a:pt x="1819275" y="2221705"/>
                </a:lnTo>
                <a:lnTo>
                  <a:pt x="1962149" y="2224086"/>
                </a:lnTo>
                <a:cubicBezTo>
                  <a:pt x="1962149" y="2241549"/>
                  <a:pt x="1962150" y="2259012"/>
                  <a:pt x="1962150" y="2276475"/>
                </a:cubicBezTo>
                <a:lnTo>
                  <a:pt x="2195513" y="2276475"/>
                </a:lnTo>
                <a:lnTo>
                  <a:pt x="2205038" y="2286000"/>
                </a:lnTo>
                <a:lnTo>
                  <a:pt x="2538413" y="2286000"/>
                </a:lnTo>
                <a:lnTo>
                  <a:pt x="2538413" y="2352675"/>
                </a:lnTo>
              </a:path>
            </a:pathLst>
          </a:custGeom>
          <a:noFill/>
          <a:ln w="28575">
            <a:solidFill>
              <a:schemeClr val="accent3"/>
            </a:solidFill>
            <a:miter lim="800000"/>
            <a:headEnd/>
            <a:tailEnd/>
          </a:ln>
        </p:spPr>
        <p:txBody>
          <a:bodyPr rtlCol="0" anchor="ctr"/>
          <a:lstStyle/>
          <a:p>
            <a:pPr algn="ctr"/>
            <a:endParaRPr lang="en-US" dirty="0"/>
          </a:p>
        </p:txBody>
      </p:sp>
      <p:cxnSp>
        <p:nvCxnSpPr>
          <p:cNvPr id="91" name="Straight Connector 90">
            <a:extLst>
              <a:ext uri="{FF2B5EF4-FFF2-40B4-BE49-F238E27FC236}">
                <a16:creationId xmlns="" xmlns:a16="http://schemas.microsoft.com/office/drawing/2014/main" id="{3E685EEC-B49F-4573-9ABC-25DEED0D7E93}"/>
              </a:ext>
            </a:extLst>
          </p:cNvPr>
          <p:cNvCxnSpPr>
            <a:cxnSpLocks/>
          </p:cNvCxnSpPr>
          <p:nvPr/>
        </p:nvCxnSpPr>
        <p:spPr bwMode="auto">
          <a:xfrm flipV="1">
            <a:off x="1860804" y="3732743"/>
            <a:ext cx="3797046" cy="10378"/>
          </a:xfrm>
          <a:prstGeom prst="line">
            <a:avLst/>
          </a:prstGeom>
          <a:noFill/>
          <a:ln w="28575" cap="flat" cmpd="sng" algn="ctr">
            <a:solidFill>
              <a:schemeClr val="bg1"/>
            </a:solidFill>
            <a:prstDash val="sysDot"/>
            <a:round/>
            <a:headEnd type="none" w="med" len="med"/>
            <a:tailEnd type="none" w="med" len="med"/>
          </a:ln>
          <a:effectLst/>
        </p:spPr>
      </p:cxnSp>
      <p:sp>
        <p:nvSpPr>
          <p:cNvPr id="92" name="Freeform: Shape 91">
            <a:extLst>
              <a:ext uri="{FF2B5EF4-FFF2-40B4-BE49-F238E27FC236}">
                <a16:creationId xmlns="" xmlns:a16="http://schemas.microsoft.com/office/drawing/2014/main" id="{59E52C67-22BA-48BB-B5ED-133BEF9E3D96}"/>
              </a:ext>
            </a:extLst>
          </p:cNvPr>
          <p:cNvSpPr/>
          <p:nvPr/>
        </p:nvSpPr>
        <p:spPr bwMode="auto">
          <a:xfrm>
            <a:off x="7419975" y="2576513"/>
            <a:ext cx="3652838" cy="2043112"/>
          </a:xfrm>
          <a:custGeom>
            <a:avLst/>
            <a:gdLst>
              <a:gd name="connsiteX0" fmla="*/ 0 w 3652838"/>
              <a:gd name="connsiteY0" fmla="*/ 0 h 2043112"/>
              <a:gd name="connsiteX1" fmla="*/ 1085850 w 3652838"/>
              <a:gd name="connsiteY1" fmla="*/ 0 h 2043112"/>
              <a:gd name="connsiteX2" fmla="*/ 1085850 w 3652838"/>
              <a:gd name="connsiteY2" fmla="*/ 100012 h 2043112"/>
              <a:gd name="connsiteX3" fmla="*/ 1209675 w 3652838"/>
              <a:gd name="connsiteY3" fmla="*/ 100012 h 2043112"/>
              <a:gd name="connsiteX4" fmla="*/ 1209675 w 3652838"/>
              <a:gd name="connsiteY4" fmla="*/ 228600 h 2043112"/>
              <a:gd name="connsiteX5" fmla="*/ 1457325 w 3652838"/>
              <a:gd name="connsiteY5" fmla="*/ 228600 h 2043112"/>
              <a:gd name="connsiteX6" fmla="*/ 1457325 w 3652838"/>
              <a:gd name="connsiteY6" fmla="*/ 328612 h 2043112"/>
              <a:gd name="connsiteX7" fmla="*/ 1704975 w 3652838"/>
              <a:gd name="connsiteY7" fmla="*/ 328612 h 2043112"/>
              <a:gd name="connsiteX8" fmla="*/ 1704975 w 3652838"/>
              <a:gd name="connsiteY8" fmla="*/ 447675 h 2043112"/>
              <a:gd name="connsiteX9" fmla="*/ 1804988 w 3652838"/>
              <a:gd name="connsiteY9" fmla="*/ 447675 h 2043112"/>
              <a:gd name="connsiteX10" fmla="*/ 1804988 w 3652838"/>
              <a:gd name="connsiteY10" fmla="*/ 685800 h 2043112"/>
              <a:gd name="connsiteX11" fmla="*/ 1952625 w 3652838"/>
              <a:gd name="connsiteY11" fmla="*/ 685800 h 2043112"/>
              <a:gd name="connsiteX12" fmla="*/ 1952625 w 3652838"/>
              <a:gd name="connsiteY12" fmla="*/ 771525 h 2043112"/>
              <a:gd name="connsiteX13" fmla="*/ 2085975 w 3652838"/>
              <a:gd name="connsiteY13" fmla="*/ 771525 h 2043112"/>
              <a:gd name="connsiteX14" fmla="*/ 2085975 w 3652838"/>
              <a:gd name="connsiteY14" fmla="*/ 904875 h 2043112"/>
              <a:gd name="connsiteX15" fmla="*/ 2200275 w 3652838"/>
              <a:gd name="connsiteY15" fmla="*/ 904875 h 2043112"/>
              <a:gd name="connsiteX16" fmla="*/ 2200275 w 3652838"/>
              <a:gd name="connsiteY16" fmla="*/ 1019175 h 2043112"/>
              <a:gd name="connsiteX17" fmla="*/ 2566988 w 3652838"/>
              <a:gd name="connsiteY17" fmla="*/ 1019175 h 2043112"/>
              <a:gd name="connsiteX18" fmla="*/ 2566988 w 3652838"/>
              <a:gd name="connsiteY18" fmla="*/ 1133475 h 2043112"/>
              <a:gd name="connsiteX19" fmla="*/ 2690813 w 3652838"/>
              <a:gd name="connsiteY19" fmla="*/ 1133475 h 2043112"/>
              <a:gd name="connsiteX20" fmla="*/ 2690813 w 3652838"/>
              <a:gd name="connsiteY20" fmla="*/ 1385887 h 2043112"/>
              <a:gd name="connsiteX21" fmla="*/ 2938463 w 3652838"/>
              <a:gd name="connsiteY21" fmla="*/ 1385887 h 2043112"/>
              <a:gd name="connsiteX22" fmla="*/ 2938463 w 3652838"/>
              <a:gd name="connsiteY22" fmla="*/ 1495425 h 2043112"/>
              <a:gd name="connsiteX23" fmla="*/ 3048000 w 3652838"/>
              <a:gd name="connsiteY23" fmla="*/ 1495425 h 2043112"/>
              <a:gd name="connsiteX24" fmla="*/ 3048000 w 3652838"/>
              <a:gd name="connsiteY24" fmla="*/ 1604962 h 2043112"/>
              <a:gd name="connsiteX25" fmla="*/ 3176588 w 3652838"/>
              <a:gd name="connsiteY25" fmla="*/ 1604962 h 2043112"/>
              <a:gd name="connsiteX26" fmla="*/ 3176588 w 3652838"/>
              <a:gd name="connsiteY26" fmla="*/ 1747837 h 2043112"/>
              <a:gd name="connsiteX27" fmla="*/ 3309938 w 3652838"/>
              <a:gd name="connsiteY27" fmla="*/ 1747837 h 2043112"/>
              <a:gd name="connsiteX28" fmla="*/ 3309938 w 3652838"/>
              <a:gd name="connsiteY28" fmla="*/ 1885950 h 2043112"/>
              <a:gd name="connsiteX29" fmla="*/ 3424238 w 3652838"/>
              <a:gd name="connsiteY29" fmla="*/ 1885950 h 2043112"/>
              <a:gd name="connsiteX30" fmla="*/ 3424238 w 3652838"/>
              <a:gd name="connsiteY30" fmla="*/ 2043112 h 2043112"/>
              <a:gd name="connsiteX31" fmla="*/ 3652838 w 3652838"/>
              <a:gd name="connsiteY31" fmla="*/ 2043112 h 20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52838" h="2043112">
                <a:moveTo>
                  <a:pt x="0" y="0"/>
                </a:moveTo>
                <a:lnTo>
                  <a:pt x="1085850" y="0"/>
                </a:lnTo>
                <a:lnTo>
                  <a:pt x="1085850" y="100012"/>
                </a:lnTo>
                <a:lnTo>
                  <a:pt x="1209675" y="100012"/>
                </a:lnTo>
                <a:lnTo>
                  <a:pt x="1209675" y="228600"/>
                </a:lnTo>
                <a:lnTo>
                  <a:pt x="1457325" y="228600"/>
                </a:lnTo>
                <a:lnTo>
                  <a:pt x="1457325" y="328612"/>
                </a:lnTo>
                <a:lnTo>
                  <a:pt x="1704975" y="328612"/>
                </a:lnTo>
                <a:lnTo>
                  <a:pt x="1704975" y="447675"/>
                </a:lnTo>
                <a:lnTo>
                  <a:pt x="1804988" y="447675"/>
                </a:lnTo>
                <a:lnTo>
                  <a:pt x="1804988" y="685800"/>
                </a:lnTo>
                <a:lnTo>
                  <a:pt x="1952625" y="685800"/>
                </a:lnTo>
                <a:lnTo>
                  <a:pt x="1952625" y="771525"/>
                </a:lnTo>
                <a:lnTo>
                  <a:pt x="2085975" y="771525"/>
                </a:lnTo>
                <a:lnTo>
                  <a:pt x="2085975" y="904875"/>
                </a:lnTo>
                <a:lnTo>
                  <a:pt x="2200275" y="904875"/>
                </a:lnTo>
                <a:lnTo>
                  <a:pt x="2200275" y="1019175"/>
                </a:lnTo>
                <a:lnTo>
                  <a:pt x="2566988" y="1019175"/>
                </a:lnTo>
                <a:lnTo>
                  <a:pt x="2566988" y="1133475"/>
                </a:lnTo>
                <a:lnTo>
                  <a:pt x="2690813" y="1133475"/>
                </a:lnTo>
                <a:lnTo>
                  <a:pt x="2690813" y="1385887"/>
                </a:lnTo>
                <a:lnTo>
                  <a:pt x="2938463" y="1385887"/>
                </a:lnTo>
                <a:lnTo>
                  <a:pt x="2938463" y="1495425"/>
                </a:lnTo>
                <a:lnTo>
                  <a:pt x="3048000" y="1495425"/>
                </a:lnTo>
                <a:lnTo>
                  <a:pt x="3048000" y="1604962"/>
                </a:lnTo>
                <a:lnTo>
                  <a:pt x="3176588" y="1604962"/>
                </a:lnTo>
                <a:lnTo>
                  <a:pt x="3176588" y="1747837"/>
                </a:lnTo>
                <a:lnTo>
                  <a:pt x="3309938" y="1747837"/>
                </a:lnTo>
                <a:lnTo>
                  <a:pt x="3309938" y="1885950"/>
                </a:lnTo>
                <a:lnTo>
                  <a:pt x="3424238" y="1885950"/>
                </a:lnTo>
                <a:lnTo>
                  <a:pt x="3424238" y="2043112"/>
                </a:lnTo>
                <a:lnTo>
                  <a:pt x="3652838" y="2043112"/>
                </a:lnTo>
              </a:path>
            </a:pathLst>
          </a:custGeom>
          <a:noFill/>
          <a:ln w="28575">
            <a:solidFill>
              <a:schemeClr val="accent1"/>
            </a:solidFill>
            <a:miter lim="800000"/>
            <a:headEnd/>
            <a:tailEnd/>
          </a:ln>
        </p:spPr>
        <p:txBody>
          <a:bodyPr rtlCol="0" anchor="ctr"/>
          <a:lstStyle/>
          <a:p>
            <a:pPr algn="ctr"/>
            <a:endParaRPr lang="en-US" dirty="0"/>
          </a:p>
        </p:txBody>
      </p:sp>
      <p:sp>
        <p:nvSpPr>
          <p:cNvPr id="93" name="Freeform: Shape 92">
            <a:extLst>
              <a:ext uri="{FF2B5EF4-FFF2-40B4-BE49-F238E27FC236}">
                <a16:creationId xmlns="" xmlns:a16="http://schemas.microsoft.com/office/drawing/2014/main" id="{5D15E99F-3965-4C39-AC43-F8B10BAFDAAC}"/>
              </a:ext>
            </a:extLst>
          </p:cNvPr>
          <p:cNvSpPr/>
          <p:nvPr/>
        </p:nvSpPr>
        <p:spPr bwMode="auto">
          <a:xfrm>
            <a:off x="7426325" y="2584450"/>
            <a:ext cx="3054350" cy="2311400"/>
          </a:xfrm>
          <a:custGeom>
            <a:avLst/>
            <a:gdLst>
              <a:gd name="connsiteX0" fmla="*/ 0 w 3054350"/>
              <a:gd name="connsiteY0" fmla="*/ 0 h 2311400"/>
              <a:gd name="connsiteX1" fmla="*/ 92075 w 3054350"/>
              <a:gd name="connsiteY1" fmla="*/ 0 h 2311400"/>
              <a:gd name="connsiteX2" fmla="*/ 92075 w 3054350"/>
              <a:gd name="connsiteY2" fmla="*/ 25400 h 2311400"/>
              <a:gd name="connsiteX3" fmla="*/ 209550 w 3054350"/>
              <a:gd name="connsiteY3" fmla="*/ 25400 h 2311400"/>
              <a:gd name="connsiteX4" fmla="*/ 209550 w 3054350"/>
              <a:gd name="connsiteY4" fmla="*/ 41275 h 2311400"/>
              <a:gd name="connsiteX5" fmla="*/ 342900 w 3054350"/>
              <a:gd name="connsiteY5" fmla="*/ 41275 h 2311400"/>
              <a:gd name="connsiteX6" fmla="*/ 342900 w 3054350"/>
              <a:gd name="connsiteY6" fmla="*/ 92075 h 2311400"/>
              <a:gd name="connsiteX7" fmla="*/ 460375 w 3054350"/>
              <a:gd name="connsiteY7" fmla="*/ 92075 h 2311400"/>
              <a:gd name="connsiteX8" fmla="*/ 460375 w 3054350"/>
              <a:gd name="connsiteY8" fmla="*/ 149225 h 2311400"/>
              <a:gd name="connsiteX9" fmla="*/ 587375 w 3054350"/>
              <a:gd name="connsiteY9" fmla="*/ 149225 h 2311400"/>
              <a:gd name="connsiteX10" fmla="*/ 587375 w 3054350"/>
              <a:gd name="connsiteY10" fmla="*/ 276225 h 2311400"/>
              <a:gd name="connsiteX11" fmla="*/ 717550 w 3054350"/>
              <a:gd name="connsiteY11" fmla="*/ 276225 h 2311400"/>
              <a:gd name="connsiteX12" fmla="*/ 717550 w 3054350"/>
              <a:gd name="connsiteY12" fmla="*/ 412750 h 2311400"/>
              <a:gd name="connsiteX13" fmla="*/ 822325 w 3054350"/>
              <a:gd name="connsiteY13" fmla="*/ 412750 h 2311400"/>
              <a:gd name="connsiteX14" fmla="*/ 822325 w 3054350"/>
              <a:gd name="connsiteY14" fmla="*/ 568325 h 2311400"/>
              <a:gd name="connsiteX15" fmla="*/ 958850 w 3054350"/>
              <a:gd name="connsiteY15" fmla="*/ 568325 h 2311400"/>
              <a:gd name="connsiteX16" fmla="*/ 958850 w 3054350"/>
              <a:gd name="connsiteY16" fmla="*/ 730250 h 2311400"/>
              <a:gd name="connsiteX17" fmla="*/ 1076325 w 3054350"/>
              <a:gd name="connsiteY17" fmla="*/ 730250 h 2311400"/>
              <a:gd name="connsiteX18" fmla="*/ 1076325 w 3054350"/>
              <a:gd name="connsiteY18" fmla="*/ 895350 h 2311400"/>
              <a:gd name="connsiteX19" fmla="*/ 1200150 w 3054350"/>
              <a:gd name="connsiteY19" fmla="*/ 895350 h 2311400"/>
              <a:gd name="connsiteX20" fmla="*/ 1200150 w 3054350"/>
              <a:gd name="connsiteY20" fmla="*/ 1098550 h 2311400"/>
              <a:gd name="connsiteX21" fmla="*/ 1323975 w 3054350"/>
              <a:gd name="connsiteY21" fmla="*/ 1098550 h 2311400"/>
              <a:gd name="connsiteX22" fmla="*/ 1323975 w 3054350"/>
              <a:gd name="connsiteY22" fmla="*/ 1406525 h 2311400"/>
              <a:gd name="connsiteX23" fmla="*/ 1447800 w 3054350"/>
              <a:gd name="connsiteY23" fmla="*/ 1406525 h 2311400"/>
              <a:gd name="connsiteX24" fmla="*/ 1447800 w 3054350"/>
              <a:gd name="connsiteY24" fmla="*/ 1473200 h 2311400"/>
              <a:gd name="connsiteX25" fmla="*/ 1577975 w 3054350"/>
              <a:gd name="connsiteY25" fmla="*/ 1473200 h 2311400"/>
              <a:gd name="connsiteX26" fmla="*/ 1577975 w 3054350"/>
              <a:gd name="connsiteY26" fmla="*/ 1644650 h 2311400"/>
              <a:gd name="connsiteX27" fmla="*/ 1701800 w 3054350"/>
              <a:gd name="connsiteY27" fmla="*/ 1644650 h 2311400"/>
              <a:gd name="connsiteX28" fmla="*/ 1701800 w 3054350"/>
              <a:gd name="connsiteY28" fmla="*/ 1755775 h 2311400"/>
              <a:gd name="connsiteX29" fmla="*/ 1806575 w 3054350"/>
              <a:gd name="connsiteY29" fmla="*/ 1755775 h 2311400"/>
              <a:gd name="connsiteX30" fmla="*/ 1806575 w 3054350"/>
              <a:gd name="connsiteY30" fmla="*/ 1905000 h 2311400"/>
              <a:gd name="connsiteX31" fmla="*/ 1949450 w 3054350"/>
              <a:gd name="connsiteY31" fmla="*/ 1905000 h 2311400"/>
              <a:gd name="connsiteX32" fmla="*/ 1949450 w 3054350"/>
              <a:gd name="connsiteY32" fmla="*/ 2003425 h 2311400"/>
              <a:gd name="connsiteX33" fmla="*/ 2066925 w 3054350"/>
              <a:gd name="connsiteY33" fmla="*/ 2003425 h 2311400"/>
              <a:gd name="connsiteX34" fmla="*/ 2066925 w 3054350"/>
              <a:gd name="connsiteY34" fmla="*/ 2066925 h 2311400"/>
              <a:gd name="connsiteX35" fmla="*/ 2181225 w 3054350"/>
              <a:gd name="connsiteY35" fmla="*/ 2066925 h 2311400"/>
              <a:gd name="connsiteX36" fmla="*/ 2197100 w 3054350"/>
              <a:gd name="connsiteY36" fmla="*/ 2082800 h 2311400"/>
              <a:gd name="connsiteX37" fmla="*/ 2314575 w 3054350"/>
              <a:gd name="connsiteY37" fmla="*/ 2082800 h 2311400"/>
              <a:gd name="connsiteX38" fmla="*/ 2314575 w 3054350"/>
              <a:gd name="connsiteY38" fmla="*/ 2117725 h 2311400"/>
              <a:gd name="connsiteX39" fmla="*/ 2441575 w 3054350"/>
              <a:gd name="connsiteY39" fmla="*/ 2117725 h 2311400"/>
              <a:gd name="connsiteX40" fmla="*/ 2457450 w 3054350"/>
              <a:gd name="connsiteY40" fmla="*/ 2133600 h 2311400"/>
              <a:gd name="connsiteX41" fmla="*/ 2568575 w 3054350"/>
              <a:gd name="connsiteY41" fmla="*/ 2133600 h 2311400"/>
              <a:gd name="connsiteX42" fmla="*/ 2568575 w 3054350"/>
              <a:gd name="connsiteY42" fmla="*/ 2197100 h 2311400"/>
              <a:gd name="connsiteX43" fmla="*/ 2686050 w 3054350"/>
              <a:gd name="connsiteY43" fmla="*/ 2197100 h 2311400"/>
              <a:gd name="connsiteX44" fmla="*/ 2686050 w 3054350"/>
              <a:gd name="connsiteY44" fmla="*/ 2238375 h 2311400"/>
              <a:gd name="connsiteX45" fmla="*/ 2809875 w 3054350"/>
              <a:gd name="connsiteY45" fmla="*/ 2238375 h 2311400"/>
              <a:gd name="connsiteX46" fmla="*/ 2809875 w 3054350"/>
              <a:gd name="connsiteY46" fmla="*/ 2238375 h 2311400"/>
              <a:gd name="connsiteX47" fmla="*/ 2809875 w 3054350"/>
              <a:gd name="connsiteY47" fmla="*/ 2276475 h 2311400"/>
              <a:gd name="connsiteX48" fmla="*/ 2943225 w 3054350"/>
              <a:gd name="connsiteY48" fmla="*/ 2276475 h 2311400"/>
              <a:gd name="connsiteX49" fmla="*/ 2943225 w 3054350"/>
              <a:gd name="connsiteY49" fmla="*/ 2311400 h 2311400"/>
              <a:gd name="connsiteX50" fmla="*/ 3054350 w 3054350"/>
              <a:gd name="connsiteY50" fmla="*/ 2311400 h 23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054350" h="2311400">
                <a:moveTo>
                  <a:pt x="0" y="0"/>
                </a:moveTo>
                <a:lnTo>
                  <a:pt x="92075" y="0"/>
                </a:lnTo>
                <a:lnTo>
                  <a:pt x="92075" y="25400"/>
                </a:lnTo>
                <a:lnTo>
                  <a:pt x="209550" y="25400"/>
                </a:lnTo>
                <a:lnTo>
                  <a:pt x="209550" y="41275"/>
                </a:lnTo>
                <a:lnTo>
                  <a:pt x="342900" y="41275"/>
                </a:lnTo>
                <a:lnTo>
                  <a:pt x="342900" y="92075"/>
                </a:lnTo>
                <a:lnTo>
                  <a:pt x="460375" y="92075"/>
                </a:lnTo>
                <a:lnTo>
                  <a:pt x="460375" y="149225"/>
                </a:lnTo>
                <a:lnTo>
                  <a:pt x="587375" y="149225"/>
                </a:lnTo>
                <a:lnTo>
                  <a:pt x="587375" y="276225"/>
                </a:lnTo>
                <a:lnTo>
                  <a:pt x="717550" y="276225"/>
                </a:lnTo>
                <a:lnTo>
                  <a:pt x="717550" y="412750"/>
                </a:lnTo>
                <a:lnTo>
                  <a:pt x="822325" y="412750"/>
                </a:lnTo>
                <a:lnTo>
                  <a:pt x="822325" y="568325"/>
                </a:lnTo>
                <a:lnTo>
                  <a:pt x="958850" y="568325"/>
                </a:lnTo>
                <a:lnTo>
                  <a:pt x="958850" y="730250"/>
                </a:lnTo>
                <a:lnTo>
                  <a:pt x="1076325" y="730250"/>
                </a:lnTo>
                <a:lnTo>
                  <a:pt x="1076325" y="895350"/>
                </a:lnTo>
                <a:lnTo>
                  <a:pt x="1200150" y="895350"/>
                </a:lnTo>
                <a:lnTo>
                  <a:pt x="1200150" y="1098550"/>
                </a:lnTo>
                <a:lnTo>
                  <a:pt x="1323975" y="1098550"/>
                </a:lnTo>
                <a:lnTo>
                  <a:pt x="1323975" y="1406525"/>
                </a:lnTo>
                <a:lnTo>
                  <a:pt x="1447800" y="1406525"/>
                </a:lnTo>
                <a:lnTo>
                  <a:pt x="1447800" y="1473200"/>
                </a:lnTo>
                <a:lnTo>
                  <a:pt x="1577975" y="1473200"/>
                </a:lnTo>
                <a:lnTo>
                  <a:pt x="1577975" y="1644650"/>
                </a:lnTo>
                <a:lnTo>
                  <a:pt x="1701800" y="1644650"/>
                </a:lnTo>
                <a:lnTo>
                  <a:pt x="1701800" y="1755775"/>
                </a:lnTo>
                <a:lnTo>
                  <a:pt x="1806575" y="1755775"/>
                </a:lnTo>
                <a:lnTo>
                  <a:pt x="1806575" y="1905000"/>
                </a:lnTo>
                <a:lnTo>
                  <a:pt x="1949450" y="1905000"/>
                </a:lnTo>
                <a:lnTo>
                  <a:pt x="1949450" y="2003425"/>
                </a:lnTo>
                <a:lnTo>
                  <a:pt x="2066925" y="2003425"/>
                </a:lnTo>
                <a:lnTo>
                  <a:pt x="2066925" y="2066925"/>
                </a:lnTo>
                <a:lnTo>
                  <a:pt x="2181225" y="2066925"/>
                </a:lnTo>
                <a:lnTo>
                  <a:pt x="2197100" y="2082800"/>
                </a:lnTo>
                <a:lnTo>
                  <a:pt x="2314575" y="2082800"/>
                </a:lnTo>
                <a:lnTo>
                  <a:pt x="2314575" y="2117725"/>
                </a:lnTo>
                <a:lnTo>
                  <a:pt x="2441575" y="2117725"/>
                </a:lnTo>
                <a:lnTo>
                  <a:pt x="2457450" y="2133600"/>
                </a:lnTo>
                <a:lnTo>
                  <a:pt x="2568575" y="2133600"/>
                </a:lnTo>
                <a:lnTo>
                  <a:pt x="2568575" y="2197100"/>
                </a:lnTo>
                <a:lnTo>
                  <a:pt x="2686050" y="2197100"/>
                </a:lnTo>
                <a:lnTo>
                  <a:pt x="2686050" y="2238375"/>
                </a:lnTo>
                <a:lnTo>
                  <a:pt x="2809875" y="2238375"/>
                </a:lnTo>
                <a:lnTo>
                  <a:pt x="2809875" y="2238375"/>
                </a:lnTo>
                <a:lnTo>
                  <a:pt x="2809875" y="2276475"/>
                </a:lnTo>
                <a:lnTo>
                  <a:pt x="2943225" y="2276475"/>
                </a:lnTo>
                <a:lnTo>
                  <a:pt x="2943225" y="2311400"/>
                </a:lnTo>
                <a:lnTo>
                  <a:pt x="3054350" y="2311400"/>
                </a:lnTo>
              </a:path>
            </a:pathLst>
          </a:custGeom>
          <a:noFill/>
          <a:ln w="28575">
            <a:solidFill>
              <a:schemeClr val="accent3"/>
            </a:solidFill>
            <a:miter lim="800000"/>
            <a:headEnd/>
            <a:tailEnd/>
          </a:ln>
        </p:spPr>
        <p:txBody>
          <a:bodyPr rtlCol="0" anchor="ctr"/>
          <a:lstStyle/>
          <a:p>
            <a:pPr algn="ctr"/>
            <a:endParaRPr lang="en-US" dirty="0"/>
          </a:p>
        </p:txBody>
      </p:sp>
    </p:spTree>
    <p:extLst>
      <p:ext uri="{BB962C8B-B14F-4D97-AF65-F5344CB8AC3E}">
        <p14:creationId xmlns="" xmlns:p14="http://schemas.microsoft.com/office/powerpoint/2010/main" val="3446566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7671"/>
            <a:ext cx="12192000" cy="518615"/>
          </a:xfrm>
        </p:spPr>
        <p:txBody>
          <a:bodyPr/>
          <a:lstStyle/>
          <a:p>
            <a:pPr algn="ctr"/>
            <a:r>
              <a:rPr lang="en-US" sz="3200" dirty="0">
                <a:solidFill>
                  <a:schemeClr val="bg1"/>
                </a:solidFill>
                <a:latin typeface="Arial" pitchFamily="34" charset="0"/>
                <a:cs typeface="Arial" pitchFamily="34" charset="0"/>
              </a:rPr>
              <a:t>COVID-19 </a:t>
            </a:r>
            <a:r>
              <a:rPr lang="ro-RO" sz="3200" dirty="0" smtClean="0">
                <a:solidFill>
                  <a:schemeClr val="bg1"/>
                </a:solidFill>
                <a:latin typeface="Arial" pitchFamily="34" charset="0"/>
                <a:cs typeface="Arial" pitchFamily="34" charset="0"/>
              </a:rPr>
              <a:t>-Simptomatologia clinică poate </a:t>
            </a:r>
            <a:br>
              <a:rPr lang="ro-RO" sz="3200" dirty="0" smtClean="0">
                <a:solidFill>
                  <a:schemeClr val="bg1"/>
                </a:solidFill>
                <a:latin typeface="Arial" pitchFamily="34" charset="0"/>
                <a:cs typeface="Arial" pitchFamily="34" charset="0"/>
              </a:rPr>
            </a:br>
            <a:r>
              <a:rPr lang="ro-RO" sz="3200" dirty="0" smtClean="0">
                <a:solidFill>
                  <a:schemeClr val="bg1"/>
                </a:solidFill>
                <a:latin typeface="Arial" pitchFamily="34" charset="0"/>
                <a:cs typeface="Arial" pitchFamily="34" charset="0"/>
              </a:rPr>
              <a:t>varia în funcție de vârstă, sex</a:t>
            </a:r>
            <a:r>
              <a:rPr lang="ro-RO" dirty="0" smtClean="0"/>
              <a:t/>
            </a:r>
            <a:br>
              <a:rPr lang="ro-RO" dirty="0" smtClean="0"/>
            </a:br>
            <a:r>
              <a:rPr lang="ro-RO" dirty="0" smtClean="0"/>
              <a:t>-</a:t>
            </a:r>
            <a:endParaRPr lang="en-US" dirty="0"/>
          </a:p>
        </p:txBody>
      </p:sp>
      <p:sp>
        <p:nvSpPr>
          <p:cNvPr id="3" name="Content Placeholder 2"/>
          <p:cNvSpPr>
            <a:spLocks noGrp="1"/>
          </p:cNvSpPr>
          <p:nvPr>
            <p:ph idx="1"/>
          </p:nvPr>
        </p:nvSpPr>
        <p:spPr>
          <a:xfrm>
            <a:off x="259307" y="1019752"/>
            <a:ext cx="7916537" cy="5838248"/>
          </a:xfrm>
        </p:spPr>
        <p:txBody>
          <a:bodyPr/>
          <a:lstStyle/>
          <a:p>
            <a:pPr>
              <a:spcAft>
                <a:spcPts val="300"/>
              </a:spcAft>
            </a:pPr>
            <a:r>
              <a:rPr lang="ro-RO" sz="2200" dirty="0" smtClean="0"/>
              <a:t>Studiu observațional realizat în Europa – forme ușoare și moderate de </a:t>
            </a:r>
            <a:r>
              <a:rPr lang="en-US" sz="2200" dirty="0" smtClean="0"/>
              <a:t>COVID-19 (</a:t>
            </a:r>
            <a:r>
              <a:rPr lang="ro-RO" sz="2200" dirty="0" smtClean="0"/>
              <a:t>adică nu au necesitat internare în Terapie Intensivă</a:t>
            </a:r>
            <a:r>
              <a:rPr lang="en-US" sz="2200" dirty="0" smtClean="0"/>
              <a:t>) </a:t>
            </a:r>
            <a:r>
              <a:rPr lang="ro-RO" sz="2200" dirty="0" smtClean="0"/>
              <a:t>printr-un chestionar standardizat în perioada 22 martie-10 aprilie</a:t>
            </a:r>
            <a:r>
              <a:rPr lang="en-US" sz="2200" dirty="0" smtClean="0"/>
              <a:t>, </a:t>
            </a:r>
            <a:r>
              <a:rPr lang="en-US" sz="2200" dirty="0"/>
              <a:t>2020 (N = 1420)</a:t>
            </a:r>
            <a:r>
              <a:rPr lang="en-US" sz="2200" baseline="30000" dirty="0"/>
              <a:t>[1]</a:t>
            </a:r>
          </a:p>
          <a:p>
            <a:pPr lvl="1">
              <a:spcAft>
                <a:spcPts val="300"/>
              </a:spcAft>
            </a:pPr>
            <a:r>
              <a:rPr lang="ro-RO" sz="2000" b="1" dirty="0" smtClean="0"/>
              <a:t>Durata medie a simptomelor</a:t>
            </a:r>
            <a:r>
              <a:rPr lang="en-US" sz="2000" b="1" dirty="0" smtClean="0"/>
              <a:t> </a:t>
            </a:r>
            <a:r>
              <a:rPr lang="en-US" sz="2000" dirty="0" smtClean="0"/>
              <a:t>: 11</a:t>
            </a:r>
            <a:r>
              <a:rPr lang="ro-RO" sz="2000" dirty="0" smtClean="0"/>
              <a:t>,</a:t>
            </a:r>
            <a:r>
              <a:rPr lang="en-US" sz="2000" dirty="0" smtClean="0"/>
              <a:t>5 </a:t>
            </a:r>
            <a:r>
              <a:rPr lang="en-US" sz="2000" dirty="0"/>
              <a:t>± </a:t>
            </a:r>
            <a:r>
              <a:rPr lang="en-US" sz="2000" dirty="0" smtClean="0"/>
              <a:t>5</a:t>
            </a:r>
            <a:r>
              <a:rPr lang="ro-RO" sz="2000" dirty="0" smtClean="0"/>
              <a:t>,</a:t>
            </a:r>
            <a:r>
              <a:rPr lang="en-US" sz="2000" dirty="0" smtClean="0"/>
              <a:t>7 </a:t>
            </a:r>
            <a:r>
              <a:rPr lang="ro-RO" sz="2000" dirty="0" smtClean="0"/>
              <a:t>zile</a:t>
            </a:r>
            <a:endParaRPr lang="en-US" sz="2000" dirty="0"/>
          </a:p>
          <a:p>
            <a:pPr lvl="1">
              <a:spcAft>
                <a:spcPts val="300"/>
              </a:spcAft>
            </a:pPr>
            <a:r>
              <a:rPr lang="ro-RO" sz="2000" dirty="0" smtClean="0"/>
              <a:t>Afectare în sfera ORL, mai frecvent la </a:t>
            </a:r>
            <a:r>
              <a:rPr lang="ro-RO" sz="2000" b="1" dirty="0" smtClean="0">
                <a:solidFill>
                  <a:schemeClr val="accent3"/>
                </a:solidFill>
              </a:rPr>
              <a:t>pacienții tineri</a:t>
            </a:r>
            <a:r>
              <a:rPr lang="en-US" sz="2000" dirty="0" smtClean="0"/>
              <a:t>;</a:t>
            </a:r>
            <a:endParaRPr lang="ro-RO" sz="2000" dirty="0" smtClean="0"/>
          </a:p>
          <a:p>
            <a:pPr lvl="1">
              <a:spcAft>
                <a:spcPts val="300"/>
              </a:spcAft>
              <a:buNone/>
            </a:pPr>
            <a:r>
              <a:rPr lang="ro-RO" sz="2000" dirty="0" smtClean="0"/>
              <a:t>- </a:t>
            </a:r>
            <a:r>
              <a:rPr lang="en-US" sz="2000" dirty="0" err="1" smtClean="0"/>
              <a:t>fe</a:t>
            </a:r>
            <a:r>
              <a:rPr lang="ro-RO" sz="2000" dirty="0" smtClean="0"/>
              <a:t>bră</a:t>
            </a:r>
            <a:r>
              <a:rPr lang="en-US" sz="2000" dirty="0" smtClean="0"/>
              <a:t>, </a:t>
            </a:r>
            <a:r>
              <a:rPr lang="ro-RO" sz="2000" dirty="0" smtClean="0"/>
              <a:t>fatigabilitate</a:t>
            </a:r>
            <a:r>
              <a:rPr lang="en-US" sz="2000" dirty="0" smtClean="0"/>
              <a:t>, </a:t>
            </a:r>
            <a:r>
              <a:rPr lang="ro-RO" sz="2000" dirty="0" smtClean="0"/>
              <a:t>inapetență</a:t>
            </a:r>
            <a:r>
              <a:rPr lang="en-US" sz="2000" dirty="0" smtClean="0"/>
              <a:t>, </a:t>
            </a:r>
            <a:r>
              <a:rPr lang="en-US" sz="2000" dirty="0" err="1" smtClean="0"/>
              <a:t>diar</a:t>
            </a:r>
            <a:r>
              <a:rPr lang="ro-RO" sz="2000" dirty="0" smtClean="0"/>
              <a:t>e</a:t>
            </a:r>
            <a:r>
              <a:rPr lang="en-US" sz="2000" dirty="0" smtClean="0"/>
              <a:t>e </a:t>
            </a:r>
            <a:r>
              <a:rPr lang="ro-RO" sz="2000" dirty="0" smtClean="0"/>
              <a:t>la</a:t>
            </a:r>
            <a:r>
              <a:rPr lang="en-US" sz="2000" dirty="0" smtClean="0"/>
              <a:t> </a:t>
            </a:r>
            <a:r>
              <a:rPr lang="ro-RO" sz="2000" b="1" dirty="0" smtClean="0">
                <a:solidFill>
                  <a:srgbClr val="E1471D"/>
                </a:solidFill>
              </a:rPr>
              <a:t>pacienții vârstnici</a:t>
            </a:r>
            <a:r>
              <a:rPr lang="en-US" sz="2000" b="1" dirty="0">
                <a:solidFill>
                  <a:srgbClr val="E1471D"/>
                </a:solidFill>
              </a:rPr>
              <a:t/>
            </a:r>
            <a:br>
              <a:rPr lang="en-US" sz="2000" b="1" dirty="0">
                <a:solidFill>
                  <a:srgbClr val="E1471D"/>
                </a:solidFill>
              </a:rPr>
            </a:br>
            <a:r>
              <a:rPr lang="en-US" sz="2000" dirty="0"/>
              <a:t>(</a:t>
            </a:r>
            <a:r>
              <a:rPr lang="en-US" sz="2000" i="1" dirty="0"/>
              <a:t>P</a:t>
            </a:r>
            <a:r>
              <a:rPr lang="en-US" sz="2000" dirty="0"/>
              <a:t> &lt; .01)</a:t>
            </a:r>
          </a:p>
          <a:p>
            <a:pPr lvl="1">
              <a:spcAft>
                <a:spcPts val="300"/>
              </a:spcAft>
            </a:pPr>
            <a:r>
              <a:rPr lang="ro-RO" sz="2000" dirty="0" smtClean="0"/>
              <a:t>Anosmie</a:t>
            </a:r>
            <a:r>
              <a:rPr lang="en-US" sz="2000" dirty="0" smtClean="0"/>
              <a:t>, </a:t>
            </a:r>
            <a:r>
              <a:rPr lang="ro-RO" sz="2000" dirty="0" smtClean="0"/>
              <a:t>cefalee</a:t>
            </a:r>
            <a:r>
              <a:rPr lang="en-US" sz="2000" dirty="0" smtClean="0"/>
              <a:t>, </a:t>
            </a:r>
            <a:r>
              <a:rPr lang="ro-RO" sz="2000" dirty="0" smtClean="0"/>
              <a:t>obstrucție nazală</a:t>
            </a:r>
            <a:r>
              <a:rPr lang="en-US" sz="2000" dirty="0" smtClean="0"/>
              <a:t>, </a:t>
            </a:r>
            <a:r>
              <a:rPr lang="ro-RO" sz="2000" dirty="0" smtClean="0"/>
              <a:t>odinofagie</a:t>
            </a:r>
            <a:r>
              <a:rPr lang="en-US" sz="2000" dirty="0" smtClean="0"/>
              <a:t>, </a:t>
            </a:r>
            <a:r>
              <a:rPr lang="ro-RO" sz="2000" dirty="0" smtClean="0"/>
              <a:t>fatigabilitate, mai frecvent în rândul </a:t>
            </a:r>
            <a:r>
              <a:rPr lang="ro-RO" sz="2000" b="1" dirty="0" smtClean="0">
                <a:solidFill>
                  <a:srgbClr val="E1471D"/>
                </a:solidFill>
              </a:rPr>
              <a:t>femeilor</a:t>
            </a:r>
            <a:r>
              <a:rPr lang="en-US" sz="2000" dirty="0" smtClean="0"/>
              <a:t>; </a:t>
            </a:r>
            <a:r>
              <a:rPr lang="ro-RO" sz="2000" dirty="0" smtClean="0"/>
              <a:t>tuse, febră la </a:t>
            </a:r>
            <a:r>
              <a:rPr lang="ro-RO" sz="2000" b="1" dirty="0" smtClean="0">
                <a:solidFill>
                  <a:srgbClr val="E1471D"/>
                </a:solidFill>
              </a:rPr>
              <a:t>bărbați</a:t>
            </a:r>
            <a:r>
              <a:rPr lang="en-US" sz="2000" dirty="0" smtClean="0"/>
              <a:t> </a:t>
            </a:r>
            <a:r>
              <a:rPr lang="en-US" sz="2000" dirty="0"/>
              <a:t>(</a:t>
            </a:r>
            <a:r>
              <a:rPr lang="en-US" sz="2000" i="1" dirty="0"/>
              <a:t>P</a:t>
            </a:r>
            <a:r>
              <a:rPr lang="en-US" sz="2000" dirty="0"/>
              <a:t> &lt; .001)</a:t>
            </a:r>
          </a:p>
          <a:p>
            <a:pPr>
              <a:spcAft>
                <a:spcPts val="300"/>
              </a:spcAft>
            </a:pPr>
            <a:r>
              <a:rPr lang="ro-RO" sz="2200" dirty="0" smtClean="0"/>
              <a:t>În rândul a 17 cazuri fatale de COVID-19 raportate de Comisia Națională de Sănătate din China</a:t>
            </a:r>
            <a:r>
              <a:rPr lang="en-US" sz="2200" dirty="0" smtClean="0"/>
              <a:t>, </a:t>
            </a:r>
            <a:r>
              <a:rPr lang="ro-RO" sz="2200" b="1" dirty="0" smtClean="0"/>
              <a:t>durata medie de timp de la apariția primului simptom până la deces</a:t>
            </a:r>
            <a:r>
              <a:rPr lang="en-US" sz="2200" dirty="0" smtClean="0"/>
              <a:t>: </a:t>
            </a:r>
            <a:r>
              <a:rPr lang="en-US" sz="2200" dirty="0"/>
              <a:t>14 </a:t>
            </a:r>
            <a:r>
              <a:rPr lang="ro-RO" sz="2200" dirty="0" smtClean="0"/>
              <a:t>zile</a:t>
            </a:r>
            <a:r>
              <a:rPr lang="en-US" sz="2200" dirty="0" smtClean="0"/>
              <a:t> (</a:t>
            </a:r>
            <a:r>
              <a:rPr lang="ro-RO" sz="2200" dirty="0" smtClean="0"/>
              <a:t>interval</a:t>
            </a:r>
            <a:r>
              <a:rPr lang="en-US" sz="2200" dirty="0" smtClean="0"/>
              <a:t>: </a:t>
            </a:r>
            <a:r>
              <a:rPr lang="en-US" sz="2200" dirty="0"/>
              <a:t>6-41)</a:t>
            </a:r>
            <a:r>
              <a:rPr lang="en-US" sz="2200" baseline="30000" dirty="0"/>
              <a:t>[2]</a:t>
            </a:r>
          </a:p>
          <a:p>
            <a:pPr lvl="1">
              <a:spcAft>
                <a:spcPts val="300"/>
              </a:spcAft>
            </a:pPr>
            <a:r>
              <a:rPr lang="ro-RO" sz="1800" dirty="0" smtClean="0"/>
              <a:t>Mai rapid la </a:t>
            </a:r>
            <a:r>
              <a:rPr lang="ro-RO" sz="1800" b="1" dirty="0" smtClean="0">
                <a:solidFill>
                  <a:schemeClr val="accent3"/>
                </a:solidFill>
              </a:rPr>
              <a:t>pacienții vârstnici</a:t>
            </a:r>
            <a:r>
              <a:rPr lang="en-US" sz="1800" dirty="0" smtClean="0"/>
              <a:t>: 11</a:t>
            </a:r>
            <a:r>
              <a:rPr lang="ro-RO" sz="1800" dirty="0" smtClean="0"/>
              <a:t>,</a:t>
            </a:r>
            <a:r>
              <a:rPr lang="en-US" sz="1800" dirty="0" smtClean="0"/>
              <a:t>5 </a:t>
            </a:r>
            <a:r>
              <a:rPr lang="ro-RO" sz="1800" dirty="0" smtClean="0"/>
              <a:t>zile dacă</a:t>
            </a:r>
            <a:r>
              <a:rPr lang="en-US" sz="1800" dirty="0" smtClean="0"/>
              <a:t> </a:t>
            </a:r>
            <a:r>
              <a:rPr lang="en-US" sz="1800" dirty="0"/>
              <a:t>≥ 70 </a:t>
            </a:r>
            <a:r>
              <a:rPr lang="ro-RO" sz="1800" dirty="0" smtClean="0"/>
              <a:t>ani</a:t>
            </a:r>
            <a:r>
              <a:rPr lang="en-US" sz="1800" dirty="0" smtClean="0"/>
              <a:t> </a:t>
            </a:r>
            <a:r>
              <a:rPr lang="en-US" sz="1800" dirty="0"/>
              <a:t>vs 20 </a:t>
            </a:r>
            <a:r>
              <a:rPr lang="ro-RO" sz="1800" dirty="0" smtClean="0"/>
              <a:t>zile</a:t>
            </a:r>
            <a:r>
              <a:rPr lang="en-US" sz="1800" dirty="0" smtClean="0"/>
              <a:t> </a:t>
            </a:r>
            <a:r>
              <a:rPr lang="ro-RO" sz="1800" dirty="0" smtClean="0"/>
              <a:t>dacă</a:t>
            </a:r>
            <a:r>
              <a:rPr lang="en-US" sz="1800" dirty="0" smtClean="0"/>
              <a:t> </a:t>
            </a:r>
            <a:r>
              <a:rPr lang="en-US" sz="1800" dirty="0"/>
              <a:t>&lt; 70 </a:t>
            </a:r>
            <a:r>
              <a:rPr lang="ro-RO" sz="1800" dirty="0" smtClean="0"/>
              <a:t>ani</a:t>
            </a:r>
            <a:r>
              <a:rPr lang="en-US" sz="1800" dirty="0" smtClean="0"/>
              <a:t> </a:t>
            </a:r>
            <a:r>
              <a:rPr lang="en-US" sz="1800" dirty="0"/>
              <a:t>(</a:t>
            </a:r>
            <a:r>
              <a:rPr lang="en-US" sz="1800" i="1" dirty="0"/>
              <a:t>P </a:t>
            </a:r>
            <a:r>
              <a:rPr lang="en-US" sz="1800" dirty="0"/>
              <a:t>= .033)</a:t>
            </a:r>
          </a:p>
          <a:p>
            <a:pPr>
              <a:spcAft>
                <a:spcPts val="300"/>
              </a:spcAft>
            </a:pPr>
            <a:endParaRPr lang="en-US" sz="2000" dirty="0"/>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541534" y="6469039"/>
            <a:ext cx="7853362"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Lechien. J Intern Med. 2020;288:335. 2. </a:t>
            </a:r>
            <a:r>
              <a:rPr lang="en-US" altLang="en-US" sz="1200" b="0" spc="-10" dirty="0">
                <a:solidFill>
                  <a:schemeClr val="bg2"/>
                </a:solidFill>
                <a:latin typeface="Calibri" panose="020F0502020204030204" pitchFamily="34" charset="0"/>
              </a:rPr>
              <a:t>Wang. J Med Virol. 2020;92:441.</a:t>
            </a:r>
            <a:endParaRPr lang="en-US" altLang="en-US" sz="1200" b="0" spc="-10" dirty="0">
              <a:solidFill>
                <a:schemeClr val="bg2"/>
              </a:solidFill>
              <a:latin typeface="Calibri" panose="020F0502020204030204" pitchFamily="34" charset="0"/>
              <a:cs typeface="+mn-cs"/>
            </a:endParaRPr>
          </a:p>
        </p:txBody>
      </p:sp>
      <p:graphicFrame>
        <p:nvGraphicFramePr>
          <p:cNvPr id="17" name="Group 3">
            <a:extLst>
              <a:ext uri="{FF2B5EF4-FFF2-40B4-BE49-F238E27FC236}">
                <a16:creationId xmlns="" xmlns:a16="http://schemas.microsoft.com/office/drawing/2014/main" id="{94D35D22-4DAE-4448-8B67-98D9B5BD81A9}"/>
              </a:ext>
            </a:extLst>
          </p:cNvPr>
          <p:cNvGraphicFramePr>
            <a:graphicFrameLocks/>
          </p:cNvGraphicFramePr>
          <p:nvPr>
            <p:extLst>
              <p:ext uri="{D42A27DB-BD31-4B8C-83A1-F6EECF244321}">
                <p14:modId xmlns="" xmlns:p14="http://schemas.microsoft.com/office/powerpoint/2010/main" val="3685723521"/>
              </p:ext>
            </p:extLst>
          </p:nvPr>
        </p:nvGraphicFramePr>
        <p:xfrm>
          <a:off x="8405106" y="1608010"/>
          <a:ext cx="3353505" cy="4358816"/>
        </p:xfrm>
        <a:graphic>
          <a:graphicData uri="http://schemas.openxmlformats.org/drawingml/2006/table">
            <a:tbl>
              <a:tblPr/>
              <a:tblGrid>
                <a:gridCol w="2122165">
                  <a:extLst>
                    <a:ext uri="{9D8B030D-6E8A-4147-A177-3AD203B41FA5}">
                      <a16:colId xmlns="" xmlns:a16="http://schemas.microsoft.com/office/drawing/2014/main" val="20000"/>
                    </a:ext>
                  </a:extLst>
                </a:gridCol>
                <a:gridCol w="1231340">
                  <a:extLst>
                    <a:ext uri="{9D8B030D-6E8A-4147-A177-3AD203B41FA5}">
                      <a16:colId xmlns="" xmlns:a16="http://schemas.microsoft.com/office/drawing/2014/main" val="20001"/>
                    </a:ext>
                  </a:extLst>
                </a:gridCol>
              </a:tblGrid>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1" i="0" u="none" strike="noStrike" cap="none" normalizeH="0" baseline="0" dirty="0" smtClean="0">
                          <a:ln>
                            <a:noFill/>
                          </a:ln>
                          <a:solidFill>
                            <a:schemeClr val="tx1"/>
                          </a:solidFill>
                          <a:effectLst/>
                          <a:latin typeface="Calibri" panose="020F0502020204030204" pitchFamily="34" charset="0"/>
                        </a:rPr>
                        <a:t>S</a:t>
                      </a:r>
                      <a:r>
                        <a:rPr kumimoji="0" lang="ro-RO" sz="2000" b="1" i="0" u="none" strike="noStrike" cap="none" normalizeH="0" baseline="0" dirty="0" smtClean="0">
                          <a:ln>
                            <a:noFill/>
                          </a:ln>
                          <a:solidFill>
                            <a:schemeClr val="tx1"/>
                          </a:solidFill>
                          <a:effectLst/>
                          <a:latin typeface="Calibri" panose="020F0502020204030204" pitchFamily="34" charset="0"/>
                        </a:rPr>
                        <a:t>i</a:t>
                      </a:r>
                      <a:r>
                        <a:rPr kumimoji="0" lang="en-US" sz="2000" b="1" i="0" u="none" strike="noStrike" cap="none" normalizeH="0" baseline="0" dirty="0" err="1" smtClean="0">
                          <a:ln>
                            <a:noFill/>
                          </a:ln>
                          <a:solidFill>
                            <a:schemeClr val="tx1"/>
                          </a:solidFill>
                          <a:effectLst/>
                          <a:latin typeface="Calibri" panose="020F0502020204030204" pitchFamily="34" charset="0"/>
                        </a:rPr>
                        <a:t>mptom</a:t>
                      </a:r>
                      <a:r>
                        <a:rPr kumimoji="0" lang="en-US" sz="2000" b="1" i="0" u="none" strike="noStrike" cap="none" normalizeH="0" baseline="0" dirty="0">
                          <a:ln>
                            <a:noFill/>
                          </a:ln>
                          <a:solidFill>
                            <a:schemeClr val="tx1"/>
                          </a:solidFill>
                          <a:effectLst/>
                          <a:latin typeface="Calibri" panose="020F0502020204030204" pitchFamily="34" charset="0"/>
                        </a:rPr>
                        <a:t>,</a:t>
                      </a:r>
                      <a:r>
                        <a:rPr kumimoji="0" lang="en-US" sz="2000" b="1" i="0" u="none" strike="noStrike" cap="none" normalizeH="0" baseline="30000" dirty="0">
                          <a:ln>
                            <a:noFill/>
                          </a:ln>
                          <a:solidFill>
                            <a:schemeClr val="tx1"/>
                          </a:solidFill>
                          <a:effectLst/>
                          <a:latin typeface="Calibri" panose="020F0502020204030204" pitchFamily="34" charset="0"/>
                        </a:rPr>
                        <a:t>[1]</a:t>
                      </a:r>
                      <a:r>
                        <a:rPr kumimoji="0" lang="en-US" sz="2000" b="1" i="0" u="none" strike="noStrike" cap="none" normalizeH="0" baseline="0" dirty="0">
                          <a:ln>
                            <a:noFill/>
                          </a:ln>
                          <a:solidFill>
                            <a:schemeClr val="tx1"/>
                          </a:solidFill>
                          <a:effectLst/>
                          <a:latin typeface="Calibri" panose="020F0502020204030204" pitchFamily="34" charset="0"/>
                        </a:rPr>
                        <a:t>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1" i="0" u="none" strike="noStrike" cap="none" normalizeH="0" baseline="0" dirty="0">
                          <a:ln>
                            <a:noFill/>
                          </a:ln>
                          <a:solidFill>
                            <a:schemeClr val="tx1"/>
                          </a:solidFill>
                          <a:effectLst/>
                          <a:latin typeface="Calibri" panose="020F0502020204030204" pitchFamily="34" charset="0"/>
                        </a:rPr>
                        <a:t>N = 1420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10001"/>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Cefalee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70.3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ro-RO" sz="2000" b="0" dirty="0" smtClean="0">
                          <a:solidFill>
                            <a:srgbClr val="000000"/>
                          </a:solidFill>
                          <a:latin typeface="Calibri"/>
                          <a:cs typeface="Calibri"/>
                        </a:rPr>
                        <a:t>Anosmie</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70.2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4"/>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ro-RO" sz="2000" b="0" dirty="0" smtClean="0">
                          <a:solidFill>
                            <a:srgbClr val="000000"/>
                          </a:solidFill>
                          <a:latin typeface="Calibri"/>
                          <a:cs typeface="Calibri"/>
                        </a:rPr>
                        <a:t>Obstrucție nazală</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67.8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err="1" smtClean="0">
                          <a:solidFill>
                            <a:srgbClr val="000000"/>
                          </a:solidFill>
                          <a:latin typeface="Calibri"/>
                          <a:cs typeface="Calibri"/>
                        </a:rPr>
                        <a:t>Ast</a:t>
                      </a:r>
                      <a:r>
                        <a:rPr lang="ro-RO" sz="2000" b="0" dirty="0" smtClean="0">
                          <a:solidFill>
                            <a:srgbClr val="000000"/>
                          </a:solidFill>
                          <a:latin typeface="Calibri"/>
                          <a:cs typeface="Calibri"/>
                        </a:rPr>
                        <a:t>enie</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63.3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5"/>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ro-RO" sz="2000" b="0" dirty="0" smtClean="0">
                          <a:solidFill>
                            <a:srgbClr val="000000"/>
                          </a:solidFill>
                          <a:latin typeface="Calibri"/>
                          <a:cs typeface="Calibri"/>
                        </a:rPr>
                        <a:t>Tuse</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63.2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6"/>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ro-RO" sz="2000" b="0" dirty="0" smtClean="0">
                          <a:solidFill>
                            <a:srgbClr val="000000"/>
                          </a:solidFill>
                          <a:latin typeface="Calibri"/>
                          <a:cs typeface="Calibri"/>
                        </a:rPr>
                        <a:t>Mialgii</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62.5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7"/>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ro-RO" sz="2000" b="0" dirty="0" smtClean="0">
                          <a:solidFill>
                            <a:srgbClr val="000000"/>
                          </a:solidFill>
                          <a:latin typeface="Calibri"/>
                          <a:cs typeface="Calibri"/>
                        </a:rPr>
                        <a:t>Rinoree</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60.1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8"/>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ro-RO" sz="2000" b="0" dirty="0" smtClean="0">
                          <a:solidFill>
                            <a:srgbClr val="000000"/>
                          </a:solidFill>
                          <a:latin typeface="Calibri"/>
                          <a:cs typeface="Calibri"/>
                        </a:rPr>
                        <a:t>Disgeuzie</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54.2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9"/>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ro-RO" sz="2000" b="0" dirty="0" smtClean="0">
                          <a:solidFill>
                            <a:srgbClr val="000000"/>
                          </a:solidFill>
                          <a:latin typeface="Calibri"/>
                          <a:cs typeface="Calibri"/>
                        </a:rPr>
                        <a:t>odinofagie</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52.9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10"/>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smtClean="0">
                          <a:solidFill>
                            <a:srgbClr val="000000"/>
                          </a:solidFill>
                          <a:latin typeface="Calibri"/>
                          <a:cs typeface="Calibri"/>
                        </a:rPr>
                        <a:t>Fe</a:t>
                      </a:r>
                      <a:r>
                        <a:rPr lang="ro-RO" sz="2000" b="0" dirty="0" smtClean="0">
                          <a:solidFill>
                            <a:srgbClr val="000000"/>
                          </a:solidFill>
                          <a:latin typeface="Calibri"/>
                          <a:cs typeface="Calibri"/>
                        </a:rPr>
                        <a:t>bră</a:t>
                      </a:r>
                      <a:r>
                        <a:rPr lang="ro-RO" sz="2000" b="0" baseline="0" dirty="0" smtClean="0">
                          <a:solidFill>
                            <a:srgbClr val="000000"/>
                          </a:solidFill>
                          <a:latin typeface="Calibri"/>
                          <a:cs typeface="Calibri"/>
                        </a:rPr>
                        <a:t> </a:t>
                      </a:r>
                      <a:r>
                        <a:rPr lang="en-US" sz="2000" b="0" dirty="0" smtClean="0">
                          <a:solidFill>
                            <a:srgbClr val="000000"/>
                          </a:solidFill>
                          <a:latin typeface="Calibri"/>
                          <a:cs typeface="Calibri"/>
                        </a:rPr>
                        <a:t>(&gt; </a:t>
                      </a:r>
                      <a:r>
                        <a:rPr lang="en-US" sz="2000" b="0" dirty="0">
                          <a:solidFill>
                            <a:srgbClr val="000000"/>
                          </a:solidFill>
                          <a:latin typeface="Calibri"/>
                          <a:cs typeface="Calibri"/>
                        </a:rPr>
                        <a:t>38°C)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45.4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11"/>
                  </a:ext>
                </a:extLst>
              </a:tr>
            </a:tbl>
          </a:graphicData>
        </a:graphic>
      </p:graphicFrame>
    </p:spTree>
    <p:extLst>
      <p:ext uri="{BB962C8B-B14F-4D97-AF65-F5344CB8AC3E}">
        <p14:creationId xmlns="" xmlns:p14="http://schemas.microsoft.com/office/powerpoint/2010/main" val="1184202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NIH </a:t>
            </a:r>
            <a:r>
              <a:rPr lang="en-US" dirty="0" smtClean="0">
                <a:solidFill>
                  <a:schemeClr val="bg1"/>
                </a:solidFill>
              </a:rPr>
              <a:t>: </a:t>
            </a:r>
            <a:r>
              <a:rPr lang="ro-RO" dirty="0" smtClean="0">
                <a:solidFill>
                  <a:schemeClr val="bg1"/>
                </a:solidFill>
              </a:rPr>
              <a:t>Clasificarea în funcție de severitate în COVID-19</a:t>
            </a:r>
            <a:endParaRPr lang="en-US" dirty="0">
              <a:solidFill>
                <a:schemeClr val="bg1"/>
              </a:solidFill>
            </a:endParaRPr>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NIH COVID-19 Treatment Guidelines. Management of persons with COVID-19. Last updated October 9, 2020. </a:t>
            </a:r>
          </a:p>
        </p:txBody>
      </p:sp>
      <p:graphicFrame>
        <p:nvGraphicFramePr>
          <p:cNvPr id="12"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 xmlns:p14="http://schemas.microsoft.com/office/powerpoint/2010/main" val="1070632836"/>
              </p:ext>
            </p:extLst>
          </p:nvPr>
        </p:nvGraphicFramePr>
        <p:xfrm>
          <a:off x="727076" y="1604966"/>
          <a:ext cx="10736262" cy="3901536"/>
        </p:xfrm>
        <a:graphic>
          <a:graphicData uri="http://schemas.openxmlformats.org/drawingml/2006/table">
            <a:tbl>
              <a:tblPr/>
              <a:tblGrid>
                <a:gridCol w="3040225">
                  <a:extLst>
                    <a:ext uri="{9D8B030D-6E8A-4147-A177-3AD203B41FA5}">
                      <a16:colId xmlns="" xmlns:a16="http://schemas.microsoft.com/office/drawing/2014/main" val="20000"/>
                    </a:ext>
                  </a:extLst>
                </a:gridCol>
                <a:gridCol w="7696037">
                  <a:extLst>
                    <a:ext uri="{9D8B030D-6E8A-4147-A177-3AD203B41FA5}">
                      <a16:colId xmlns="" xmlns:a16="http://schemas.microsoft.com/office/drawing/2014/main" val="20001"/>
                    </a:ext>
                  </a:extLst>
                </a:gridCol>
              </a:tblGrid>
              <a:tr h="20095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1" i="0" u="none" strike="noStrike" cap="none" normalizeH="0" baseline="0" dirty="0" smtClean="0">
                          <a:ln>
                            <a:noFill/>
                          </a:ln>
                          <a:solidFill>
                            <a:schemeClr val="tx1"/>
                          </a:solidFill>
                          <a:effectLst/>
                          <a:latin typeface="Calibri" panose="020F0502020204030204" pitchFamily="34" charset="0"/>
                        </a:rPr>
                        <a:t>Formă</a:t>
                      </a:r>
                      <a:endParaRPr kumimoji="0" lang="en-GB"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sz="2000" b="1" i="0" u="none" strike="noStrike" cap="none" normalizeH="0" baseline="0" dirty="0" smtClean="0">
                          <a:ln>
                            <a:noFill/>
                          </a:ln>
                          <a:solidFill>
                            <a:schemeClr val="tx1"/>
                          </a:solidFill>
                          <a:effectLst/>
                          <a:latin typeface="Calibri" panose="020F0502020204030204" pitchFamily="34" charset="0"/>
                        </a:rPr>
                        <a:t>Caracteristici</a:t>
                      </a:r>
                      <a:endParaRPr kumimoji="0" lang="en-GB"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3555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Infecție asimptomatică </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Test pozitiv pentru </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SARS-</a:t>
                      </a:r>
                      <a:r>
                        <a:rPr kumimoji="0" lang="en-US" sz="2000" b="0" i="0" u="none" strike="noStrike" cap="none" normalizeH="0" baseline="0" dirty="0" err="1" smtClean="0">
                          <a:ln>
                            <a:noFill/>
                          </a:ln>
                          <a:solidFill>
                            <a:schemeClr val="bg2">
                              <a:lumMod val="10000"/>
                            </a:schemeClr>
                          </a:solidFill>
                          <a:effectLst/>
                          <a:latin typeface="Calibri" panose="020F0502020204030204" pitchFamily="34" charset="0"/>
                        </a:rPr>
                        <a:t>CoV</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2, dar fără simptome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3555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Formă ușoară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Simptome variate </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de exemplu</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2000" b="0" i="0" u="none" strike="noStrike" cap="none" normalizeH="0" baseline="0" dirty="0" err="1" smtClean="0">
                          <a:ln>
                            <a:noFill/>
                          </a:ln>
                          <a:solidFill>
                            <a:schemeClr val="bg2">
                              <a:lumMod val="10000"/>
                            </a:schemeClr>
                          </a:solidFill>
                          <a:effectLst/>
                          <a:latin typeface="Calibri" panose="020F0502020204030204" pitchFamily="34" charset="0"/>
                        </a:rPr>
                        <a:t>fe</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b</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r</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ă</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tuse</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odinofagie</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stare de rău</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cefalee</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mialgii</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 dar fără scurtarea respirației, dispnee, fără imagine radiologică anormală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3555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Formă moderată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SpO</a:t>
                      </a:r>
                      <a:r>
                        <a:rPr kumimoji="0" lang="en-US" sz="20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2000" b="0" i="0" u="none" strike="noStrike" cap="none" normalizeH="0" baseline="0" dirty="0">
                          <a:ln>
                            <a:noFill/>
                          </a:ln>
                          <a:solidFill>
                            <a:schemeClr val="bg2">
                              <a:lumMod val="10000"/>
                            </a:schemeClr>
                          </a:solidFill>
                          <a:effectLst/>
                          <a:latin typeface="Calibri" panose="020F0502020204030204" pitchFamily="34" charset="0"/>
                        </a:rPr>
                        <a:t> ≥ 94%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și afectarea căilor respiratorii inferioare evidențiată clinic sau imagistic</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r h="3555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Formă severă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SpO</a:t>
                      </a:r>
                      <a:r>
                        <a:rPr kumimoji="0" lang="en-US" sz="20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2000" b="0" i="0" u="none" strike="noStrike" cap="none" normalizeH="0" baseline="0" dirty="0">
                          <a:ln>
                            <a:noFill/>
                          </a:ln>
                          <a:solidFill>
                            <a:schemeClr val="bg2">
                              <a:lumMod val="10000"/>
                            </a:schemeClr>
                          </a:solidFill>
                          <a:effectLst/>
                          <a:latin typeface="Calibri" panose="020F0502020204030204" pitchFamily="34" charset="0"/>
                        </a:rPr>
                        <a:t> &lt; 94%, PaO</a:t>
                      </a:r>
                      <a:r>
                        <a:rPr kumimoji="0" lang="en-US" sz="20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2000" b="0" i="0" u="none" strike="noStrike" cap="none" normalizeH="0" baseline="0" dirty="0">
                          <a:ln>
                            <a:noFill/>
                          </a:ln>
                          <a:solidFill>
                            <a:schemeClr val="bg2">
                              <a:lumMod val="10000"/>
                            </a:schemeClr>
                          </a:solidFill>
                          <a:effectLst/>
                          <a:latin typeface="Calibri" panose="020F0502020204030204" pitchFamily="34" charset="0"/>
                        </a:rPr>
                        <a:t>/FiO</a:t>
                      </a:r>
                      <a:r>
                        <a:rPr kumimoji="0" lang="en-US" sz="20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2000" b="0" i="0" u="none" strike="noStrike" cap="none" normalizeH="0" baseline="0" dirty="0">
                          <a:ln>
                            <a:noFill/>
                          </a:ln>
                          <a:solidFill>
                            <a:schemeClr val="bg2">
                              <a:lumMod val="10000"/>
                            </a:schemeClr>
                          </a:solidFill>
                          <a:effectLst/>
                          <a:latin typeface="Calibri" panose="020F0502020204030204" pitchFamily="34" charset="0"/>
                        </a:rPr>
                        <a:t> &lt; 300,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frecvența respiratorie</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&gt;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30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respirații</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/min</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 sau infiltrate pulmonare </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&gt;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50%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5"/>
                  </a:ext>
                </a:extLst>
              </a:tr>
              <a:tr h="20095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Formă critică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Insuficiență respiratorie, șoc septic și/sau disfuncție multiplă de organe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 xmlns:p14="http://schemas.microsoft.com/office/powerpoint/2010/main" val="3424472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628901" y="212271"/>
            <a:ext cx="6417128" cy="6384471"/>
          </a:xfrm>
          <a:prstGeom prst="rect">
            <a:avLst/>
          </a:prstGeom>
          <a:noFill/>
          <a:ln w="9525">
            <a:noFill/>
            <a:miter lim="800000"/>
            <a:headEnd/>
            <a:tailEnd/>
          </a:ln>
          <a:effectLst/>
        </p:spPr>
      </p:pic>
    </p:spTree>
    <p:extLst>
      <p:ext uri="{BB962C8B-B14F-4D97-AF65-F5344CB8AC3E}">
        <p14:creationId xmlns="" xmlns:p14="http://schemas.microsoft.com/office/powerpoint/2010/main" val="2489050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200" dirty="0" smtClean="0">
                <a:solidFill>
                  <a:schemeClr val="bg1"/>
                </a:solidFill>
              </a:rPr>
              <a:t>Modificări radiologice și de laborator în funcție de severitatea bolii la pacienții cu COVID-19 din China Continentală</a:t>
            </a:r>
            <a:endParaRPr lang="en-US" sz="3200" dirty="0">
              <a:solidFill>
                <a:schemeClr val="bg1"/>
              </a:solidFill>
            </a:endParaRPr>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Guan. NEJM. 2020;382:1708. </a:t>
            </a:r>
          </a:p>
        </p:txBody>
      </p:sp>
      <p:grpSp>
        <p:nvGrpSpPr>
          <p:cNvPr id="5" name="Group 1">
            <a:extLst>
              <a:ext uri="{FF2B5EF4-FFF2-40B4-BE49-F238E27FC236}">
                <a16:creationId xmlns="" xmlns:a16="http://schemas.microsoft.com/office/drawing/2014/main"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D1232AFC-6326-44D1-AAF3-F60FDE79080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graphicFrame>
        <p:nvGraphicFramePr>
          <p:cNvPr id="14"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 xmlns:p14="http://schemas.microsoft.com/office/powerpoint/2010/main" val="185267122"/>
              </p:ext>
            </p:extLst>
          </p:nvPr>
        </p:nvGraphicFramePr>
        <p:xfrm>
          <a:off x="727076" y="1352302"/>
          <a:ext cx="10736261" cy="4572176"/>
        </p:xfrm>
        <a:graphic>
          <a:graphicData uri="http://schemas.openxmlformats.org/drawingml/2006/table">
            <a:tbl>
              <a:tblPr/>
              <a:tblGrid>
                <a:gridCol w="4577042">
                  <a:extLst>
                    <a:ext uri="{9D8B030D-6E8A-4147-A177-3AD203B41FA5}">
                      <a16:colId xmlns="" xmlns:a16="http://schemas.microsoft.com/office/drawing/2014/main" val="20000"/>
                    </a:ext>
                  </a:extLst>
                </a:gridCol>
                <a:gridCol w="2053073">
                  <a:extLst>
                    <a:ext uri="{9D8B030D-6E8A-4147-A177-3AD203B41FA5}">
                      <a16:colId xmlns="" xmlns:a16="http://schemas.microsoft.com/office/drawing/2014/main" val="20001"/>
                    </a:ext>
                  </a:extLst>
                </a:gridCol>
                <a:gridCol w="2053073">
                  <a:extLst>
                    <a:ext uri="{9D8B030D-6E8A-4147-A177-3AD203B41FA5}">
                      <a16:colId xmlns="" xmlns:a16="http://schemas.microsoft.com/office/drawing/2014/main" val="20002"/>
                    </a:ext>
                  </a:extLst>
                </a:gridCol>
                <a:gridCol w="2053073">
                  <a:extLst>
                    <a:ext uri="{9D8B030D-6E8A-4147-A177-3AD203B41FA5}">
                      <a16:colId xmlns="" xmlns:a16="http://schemas.microsoft.com/office/drawing/2014/main" val="20003"/>
                    </a:ext>
                  </a:extLst>
                </a:gridCol>
              </a:tblGrid>
              <a:tr h="57542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Modificări sardiologice sau de laborator</a:t>
                      </a:r>
                      <a:endParaRPr kumimoji="0" lang="en-GB"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Toți pacienții</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1099)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Formă non-severă</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926)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Formă severă</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173)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Modificări pe radiografia pulmonară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162/274 (59.1)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116/214 (54.2)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46/60 (76.7)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Modificări CT toracic</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840/975 (86.2)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682/808 (84.4)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158/167 (94.6)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Numărul mediu de leucocite pe</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mm</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3</a:t>
                      </a:r>
                      <a:r>
                        <a:rPr kumimoji="0" lang="en-US" sz="1800" b="0" i="0" u="none" strike="noStrike" cap="none" normalizeH="0" baseline="0" dirty="0">
                          <a:ln>
                            <a:noFill/>
                          </a:ln>
                          <a:solidFill>
                            <a:schemeClr val="bg2">
                              <a:lumMod val="10000"/>
                            </a:schemeClr>
                          </a:solidFill>
                          <a:effectLst/>
                          <a:latin typeface="Calibri" panose="020F0502020204030204" pitchFamily="34" charset="0"/>
                        </a:rPr>
                        <a:t> (IQR)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4700 (3500-6000)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4900 (3800-6000)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3700 (3000-6200)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Numărul mediu de limfocite pe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mm</a:t>
                      </a:r>
                      <a:r>
                        <a:rPr kumimoji="0" lang="en-US" sz="1800" b="0" i="0" u="none" strike="noStrike" cap="none" normalizeH="0" baseline="30000" dirty="0" smtClean="0">
                          <a:ln>
                            <a:noFill/>
                          </a:ln>
                          <a:solidFill>
                            <a:schemeClr val="bg2">
                              <a:lumMod val="10000"/>
                            </a:schemeClr>
                          </a:solidFill>
                          <a:effectLst/>
                          <a:latin typeface="Calibri" panose="020F0502020204030204" pitchFamily="34" charset="0"/>
                        </a:rPr>
                        <a:t>3</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(IQR)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1000 (700-1300)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1000 (800-1400)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800 (600-1000)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5"/>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Numărul mediu de trombocite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x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1000 </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pe</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mm</a:t>
                      </a:r>
                      <a:r>
                        <a:rPr kumimoji="0" lang="en-US" sz="1800" b="0" i="0" u="none" strike="noStrike" cap="none" normalizeH="0" baseline="30000" dirty="0" smtClean="0">
                          <a:ln>
                            <a:noFill/>
                          </a:ln>
                          <a:solidFill>
                            <a:schemeClr val="bg2">
                              <a:lumMod val="10000"/>
                            </a:schemeClr>
                          </a:solidFill>
                          <a:effectLst/>
                          <a:latin typeface="Calibri" panose="020F0502020204030204" pitchFamily="34" charset="0"/>
                        </a:rPr>
                        <a:t>3</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(IQR)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168 (132-207)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172 (139-212)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137.5 (99-179.5)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6"/>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Proteina C-reactivă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10 mg/L,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481/793 (60.7)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371/658 (56.4)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110/135 (81.5)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7"/>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D-</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dimer</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 0.5 mg/L,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260/560 (46.4)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195/451 (43.2)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65/109 (59.6)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8"/>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Lactat dehidrogenaza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250 U/L,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277/675 (41.0)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205/551 (37.2)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72/124 (58.1)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9"/>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AST &gt; 40 U/L,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168/757 (22.2)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112/615 (18.2)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56/142 (39.4)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10"/>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ALT &gt; 40 U/L,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158/741 (21.3)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120/606 (19.8)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38/135 (28.1)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11"/>
                  </a:ext>
                </a:extLst>
              </a:tr>
            </a:tbl>
          </a:graphicData>
        </a:graphic>
      </p:graphicFrame>
      <p:sp>
        <p:nvSpPr>
          <p:cNvPr id="15" name="TextBox 14"/>
          <p:cNvSpPr txBox="1"/>
          <p:nvPr/>
        </p:nvSpPr>
        <p:spPr bwMode="auto">
          <a:xfrm>
            <a:off x="696024" y="6054894"/>
            <a:ext cx="1012982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smtClean="0">
                <a:solidFill>
                  <a:schemeClr val="bg1"/>
                </a:solidFill>
                <a:latin typeface="Calibri" panose="020F0502020204030204" pitchFamily="34" charset="0"/>
              </a:rPr>
              <a:t>*</a:t>
            </a:r>
            <a:r>
              <a:rPr lang="ro-RO" sz="1600" b="0" dirty="0" smtClean="0">
                <a:solidFill>
                  <a:schemeClr val="bg1"/>
                </a:solidFill>
                <a:latin typeface="Calibri" panose="020F0502020204030204" pitchFamily="34" charset="0"/>
              </a:rPr>
              <a:t>Opacități cu aspect de sticlă mărunțită</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local patchy shadowing, bilateral patchy shadowing, </a:t>
            </a:r>
            <a:r>
              <a:rPr lang="ro-RO" sz="1600" b="0" dirty="0" smtClean="0">
                <a:solidFill>
                  <a:schemeClr val="bg1"/>
                </a:solidFill>
                <a:latin typeface="Calibri" panose="020F0502020204030204" pitchFamily="34" charset="0"/>
              </a:rPr>
              <a:t>sau modificări interstițiale</a:t>
            </a:r>
            <a:r>
              <a:rPr lang="en-US" sz="1600" b="0" dirty="0" smtClean="0">
                <a:solidFill>
                  <a:schemeClr val="bg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1604635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smtClean="0"/>
              <a:t>Scor de severitate –afectare pulmonară în COVID-19</a:t>
            </a:r>
            <a:endParaRPr lang="ro-RO" dirty="0"/>
          </a:p>
        </p:txBody>
      </p:sp>
      <p:sp>
        <p:nvSpPr>
          <p:cNvPr id="3" name="Dreptunghi 2"/>
          <p:cNvSpPr/>
          <p:nvPr/>
        </p:nvSpPr>
        <p:spPr>
          <a:xfrm>
            <a:off x="1037229" y="1364776"/>
            <a:ext cx="9580729" cy="4247317"/>
          </a:xfrm>
          <a:prstGeom prst="rect">
            <a:avLst/>
          </a:prstGeom>
        </p:spPr>
        <p:txBody>
          <a:bodyPr wrap="square">
            <a:spAutoFit/>
          </a:bodyPr>
          <a:lstStyle/>
          <a:p>
            <a:r>
              <a:rPr lang="en-US" dirty="0" smtClean="0">
                <a:solidFill>
                  <a:schemeClr val="bg1"/>
                </a:solidFill>
              </a:rPr>
              <a:t>Severity score</a:t>
            </a:r>
            <a:r>
              <a:rPr lang="en-US" b="0" dirty="0" smtClean="0">
                <a:solidFill>
                  <a:schemeClr val="bg1"/>
                </a:solidFill>
              </a:rPr>
              <a:t/>
            </a:r>
            <a:br>
              <a:rPr lang="en-US" b="0" dirty="0" smtClean="0">
                <a:solidFill>
                  <a:schemeClr val="bg1"/>
                </a:solidFill>
              </a:rPr>
            </a:br>
            <a:r>
              <a:rPr lang="ro-RO" b="0" dirty="0" smtClean="0">
                <a:solidFill>
                  <a:schemeClr val="bg1"/>
                </a:solidFill>
              </a:rPr>
              <a:t>-</a:t>
            </a:r>
            <a:r>
              <a:rPr lang="en-US" b="0" dirty="0" smtClean="0">
                <a:solidFill>
                  <a:schemeClr val="bg1"/>
                </a:solidFill>
              </a:rPr>
              <a:t>scoring the percentages of each of the five lobes that is involved:</a:t>
            </a:r>
          </a:p>
          <a:p>
            <a:r>
              <a:rPr lang="ro-RO" b="0" dirty="0" smtClean="0">
                <a:solidFill>
                  <a:schemeClr val="bg1"/>
                </a:solidFill>
              </a:rPr>
              <a:t>1=</a:t>
            </a:r>
            <a:r>
              <a:rPr lang="en-US" b="0" dirty="0" smtClean="0">
                <a:solidFill>
                  <a:schemeClr val="bg1"/>
                </a:solidFill>
              </a:rPr>
              <a:t>&lt; 5% involvement</a:t>
            </a:r>
            <a:br>
              <a:rPr lang="en-US" b="0" dirty="0" smtClean="0">
                <a:solidFill>
                  <a:schemeClr val="bg1"/>
                </a:solidFill>
              </a:rPr>
            </a:br>
            <a:endParaRPr lang="en-US" b="0" dirty="0" smtClean="0">
              <a:solidFill>
                <a:schemeClr val="bg1"/>
              </a:solidFill>
            </a:endParaRPr>
          </a:p>
          <a:p>
            <a:r>
              <a:rPr lang="ro-RO" b="0" dirty="0" smtClean="0">
                <a:solidFill>
                  <a:schemeClr val="bg1"/>
                </a:solidFill>
              </a:rPr>
              <a:t>2= </a:t>
            </a:r>
            <a:r>
              <a:rPr lang="en-US" b="0" dirty="0" smtClean="0">
                <a:solidFill>
                  <a:schemeClr val="bg1"/>
                </a:solidFill>
              </a:rPr>
              <a:t>5%-25% involvement</a:t>
            </a:r>
            <a:br>
              <a:rPr lang="en-US" b="0" dirty="0" smtClean="0">
                <a:solidFill>
                  <a:schemeClr val="bg1"/>
                </a:solidFill>
              </a:rPr>
            </a:br>
            <a:endParaRPr lang="en-US" b="0" dirty="0" smtClean="0">
              <a:solidFill>
                <a:schemeClr val="bg1"/>
              </a:solidFill>
            </a:endParaRPr>
          </a:p>
          <a:p>
            <a:r>
              <a:rPr lang="ro-RO" b="0" dirty="0" smtClean="0">
                <a:solidFill>
                  <a:schemeClr val="bg1"/>
                </a:solidFill>
              </a:rPr>
              <a:t>3=</a:t>
            </a:r>
            <a:r>
              <a:rPr lang="en-US" b="0" dirty="0" smtClean="0">
                <a:solidFill>
                  <a:schemeClr val="bg1"/>
                </a:solidFill>
              </a:rPr>
              <a:t>26%-49% involvement</a:t>
            </a:r>
            <a:br>
              <a:rPr lang="en-US" b="0" dirty="0" smtClean="0">
                <a:solidFill>
                  <a:schemeClr val="bg1"/>
                </a:solidFill>
              </a:rPr>
            </a:br>
            <a:endParaRPr lang="en-US" b="0" dirty="0" smtClean="0">
              <a:solidFill>
                <a:schemeClr val="bg1"/>
              </a:solidFill>
            </a:endParaRPr>
          </a:p>
          <a:p>
            <a:r>
              <a:rPr lang="ro-RO" b="0" dirty="0" smtClean="0">
                <a:solidFill>
                  <a:schemeClr val="bg1"/>
                </a:solidFill>
              </a:rPr>
              <a:t>4=</a:t>
            </a:r>
            <a:r>
              <a:rPr lang="en-US" b="0" dirty="0" smtClean="0">
                <a:solidFill>
                  <a:schemeClr val="bg1"/>
                </a:solidFill>
              </a:rPr>
              <a:t>50%-75% involvement </a:t>
            </a:r>
            <a:br>
              <a:rPr lang="en-US" b="0" dirty="0" smtClean="0">
                <a:solidFill>
                  <a:schemeClr val="bg1"/>
                </a:solidFill>
              </a:rPr>
            </a:br>
            <a:endParaRPr lang="en-US" b="0" dirty="0" smtClean="0">
              <a:solidFill>
                <a:schemeClr val="bg1"/>
              </a:solidFill>
            </a:endParaRPr>
          </a:p>
          <a:p>
            <a:r>
              <a:rPr lang="ro-RO" b="0" dirty="0" smtClean="0">
                <a:solidFill>
                  <a:schemeClr val="bg1"/>
                </a:solidFill>
              </a:rPr>
              <a:t>5-=</a:t>
            </a:r>
            <a:r>
              <a:rPr lang="en-US" b="0" dirty="0" smtClean="0">
                <a:solidFill>
                  <a:schemeClr val="bg1"/>
                </a:solidFill>
              </a:rPr>
              <a:t>&gt; 75% involvement. </a:t>
            </a:r>
            <a:br>
              <a:rPr lang="en-US" b="0" dirty="0" smtClean="0">
                <a:solidFill>
                  <a:schemeClr val="bg1"/>
                </a:solidFill>
              </a:rPr>
            </a:br>
            <a:endParaRPr lang="en-US" b="0" dirty="0" smtClean="0">
              <a:solidFill>
                <a:schemeClr val="bg1"/>
              </a:solidFill>
            </a:endParaRPr>
          </a:p>
          <a:p>
            <a:r>
              <a:rPr lang="en-US" b="0" dirty="0" smtClean="0">
                <a:solidFill>
                  <a:schemeClr val="bg1"/>
                </a:solidFill>
              </a:rPr>
              <a:t>The total CT score is the sum of the individual lobar scores and can range from 0 (no involvement) to 25 (maximum involvement), when all the five lobes show more than 75% involvement.</a:t>
            </a:r>
            <a:endParaRPr lang="en-US" b="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7A5187-BB29-4A40-9530-23C115A98EE8}"/>
              </a:ext>
            </a:extLst>
          </p:cNvPr>
          <p:cNvSpPr>
            <a:spLocks noGrp="1"/>
          </p:cNvSpPr>
          <p:nvPr>
            <p:ph type="title"/>
          </p:nvPr>
        </p:nvSpPr>
        <p:spPr/>
        <p:txBody>
          <a:bodyPr/>
          <a:lstStyle/>
          <a:p>
            <a:r>
              <a:rPr lang="ro-RO" dirty="0" smtClean="0">
                <a:solidFill>
                  <a:schemeClr val="bg1"/>
                </a:solidFill>
              </a:rPr>
              <a:t>Un model propus pentru susceptibilitatea indusă viral la pneumonia bacteriană secundară</a:t>
            </a:r>
            <a:endParaRPr lang="en-US" dirty="0">
              <a:solidFill>
                <a:schemeClr val="bg1"/>
              </a:solidFill>
            </a:endParaRPr>
          </a:p>
        </p:txBody>
      </p:sp>
      <p:sp>
        <p:nvSpPr>
          <p:cNvPr id="8" name="Text Box 11">
            <a:extLst>
              <a:ext uri="{FF2B5EF4-FFF2-40B4-BE49-F238E27FC236}">
                <a16:creationId xmlns="" xmlns:a16="http://schemas.microsoft.com/office/drawing/2014/main" id="{FA9DEB06-D4CD-47C6-87C8-F6F64EFAE7BA}"/>
              </a:ext>
            </a:extLst>
          </p:cNvPr>
          <p:cNvSpPr txBox="1">
            <a:spLocks noChangeArrowheads="1"/>
          </p:cNvSpPr>
          <p:nvPr/>
        </p:nvSpPr>
        <p:spPr bwMode="auto">
          <a:xfrm>
            <a:off x="405374" y="635884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Hanada. Front Immunol. 2018;9:2640. </a:t>
            </a:r>
          </a:p>
        </p:txBody>
      </p:sp>
      <p:grpSp>
        <p:nvGrpSpPr>
          <p:cNvPr id="5" name="Group 1">
            <a:extLst>
              <a:ext uri="{FF2B5EF4-FFF2-40B4-BE49-F238E27FC236}">
                <a16:creationId xmlns="" xmlns:a16="http://schemas.microsoft.com/office/drawing/2014/main" id="{BC5FCF73-67D3-4559-88E5-FF1CD4850835}"/>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DEFFEF38-6A1F-4E89-B4C6-058C8D080097}"/>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849E6973-D1F6-4A6C-A047-BC04ED0DCA20}"/>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4" name="Explosion: 8 Points 3">
            <a:extLst>
              <a:ext uri="{FF2B5EF4-FFF2-40B4-BE49-F238E27FC236}">
                <a16:creationId xmlns="" xmlns:a16="http://schemas.microsoft.com/office/drawing/2014/main" id="{D3ADA6E3-E6AA-43BD-A082-36C719A99BAD}"/>
              </a:ext>
            </a:extLst>
          </p:cNvPr>
          <p:cNvSpPr/>
          <p:nvPr/>
        </p:nvSpPr>
        <p:spPr bwMode="auto">
          <a:xfrm rot="20826914">
            <a:off x="4595690" y="1538491"/>
            <a:ext cx="1257300" cy="962025"/>
          </a:xfrm>
          <a:prstGeom prst="irregularSeal1">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r>
              <a:rPr lang="en-US" sz="1800" b="0" dirty="0">
                <a:solidFill>
                  <a:sysClr val="windowText" lastClr="000000"/>
                </a:solidFill>
                <a:latin typeface="Calibri" panose="020F0502020204030204" pitchFamily="34" charset="0"/>
              </a:rPr>
              <a:t>Virus</a:t>
            </a:r>
          </a:p>
        </p:txBody>
      </p:sp>
      <p:sp>
        <p:nvSpPr>
          <p:cNvPr id="10" name="Rectangle 9">
            <a:extLst>
              <a:ext uri="{FF2B5EF4-FFF2-40B4-BE49-F238E27FC236}">
                <a16:creationId xmlns="" xmlns:a16="http://schemas.microsoft.com/office/drawing/2014/main" id="{15E628B8-38A2-4F76-B3CE-B75EB8C46703}"/>
              </a:ext>
            </a:extLst>
          </p:cNvPr>
          <p:cNvSpPr/>
          <p:nvPr/>
        </p:nvSpPr>
        <p:spPr bwMode="auto">
          <a:xfrm>
            <a:off x="1531923" y="2322096"/>
            <a:ext cx="3064139" cy="1956746"/>
          </a:xfrm>
          <a:prstGeom prst="rect">
            <a:avLst/>
          </a:prstGeom>
          <a:solidFill>
            <a:schemeClr val="accent4"/>
          </a:solidFill>
          <a:ln w="0">
            <a:solidFill>
              <a:schemeClr val="bg1"/>
            </a:solidFill>
            <a:miter lim="800000"/>
            <a:headEnd/>
            <a:tailEnd/>
          </a:ln>
        </p:spPr>
        <p:txBody>
          <a:bodyPr rtlCol="0" anchor="ctr"/>
          <a:lstStyle/>
          <a:p>
            <a:pPr eaLnBrk="1" hangingPunct="1">
              <a:lnSpc>
                <a:spcPct val="90000"/>
              </a:lnSpc>
              <a:buClr>
                <a:schemeClr val="folHlink"/>
              </a:buClr>
              <a:buNone/>
            </a:pPr>
            <a:r>
              <a:rPr lang="ro-RO" sz="1800" b="0" dirty="0" smtClean="0">
                <a:latin typeface="Calibri" panose="020F0502020204030204" pitchFamily="34" charset="0"/>
              </a:rPr>
              <a:t>Răspuns imun local și sistemic</a:t>
            </a:r>
            <a:endParaRPr lang="en-US" sz="1800" b="0" dirty="0">
              <a:latin typeface="Calibri" panose="020F0502020204030204" pitchFamily="34" charset="0"/>
            </a:endParaRPr>
          </a:p>
          <a:p>
            <a:pPr marL="285750" indent="-285750" eaLnBrk="1" hangingPunct="1">
              <a:lnSpc>
                <a:spcPct val="90000"/>
              </a:lnSpc>
              <a:buFont typeface="Wingdings" panose="05000000000000000000" pitchFamily="2" charset="2"/>
              <a:buChar char="§"/>
            </a:pPr>
            <a:r>
              <a:rPr lang="en-US" dirty="0">
                <a:latin typeface="Calibri" panose="020F0502020204030204" pitchFamily="34" charset="0"/>
              </a:rPr>
              <a:t>↑ IFNs (</a:t>
            </a:r>
            <a:r>
              <a:rPr lang="en-US" dirty="0" smtClean="0">
                <a:latin typeface="Calibri" panose="020F0502020204030204" pitchFamily="34" charset="0"/>
              </a:rPr>
              <a:t>t</a:t>
            </a:r>
            <a:r>
              <a:rPr lang="ro-RO" dirty="0" smtClean="0">
                <a:latin typeface="Calibri" panose="020F0502020204030204" pitchFamily="34" charset="0"/>
              </a:rPr>
              <a:t>ip</a:t>
            </a:r>
            <a:r>
              <a:rPr lang="en-US" dirty="0" smtClean="0">
                <a:latin typeface="Calibri" panose="020F0502020204030204" pitchFamily="34" charset="0"/>
              </a:rPr>
              <a:t> </a:t>
            </a:r>
            <a:r>
              <a:rPr lang="en-US" dirty="0">
                <a:latin typeface="Calibri" panose="020F0502020204030204" pitchFamily="34" charset="0"/>
              </a:rPr>
              <a:t>I, II, III)</a:t>
            </a:r>
          </a:p>
          <a:p>
            <a:pPr marL="285750" indent="-285750">
              <a:lnSpc>
                <a:spcPct val="90000"/>
              </a:lnSpc>
              <a:buFont typeface="Wingdings" panose="05000000000000000000" pitchFamily="2" charset="2"/>
              <a:buChar char="§"/>
            </a:pPr>
            <a:r>
              <a:rPr lang="en-US" dirty="0">
                <a:latin typeface="Calibri" panose="020F0502020204030204" pitchFamily="34" charset="0"/>
              </a:rPr>
              <a:t>↑ </a:t>
            </a:r>
            <a:r>
              <a:rPr lang="ro-RO" dirty="0" smtClean="0">
                <a:latin typeface="Calibri" panose="020F0502020204030204" pitchFamily="34" charset="0"/>
              </a:rPr>
              <a:t>Creșterea producției de mucus</a:t>
            </a:r>
            <a:endParaRPr lang="en-US" dirty="0">
              <a:latin typeface="Calibri" panose="020F0502020204030204" pitchFamily="34" charset="0"/>
            </a:endParaRPr>
          </a:p>
          <a:p>
            <a:pPr marL="285750" indent="-285750">
              <a:lnSpc>
                <a:spcPct val="90000"/>
              </a:lnSpc>
              <a:buFont typeface="Wingdings" panose="05000000000000000000" pitchFamily="2" charset="2"/>
              <a:buChar char="§"/>
            </a:pPr>
            <a:r>
              <a:rPr lang="ro-RO" dirty="0" smtClean="0">
                <a:latin typeface="Calibri" panose="020F0502020204030204" pitchFamily="34" charset="0"/>
              </a:rPr>
              <a:t>Alterarea funcției ciliare</a:t>
            </a:r>
            <a:endParaRPr lang="en-US" dirty="0">
              <a:latin typeface="Calibri" panose="020F0502020204030204" pitchFamily="34" charset="0"/>
            </a:endParaRPr>
          </a:p>
          <a:p>
            <a:pPr marL="285750" indent="-285750">
              <a:lnSpc>
                <a:spcPct val="90000"/>
              </a:lnSpc>
              <a:buFont typeface="Wingdings" panose="05000000000000000000" pitchFamily="2" charset="2"/>
              <a:buChar char="§"/>
            </a:pPr>
            <a:r>
              <a:rPr lang="ro-RO" dirty="0" smtClean="0">
                <a:latin typeface="Calibri" panose="020F0502020204030204" pitchFamily="34" charset="0"/>
              </a:rPr>
              <a:t>Moartea celulelor epiteliale</a:t>
            </a:r>
            <a:endParaRPr lang="en-US" dirty="0">
              <a:latin typeface="Calibri" panose="020F0502020204030204" pitchFamily="34" charset="0"/>
            </a:endParaRPr>
          </a:p>
          <a:p>
            <a:pPr marL="285750" indent="-285750">
              <a:lnSpc>
                <a:spcPct val="90000"/>
              </a:lnSpc>
              <a:buFont typeface="Wingdings" panose="05000000000000000000" pitchFamily="2" charset="2"/>
              <a:buChar char="§"/>
            </a:pPr>
            <a:r>
              <a:rPr lang="en-US" sz="1800" b="0" dirty="0" smtClean="0">
                <a:latin typeface="Calibri" panose="020F0502020204030204" pitchFamily="34" charset="0"/>
              </a:rPr>
              <a:t>C</a:t>
            </a:r>
            <a:r>
              <a:rPr lang="ro-RO" sz="1800" b="0" dirty="0" smtClean="0">
                <a:latin typeface="Calibri" panose="020F0502020204030204" pitchFamily="34" charset="0"/>
              </a:rPr>
              <a:t>itokine</a:t>
            </a:r>
            <a:r>
              <a:rPr lang="en-US" sz="1800" b="0" dirty="0" smtClean="0">
                <a:latin typeface="Calibri" panose="020F0502020204030204" pitchFamily="34" charset="0"/>
              </a:rPr>
              <a:t> </a:t>
            </a:r>
            <a:r>
              <a:rPr lang="en-US" sz="1800" b="0" dirty="0">
                <a:latin typeface="Calibri" panose="020F0502020204030204" pitchFamily="34" charset="0"/>
              </a:rPr>
              <a:t>(</a:t>
            </a:r>
            <a:r>
              <a:rPr lang="en-US" dirty="0">
                <a:latin typeface="Calibri" panose="020F0502020204030204" pitchFamily="34" charset="0"/>
              </a:rPr>
              <a:t>↑ IL-10, IL-27)</a:t>
            </a:r>
            <a:endParaRPr lang="en-US" sz="1800" b="0" dirty="0">
              <a:latin typeface="Calibri" panose="020F0502020204030204" pitchFamily="34" charset="0"/>
            </a:endParaRPr>
          </a:p>
        </p:txBody>
      </p:sp>
      <p:sp>
        <p:nvSpPr>
          <p:cNvPr id="12" name="Rectangle 11">
            <a:extLst>
              <a:ext uri="{FF2B5EF4-FFF2-40B4-BE49-F238E27FC236}">
                <a16:creationId xmlns="" xmlns:a16="http://schemas.microsoft.com/office/drawing/2014/main" id="{4990F9B6-8712-4A3F-9261-AF141BCFEF67}"/>
              </a:ext>
            </a:extLst>
          </p:cNvPr>
          <p:cNvSpPr/>
          <p:nvPr/>
        </p:nvSpPr>
        <p:spPr bwMode="auto">
          <a:xfrm>
            <a:off x="1274500" y="4573589"/>
            <a:ext cx="3559213" cy="1724025"/>
          </a:xfrm>
          <a:prstGeom prst="rect">
            <a:avLst/>
          </a:prstGeom>
          <a:solidFill>
            <a:schemeClr val="accent1"/>
          </a:solidFill>
          <a:ln w="0">
            <a:solidFill>
              <a:schemeClr val="bg1"/>
            </a:solidFill>
            <a:miter lim="800000"/>
            <a:headEnd/>
            <a:tailEnd/>
          </a:ln>
        </p:spPr>
        <p:txBody>
          <a:bodyPr rtlCol="0" anchor="ctr"/>
          <a:lstStyle/>
          <a:p>
            <a:pPr eaLnBrk="1" hangingPunct="1">
              <a:lnSpc>
                <a:spcPct val="90000"/>
              </a:lnSpc>
              <a:buClr>
                <a:schemeClr val="folHlink"/>
              </a:buClr>
              <a:buNone/>
            </a:pPr>
            <a:r>
              <a:rPr lang="ro-RO" sz="1800" b="0" dirty="0" smtClean="0">
                <a:latin typeface="Calibri" panose="020F0502020204030204" pitchFamily="34" charset="0"/>
              </a:rPr>
              <a:t>Disbioza intestinală</a:t>
            </a:r>
            <a:endParaRPr lang="en-US" sz="1800" b="0" dirty="0">
              <a:latin typeface="Calibri" panose="020F0502020204030204" pitchFamily="34" charset="0"/>
            </a:endParaRPr>
          </a:p>
          <a:p>
            <a:pPr marL="285750" indent="-285750" eaLnBrk="1" hangingPunct="1">
              <a:lnSpc>
                <a:spcPct val="90000"/>
              </a:lnSpc>
              <a:buFont typeface="Wingdings" panose="05000000000000000000" pitchFamily="2" charset="2"/>
              <a:buChar char="§"/>
            </a:pPr>
            <a:r>
              <a:rPr lang="en-US" dirty="0">
                <a:latin typeface="Calibri" panose="020F0502020204030204" pitchFamily="34" charset="0"/>
              </a:rPr>
              <a:t>↑ Proteobacteria (</a:t>
            </a:r>
            <a:r>
              <a:rPr lang="en-US" i="1" dirty="0">
                <a:latin typeface="Calibri" panose="020F0502020204030204" pitchFamily="34" charset="0"/>
              </a:rPr>
              <a:t>H influenza, M catarrharis, Klebsiella</a:t>
            </a:r>
            <a:r>
              <a:rPr lang="en-US" dirty="0">
                <a:latin typeface="Calibri" panose="020F0502020204030204" pitchFamily="34" charset="0"/>
              </a:rPr>
              <a:t>) </a:t>
            </a:r>
            <a:r>
              <a:rPr lang="ro-RO" dirty="0" smtClean="0">
                <a:latin typeface="Calibri" panose="020F0502020204030204" pitchFamily="34" charset="0"/>
              </a:rPr>
              <a:t>și</a:t>
            </a:r>
            <a:r>
              <a:rPr lang="en-US" dirty="0" smtClean="0">
                <a:latin typeface="Calibri" panose="020F0502020204030204" pitchFamily="34" charset="0"/>
              </a:rPr>
              <a:t> </a:t>
            </a:r>
            <a:r>
              <a:rPr lang="en-US" dirty="0">
                <a:latin typeface="Calibri" panose="020F0502020204030204" pitchFamily="34" charset="0"/>
              </a:rPr>
              <a:t>Bacteroidetes</a:t>
            </a:r>
          </a:p>
          <a:p>
            <a:pPr marL="285750" indent="-285750" eaLnBrk="1" hangingPunct="1">
              <a:lnSpc>
                <a:spcPct val="90000"/>
              </a:lnSpc>
              <a:buFont typeface="Wingdings" panose="05000000000000000000" pitchFamily="2" charset="2"/>
              <a:buChar char="§"/>
            </a:pPr>
            <a:r>
              <a:rPr lang="en-US" sz="1800" b="0" dirty="0">
                <a:latin typeface="Calibri" panose="020F0502020204030204" pitchFamily="34" charset="0"/>
              </a:rPr>
              <a:t>↓ Firmicutes (SFB, </a:t>
            </a:r>
            <a:r>
              <a:rPr lang="en-US" sz="1800" b="0" i="1" dirty="0">
                <a:latin typeface="Calibri" panose="020F0502020204030204" pitchFamily="34" charset="0"/>
              </a:rPr>
              <a:t>Lactobacillus</a:t>
            </a:r>
            <a:r>
              <a:rPr lang="en-US" sz="1800" b="0" dirty="0">
                <a:latin typeface="Calibri" panose="020F0502020204030204" pitchFamily="34" charset="0"/>
              </a:rPr>
              <a:t>)</a:t>
            </a:r>
          </a:p>
          <a:p>
            <a:pPr marL="285750" indent="-285750" eaLnBrk="1" hangingPunct="1">
              <a:lnSpc>
                <a:spcPct val="90000"/>
              </a:lnSpc>
              <a:buFont typeface="Wingdings" panose="05000000000000000000" pitchFamily="2" charset="2"/>
              <a:buChar char="§"/>
            </a:pPr>
            <a:r>
              <a:rPr lang="en-US" sz="1800" b="0" dirty="0">
                <a:latin typeface="Calibri" panose="020F0502020204030204" pitchFamily="34" charset="0"/>
              </a:rPr>
              <a:t>↓ </a:t>
            </a:r>
            <a:r>
              <a:rPr lang="ro-RO" sz="1800" b="0" dirty="0" smtClean="0">
                <a:latin typeface="Calibri" panose="020F0502020204030204" pitchFamily="34" charset="0"/>
              </a:rPr>
              <a:t>Bacterii anaerobe</a:t>
            </a:r>
            <a:endParaRPr lang="en-US" sz="1800" b="0" dirty="0">
              <a:latin typeface="Calibri" panose="020F0502020204030204" pitchFamily="34" charset="0"/>
            </a:endParaRPr>
          </a:p>
        </p:txBody>
      </p:sp>
      <p:sp>
        <p:nvSpPr>
          <p:cNvPr id="14" name="Rectangle 13">
            <a:extLst>
              <a:ext uri="{FF2B5EF4-FFF2-40B4-BE49-F238E27FC236}">
                <a16:creationId xmlns="" xmlns:a16="http://schemas.microsoft.com/office/drawing/2014/main" id="{DB87D64B-921E-4363-8095-9CE8A7208563}"/>
              </a:ext>
            </a:extLst>
          </p:cNvPr>
          <p:cNvSpPr/>
          <p:nvPr/>
        </p:nvSpPr>
        <p:spPr bwMode="auto">
          <a:xfrm>
            <a:off x="5726221" y="2365455"/>
            <a:ext cx="3296911" cy="1911560"/>
          </a:xfrm>
          <a:prstGeom prst="rect">
            <a:avLst/>
          </a:prstGeom>
          <a:solidFill>
            <a:schemeClr val="accent3"/>
          </a:solidFill>
          <a:ln w="0">
            <a:solidFill>
              <a:schemeClr val="bg1"/>
            </a:solidFill>
            <a:miter lim="800000"/>
            <a:headEnd/>
            <a:tailEnd/>
          </a:ln>
        </p:spPr>
        <p:txBody>
          <a:bodyPr rtlCol="0" anchor="ctr"/>
          <a:lstStyle/>
          <a:p>
            <a:pPr eaLnBrk="1" hangingPunct="1">
              <a:lnSpc>
                <a:spcPct val="90000"/>
              </a:lnSpc>
              <a:buClr>
                <a:schemeClr val="folHlink"/>
              </a:buClr>
              <a:buNone/>
            </a:pPr>
            <a:r>
              <a:rPr lang="ro-RO" sz="1800" b="0" dirty="0" smtClean="0">
                <a:latin typeface="Calibri" panose="020F0502020204030204" pitchFamily="34" charset="0"/>
              </a:rPr>
              <a:t>Disbioza tractului respirator</a:t>
            </a:r>
            <a:endParaRPr lang="en-US" sz="1800" b="0" dirty="0">
              <a:latin typeface="Calibri" panose="020F0502020204030204" pitchFamily="34" charset="0"/>
            </a:endParaRPr>
          </a:p>
          <a:p>
            <a:pPr marL="285750" indent="-285750" eaLnBrk="1" hangingPunct="1">
              <a:lnSpc>
                <a:spcPct val="90000"/>
              </a:lnSpc>
              <a:buFont typeface="Wingdings" panose="05000000000000000000" pitchFamily="2" charset="2"/>
              <a:buChar char="§"/>
            </a:pPr>
            <a:r>
              <a:rPr lang="en-US" dirty="0">
                <a:latin typeface="Calibri" panose="020F0502020204030204" pitchFamily="34" charset="0"/>
              </a:rPr>
              <a:t>↑ Firmicutes </a:t>
            </a:r>
            <a:r>
              <a:rPr lang="en-US" i="1" dirty="0">
                <a:latin typeface="Calibri" panose="020F0502020204030204" pitchFamily="34" charset="0"/>
              </a:rPr>
              <a:t>(S pneumoniae, S aureus</a:t>
            </a:r>
            <a:r>
              <a:rPr lang="en-US" dirty="0">
                <a:latin typeface="Calibri" panose="020F0502020204030204" pitchFamily="34" charset="0"/>
              </a:rPr>
              <a:t>)</a:t>
            </a:r>
          </a:p>
          <a:p>
            <a:pPr marL="285750" indent="-285750">
              <a:lnSpc>
                <a:spcPct val="90000"/>
              </a:lnSpc>
              <a:buFont typeface="Wingdings" panose="05000000000000000000" pitchFamily="2" charset="2"/>
              <a:buChar char="§"/>
            </a:pPr>
            <a:r>
              <a:rPr lang="en-US" dirty="0">
                <a:latin typeface="Calibri" panose="020F0502020204030204" pitchFamily="34" charset="0"/>
              </a:rPr>
              <a:t>↑ Probacteria</a:t>
            </a:r>
            <a:r>
              <a:rPr lang="en-US" i="1" dirty="0">
                <a:latin typeface="Calibri" panose="020F0502020204030204" pitchFamily="34" charset="0"/>
              </a:rPr>
              <a:t> (H influenzae, M catarrharis, Pseudomonas)</a:t>
            </a:r>
          </a:p>
          <a:p>
            <a:pPr marL="285750" indent="-285750">
              <a:lnSpc>
                <a:spcPct val="90000"/>
              </a:lnSpc>
              <a:buFont typeface="Wingdings" panose="05000000000000000000" pitchFamily="2" charset="2"/>
              <a:buChar char="§"/>
            </a:pPr>
            <a:r>
              <a:rPr lang="en-US" dirty="0">
                <a:latin typeface="Calibri" panose="020F0502020204030204" pitchFamily="34" charset="0"/>
              </a:rPr>
              <a:t>↑</a:t>
            </a:r>
            <a:r>
              <a:rPr lang="en-US" i="1" dirty="0">
                <a:latin typeface="Calibri" panose="020F0502020204030204" pitchFamily="34" charset="0"/>
              </a:rPr>
              <a:t> </a:t>
            </a:r>
            <a:r>
              <a:rPr lang="en-US" dirty="0">
                <a:latin typeface="Calibri" panose="020F0502020204030204" pitchFamily="34" charset="0"/>
              </a:rPr>
              <a:t>Actinobacteria</a:t>
            </a:r>
          </a:p>
        </p:txBody>
      </p:sp>
      <p:sp>
        <p:nvSpPr>
          <p:cNvPr id="16" name="Rectangle 15">
            <a:extLst>
              <a:ext uri="{FF2B5EF4-FFF2-40B4-BE49-F238E27FC236}">
                <a16:creationId xmlns="" xmlns:a16="http://schemas.microsoft.com/office/drawing/2014/main" id="{9748D917-EF67-48C7-B66D-412BD67E5122}"/>
              </a:ext>
            </a:extLst>
          </p:cNvPr>
          <p:cNvSpPr/>
          <p:nvPr/>
        </p:nvSpPr>
        <p:spPr bwMode="auto">
          <a:xfrm>
            <a:off x="5380500" y="4573589"/>
            <a:ext cx="3044364" cy="1724025"/>
          </a:xfrm>
          <a:prstGeom prst="rect">
            <a:avLst/>
          </a:prstGeom>
          <a:solidFill>
            <a:schemeClr val="accent4"/>
          </a:solidFill>
          <a:ln w="0">
            <a:solidFill>
              <a:schemeClr val="bg1"/>
            </a:solidFill>
            <a:miter lim="800000"/>
            <a:headEnd/>
            <a:tailEnd/>
          </a:ln>
        </p:spPr>
        <p:txBody>
          <a:bodyPr rtlCol="0" anchor="ctr"/>
          <a:lstStyle/>
          <a:p>
            <a:pPr eaLnBrk="1" hangingPunct="1">
              <a:lnSpc>
                <a:spcPct val="90000"/>
              </a:lnSpc>
              <a:buClr>
                <a:schemeClr val="folHlink"/>
              </a:buClr>
              <a:buNone/>
            </a:pPr>
            <a:r>
              <a:rPr lang="ro-RO" sz="1800" b="0" dirty="0" smtClean="0">
                <a:latin typeface="Calibri" panose="020F0502020204030204" pitchFamily="34" charset="0"/>
              </a:rPr>
              <a:t>Alterarea răspunsului imun pulmonar</a:t>
            </a:r>
            <a:endParaRPr lang="en-US" sz="1800" b="0" dirty="0">
              <a:latin typeface="Calibri" panose="020F0502020204030204" pitchFamily="34" charset="0"/>
            </a:endParaRPr>
          </a:p>
          <a:p>
            <a:pPr marL="285750" indent="-285750" eaLnBrk="1" hangingPunct="1">
              <a:lnSpc>
                <a:spcPct val="90000"/>
              </a:lnSpc>
              <a:buFont typeface="Wingdings" panose="05000000000000000000" pitchFamily="2" charset="2"/>
              <a:buChar char="§"/>
            </a:pPr>
            <a:r>
              <a:rPr lang="en-US" sz="1800" b="0" dirty="0">
                <a:latin typeface="Calibri" panose="020F0502020204030204" pitchFamily="34" charset="0"/>
              </a:rPr>
              <a:t>↓ </a:t>
            </a:r>
            <a:r>
              <a:rPr lang="ro-RO" sz="1800" b="0" dirty="0" smtClean="0">
                <a:latin typeface="Calibri" panose="020F0502020204030204" pitchFamily="34" charset="0"/>
              </a:rPr>
              <a:t>Funcția macrofagelor/neutrofilelor</a:t>
            </a:r>
            <a:endParaRPr lang="en-US" sz="1800" b="0" dirty="0">
              <a:latin typeface="Calibri" panose="020F0502020204030204" pitchFamily="34" charset="0"/>
            </a:endParaRPr>
          </a:p>
          <a:p>
            <a:pPr marL="285750" indent="-285750" eaLnBrk="1" hangingPunct="1">
              <a:lnSpc>
                <a:spcPct val="90000"/>
              </a:lnSpc>
              <a:buFont typeface="Wingdings" panose="05000000000000000000" pitchFamily="2" charset="2"/>
              <a:buChar char="§"/>
            </a:pPr>
            <a:r>
              <a:rPr lang="ro-RO" dirty="0" smtClean="0">
                <a:latin typeface="Calibri" panose="020F0502020204030204" pitchFamily="34" charset="0"/>
              </a:rPr>
              <a:t>Scăderea recrutării celulelor inflamatorii</a:t>
            </a:r>
            <a:endParaRPr lang="en-US" sz="1800" b="0" dirty="0">
              <a:latin typeface="Calibri" panose="020F0502020204030204" pitchFamily="34" charset="0"/>
            </a:endParaRPr>
          </a:p>
        </p:txBody>
      </p:sp>
      <p:sp>
        <p:nvSpPr>
          <p:cNvPr id="17" name="Oval 16">
            <a:extLst>
              <a:ext uri="{FF2B5EF4-FFF2-40B4-BE49-F238E27FC236}">
                <a16:creationId xmlns="" xmlns:a16="http://schemas.microsoft.com/office/drawing/2014/main" id="{872978C3-5355-4B4F-A57B-94BD004BD86E}"/>
              </a:ext>
            </a:extLst>
          </p:cNvPr>
          <p:cNvSpPr/>
          <p:nvPr/>
        </p:nvSpPr>
        <p:spPr bwMode="auto">
          <a:xfrm>
            <a:off x="8989141" y="4883944"/>
            <a:ext cx="1888865" cy="1103313"/>
          </a:xfrm>
          <a:prstGeom prst="ellipse">
            <a:avLst/>
          </a:prstGeom>
          <a:solidFill>
            <a:schemeClr val="accent6"/>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ro-RO" sz="1800" b="0" dirty="0" smtClean="0">
                <a:solidFill>
                  <a:schemeClr val="tx1"/>
                </a:solidFill>
                <a:latin typeface="Calibri" panose="020F0502020204030204" pitchFamily="34" charset="0"/>
              </a:rPr>
              <a:t>Pneumonie bacteriană secundară</a:t>
            </a:r>
            <a:endParaRPr lang="en-US" sz="1800" b="0" dirty="0">
              <a:solidFill>
                <a:schemeClr val="tx1"/>
              </a:solidFill>
              <a:latin typeface="Calibri" panose="020F0502020204030204" pitchFamily="34" charset="0"/>
            </a:endParaRPr>
          </a:p>
        </p:txBody>
      </p:sp>
      <p:sp>
        <p:nvSpPr>
          <p:cNvPr id="18" name="Freeform: Shape 17">
            <a:extLst>
              <a:ext uri="{FF2B5EF4-FFF2-40B4-BE49-F238E27FC236}">
                <a16:creationId xmlns="" xmlns:a16="http://schemas.microsoft.com/office/drawing/2014/main" id="{D67A4B27-A62E-4295-96F7-E38D45BA4F02}"/>
              </a:ext>
            </a:extLst>
          </p:cNvPr>
          <p:cNvSpPr/>
          <p:nvPr/>
        </p:nvSpPr>
        <p:spPr bwMode="auto">
          <a:xfrm>
            <a:off x="3064476" y="2063578"/>
            <a:ext cx="1439781" cy="301877"/>
          </a:xfrm>
          <a:custGeom>
            <a:avLst/>
            <a:gdLst>
              <a:gd name="connsiteX0" fmla="*/ 1322173 w 1322173"/>
              <a:gd name="connsiteY0" fmla="*/ 0 h 494271"/>
              <a:gd name="connsiteX1" fmla="*/ 0 w 1322173"/>
              <a:gd name="connsiteY1" fmla="*/ 0 h 494271"/>
              <a:gd name="connsiteX2" fmla="*/ 0 w 1322173"/>
              <a:gd name="connsiteY2" fmla="*/ 494271 h 494271"/>
            </a:gdLst>
            <a:ahLst/>
            <a:cxnLst>
              <a:cxn ang="0">
                <a:pos x="connsiteX0" y="connsiteY0"/>
              </a:cxn>
              <a:cxn ang="0">
                <a:pos x="connsiteX1" y="connsiteY1"/>
              </a:cxn>
              <a:cxn ang="0">
                <a:pos x="connsiteX2" y="connsiteY2"/>
              </a:cxn>
            </a:cxnLst>
            <a:rect l="l" t="t" r="r" b="b"/>
            <a:pathLst>
              <a:path w="1322173" h="494271">
                <a:moveTo>
                  <a:pt x="1322173" y="0"/>
                </a:moveTo>
                <a:lnTo>
                  <a:pt x="0" y="0"/>
                </a:lnTo>
                <a:lnTo>
                  <a:pt x="0" y="494271"/>
                </a:lnTo>
              </a:path>
            </a:pathLst>
          </a:custGeom>
          <a:noFill/>
          <a:ln w="28575">
            <a:solidFill>
              <a:schemeClr val="bg1"/>
            </a:solidFill>
            <a:miter lim="800000"/>
            <a:headEnd type="none" w="med" len="med"/>
            <a:tailEnd type="triangle" w="med" len="med"/>
          </a:ln>
        </p:spPr>
        <p:txBody>
          <a:bodyPr rtlCol="0" anchor="ctr"/>
          <a:lstStyle/>
          <a:p>
            <a:pPr algn="ctr"/>
            <a:endParaRPr lang="en-US" dirty="0"/>
          </a:p>
        </p:txBody>
      </p:sp>
      <p:sp>
        <p:nvSpPr>
          <p:cNvPr id="20" name="Freeform: Shape 19">
            <a:extLst>
              <a:ext uri="{FF2B5EF4-FFF2-40B4-BE49-F238E27FC236}">
                <a16:creationId xmlns="" xmlns:a16="http://schemas.microsoft.com/office/drawing/2014/main" id="{5801C21C-8ABE-4CB1-8348-E14B7F94C41E}"/>
              </a:ext>
            </a:extLst>
          </p:cNvPr>
          <p:cNvSpPr/>
          <p:nvPr/>
        </p:nvSpPr>
        <p:spPr bwMode="auto">
          <a:xfrm flipH="1">
            <a:off x="5798252" y="2058720"/>
            <a:ext cx="1585952" cy="306736"/>
          </a:xfrm>
          <a:custGeom>
            <a:avLst/>
            <a:gdLst>
              <a:gd name="connsiteX0" fmla="*/ 1322173 w 1322173"/>
              <a:gd name="connsiteY0" fmla="*/ 0 h 494271"/>
              <a:gd name="connsiteX1" fmla="*/ 0 w 1322173"/>
              <a:gd name="connsiteY1" fmla="*/ 0 h 494271"/>
              <a:gd name="connsiteX2" fmla="*/ 0 w 1322173"/>
              <a:gd name="connsiteY2" fmla="*/ 494271 h 494271"/>
            </a:gdLst>
            <a:ahLst/>
            <a:cxnLst>
              <a:cxn ang="0">
                <a:pos x="connsiteX0" y="connsiteY0"/>
              </a:cxn>
              <a:cxn ang="0">
                <a:pos x="connsiteX1" y="connsiteY1"/>
              </a:cxn>
              <a:cxn ang="0">
                <a:pos x="connsiteX2" y="connsiteY2"/>
              </a:cxn>
            </a:cxnLst>
            <a:rect l="l" t="t" r="r" b="b"/>
            <a:pathLst>
              <a:path w="1322173" h="494271">
                <a:moveTo>
                  <a:pt x="1322173" y="0"/>
                </a:moveTo>
                <a:lnTo>
                  <a:pt x="0" y="0"/>
                </a:lnTo>
                <a:lnTo>
                  <a:pt x="0" y="494271"/>
                </a:lnTo>
              </a:path>
            </a:pathLst>
          </a:custGeom>
          <a:noFill/>
          <a:ln w="28575">
            <a:solidFill>
              <a:schemeClr val="bg1"/>
            </a:solidFill>
            <a:miter lim="800000"/>
            <a:headEnd type="none" w="med" len="med"/>
            <a:tailEnd type="triangle" w="med" len="med"/>
          </a:ln>
        </p:spPr>
        <p:txBody>
          <a:bodyPr rtlCol="0" anchor="ctr"/>
          <a:lstStyle/>
          <a:p>
            <a:pPr algn="ctr"/>
            <a:endParaRPr lang="en-US" dirty="0"/>
          </a:p>
        </p:txBody>
      </p:sp>
      <p:cxnSp>
        <p:nvCxnSpPr>
          <p:cNvPr id="22" name="Straight Arrow Connector 21">
            <a:extLst>
              <a:ext uri="{FF2B5EF4-FFF2-40B4-BE49-F238E27FC236}">
                <a16:creationId xmlns="" xmlns:a16="http://schemas.microsoft.com/office/drawing/2014/main" id="{8E7F4363-A110-4C47-8593-DAF267B33770}"/>
              </a:ext>
            </a:extLst>
          </p:cNvPr>
          <p:cNvCxnSpPr>
            <a:cxnSpLocks/>
            <a:stCxn id="10" idx="2"/>
            <a:endCxn id="12" idx="0"/>
          </p:cNvCxnSpPr>
          <p:nvPr/>
        </p:nvCxnSpPr>
        <p:spPr bwMode="auto">
          <a:xfrm rot="5400000">
            <a:off x="2911677" y="4421272"/>
            <a:ext cx="294747" cy="9886"/>
          </a:xfrm>
          <a:prstGeom prst="straightConnector1">
            <a:avLst/>
          </a:prstGeom>
          <a:noFill/>
          <a:ln w="28575" cap="flat" cmpd="sng" algn="ctr">
            <a:solidFill>
              <a:schemeClr val="bg1"/>
            </a:solidFill>
            <a:prstDash val="solid"/>
            <a:round/>
            <a:headEnd type="none" w="med" len="med"/>
            <a:tailEnd type="triangle"/>
          </a:ln>
          <a:effectLst/>
        </p:spPr>
      </p:cxnSp>
      <p:cxnSp>
        <p:nvCxnSpPr>
          <p:cNvPr id="24" name="Straight Arrow Connector 23">
            <a:extLst>
              <a:ext uri="{FF2B5EF4-FFF2-40B4-BE49-F238E27FC236}">
                <a16:creationId xmlns="" xmlns:a16="http://schemas.microsoft.com/office/drawing/2014/main" id="{FA99D03A-4A98-49BB-BBFC-474662F97D90}"/>
              </a:ext>
            </a:extLst>
          </p:cNvPr>
          <p:cNvCxnSpPr>
            <a:cxnSpLocks/>
            <a:stCxn id="10" idx="3"/>
            <a:endCxn id="14" idx="1"/>
          </p:cNvCxnSpPr>
          <p:nvPr/>
        </p:nvCxnSpPr>
        <p:spPr bwMode="auto">
          <a:xfrm>
            <a:off x="4596062" y="3300469"/>
            <a:ext cx="1130159" cy="20766"/>
          </a:xfrm>
          <a:prstGeom prst="straightConnector1">
            <a:avLst/>
          </a:prstGeom>
          <a:noFill/>
          <a:ln w="28575" cap="flat" cmpd="sng" algn="ctr">
            <a:solidFill>
              <a:schemeClr val="bg1"/>
            </a:solidFill>
            <a:prstDash val="solid"/>
            <a:round/>
            <a:headEnd type="none" w="med" len="med"/>
            <a:tailEnd type="triangle"/>
          </a:ln>
          <a:effectLst/>
        </p:spPr>
      </p:cxnSp>
      <p:cxnSp>
        <p:nvCxnSpPr>
          <p:cNvPr id="29" name="Straight Arrow Connector 28">
            <a:extLst>
              <a:ext uri="{FF2B5EF4-FFF2-40B4-BE49-F238E27FC236}">
                <a16:creationId xmlns="" xmlns:a16="http://schemas.microsoft.com/office/drawing/2014/main" id="{4AB64A88-FCBC-4F7D-A75C-838C8B17A842}"/>
              </a:ext>
            </a:extLst>
          </p:cNvPr>
          <p:cNvCxnSpPr/>
          <p:nvPr/>
        </p:nvCxnSpPr>
        <p:spPr bwMode="auto">
          <a:xfrm>
            <a:off x="4576288" y="4277014"/>
            <a:ext cx="804212" cy="296575"/>
          </a:xfrm>
          <a:prstGeom prst="straightConnector1">
            <a:avLst/>
          </a:prstGeom>
          <a:noFill/>
          <a:ln w="28575" cap="flat" cmpd="sng" algn="ctr">
            <a:solidFill>
              <a:schemeClr val="bg1"/>
            </a:solidFill>
            <a:prstDash val="solid"/>
            <a:round/>
            <a:headEnd type="none" w="med" len="med"/>
            <a:tailEnd type="triangle"/>
          </a:ln>
          <a:effectLst/>
        </p:spPr>
      </p:cxnSp>
      <p:cxnSp>
        <p:nvCxnSpPr>
          <p:cNvPr id="31" name="Straight Arrow Connector 30">
            <a:extLst>
              <a:ext uri="{FF2B5EF4-FFF2-40B4-BE49-F238E27FC236}">
                <a16:creationId xmlns="" xmlns:a16="http://schemas.microsoft.com/office/drawing/2014/main" id="{10A424E9-2634-4507-BC1B-C6C797F553CA}"/>
              </a:ext>
            </a:extLst>
          </p:cNvPr>
          <p:cNvCxnSpPr>
            <a:stCxn id="12" idx="3"/>
            <a:endCxn id="16" idx="1"/>
          </p:cNvCxnSpPr>
          <p:nvPr/>
        </p:nvCxnSpPr>
        <p:spPr bwMode="auto">
          <a:xfrm>
            <a:off x="4833713" y="5435602"/>
            <a:ext cx="546787" cy="0"/>
          </a:xfrm>
          <a:prstGeom prst="straightConnector1">
            <a:avLst/>
          </a:prstGeom>
          <a:noFill/>
          <a:ln w="28575" cap="flat" cmpd="sng" algn="ctr">
            <a:solidFill>
              <a:schemeClr val="bg1"/>
            </a:solidFill>
            <a:prstDash val="solid"/>
            <a:round/>
            <a:headEnd type="none" w="med" len="med"/>
            <a:tailEnd type="triangle"/>
          </a:ln>
          <a:effectLst/>
        </p:spPr>
      </p:cxnSp>
      <p:cxnSp>
        <p:nvCxnSpPr>
          <p:cNvPr id="32" name="Straight Arrow Connector 31">
            <a:extLst>
              <a:ext uri="{FF2B5EF4-FFF2-40B4-BE49-F238E27FC236}">
                <a16:creationId xmlns="" xmlns:a16="http://schemas.microsoft.com/office/drawing/2014/main" id="{2889DBDC-9F3C-4637-B242-B0D45DA60631}"/>
              </a:ext>
            </a:extLst>
          </p:cNvPr>
          <p:cNvCxnSpPr/>
          <p:nvPr/>
        </p:nvCxnSpPr>
        <p:spPr bwMode="auto">
          <a:xfrm>
            <a:off x="8437221" y="5435601"/>
            <a:ext cx="536418" cy="0"/>
          </a:xfrm>
          <a:prstGeom prst="straightConnector1">
            <a:avLst/>
          </a:prstGeom>
          <a:noFill/>
          <a:ln w="28575"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 xmlns:a16="http://schemas.microsoft.com/office/drawing/2014/main" id="{7F593863-2C36-40BA-A635-78FBCFAEE1EB}"/>
              </a:ext>
            </a:extLst>
          </p:cNvPr>
          <p:cNvCxnSpPr>
            <a:endCxn id="17" idx="1"/>
          </p:cNvCxnSpPr>
          <p:nvPr/>
        </p:nvCxnSpPr>
        <p:spPr bwMode="auto">
          <a:xfrm>
            <a:off x="8587946" y="4277014"/>
            <a:ext cx="677813" cy="768506"/>
          </a:xfrm>
          <a:prstGeom prst="straightConnector1">
            <a:avLst/>
          </a:prstGeom>
          <a:noFill/>
          <a:ln w="28575" cap="flat" cmpd="sng" algn="ctr">
            <a:solidFill>
              <a:schemeClr val="bg1"/>
            </a:solidFill>
            <a:prstDash val="solid"/>
            <a:round/>
            <a:headEnd type="none" w="med" len="med"/>
            <a:tailEnd type="triangle"/>
          </a:ln>
          <a:effectLst/>
        </p:spPr>
      </p:cxnSp>
    </p:spTree>
    <p:extLst>
      <p:ext uri="{BB962C8B-B14F-4D97-AF65-F5344CB8AC3E}">
        <p14:creationId xmlns="" xmlns:p14="http://schemas.microsoft.com/office/powerpoint/2010/main" val="1659722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529B75-31C8-4445-96C8-C0423096E94D}"/>
              </a:ext>
            </a:extLst>
          </p:cNvPr>
          <p:cNvSpPr>
            <a:spLocks noGrp="1"/>
          </p:cNvSpPr>
          <p:nvPr>
            <p:ph type="title"/>
          </p:nvPr>
        </p:nvSpPr>
        <p:spPr/>
        <p:txBody>
          <a:bodyPr/>
          <a:lstStyle/>
          <a:p>
            <a:r>
              <a:rPr lang="ro-RO" dirty="0" smtClean="0">
                <a:solidFill>
                  <a:schemeClr val="bg1"/>
                </a:solidFill>
                <a:latin typeface="Arial" pitchFamily="34" charset="0"/>
                <a:cs typeface="Arial" pitchFamily="34" charset="0"/>
              </a:rPr>
              <a:t>Incidența coinfecției bacteriene la pacienții cu COVID-19: 04-28 Februarie 2020, Wuhan, China</a:t>
            </a:r>
            <a:endParaRPr lang="en-US" dirty="0">
              <a:solidFill>
                <a:schemeClr val="bg1"/>
              </a:solidFill>
              <a:latin typeface="Arial" pitchFamily="34" charset="0"/>
              <a:cs typeface="Arial" pitchFamily="34" charset="0"/>
            </a:endParaRPr>
          </a:p>
        </p:txBody>
      </p:sp>
      <p:sp>
        <p:nvSpPr>
          <p:cNvPr id="9" name="Content Placeholder 8">
            <a:extLst>
              <a:ext uri="{FF2B5EF4-FFF2-40B4-BE49-F238E27FC236}">
                <a16:creationId xmlns="" xmlns:a16="http://schemas.microsoft.com/office/drawing/2014/main" id="{76A10B5B-BE42-4707-A5E0-FD4F99AAD94E}"/>
              </a:ext>
            </a:extLst>
          </p:cNvPr>
          <p:cNvSpPr>
            <a:spLocks noGrp="1"/>
          </p:cNvSpPr>
          <p:nvPr>
            <p:ph sz="half" idx="1"/>
          </p:nvPr>
        </p:nvSpPr>
        <p:spPr>
          <a:xfrm>
            <a:off x="620473" y="1513112"/>
            <a:ext cx="5512737" cy="4678738"/>
          </a:xfrm>
        </p:spPr>
        <p:txBody>
          <a:bodyPr/>
          <a:lstStyle/>
          <a:p>
            <a:r>
              <a:rPr lang="ro-RO" sz="2200" dirty="0" smtClean="0"/>
              <a:t>Studiu de cohortă retrospectiv- 354 de pacienți spitalizați cu COVID-19; vârsta medie: </a:t>
            </a:r>
            <a:r>
              <a:rPr lang="en-US" sz="2200" dirty="0" smtClean="0"/>
              <a:t>62 </a:t>
            </a:r>
            <a:r>
              <a:rPr lang="ro-RO" sz="2200" dirty="0" smtClean="0"/>
              <a:t>ani</a:t>
            </a:r>
            <a:r>
              <a:rPr lang="en-US" sz="2200" dirty="0" smtClean="0"/>
              <a:t> (</a:t>
            </a:r>
            <a:r>
              <a:rPr lang="ro-RO" sz="2200" dirty="0" smtClean="0"/>
              <a:t>interval</a:t>
            </a:r>
            <a:r>
              <a:rPr lang="en-US" sz="2200" dirty="0" smtClean="0"/>
              <a:t>: </a:t>
            </a:r>
            <a:r>
              <a:rPr lang="en-US" sz="2200" dirty="0"/>
              <a:t>23-90)</a:t>
            </a:r>
          </a:p>
          <a:p>
            <a:r>
              <a:rPr lang="en-US" sz="2200" dirty="0"/>
              <a:t>116 </a:t>
            </a:r>
            <a:r>
              <a:rPr lang="ro-RO" sz="2200" dirty="0" smtClean="0"/>
              <a:t>pacienți testați pentru coinfecție pe baza suspiciunii clinice</a:t>
            </a:r>
            <a:r>
              <a:rPr lang="en-US" sz="2200" dirty="0" smtClean="0"/>
              <a:t>:</a:t>
            </a:r>
            <a:endParaRPr lang="en-US" sz="2200" dirty="0"/>
          </a:p>
          <a:p>
            <a:pPr lvl="1"/>
            <a:r>
              <a:rPr lang="ro-RO" sz="2000" dirty="0" smtClean="0"/>
              <a:t>3 rezultate pozitive pentru coinfecție virală de la 76 de pacienți testați prin PCR-spută</a:t>
            </a:r>
            <a:endParaRPr lang="en-US" sz="2000" dirty="0"/>
          </a:p>
          <a:p>
            <a:pPr lvl="1"/>
            <a:r>
              <a:rPr lang="en-US" sz="2000" dirty="0"/>
              <a:t>20 </a:t>
            </a:r>
            <a:r>
              <a:rPr lang="ro-RO" sz="2000" dirty="0" smtClean="0"/>
              <a:t>rezultate pozitive pentru coinfecții bacteriene sau fungice de la 40 pacienți testați prin cultură lavaj bronhoalveolar/hemocultură</a:t>
            </a:r>
          </a:p>
          <a:p>
            <a:r>
              <a:rPr lang="ro-RO" sz="2200" dirty="0" smtClean="0"/>
              <a:t>Nu au existat diferențe între coinfecțiile dobândite în comunitate și cele nosocomiale</a:t>
            </a:r>
            <a:endParaRPr lang="en-US" sz="2200" dirty="0"/>
          </a:p>
        </p:txBody>
      </p:sp>
      <p:sp>
        <p:nvSpPr>
          <p:cNvPr id="6" name="Text Box 11">
            <a:extLst>
              <a:ext uri="{FF2B5EF4-FFF2-40B4-BE49-F238E27FC236}">
                <a16:creationId xmlns="" xmlns:a16="http://schemas.microsoft.com/office/drawing/2014/main" id="{C5500DD0-0CB1-462D-B0F9-4899FF003BF8}"/>
              </a:ext>
            </a:extLst>
          </p:cNvPr>
          <p:cNvSpPr txBox="1">
            <a:spLocks noChangeArrowheads="1"/>
          </p:cNvSpPr>
          <p:nvPr/>
        </p:nvSpPr>
        <p:spPr bwMode="auto">
          <a:xfrm>
            <a:off x="396409" y="635884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Lv. Microbes Infect. 2020;2:195.</a:t>
            </a:r>
          </a:p>
        </p:txBody>
      </p:sp>
      <p:sp>
        <p:nvSpPr>
          <p:cNvPr id="18" name="TextBox 17">
            <a:extLst>
              <a:ext uri="{FF2B5EF4-FFF2-40B4-BE49-F238E27FC236}">
                <a16:creationId xmlns="" xmlns:a16="http://schemas.microsoft.com/office/drawing/2014/main" id="{4A698688-D66F-4192-8544-7E3270441618}"/>
              </a:ext>
            </a:extLst>
          </p:cNvPr>
          <p:cNvSpPr txBox="1"/>
          <p:nvPr/>
        </p:nvSpPr>
        <p:spPr bwMode="auto">
          <a:xfrm>
            <a:off x="5976061" y="2245049"/>
            <a:ext cx="461665" cy="1655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vert270" wrap="none" rtlCol="0">
            <a:spAutoFit/>
          </a:bodyPr>
          <a:lstStyle/>
          <a:p>
            <a:pPr algn="ctr">
              <a:lnSpc>
                <a:spcPct val="100000"/>
              </a:lnSpc>
              <a:spcBef>
                <a:spcPct val="50000"/>
              </a:spcBef>
              <a:spcAft>
                <a:spcPct val="0"/>
              </a:spcAft>
              <a:buClrTx/>
              <a:buFontTx/>
              <a:buNone/>
            </a:pPr>
            <a:r>
              <a:rPr lang="ro-RO" b="1" dirty="0" smtClean="0">
                <a:solidFill>
                  <a:schemeClr val="bg1"/>
                </a:solidFill>
                <a:latin typeface="Calibri" panose="020F0502020204030204" pitchFamily="34" charset="0"/>
              </a:rPr>
              <a:t>Pacienți</a:t>
            </a:r>
            <a:r>
              <a:rPr lang="en-US" b="1" dirty="0" smtClean="0">
                <a:solidFill>
                  <a:schemeClr val="bg1"/>
                </a:solidFill>
                <a:latin typeface="Calibri" panose="020F0502020204030204" pitchFamily="34" charset="0"/>
              </a:rPr>
              <a:t> </a:t>
            </a:r>
            <a:r>
              <a:rPr lang="en-US" b="1" dirty="0">
                <a:solidFill>
                  <a:schemeClr val="bg1"/>
                </a:solidFill>
                <a:latin typeface="Calibri" panose="020F0502020204030204" pitchFamily="34" charset="0"/>
              </a:rPr>
              <a:t>(N = 40)</a:t>
            </a:r>
          </a:p>
        </p:txBody>
      </p:sp>
      <p:sp>
        <p:nvSpPr>
          <p:cNvPr id="19" name="TextBox 18">
            <a:extLst>
              <a:ext uri="{FF2B5EF4-FFF2-40B4-BE49-F238E27FC236}">
                <a16:creationId xmlns="" xmlns:a16="http://schemas.microsoft.com/office/drawing/2014/main" id="{F035A49F-F8CA-4287-9969-AF83CFDA4421}"/>
              </a:ext>
            </a:extLst>
          </p:cNvPr>
          <p:cNvSpPr txBox="1"/>
          <p:nvPr/>
        </p:nvSpPr>
        <p:spPr bwMode="auto">
          <a:xfrm>
            <a:off x="6777820" y="4983443"/>
            <a:ext cx="498490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ro-RO" b="1" dirty="0" smtClean="0">
                <a:solidFill>
                  <a:schemeClr val="bg1"/>
                </a:solidFill>
                <a:latin typeface="Calibri" panose="020F0502020204030204" pitchFamily="34" charset="0"/>
              </a:rPr>
              <a:t>Incidența culturilor pozitive după severitatea bolii</a:t>
            </a:r>
            <a:endParaRPr lang="en-US" b="1" dirty="0">
              <a:solidFill>
                <a:schemeClr val="bg1"/>
              </a:solidFill>
              <a:latin typeface="Calibri" panose="020F0502020204030204" pitchFamily="34" charset="0"/>
            </a:endParaRPr>
          </a:p>
        </p:txBody>
      </p:sp>
      <p:sp>
        <p:nvSpPr>
          <p:cNvPr id="21" name="Content Placeholder 20">
            <a:extLst>
              <a:ext uri="{FF2B5EF4-FFF2-40B4-BE49-F238E27FC236}">
                <a16:creationId xmlns="" xmlns:a16="http://schemas.microsoft.com/office/drawing/2014/main" id="{616F1972-3D2D-4438-ACD7-2E4ABF801F99}"/>
              </a:ext>
            </a:extLst>
          </p:cNvPr>
          <p:cNvSpPr txBox="1">
            <a:spLocks noGrp="1"/>
          </p:cNvSpPr>
          <p:nvPr>
            <p:ph sz="half" idx="2"/>
          </p:nvPr>
        </p:nvSpPr>
        <p:spPr bwMode="auto">
          <a:xfrm>
            <a:off x="7231565" y="1553084"/>
            <a:ext cx="384845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ro-RO" sz="1800" b="1" dirty="0" smtClean="0">
                <a:solidFill>
                  <a:schemeClr val="bg1"/>
                </a:solidFill>
                <a:latin typeface="Calibri" panose="020F0502020204030204" pitchFamily="34" charset="0"/>
              </a:rPr>
              <a:t>Coinfecție bacteriană sau fungică</a:t>
            </a:r>
            <a:endParaRPr lang="en-US" sz="1800" b="1" dirty="0">
              <a:solidFill>
                <a:schemeClr val="bg1"/>
              </a:solidFill>
              <a:latin typeface="Calibri" panose="020F0502020204030204" pitchFamily="34" charset="0"/>
            </a:endParaRPr>
          </a:p>
        </p:txBody>
      </p:sp>
      <p:sp>
        <p:nvSpPr>
          <p:cNvPr id="13" name="TextBox 12">
            <a:extLst>
              <a:ext uri="{FF2B5EF4-FFF2-40B4-BE49-F238E27FC236}">
                <a16:creationId xmlns="" xmlns:a16="http://schemas.microsoft.com/office/drawing/2014/main" id="{9EC8245F-4A75-4830-8591-4D31D4319496}"/>
              </a:ext>
            </a:extLst>
          </p:cNvPr>
          <p:cNvSpPr txBox="1"/>
          <p:nvPr/>
        </p:nvSpPr>
        <p:spPr bwMode="auto">
          <a:xfrm>
            <a:off x="6096000" y="5395671"/>
            <a:ext cx="538638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p>
            <a:pPr marL="285750" indent="-285750">
              <a:buFont typeface="Wingdings" panose="05000000000000000000" pitchFamily="2" charset="2"/>
              <a:buChar char="§"/>
            </a:pPr>
            <a:r>
              <a:rPr lang="en-US" sz="2200" dirty="0">
                <a:solidFill>
                  <a:schemeClr val="bg1"/>
                </a:solidFill>
                <a:latin typeface="Calibri" panose="020F0502020204030204" pitchFamily="34" charset="0"/>
                <a:cs typeface="Calibri" panose="020F0502020204030204" pitchFamily="34" charset="0"/>
              </a:rPr>
              <a:t>3 </a:t>
            </a:r>
            <a:r>
              <a:rPr lang="ro-RO" sz="2200" dirty="0" smtClean="0">
                <a:solidFill>
                  <a:schemeClr val="bg1"/>
                </a:solidFill>
                <a:latin typeface="Calibri" panose="020F0502020204030204" pitchFamily="34" charset="0"/>
                <a:cs typeface="Calibri" panose="020F0502020204030204" pitchFamily="34" charset="0"/>
              </a:rPr>
              <a:t>cei mai întâlniți agenți patogeni</a:t>
            </a:r>
            <a:r>
              <a:rPr lang="en-US" sz="2200" dirty="0" smtClean="0">
                <a:solidFill>
                  <a:schemeClr val="bg1"/>
                </a:solidFill>
                <a:latin typeface="Calibri" panose="020F0502020204030204" pitchFamily="34" charset="0"/>
                <a:cs typeface="Calibri" panose="020F0502020204030204" pitchFamily="34" charset="0"/>
              </a:rPr>
              <a:t>: </a:t>
            </a:r>
            <a:r>
              <a:rPr lang="en-US" sz="2200" i="1" dirty="0">
                <a:solidFill>
                  <a:schemeClr val="bg1"/>
                </a:solidFill>
                <a:latin typeface="Calibri" panose="020F0502020204030204" pitchFamily="34" charset="0"/>
                <a:cs typeface="Calibri" panose="020F0502020204030204" pitchFamily="34" charset="0"/>
              </a:rPr>
              <a:t>A baumanii</a:t>
            </a:r>
            <a:r>
              <a:rPr lang="en-US" sz="2200" dirty="0">
                <a:solidFill>
                  <a:schemeClr val="bg1"/>
                </a:solidFill>
                <a:latin typeface="Calibri" panose="020F0502020204030204" pitchFamily="34" charset="0"/>
                <a:cs typeface="Calibri" panose="020F0502020204030204" pitchFamily="34" charset="0"/>
              </a:rPr>
              <a:t>, </a:t>
            </a:r>
            <a:r>
              <a:rPr lang="en-US" sz="2200" i="1" dirty="0">
                <a:solidFill>
                  <a:schemeClr val="bg1"/>
                </a:solidFill>
                <a:latin typeface="Calibri" panose="020F0502020204030204" pitchFamily="34" charset="0"/>
                <a:cs typeface="Calibri" panose="020F0502020204030204" pitchFamily="34" charset="0"/>
              </a:rPr>
              <a:t>E </a:t>
            </a:r>
            <a:r>
              <a:rPr lang="en-US" sz="2200" i="1" dirty="0" smtClean="0">
                <a:solidFill>
                  <a:schemeClr val="bg1"/>
                </a:solidFill>
                <a:latin typeface="Calibri" panose="020F0502020204030204" pitchFamily="34" charset="0"/>
                <a:cs typeface="Calibri" panose="020F0502020204030204" pitchFamily="34" charset="0"/>
              </a:rPr>
              <a:t>coli</a:t>
            </a:r>
            <a:r>
              <a:rPr lang="ro-RO" sz="2200" i="1" dirty="0" smtClean="0">
                <a:solidFill>
                  <a:schemeClr val="bg1"/>
                </a:solidFill>
                <a:latin typeface="Calibri" panose="020F0502020204030204" pitchFamily="34" charset="0"/>
                <a:cs typeface="Calibri" panose="020F0502020204030204" pitchFamily="34" charset="0"/>
              </a:rPr>
              <a:t> și </a:t>
            </a:r>
            <a:r>
              <a:rPr lang="en-US" sz="2200" i="1" dirty="0" smtClean="0">
                <a:solidFill>
                  <a:schemeClr val="bg1"/>
                </a:solidFill>
                <a:latin typeface="Calibri" panose="020F0502020204030204" pitchFamily="34" charset="0"/>
                <a:cs typeface="Calibri" panose="020F0502020204030204" pitchFamily="34" charset="0"/>
              </a:rPr>
              <a:t>Candida </a:t>
            </a:r>
            <a:r>
              <a:rPr lang="en-US" sz="2200" i="1" dirty="0">
                <a:solidFill>
                  <a:schemeClr val="bg1"/>
                </a:solidFill>
                <a:latin typeface="Calibri" panose="020F0502020204030204" pitchFamily="34" charset="0"/>
                <a:cs typeface="Calibri" panose="020F0502020204030204" pitchFamily="34" charset="0"/>
              </a:rPr>
              <a:t>albicans</a:t>
            </a:r>
          </a:p>
        </p:txBody>
      </p:sp>
      <p:grpSp>
        <p:nvGrpSpPr>
          <p:cNvPr id="23" name="Group 1">
            <a:extLst>
              <a:ext uri="{FF2B5EF4-FFF2-40B4-BE49-F238E27FC236}">
                <a16:creationId xmlns="" xmlns:a16="http://schemas.microsoft.com/office/drawing/2014/main" id="{B54B0A8E-B9DC-47EE-A594-0AF3C08304DB}"/>
              </a:ext>
            </a:extLst>
          </p:cNvPr>
          <p:cNvGrpSpPr>
            <a:grpSpLocks/>
          </p:cNvGrpSpPr>
          <p:nvPr/>
        </p:nvGrpSpPr>
        <p:grpSpPr bwMode="auto">
          <a:xfrm>
            <a:off x="9392911" y="6213768"/>
            <a:ext cx="2488502" cy="449064"/>
            <a:chOff x="9602074" y="3550251"/>
            <a:chExt cx="2488502" cy="449257"/>
          </a:xfrm>
        </p:grpSpPr>
        <p:pic>
          <p:nvPicPr>
            <p:cNvPr id="24" name="Picture 23">
              <a:extLst>
                <a:ext uri="{FF2B5EF4-FFF2-40B4-BE49-F238E27FC236}">
                  <a16:creationId xmlns="" xmlns:a16="http://schemas.microsoft.com/office/drawing/2014/main" id="{E49E9AC5-5451-4FF1-8834-E3CE3B99C933}"/>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5" name="Rectangle 8">
              <a:extLst>
                <a:ext uri="{FF2B5EF4-FFF2-40B4-BE49-F238E27FC236}">
                  <a16:creationId xmlns="" xmlns:a16="http://schemas.microsoft.com/office/drawing/2014/main" id="{0FD95E39-1D95-4E01-9DAF-16526AADD1D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50" name="Rectangle 49">
            <a:extLst>
              <a:ext uri="{FF2B5EF4-FFF2-40B4-BE49-F238E27FC236}">
                <a16:creationId xmlns="" xmlns:a16="http://schemas.microsoft.com/office/drawing/2014/main" id="{7D841178-5B8D-4EC1-A5AF-4061B4B9F005}"/>
              </a:ext>
            </a:extLst>
          </p:cNvPr>
          <p:cNvSpPr/>
          <p:nvPr/>
        </p:nvSpPr>
        <p:spPr bwMode="auto">
          <a:xfrm>
            <a:off x="7332665" y="3513536"/>
            <a:ext cx="595472" cy="14789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 name="Rectangle 51">
            <a:extLst>
              <a:ext uri="{FF2B5EF4-FFF2-40B4-BE49-F238E27FC236}">
                <a16:creationId xmlns="" xmlns:a16="http://schemas.microsoft.com/office/drawing/2014/main" id="{C040BC69-9267-4370-9BE3-06D95E4D7E23}"/>
              </a:ext>
            </a:extLst>
          </p:cNvPr>
          <p:cNvSpPr/>
          <p:nvPr/>
        </p:nvSpPr>
        <p:spPr bwMode="auto">
          <a:xfrm>
            <a:off x="8921691" y="3513537"/>
            <a:ext cx="595472" cy="1072683"/>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4" name="Rectangle 53">
            <a:extLst>
              <a:ext uri="{FF2B5EF4-FFF2-40B4-BE49-F238E27FC236}">
                <a16:creationId xmlns="" xmlns:a16="http://schemas.microsoft.com/office/drawing/2014/main" id="{F8873DF5-2B9B-4C4D-9A97-CEE189DB7851}"/>
              </a:ext>
            </a:extLst>
          </p:cNvPr>
          <p:cNvSpPr/>
          <p:nvPr/>
        </p:nvSpPr>
        <p:spPr bwMode="auto">
          <a:xfrm>
            <a:off x="8921691" y="2119137"/>
            <a:ext cx="595472" cy="1405713"/>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 name="Rectangle 47">
            <a:extLst>
              <a:ext uri="{FF2B5EF4-FFF2-40B4-BE49-F238E27FC236}">
                <a16:creationId xmlns="" xmlns:a16="http://schemas.microsoft.com/office/drawing/2014/main" id="{8EE60433-9F7C-45A8-B036-4BFD19BA8B97}"/>
              </a:ext>
            </a:extLst>
          </p:cNvPr>
          <p:cNvSpPr/>
          <p:nvPr/>
        </p:nvSpPr>
        <p:spPr bwMode="auto">
          <a:xfrm>
            <a:off x="7332665" y="3630282"/>
            <a:ext cx="595472" cy="969623"/>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6" name="Rectangle 55">
            <a:extLst>
              <a:ext uri="{FF2B5EF4-FFF2-40B4-BE49-F238E27FC236}">
                <a16:creationId xmlns="" xmlns:a16="http://schemas.microsoft.com/office/drawing/2014/main" id="{298CB8F8-8CC5-4C6C-91E3-4B7DBB3933ED}"/>
              </a:ext>
            </a:extLst>
          </p:cNvPr>
          <p:cNvSpPr/>
          <p:nvPr/>
        </p:nvSpPr>
        <p:spPr bwMode="auto">
          <a:xfrm>
            <a:off x="10505115" y="3918222"/>
            <a:ext cx="595472" cy="68168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8" name="Rectangle 57">
            <a:extLst>
              <a:ext uri="{FF2B5EF4-FFF2-40B4-BE49-F238E27FC236}">
                <a16:creationId xmlns="" xmlns:a16="http://schemas.microsoft.com/office/drawing/2014/main" id="{1D8A2979-9631-457B-A65D-B68C94A37553}"/>
              </a:ext>
            </a:extLst>
          </p:cNvPr>
          <p:cNvSpPr/>
          <p:nvPr/>
        </p:nvSpPr>
        <p:spPr bwMode="auto">
          <a:xfrm>
            <a:off x="10505115" y="2682529"/>
            <a:ext cx="595472" cy="1235691"/>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 name="TextBox 9">
            <a:extLst>
              <a:ext uri="{FF2B5EF4-FFF2-40B4-BE49-F238E27FC236}">
                <a16:creationId xmlns="" xmlns:a16="http://schemas.microsoft.com/office/drawing/2014/main" id="{BC6A21A6-D188-46D9-9776-A54EEC154609}"/>
              </a:ext>
            </a:extLst>
          </p:cNvPr>
          <p:cNvSpPr txBox="1"/>
          <p:nvPr/>
        </p:nvSpPr>
        <p:spPr bwMode="auto">
          <a:xfrm>
            <a:off x="8935861" y="2529157"/>
            <a:ext cx="581303" cy="583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latin typeface="Calibri" panose="020F0502020204030204" pitchFamily="34" charset="0"/>
              </a:rPr>
              <a:t>10</a:t>
            </a:r>
            <a:endParaRPr lang="en-US" sz="1600" b="0" dirty="0">
              <a:latin typeface="Calibri" panose="020F0502020204030204" pitchFamily="34" charset="0"/>
            </a:endParaRPr>
          </a:p>
        </p:txBody>
      </p:sp>
      <p:sp>
        <p:nvSpPr>
          <p:cNvPr id="20" name="TextBox 19">
            <a:extLst>
              <a:ext uri="{FF2B5EF4-FFF2-40B4-BE49-F238E27FC236}">
                <a16:creationId xmlns="" xmlns:a16="http://schemas.microsoft.com/office/drawing/2014/main" id="{140A78F2-D2A9-4520-8450-93E7BB0C0560}"/>
              </a:ext>
            </a:extLst>
          </p:cNvPr>
          <p:cNvSpPr txBox="1"/>
          <p:nvPr/>
        </p:nvSpPr>
        <p:spPr bwMode="auto">
          <a:xfrm>
            <a:off x="10505115" y="3025878"/>
            <a:ext cx="581303" cy="583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latin typeface="Calibri" panose="020F0502020204030204" pitchFamily="34" charset="0"/>
              </a:rPr>
              <a:t>9</a:t>
            </a:r>
            <a:endParaRPr lang="en-US" sz="1600" b="0" dirty="0">
              <a:latin typeface="Calibri" panose="020F0502020204030204" pitchFamily="34" charset="0"/>
            </a:endParaRPr>
          </a:p>
        </p:txBody>
      </p:sp>
      <p:sp>
        <p:nvSpPr>
          <p:cNvPr id="22" name="TextBox 21">
            <a:extLst>
              <a:ext uri="{FF2B5EF4-FFF2-40B4-BE49-F238E27FC236}">
                <a16:creationId xmlns="" xmlns:a16="http://schemas.microsoft.com/office/drawing/2014/main" id="{7599CA5D-9F79-4516-9870-8A511ED3BBB8}"/>
              </a:ext>
            </a:extLst>
          </p:cNvPr>
          <p:cNvSpPr txBox="1"/>
          <p:nvPr/>
        </p:nvSpPr>
        <p:spPr bwMode="auto">
          <a:xfrm>
            <a:off x="7339749" y="3426381"/>
            <a:ext cx="58130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latin typeface="Calibri" panose="020F0502020204030204" pitchFamily="34" charset="0"/>
              </a:rPr>
              <a:t>1</a:t>
            </a:r>
            <a:endParaRPr lang="en-US" sz="1600" b="0" dirty="0">
              <a:latin typeface="Calibri" panose="020F0502020204030204" pitchFamily="34" charset="0"/>
            </a:endParaRPr>
          </a:p>
        </p:txBody>
      </p:sp>
      <p:sp>
        <p:nvSpPr>
          <p:cNvPr id="14" name="TextBox 13">
            <a:extLst>
              <a:ext uri="{FF2B5EF4-FFF2-40B4-BE49-F238E27FC236}">
                <a16:creationId xmlns="" xmlns:a16="http://schemas.microsoft.com/office/drawing/2014/main" id="{28D48405-EA83-4992-8330-2B52AA8DFC17}"/>
              </a:ext>
            </a:extLst>
          </p:cNvPr>
          <p:cNvSpPr txBox="1"/>
          <p:nvPr/>
        </p:nvSpPr>
        <p:spPr bwMode="auto">
          <a:xfrm>
            <a:off x="7330910" y="3823263"/>
            <a:ext cx="581303" cy="583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latin typeface="Calibri" panose="020F0502020204030204" pitchFamily="34" charset="0"/>
              </a:rPr>
              <a:t>7</a:t>
            </a:r>
            <a:endParaRPr lang="en-US" sz="1600" b="0" dirty="0">
              <a:latin typeface="Calibri" panose="020F0502020204030204" pitchFamily="34" charset="0"/>
            </a:endParaRPr>
          </a:p>
        </p:txBody>
      </p:sp>
      <p:sp>
        <p:nvSpPr>
          <p:cNvPr id="15" name="TextBox 14">
            <a:extLst>
              <a:ext uri="{FF2B5EF4-FFF2-40B4-BE49-F238E27FC236}">
                <a16:creationId xmlns="" xmlns:a16="http://schemas.microsoft.com/office/drawing/2014/main" id="{466BBD2C-0E17-4786-A7B0-136980D425EE}"/>
              </a:ext>
            </a:extLst>
          </p:cNvPr>
          <p:cNvSpPr txBox="1"/>
          <p:nvPr/>
        </p:nvSpPr>
        <p:spPr bwMode="auto">
          <a:xfrm>
            <a:off x="8945926" y="3787802"/>
            <a:ext cx="581303" cy="583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latin typeface="Calibri" panose="020F0502020204030204" pitchFamily="34" charset="0"/>
              </a:rPr>
              <a:t>8</a:t>
            </a:r>
          </a:p>
        </p:txBody>
      </p:sp>
      <p:sp>
        <p:nvSpPr>
          <p:cNvPr id="16" name="TextBox 15">
            <a:extLst>
              <a:ext uri="{FF2B5EF4-FFF2-40B4-BE49-F238E27FC236}">
                <a16:creationId xmlns="" xmlns:a16="http://schemas.microsoft.com/office/drawing/2014/main" id="{077FD8C5-AB67-4E6D-BBD5-52FF26F390D8}"/>
              </a:ext>
            </a:extLst>
          </p:cNvPr>
          <p:cNvSpPr txBox="1"/>
          <p:nvPr/>
        </p:nvSpPr>
        <p:spPr bwMode="auto">
          <a:xfrm>
            <a:off x="10519284" y="3983006"/>
            <a:ext cx="581303" cy="583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latin typeface="Calibri" panose="020F0502020204030204" pitchFamily="34" charset="0"/>
              </a:rPr>
              <a:t>5</a:t>
            </a:r>
            <a:endParaRPr lang="en-US" sz="1600" b="0" dirty="0">
              <a:latin typeface="Calibri" panose="020F0502020204030204" pitchFamily="34" charset="0"/>
            </a:endParaRPr>
          </a:p>
        </p:txBody>
      </p:sp>
      <p:sp>
        <p:nvSpPr>
          <p:cNvPr id="3" name="Freeform: Shape 2">
            <a:extLst>
              <a:ext uri="{FF2B5EF4-FFF2-40B4-BE49-F238E27FC236}">
                <a16:creationId xmlns="" xmlns:a16="http://schemas.microsoft.com/office/drawing/2014/main" id="{41D06C5B-5207-4403-952C-6F9BA87A9D9B}"/>
              </a:ext>
            </a:extLst>
          </p:cNvPr>
          <p:cNvSpPr/>
          <p:nvPr/>
        </p:nvSpPr>
        <p:spPr bwMode="auto">
          <a:xfrm>
            <a:off x="6832144" y="1838648"/>
            <a:ext cx="4750269" cy="2766153"/>
          </a:xfrm>
          <a:custGeom>
            <a:avLst/>
            <a:gdLst>
              <a:gd name="connsiteX0" fmla="*/ 0 w 3772619"/>
              <a:gd name="connsiteY0" fmla="*/ 0 h 1604513"/>
              <a:gd name="connsiteX1" fmla="*/ 0 w 3772619"/>
              <a:gd name="connsiteY1" fmla="*/ 1604513 h 1604513"/>
              <a:gd name="connsiteX2" fmla="*/ 3772619 w 3772619"/>
              <a:gd name="connsiteY2" fmla="*/ 1604513 h 1604513"/>
            </a:gdLst>
            <a:ahLst/>
            <a:cxnLst>
              <a:cxn ang="0">
                <a:pos x="connsiteX0" y="connsiteY0"/>
              </a:cxn>
              <a:cxn ang="0">
                <a:pos x="connsiteX1" y="connsiteY1"/>
              </a:cxn>
              <a:cxn ang="0">
                <a:pos x="connsiteX2" y="connsiteY2"/>
              </a:cxn>
            </a:cxnLst>
            <a:rect l="l" t="t" r="r" b="b"/>
            <a:pathLst>
              <a:path w="3772619" h="1604513">
                <a:moveTo>
                  <a:pt x="0" y="0"/>
                </a:moveTo>
                <a:lnTo>
                  <a:pt x="0" y="1604513"/>
                </a:lnTo>
                <a:lnTo>
                  <a:pt x="3772619" y="1604513"/>
                </a:lnTo>
              </a:path>
            </a:pathLst>
          </a:custGeom>
          <a:noFill/>
          <a:ln w="28575">
            <a:solidFill>
              <a:schemeClr val="bg1"/>
            </a:solidFill>
            <a:miter lim="800000"/>
            <a:headEnd/>
            <a:tailEnd/>
          </a:ln>
        </p:spPr>
        <p:txBody>
          <a:bodyPr rtlCol="0" anchor="ctr"/>
          <a:lstStyle/>
          <a:p>
            <a:pPr algn="ctr"/>
            <a:endParaRPr lang="en-US" dirty="0"/>
          </a:p>
        </p:txBody>
      </p:sp>
      <p:grpSp>
        <p:nvGrpSpPr>
          <p:cNvPr id="7" name="Group 6">
            <a:extLst>
              <a:ext uri="{FF2B5EF4-FFF2-40B4-BE49-F238E27FC236}">
                <a16:creationId xmlns="" xmlns:a16="http://schemas.microsoft.com/office/drawing/2014/main" id="{9F42E249-7CC4-4E05-9095-C04C15F30A6E}"/>
              </a:ext>
            </a:extLst>
          </p:cNvPr>
          <p:cNvGrpSpPr/>
          <p:nvPr/>
        </p:nvGrpSpPr>
        <p:grpSpPr>
          <a:xfrm>
            <a:off x="6738854" y="1858478"/>
            <a:ext cx="100519" cy="2746324"/>
            <a:chOff x="7188668" y="2651185"/>
            <a:chExt cx="97767" cy="1593011"/>
          </a:xfrm>
        </p:grpSpPr>
        <p:cxnSp>
          <p:nvCxnSpPr>
            <p:cNvPr id="5" name="Straight Connector 4">
              <a:extLst>
                <a:ext uri="{FF2B5EF4-FFF2-40B4-BE49-F238E27FC236}">
                  <a16:creationId xmlns="" xmlns:a16="http://schemas.microsoft.com/office/drawing/2014/main" id="{C73686B6-F455-49D0-A545-7CAC01336F8E}"/>
                </a:ext>
              </a:extLst>
            </p:cNvPr>
            <p:cNvCxnSpPr>
              <a:cxnSpLocks/>
            </p:cNvCxnSpPr>
            <p:nvPr/>
          </p:nvCxnSpPr>
          <p:spPr bwMode="auto">
            <a:xfrm>
              <a:off x="7188668" y="2651185"/>
              <a:ext cx="97767"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 xmlns:a16="http://schemas.microsoft.com/office/drawing/2014/main" id="{12C55C42-C680-44B9-BFC0-D14AA9D5874D}"/>
                </a:ext>
              </a:extLst>
            </p:cNvPr>
            <p:cNvCxnSpPr>
              <a:cxnSpLocks/>
            </p:cNvCxnSpPr>
            <p:nvPr/>
          </p:nvCxnSpPr>
          <p:spPr bwMode="auto">
            <a:xfrm>
              <a:off x="7188668" y="3049438"/>
              <a:ext cx="97767"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EB0E2CD9-F707-47BC-90DD-58857905CAAA}"/>
                </a:ext>
              </a:extLst>
            </p:cNvPr>
            <p:cNvCxnSpPr>
              <a:cxnSpLocks/>
            </p:cNvCxnSpPr>
            <p:nvPr/>
          </p:nvCxnSpPr>
          <p:spPr bwMode="auto">
            <a:xfrm>
              <a:off x="7188668" y="3447691"/>
              <a:ext cx="97767"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 xmlns:a16="http://schemas.microsoft.com/office/drawing/2014/main" id="{9984447C-6968-41F6-A53E-B32DAA98F349}"/>
                </a:ext>
              </a:extLst>
            </p:cNvPr>
            <p:cNvCxnSpPr>
              <a:cxnSpLocks/>
            </p:cNvCxnSpPr>
            <p:nvPr/>
          </p:nvCxnSpPr>
          <p:spPr bwMode="auto">
            <a:xfrm>
              <a:off x="7188668" y="3845944"/>
              <a:ext cx="97767"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 xmlns:a16="http://schemas.microsoft.com/office/drawing/2014/main" id="{F1C7A91C-039C-4BD5-8FA7-BC0CDADB26A1}"/>
                </a:ext>
              </a:extLst>
            </p:cNvPr>
            <p:cNvCxnSpPr>
              <a:cxnSpLocks/>
            </p:cNvCxnSpPr>
            <p:nvPr/>
          </p:nvCxnSpPr>
          <p:spPr bwMode="auto">
            <a:xfrm>
              <a:off x="7188668" y="4244196"/>
              <a:ext cx="97767" cy="0"/>
            </a:xfrm>
            <a:prstGeom prst="line">
              <a:avLst/>
            </a:prstGeom>
            <a:noFill/>
            <a:ln w="28575" cap="flat" cmpd="sng" algn="ctr">
              <a:solidFill>
                <a:schemeClr val="bg1"/>
              </a:solidFill>
              <a:prstDash val="solid"/>
              <a:round/>
              <a:headEnd type="none" w="med" len="med"/>
              <a:tailEnd type="none" w="med" len="med"/>
            </a:ln>
            <a:effectLst/>
          </p:spPr>
        </p:cxnSp>
      </p:grpSp>
      <p:grpSp>
        <p:nvGrpSpPr>
          <p:cNvPr id="30" name="Group 29">
            <a:extLst>
              <a:ext uri="{FF2B5EF4-FFF2-40B4-BE49-F238E27FC236}">
                <a16:creationId xmlns="" xmlns:a16="http://schemas.microsoft.com/office/drawing/2014/main" id="{97C4BC8D-77EC-4438-AEBA-CDC1D7D60354}"/>
              </a:ext>
            </a:extLst>
          </p:cNvPr>
          <p:cNvGrpSpPr/>
          <p:nvPr/>
        </p:nvGrpSpPr>
        <p:grpSpPr>
          <a:xfrm rot="5400000">
            <a:off x="9155304" y="2264423"/>
            <a:ext cx="103944" cy="4750269"/>
            <a:chOff x="7188668" y="3049438"/>
            <a:chExt cx="97767" cy="1194758"/>
          </a:xfrm>
        </p:grpSpPr>
        <p:cxnSp>
          <p:nvCxnSpPr>
            <p:cNvPr id="32" name="Straight Connector 31">
              <a:extLst>
                <a:ext uri="{FF2B5EF4-FFF2-40B4-BE49-F238E27FC236}">
                  <a16:creationId xmlns="" xmlns:a16="http://schemas.microsoft.com/office/drawing/2014/main" id="{AE6FF1AA-A75B-4E50-992C-7C2D42C1F07A}"/>
                </a:ext>
              </a:extLst>
            </p:cNvPr>
            <p:cNvCxnSpPr>
              <a:cxnSpLocks/>
            </p:cNvCxnSpPr>
            <p:nvPr/>
          </p:nvCxnSpPr>
          <p:spPr bwMode="auto">
            <a:xfrm>
              <a:off x="7188668" y="3049438"/>
              <a:ext cx="97767"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 xmlns:a16="http://schemas.microsoft.com/office/drawing/2014/main" id="{F53177F1-17C5-490B-BD5E-7915DB58CF54}"/>
                </a:ext>
              </a:extLst>
            </p:cNvPr>
            <p:cNvCxnSpPr>
              <a:cxnSpLocks/>
            </p:cNvCxnSpPr>
            <p:nvPr/>
          </p:nvCxnSpPr>
          <p:spPr bwMode="auto">
            <a:xfrm>
              <a:off x="7188668" y="3447691"/>
              <a:ext cx="97767"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 xmlns:a16="http://schemas.microsoft.com/office/drawing/2014/main" id="{BAA27C95-E8EB-4582-A549-2CE6FDA1BF5D}"/>
                </a:ext>
              </a:extLst>
            </p:cNvPr>
            <p:cNvCxnSpPr>
              <a:cxnSpLocks/>
            </p:cNvCxnSpPr>
            <p:nvPr/>
          </p:nvCxnSpPr>
          <p:spPr bwMode="auto">
            <a:xfrm>
              <a:off x="7188668" y="3845944"/>
              <a:ext cx="97767"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 xmlns:a16="http://schemas.microsoft.com/office/drawing/2014/main" id="{0B1A4921-D694-4609-A6CA-B409F9FD8DDD}"/>
                </a:ext>
              </a:extLst>
            </p:cNvPr>
            <p:cNvCxnSpPr>
              <a:cxnSpLocks/>
            </p:cNvCxnSpPr>
            <p:nvPr/>
          </p:nvCxnSpPr>
          <p:spPr bwMode="auto">
            <a:xfrm>
              <a:off x="7188668" y="4244196"/>
              <a:ext cx="97767" cy="0"/>
            </a:xfrm>
            <a:prstGeom prst="line">
              <a:avLst/>
            </a:prstGeom>
            <a:noFill/>
            <a:ln w="28575" cap="flat" cmpd="sng" algn="ctr">
              <a:solidFill>
                <a:schemeClr val="bg1"/>
              </a:solidFill>
              <a:prstDash val="solid"/>
              <a:round/>
              <a:headEnd type="none" w="med" len="med"/>
              <a:tailEnd type="none" w="med" len="med"/>
            </a:ln>
            <a:effectLst/>
          </p:spPr>
        </p:cxnSp>
      </p:grpSp>
      <p:sp>
        <p:nvSpPr>
          <p:cNvPr id="8" name="TextBox 7">
            <a:extLst>
              <a:ext uri="{FF2B5EF4-FFF2-40B4-BE49-F238E27FC236}">
                <a16:creationId xmlns="" xmlns:a16="http://schemas.microsoft.com/office/drawing/2014/main" id="{D077B2F3-0AE4-45DA-B02E-99FF9ABD5235}"/>
              </a:ext>
            </a:extLst>
          </p:cNvPr>
          <p:cNvSpPr txBox="1"/>
          <p:nvPr/>
        </p:nvSpPr>
        <p:spPr bwMode="auto">
          <a:xfrm>
            <a:off x="6275075" y="1662029"/>
            <a:ext cx="5104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1" name="TextBox 10">
            <a:extLst>
              <a:ext uri="{FF2B5EF4-FFF2-40B4-BE49-F238E27FC236}">
                <a16:creationId xmlns="" xmlns:a16="http://schemas.microsoft.com/office/drawing/2014/main" id="{5FC90241-0DB2-4E32-8BDE-EBD9FBD3DC9F}"/>
              </a:ext>
            </a:extLst>
          </p:cNvPr>
          <p:cNvSpPr txBox="1"/>
          <p:nvPr/>
        </p:nvSpPr>
        <p:spPr bwMode="auto">
          <a:xfrm>
            <a:off x="6281753" y="2375213"/>
            <a:ext cx="5104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15</a:t>
            </a:r>
          </a:p>
        </p:txBody>
      </p:sp>
      <p:sp>
        <p:nvSpPr>
          <p:cNvPr id="12" name="TextBox 11">
            <a:extLst>
              <a:ext uri="{FF2B5EF4-FFF2-40B4-BE49-F238E27FC236}">
                <a16:creationId xmlns="" xmlns:a16="http://schemas.microsoft.com/office/drawing/2014/main" id="{C289C09F-55E0-4B53-9F41-B03BC04DB609}"/>
              </a:ext>
            </a:extLst>
          </p:cNvPr>
          <p:cNvSpPr txBox="1"/>
          <p:nvPr/>
        </p:nvSpPr>
        <p:spPr bwMode="auto">
          <a:xfrm>
            <a:off x="6280548" y="3032311"/>
            <a:ext cx="5104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39" name="TextBox 38">
            <a:extLst>
              <a:ext uri="{FF2B5EF4-FFF2-40B4-BE49-F238E27FC236}">
                <a16:creationId xmlns="" xmlns:a16="http://schemas.microsoft.com/office/drawing/2014/main" id="{741B325E-9127-4FE4-ADCD-05BC18F6D315}"/>
              </a:ext>
            </a:extLst>
          </p:cNvPr>
          <p:cNvSpPr txBox="1"/>
          <p:nvPr/>
        </p:nvSpPr>
        <p:spPr bwMode="auto">
          <a:xfrm>
            <a:off x="6429897" y="3745495"/>
            <a:ext cx="3678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a:t>
            </a:r>
          </a:p>
        </p:txBody>
      </p:sp>
      <p:sp>
        <p:nvSpPr>
          <p:cNvPr id="41" name="TextBox 40">
            <a:extLst>
              <a:ext uri="{FF2B5EF4-FFF2-40B4-BE49-F238E27FC236}">
                <a16:creationId xmlns="" xmlns:a16="http://schemas.microsoft.com/office/drawing/2014/main" id="{B441AE3B-41D8-4E98-8394-92468A62E5D2}"/>
              </a:ext>
            </a:extLst>
          </p:cNvPr>
          <p:cNvSpPr txBox="1"/>
          <p:nvPr/>
        </p:nvSpPr>
        <p:spPr bwMode="auto">
          <a:xfrm>
            <a:off x="6413822" y="4417110"/>
            <a:ext cx="3678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43" name="TextBox 42">
            <a:extLst>
              <a:ext uri="{FF2B5EF4-FFF2-40B4-BE49-F238E27FC236}">
                <a16:creationId xmlns="" xmlns:a16="http://schemas.microsoft.com/office/drawing/2014/main" id="{C2A85A8B-D1BB-4B9D-A7B6-337B292F6D0B}"/>
              </a:ext>
            </a:extLst>
          </p:cNvPr>
          <p:cNvSpPr txBox="1"/>
          <p:nvPr/>
        </p:nvSpPr>
        <p:spPr bwMode="auto">
          <a:xfrm>
            <a:off x="7226652" y="4602032"/>
            <a:ext cx="8946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ro-RO" b="0" dirty="0" smtClean="0">
                <a:solidFill>
                  <a:schemeClr val="bg1"/>
                </a:solidFill>
                <a:latin typeface="Calibri" panose="020F0502020204030204" pitchFamily="34" charset="0"/>
              </a:rPr>
              <a:t>Ușoară</a:t>
            </a:r>
            <a:endParaRPr lang="en-US" b="0" dirty="0">
              <a:solidFill>
                <a:schemeClr val="bg1"/>
              </a:solidFill>
              <a:latin typeface="Calibri" panose="020F0502020204030204" pitchFamily="34" charset="0"/>
            </a:endParaRPr>
          </a:p>
        </p:txBody>
      </p:sp>
      <p:sp>
        <p:nvSpPr>
          <p:cNvPr id="45" name="TextBox 44">
            <a:extLst>
              <a:ext uri="{FF2B5EF4-FFF2-40B4-BE49-F238E27FC236}">
                <a16:creationId xmlns="" xmlns:a16="http://schemas.microsoft.com/office/drawing/2014/main" id="{9043E040-0B3C-46BE-82E9-B6AF367D4E82}"/>
              </a:ext>
            </a:extLst>
          </p:cNvPr>
          <p:cNvSpPr txBox="1"/>
          <p:nvPr/>
        </p:nvSpPr>
        <p:spPr bwMode="auto">
          <a:xfrm>
            <a:off x="8696565" y="4602032"/>
            <a:ext cx="105536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smtClean="0">
                <a:solidFill>
                  <a:schemeClr val="bg1"/>
                </a:solidFill>
                <a:latin typeface="Calibri" panose="020F0502020204030204" pitchFamily="34" charset="0"/>
              </a:rPr>
              <a:t>Sever</a:t>
            </a:r>
            <a:r>
              <a:rPr lang="ro-RO" b="0" dirty="0" smtClean="0">
                <a:solidFill>
                  <a:schemeClr val="bg1"/>
                </a:solidFill>
                <a:latin typeface="Calibri" panose="020F0502020204030204" pitchFamily="34" charset="0"/>
              </a:rPr>
              <a:t>ă</a:t>
            </a:r>
            <a:endParaRPr lang="en-US" b="0" dirty="0">
              <a:solidFill>
                <a:schemeClr val="bg1"/>
              </a:solidFill>
              <a:latin typeface="Calibri" panose="020F0502020204030204" pitchFamily="34" charset="0"/>
            </a:endParaRPr>
          </a:p>
        </p:txBody>
      </p:sp>
      <p:sp>
        <p:nvSpPr>
          <p:cNvPr id="47" name="TextBox 46">
            <a:extLst>
              <a:ext uri="{FF2B5EF4-FFF2-40B4-BE49-F238E27FC236}">
                <a16:creationId xmlns="" xmlns:a16="http://schemas.microsoft.com/office/drawing/2014/main" id="{3B1EA865-5C17-4F76-B0B8-1E6DCE5072C2}"/>
              </a:ext>
            </a:extLst>
          </p:cNvPr>
          <p:cNvSpPr txBox="1"/>
          <p:nvPr/>
        </p:nvSpPr>
        <p:spPr bwMode="auto">
          <a:xfrm>
            <a:off x="10261264" y="4602032"/>
            <a:ext cx="107571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smtClean="0">
                <a:solidFill>
                  <a:schemeClr val="bg1"/>
                </a:solidFill>
                <a:latin typeface="Calibri" panose="020F0502020204030204" pitchFamily="34" charset="0"/>
              </a:rPr>
              <a:t>Critic</a:t>
            </a:r>
            <a:r>
              <a:rPr lang="ro-RO" b="0" dirty="0" smtClean="0">
                <a:solidFill>
                  <a:schemeClr val="bg1"/>
                </a:solidFill>
                <a:latin typeface="Calibri" panose="020F0502020204030204" pitchFamily="34" charset="0"/>
              </a:rPr>
              <a:t>ă</a:t>
            </a:r>
            <a:endParaRPr lang="en-US" b="0"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739952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36B5F10-AA33-4E69-ABA6-DCC30E0184CB}"/>
              </a:ext>
            </a:extLst>
          </p:cNvPr>
          <p:cNvSpPr txBox="1"/>
          <p:nvPr/>
        </p:nvSpPr>
        <p:spPr bwMode="auto">
          <a:xfrm>
            <a:off x="719138" y="3929911"/>
            <a:ext cx="1939881"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ts val="0"/>
              </a:spcBef>
            </a:pPr>
            <a:r>
              <a:rPr lang="ro-RO" sz="2000" b="0" dirty="0" smtClean="0">
                <a:solidFill>
                  <a:schemeClr val="bg1"/>
                </a:solidFill>
              </a:rPr>
              <a:t>Persoană care locuiește sau lucrează într-o zona cu risc ridicat de transmitere</a:t>
            </a:r>
            <a:endParaRPr lang="en-US" sz="2000" b="0" dirty="0">
              <a:solidFill>
                <a:schemeClr val="bg1"/>
              </a:solidFill>
            </a:endParaRPr>
          </a:p>
        </p:txBody>
      </p:sp>
      <p:sp>
        <p:nvSpPr>
          <p:cNvPr id="2" name="Title 1">
            <a:extLst>
              <a:ext uri="{FF2B5EF4-FFF2-40B4-BE49-F238E27FC236}">
                <a16:creationId xmlns="" xmlns:a16="http://schemas.microsoft.com/office/drawing/2014/main" id="{8E21C452-B723-44D7-8D89-A493A832E6E4}"/>
              </a:ext>
            </a:extLst>
          </p:cNvPr>
          <p:cNvSpPr>
            <a:spLocks noGrp="1"/>
          </p:cNvSpPr>
          <p:nvPr>
            <p:ph type="title"/>
          </p:nvPr>
        </p:nvSpPr>
        <p:spPr/>
        <p:txBody>
          <a:bodyPr/>
          <a:lstStyle/>
          <a:p>
            <a:r>
              <a:rPr lang="ro-RO" dirty="0" smtClean="0">
                <a:solidFill>
                  <a:schemeClr val="bg1"/>
                </a:solidFill>
              </a:rPr>
              <a:t>OMS: Definiția cazului suspect </a:t>
            </a:r>
            <a:endParaRPr lang="en-US" dirty="0">
              <a:solidFill>
                <a:schemeClr val="bg1"/>
              </a:solidFill>
            </a:endParaRPr>
          </a:p>
        </p:txBody>
      </p:sp>
      <p:sp>
        <p:nvSpPr>
          <p:cNvPr id="4" name="Rectangle 3">
            <a:extLst>
              <a:ext uri="{FF2B5EF4-FFF2-40B4-BE49-F238E27FC236}">
                <a16:creationId xmlns="" xmlns:a16="http://schemas.microsoft.com/office/drawing/2014/main" id="{23ECB1B2-68C2-42CD-9BA2-FDA0848852F9}"/>
              </a:ext>
            </a:extLst>
          </p:cNvPr>
          <p:cNvSpPr/>
          <p:nvPr/>
        </p:nvSpPr>
        <p:spPr bwMode="auto">
          <a:xfrm>
            <a:off x="739257" y="1259218"/>
            <a:ext cx="6066627" cy="2210725"/>
          </a:xfrm>
          <a:prstGeom prst="rect">
            <a:avLst/>
          </a:prstGeom>
          <a:noFill/>
          <a:ln w="28575">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7" name="TextBox 6">
            <a:extLst>
              <a:ext uri="{FF2B5EF4-FFF2-40B4-BE49-F238E27FC236}">
                <a16:creationId xmlns="" xmlns:a16="http://schemas.microsoft.com/office/drawing/2014/main" id="{550826B1-FC8B-4DEA-86D1-AF4A4BE69F24}"/>
              </a:ext>
            </a:extLst>
          </p:cNvPr>
          <p:cNvSpPr txBox="1"/>
          <p:nvPr/>
        </p:nvSpPr>
        <p:spPr bwMode="auto">
          <a:xfrm>
            <a:off x="887105" y="1316434"/>
            <a:ext cx="5773002"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pPr>
            <a:r>
              <a:rPr lang="ro-RO" sz="2200" b="0" dirty="0" smtClean="0">
                <a:solidFill>
                  <a:schemeClr val="bg1"/>
                </a:solidFill>
              </a:rPr>
              <a:t>Debut brusc cu febră și tuse SAU</a:t>
            </a:r>
            <a:r>
              <a:rPr lang="en-US" sz="2200" b="0" dirty="0" smtClean="0">
                <a:solidFill>
                  <a:schemeClr val="bg1"/>
                </a:solidFill>
              </a:rPr>
              <a:t> </a:t>
            </a:r>
            <a:r>
              <a:rPr lang="en-US" sz="2200" b="0" dirty="0">
                <a:solidFill>
                  <a:schemeClr val="bg1"/>
                </a:solidFill>
              </a:rPr>
              <a:t>≥ 3 </a:t>
            </a:r>
            <a:r>
              <a:rPr lang="ro-RO" sz="2200" b="0" dirty="0" smtClean="0">
                <a:solidFill>
                  <a:schemeClr val="bg1"/>
                </a:solidFill>
              </a:rPr>
              <a:t>dintre următoarele</a:t>
            </a:r>
            <a:r>
              <a:rPr lang="en-US" sz="2200" b="0" dirty="0" smtClean="0">
                <a:solidFill>
                  <a:schemeClr val="bg1"/>
                </a:solidFill>
              </a:rPr>
              <a:t>: </a:t>
            </a:r>
            <a:r>
              <a:rPr lang="en-US" sz="2200" b="0" dirty="0" err="1" smtClean="0">
                <a:solidFill>
                  <a:schemeClr val="bg1"/>
                </a:solidFill>
              </a:rPr>
              <a:t>fe</a:t>
            </a:r>
            <a:r>
              <a:rPr lang="ro-RO" sz="2200" b="0" dirty="0" smtClean="0">
                <a:solidFill>
                  <a:schemeClr val="bg1"/>
                </a:solidFill>
              </a:rPr>
              <a:t>bră</a:t>
            </a:r>
            <a:r>
              <a:rPr lang="en-US" sz="2200" b="0" dirty="0" smtClean="0">
                <a:solidFill>
                  <a:schemeClr val="bg1"/>
                </a:solidFill>
              </a:rPr>
              <a:t>, </a:t>
            </a:r>
            <a:r>
              <a:rPr lang="ro-RO" sz="2200" b="0" dirty="0" smtClean="0">
                <a:solidFill>
                  <a:schemeClr val="bg1"/>
                </a:solidFill>
              </a:rPr>
              <a:t>tuse</a:t>
            </a:r>
            <a:r>
              <a:rPr lang="en-US" sz="2200" b="0" dirty="0" smtClean="0">
                <a:solidFill>
                  <a:schemeClr val="bg1"/>
                </a:solidFill>
              </a:rPr>
              <a:t>, </a:t>
            </a:r>
            <a:r>
              <a:rPr lang="ro-RO" sz="2200" b="0" dirty="0" smtClean="0">
                <a:solidFill>
                  <a:schemeClr val="bg1"/>
                </a:solidFill>
              </a:rPr>
              <a:t>stare generală de slăbiciune/fatigabilitate</a:t>
            </a:r>
            <a:r>
              <a:rPr lang="en-US" sz="2200" b="0" dirty="0" smtClean="0">
                <a:solidFill>
                  <a:schemeClr val="bg1"/>
                </a:solidFill>
              </a:rPr>
              <a:t>, </a:t>
            </a:r>
            <a:r>
              <a:rPr lang="ro-RO" sz="2200" b="0" dirty="0" smtClean="0">
                <a:solidFill>
                  <a:schemeClr val="bg1"/>
                </a:solidFill>
              </a:rPr>
              <a:t>cefalee</a:t>
            </a:r>
            <a:r>
              <a:rPr lang="en-US" sz="2200" b="0" dirty="0" smtClean="0">
                <a:solidFill>
                  <a:schemeClr val="bg1"/>
                </a:solidFill>
              </a:rPr>
              <a:t>, m</a:t>
            </a:r>
            <a:r>
              <a:rPr lang="ro-RO" sz="2200" b="0" dirty="0" smtClean="0">
                <a:solidFill>
                  <a:schemeClr val="bg1"/>
                </a:solidFill>
              </a:rPr>
              <a:t>i</a:t>
            </a:r>
            <a:r>
              <a:rPr lang="en-US" sz="2200" b="0" dirty="0" err="1" smtClean="0">
                <a:solidFill>
                  <a:schemeClr val="bg1"/>
                </a:solidFill>
              </a:rPr>
              <a:t>algi</a:t>
            </a:r>
            <a:r>
              <a:rPr lang="ro-RO" sz="2200" b="0" dirty="0" smtClean="0">
                <a:solidFill>
                  <a:schemeClr val="bg1"/>
                </a:solidFill>
              </a:rPr>
              <a:t>i</a:t>
            </a:r>
            <a:r>
              <a:rPr lang="en-US" sz="2200" b="0" dirty="0" smtClean="0">
                <a:solidFill>
                  <a:schemeClr val="bg1"/>
                </a:solidFill>
              </a:rPr>
              <a:t>, </a:t>
            </a:r>
            <a:r>
              <a:rPr lang="ro-RO" sz="2200" b="0" dirty="0" smtClean="0">
                <a:solidFill>
                  <a:schemeClr val="bg1"/>
                </a:solidFill>
              </a:rPr>
              <a:t>odinofagie</a:t>
            </a:r>
            <a:r>
              <a:rPr lang="en-US" sz="2200" b="0" dirty="0" smtClean="0">
                <a:solidFill>
                  <a:schemeClr val="bg1"/>
                </a:solidFill>
              </a:rPr>
              <a:t>, </a:t>
            </a:r>
            <a:r>
              <a:rPr lang="en-US" sz="2200" b="0" dirty="0" err="1" smtClean="0">
                <a:solidFill>
                  <a:schemeClr val="bg1"/>
                </a:solidFill>
              </a:rPr>
              <a:t>cor</a:t>
            </a:r>
            <a:r>
              <a:rPr lang="ro-RO" sz="2200" b="0" dirty="0" smtClean="0">
                <a:solidFill>
                  <a:schemeClr val="bg1"/>
                </a:solidFill>
              </a:rPr>
              <a:t>i</a:t>
            </a:r>
            <a:r>
              <a:rPr lang="en-US" sz="2200" b="0" dirty="0" smtClean="0">
                <a:solidFill>
                  <a:schemeClr val="bg1"/>
                </a:solidFill>
              </a:rPr>
              <a:t>z</a:t>
            </a:r>
            <a:r>
              <a:rPr lang="ro-RO" sz="2200" b="0" dirty="0" smtClean="0">
                <a:solidFill>
                  <a:schemeClr val="bg1"/>
                </a:solidFill>
              </a:rPr>
              <a:t>ă</a:t>
            </a:r>
            <a:r>
              <a:rPr lang="en-US" sz="2200" b="0" dirty="0" smtClean="0">
                <a:solidFill>
                  <a:schemeClr val="bg1"/>
                </a:solidFill>
              </a:rPr>
              <a:t>, d</a:t>
            </a:r>
            <a:r>
              <a:rPr lang="ro-RO" sz="2200" b="0" dirty="0" smtClean="0">
                <a:solidFill>
                  <a:schemeClr val="bg1"/>
                </a:solidFill>
              </a:rPr>
              <a:t>i</a:t>
            </a:r>
            <a:r>
              <a:rPr lang="en-US" sz="2200" b="0" dirty="0" err="1" smtClean="0">
                <a:solidFill>
                  <a:schemeClr val="bg1"/>
                </a:solidFill>
              </a:rPr>
              <a:t>spne</a:t>
            </a:r>
            <a:r>
              <a:rPr lang="ro-RO" sz="2200" b="0" dirty="0" smtClean="0">
                <a:solidFill>
                  <a:schemeClr val="bg1"/>
                </a:solidFill>
              </a:rPr>
              <a:t>e</a:t>
            </a:r>
            <a:r>
              <a:rPr lang="en-US" sz="2200" b="0" dirty="0" smtClean="0">
                <a:solidFill>
                  <a:schemeClr val="bg1"/>
                </a:solidFill>
              </a:rPr>
              <a:t>, </a:t>
            </a:r>
            <a:r>
              <a:rPr lang="en-US" sz="2200" b="0" dirty="0" err="1" smtClean="0">
                <a:solidFill>
                  <a:schemeClr val="bg1"/>
                </a:solidFill>
              </a:rPr>
              <a:t>anorexi</a:t>
            </a:r>
            <a:r>
              <a:rPr lang="ro-RO" sz="2200" b="0" dirty="0" smtClean="0">
                <a:solidFill>
                  <a:schemeClr val="bg1"/>
                </a:solidFill>
              </a:rPr>
              <a:t>e</a:t>
            </a:r>
            <a:r>
              <a:rPr lang="en-US" sz="2200" b="0" dirty="0" smtClean="0">
                <a:solidFill>
                  <a:schemeClr val="bg1"/>
                </a:solidFill>
              </a:rPr>
              <a:t>/</a:t>
            </a:r>
            <a:r>
              <a:rPr lang="ro-RO" sz="2200" b="0" dirty="0" smtClean="0">
                <a:solidFill>
                  <a:schemeClr val="bg1"/>
                </a:solidFill>
              </a:rPr>
              <a:t>greață</a:t>
            </a:r>
            <a:r>
              <a:rPr lang="en-US" sz="2200" b="0" dirty="0" smtClean="0">
                <a:solidFill>
                  <a:schemeClr val="bg1"/>
                </a:solidFill>
              </a:rPr>
              <a:t>/v</a:t>
            </a:r>
            <a:r>
              <a:rPr lang="ro-RO" sz="2200" b="0" dirty="0" smtClean="0">
                <a:solidFill>
                  <a:schemeClr val="bg1"/>
                </a:solidFill>
              </a:rPr>
              <a:t>ărsături</a:t>
            </a:r>
            <a:r>
              <a:rPr lang="en-US" sz="2200" b="0" dirty="0" smtClean="0">
                <a:solidFill>
                  <a:schemeClr val="bg1"/>
                </a:solidFill>
              </a:rPr>
              <a:t>, </a:t>
            </a:r>
            <a:r>
              <a:rPr lang="en-US" sz="2200" b="0" dirty="0" err="1" smtClean="0">
                <a:solidFill>
                  <a:schemeClr val="bg1"/>
                </a:solidFill>
              </a:rPr>
              <a:t>diare</a:t>
            </a:r>
            <a:r>
              <a:rPr lang="ro-RO" sz="2200" b="0" dirty="0" smtClean="0">
                <a:solidFill>
                  <a:schemeClr val="bg1"/>
                </a:solidFill>
              </a:rPr>
              <a:t>e</a:t>
            </a:r>
            <a:r>
              <a:rPr lang="en-US" sz="2200" b="0" dirty="0" smtClean="0">
                <a:solidFill>
                  <a:schemeClr val="bg1"/>
                </a:solidFill>
              </a:rPr>
              <a:t>, </a:t>
            </a:r>
            <a:r>
              <a:rPr lang="ro-RO" sz="2200" b="0" dirty="0" smtClean="0">
                <a:solidFill>
                  <a:schemeClr val="bg1"/>
                </a:solidFill>
              </a:rPr>
              <a:t>status mental alterat</a:t>
            </a:r>
            <a:endParaRPr lang="en-US" sz="2200" b="0" dirty="0">
              <a:solidFill>
                <a:schemeClr val="bg1"/>
              </a:solidFill>
            </a:endParaRPr>
          </a:p>
        </p:txBody>
      </p:sp>
      <p:sp>
        <p:nvSpPr>
          <p:cNvPr id="8" name="TextBox 7">
            <a:extLst>
              <a:ext uri="{FF2B5EF4-FFF2-40B4-BE49-F238E27FC236}">
                <a16:creationId xmlns="" xmlns:a16="http://schemas.microsoft.com/office/drawing/2014/main" id="{068A1F7C-994D-4E24-8761-9A53F08E8AF1}"/>
              </a:ext>
            </a:extLst>
          </p:cNvPr>
          <p:cNvSpPr txBox="1"/>
          <p:nvPr/>
        </p:nvSpPr>
        <p:spPr bwMode="auto">
          <a:xfrm>
            <a:off x="483467" y="3446205"/>
            <a:ext cx="679658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pPr>
            <a:r>
              <a:rPr lang="ro-RO" sz="1400" dirty="0" smtClean="0">
                <a:solidFill>
                  <a:schemeClr val="bg1"/>
                </a:solidFill>
                <a:latin typeface="Calibri" panose="020F0502020204030204" pitchFamily="34" charset="0"/>
              </a:rPr>
              <a:t>Și unul dintre următoarele criterii în ultimele 14 zile anterior debutului simptomatologiei</a:t>
            </a:r>
            <a:r>
              <a:rPr lang="en-US" sz="1400" dirty="0" smtClean="0">
                <a:solidFill>
                  <a:schemeClr val="bg1"/>
                </a:solidFill>
                <a:latin typeface="Calibri" panose="020F0502020204030204" pitchFamily="34" charset="0"/>
              </a:rPr>
              <a:t>:</a:t>
            </a:r>
            <a:endParaRPr lang="en-US" sz="1400" dirty="0">
              <a:solidFill>
                <a:schemeClr val="bg1"/>
              </a:solidFill>
              <a:latin typeface="Calibri" panose="020F0502020204030204" pitchFamily="34" charset="0"/>
            </a:endParaRPr>
          </a:p>
        </p:txBody>
      </p:sp>
      <p:sp>
        <p:nvSpPr>
          <p:cNvPr id="9" name="Rectangle 8">
            <a:extLst>
              <a:ext uri="{FF2B5EF4-FFF2-40B4-BE49-F238E27FC236}">
                <a16:creationId xmlns="" xmlns:a16="http://schemas.microsoft.com/office/drawing/2014/main" id="{C831BEA2-08DB-443F-A550-4DA44D49607A}"/>
              </a:ext>
            </a:extLst>
          </p:cNvPr>
          <p:cNvSpPr/>
          <p:nvPr/>
        </p:nvSpPr>
        <p:spPr bwMode="auto">
          <a:xfrm>
            <a:off x="706517" y="3877093"/>
            <a:ext cx="1952502" cy="1914458"/>
          </a:xfrm>
          <a:prstGeom prst="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11" name="TextBox 10">
            <a:extLst>
              <a:ext uri="{FF2B5EF4-FFF2-40B4-BE49-F238E27FC236}">
                <a16:creationId xmlns="" xmlns:a16="http://schemas.microsoft.com/office/drawing/2014/main" id="{E83E8901-D5AE-4EB0-A65D-E6F60D4F5A49}"/>
              </a:ext>
            </a:extLst>
          </p:cNvPr>
          <p:cNvSpPr txBox="1"/>
          <p:nvPr/>
        </p:nvSpPr>
        <p:spPr bwMode="auto">
          <a:xfrm>
            <a:off x="2797312" y="3929911"/>
            <a:ext cx="1943157"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ts val="0"/>
              </a:spcBef>
            </a:pPr>
            <a:r>
              <a:rPr lang="ro-RO" sz="2000" b="0" dirty="0" smtClean="0">
                <a:solidFill>
                  <a:schemeClr val="bg1"/>
                </a:solidFill>
              </a:rPr>
              <a:t>Persoană care locuiește sau a călătorit într-o zonă cu transmitere comunitară</a:t>
            </a:r>
            <a:endParaRPr lang="en-US" sz="2000" b="0" dirty="0">
              <a:solidFill>
                <a:schemeClr val="bg1"/>
              </a:solidFill>
            </a:endParaRPr>
          </a:p>
        </p:txBody>
      </p:sp>
      <p:sp>
        <p:nvSpPr>
          <p:cNvPr id="12" name="TextBox 11">
            <a:extLst>
              <a:ext uri="{FF2B5EF4-FFF2-40B4-BE49-F238E27FC236}">
                <a16:creationId xmlns="" xmlns:a16="http://schemas.microsoft.com/office/drawing/2014/main" id="{7139DC27-DF02-46AB-8F53-3CAB8416BE85}"/>
              </a:ext>
            </a:extLst>
          </p:cNvPr>
          <p:cNvSpPr txBox="1"/>
          <p:nvPr/>
        </p:nvSpPr>
        <p:spPr bwMode="auto">
          <a:xfrm>
            <a:off x="5106942" y="4099188"/>
            <a:ext cx="1449985"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ts val="0"/>
              </a:spcBef>
            </a:pPr>
            <a:r>
              <a:rPr lang="ro-RO" sz="2200" b="0" dirty="0" smtClean="0">
                <a:solidFill>
                  <a:schemeClr val="bg1"/>
                </a:solidFill>
              </a:rPr>
              <a:t>Personal medico-sanitar</a:t>
            </a:r>
            <a:endParaRPr lang="en-US" sz="2200" b="0" dirty="0">
              <a:solidFill>
                <a:schemeClr val="bg1"/>
              </a:solidFill>
            </a:endParaRPr>
          </a:p>
        </p:txBody>
      </p:sp>
      <p:sp>
        <p:nvSpPr>
          <p:cNvPr id="15" name="Text Box 15">
            <a:extLst>
              <a:ext uri="{FF2B5EF4-FFF2-40B4-BE49-F238E27FC236}">
                <a16:creationId xmlns="" xmlns:a16="http://schemas.microsoft.com/office/drawing/2014/main" id="{B2584E31-D4DD-4CF7-AFC0-6344FC90D0B1}"/>
              </a:ext>
            </a:extLst>
          </p:cNvPr>
          <p:cNvSpPr txBox="1">
            <a:spLocks noChangeArrowheads="1"/>
          </p:cNvSpPr>
          <p:nvPr/>
        </p:nvSpPr>
        <p:spPr bwMode="auto">
          <a:xfrm>
            <a:off x="403786"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WHO COVID-19 Case Definition. Updated August 7, 2020. https://www.who.int/publications/i/item/WHO-2019-nCoV-Surveillance_Case_Definition-2020.1</a:t>
            </a:r>
          </a:p>
        </p:txBody>
      </p:sp>
      <p:sp>
        <p:nvSpPr>
          <p:cNvPr id="27" name="Rectangle 26">
            <a:extLst>
              <a:ext uri="{FF2B5EF4-FFF2-40B4-BE49-F238E27FC236}">
                <a16:creationId xmlns="" xmlns:a16="http://schemas.microsoft.com/office/drawing/2014/main" id="{ECC78320-BB17-4723-A759-6A4EC168FDCE}"/>
              </a:ext>
            </a:extLst>
          </p:cNvPr>
          <p:cNvSpPr/>
          <p:nvPr/>
        </p:nvSpPr>
        <p:spPr bwMode="auto">
          <a:xfrm>
            <a:off x="2793055" y="3889319"/>
            <a:ext cx="1952502" cy="1902232"/>
          </a:xfrm>
          <a:prstGeom prst="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29" name="Rectangle 28">
            <a:extLst>
              <a:ext uri="{FF2B5EF4-FFF2-40B4-BE49-F238E27FC236}">
                <a16:creationId xmlns="" xmlns:a16="http://schemas.microsoft.com/office/drawing/2014/main" id="{B4DC834D-E336-4ED3-B983-34FF9F447DF2}"/>
              </a:ext>
            </a:extLst>
          </p:cNvPr>
          <p:cNvSpPr/>
          <p:nvPr/>
        </p:nvSpPr>
        <p:spPr bwMode="auto">
          <a:xfrm>
            <a:off x="4855684" y="3877093"/>
            <a:ext cx="1952502" cy="1914457"/>
          </a:xfrm>
          <a:prstGeom prst="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31" name="Rectangle 30">
            <a:extLst>
              <a:ext uri="{FF2B5EF4-FFF2-40B4-BE49-F238E27FC236}">
                <a16:creationId xmlns="" xmlns:a16="http://schemas.microsoft.com/office/drawing/2014/main" id="{FB5A562A-966E-4584-9E25-4F81D840893C}"/>
              </a:ext>
            </a:extLst>
          </p:cNvPr>
          <p:cNvSpPr/>
          <p:nvPr/>
        </p:nvSpPr>
        <p:spPr bwMode="auto">
          <a:xfrm>
            <a:off x="7751930" y="1651774"/>
            <a:ext cx="3191735" cy="4019747"/>
          </a:xfrm>
          <a:prstGeom prst="rect">
            <a:avLst/>
          </a:prstGeom>
          <a:noFill/>
          <a:ln w="28575">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33" name="TextBox 32">
            <a:extLst>
              <a:ext uri="{FF2B5EF4-FFF2-40B4-BE49-F238E27FC236}">
                <a16:creationId xmlns="" xmlns:a16="http://schemas.microsoft.com/office/drawing/2014/main" id="{320885C8-EC28-4D5B-8177-39F8854C9BD0}"/>
              </a:ext>
            </a:extLst>
          </p:cNvPr>
          <p:cNvSpPr txBox="1"/>
          <p:nvPr/>
        </p:nvSpPr>
        <p:spPr bwMode="auto">
          <a:xfrm>
            <a:off x="8983962" y="1186479"/>
            <a:ext cx="845838"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pPr>
            <a:r>
              <a:rPr lang="ro-RO" sz="2200" dirty="0" smtClean="0">
                <a:solidFill>
                  <a:schemeClr val="bg1"/>
                </a:solidFill>
                <a:latin typeface="Calibri" panose="020F0502020204030204" pitchFamily="34" charset="0"/>
              </a:rPr>
              <a:t>SAU</a:t>
            </a:r>
            <a:r>
              <a:rPr lang="en-US" sz="2200" dirty="0" smtClean="0">
                <a:solidFill>
                  <a:schemeClr val="bg1"/>
                </a:solidFill>
                <a:latin typeface="Calibri" panose="020F0502020204030204" pitchFamily="34" charset="0"/>
              </a:rPr>
              <a:t>:</a:t>
            </a:r>
            <a:endParaRPr lang="en-US" sz="2200" dirty="0">
              <a:solidFill>
                <a:schemeClr val="bg1"/>
              </a:solidFill>
              <a:latin typeface="Calibri" panose="020F0502020204030204" pitchFamily="34" charset="0"/>
            </a:endParaRPr>
          </a:p>
        </p:txBody>
      </p:sp>
      <p:sp>
        <p:nvSpPr>
          <p:cNvPr id="35" name="TextBox 34">
            <a:extLst>
              <a:ext uri="{FF2B5EF4-FFF2-40B4-BE49-F238E27FC236}">
                <a16:creationId xmlns="" xmlns:a16="http://schemas.microsoft.com/office/drawing/2014/main" id="{C06BB84C-F7F0-45AF-8D1A-8A2B263801AA}"/>
              </a:ext>
            </a:extLst>
          </p:cNvPr>
          <p:cNvSpPr txBox="1"/>
          <p:nvPr/>
        </p:nvSpPr>
        <p:spPr bwMode="auto">
          <a:xfrm>
            <a:off x="7890223" y="2139956"/>
            <a:ext cx="2958814"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pPr>
            <a:r>
              <a:rPr lang="ro-RO" sz="2200" b="0" dirty="0" smtClean="0">
                <a:solidFill>
                  <a:schemeClr val="bg1"/>
                </a:solidFill>
              </a:rPr>
              <a:t>Pacient cu boală respiratorie acută severă (infecție respiratorie acută cu istoric de febră sau febră </a:t>
            </a:r>
            <a:r>
              <a:rPr lang="en-US" sz="2200" b="0" dirty="0" smtClean="0">
                <a:solidFill>
                  <a:schemeClr val="bg1"/>
                </a:solidFill>
              </a:rPr>
              <a:t>≥ 38°C </a:t>
            </a:r>
            <a:r>
              <a:rPr lang="ro-RO" sz="2200" b="0" dirty="0" smtClean="0">
                <a:solidFill>
                  <a:schemeClr val="bg1"/>
                </a:solidFill>
              </a:rPr>
              <a:t>și tuse</a:t>
            </a:r>
            <a:r>
              <a:rPr lang="en-US" sz="2200" b="0" dirty="0" smtClean="0">
                <a:solidFill>
                  <a:schemeClr val="bg1"/>
                </a:solidFill>
              </a:rPr>
              <a:t>; </a:t>
            </a:r>
            <a:r>
              <a:rPr lang="ro-RO" sz="2200" b="0" dirty="0" smtClean="0">
                <a:solidFill>
                  <a:schemeClr val="bg1"/>
                </a:solidFill>
              </a:rPr>
              <a:t>debut în ultimele 20 de zile</a:t>
            </a:r>
            <a:r>
              <a:rPr lang="en-US" sz="2200" b="0" dirty="0" smtClean="0">
                <a:solidFill>
                  <a:schemeClr val="bg1"/>
                </a:solidFill>
              </a:rPr>
              <a:t>; </a:t>
            </a:r>
            <a:r>
              <a:rPr lang="ro-RO" sz="2200" b="0" dirty="0" smtClean="0">
                <a:solidFill>
                  <a:schemeClr val="bg1"/>
                </a:solidFill>
              </a:rPr>
              <a:t>necesită spitalizare</a:t>
            </a:r>
            <a:r>
              <a:rPr lang="en-US" sz="2200" b="0" dirty="0" smtClean="0">
                <a:solidFill>
                  <a:schemeClr val="bg1"/>
                </a:solidFill>
                <a:latin typeface="Calibri" panose="020F0502020204030204" pitchFamily="34" charset="0"/>
              </a:rPr>
              <a:t>)</a:t>
            </a:r>
            <a:endParaRPr lang="en-US" sz="2200" b="0"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2267002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oup 3">
            <a:extLst>
              <a:ext uri="{FF2B5EF4-FFF2-40B4-BE49-F238E27FC236}">
                <a16:creationId xmlns="" xmlns:a16="http://schemas.microsoft.com/office/drawing/2014/main" id="{4E85F988-EE91-4B59-B8DF-BFA81DD50CFF}"/>
              </a:ext>
            </a:extLst>
          </p:cNvPr>
          <p:cNvGraphicFramePr>
            <a:graphicFrameLocks noGrp="1"/>
          </p:cNvGraphicFramePr>
          <p:nvPr>
            <p:ph sz="half" idx="2"/>
          </p:nvPr>
        </p:nvGraphicFramePr>
        <p:xfrm>
          <a:off x="535619" y="1600200"/>
          <a:ext cx="5414125" cy="2926160"/>
        </p:xfrm>
        <a:graphic>
          <a:graphicData uri="http://schemas.openxmlformats.org/drawingml/2006/table">
            <a:tbl>
              <a:tblPr/>
              <a:tblGrid>
                <a:gridCol w="2275203">
                  <a:extLst>
                    <a:ext uri="{9D8B030D-6E8A-4147-A177-3AD203B41FA5}">
                      <a16:colId xmlns="" xmlns:a16="http://schemas.microsoft.com/office/drawing/2014/main" val="20000"/>
                    </a:ext>
                  </a:extLst>
                </a:gridCol>
                <a:gridCol w="1040365">
                  <a:extLst>
                    <a:ext uri="{9D8B030D-6E8A-4147-A177-3AD203B41FA5}">
                      <a16:colId xmlns="" xmlns:a16="http://schemas.microsoft.com/office/drawing/2014/main" val="20001"/>
                    </a:ext>
                  </a:extLst>
                </a:gridCol>
                <a:gridCol w="997147">
                  <a:extLst>
                    <a:ext uri="{9D8B030D-6E8A-4147-A177-3AD203B41FA5}">
                      <a16:colId xmlns="" xmlns:a16="http://schemas.microsoft.com/office/drawing/2014/main" val="20002"/>
                    </a:ext>
                  </a:extLst>
                </a:gridCol>
                <a:gridCol w="1101410">
                  <a:extLst>
                    <a:ext uri="{9D8B030D-6E8A-4147-A177-3AD203B41FA5}">
                      <a16:colId xmlns="" xmlns:a16="http://schemas.microsoft.com/office/drawing/2014/main" val="3991570565"/>
                    </a:ext>
                  </a:extLst>
                </a:gridCol>
              </a:tblGrid>
              <a:tr h="0">
                <a:tc gridSpan="4">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Analiza regresiei multivariabile a factorilor asociați cu severitatea COVID-19</a:t>
                      </a:r>
                      <a:r>
                        <a:rPr kumimoji="0" lang="en-GB" sz="1800" b="1" i="0" u="none" strike="noStrike" cap="none" normalizeH="0" baseline="0" dirty="0" smtClean="0">
                          <a:ln>
                            <a:noFill/>
                          </a:ln>
                          <a:solidFill>
                            <a:schemeClr val="tx1"/>
                          </a:solidFill>
                          <a:effectLst/>
                          <a:latin typeface="Calibri" panose="020F0502020204030204" pitchFamily="34" charset="0"/>
                        </a:rPr>
                        <a:t>*</a:t>
                      </a:r>
                      <a:endParaRPr kumimoji="0" lang="en-GB"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2858420188"/>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smtClean="0">
                          <a:ln>
                            <a:noFill/>
                          </a:ln>
                          <a:solidFill>
                            <a:schemeClr val="tx1"/>
                          </a:solidFill>
                          <a:effectLst/>
                          <a:latin typeface="Calibri" panose="020F0502020204030204" pitchFamily="34" charset="0"/>
                        </a:rPr>
                        <a:t>Factor</a:t>
                      </a:r>
                      <a:r>
                        <a:rPr kumimoji="0" lang="ro-RO" sz="1800" b="1" i="0" u="none" strike="noStrike" cap="none" normalizeH="0" baseline="0" dirty="0" smtClean="0">
                          <a:ln>
                            <a:noFill/>
                          </a:ln>
                          <a:solidFill>
                            <a:schemeClr val="tx1"/>
                          </a:solidFill>
                          <a:effectLst/>
                          <a:latin typeface="Calibri" panose="020F0502020204030204" pitchFamily="34" charset="0"/>
                        </a:rPr>
                        <a:t>i</a:t>
                      </a:r>
                      <a:r>
                        <a:rPr kumimoji="0" lang="en-GB" sz="1800" b="1" i="0" u="none" strike="noStrike" cap="none" normalizeH="0" baseline="30000" dirty="0" smtClean="0">
                          <a:ln>
                            <a:noFill/>
                          </a:ln>
                          <a:solidFill>
                            <a:schemeClr val="tx1"/>
                          </a:solidFill>
                          <a:effectLst/>
                          <a:latin typeface="Calibri" panose="020F0502020204030204" pitchFamily="34" charset="0"/>
                        </a:rPr>
                        <a:t>†</a:t>
                      </a:r>
                      <a:endParaRPr kumimoji="0" lang="en-GB" sz="1800" b="1" i="0" u="none" strike="noStrike" cap="none" normalizeH="0" baseline="3000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F Value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 Value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1" u="none" strike="noStrike" cap="none" normalizeH="0" baseline="0" dirty="0">
                          <a:ln>
                            <a:noFill/>
                          </a:ln>
                          <a:solidFill>
                            <a:schemeClr val="tx1"/>
                          </a:solidFill>
                          <a:effectLst/>
                          <a:latin typeface="Calibri" panose="020F0502020204030204" pitchFamily="34" charset="0"/>
                        </a:rPr>
                        <a:t>P</a:t>
                      </a:r>
                      <a:r>
                        <a:rPr kumimoji="0" lang="en-US" sz="1800" b="1" i="0" u="none" strike="noStrike" cap="none" normalizeH="0" baseline="0" dirty="0">
                          <a:ln>
                            <a:noFill/>
                          </a:ln>
                          <a:solidFill>
                            <a:schemeClr val="tx1"/>
                          </a:solidFill>
                          <a:effectLst/>
                          <a:latin typeface="Calibri" panose="020F0502020204030204" pitchFamily="34" charset="0"/>
                        </a:rPr>
                        <a:t> Value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cs typeface="Calibri" panose="020F0502020204030204" pitchFamily="34" charset="0"/>
                        </a:rPr>
                        <a:t>Coinfec</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ție</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10.507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0.257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 .014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2571826617"/>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cs typeface="Calibri" panose="020F0502020204030204" pitchFamily="34" charset="0"/>
                        </a:rPr>
                        <a:t>Coinfec</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ție</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număr de limfocite</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9.722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0.341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&lt; .001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36174773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cs typeface="Calibri" panose="020F0502020204030204" pitchFamily="34" charset="0"/>
                        </a:rPr>
                        <a:t>Coinfec</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ție</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număr de limfocite</a:t>
                      </a:r>
                      <a:endPar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nivelul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D-</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cs typeface="Calibri" panose="020F0502020204030204" pitchFamily="34" charset="0"/>
                        </a:rPr>
                        <a:t>dimer</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ilor</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8.022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0.375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 &lt; .001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2135216296"/>
                  </a:ext>
                </a:extLst>
              </a:tr>
            </a:tbl>
          </a:graphicData>
        </a:graphic>
      </p:graphicFrame>
      <p:sp>
        <p:nvSpPr>
          <p:cNvPr id="13" name="Title 12">
            <a:extLst>
              <a:ext uri="{FF2B5EF4-FFF2-40B4-BE49-F238E27FC236}">
                <a16:creationId xmlns="" xmlns:a16="http://schemas.microsoft.com/office/drawing/2014/main" id="{1DC29EAE-73A8-4FFD-BF1F-86C3F14C273B}"/>
              </a:ext>
            </a:extLst>
          </p:cNvPr>
          <p:cNvSpPr>
            <a:spLocks noGrp="1"/>
          </p:cNvSpPr>
          <p:nvPr>
            <p:ph type="title"/>
          </p:nvPr>
        </p:nvSpPr>
        <p:spPr/>
        <p:txBody>
          <a:bodyPr/>
          <a:lstStyle/>
          <a:p>
            <a:r>
              <a:rPr lang="ro-RO" dirty="0" smtClean="0">
                <a:solidFill>
                  <a:schemeClr val="bg1"/>
                </a:solidFill>
                <a:latin typeface="Arial" pitchFamily="34" charset="0"/>
                <a:cs typeface="Arial" pitchFamily="34" charset="0"/>
              </a:rPr>
              <a:t>Asocierea coinfecției cu severitatea COVID-19</a:t>
            </a:r>
            <a:r>
              <a:rPr lang="en-US" dirty="0" smtClean="0">
                <a:solidFill>
                  <a:schemeClr val="bg1"/>
                </a:solidFill>
                <a:latin typeface="Arial" pitchFamily="34" charset="0"/>
                <a:cs typeface="Arial" pitchFamily="34" charset="0"/>
              </a:rPr>
              <a:t>: </a:t>
            </a:r>
            <a:r>
              <a:rPr lang="ro-RO" dirty="0" smtClean="0">
                <a:solidFill>
                  <a:schemeClr val="bg1"/>
                </a:solidFill>
                <a:latin typeface="Arial" pitchFamily="34" charset="0"/>
                <a:cs typeface="Arial" pitchFamily="34" charset="0"/>
              </a:rPr>
              <a:t>04-28 </a:t>
            </a:r>
            <a:r>
              <a:rPr lang="en-US" dirty="0" err="1" smtClean="0">
                <a:solidFill>
                  <a:schemeClr val="bg1"/>
                </a:solidFill>
                <a:latin typeface="Arial" pitchFamily="34" charset="0"/>
                <a:cs typeface="Arial" pitchFamily="34" charset="0"/>
              </a:rPr>
              <a:t>Februar</a:t>
            </a:r>
            <a:r>
              <a:rPr lang="ro-RO" dirty="0" smtClean="0">
                <a:solidFill>
                  <a:schemeClr val="bg1"/>
                </a:solidFill>
                <a:latin typeface="Arial" pitchFamily="34" charset="0"/>
                <a:cs typeface="Arial" pitchFamily="34" charset="0"/>
              </a:rPr>
              <a:t>ie</a:t>
            </a:r>
            <a:r>
              <a:rPr lang="en-US" dirty="0" smtClean="0">
                <a:solidFill>
                  <a:schemeClr val="bg1"/>
                </a:solidFill>
                <a:latin typeface="Arial" pitchFamily="34" charset="0"/>
                <a:cs typeface="Arial" pitchFamily="34" charset="0"/>
              </a:rPr>
              <a:t>, 2020</a:t>
            </a:r>
            <a:r>
              <a:rPr lang="ro-RO" dirty="0" smtClean="0">
                <a:solidFill>
                  <a:schemeClr val="bg1"/>
                </a:solidFill>
                <a:latin typeface="Arial" pitchFamily="34" charset="0"/>
                <a:cs typeface="Arial" pitchFamily="34" charset="0"/>
              </a:rPr>
              <a:t>,</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Wuhan, China</a:t>
            </a:r>
          </a:p>
        </p:txBody>
      </p:sp>
      <p:sp>
        <p:nvSpPr>
          <p:cNvPr id="7" name="Text Box 11">
            <a:extLst>
              <a:ext uri="{FF2B5EF4-FFF2-40B4-BE49-F238E27FC236}">
                <a16:creationId xmlns="" xmlns:a16="http://schemas.microsoft.com/office/drawing/2014/main" id="{7DFE4AC0-7E8A-400B-82FC-EA70614B8093}"/>
              </a:ext>
            </a:extLst>
          </p:cNvPr>
          <p:cNvSpPr txBox="1">
            <a:spLocks noChangeArrowheads="1"/>
          </p:cNvSpPr>
          <p:nvPr/>
        </p:nvSpPr>
        <p:spPr bwMode="auto">
          <a:xfrm>
            <a:off x="396409" y="635884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Lv. Microbes Infect. 2020;2:195.</a:t>
            </a:r>
          </a:p>
        </p:txBody>
      </p:sp>
      <p:grpSp>
        <p:nvGrpSpPr>
          <p:cNvPr id="10" name="Group 1">
            <a:extLst>
              <a:ext uri="{FF2B5EF4-FFF2-40B4-BE49-F238E27FC236}">
                <a16:creationId xmlns="" xmlns:a16="http://schemas.microsoft.com/office/drawing/2014/main" id="{89C4EA9A-AAB5-4085-8372-4DC65DF0309F}"/>
              </a:ext>
            </a:extLst>
          </p:cNvPr>
          <p:cNvGrpSpPr>
            <a:grpSpLocks/>
          </p:cNvGrpSpPr>
          <p:nvPr/>
        </p:nvGrpSpPr>
        <p:grpSpPr bwMode="auto">
          <a:xfrm>
            <a:off x="9392911" y="6213768"/>
            <a:ext cx="2488502" cy="449064"/>
            <a:chOff x="9602074" y="3550251"/>
            <a:chExt cx="2488502" cy="449257"/>
          </a:xfrm>
        </p:grpSpPr>
        <p:pic>
          <p:nvPicPr>
            <p:cNvPr id="11" name="Picture 10">
              <a:extLst>
                <a:ext uri="{FF2B5EF4-FFF2-40B4-BE49-F238E27FC236}">
                  <a16:creationId xmlns="" xmlns:a16="http://schemas.microsoft.com/office/drawing/2014/main" id="{0F7C6912-9399-427E-B903-D8B3105D19ED}"/>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2" name="Rectangle 8">
              <a:extLst>
                <a:ext uri="{FF2B5EF4-FFF2-40B4-BE49-F238E27FC236}">
                  <a16:creationId xmlns="" xmlns:a16="http://schemas.microsoft.com/office/drawing/2014/main" id="{83AD68C1-802A-4119-8B68-9551398AAC4D}"/>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6" name="TextBox 5">
            <a:extLst>
              <a:ext uri="{FF2B5EF4-FFF2-40B4-BE49-F238E27FC236}">
                <a16:creationId xmlns="" xmlns:a16="http://schemas.microsoft.com/office/drawing/2014/main" id="{04D0EC1C-80DC-4EDA-9673-F725E7A50C6C}"/>
              </a:ext>
            </a:extLst>
          </p:cNvPr>
          <p:cNvSpPr txBox="1"/>
          <p:nvPr/>
        </p:nvSpPr>
        <p:spPr bwMode="auto">
          <a:xfrm>
            <a:off x="6242258" y="1482727"/>
            <a:ext cx="5222080" cy="3647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457200" indent="-457200">
              <a:spcBef>
                <a:spcPct val="50000"/>
              </a:spcBef>
              <a:buFont typeface="Wingdings" panose="05000000000000000000" pitchFamily="2" charset="2"/>
              <a:buChar char="§"/>
            </a:pPr>
            <a:r>
              <a:rPr lang="ro-RO" sz="2200" dirty="0" smtClean="0">
                <a:solidFill>
                  <a:schemeClr val="bg1"/>
                </a:solidFill>
                <a:latin typeface="Calibri" panose="020F0502020204030204" pitchFamily="34" charset="0"/>
              </a:rPr>
              <a:t>Pacienții cu coinfecție au avut un număr semnificativ mai mare de leucocite, neutrofile și limfocite, precum și niveluri semnificativ crescute de D-dimeri, </a:t>
            </a:r>
            <a:r>
              <a:rPr lang="en-US" sz="2200" dirty="0" smtClean="0">
                <a:solidFill>
                  <a:schemeClr val="bg1"/>
                </a:solidFill>
                <a:latin typeface="Calibri" panose="020F0502020204030204" pitchFamily="34" charset="0"/>
              </a:rPr>
              <a:t>IL-6, IL-10, </a:t>
            </a:r>
            <a:r>
              <a:rPr lang="ro-RO" sz="2200" dirty="0" smtClean="0">
                <a:solidFill>
                  <a:schemeClr val="bg1"/>
                </a:solidFill>
                <a:latin typeface="Calibri" panose="020F0502020204030204" pitchFamily="34" charset="0"/>
              </a:rPr>
              <a:t>CRP și PCT față de pacienții fără coinfecție.</a:t>
            </a:r>
            <a:endParaRPr lang="en-US" sz="2200" dirty="0">
              <a:solidFill>
                <a:schemeClr val="bg1"/>
              </a:solidFill>
              <a:latin typeface="Calibri" panose="020F0502020204030204" pitchFamily="34" charset="0"/>
            </a:endParaRPr>
          </a:p>
          <a:p>
            <a:pPr marL="457200" indent="-457200">
              <a:spcBef>
                <a:spcPct val="50000"/>
              </a:spcBef>
              <a:spcAft>
                <a:spcPct val="0"/>
              </a:spcAft>
              <a:buFont typeface="Wingdings" panose="05000000000000000000" pitchFamily="2" charset="2"/>
              <a:buChar char="§"/>
            </a:pPr>
            <a:r>
              <a:rPr lang="ro-RO" sz="2200" b="1" dirty="0" smtClean="0">
                <a:solidFill>
                  <a:schemeClr val="accent3"/>
                </a:solidFill>
                <a:latin typeface="Calibri" panose="020F0502020204030204" pitchFamily="34" charset="0"/>
              </a:rPr>
              <a:t>Coinfecția asociată cu severitate mai mare a infecției cu SARS-CoV-2-în special la pacienții cu număr crescut de limfocite și nivel crescut al D-dimerilor</a:t>
            </a:r>
          </a:p>
        </p:txBody>
      </p:sp>
      <p:sp>
        <p:nvSpPr>
          <p:cNvPr id="15" name="TextBox 14">
            <a:extLst>
              <a:ext uri="{FF2B5EF4-FFF2-40B4-BE49-F238E27FC236}">
                <a16:creationId xmlns="" xmlns:a16="http://schemas.microsoft.com/office/drawing/2014/main" id="{84977F15-33A6-41C3-B704-1ED9063400CD}"/>
              </a:ext>
            </a:extLst>
          </p:cNvPr>
          <p:cNvSpPr txBox="1"/>
          <p:nvPr/>
        </p:nvSpPr>
        <p:spPr bwMode="auto">
          <a:xfrm>
            <a:off x="497305" y="5100680"/>
            <a:ext cx="54141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a:t>
            </a:r>
            <a:r>
              <a:rPr lang="ro-RO" sz="1400" dirty="0" smtClean="0">
                <a:solidFill>
                  <a:schemeClr val="bg2">
                    <a:lumMod val="10000"/>
                  </a:schemeClr>
                </a:solidFill>
                <a:latin typeface="Calibri" panose="020F0502020204030204" pitchFamily="34" charset="0"/>
                <a:cs typeface="Calibri" panose="020F0502020204030204" pitchFamily="34" charset="0"/>
              </a:rPr>
              <a:t>Clasificată ca ușoară, moderată, severă</a:t>
            </a:r>
            <a:r>
              <a:rPr kumimoji="0" lang="en-US" sz="14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endParaRPr kumimoji="0" lang="en-US" sz="14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30000" dirty="0" smtClean="0">
                <a:ln>
                  <a:noFill/>
                </a:ln>
                <a:solidFill>
                  <a:schemeClr val="bg2">
                    <a:lumMod val="10000"/>
                  </a:schemeClr>
                </a:solidFill>
                <a:effectLst/>
                <a:latin typeface="Calibri" panose="020F0502020204030204" pitchFamily="34" charset="0"/>
                <a:cs typeface="Calibri" panose="020F0502020204030204" pitchFamily="34" charset="0"/>
              </a:rPr>
              <a:t>†</a:t>
            </a:r>
            <a:r>
              <a:rPr kumimoji="0" lang="ro-RO" sz="14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Definit înainte de colectarea datelor</a:t>
            </a:r>
            <a:r>
              <a:rPr kumimoji="0" lang="en-US" sz="14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a:t>
            </a:r>
            <a:endParaRPr kumimoji="0" lang="en-US" sz="14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707965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105834" y="79375"/>
            <a:ext cx="11980333" cy="15875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wrap="none" anchor="ctr"/>
          <a:lstStyle/>
          <a:p>
            <a:endParaRPr lang="ro-RO"/>
          </a:p>
        </p:txBody>
      </p:sp>
      <p:pic>
        <p:nvPicPr>
          <p:cNvPr id="4098" name="Picture 2"/>
          <p:cNvPicPr>
            <a:picLocks noChangeAspect="1" noChangeArrowheads="1"/>
          </p:cNvPicPr>
          <p:nvPr/>
        </p:nvPicPr>
        <p:blipFill>
          <a:blip r:embed="rId3"/>
          <a:srcRect/>
          <a:stretch>
            <a:fillRect/>
          </a:stretch>
        </p:blipFill>
        <p:spPr bwMode="auto">
          <a:xfrm>
            <a:off x="0" y="0"/>
            <a:ext cx="12191999" cy="6858000"/>
          </a:xfrm>
          <a:prstGeom prst="rect">
            <a:avLst/>
          </a:prstGeom>
          <a:noFill/>
          <a:ln w="9525" cap="flat">
            <a:noFill/>
            <a:round/>
            <a:headEnd/>
            <a:tailEnd/>
          </a:ln>
          <a:effectLst/>
        </p:spPr>
      </p:pic>
      <p:sp>
        <p:nvSpPr>
          <p:cNvPr id="4099" name="Text Box 3"/>
          <p:cNvSpPr txBox="1">
            <a:spLocks noChangeArrowheads="1"/>
          </p:cNvSpPr>
          <p:nvPr/>
        </p:nvSpPr>
        <p:spPr bwMode="auto">
          <a:xfrm>
            <a:off x="1270000" y="6477001"/>
            <a:ext cx="11006667" cy="227013"/>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dirty="0" smtClean="0">
                <a:solidFill>
                  <a:srgbClr val="FFFFFF"/>
                </a:solidFill>
              </a:rPr>
              <a:t>) </a:t>
            </a:r>
            <a:endParaRPr lang="en-US" sz="900" dirty="0">
              <a:solidFill>
                <a:srgbClr val="FFFFFF"/>
              </a:solidFill>
            </a:endParaRPr>
          </a:p>
        </p:txBody>
      </p:sp>
      <p:sp>
        <p:nvSpPr>
          <p:cNvPr id="4100" name="Text Box 4"/>
          <p:cNvSpPr txBox="1">
            <a:spLocks noChangeArrowheads="1"/>
          </p:cNvSpPr>
          <p:nvPr/>
        </p:nvSpPr>
        <p:spPr bwMode="auto">
          <a:xfrm>
            <a:off x="764276" y="6373503"/>
            <a:ext cx="7914058" cy="484497"/>
          </a:xfrm>
          <a:prstGeom prst="rect">
            <a:avLst/>
          </a:prstGeom>
          <a:noFill/>
          <a:ln w="9525" cap="flat">
            <a:noFill/>
            <a:round/>
            <a:headEnd/>
            <a:tailEnd/>
          </a:ln>
          <a:effectLst/>
        </p:spPr>
        <p:txBody>
          <a:bodyPr lIns="90000" tIns="46800" rIns="90000" bIns="46800" anchor="ctr"/>
          <a:lstStyle/>
          <a:p>
            <a:pPr>
              <a:tabLst>
                <a:tab pos="723900" algn="l"/>
                <a:tab pos="1447800" algn="l"/>
                <a:tab pos="2171700" algn="l"/>
                <a:tab pos="2895600" algn="l"/>
                <a:tab pos="3619500" algn="l"/>
                <a:tab pos="4343400" algn="l"/>
                <a:tab pos="5067300" algn="l"/>
              </a:tabLst>
            </a:pPr>
            <a:endParaRPr lang="en-US" sz="900" dirty="0">
              <a:solidFill>
                <a:schemeClr val="bg1"/>
              </a:solidFill>
              <a:hlinkClick r:id="rId4"/>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chemeClr val="bg1"/>
                </a:solidFill>
              </a:rPr>
              <a:t>COVID-19 Symptom Persistence: </a:t>
            </a:r>
            <a:r>
              <a:rPr lang="en-US" dirty="0" smtClean="0">
                <a:solidFill>
                  <a:schemeClr val="bg1"/>
                </a:solidFill>
              </a:rPr>
              <a:t>Experience </a:t>
            </a:r>
            <a:r>
              <a:rPr lang="en-US" dirty="0">
                <a:solidFill>
                  <a:schemeClr val="bg1"/>
                </a:solidFill>
              </a:rPr>
              <a:t>From Italy</a:t>
            </a:r>
          </a:p>
        </p:txBody>
      </p:sp>
      <p:sp>
        <p:nvSpPr>
          <p:cNvPr id="13" name="Content Placeholder 12"/>
          <p:cNvSpPr>
            <a:spLocks noGrp="1"/>
          </p:cNvSpPr>
          <p:nvPr>
            <p:ph sz="half" idx="1"/>
          </p:nvPr>
        </p:nvSpPr>
        <p:spPr>
          <a:xfrm>
            <a:off x="601819" y="1392072"/>
            <a:ext cx="5507243" cy="4797396"/>
          </a:xfrm>
        </p:spPr>
        <p:txBody>
          <a:bodyPr/>
          <a:lstStyle/>
          <a:p>
            <a:r>
              <a:rPr lang="en-US" sz="2400" dirty="0"/>
              <a:t>Postacute outpatient service for patients who recovered from COVID-19 (N = 143)</a:t>
            </a:r>
          </a:p>
          <a:p>
            <a:pPr lvl="1"/>
            <a:r>
              <a:rPr lang="en-US" sz="2200" dirty="0"/>
              <a:t>Mean hospital stay: 13.5 days </a:t>
            </a:r>
          </a:p>
          <a:p>
            <a:r>
              <a:rPr lang="en-US" sz="2400" dirty="0"/>
              <a:t>Assessed by standardized questionnaire at mean of 60.3 days after onset of first COVID-19–related symptom </a:t>
            </a:r>
          </a:p>
          <a:p>
            <a:pPr lvl="1"/>
            <a:r>
              <a:rPr lang="en-US" sz="2200" dirty="0"/>
              <a:t>32% had 1-2 persistent symptoms</a:t>
            </a:r>
          </a:p>
          <a:p>
            <a:pPr lvl="1"/>
            <a:r>
              <a:rPr lang="en-US" sz="2200" dirty="0"/>
              <a:t>55% had ≥ 3 persistent symptoms</a:t>
            </a:r>
          </a:p>
          <a:p>
            <a:pPr lvl="1"/>
            <a:r>
              <a:rPr lang="en-US" sz="2200" dirty="0"/>
              <a:t>None with fever, signs of acute illness</a:t>
            </a:r>
          </a:p>
          <a:p>
            <a:r>
              <a:rPr lang="en-US" sz="2400" dirty="0"/>
              <a:t>44% of patients reported lower QoL</a:t>
            </a:r>
          </a:p>
          <a:p>
            <a:endParaRPr lang="en-US" sz="2400" dirty="0"/>
          </a:p>
        </p:txBody>
      </p:sp>
      <p:grpSp>
        <p:nvGrpSpPr>
          <p:cNvPr id="2" name="Group 1">
            <a:extLst>
              <a:ext uri="{FF2B5EF4-FFF2-40B4-BE49-F238E27FC236}">
                <a16:creationId xmlns="" xmlns:a16="http://schemas.microsoft.com/office/drawing/2014/main" id="{7D915A77-DE7C-42F5-81AB-5F86DE1DD722}"/>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 xmlns:a16="http://schemas.microsoft.com/office/drawing/2014/main" id="{D1232AFC-6326-44D1-AAF3-F60FDE79080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 xmlns:a16="http://schemas.microsoft.com/office/drawing/2014/main"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7" name="Text Box 15">
            <a:extLst>
              <a:ext uri="{FF2B5EF4-FFF2-40B4-BE49-F238E27FC236}">
                <a16:creationId xmlns="" xmlns:a16="http://schemas.microsoft.com/office/drawing/2014/main" id="{B5547289-1788-426B-B102-6D09BA396827}"/>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Carfì. </a:t>
            </a:r>
            <a:r>
              <a:rPr lang="is-IS" altLang="en-US" sz="1200" b="0" spc="-10" dirty="0">
                <a:solidFill>
                  <a:schemeClr val="bg2"/>
                </a:solidFill>
                <a:latin typeface="Calibri" panose="020F0502020204030204" pitchFamily="34" charset="0"/>
              </a:rPr>
              <a:t>JAMA. 2020;324:603.</a:t>
            </a:r>
          </a:p>
        </p:txBody>
      </p:sp>
      <p:sp>
        <p:nvSpPr>
          <p:cNvPr id="3" name="Freeform: Shape 2">
            <a:extLst>
              <a:ext uri="{FF2B5EF4-FFF2-40B4-BE49-F238E27FC236}">
                <a16:creationId xmlns="" xmlns:a16="http://schemas.microsoft.com/office/drawing/2014/main" id="{A70F512F-B212-4183-9424-60FB9516BC21}"/>
              </a:ext>
            </a:extLst>
          </p:cNvPr>
          <p:cNvSpPr/>
          <p:nvPr/>
        </p:nvSpPr>
        <p:spPr bwMode="auto">
          <a:xfrm>
            <a:off x="7566770" y="1857505"/>
            <a:ext cx="3718970" cy="4099249"/>
          </a:xfrm>
          <a:custGeom>
            <a:avLst/>
            <a:gdLst>
              <a:gd name="connsiteX0" fmla="*/ 0 w 3837992"/>
              <a:gd name="connsiteY0" fmla="*/ 0 h 4099249"/>
              <a:gd name="connsiteX1" fmla="*/ 0 w 3837992"/>
              <a:gd name="connsiteY1" fmla="*/ 4005943 h 4099249"/>
              <a:gd name="connsiteX2" fmla="*/ 3837992 w 3837992"/>
              <a:gd name="connsiteY2" fmla="*/ 4005943 h 4099249"/>
              <a:gd name="connsiteX3" fmla="*/ 3837992 w 3837992"/>
              <a:gd name="connsiteY3" fmla="*/ 4099249 h 4099249"/>
            </a:gdLst>
            <a:ahLst/>
            <a:cxnLst>
              <a:cxn ang="0">
                <a:pos x="connsiteX0" y="connsiteY0"/>
              </a:cxn>
              <a:cxn ang="0">
                <a:pos x="connsiteX1" y="connsiteY1"/>
              </a:cxn>
              <a:cxn ang="0">
                <a:pos x="connsiteX2" y="connsiteY2"/>
              </a:cxn>
              <a:cxn ang="0">
                <a:pos x="connsiteX3" y="connsiteY3"/>
              </a:cxn>
            </a:cxnLst>
            <a:rect l="l" t="t" r="r" b="b"/>
            <a:pathLst>
              <a:path w="3837992" h="4099249">
                <a:moveTo>
                  <a:pt x="0" y="0"/>
                </a:moveTo>
                <a:lnTo>
                  <a:pt x="0" y="4005943"/>
                </a:lnTo>
                <a:lnTo>
                  <a:pt x="3837992" y="4005943"/>
                </a:lnTo>
                <a:lnTo>
                  <a:pt x="3837992" y="4099249"/>
                </a:lnTo>
              </a:path>
            </a:pathLst>
          </a:custGeom>
          <a:noFill/>
          <a:ln w="28575">
            <a:solidFill>
              <a:schemeClr val="bg1"/>
            </a:solidFill>
            <a:miter lim="800000"/>
            <a:headEnd/>
            <a:tailEnd/>
          </a:ln>
        </p:spPr>
        <p:txBody>
          <a:bodyPr rtlCol="0" anchor="ctr"/>
          <a:lstStyle/>
          <a:p>
            <a:pPr algn="ctr"/>
            <a:endParaRPr lang="en-US" dirty="0"/>
          </a:p>
        </p:txBody>
      </p:sp>
      <p:sp>
        <p:nvSpPr>
          <p:cNvPr id="10" name="TextBox 9">
            <a:extLst>
              <a:ext uri="{FF2B5EF4-FFF2-40B4-BE49-F238E27FC236}">
                <a16:creationId xmlns="" xmlns:a16="http://schemas.microsoft.com/office/drawing/2014/main" id="{53EFE68F-AD07-4FB4-9597-4871FD8EACBA}"/>
              </a:ext>
            </a:extLst>
          </p:cNvPr>
          <p:cNvSpPr txBox="1"/>
          <p:nvPr/>
        </p:nvSpPr>
        <p:spPr bwMode="auto">
          <a:xfrm>
            <a:off x="6078917" y="1784412"/>
            <a:ext cx="1529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Fatigue</a:t>
            </a:r>
          </a:p>
        </p:txBody>
      </p:sp>
      <p:sp>
        <p:nvSpPr>
          <p:cNvPr id="15" name="TextBox 14">
            <a:extLst>
              <a:ext uri="{FF2B5EF4-FFF2-40B4-BE49-F238E27FC236}">
                <a16:creationId xmlns="" xmlns:a16="http://schemas.microsoft.com/office/drawing/2014/main" id="{C18FE63C-95D8-4DC0-8A4C-D7677F84EF5B}"/>
              </a:ext>
            </a:extLst>
          </p:cNvPr>
          <p:cNvSpPr txBox="1"/>
          <p:nvPr/>
        </p:nvSpPr>
        <p:spPr bwMode="auto">
          <a:xfrm>
            <a:off x="6078917" y="2005636"/>
            <a:ext cx="1529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Dyspnea</a:t>
            </a:r>
          </a:p>
        </p:txBody>
      </p:sp>
      <p:sp>
        <p:nvSpPr>
          <p:cNvPr id="17" name="TextBox 16">
            <a:extLst>
              <a:ext uri="{FF2B5EF4-FFF2-40B4-BE49-F238E27FC236}">
                <a16:creationId xmlns="" xmlns:a16="http://schemas.microsoft.com/office/drawing/2014/main" id="{12A6A66D-2667-49D2-B537-A8A556B9732F}"/>
              </a:ext>
            </a:extLst>
          </p:cNvPr>
          <p:cNvSpPr txBox="1"/>
          <p:nvPr/>
        </p:nvSpPr>
        <p:spPr bwMode="auto">
          <a:xfrm>
            <a:off x="6078917" y="2243214"/>
            <a:ext cx="1529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Joint pain</a:t>
            </a:r>
          </a:p>
        </p:txBody>
      </p:sp>
      <p:sp>
        <p:nvSpPr>
          <p:cNvPr id="19" name="TextBox 18">
            <a:extLst>
              <a:ext uri="{FF2B5EF4-FFF2-40B4-BE49-F238E27FC236}">
                <a16:creationId xmlns="" xmlns:a16="http://schemas.microsoft.com/office/drawing/2014/main" id="{273D1351-B67C-43BE-962D-1F0079D547BC}"/>
              </a:ext>
            </a:extLst>
          </p:cNvPr>
          <p:cNvSpPr txBox="1"/>
          <p:nvPr/>
        </p:nvSpPr>
        <p:spPr bwMode="auto">
          <a:xfrm>
            <a:off x="6078917" y="2478086"/>
            <a:ext cx="1529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Chest pain</a:t>
            </a:r>
          </a:p>
        </p:txBody>
      </p:sp>
      <p:sp>
        <p:nvSpPr>
          <p:cNvPr id="21" name="TextBox 20">
            <a:extLst>
              <a:ext uri="{FF2B5EF4-FFF2-40B4-BE49-F238E27FC236}">
                <a16:creationId xmlns="" xmlns:a16="http://schemas.microsoft.com/office/drawing/2014/main" id="{94CF4F16-A424-440B-9EE8-7B781E3E28BC}"/>
              </a:ext>
            </a:extLst>
          </p:cNvPr>
          <p:cNvSpPr txBox="1"/>
          <p:nvPr/>
        </p:nvSpPr>
        <p:spPr bwMode="auto">
          <a:xfrm>
            <a:off x="6078917" y="2685662"/>
            <a:ext cx="1529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Cough</a:t>
            </a:r>
          </a:p>
        </p:txBody>
      </p:sp>
      <p:sp>
        <p:nvSpPr>
          <p:cNvPr id="23" name="TextBox 22">
            <a:extLst>
              <a:ext uri="{FF2B5EF4-FFF2-40B4-BE49-F238E27FC236}">
                <a16:creationId xmlns="" xmlns:a16="http://schemas.microsoft.com/office/drawing/2014/main" id="{ABA29BB9-48AB-4A63-87F5-A9E7F338425F}"/>
              </a:ext>
            </a:extLst>
          </p:cNvPr>
          <p:cNvSpPr txBox="1"/>
          <p:nvPr/>
        </p:nvSpPr>
        <p:spPr bwMode="auto">
          <a:xfrm>
            <a:off x="6078917" y="2923240"/>
            <a:ext cx="1529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Anosmia</a:t>
            </a:r>
          </a:p>
        </p:txBody>
      </p:sp>
      <p:sp>
        <p:nvSpPr>
          <p:cNvPr id="25" name="TextBox 24">
            <a:extLst>
              <a:ext uri="{FF2B5EF4-FFF2-40B4-BE49-F238E27FC236}">
                <a16:creationId xmlns="" xmlns:a16="http://schemas.microsoft.com/office/drawing/2014/main" id="{45342A4D-E76D-41FF-A5F7-6DEF9AAA3C89}"/>
              </a:ext>
            </a:extLst>
          </p:cNvPr>
          <p:cNvSpPr txBox="1"/>
          <p:nvPr/>
        </p:nvSpPr>
        <p:spPr bwMode="auto">
          <a:xfrm>
            <a:off x="6065855" y="3161442"/>
            <a:ext cx="154266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Sicca syndrome</a:t>
            </a:r>
          </a:p>
        </p:txBody>
      </p:sp>
      <p:sp>
        <p:nvSpPr>
          <p:cNvPr id="27" name="TextBox 26">
            <a:extLst>
              <a:ext uri="{FF2B5EF4-FFF2-40B4-BE49-F238E27FC236}">
                <a16:creationId xmlns="" xmlns:a16="http://schemas.microsoft.com/office/drawing/2014/main" id="{A47F2AF2-7921-4286-960B-A902F2E2EA77}"/>
              </a:ext>
            </a:extLst>
          </p:cNvPr>
          <p:cNvSpPr txBox="1"/>
          <p:nvPr/>
        </p:nvSpPr>
        <p:spPr bwMode="auto">
          <a:xfrm>
            <a:off x="6065855" y="3382666"/>
            <a:ext cx="1529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Rhinitis</a:t>
            </a:r>
          </a:p>
        </p:txBody>
      </p:sp>
      <p:sp>
        <p:nvSpPr>
          <p:cNvPr id="29" name="TextBox 28">
            <a:extLst>
              <a:ext uri="{FF2B5EF4-FFF2-40B4-BE49-F238E27FC236}">
                <a16:creationId xmlns="" xmlns:a16="http://schemas.microsoft.com/office/drawing/2014/main" id="{B08D2148-5065-4D6A-A2E8-C5F26B0C69BC}"/>
              </a:ext>
            </a:extLst>
          </p:cNvPr>
          <p:cNvSpPr txBox="1"/>
          <p:nvPr/>
        </p:nvSpPr>
        <p:spPr bwMode="auto">
          <a:xfrm>
            <a:off x="6065855" y="3620244"/>
            <a:ext cx="1529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Red eyes</a:t>
            </a:r>
          </a:p>
        </p:txBody>
      </p:sp>
      <p:sp>
        <p:nvSpPr>
          <p:cNvPr id="31" name="TextBox 30">
            <a:extLst>
              <a:ext uri="{FF2B5EF4-FFF2-40B4-BE49-F238E27FC236}">
                <a16:creationId xmlns="" xmlns:a16="http://schemas.microsoft.com/office/drawing/2014/main" id="{486BB6AF-81D6-44A8-91BA-F37C93742978}"/>
              </a:ext>
            </a:extLst>
          </p:cNvPr>
          <p:cNvSpPr txBox="1"/>
          <p:nvPr/>
        </p:nvSpPr>
        <p:spPr bwMode="auto">
          <a:xfrm>
            <a:off x="6065855" y="3841468"/>
            <a:ext cx="1529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Dysgeusia</a:t>
            </a:r>
          </a:p>
        </p:txBody>
      </p:sp>
      <p:sp>
        <p:nvSpPr>
          <p:cNvPr id="33" name="TextBox 32">
            <a:extLst>
              <a:ext uri="{FF2B5EF4-FFF2-40B4-BE49-F238E27FC236}">
                <a16:creationId xmlns="" xmlns:a16="http://schemas.microsoft.com/office/drawing/2014/main" id="{1CC0C29E-D599-423B-BDFD-1BD795FDDBC3}"/>
              </a:ext>
            </a:extLst>
          </p:cNvPr>
          <p:cNvSpPr txBox="1"/>
          <p:nvPr/>
        </p:nvSpPr>
        <p:spPr bwMode="auto">
          <a:xfrm>
            <a:off x="6065855" y="4062692"/>
            <a:ext cx="1529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Headache</a:t>
            </a:r>
          </a:p>
        </p:txBody>
      </p:sp>
      <p:sp>
        <p:nvSpPr>
          <p:cNvPr id="35" name="TextBox 34">
            <a:extLst>
              <a:ext uri="{FF2B5EF4-FFF2-40B4-BE49-F238E27FC236}">
                <a16:creationId xmlns="" xmlns:a16="http://schemas.microsoft.com/office/drawing/2014/main" id="{EFB71972-4D4D-44CC-B0D7-B7F75A8D7A35}"/>
              </a:ext>
            </a:extLst>
          </p:cNvPr>
          <p:cNvSpPr txBox="1"/>
          <p:nvPr/>
        </p:nvSpPr>
        <p:spPr bwMode="auto">
          <a:xfrm>
            <a:off x="5965675" y="4300270"/>
            <a:ext cx="164284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Sputum production</a:t>
            </a:r>
          </a:p>
        </p:txBody>
      </p:sp>
      <p:sp>
        <p:nvSpPr>
          <p:cNvPr id="37" name="TextBox 36">
            <a:extLst>
              <a:ext uri="{FF2B5EF4-FFF2-40B4-BE49-F238E27FC236}">
                <a16:creationId xmlns="" xmlns:a16="http://schemas.microsoft.com/office/drawing/2014/main" id="{2AF887B9-82CB-4EAF-B353-1505EF4C076C}"/>
              </a:ext>
            </a:extLst>
          </p:cNvPr>
          <p:cNvSpPr txBox="1"/>
          <p:nvPr/>
        </p:nvSpPr>
        <p:spPr bwMode="auto">
          <a:xfrm>
            <a:off x="6080163" y="4538472"/>
            <a:ext cx="15414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Lack of appetite</a:t>
            </a:r>
          </a:p>
        </p:txBody>
      </p:sp>
      <p:sp>
        <p:nvSpPr>
          <p:cNvPr id="39" name="TextBox 38">
            <a:extLst>
              <a:ext uri="{FF2B5EF4-FFF2-40B4-BE49-F238E27FC236}">
                <a16:creationId xmlns="" xmlns:a16="http://schemas.microsoft.com/office/drawing/2014/main" id="{9751203A-1EDA-4930-BAE6-5190266CB6AE}"/>
              </a:ext>
            </a:extLst>
          </p:cNvPr>
          <p:cNvSpPr txBox="1"/>
          <p:nvPr/>
        </p:nvSpPr>
        <p:spPr bwMode="auto">
          <a:xfrm>
            <a:off x="6080163" y="4759696"/>
            <a:ext cx="1529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Sore throat</a:t>
            </a:r>
          </a:p>
        </p:txBody>
      </p:sp>
      <p:sp>
        <p:nvSpPr>
          <p:cNvPr id="41" name="TextBox 40">
            <a:extLst>
              <a:ext uri="{FF2B5EF4-FFF2-40B4-BE49-F238E27FC236}">
                <a16:creationId xmlns="" xmlns:a16="http://schemas.microsoft.com/office/drawing/2014/main" id="{4E7E9AB0-0CD1-4C8A-8A38-E6F7FAE12E09}"/>
              </a:ext>
            </a:extLst>
          </p:cNvPr>
          <p:cNvSpPr txBox="1"/>
          <p:nvPr/>
        </p:nvSpPr>
        <p:spPr bwMode="auto">
          <a:xfrm>
            <a:off x="6080163" y="4997274"/>
            <a:ext cx="1529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Vertigo</a:t>
            </a:r>
          </a:p>
        </p:txBody>
      </p:sp>
      <p:sp>
        <p:nvSpPr>
          <p:cNvPr id="43" name="TextBox 42">
            <a:extLst>
              <a:ext uri="{FF2B5EF4-FFF2-40B4-BE49-F238E27FC236}">
                <a16:creationId xmlns="" xmlns:a16="http://schemas.microsoft.com/office/drawing/2014/main" id="{8D2D3F90-3849-444D-AEE1-ED65B1D223E8}"/>
              </a:ext>
            </a:extLst>
          </p:cNvPr>
          <p:cNvSpPr txBox="1"/>
          <p:nvPr/>
        </p:nvSpPr>
        <p:spPr bwMode="auto">
          <a:xfrm>
            <a:off x="6080163" y="5218498"/>
            <a:ext cx="1529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Myalgia</a:t>
            </a:r>
          </a:p>
        </p:txBody>
      </p:sp>
      <p:sp>
        <p:nvSpPr>
          <p:cNvPr id="45" name="TextBox 44">
            <a:extLst>
              <a:ext uri="{FF2B5EF4-FFF2-40B4-BE49-F238E27FC236}">
                <a16:creationId xmlns="" xmlns:a16="http://schemas.microsoft.com/office/drawing/2014/main" id="{6A453BE4-9BDD-43D1-A08B-A8705F3F632F}"/>
              </a:ext>
            </a:extLst>
          </p:cNvPr>
          <p:cNvSpPr txBox="1"/>
          <p:nvPr/>
        </p:nvSpPr>
        <p:spPr bwMode="auto">
          <a:xfrm>
            <a:off x="6080163" y="5439722"/>
            <a:ext cx="1529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Diarrhea</a:t>
            </a:r>
          </a:p>
        </p:txBody>
      </p:sp>
      <p:sp>
        <p:nvSpPr>
          <p:cNvPr id="49" name="TextBox 48">
            <a:extLst>
              <a:ext uri="{FF2B5EF4-FFF2-40B4-BE49-F238E27FC236}">
                <a16:creationId xmlns="" xmlns:a16="http://schemas.microsoft.com/office/drawing/2014/main" id="{6E3AE3A2-5D47-4762-A698-551F7B830F1A}"/>
              </a:ext>
            </a:extLst>
          </p:cNvPr>
          <p:cNvSpPr txBox="1"/>
          <p:nvPr/>
        </p:nvSpPr>
        <p:spPr bwMode="auto">
          <a:xfrm>
            <a:off x="7390549" y="1504797"/>
            <a:ext cx="211492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Acute COVID-19 Phase</a:t>
            </a:r>
          </a:p>
        </p:txBody>
      </p:sp>
      <p:sp>
        <p:nvSpPr>
          <p:cNvPr id="51" name="TextBox 50">
            <a:extLst>
              <a:ext uri="{FF2B5EF4-FFF2-40B4-BE49-F238E27FC236}">
                <a16:creationId xmlns="" xmlns:a16="http://schemas.microsoft.com/office/drawing/2014/main" id="{57BE4B66-84F8-4CE0-9F36-28826F64E6FE}"/>
              </a:ext>
            </a:extLst>
          </p:cNvPr>
          <p:cNvSpPr txBox="1"/>
          <p:nvPr/>
        </p:nvSpPr>
        <p:spPr bwMode="auto">
          <a:xfrm>
            <a:off x="9382022" y="1506741"/>
            <a:ext cx="23173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Post COVID-19 Follow-up</a:t>
            </a:r>
          </a:p>
        </p:txBody>
      </p:sp>
      <p:sp>
        <p:nvSpPr>
          <p:cNvPr id="52" name="Rectangle 51">
            <a:extLst>
              <a:ext uri="{FF2B5EF4-FFF2-40B4-BE49-F238E27FC236}">
                <a16:creationId xmlns="" xmlns:a16="http://schemas.microsoft.com/office/drawing/2014/main" id="{FCEDD48E-530E-49E5-A5E3-5EB5F4ADC489}"/>
              </a:ext>
            </a:extLst>
          </p:cNvPr>
          <p:cNvSpPr/>
          <p:nvPr/>
        </p:nvSpPr>
        <p:spPr bwMode="auto">
          <a:xfrm>
            <a:off x="7593659" y="1857505"/>
            <a:ext cx="1816299"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4" name="Rectangle 53">
            <a:extLst>
              <a:ext uri="{FF2B5EF4-FFF2-40B4-BE49-F238E27FC236}">
                <a16:creationId xmlns="" xmlns:a16="http://schemas.microsoft.com/office/drawing/2014/main" id="{F5A050E3-81E6-4E6D-ABE1-C1F725A34DDB}"/>
              </a:ext>
            </a:extLst>
          </p:cNvPr>
          <p:cNvSpPr/>
          <p:nvPr/>
        </p:nvSpPr>
        <p:spPr bwMode="auto">
          <a:xfrm>
            <a:off x="7867448" y="2089700"/>
            <a:ext cx="1542830"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6" name="Rectangle 55">
            <a:extLst>
              <a:ext uri="{FF2B5EF4-FFF2-40B4-BE49-F238E27FC236}">
                <a16:creationId xmlns="" xmlns:a16="http://schemas.microsoft.com/office/drawing/2014/main" id="{435776B4-FFDB-470C-8D95-4139AAED3FBC}"/>
              </a:ext>
            </a:extLst>
          </p:cNvPr>
          <p:cNvSpPr/>
          <p:nvPr/>
        </p:nvSpPr>
        <p:spPr bwMode="auto">
          <a:xfrm>
            <a:off x="8216735" y="2321895"/>
            <a:ext cx="1193541"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8" name="Rectangle 57">
            <a:extLst>
              <a:ext uri="{FF2B5EF4-FFF2-40B4-BE49-F238E27FC236}">
                <a16:creationId xmlns="" xmlns:a16="http://schemas.microsoft.com/office/drawing/2014/main" id="{22260898-8AE6-4F39-9668-9BCC2BE64807}"/>
              </a:ext>
            </a:extLst>
          </p:cNvPr>
          <p:cNvSpPr/>
          <p:nvPr/>
        </p:nvSpPr>
        <p:spPr bwMode="auto">
          <a:xfrm>
            <a:off x="8494266" y="2550991"/>
            <a:ext cx="916010"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0" name="Rectangle 59">
            <a:extLst>
              <a:ext uri="{FF2B5EF4-FFF2-40B4-BE49-F238E27FC236}">
                <a16:creationId xmlns="" xmlns:a16="http://schemas.microsoft.com/office/drawing/2014/main" id="{5BDFDD2A-E16E-489A-9C61-0DAFBC5245F1}"/>
              </a:ext>
            </a:extLst>
          </p:cNvPr>
          <p:cNvSpPr/>
          <p:nvPr/>
        </p:nvSpPr>
        <p:spPr bwMode="auto">
          <a:xfrm>
            <a:off x="7812700" y="2780087"/>
            <a:ext cx="1597575"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2" name="Rectangle 61">
            <a:extLst>
              <a:ext uri="{FF2B5EF4-FFF2-40B4-BE49-F238E27FC236}">
                <a16:creationId xmlns="" xmlns:a16="http://schemas.microsoft.com/office/drawing/2014/main" id="{FC18DBFE-7BC6-43B0-B604-08C724CD15CD}"/>
              </a:ext>
            </a:extLst>
          </p:cNvPr>
          <p:cNvSpPr/>
          <p:nvPr/>
        </p:nvSpPr>
        <p:spPr bwMode="auto">
          <a:xfrm>
            <a:off x="8431568" y="3011836"/>
            <a:ext cx="978706"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4" name="Rectangle 63">
            <a:extLst>
              <a:ext uri="{FF2B5EF4-FFF2-40B4-BE49-F238E27FC236}">
                <a16:creationId xmlns="" xmlns:a16="http://schemas.microsoft.com/office/drawing/2014/main" id="{B091A8A1-3B05-420B-9280-D29A298289C6}"/>
              </a:ext>
            </a:extLst>
          </p:cNvPr>
          <p:cNvSpPr/>
          <p:nvPr/>
        </p:nvSpPr>
        <p:spPr bwMode="auto">
          <a:xfrm>
            <a:off x="8829170" y="3244031"/>
            <a:ext cx="581104"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6" name="Rectangle 65">
            <a:extLst>
              <a:ext uri="{FF2B5EF4-FFF2-40B4-BE49-F238E27FC236}">
                <a16:creationId xmlns="" xmlns:a16="http://schemas.microsoft.com/office/drawing/2014/main" id="{1AD6AEE0-29DC-4834-915A-2E8D315767BD}"/>
              </a:ext>
            </a:extLst>
          </p:cNvPr>
          <p:cNvSpPr/>
          <p:nvPr/>
        </p:nvSpPr>
        <p:spPr bwMode="auto">
          <a:xfrm>
            <a:off x="8732654" y="3471768"/>
            <a:ext cx="677620"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8" name="Rectangle 67">
            <a:extLst>
              <a:ext uri="{FF2B5EF4-FFF2-40B4-BE49-F238E27FC236}">
                <a16:creationId xmlns="" xmlns:a16="http://schemas.microsoft.com/office/drawing/2014/main" id="{A2BF4EEE-4C89-49A3-A720-771733D5FD60}"/>
              </a:ext>
            </a:extLst>
          </p:cNvPr>
          <p:cNvSpPr/>
          <p:nvPr/>
        </p:nvSpPr>
        <p:spPr bwMode="auto">
          <a:xfrm>
            <a:off x="8796630" y="3702669"/>
            <a:ext cx="613643"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0" name="Rectangle 69">
            <a:extLst>
              <a:ext uri="{FF2B5EF4-FFF2-40B4-BE49-F238E27FC236}">
                <a16:creationId xmlns="" xmlns:a16="http://schemas.microsoft.com/office/drawing/2014/main" id="{DDF96D69-DD0C-452E-A0D9-78A7A3DD9397}"/>
              </a:ext>
            </a:extLst>
          </p:cNvPr>
          <p:cNvSpPr/>
          <p:nvPr/>
        </p:nvSpPr>
        <p:spPr bwMode="auto">
          <a:xfrm>
            <a:off x="8282063" y="3934418"/>
            <a:ext cx="1128209"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2" name="Rectangle 71">
            <a:extLst>
              <a:ext uri="{FF2B5EF4-FFF2-40B4-BE49-F238E27FC236}">
                <a16:creationId xmlns="" xmlns:a16="http://schemas.microsoft.com/office/drawing/2014/main" id="{9A6D3ED7-C633-41A3-B2E2-63576F8E5F64}"/>
              </a:ext>
            </a:extLst>
          </p:cNvPr>
          <p:cNvSpPr/>
          <p:nvPr/>
        </p:nvSpPr>
        <p:spPr bwMode="auto">
          <a:xfrm>
            <a:off x="8282063" y="4162155"/>
            <a:ext cx="1130739"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4" name="Rectangle 73">
            <a:extLst>
              <a:ext uri="{FF2B5EF4-FFF2-40B4-BE49-F238E27FC236}">
                <a16:creationId xmlns="" xmlns:a16="http://schemas.microsoft.com/office/drawing/2014/main" id="{8E03737C-171A-4E83-9110-882945C7DB7E}"/>
              </a:ext>
            </a:extLst>
          </p:cNvPr>
          <p:cNvSpPr/>
          <p:nvPr/>
        </p:nvSpPr>
        <p:spPr bwMode="auto">
          <a:xfrm>
            <a:off x="9036529" y="4389892"/>
            <a:ext cx="373197"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 name="Rectangle 75">
            <a:extLst>
              <a:ext uri="{FF2B5EF4-FFF2-40B4-BE49-F238E27FC236}">
                <a16:creationId xmlns="" xmlns:a16="http://schemas.microsoft.com/office/drawing/2014/main" id="{8F08BDA1-0624-48A7-BF96-2581B93306A6}"/>
              </a:ext>
            </a:extLst>
          </p:cNvPr>
          <p:cNvSpPr/>
          <p:nvPr/>
        </p:nvSpPr>
        <p:spPr bwMode="auto">
          <a:xfrm>
            <a:off x="8167331" y="4621215"/>
            <a:ext cx="1242942"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8" name="Rectangle 77">
            <a:extLst>
              <a:ext uri="{FF2B5EF4-FFF2-40B4-BE49-F238E27FC236}">
                <a16:creationId xmlns="" xmlns:a16="http://schemas.microsoft.com/office/drawing/2014/main" id="{5577CA4D-52D1-4949-A368-A590A6FD3240}"/>
              </a:ext>
            </a:extLst>
          </p:cNvPr>
          <p:cNvSpPr/>
          <p:nvPr/>
        </p:nvSpPr>
        <p:spPr bwMode="auto">
          <a:xfrm>
            <a:off x="8688482" y="4846249"/>
            <a:ext cx="721791"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0" name="Rectangle 79">
            <a:extLst>
              <a:ext uri="{FF2B5EF4-FFF2-40B4-BE49-F238E27FC236}">
                <a16:creationId xmlns="" xmlns:a16="http://schemas.microsoft.com/office/drawing/2014/main" id="{832D76B3-3ED8-4F9C-824F-69624CDE8705}"/>
              </a:ext>
            </a:extLst>
          </p:cNvPr>
          <p:cNvSpPr/>
          <p:nvPr/>
        </p:nvSpPr>
        <p:spPr bwMode="auto">
          <a:xfrm>
            <a:off x="9036529" y="5073857"/>
            <a:ext cx="373744"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2" name="Rectangle 81">
            <a:extLst>
              <a:ext uri="{FF2B5EF4-FFF2-40B4-BE49-F238E27FC236}">
                <a16:creationId xmlns="" xmlns:a16="http://schemas.microsoft.com/office/drawing/2014/main" id="{6118815B-4BEB-46EF-99BA-6E7905C3D2D5}"/>
              </a:ext>
            </a:extLst>
          </p:cNvPr>
          <p:cNvSpPr/>
          <p:nvPr/>
        </p:nvSpPr>
        <p:spPr bwMode="auto">
          <a:xfrm>
            <a:off x="8167331" y="5301465"/>
            <a:ext cx="1242942"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4" name="Rectangle 83">
            <a:extLst>
              <a:ext uri="{FF2B5EF4-FFF2-40B4-BE49-F238E27FC236}">
                <a16:creationId xmlns="" xmlns:a16="http://schemas.microsoft.com/office/drawing/2014/main" id="{974CD532-13E0-416D-B233-5F72FA67656A}"/>
              </a:ext>
            </a:extLst>
          </p:cNvPr>
          <p:cNvSpPr/>
          <p:nvPr/>
        </p:nvSpPr>
        <p:spPr bwMode="auto">
          <a:xfrm>
            <a:off x="8758145" y="5527626"/>
            <a:ext cx="651579"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6" name="Rectangle 85">
            <a:extLst>
              <a:ext uri="{FF2B5EF4-FFF2-40B4-BE49-F238E27FC236}">
                <a16:creationId xmlns="" xmlns:a16="http://schemas.microsoft.com/office/drawing/2014/main" id="{C8B6D02D-50EF-45E2-A9A9-0182CD0A94EE}"/>
              </a:ext>
            </a:extLst>
          </p:cNvPr>
          <p:cNvSpPr/>
          <p:nvPr/>
        </p:nvSpPr>
        <p:spPr bwMode="auto">
          <a:xfrm>
            <a:off x="9439285" y="1857351"/>
            <a:ext cx="1238297"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8" name="Rectangle 87">
            <a:extLst>
              <a:ext uri="{FF2B5EF4-FFF2-40B4-BE49-F238E27FC236}">
                <a16:creationId xmlns="" xmlns:a16="http://schemas.microsoft.com/office/drawing/2014/main" id="{23847861-CF00-4C56-8AE5-1090AC2CC018}"/>
              </a:ext>
            </a:extLst>
          </p:cNvPr>
          <p:cNvSpPr/>
          <p:nvPr/>
        </p:nvSpPr>
        <p:spPr bwMode="auto">
          <a:xfrm>
            <a:off x="9436432" y="2089546"/>
            <a:ext cx="994298"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0" name="Rectangle 89">
            <a:extLst>
              <a:ext uri="{FF2B5EF4-FFF2-40B4-BE49-F238E27FC236}">
                <a16:creationId xmlns="" xmlns:a16="http://schemas.microsoft.com/office/drawing/2014/main" id="{59F26FD7-6027-45F6-AF39-51CAC2DCFC6C}"/>
              </a:ext>
            </a:extLst>
          </p:cNvPr>
          <p:cNvSpPr/>
          <p:nvPr/>
        </p:nvSpPr>
        <p:spPr bwMode="auto">
          <a:xfrm>
            <a:off x="9436431" y="2321741"/>
            <a:ext cx="623808"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2" name="Rectangle 91">
            <a:extLst>
              <a:ext uri="{FF2B5EF4-FFF2-40B4-BE49-F238E27FC236}">
                <a16:creationId xmlns="" xmlns:a16="http://schemas.microsoft.com/office/drawing/2014/main" id="{215D45BC-E0AB-4A3C-858E-810B6D31CA8C}"/>
              </a:ext>
            </a:extLst>
          </p:cNvPr>
          <p:cNvSpPr/>
          <p:nvPr/>
        </p:nvSpPr>
        <p:spPr bwMode="auto">
          <a:xfrm>
            <a:off x="9436430" y="2550837"/>
            <a:ext cx="507546"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4" name="Rectangle 93">
            <a:extLst>
              <a:ext uri="{FF2B5EF4-FFF2-40B4-BE49-F238E27FC236}">
                <a16:creationId xmlns="" xmlns:a16="http://schemas.microsoft.com/office/drawing/2014/main" id="{031DF8FC-087D-4723-A463-1F65C78E938A}"/>
              </a:ext>
            </a:extLst>
          </p:cNvPr>
          <p:cNvSpPr/>
          <p:nvPr/>
        </p:nvSpPr>
        <p:spPr bwMode="auto">
          <a:xfrm>
            <a:off x="9436429" y="2779933"/>
            <a:ext cx="373197"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6" name="Rectangle 95">
            <a:extLst>
              <a:ext uri="{FF2B5EF4-FFF2-40B4-BE49-F238E27FC236}">
                <a16:creationId xmlns="" xmlns:a16="http://schemas.microsoft.com/office/drawing/2014/main" id="{D9EE6538-BEAA-499D-BF9C-132EE3D324AF}"/>
              </a:ext>
            </a:extLst>
          </p:cNvPr>
          <p:cNvSpPr/>
          <p:nvPr/>
        </p:nvSpPr>
        <p:spPr bwMode="auto">
          <a:xfrm>
            <a:off x="9436426" y="3011682"/>
            <a:ext cx="354861"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8" name="Rectangle 97">
            <a:extLst>
              <a:ext uri="{FF2B5EF4-FFF2-40B4-BE49-F238E27FC236}">
                <a16:creationId xmlns="" xmlns:a16="http://schemas.microsoft.com/office/drawing/2014/main" id="{92487FA1-0FB1-4737-846C-C84A07F56A5F}"/>
              </a:ext>
            </a:extLst>
          </p:cNvPr>
          <p:cNvSpPr/>
          <p:nvPr/>
        </p:nvSpPr>
        <p:spPr bwMode="auto">
          <a:xfrm>
            <a:off x="9436428" y="3243877"/>
            <a:ext cx="319796"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0" name="Rectangle 99">
            <a:extLst>
              <a:ext uri="{FF2B5EF4-FFF2-40B4-BE49-F238E27FC236}">
                <a16:creationId xmlns="" xmlns:a16="http://schemas.microsoft.com/office/drawing/2014/main" id="{EAE431F5-B8C0-42C6-947F-F50430648842}"/>
              </a:ext>
            </a:extLst>
          </p:cNvPr>
          <p:cNvSpPr/>
          <p:nvPr/>
        </p:nvSpPr>
        <p:spPr bwMode="auto">
          <a:xfrm>
            <a:off x="9436428" y="3471614"/>
            <a:ext cx="295463"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2" name="Rectangle 101">
            <a:extLst>
              <a:ext uri="{FF2B5EF4-FFF2-40B4-BE49-F238E27FC236}">
                <a16:creationId xmlns="" xmlns:a16="http://schemas.microsoft.com/office/drawing/2014/main" id="{C1F0DC9D-0FF0-444A-BAF2-A8ED8DF26B6C}"/>
              </a:ext>
            </a:extLst>
          </p:cNvPr>
          <p:cNvSpPr/>
          <p:nvPr/>
        </p:nvSpPr>
        <p:spPr bwMode="auto">
          <a:xfrm>
            <a:off x="9436426" y="3702515"/>
            <a:ext cx="225038"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4" name="Rectangle 103">
            <a:extLst>
              <a:ext uri="{FF2B5EF4-FFF2-40B4-BE49-F238E27FC236}">
                <a16:creationId xmlns="" xmlns:a16="http://schemas.microsoft.com/office/drawing/2014/main" id="{A6567195-D381-4ED6-8EBE-21800A390A9E}"/>
              </a:ext>
            </a:extLst>
          </p:cNvPr>
          <p:cNvSpPr/>
          <p:nvPr/>
        </p:nvSpPr>
        <p:spPr bwMode="auto">
          <a:xfrm>
            <a:off x="9436427" y="3934264"/>
            <a:ext cx="242422"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6" name="Rectangle 105">
            <a:extLst>
              <a:ext uri="{FF2B5EF4-FFF2-40B4-BE49-F238E27FC236}">
                <a16:creationId xmlns="" xmlns:a16="http://schemas.microsoft.com/office/drawing/2014/main" id="{6A77D649-85E6-41B7-8C52-8AF25B9C6E55}"/>
              </a:ext>
            </a:extLst>
          </p:cNvPr>
          <p:cNvSpPr/>
          <p:nvPr/>
        </p:nvSpPr>
        <p:spPr bwMode="auto">
          <a:xfrm>
            <a:off x="9436427" y="4162001"/>
            <a:ext cx="209602"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8" name="Rectangle 107">
            <a:extLst>
              <a:ext uri="{FF2B5EF4-FFF2-40B4-BE49-F238E27FC236}">
                <a16:creationId xmlns="" xmlns:a16="http://schemas.microsoft.com/office/drawing/2014/main" id="{A8C99DA0-C90A-4543-9497-B2358571AD6A}"/>
              </a:ext>
            </a:extLst>
          </p:cNvPr>
          <p:cNvSpPr/>
          <p:nvPr/>
        </p:nvSpPr>
        <p:spPr bwMode="auto">
          <a:xfrm>
            <a:off x="9436427" y="4389738"/>
            <a:ext cx="177253"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0" name="Rectangle 109">
            <a:extLst>
              <a:ext uri="{FF2B5EF4-FFF2-40B4-BE49-F238E27FC236}">
                <a16:creationId xmlns="" xmlns:a16="http://schemas.microsoft.com/office/drawing/2014/main" id="{EA78C787-6497-4E9A-816E-148750B554F8}"/>
              </a:ext>
            </a:extLst>
          </p:cNvPr>
          <p:cNvSpPr/>
          <p:nvPr/>
        </p:nvSpPr>
        <p:spPr bwMode="auto">
          <a:xfrm>
            <a:off x="9436427" y="4621061"/>
            <a:ext cx="190553"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2" name="Rectangle 111">
            <a:extLst>
              <a:ext uri="{FF2B5EF4-FFF2-40B4-BE49-F238E27FC236}">
                <a16:creationId xmlns="" xmlns:a16="http://schemas.microsoft.com/office/drawing/2014/main" id="{0881D24C-4D03-480C-9DD6-9494BB2286BA}"/>
              </a:ext>
            </a:extLst>
          </p:cNvPr>
          <p:cNvSpPr/>
          <p:nvPr/>
        </p:nvSpPr>
        <p:spPr bwMode="auto">
          <a:xfrm>
            <a:off x="9436426" y="4846095"/>
            <a:ext cx="154911"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4" name="Rectangle 113">
            <a:extLst>
              <a:ext uri="{FF2B5EF4-FFF2-40B4-BE49-F238E27FC236}">
                <a16:creationId xmlns="" xmlns:a16="http://schemas.microsoft.com/office/drawing/2014/main" id="{7831F0A0-D4DA-4EC6-924A-F60B70FE52E2}"/>
              </a:ext>
            </a:extLst>
          </p:cNvPr>
          <p:cNvSpPr/>
          <p:nvPr/>
        </p:nvSpPr>
        <p:spPr bwMode="auto">
          <a:xfrm>
            <a:off x="9436427" y="5073703"/>
            <a:ext cx="133404"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6" name="Rectangle 115">
            <a:extLst>
              <a:ext uri="{FF2B5EF4-FFF2-40B4-BE49-F238E27FC236}">
                <a16:creationId xmlns="" xmlns:a16="http://schemas.microsoft.com/office/drawing/2014/main" id="{E5F1066E-01F3-45B4-A25A-C10AD0E592D1}"/>
              </a:ext>
            </a:extLst>
          </p:cNvPr>
          <p:cNvSpPr/>
          <p:nvPr/>
        </p:nvSpPr>
        <p:spPr bwMode="auto">
          <a:xfrm>
            <a:off x="9436427" y="5301311"/>
            <a:ext cx="133404"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8" name="Rectangle 117">
            <a:extLst>
              <a:ext uri="{FF2B5EF4-FFF2-40B4-BE49-F238E27FC236}">
                <a16:creationId xmlns="" xmlns:a16="http://schemas.microsoft.com/office/drawing/2014/main" id="{D08970E7-7BDF-4EA0-9C94-F6426E2F1C45}"/>
              </a:ext>
            </a:extLst>
          </p:cNvPr>
          <p:cNvSpPr/>
          <p:nvPr/>
        </p:nvSpPr>
        <p:spPr bwMode="auto">
          <a:xfrm>
            <a:off x="9436427" y="5527472"/>
            <a:ext cx="69048"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120" name="Straight Connector 119">
            <a:extLst>
              <a:ext uri="{FF2B5EF4-FFF2-40B4-BE49-F238E27FC236}">
                <a16:creationId xmlns="" xmlns:a16="http://schemas.microsoft.com/office/drawing/2014/main" id="{4ABB6FDC-3FA3-42F4-8C8F-B19B61A7138B}"/>
              </a:ext>
            </a:extLst>
          </p:cNvPr>
          <p:cNvCxnSpPr>
            <a:cxnSpLocks/>
          </p:cNvCxnSpPr>
          <p:nvPr/>
        </p:nvCxnSpPr>
        <p:spPr bwMode="auto">
          <a:xfrm>
            <a:off x="10821612" y="5851007"/>
            <a:ext cx="0" cy="105747"/>
          </a:xfrm>
          <a:prstGeom prst="line">
            <a:avLst/>
          </a:prstGeom>
          <a:noFill/>
          <a:ln w="28575" cap="flat" cmpd="sng" algn="ctr">
            <a:solidFill>
              <a:schemeClr val="bg1"/>
            </a:solidFill>
            <a:prstDash val="solid"/>
            <a:round/>
            <a:headEnd type="none" w="med" len="med"/>
            <a:tailEnd type="none" w="med" len="med"/>
          </a:ln>
          <a:effectLst/>
        </p:spPr>
      </p:cxnSp>
      <p:cxnSp>
        <p:nvCxnSpPr>
          <p:cNvPr id="125" name="Straight Connector 124">
            <a:extLst>
              <a:ext uri="{FF2B5EF4-FFF2-40B4-BE49-F238E27FC236}">
                <a16:creationId xmlns="" xmlns:a16="http://schemas.microsoft.com/office/drawing/2014/main" id="{77975FF4-009C-4EE1-AF21-08800E5DE879}"/>
              </a:ext>
            </a:extLst>
          </p:cNvPr>
          <p:cNvCxnSpPr>
            <a:cxnSpLocks/>
          </p:cNvCxnSpPr>
          <p:nvPr/>
        </p:nvCxnSpPr>
        <p:spPr bwMode="auto">
          <a:xfrm>
            <a:off x="10354131" y="5851007"/>
            <a:ext cx="0" cy="105747"/>
          </a:xfrm>
          <a:prstGeom prst="line">
            <a:avLst/>
          </a:prstGeom>
          <a:noFill/>
          <a:ln w="28575" cap="flat" cmpd="sng" algn="ctr">
            <a:solidFill>
              <a:schemeClr val="bg1"/>
            </a:solidFill>
            <a:prstDash val="solid"/>
            <a:round/>
            <a:headEnd type="none" w="med" len="med"/>
            <a:tailEnd type="none" w="med" len="med"/>
          </a:ln>
          <a:effectLst/>
        </p:spPr>
      </p:cxnSp>
      <p:cxnSp>
        <p:nvCxnSpPr>
          <p:cNvPr id="126" name="Straight Connector 125">
            <a:extLst>
              <a:ext uri="{FF2B5EF4-FFF2-40B4-BE49-F238E27FC236}">
                <a16:creationId xmlns="" xmlns:a16="http://schemas.microsoft.com/office/drawing/2014/main" id="{39E8E3F3-B540-4DFD-AFE3-9F7A37B00134}"/>
              </a:ext>
            </a:extLst>
          </p:cNvPr>
          <p:cNvCxnSpPr>
            <a:cxnSpLocks/>
          </p:cNvCxnSpPr>
          <p:nvPr/>
        </p:nvCxnSpPr>
        <p:spPr bwMode="auto">
          <a:xfrm>
            <a:off x="9890003" y="5851007"/>
            <a:ext cx="0" cy="105747"/>
          </a:xfrm>
          <a:prstGeom prst="line">
            <a:avLst/>
          </a:prstGeom>
          <a:noFill/>
          <a:ln w="28575" cap="flat" cmpd="sng" algn="ctr">
            <a:solidFill>
              <a:schemeClr val="bg1"/>
            </a:solidFill>
            <a:prstDash val="solid"/>
            <a:round/>
            <a:headEnd type="none" w="med" len="med"/>
            <a:tailEnd type="none" w="med" len="med"/>
          </a:ln>
          <a:effectLst/>
        </p:spPr>
      </p:cxnSp>
      <p:cxnSp>
        <p:nvCxnSpPr>
          <p:cNvPr id="130" name="Straight Connector 129">
            <a:extLst>
              <a:ext uri="{FF2B5EF4-FFF2-40B4-BE49-F238E27FC236}">
                <a16:creationId xmlns="" xmlns:a16="http://schemas.microsoft.com/office/drawing/2014/main" id="{8F8A7EED-0373-4895-BE16-2C750906B6E6}"/>
              </a:ext>
            </a:extLst>
          </p:cNvPr>
          <p:cNvCxnSpPr>
            <a:cxnSpLocks/>
          </p:cNvCxnSpPr>
          <p:nvPr/>
        </p:nvCxnSpPr>
        <p:spPr bwMode="auto">
          <a:xfrm>
            <a:off x="9425875" y="5851007"/>
            <a:ext cx="0" cy="105747"/>
          </a:xfrm>
          <a:prstGeom prst="line">
            <a:avLst/>
          </a:prstGeom>
          <a:noFill/>
          <a:ln w="28575" cap="flat" cmpd="sng" algn="ctr">
            <a:solidFill>
              <a:schemeClr val="bg1"/>
            </a:solidFill>
            <a:prstDash val="solid"/>
            <a:round/>
            <a:headEnd type="none" w="med" len="med"/>
            <a:tailEnd type="none" w="med" len="med"/>
          </a:ln>
          <a:effectLst/>
        </p:spPr>
      </p:cxnSp>
      <p:cxnSp>
        <p:nvCxnSpPr>
          <p:cNvPr id="132" name="Straight Connector 131">
            <a:extLst>
              <a:ext uri="{FF2B5EF4-FFF2-40B4-BE49-F238E27FC236}">
                <a16:creationId xmlns="" xmlns:a16="http://schemas.microsoft.com/office/drawing/2014/main" id="{A303411F-41AE-4461-91DE-44DB256A0B9B}"/>
              </a:ext>
            </a:extLst>
          </p:cNvPr>
          <p:cNvCxnSpPr>
            <a:cxnSpLocks/>
          </p:cNvCxnSpPr>
          <p:nvPr/>
        </p:nvCxnSpPr>
        <p:spPr bwMode="auto">
          <a:xfrm>
            <a:off x="8958394" y="5851007"/>
            <a:ext cx="0" cy="105747"/>
          </a:xfrm>
          <a:prstGeom prst="line">
            <a:avLst/>
          </a:prstGeom>
          <a:noFill/>
          <a:ln w="28575" cap="flat" cmpd="sng" algn="ctr">
            <a:solidFill>
              <a:schemeClr val="bg1"/>
            </a:solidFill>
            <a:prstDash val="solid"/>
            <a:round/>
            <a:headEnd type="none" w="med" len="med"/>
            <a:tailEnd type="none" w="med" len="med"/>
          </a:ln>
          <a:effectLst/>
        </p:spPr>
      </p:cxnSp>
      <p:cxnSp>
        <p:nvCxnSpPr>
          <p:cNvPr id="133" name="Straight Connector 132">
            <a:extLst>
              <a:ext uri="{FF2B5EF4-FFF2-40B4-BE49-F238E27FC236}">
                <a16:creationId xmlns="" xmlns:a16="http://schemas.microsoft.com/office/drawing/2014/main" id="{E3DCAC09-308A-47A1-ACEB-41BCEBE1CBBA}"/>
              </a:ext>
            </a:extLst>
          </p:cNvPr>
          <p:cNvCxnSpPr>
            <a:cxnSpLocks/>
          </p:cNvCxnSpPr>
          <p:nvPr/>
        </p:nvCxnSpPr>
        <p:spPr bwMode="auto">
          <a:xfrm>
            <a:off x="8494266" y="5851007"/>
            <a:ext cx="0" cy="105747"/>
          </a:xfrm>
          <a:prstGeom prst="line">
            <a:avLst/>
          </a:prstGeom>
          <a:noFill/>
          <a:ln w="28575" cap="flat" cmpd="sng" algn="ctr">
            <a:solidFill>
              <a:schemeClr val="bg1"/>
            </a:solidFill>
            <a:prstDash val="solid"/>
            <a:round/>
            <a:headEnd type="none" w="med" len="med"/>
            <a:tailEnd type="none" w="med" len="med"/>
          </a:ln>
          <a:effectLst/>
        </p:spPr>
      </p:cxnSp>
      <p:cxnSp>
        <p:nvCxnSpPr>
          <p:cNvPr id="134" name="Straight Connector 133">
            <a:extLst>
              <a:ext uri="{FF2B5EF4-FFF2-40B4-BE49-F238E27FC236}">
                <a16:creationId xmlns="" xmlns:a16="http://schemas.microsoft.com/office/drawing/2014/main" id="{135E42AC-696B-48EC-8F12-C2B5E8959E3B}"/>
              </a:ext>
            </a:extLst>
          </p:cNvPr>
          <p:cNvCxnSpPr>
            <a:cxnSpLocks/>
          </p:cNvCxnSpPr>
          <p:nvPr/>
        </p:nvCxnSpPr>
        <p:spPr bwMode="auto">
          <a:xfrm>
            <a:off x="8030138" y="5851007"/>
            <a:ext cx="0" cy="105747"/>
          </a:xfrm>
          <a:prstGeom prst="line">
            <a:avLst/>
          </a:prstGeom>
          <a:noFill/>
          <a:ln w="28575" cap="flat" cmpd="sng" algn="ctr">
            <a:solidFill>
              <a:schemeClr val="bg1"/>
            </a:solidFill>
            <a:prstDash val="solid"/>
            <a:round/>
            <a:headEnd type="none" w="med" len="med"/>
            <a:tailEnd type="none" w="med" len="med"/>
          </a:ln>
          <a:effectLst/>
        </p:spPr>
      </p:cxnSp>
      <p:cxnSp>
        <p:nvCxnSpPr>
          <p:cNvPr id="136" name="Straight Connector 135">
            <a:extLst>
              <a:ext uri="{FF2B5EF4-FFF2-40B4-BE49-F238E27FC236}">
                <a16:creationId xmlns="" xmlns:a16="http://schemas.microsoft.com/office/drawing/2014/main" id="{BC0DA8F2-6F85-4F0E-A354-AA5F7B9AC59D}"/>
              </a:ext>
            </a:extLst>
          </p:cNvPr>
          <p:cNvCxnSpPr>
            <a:cxnSpLocks/>
          </p:cNvCxnSpPr>
          <p:nvPr/>
        </p:nvCxnSpPr>
        <p:spPr bwMode="auto">
          <a:xfrm>
            <a:off x="7566770" y="5851007"/>
            <a:ext cx="0" cy="105747"/>
          </a:xfrm>
          <a:prstGeom prst="line">
            <a:avLst/>
          </a:prstGeom>
          <a:noFill/>
          <a:ln w="28575" cap="flat" cmpd="sng" algn="ctr">
            <a:solidFill>
              <a:schemeClr val="bg1"/>
            </a:solidFill>
            <a:prstDash val="solid"/>
            <a:round/>
            <a:headEnd type="none" w="med" len="med"/>
            <a:tailEnd type="none" w="med" len="med"/>
          </a:ln>
          <a:effectLst/>
        </p:spPr>
      </p:cxnSp>
      <p:sp>
        <p:nvSpPr>
          <p:cNvPr id="138" name="TextBox 137">
            <a:extLst>
              <a:ext uri="{FF2B5EF4-FFF2-40B4-BE49-F238E27FC236}">
                <a16:creationId xmlns="" xmlns:a16="http://schemas.microsoft.com/office/drawing/2014/main" id="{47D30A3B-5C67-4081-ACD7-8CD7B15AC11C}"/>
              </a:ext>
            </a:extLst>
          </p:cNvPr>
          <p:cNvSpPr txBox="1"/>
          <p:nvPr/>
        </p:nvSpPr>
        <p:spPr bwMode="auto">
          <a:xfrm>
            <a:off x="7378440" y="5888633"/>
            <a:ext cx="3731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140" name="TextBox 139">
            <a:extLst>
              <a:ext uri="{FF2B5EF4-FFF2-40B4-BE49-F238E27FC236}">
                <a16:creationId xmlns="" xmlns:a16="http://schemas.microsoft.com/office/drawing/2014/main" id="{2A111BC1-EDB9-43D0-B7C4-E73E2D5B60BC}"/>
              </a:ext>
            </a:extLst>
          </p:cNvPr>
          <p:cNvSpPr txBox="1"/>
          <p:nvPr/>
        </p:nvSpPr>
        <p:spPr bwMode="auto">
          <a:xfrm>
            <a:off x="7843539" y="5885713"/>
            <a:ext cx="3731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42" name="TextBox 141">
            <a:extLst>
              <a:ext uri="{FF2B5EF4-FFF2-40B4-BE49-F238E27FC236}">
                <a16:creationId xmlns="" xmlns:a16="http://schemas.microsoft.com/office/drawing/2014/main" id="{74F40715-0023-411E-AA4E-69A6B619F0BA}"/>
              </a:ext>
            </a:extLst>
          </p:cNvPr>
          <p:cNvSpPr txBox="1"/>
          <p:nvPr/>
        </p:nvSpPr>
        <p:spPr bwMode="auto">
          <a:xfrm>
            <a:off x="8306955" y="5891553"/>
            <a:ext cx="3731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144" name="TextBox 143">
            <a:extLst>
              <a:ext uri="{FF2B5EF4-FFF2-40B4-BE49-F238E27FC236}">
                <a16:creationId xmlns="" xmlns:a16="http://schemas.microsoft.com/office/drawing/2014/main" id="{A764FEC9-B3BB-4027-907B-EDB764B1764D}"/>
              </a:ext>
            </a:extLst>
          </p:cNvPr>
          <p:cNvSpPr txBox="1"/>
          <p:nvPr/>
        </p:nvSpPr>
        <p:spPr bwMode="auto">
          <a:xfrm>
            <a:off x="8772054" y="5888633"/>
            <a:ext cx="3731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46" name="TextBox 145">
            <a:extLst>
              <a:ext uri="{FF2B5EF4-FFF2-40B4-BE49-F238E27FC236}">
                <a16:creationId xmlns="" xmlns:a16="http://schemas.microsoft.com/office/drawing/2014/main" id="{EC5254D1-E70B-4EDA-8D79-0EA4EDA15927}"/>
              </a:ext>
            </a:extLst>
          </p:cNvPr>
          <p:cNvSpPr txBox="1"/>
          <p:nvPr/>
        </p:nvSpPr>
        <p:spPr bwMode="auto">
          <a:xfrm>
            <a:off x="9239007" y="5897025"/>
            <a:ext cx="3731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48" name="TextBox 147">
            <a:extLst>
              <a:ext uri="{FF2B5EF4-FFF2-40B4-BE49-F238E27FC236}">
                <a16:creationId xmlns="" xmlns:a16="http://schemas.microsoft.com/office/drawing/2014/main" id="{E0BA19B2-7FF4-44F5-A040-716B6D894246}"/>
              </a:ext>
            </a:extLst>
          </p:cNvPr>
          <p:cNvSpPr txBox="1"/>
          <p:nvPr/>
        </p:nvSpPr>
        <p:spPr bwMode="auto">
          <a:xfrm>
            <a:off x="9704106" y="5894105"/>
            <a:ext cx="3731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30</a:t>
            </a:r>
          </a:p>
        </p:txBody>
      </p:sp>
      <p:sp>
        <p:nvSpPr>
          <p:cNvPr id="150" name="TextBox 149">
            <a:extLst>
              <a:ext uri="{FF2B5EF4-FFF2-40B4-BE49-F238E27FC236}">
                <a16:creationId xmlns="" xmlns:a16="http://schemas.microsoft.com/office/drawing/2014/main" id="{FAA371A5-532E-4552-A4E2-EC468A6E2B73}"/>
              </a:ext>
            </a:extLst>
          </p:cNvPr>
          <p:cNvSpPr txBox="1"/>
          <p:nvPr/>
        </p:nvSpPr>
        <p:spPr bwMode="auto">
          <a:xfrm>
            <a:off x="10167522" y="5899945"/>
            <a:ext cx="3731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152" name="TextBox 151">
            <a:extLst>
              <a:ext uri="{FF2B5EF4-FFF2-40B4-BE49-F238E27FC236}">
                <a16:creationId xmlns="" xmlns:a16="http://schemas.microsoft.com/office/drawing/2014/main" id="{709118C5-DD0E-4283-B645-8557D113E2ED}"/>
              </a:ext>
            </a:extLst>
          </p:cNvPr>
          <p:cNvSpPr txBox="1"/>
          <p:nvPr/>
        </p:nvSpPr>
        <p:spPr bwMode="auto">
          <a:xfrm>
            <a:off x="10632621" y="5897025"/>
            <a:ext cx="3731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54" name="TextBox 153">
            <a:extLst>
              <a:ext uri="{FF2B5EF4-FFF2-40B4-BE49-F238E27FC236}">
                <a16:creationId xmlns="" xmlns:a16="http://schemas.microsoft.com/office/drawing/2014/main" id="{428D7BC4-0A0A-4F3D-A4C5-7EA3F77F5C8D}"/>
              </a:ext>
            </a:extLst>
          </p:cNvPr>
          <p:cNvSpPr txBox="1"/>
          <p:nvPr/>
        </p:nvSpPr>
        <p:spPr bwMode="auto">
          <a:xfrm>
            <a:off x="11101809" y="5893785"/>
            <a:ext cx="3731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156" name="TextBox 155">
            <a:extLst>
              <a:ext uri="{FF2B5EF4-FFF2-40B4-BE49-F238E27FC236}">
                <a16:creationId xmlns="" xmlns:a16="http://schemas.microsoft.com/office/drawing/2014/main" id="{BBA941EC-B279-47B4-8EA9-616E2CB01025}"/>
              </a:ext>
            </a:extLst>
          </p:cNvPr>
          <p:cNvSpPr txBox="1"/>
          <p:nvPr/>
        </p:nvSpPr>
        <p:spPr bwMode="auto">
          <a:xfrm>
            <a:off x="8119579" y="6078172"/>
            <a:ext cx="261064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Patients With Symptoms (%)</a:t>
            </a:r>
          </a:p>
        </p:txBody>
      </p:sp>
      <p:cxnSp>
        <p:nvCxnSpPr>
          <p:cNvPr id="9" name="Straight Connector 8">
            <a:extLst>
              <a:ext uri="{FF2B5EF4-FFF2-40B4-BE49-F238E27FC236}">
                <a16:creationId xmlns="" xmlns:a16="http://schemas.microsoft.com/office/drawing/2014/main" id="{944F2936-DA59-44AE-82DE-424FF3FC09D8}"/>
              </a:ext>
            </a:extLst>
          </p:cNvPr>
          <p:cNvCxnSpPr>
            <a:cxnSpLocks/>
          </p:cNvCxnSpPr>
          <p:nvPr/>
        </p:nvCxnSpPr>
        <p:spPr bwMode="auto">
          <a:xfrm>
            <a:off x="9424623" y="1569639"/>
            <a:ext cx="0" cy="4281368"/>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 xmlns:p14="http://schemas.microsoft.com/office/powerpoint/2010/main" val="3397524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solidFill>
                  <a:schemeClr val="bg1"/>
                </a:solidFill>
              </a:rPr>
              <a:t>Sechele pe termen lung în COVID-19</a:t>
            </a:r>
            <a:endParaRPr lang="en-US" dirty="0">
              <a:solidFill>
                <a:schemeClr val="bg1"/>
              </a:solidFill>
            </a:endParaRPr>
          </a:p>
        </p:txBody>
      </p:sp>
      <p:sp>
        <p:nvSpPr>
          <p:cNvPr id="3" name="Content Placeholder 2"/>
          <p:cNvSpPr>
            <a:spLocks noGrp="1"/>
          </p:cNvSpPr>
          <p:nvPr>
            <p:ph idx="1"/>
          </p:nvPr>
        </p:nvSpPr>
        <p:spPr/>
        <p:txBody>
          <a:bodyPr/>
          <a:lstStyle/>
          <a:p>
            <a:r>
              <a:rPr lang="ro-RO" sz="2600" dirty="0" smtClean="0"/>
              <a:t>Date limitate legate de apariția sau prevalența sechelelor pe termen lung în COVID-19</a:t>
            </a:r>
            <a:endParaRPr lang="en-US" sz="2600" dirty="0"/>
          </a:p>
          <a:p>
            <a:r>
              <a:rPr lang="ro-RO" sz="2600" dirty="0" smtClean="0"/>
              <a:t>Este rezonabil să anticipăm, pe baza  cunoștințelor legate de fiziopatologia SARS-CoV-2,  efecte pe termen lung ale infecției cu coronavirus</a:t>
            </a:r>
          </a:p>
          <a:p>
            <a:pPr lvl="1"/>
            <a:r>
              <a:rPr lang="ro-RO" sz="2400" b="1" dirty="0" smtClean="0"/>
              <a:t>Anomalii pulmonare</a:t>
            </a:r>
            <a:r>
              <a:rPr lang="ro-RO" sz="2400" dirty="0" smtClean="0"/>
              <a:t>, cardiovasculare și neurologice</a:t>
            </a:r>
            <a:endParaRPr lang="en-US" sz="2400" dirty="0"/>
          </a:p>
          <a:p>
            <a:pPr lvl="1"/>
            <a:r>
              <a:rPr lang="ro-RO" sz="2400" dirty="0" smtClean="0"/>
              <a:t>Receptorul de intrare </a:t>
            </a:r>
            <a:r>
              <a:rPr lang="en-US" sz="2400" dirty="0" smtClean="0"/>
              <a:t>ACE2 </a:t>
            </a:r>
            <a:r>
              <a:rPr lang="ro-RO" sz="2400" dirty="0" smtClean="0"/>
              <a:t>pentru SARS-CoV-2 exprimat în țesuturile extrapulmonare </a:t>
            </a:r>
            <a:r>
              <a:rPr lang="en-US" sz="2400" baseline="30000" dirty="0" smtClean="0"/>
              <a:t>[</a:t>
            </a:r>
            <a:r>
              <a:rPr lang="en-US" sz="2400" baseline="30000" dirty="0"/>
              <a:t>1-3]</a:t>
            </a:r>
          </a:p>
          <a:p>
            <a:pPr lvl="1"/>
            <a:r>
              <a:rPr lang="ro-RO" sz="2400" dirty="0" smtClean="0"/>
              <a:t>În cazul pacienților ce au prezentat forme severe </a:t>
            </a:r>
            <a:r>
              <a:rPr lang="en-US" sz="2400" dirty="0" smtClean="0"/>
              <a:t>SARS-</a:t>
            </a:r>
            <a:r>
              <a:rPr lang="en-US" sz="2400" dirty="0" err="1" smtClean="0"/>
              <a:t>CoV</a:t>
            </a:r>
            <a:r>
              <a:rPr lang="en-US" sz="2400" dirty="0" smtClean="0"/>
              <a:t> </a:t>
            </a:r>
            <a:r>
              <a:rPr lang="ro-RO" sz="2400" dirty="0" smtClean="0"/>
              <a:t>sau</a:t>
            </a:r>
            <a:r>
              <a:rPr lang="en-US" sz="2400" dirty="0" smtClean="0"/>
              <a:t> MERS-</a:t>
            </a:r>
            <a:r>
              <a:rPr lang="en-US" sz="2400" dirty="0" err="1" smtClean="0"/>
              <a:t>CoV</a:t>
            </a:r>
            <a:r>
              <a:rPr lang="ro-RO" sz="2400" dirty="0" smtClean="0"/>
              <a:t> s-a consatat</a:t>
            </a:r>
            <a:r>
              <a:rPr lang="en-US" sz="2400" dirty="0" smtClean="0"/>
              <a:t> </a:t>
            </a:r>
            <a:r>
              <a:rPr lang="ro-RO" sz="2400" b="1" dirty="0" smtClean="0"/>
              <a:t>afectarea capacității de difuziune a CO și a capacității de efort </a:t>
            </a:r>
            <a:r>
              <a:rPr lang="ro-RO" sz="2400" dirty="0" smtClean="0"/>
              <a:t>în primele 6 luni de la externare; după 6 luni, tulburarea de stres posttraumatic (39%), depresia (33%) și anxietatea (30%) au fost considerabile</a:t>
            </a:r>
            <a:r>
              <a:rPr lang="en-US" sz="2400" baseline="30000" dirty="0" smtClean="0"/>
              <a:t>[4</a:t>
            </a:r>
            <a:r>
              <a:rPr lang="en-US" sz="2400" baseline="30000" dirty="0"/>
              <a:t>]</a:t>
            </a:r>
            <a:endParaRPr lang="en-US" sz="2400" dirty="0"/>
          </a:p>
        </p:txBody>
      </p:sp>
      <p:sp>
        <p:nvSpPr>
          <p:cNvPr id="7" name="Text Box 15">
            <a:extLst>
              <a:ext uri="{FF2B5EF4-FFF2-40B4-BE49-F238E27FC236}">
                <a16:creationId xmlns="" xmlns:a16="http://schemas.microsoft.com/office/drawing/2014/main" id="{B5547289-1788-426B-B102-6D09BA396827}"/>
              </a:ext>
            </a:extLst>
          </p:cNvPr>
          <p:cNvSpPr txBox="1">
            <a:spLocks noChangeArrowheads="1"/>
          </p:cNvSpPr>
          <p:nvPr/>
        </p:nvSpPr>
        <p:spPr bwMode="auto">
          <a:xfrm>
            <a:off x="394821"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1. Zhou. Nature. 2020;579:270. 2. </a:t>
            </a:r>
            <a:r>
              <a:rPr lang="nb-NO" altLang="en-US" sz="1200" b="0" spc="-10" dirty="0">
                <a:solidFill>
                  <a:schemeClr val="bg2"/>
                </a:solidFill>
                <a:latin typeface="Calibri" panose="020F0502020204030204" pitchFamily="34" charset="0"/>
              </a:rPr>
              <a:t>Hoffmann. Cell. 2020;181:271. </a:t>
            </a:r>
          </a:p>
          <a:p>
            <a:pPr>
              <a:defRPr/>
            </a:pPr>
            <a:r>
              <a:rPr lang="nb-NO" altLang="en-US" sz="1200" b="0" spc="-10" dirty="0">
                <a:solidFill>
                  <a:schemeClr val="bg2"/>
                </a:solidFill>
                <a:latin typeface="Calibri" panose="020F0502020204030204" pitchFamily="34" charset="0"/>
              </a:rPr>
              <a:t>3. </a:t>
            </a:r>
            <a:r>
              <a:rPr lang="en-US" altLang="en-US" sz="1200" b="0" spc="-10" dirty="0">
                <a:solidFill>
                  <a:schemeClr val="bg2"/>
                </a:solidFill>
                <a:latin typeface="Calibri" panose="020F0502020204030204" pitchFamily="34" charset="0"/>
              </a:rPr>
              <a:t>Gupta. Nat Med. 2020;26:1017. 4. Ahmed. </a:t>
            </a:r>
            <a:r>
              <a:rPr lang="da-DK" altLang="en-US" sz="1200" b="0" spc="-10" dirty="0">
                <a:solidFill>
                  <a:schemeClr val="bg2"/>
                </a:solidFill>
                <a:latin typeface="Calibri" panose="020F0502020204030204" pitchFamily="34" charset="0"/>
              </a:rPr>
              <a:t>J Rehabil Med. 2020;52:jrm00063.</a:t>
            </a:r>
            <a:r>
              <a:rPr lang="en-US" altLang="en-US" sz="1200" b="0" spc="-10" dirty="0">
                <a:solidFill>
                  <a:schemeClr val="bg2"/>
                </a:solidFill>
                <a:latin typeface="Calibri" panose="020F0502020204030204" pitchFamily="34" charset="0"/>
              </a:rPr>
              <a:t>   </a:t>
            </a:r>
          </a:p>
        </p:txBody>
      </p:sp>
    </p:spTree>
    <p:extLst>
      <p:ext uri="{BB962C8B-B14F-4D97-AF65-F5344CB8AC3E}">
        <p14:creationId xmlns="" xmlns:p14="http://schemas.microsoft.com/office/powerpoint/2010/main" val="1871251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solidFill>
                  <a:schemeClr val="bg1"/>
                </a:solidFill>
              </a:rPr>
              <a:t>Sechele cardiovasculare</a:t>
            </a:r>
            <a:endParaRPr lang="en-US" dirty="0">
              <a:solidFill>
                <a:schemeClr val="bg1"/>
              </a:solidFill>
            </a:endParaRPr>
          </a:p>
        </p:txBody>
      </p:sp>
      <p:sp>
        <p:nvSpPr>
          <p:cNvPr id="3" name="Content Placeholder 2"/>
          <p:cNvSpPr>
            <a:spLocks noGrp="1"/>
          </p:cNvSpPr>
          <p:nvPr>
            <p:ph idx="1"/>
          </p:nvPr>
        </p:nvSpPr>
        <p:spPr>
          <a:xfrm>
            <a:off x="368490" y="1199149"/>
            <a:ext cx="11086419" cy="4650686"/>
          </a:xfrm>
        </p:spPr>
        <p:txBody>
          <a:bodyPr/>
          <a:lstStyle/>
          <a:p>
            <a:pPr>
              <a:lnSpc>
                <a:spcPct val="80000"/>
              </a:lnSpc>
            </a:pPr>
            <a:r>
              <a:rPr lang="ro-RO" sz="2600" dirty="0" smtClean="0"/>
              <a:t>Studiu de cohortă prospectiv, observațional, asupra pacienților recuperați, din Registrul COVID-19 al Spitalului Universitar din </a:t>
            </a:r>
            <a:r>
              <a:rPr lang="en-US" sz="2600" dirty="0" smtClean="0"/>
              <a:t>Frankfurt</a:t>
            </a:r>
            <a:r>
              <a:rPr lang="ro-RO" sz="2600" dirty="0" smtClean="0"/>
              <a:t> </a:t>
            </a:r>
            <a:r>
              <a:rPr lang="en-US" sz="2600" dirty="0" smtClean="0"/>
              <a:t>(N </a:t>
            </a:r>
            <a:r>
              <a:rPr lang="en-US" sz="2600" dirty="0"/>
              <a:t>= 100)</a:t>
            </a:r>
            <a:r>
              <a:rPr lang="en-US" sz="2600" baseline="30000" dirty="0"/>
              <a:t>[1]</a:t>
            </a:r>
            <a:r>
              <a:rPr lang="en-US" sz="2600" dirty="0"/>
              <a:t> </a:t>
            </a:r>
          </a:p>
          <a:p>
            <a:pPr lvl="1">
              <a:lnSpc>
                <a:spcPct val="80000"/>
              </a:lnSpc>
            </a:pPr>
            <a:r>
              <a:rPr lang="ro-RO" sz="2400" dirty="0" smtClean="0"/>
              <a:t>RMN cardiac efectuat, în medie, la 71 de zile de la diagnostic</a:t>
            </a:r>
            <a:endParaRPr lang="en-US" sz="2400" dirty="0"/>
          </a:p>
          <a:p>
            <a:pPr lvl="1">
              <a:lnSpc>
                <a:spcPct val="80000"/>
              </a:lnSpc>
            </a:pPr>
            <a:r>
              <a:rPr lang="ro-RO" sz="2400" dirty="0" smtClean="0"/>
              <a:t>Modificări la 78% dintre pacienți</a:t>
            </a:r>
            <a:r>
              <a:rPr lang="en-US" sz="2400" dirty="0" smtClean="0"/>
              <a:t>, </a:t>
            </a:r>
            <a:r>
              <a:rPr lang="ro-RO" sz="2400" dirty="0" smtClean="0"/>
              <a:t>inflamația miocardului în </a:t>
            </a:r>
            <a:r>
              <a:rPr lang="en-US" sz="2400" dirty="0" smtClean="0"/>
              <a:t>60%</a:t>
            </a:r>
            <a:r>
              <a:rPr lang="ro-RO" sz="2400" dirty="0" smtClean="0"/>
              <a:t> din cazuri</a:t>
            </a:r>
            <a:r>
              <a:rPr lang="en-US" sz="2400" dirty="0" smtClean="0"/>
              <a:t>; </a:t>
            </a:r>
            <a:r>
              <a:rPr lang="en-US" sz="2400" dirty="0"/>
              <a:t>independent </a:t>
            </a:r>
            <a:r>
              <a:rPr lang="ro-RO" sz="2400" dirty="0" smtClean="0"/>
              <a:t>de comorbiditățile preexistente</a:t>
            </a:r>
            <a:r>
              <a:rPr lang="en-US" sz="2400" dirty="0" smtClean="0"/>
              <a:t>, </a:t>
            </a:r>
            <a:r>
              <a:rPr lang="ro-RO" sz="2400" dirty="0" smtClean="0"/>
              <a:t>severitatea infecției cu SARS-CoV-2 și durata de timp de la diagnostic</a:t>
            </a:r>
            <a:endParaRPr lang="en-US" sz="2400" dirty="0"/>
          </a:p>
          <a:p>
            <a:pPr lvl="1">
              <a:lnSpc>
                <a:spcPct val="80000"/>
              </a:lnSpc>
            </a:pPr>
            <a:r>
              <a:rPr lang="ro-RO" sz="2400" dirty="0" smtClean="0"/>
              <a:t>Reducerea fracției de ejecție a ventriculului stâng</a:t>
            </a:r>
            <a:r>
              <a:rPr lang="en-US" sz="2400" dirty="0" smtClean="0"/>
              <a:t>, </a:t>
            </a:r>
            <a:r>
              <a:rPr lang="ro-RO" sz="2400" dirty="0" smtClean="0"/>
              <a:t>creșterea volumelor ventriculului stâng și</a:t>
            </a:r>
            <a:r>
              <a:rPr lang="en-US" sz="2400" dirty="0" smtClean="0"/>
              <a:t> T1/T2</a:t>
            </a:r>
            <a:r>
              <a:rPr lang="ro-RO" sz="2400" dirty="0" smtClean="0"/>
              <a:t> nativ</a:t>
            </a:r>
            <a:r>
              <a:rPr lang="en-US" sz="2400" dirty="0" smtClean="0"/>
              <a:t> </a:t>
            </a:r>
            <a:r>
              <a:rPr lang="en-US" sz="2400" dirty="0" err="1"/>
              <a:t>vs</a:t>
            </a:r>
            <a:r>
              <a:rPr lang="en-US" sz="2400" dirty="0"/>
              <a:t> </a:t>
            </a:r>
            <a:r>
              <a:rPr lang="ro-RO" sz="2400" dirty="0" smtClean="0"/>
              <a:t>grupul de control cu factori de risc cardiovasculari</a:t>
            </a:r>
            <a:endParaRPr lang="en-US" sz="2400" dirty="0"/>
          </a:p>
        </p:txBody>
      </p:sp>
      <p:sp>
        <p:nvSpPr>
          <p:cNvPr id="14" name="Text Box 15">
            <a:extLst>
              <a:ext uri="{FF2B5EF4-FFF2-40B4-BE49-F238E27FC236}">
                <a16:creationId xmlns="" xmlns:a16="http://schemas.microsoft.com/office/drawing/2014/main" id="{B5547289-1788-426B-B102-6D09BA396827}"/>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1. Puntmann. </a:t>
            </a:r>
            <a:r>
              <a:rPr lang="ro-RO" altLang="en-US" sz="1200" b="0" spc="-10" dirty="0">
                <a:solidFill>
                  <a:schemeClr val="bg2"/>
                </a:solidFill>
                <a:latin typeface="Calibri" panose="020F0502020204030204" pitchFamily="34" charset="0"/>
              </a:rPr>
              <a:t>AMA Cardiol. 2020;[Epub]. 2. Mitrani. Heart Rhythm. 2020;[Epub]. </a:t>
            </a:r>
            <a:r>
              <a:rPr lang="en-US" altLang="en-US" sz="1200" b="0" spc="-10" dirty="0">
                <a:solidFill>
                  <a:schemeClr val="bg2"/>
                </a:solidFill>
                <a:latin typeface="Calibri" panose="020F0502020204030204" pitchFamily="34" charset="0"/>
              </a:rPr>
              <a:t> </a:t>
            </a:r>
          </a:p>
        </p:txBody>
      </p:sp>
      <p:sp>
        <p:nvSpPr>
          <p:cNvPr id="13" name="Rectangle 12"/>
          <p:cNvSpPr/>
          <p:nvPr/>
        </p:nvSpPr>
        <p:spPr>
          <a:xfrm>
            <a:off x="1076166" y="4799119"/>
            <a:ext cx="10293675" cy="1569660"/>
          </a:xfrm>
          <a:prstGeom prst="rect">
            <a:avLst/>
          </a:prstGeom>
          <a:solidFill>
            <a:schemeClr val="accent3">
              <a:lumMod val="60000"/>
              <a:lumOff val="40000"/>
            </a:schemeClr>
          </a:solidFill>
        </p:spPr>
        <p:txBody>
          <a:bodyPr wrap="square">
            <a:spAutoFit/>
          </a:bodyPr>
          <a:lstStyle/>
          <a:p>
            <a:pPr algn="ctr"/>
            <a:r>
              <a:rPr lang="en-US" sz="2400" b="0" i="1" dirty="0" smtClean="0">
                <a:latin typeface="Calibri"/>
                <a:cs typeface="Calibri"/>
              </a:rPr>
              <a:t>“</a:t>
            </a:r>
            <a:r>
              <a:rPr lang="ro-RO" sz="2400" b="0" i="1" dirty="0" smtClean="0">
                <a:latin typeface="Calibri"/>
                <a:cs typeface="Calibri"/>
              </a:rPr>
              <a:t>Nu există date cu privire la modul în care tratamentul acut în COVID-19 poate afecta recuperarea și funcția cardiacă pe termen lung</a:t>
            </a:r>
            <a:r>
              <a:rPr lang="en-US" sz="2400" b="0" i="1" dirty="0" smtClean="0">
                <a:latin typeface="Calibri"/>
                <a:cs typeface="Calibri"/>
              </a:rPr>
              <a:t>.</a:t>
            </a:r>
            <a:r>
              <a:rPr lang="ro-RO" sz="2400" b="0" i="1" dirty="0" smtClean="0">
                <a:latin typeface="Calibri"/>
                <a:cs typeface="Calibri"/>
              </a:rPr>
              <a:t> Pacienții cu funcție cardiacă aparent recuperată pot fi în continuare expuși riscului de a dezvolta cardiomiopatie și aritmii cardiace.</a:t>
            </a:r>
            <a:r>
              <a:rPr lang="en-US" sz="2400" b="0" i="1" dirty="0" smtClean="0">
                <a:latin typeface="Calibri"/>
                <a:cs typeface="Calibri"/>
              </a:rPr>
              <a:t>”</a:t>
            </a:r>
            <a:r>
              <a:rPr lang="en-US" sz="2400" b="0" i="1" baseline="30000" dirty="0" smtClean="0">
                <a:latin typeface="Calibri"/>
                <a:cs typeface="Calibri"/>
              </a:rPr>
              <a:t>[</a:t>
            </a:r>
            <a:r>
              <a:rPr lang="en-US" sz="2400" b="0" i="1" baseline="30000" dirty="0">
                <a:latin typeface="Calibri"/>
                <a:cs typeface="Calibri"/>
              </a:rPr>
              <a:t>2]</a:t>
            </a:r>
            <a:r>
              <a:rPr lang="en-US" sz="2400" b="0" i="1" dirty="0">
                <a:latin typeface="Calibri"/>
                <a:cs typeface="Calibri"/>
              </a:rPr>
              <a:t> </a:t>
            </a:r>
          </a:p>
        </p:txBody>
      </p:sp>
    </p:spTree>
    <p:extLst>
      <p:ext uri="{BB962C8B-B14F-4D97-AF65-F5344CB8AC3E}">
        <p14:creationId xmlns="" xmlns:p14="http://schemas.microsoft.com/office/powerpoint/2010/main" val="798004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solidFill>
                  <a:schemeClr val="bg1"/>
                </a:solidFill>
              </a:rPr>
              <a:t>Sechele neurologice</a:t>
            </a:r>
            <a:endParaRPr lang="en-US" dirty="0">
              <a:solidFill>
                <a:schemeClr val="bg1"/>
              </a:solidFill>
            </a:endParaRPr>
          </a:p>
        </p:txBody>
      </p:sp>
      <p:sp>
        <p:nvSpPr>
          <p:cNvPr id="19" name="Content Placeholder 18"/>
          <p:cNvSpPr>
            <a:spLocks noGrp="1"/>
          </p:cNvSpPr>
          <p:nvPr>
            <p:ph sz="half" idx="1"/>
          </p:nvPr>
        </p:nvSpPr>
        <p:spPr>
          <a:xfrm>
            <a:off x="397042" y="2127823"/>
            <a:ext cx="5582654" cy="3924061"/>
          </a:xfrm>
          <a:solidFill>
            <a:schemeClr val="accent2">
              <a:lumMod val="20000"/>
              <a:lumOff val="80000"/>
            </a:schemeClr>
          </a:solidFill>
        </p:spPr>
        <p:txBody>
          <a:bodyPr/>
          <a:lstStyle/>
          <a:p>
            <a:pPr>
              <a:lnSpc>
                <a:spcPct val="80000"/>
              </a:lnSpc>
            </a:pPr>
            <a:r>
              <a:rPr lang="ro-RO" sz="2200" dirty="0" smtClean="0"/>
              <a:t>Revizuire sistematică și meta-analiză, care a inclus 24 de studii privind infecția cu SARS-CoV-2 </a:t>
            </a:r>
            <a:r>
              <a:rPr lang="en-US" sz="2200" dirty="0" smtClean="0"/>
              <a:t>(N </a:t>
            </a:r>
            <a:r>
              <a:rPr lang="en-US" sz="2200" dirty="0"/>
              <a:t>= 8438)</a:t>
            </a:r>
            <a:r>
              <a:rPr lang="en-US" sz="2200" baseline="30000" dirty="0"/>
              <a:t>[1]</a:t>
            </a:r>
            <a:endParaRPr lang="en-US" sz="2200" dirty="0"/>
          </a:p>
          <a:p>
            <a:pPr lvl="1">
              <a:lnSpc>
                <a:spcPct val="80000"/>
              </a:lnSpc>
            </a:pPr>
            <a:r>
              <a:rPr lang="ro-RO" sz="2000" dirty="0" smtClean="0"/>
              <a:t>Prevalența</a:t>
            </a:r>
            <a:endParaRPr lang="en-US" sz="2000" dirty="0"/>
          </a:p>
          <a:p>
            <a:pPr lvl="2">
              <a:lnSpc>
                <a:spcPct val="80000"/>
              </a:lnSpc>
            </a:pPr>
            <a:r>
              <a:rPr lang="en-US" sz="1800" dirty="0" err="1" smtClean="0"/>
              <a:t>Anosmi</a:t>
            </a:r>
            <a:r>
              <a:rPr lang="ro-RO" sz="1800" dirty="0" smtClean="0"/>
              <a:t>e</a:t>
            </a:r>
            <a:r>
              <a:rPr lang="en-US" sz="1800" dirty="0" smtClean="0"/>
              <a:t>: 41</a:t>
            </a:r>
            <a:r>
              <a:rPr lang="ro-RO" sz="1800" dirty="0" smtClean="0"/>
              <a:t>,</a:t>
            </a:r>
            <a:r>
              <a:rPr lang="en-US" sz="1800" dirty="0" smtClean="0"/>
              <a:t>0</a:t>
            </a:r>
            <a:r>
              <a:rPr lang="en-US" sz="1800" dirty="0"/>
              <a:t>%, </a:t>
            </a:r>
            <a:r>
              <a:rPr lang="en-US" sz="1800" dirty="0" err="1" smtClean="0"/>
              <a:t>ageu</a:t>
            </a:r>
            <a:r>
              <a:rPr lang="ro-RO" sz="1800" dirty="0" smtClean="0"/>
              <a:t>zie</a:t>
            </a:r>
            <a:r>
              <a:rPr lang="en-US" sz="1800" dirty="0" smtClean="0"/>
              <a:t>: 38</a:t>
            </a:r>
            <a:r>
              <a:rPr lang="ro-RO" sz="1800" dirty="0" smtClean="0"/>
              <a:t>,</a:t>
            </a:r>
            <a:r>
              <a:rPr lang="en-US" sz="1800" dirty="0" smtClean="0"/>
              <a:t>2</a:t>
            </a:r>
            <a:r>
              <a:rPr lang="en-US" sz="1800" dirty="0"/>
              <a:t>%</a:t>
            </a:r>
          </a:p>
          <a:p>
            <a:pPr lvl="2">
              <a:lnSpc>
                <a:spcPct val="80000"/>
              </a:lnSpc>
            </a:pPr>
            <a:r>
              <a:rPr lang="ro-RO" sz="1800" dirty="0" smtClean="0"/>
              <a:t>Scăzută în rândul pacienților vârstnici</a:t>
            </a:r>
            <a:endParaRPr lang="en-US" sz="1800" dirty="0"/>
          </a:p>
          <a:p>
            <a:pPr>
              <a:lnSpc>
                <a:spcPct val="80000"/>
              </a:lnSpc>
            </a:pPr>
            <a:r>
              <a:rPr lang="en-US" sz="2200" i="1" dirty="0" smtClean="0"/>
              <a:t>“</a:t>
            </a:r>
            <a:r>
              <a:rPr lang="ro-RO" sz="2200" i="1" dirty="0" smtClean="0"/>
              <a:t>Nu este clar încă dacă tulburările de gust și miros legate de COVID-19 sunt tranzitorii sau permanente</a:t>
            </a:r>
            <a:r>
              <a:rPr lang="en-US" sz="2200" i="1" dirty="0" smtClean="0"/>
              <a:t>”</a:t>
            </a:r>
            <a:r>
              <a:rPr lang="en-US" sz="2200" i="1" baseline="30000" dirty="0" smtClean="0"/>
              <a:t>[</a:t>
            </a:r>
            <a:r>
              <a:rPr lang="en-US" sz="2200" i="1" baseline="30000" dirty="0"/>
              <a:t>1]</a:t>
            </a:r>
            <a:endParaRPr lang="en-US" sz="2200" i="1" dirty="0"/>
          </a:p>
          <a:p>
            <a:pPr lvl="1">
              <a:lnSpc>
                <a:spcPct val="80000"/>
              </a:lnSpc>
            </a:pPr>
            <a:r>
              <a:rPr lang="ro-RO" sz="2000" dirty="0" smtClean="0"/>
              <a:t>Într-un studiu de cohortă prospectiv </a:t>
            </a:r>
            <a:r>
              <a:rPr lang="en-US" sz="2000" dirty="0" smtClean="0"/>
              <a:t>(N </a:t>
            </a:r>
            <a:r>
              <a:rPr lang="en-US" sz="2000" dirty="0"/>
              <a:t>= </a:t>
            </a:r>
            <a:r>
              <a:rPr lang="en-US" sz="2000" dirty="0" smtClean="0"/>
              <a:t>3191)</a:t>
            </a:r>
            <a:r>
              <a:rPr lang="ro-RO" sz="2000" dirty="0" smtClean="0"/>
              <a:t> - rezoluție în termen de 3 săptămâni</a:t>
            </a:r>
            <a:r>
              <a:rPr lang="en-US" sz="2000" baseline="30000" dirty="0" smtClean="0"/>
              <a:t>[2</a:t>
            </a:r>
            <a:r>
              <a:rPr lang="en-US" sz="2000" baseline="30000" dirty="0"/>
              <a:t>]</a:t>
            </a:r>
            <a:endParaRPr lang="en-US" sz="2000" dirty="0"/>
          </a:p>
          <a:p>
            <a:pPr>
              <a:lnSpc>
                <a:spcPct val="80000"/>
              </a:lnSpc>
            </a:pPr>
            <a:endParaRPr lang="en-US" sz="2200" dirty="0"/>
          </a:p>
        </p:txBody>
      </p:sp>
      <p:sp>
        <p:nvSpPr>
          <p:cNvPr id="20" name="Content Placeholder 19"/>
          <p:cNvSpPr>
            <a:spLocks noGrp="1"/>
          </p:cNvSpPr>
          <p:nvPr>
            <p:ph sz="half" idx="2"/>
          </p:nvPr>
        </p:nvSpPr>
        <p:spPr>
          <a:xfrm>
            <a:off x="6252634" y="5186149"/>
            <a:ext cx="5229570" cy="1003935"/>
          </a:xfrm>
          <a:solidFill>
            <a:schemeClr val="accent3">
              <a:lumMod val="20000"/>
              <a:lumOff val="80000"/>
            </a:schemeClr>
          </a:solidFill>
        </p:spPr>
        <p:txBody>
          <a:bodyPr/>
          <a:lstStyle/>
          <a:p>
            <a:r>
              <a:rPr lang="ro-RO" sz="2400" dirty="0" smtClean="0"/>
              <a:t>Poate fi necesară monitorizarea cognitivă a pacienților recuperați</a:t>
            </a:r>
            <a:endParaRPr lang="en-US" sz="2400" dirty="0"/>
          </a:p>
        </p:txBody>
      </p:sp>
      <p:sp>
        <p:nvSpPr>
          <p:cNvPr id="10" name="TextBox 9"/>
          <p:cNvSpPr txBox="1"/>
          <p:nvPr/>
        </p:nvSpPr>
        <p:spPr bwMode="auto">
          <a:xfrm>
            <a:off x="560289" y="1185878"/>
            <a:ext cx="5195818" cy="830997"/>
          </a:xfrm>
          <a:prstGeom prst="rect">
            <a:avLst/>
          </a:prstGeom>
          <a:solidFill>
            <a:schemeClr val="accent1"/>
          </a:solidFill>
          <a:ln>
            <a:noFill/>
          </a:ln>
        </p:spPr>
        <p:txBody>
          <a:bodyPr wrap="square" rtlCol="0">
            <a:spAutoFit/>
          </a:bodyPr>
          <a:lstStyle/>
          <a:p>
            <a:pPr lvl="0" algn="ctr" eaLnBrk="0" fontAlgn="base" hangingPunct="0">
              <a:spcAft>
                <a:spcPct val="0"/>
              </a:spcAft>
              <a:defRPr/>
            </a:pPr>
            <a:r>
              <a:rPr kumimoji="0" lang="ro-RO" sz="2400" b="1" i="0" u="none" strike="noStrike" kern="1200" cap="none" spc="0" normalizeH="0" noProof="0" dirty="0" smtClean="0">
                <a:ln>
                  <a:noFill/>
                </a:ln>
                <a:solidFill>
                  <a:srgbClr val="FFFFFF"/>
                </a:solidFill>
                <a:effectLst/>
                <a:uLnTx/>
                <a:uFillTx/>
                <a:latin typeface="Calibri" panose="020F0502020204030204" pitchFamily="34" charset="0"/>
                <a:cs typeface="Arial" panose="020B0604020202020204" pitchFamily="34" charset="0"/>
              </a:rPr>
              <a:t>Deficite senzoriale</a:t>
            </a:r>
            <a:r>
              <a:rPr kumimoji="0" lang="en-US" sz="2400" b="1" i="0" u="none" strike="noStrike" kern="1200" cap="none" spc="0" normalizeH="0" noProof="0" dirty="0" smtClean="0">
                <a:ln>
                  <a:noFill/>
                </a:ln>
                <a:solidFill>
                  <a:srgbClr val="FFFFFF"/>
                </a:solidFill>
                <a:effectLst/>
                <a:uLnTx/>
                <a:uFillTx/>
                <a:latin typeface="Calibri" panose="020F0502020204030204" pitchFamily="34" charset="0"/>
                <a:cs typeface="Arial" panose="020B0604020202020204" pitchFamily="34" charset="0"/>
              </a:rPr>
              <a:t>: </a:t>
            </a:r>
            <a:endParaRPr kumimoji="0" lang="en-US" sz="2400" b="1" i="0" u="none" strike="noStrike" kern="1200" cap="none" spc="0" normalizeH="0" noProof="0" dirty="0">
              <a:ln>
                <a:noFill/>
              </a:ln>
              <a:solidFill>
                <a:srgbClr val="FFFFFF"/>
              </a:solidFill>
              <a:effectLst/>
              <a:uLnTx/>
              <a:uFillTx/>
              <a:latin typeface="Calibri" panose="020F0502020204030204" pitchFamily="34" charset="0"/>
              <a:cs typeface="Arial" panose="020B0604020202020204" pitchFamily="34" charset="0"/>
            </a:endParaRPr>
          </a:p>
          <a:p>
            <a:pPr lvl="0" algn="ctr" eaLnBrk="0" fontAlgn="base" hangingPunct="0">
              <a:spcAft>
                <a:spcPct val="0"/>
              </a:spcAft>
              <a:defRPr/>
            </a:pPr>
            <a:r>
              <a:rPr lang="ro-RO" sz="2400" dirty="0" smtClean="0">
                <a:solidFill>
                  <a:srgbClr val="FFFFFF"/>
                </a:solidFill>
                <a:latin typeface="Calibri" panose="020F0502020204030204" pitchFamily="34" charset="0"/>
                <a:cs typeface="Arial" panose="020B0604020202020204" pitchFamily="34" charset="0"/>
              </a:rPr>
              <a:t>Disfuncție olfactivă și gustativă</a:t>
            </a:r>
            <a:endParaRPr kumimoji="0" lang="en-US" sz="2400" i="0" u="none" strike="noStrike" kern="120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p:txBody>
      </p:sp>
      <p:sp>
        <p:nvSpPr>
          <p:cNvPr id="15" name="TextBox 14"/>
          <p:cNvSpPr txBox="1"/>
          <p:nvPr/>
        </p:nvSpPr>
        <p:spPr bwMode="auto">
          <a:xfrm>
            <a:off x="6251514" y="1201003"/>
            <a:ext cx="5228523" cy="3416320"/>
          </a:xfrm>
          <a:prstGeom prst="rect">
            <a:avLst/>
          </a:prstGeom>
          <a:solidFill>
            <a:schemeClr val="accent3"/>
          </a:solidFill>
          <a:ln>
            <a:noFill/>
          </a:ln>
        </p:spPr>
        <p:txBody>
          <a:bodyPr wrap="square" rtlCol="0">
            <a:spAutoFit/>
          </a:bodyPr>
          <a:lstStyle/>
          <a:p>
            <a:pPr algn="ctr" eaLnBrk="0" fontAlgn="base" hangingPunct="0">
              <a:spcAft>
                <a:spcPct val="0"/>
              </a:spcAft>
              <a:defRPr/>
            </a:pPr>
            <a:r>
              <a:rPr lang="en-US" sz="2400" b="0" i="1" dirty="0" smtClean="0">
                <a:solidFill>
                  <a:srgbClr val="FFFFFF"/>
                </a:solidFill>
                <a:latin typeface="Calibri" panose="020F0502020204030204" pitchFamily="34" charset="0"/>
                <a:cs typeface="Arial" panose="020B0604020202020204" pitchFamily="34" charset="0"/>
              </a:rPr>
              <a:t>“</a:t>
            </a:r>
            <a:r>
              <a:rPr lang="ro-RO" sz="2400" b="0" i="1" dirty="0" smtClean="0">
                <a:solidFill>
                  <a:srgbClr val="FFFFFF"/>
                </a:solidFill>
                <a:latin typeface="Calibri" panose="020F0502020204030204" pitchFamily="34" charset="0"/>
                <a:cs typeface="Arial" panose="020B0604020202020204" pitchFamily="34" charset="0"/>
              </a:rPr>
              <a:t>Infecțiile respiratorii virale sunt asociate cu sechele neurologice și psihiatrice</a:t>
            </a:r>
            <a:r>
              <a:rPr lang="en-US" sz="2400" b="0" i="1" dirty="0" smtClean="0">
                <a:solidFill>
                  <a:srgbClr val="FFFFFF"/>
                </a:solidFill>
                <a:latin typeface="Calibri" panose="020F0502020204030204" pitchFamily="34" charset="0"/>
                <a:cs typeface="Arial" panose="020B0604020202020204" pitchFamily="34" charset="0"/>
              </a:rPr>
              <a:t>, </a:t>
            </a:r>
            <a:r>
              <a:rPr lang="en-US" sz="2400" b="0" i="1" dirty="0" err="1" smtClean="0">
                <a:solidFill>
                  <a:srgbClr val="FFFFFF"/>
                </a:solidFill>
                <a:latin typeface="Calibri" panose="020F0502020204030204" pitchFamily="34" charset="0"/>
                <a:cs typeface="Arial" panose="020B0604020202020204" pitchFamily="34" charset="0"/>
              </a:rPr>
              <a:t>inclu</a:t>
            </a:r>
            <a:r>
              <a:rPr lang="ro-RO" sz="2400" b="0" i="1" dirty="0" smtClean="0">
                <a:solidFill>
                  <a:srgbClr val="FFFFFF"/>
                </a:solidFill>
                <a:latin typeface="Calibri" panose="020F0502020204030204" pitchFamily="34" charset="0"/>
                <a:cs typeface="Arial" panose="020B0604020202020204" pitchFamily="34" charset="0"/>
              </a:rPr>
              <a:t>siv</a:t>
            </a:r>
            <a:r>
              <a:rPr lang="en-US" sz="2400" b="0" i="1" dirty="0" smtClean="0">
                <a:solidFill>
                  <a:srgbClr val="FFFFFF"/>
                </a:solidFill>
                <a:latin typeface="Calibri" panose="020F0502020204030204" pitchFamily="34" charset="0"/>
                <a:cs typeface="Arial" panose="020B0604020202020204" pitchFamily="34" charset="0"/>
              </a:rPr>
              <a:t> </a:t>
            </a:r>
            <a:r>
              <a:rPr lang="en-US" sz="2400" b="0" i="1" dirty="0">
                <a:solidFill>
                  <a:srgbClr val="FFFFFF"/>
                </a:solidFill>
                <a:latin typeface="Calibri" panose="020F0502020204030204" pitchFamily="34" charset="0"/>
                <a:cs typeface="Arial" panose="020B0604020202020204" pitchFamily="34" charset="0"/>
              </a:rPr>
              <a:t>Parkinsonism, </a:t>
            </a:r>
            <a:r>
              <a:rPr lang="en-US" sz="2400" b="0" i="1" dirty="0" err="1" smtClean="0">
                <a:solidFill>
                  <a:srgbClr val="FFFFFF"/>
                </a:solidFill>
                <a:latin typeface="Calibri" panose="020F0502020204030204" pitchFamily="34" charset="0"/>
                <a:cs typeface="Arial" panose="020B0604020202020204" pitchFamily="34" charset="0"/>
              </a:rPr>
              <a:t>demen</a:t>
            </a:r>
            <a:r>
              <a:rPr lang="ro-RO" sz="2400" b="0" i="1" dirty="0" smtClean="0">
                <a:solidFill>
                  <a:srgbClr val="FFFFFF"/>
                </a:solidFill>
                <a:latin typeface="Calibri" panose="020F0502020204030204" pitchFamily="34" charset="0"/>
                <a:cs typeface="Arial" panose="020B0604020202020204" pitchFamily="34" charset="0"/>
              </a:rPr>
              <a:t>ță</a:t>
            </a:r>
            <a:r>
              <a:rPr lang="en-US" sz="2400" b="0" i="1" dirty="0" smtClean="0">
                <a:solidFill>
                  <a:srgbClr val="FFFFFF"/>
                </a:solidFill>
                <a:latin typeface="Calibri" panose="020F0502020204030204" pitchFamily="34" charset="0"/>
                <a:cs typeface="Arial" panose="020B0604020202020204" pitchFamily="34" charset="0"/>
              </a:rPr>
              <a:t>, </a:t>
            </a:r>
            <a:r>
              <a:rPr lang="en-US" sz="2400" b="0" i="1" dirty="0" err="1" smtClean="0">
                <a:solidFill>
                  <a:srgbClr val="FFFFFF"/>
                </a:solidFill>
                <a:latin typeface="Calibri" panose="020F0502020204030204" pitchFamily="34" charset="0"/>
                <a:cs typeface="Arial" panose="020B0604020202020204" pitchFamily="34" charset="0"/>
              </a:rPr>
              <a:t>depresi</a:t>
            </a:r>
            <a:r>
              <a:rPr lang="ro-RO" sz="2400" b="0" i="1" dirty="0" smtClean="0">
                <a:solidFill>
                  <a:srgbClr val="FFFFFF"/>
                </a:solidFill>
                <a:latin typeface="Calibri" panose="020F0502020204030204" pitchFamily="34" charset="0"/>
              </a:rPr>
              <a:t>e</a:t>
            </a:r>
            <a:r>
              <a:rPr lang="en-US" sz="2400" b="0" i="1" dirty="0" smtClean="0">
                <a:solidFill>
                  <a:srgbClr val="FFFFFF"/>
                </a:solidFill>
                <a:latin typeface="Calibri" panose="020F0502020204030204" pitchFamily="34" charset="0"/>
                <a:cs typeface="Arial" panose="020B0604020202020204" pitchFamily="34" charset="0"/>
              </a:rPr>
              <a:t>, </a:t>
            </a:r>
            <a:r>
              <a:rPr lang="ro-RO" sz="2400" b="0" i="1" dirty="0" smtClean="0">
                <a:solidFill>
                  <a:srgbClr val="FFFFFF"/>
                </a:solidFill>
                <a:latin typeface="Calibri" panose="020F0502020204030204" pitchFamily="34" charset="0"/>
                <a:cs typeface="Arial" panose="020B0604020202020204" pitchFamily="34" charset="0"/>
              </a:rPr>
              <a:t>tulburare de stres posttraumatic și anxietate</a:t>
            </a:r>
            <a:r>
              <a:rPr lang="en-US" sz="2400" b="0" i="1" dirty="0" smtClean="0">
                <a:solidFill>
                  <a:srgbClr val="FFFFFF"/>
                </a:solidFill>
                <a:latin typeface="Calibri" panose="020F0502020204030204" pitchFamily="34" charset="0"/>
                <a:cs typeface="Arial" panose="020B0604020202020204" pitchFamily="34" charset="0"/>
              </a:rPr>
              <a:t>. </a:t>
            </a:r>
            <a:r>
              <a:rPr lang="en-US" sz="2400" b="0" i="1" dirty="0">
                <a:solidFill>
                  <a:srgbClr val="FFFFFF"/>
                </a:solidFill>
                <a:latin typeface="Calibri" panose="020F0502020204030204" pitchFamily="34" charset="0"/>
                <a:cs typeface="Arial" panose="020B0604020202020204" pitchFamily="34" charset="0"/>
              </a:rPr>
              <a:t>. . </a:t>
            </a:r>
            <a:r>
              <a:rPr lang="ro-RO" sz="2400" b="0" i="1" dirty="0" smtClean="0">
                <a:solidFill>
                  <a:srgbClr val="FFFFFF"/>
                </a:solidFill>
                <a:latin typeface="Calibri" panose="020F0502020204030204" pitchFamily="34" charset="0"/>
                <a:cs typeface="Arial" panose="020B0604020202020204" pitchFamily="34" charset="0"/>
              </a:rPr>
              <a:t>Trebuie anticipate sechelele neruologice și psihiatrice semnificative pe termen lung în COVID-19, în special la pacienții ce au prezentat forme severe de boală</a:t>
            </a:r>
            <a:r>
              <a:rPr lang="en-US" sz="2400" b="0" i="1" dirty="0" smtClean="0">
                <a:solidFill>
                  <a:srgbClr val="FFFFFF"/>
                </a:solidFill>
                <a:latin typeface="Calibri" panose="020F0502020204030204" pitchFamily="34" charset="0"/>
                <a:cs typeface="Arial" panose="020B0604020202020204" pitchFamily="34" charset="0"/>
              </a:rPr>
              <a:t>.”</a:t>
            </a:r>
            <a:r>
              <a:rPr lang="en-US" sz="2400" b="0" i="1" baseline="30000" dirty="0" smtClean="0">
                <a:solidFill>
                  <a:srgbClr val="FFFFFF"/>
                </a:solidFill>
                <a:latin typeface="Calibri" panose="020F0502020204030204" pitchFamily="34" charset="0"/>
                <a:cs typeface="Arial" panose="020B0604020202020204" pitchFamily="34" charset="0"/>
              </a:rPr>
              <a:t>[</a:t>
            </a:r>
            <a:r>
              <a:rPr lang="en-US" sz="2400" b="0" i="1" baseline="30000" dirty="0">
                <a:solidFill>
                  <a:srgbClr val="FFFFFF"/>
                </a:solidFill>
                <a:latin typeface="Calibri" panose="020F0502020204030204" pitchFamily="34" charset="0"/>
                <a:cs typeface="Arial" panose="020B0604020202020204" pitchFamily="34" charset="0"/>
              </a:rPr>
              <a:t>3]</a:t>
            </a:r>
            <a:endParaRPr lang="en-US" sz="2400" b="0" i="1" dirty="0">
              <a:solidFill>
                <a:srgbClr val="FFFFFF"/>
              </a:solidFill>
              <a:latin typeface="Calibri" panose="020F0502020204030204" pitchFamily="34" charset="0"/>
              <a:cs typeface="Arial" panose="020B0604020202020204" pitchFamily="34" charset="0"/>
            </a:endParaRPr>
          </a:p>
        </p:txBody>
      </p:sp>
      <p:sp>
        <p:nvSpPr>
          <p:cNvPr id="14" name="Text Box 15">
            <a:extLst>
              <a:ext uri="{FF2B5EF4-FFF2-40B4-BE49-F238E27FC236}">
                <a16:creationId xmlns="" xmlns:a16="http://schemas.microsoft.com/office/drawing/2014/main" id="{B5547289-1788-426B-B102-6D09BA396827}"/>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1. Agyeman. </a:t>
            </a:r>
            <a:r>
              <a:rPr lang="tr-TR" altLang="en-US" sz="1200" b="0" spc="-10" dirty="0">
                <a:solidFill>
                  <a:schemeClr val="bg2"/>
                </a:solidFill>
                <a:latin typeface="Calibri" panose="020F0502020204030204" pitchFamily="34" charset="0"/>
              </a:rPr>
              <a:t>Mayo Clin Proc. 2020;95:1621. 2. Lee. </a:t>
            </a:r>
            <a:r>
              <a:rPr lang="en-US" altLang="en-US" sz="1200" b="0" spc="-10" dirty="0">
                <a:solidFill>
                  <a:schemeClr val="bg2"/>
                </a:solidFill>
                <a:latin typeface="Calibri" panose="020F0502020204030204" pitchFamily="34" charset="0"/>
              </a:rPr>
              <a:t>J Korean Med Sci. 2020;35:e174.</a:t>
            </a:r>
            <a:r>
              <a:rPr lang="tr-TR" altLang="en-US" sz="1200" b="0" spc="-10" dirty="0">
                <a:solidFill>
                  <a:schemeClr val="bg2"/>
                </a:solidFill>
                <a:latin typeface="Calibri" panose="020F0502020204030204" pitchFamily="34" charset="0"/>
              </a:rPr>
              <a:t> </a:t>
            </a:r>
            <a:r>
              <a:rPr lang="en-US" altLang="en-US" sz="1200" b="0" spc="-10" dirty="0">
                <a:solidFill>
                  <a:schemeClr val="bg2"/>
                </a:solidFill>
                <a:latin typeface="Calibri" panose="020F0502020204030204" pitchFamily="34" charset="0"/>
              </a:rPr>
              <a:t>3. Iadecola. Cell. 2020;[Epub].</a:t>
            </a:r>
          </a:p>
        </p:txBody>
      </p:sp>
    </p:spTree>
    <p:extLst>
      <p:ext uri="{BB962C8B-B14F-4D97-AF65-F5344CB8AC3E}">
        <p14:creationId xmlns="" xmlns:p14="http://schemas.microsoft.com/office/powerpoint/2010/main" val="4202017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smtClean="0"/>
              <a:t>Risk Factors for Severe COVID-19</a:t>
            </a:r>
            <a:endParaRPr lang="en-GB" dirty="0"/>
          </a:p>
        </p:txBody>
      </p:sp>
      <p:sp>
        <p:nvSpPr>
          <p:cNvPr id="6" name="Substituent conținut 5"/>
          <p:cNvSpPr>
            <a:spLocks noGrp="1"/>
          </p:cNvSpPr>
          <p:nvPr>
            <p:ph idx="1"/>
          </p:nvPr>
        </p:nvSpPr>
        <p:spPr>
          <a:xfrm>
            <a:off x="395785" y="5745707"/>
            <a:ext cx="11232108" cy="764274"/>
          </a:xfrm>
        </p:spPr>
        <p:txBody>
          <a:bodyPr/>
          <a:lstStyle/>
          <a:p>
            <a:pPr algn="just"/>
            <a:r>
              <a:rPr lang="ro-RO" sz="2000" dirty="0" smtClean="0">
                <a:latin typeface="Arial" pitchFamily="34" charset="0"/>
                <a:cs typeface="Arial" pitchFamily="34" charset="0"/>
              </a:rPr>
              <a:t>Studii recente asociază factori genetici ai gazdei cu severitatea bolii: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Pairo-Castineira</a:t>
            </a:r>
            <a:r>
              <a:rPr lang="en-US" sz="2000" dirty="0" smtClean="0">
                <a:latin typeface="Arial" pitchFamily="34" charset="0"/>
                <a:cs typeface="Arial" pitchFamily="34" charset="0"/>
              </a:rPr>
              <a:t>, E., </a:t>
            </a:r>
            <a:r>
              <a:rPr lang="en-US" sz="2000" dirty="0" err="1" smtClean="0">
                <a:latin typeface="Arial" pitchFamily="34" charset="0"/>
                <a:cs typeface="Arial" pitchFamily="34" charset="0"/>
              </a:rPr>
              <a:t>Clohisey</a:t>
            </a:r>
            <a:r>
              <a:rPr lang="en-US" sz="2000" dirty="0" smtClean="0">
                <a:latin typeface="Arial" pitchFamily="34" charset="0"/>
                <a:cs typeface="Arial" pitchFamily="34" charset="0"/>
              </a:rPr>
              <a:t>, S., </a:t>
            </a:r>
            <a:r>
              <a:rPr lang="en-US" sz="2000" dirty="0" err="1" smtClean="0">
                <a:latin typeface="Arial" pitchFamily="34" charset="0"/>
                <a:cs typeface="Arial" pitchFamily="34" charset="0"/>
              </a:rPr>
              <a:t>Klaric</a:t>
            </a:r>
            <a:r>
              <a:rPr lang="en-US" sz="2000" dirty="0" smtClean="0">
                <a:latin typeface="Arial" pitchFamily="34" charset="0"/>
                <a:cs typeface="Arial" pitchFamily="34" charset="0"/>
              </a:rPr>
              <a:t>, L. </a:t>
            </a:r>
            <a:r>
              <a:rPr lang="en-US" sz="2000" i="1" dirty="0" smtClean="0">
                <a:latin typeface="Arial" pitchFamily="34" charset="0"/>
                <a:cs typeface="Arial" pitchFamily="34" charset="0"/>
              </a:rPr>
              <a:t>et al.</a:t>
            </a:r>
            <a:r>
              <a:rPr lang="en-US" sz="2000" dirty="0" smtClean="0">
                <a:latin typeface="Arial" pitchFamily="34" charset="0"/>
                <a:cs typeface="Arial" pitchFamily="34" charset="0"/>
              </a:rPr>
              <a:t> Genetic mechanisms of critical illness in </a:t>
            </a:r>
            <a:r>
              <a:rPr lang="en-US" sz="2000" dirty="0" err="1" smtClean="0">
                <a:latin typeface="Arial" pitchFamily="34" charset="0"/>
                <a:cs typeface="Arial" pitchFamily="34" charset="0"/>
              </a:rPr>
              <a:t>Covid</a:t>
            </a:r>
            <a:r>
              <a:rPr lang="ro-RO" sz="2000" dirty="0" smtClean="0">
                <a:latin typeface="Arial" pitchFamily="34" charset="0"/>
                <a:cs typeface="Arial" pitchFamily="34" charset="0"/>
              </a:rPr>
              <a:t>-</a:t>
            </a:r>
            <a:r>
              <a:rPr lang="en-US" sz="2000" dirty="0" smtClean="0">
                <a:latin typeface="Arial" pitchFamily="34" charset="0"/>
                <a:cs typeface="Arial" pitchFamily="34" charset="0"/>
              </a:rPr>
              <a:t>19. </a:t>
            </a:r>
            <a:r>
              <a:rPr lang="ro-RO" sz="2000" dirty="0" smtClean="0">
                <a:latin typeface="Arial" pitchFamily="34" charset="0"/>
                <a:cs typeface="Arial" pitchFamily="34" charset="0"/>
              </a:rPr>
              <a:t> </a:t>
            </a:r>
            <a:r>
              <a:rPr lang="en-US" sz="2000" i="1" dirty="0" smtClean="0">
                <a:latin typeface="Arial" pitchFamily="34" charset="0"/>
                <a:cs typeface="Arial" pitchFamily="34" charset="0"/>
              </a:rPr>
              <a:t>Nature</a:t>
            </a:r>
            <a:r>
              <a:rPr lang="en-US" sz="2000" dirty="0" smtClean="0">
                <a:latin typeface="Arial" pitchFamily="34" charset="0"/>
                <a:cs typeface="Arial" pitchFamily="34" charset="0"/>
              </a:rPr>
              <a:t> (2020). https://doi.org/10.1038/s41586-020-03065-y</a:t>
            </a:r>
            <a:endParaRPr lang="ro-RO" sz="2000" dirty="0">
              <a:latin typeface="Arial" pitchFamily="34" charset="0"/>
              <a:cs typeface="Arial" pitchFamily="34" charset="0"/>
            </a:endParaRPr>
          </a:p>
        </p:txBody>
      </p:sp>
      <p:pic>
        <p:nvPicPr>
          <p:cNvPr id="3" name="Picture 2"/>
          <p:cNvPicPr/>
          <p:nvPr/>
        </p:nvPicPr>
        <p:blipFill>
          <a:blip r:embed="rId2"/>
          <a:stretch>
            <a:fillRect/>
          </a:stretch>
        </p:blipFill>
        <p:spPr>
          <a:xfrm>
            <a:off x="1050878" y="0"/>
            <a:ext cx="9894626" cy="5636525"/>
          </a:xfrm>
          <a:prstGeom prst="rect">
            <a:avLst/>
          </a:prstGeom>
        </p:spPr>
      </p:pic>
    </p:spTree>
    <p:extLst>
      <p:ext uri="{BB962C8B-B14F-4D97-AF65-F5344CB8AC3E}">
        <p14:creationId xmlns="" xmlns:p14="http://schemas.microsoft.com/office/powerpoint/2010/main" val="1274835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smtClean="0"/>
              <a:t>Timeline of Symptoms of Severe COVID-19</a:t>
            </a:r>
            <a:endParaRPr lang="en-US" dirty="0"/>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2339324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solidFill>
                  <a:schemeClr val="bg1"/>
                </a:solidFill>
              </a:rPr>
              <a:t>Severitatea COVID-19 în China Continentală</a:t>
            </a:r>
            <a:endParaRPr lang="en-US" dirty="0">
              <a:solidFill>
                <a:schemeClr val="bg1"/>
              </a:solidFill>
            </a:endParaRPr>
          </a:p>
        </p:txBody>
      </p:sp>
      <p:sp>
        <p:nvSpPr>
          <p:cNvPr id="3" name="Content Placeholder 2"/>
          <p:cNvSpPr>
            <a:spLocks noGrp="1"/>
          </p:cNvSpPr>
          <p:nvPr>
            <p:ph sz="half" idx="1"/>
          </p:nvPr>
        </p:nvSpPr>
        <p:spPr>
          <a:xfrm>
            <a:off x="300251" y="1510730"/>
            <a:ext cx="5610847" cy="4678738"/>
          </a:xfrm>
        </p:spPr>
        <p:txBody>
          <a:bodyPr/>
          <a:lstStyle/>
          <a:p>
            <a:pPr>
              <a:spcAft>
                <a:spcPts val="0"/>
              </a:spcAft>
            </a:pPr>
            <a:r>
              <a:rPr lang="ro-RO" sz="2400" dirty="0" smtClean="0"/>
              <a:t>Studiu observațional al cazurilor de COVID-19 înregistrate în China începând cu 11 februarie 2020 </a:t>
            </a:r>
            <a:r>
              <a:rPr lang="en-US" sz="2400" dirty="0" smtClean="0"/>
              <a:t>(N </a:t>
            </a:r>
            <a:r>
              <a:rPr lang="en-US" sz="2400" dirty="0"/>
              <a:t>= 72,314)</a:t>
            </a:r>
          </a:p>
          <a:p>
            <a:pPr lvl="1"/>
            <a:r>
              <a:rPr lang="ro-RO" sz="2200" dirty="0" smtClean="0"/>
              <a:t>Nu au fost înregistrate decese în rândul pacienților cu formă non-critică de boală sau cu vârstă</a:t>
            </a:r>
            <a:r>
              <a:rPr lang="en-US" sz="2200" dirty="0" smtClean="0"/>
              <a:t> </a:t>
            </a:r>
            <a:r>
              <a:rPr lang="en-US" sz="2200" dirty="0"/>
              <a:t>≤ 9 </a:t>
            </a:r>
            <a:r>
              <a:rPr lang="ro-RO" sz="2200" dirty="0" smtClean="0"/>
              <a:t>ani</a:t>
            </a:r>
            <a:endParaRPr lang="en-US" sz="2200" dirty="0"/>
          </a:p>
          <a:p>
            <a:endParaRPr lang="en-US" sz="2400" dirty="0"/>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1275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Wu. JAMA. 2020;323:1239. http://weekly.chinacdc.cn/en/article/id/e53946e2-c6c4-41e9-9a9b-fea8db1a8f51</a:t>
            </a:r>
          </a:p>
        </p:txBody>
      </p:sp>
      <p:grpSp>
        <p:nvGrpSpPr>
          <p:cNvPr id="5" name="Group 1">
            <a:extLst>
              <a:ext uri="{FF2B5EF4-FFF2-40B4-BE49-F238E27FC236}">
                <a16:creationId xmlns="" xmlns:a16="http://schemas.microsoft.com/office/drawing/2014/main"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D1232AFC-6326-44D1-AAF3-F60FDE79080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graphicFrame>
        <p:nvGraphicFramePr>
          <p:cNvPr id="9" name="Group 3">
            <a:extLst>
              <a:ext uri="{FF2B5EF4-FFF2-40B4-BE49-F238E27FC236}">
                <a16:creationId xmlns="" xmlns:a16="http://schemas.microsoft.com/office/drawing/2014/main" id="{FC7B7467-1F25-4FE6-B342-7D8D2B7CD4F0}"/>
              </a:ext>
            </a:extLst>
          </p:cNvPr>
          <p:cNvGraphicFramePr>
            <a:graphicFrameLocks/>
          </p:cNvGraphicFramePr>
          <p:nvPr/>
        </p:nvGraphicFramePr>
        <p:xfrm>
          <a:off x="580978" y="3819217"/>
          <a:ext cx="5490839" cy="2103200"/>
        </p:xfrm>
        <a:graphic>
          <a:graphicData uri="http://schemas.openxmlformats.org/drawingml/2006/table">
            <a:tbl>
              <a:tblPr/>
              <a:tblGrid>
                <a:gridCol w="3349218">
                  <a:extLst>
                    <a:ext uri="{9D8B030D-6E8A-4147-A177-3AD203B41FA5}">
                      <a16:colId xmlns="" xmlns:a16="http://schemas.microsoft.com/office/drawing/2014/main" val="20000"/>
                    </a:ext>
                  </a:extLst>
                </a:gridCol>
                <a:gridCol w="2141621">
                  <a:extLst>
                    <a:ext uri="{9D8B030D-6E8A-4147-A177-3AD203B41FA5}">
                      <a16:colId xmlns="" xmlns:a16="http://schemas.microsoft.com/office/drawing/2014/main" val="20002"/>
                    </a:ext>
                  </a:extLst>
                </a:gridCol>
              </a:tblGrid>
              <a:tr h="57253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1" i="0" u="none" strike="noStrike" cap="none" normalizeH="0" baseline="0" dirty="0" smtClean="0">
                          <a:ln>
                            <a:noFill/>
                          </a:ln>
                          <a:solidFill>
                            <a:schemeClr val="tx1"/>
                          </a:solidFill>
                          <a:effectLst/>
                          <a:latin typeface="Calibri" panose="020F0502020204030204" pitchFamily="34" charset="0"/>
                        </a:rPr>
                        <a:t>Clasificarea formelor de boală,</a:t>
                      </a:r>
                      <a:r>
                        <a:rPr kumimoji="0" lang="en-US" sz="1800" b="1" i="0" u="none" strike="noStrike" cap="none" normalizeH="0" baseline="0" dirty="0" smtClean="0">
                          <a:ln>
                            <a:noFill/>
                          </a:ln>
                          <a:solidFill>
                            <a:schemeClr val="tx1"/>
                          </a:solidFill>
                          <a:effectLst/>
                          <a:latin typeface="Calibri" panose="020F0502020204030204" pitchFamily="34" charset="0"/>
                        </a:rPr>
                        <a:t>%</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Calibri" panose="020F0502020204030204" pitchFamily="34" charset="0"/>
                        </a:rPr>
                        <a:t>C</a:t>
                      </a:r>
                      <a:r>
                        <a:rPr kumimoji="0" lang="ro-RO" sz="1800" b="1" i="0" u="none" strike="noStrike" cap="none" normalizeH="0" baseline="0" dirty="0" smtClean="0">
                          <a:ln>
                            <a:noFill/>
                          </a:ln>
                          <a:solidFill>
                            <a:schemeClr val="tx1"/>
                          </a:solidFill>
                          <a:effectLst/>
                          <a:latin typeface="Calibri" panose="020F0502020204030204" pitchFamily="34" charset="0"/>
                        </a:rPr>
                        <a:t>azuri confirmate</a:t>
                      </a:r>
                      <a:r>
                        <a:rPr kumimoji="0" lang="en-US" sz="1800" b="1" i="0" u="none" strike="noStrike" cap="none" normalizeH="0" baseline="0" dirty="0" smtClean="0">
                          <a:ln>
                            <a:noFill/>
                          </a:ln>
                          <a:solidFill>
                            <a:schemeClr val="tx1"/>
                          </a:solidFill>
                          <a:effectLst/>
                          <a:latin typeface="Calibri" panose="020F0502020204030204" pitchFamily="34" charset="0"/>
                        </a:rPr>
                        <a:t>*</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 (n = 44,672)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10001"/>
                  </a:ext>
                </a:extLst>
              </a:tr>
              <a:tr h="32716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bg2">
                              <a:lumMod val="10000"/>
                            </a:schemeClr>
                          </a:solidFill>
                          <a:effectLst/>
                          <a:latin typeface="Calibri" panose="020F0502020204030204" pitchFamily="34" charset="0"/>
                        </a:rPr>
                        <a:t>Ușoară</a:t>
                      </a:r>
                      <a:endParaRPr kumimoji="0" lang="en-US" sz="18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80.9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32716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Sever</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13.8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32716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Critic</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r h="32716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Missing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0.6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5"/>
                  </a:ext>
                </a:extLst>
              </a:tr>
            </a:tbl>
          </a:graphicData>
        </a:graphic>
      </p:graphicFrame>
      <p:graphicFrame>
        <p:nvGraphicFramePr>
          <p:cNvPr id="10" name="Group 3">
            <a:extLst>
              <a:ext uri="{FF2B5EF4-FFF2-40B4-BE49-F238E27FC236}">
                <a16:creationId xmlns="" xmlns:a16="http://schemas.microsoft.com/office/drawing/2014/main" id="{94D35D22-4DAE-4448-8B67-98D9B5BD81A9}"/>
              </a:ext>
            </a:extLst>
          </p:cNvPr>
          <p:cNvGraphicFramePr>
            <a:graphicFrameLocks/>
          </p:cNvGraphicFramePr>
          <p:nvPr/>
        </p:nvGraphicFramePr>
        <p:xfrm>
          <a:off x="6384926" y="1597357"/>
          <a:ext cx="5373688" cy="3973318"/>
        </p:xfrm>
        <a:graphic>
          <a:graphicData uri="http://schemas.openxmlformats.org/drawingml/2006/table">
            <a:tbl>
              <a:tblPr/>
              <a:tblGrid>
                <a:gridCol w="3241678">
                  <a:extLst>
                    <a:ext uri="{9D8B030D-6E8A-4147-A177-3AD203B41FA5}">
                      <a16:colId xmlns="" xmlns:a16="http://schemas.microsoft.com/office/drawing/2014/main" val="20000"/>
                    </a:ext>
                  </a:extLst>
                </a:gridCol>
                <a:gridCol w="2132010">
                  <a:extLst>
                    <a:ext uri="{9D8B030D-6E8A-4147-A177-3AD203B41FA5}">
                      <a16:colId xmlns="" xmlns:a16="http://schemas.microsoft.com/office/drawing/2014/main" val="20001"/>
                    </a:ext>
                  </a:extLst>
                </a:gridCol>
              </a:tblGrid>
              <a:tr h="26444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1" i="0" u="none" strike="noStrike" cap="none" normalizeH="0" baseline="0" dirty="0" smtClean="0">
                          <a:ln>
                            <a:noFill/>
                          </a:ln>
                          <a:solidFill>
                            <a:schemeClr val="tx1"/>
                          </a:solidFill>
                          <a:effectLst/>
                          <a:latin typeface="Calibri" panose="020F0502020204030204" pitchFamily="34" charset="0"/>
                        </a:rPr>
                        <a:t>Caracteristici</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1" i="0" u="none" strike="noStrike" cap="none" normalizeH="0" baseline="0" dirty="0" smtClean="0">
                          <a:ln>
                            <a:noFill/>
                          </a:ln>
                          <a:solidFill>
                            <a:schemeClr val="tx1"/>
                          </a:solidFill>
                          <a:effectLst/>
                          <a:latin typeface="Calibri" panose="020F0502020204030204" pitchFamily="34" charset="0"/>
                        </a:rPr>
                        <a:t>Rata de fatalitate</a:t>
                      </a:r>
                      <a:r>
                        <a:rPr kumimoji="0" lang="en-US" sz="1800" b="1" i="0" u="none" strike="noStrike" cap="none" normalizeH="0" baseline="0" dirty="0" smtClean="0">
                          <a:ln>
                            <a:noFill/>
                          </a:ln>
                          <a:solidFill>
                            <a:schemeClr val="tx1"/>
                          </a:solidFill>
                          <a:effectLst/>
                          <a:latin typeface="Calibri" panose="020F0502020204030204" pitchFamily="34" charset="0"/>
                        </a:rPr>
                        <a:t>, </a:t>
                      </a:r>
                      <a:r>
                        <a:rPr kumimoji="0" lang="en-US" sz="1800" b="1" i="0" u="none" strike="noStrike" cap="none" normalizeH="0" baseline="0" dirty="0">
                          <a:ln>
                            <a:noFill/>
                          </a:ln>
                          <a:solidFill>
                            <a:schemeClr val="tx1"/>
                          </a:solidFill>
                          <a:effectLst/>
                          <a:latin typeface="Calibri" panose="020F0502020204030204" pitchFamily="34" charset="0"/>
                        </a:rPr>
                        <a:t>% (n/N)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10001"/>
                  </a:ext>
                </a:extLst>
              </a:tr>
              <a:tr h="26444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Toate cazurile confirmate</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2.3 (1023/44,672)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26444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1" i="0" u="none" strike="noStrike" cap="none" normalizeH="0" baseline="0" dirty="0" smtClean="0">
                          <a:ln>
                            <a:noFill/>
                          </a:ln>
                          <a:solidFill>
                            <a:schemeClr val="bg2">
                              <a:lumMod val="10000"/>
                            </a:schemeClr>
                          </a:solidFill>
                          <a:effectLst/>
                          <a:latin typeface="Calibri" panose="020F0502020204030204" pitchFamily="34" charset="0"/>
                        </a:rPr>
                        <a:t>Critic</a:t>
                      </a:r>
                      <a:r>
                        <a:rPr kumimoji="0" lang="ro-RO" sz="1800" b="1" i="0" u="none" strike="noStrike" cap="none" normalizeH="0" baseline="0" dirty="0" smtClean="0">
                          <a:ln>
                            <a:noFill/>
                          </a:ln>
                          <a:solidFill>
                            <a:schemeClr val="bg2">
                              <a:lumMod val="10000"/>
                            </a:schemeClr>
                          </a:solidFill>
                          <a:effectLst/>
                          <a:latin typeface="Calibri" panose="020F0502020204030204" pitchFamily="34" charset="0"/>
                        </a:rPr>
                        <a:t>e</a:t>
                      </a:r>
                      <a:endParaRPr kumimoji="0" lang="en-US" sz="18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49.0 (1023/2087)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4"/>
                  </a:ext>
                </a:extLst>
              </a:tr>
              <a:tr h="40701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Vârsta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80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ani</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14.8 (208/1408)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26444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Boală cardiovasculară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10.5 (92/873)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5"/>
                  </a:ext>
                </a:extLst>
              </a:tr>
              <a:tr h="26444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Vârsta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70-79</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 ani</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8.0 (312/3918)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6"/>
                  </a:ext>
                </a:extLst>
              </a:tr>
              <a:tr h="26444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Diabet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7.3 (80/1102)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7"/>
                  </a:ext>
                </a:extLst>
              </a:tr>
              <a:tr h="26444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Boală respiratorie cronică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6.3 (32/511)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8"/>
                  </a:ext>
                </a:extLst>
              </a:tr>
              <a:tr h="26444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H</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pertensi</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une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6.0 (161/2683)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9"/>
                  </a:ext>
                </a:extLst>
              </a:tr>
              <a:tr h="26444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Cancer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5.6 (6/107)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10"/>
                  </a:ext>
                </a:extLst>
              </a:tr>
            </a:tbl>
          </a:graphicData>
        </a:graphic>
      </p:graphicFrame>
      <p:sp>
        <p:nvSpPr>
          <p:cNvPr id="27" name="TextBox 26"/>
          <p:cNvSpPr txBox="1"/>
          <p:nvPr/>
        </p:nvSpPr>
        <p:spPr bwMode="auto">
          <a:xfrm>
            <a:off x="6386880" y="5570361"/>
            <a:ext cx="419095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smtClean="0">
                <a:solidFill>
                  <a:schemeClr val="bg1"/>
                </a:solidFill>
                <a:latin typeface="Calibri" panose="020F0502020204030204" pitchFamily="34" charset="0"/>
              </a:rPr>
              <a:t>*</a:t>
            </a:r>
            <a:r>
              <a:rPr lang="ro-RO" sz="1600" b="0" dirty="0" smtClean="0">
                <a:solidFill>
                  <a:schemeClr val="bg1"/>
                </a:solidFill>
                <a:latin typeface="Calibri" panose="020F0502020204030204" pitchFamily="34" charset="0"/>
              </a:rPr>
              <a:t>Pozitiv pentru ARN viral - exudat nazofaringian</a:t>
            </a:r>
            <a:r>
              <a:rPr lang="en-US" sz="1600" b="0" dirty="0" smtClean="0">
                <a:solidFill>
                  <a:schemeClr val="bg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28" name="TextBox 27"/>
          <p:cNvSpPr txBox="1"/>
          <p:nvPr/>
        </p:nvSpPr>
        <p:spPr bwMode="auto">
          <a:xfrm>
            <a:off x="719138" y="4710009"/>
            <a:ext cx="5372007" cy="384434"/>
          </a:xfrm>
          <a:prstGeom prst="rect">
            <a:avLst/>
          </a:prstGeom>
          <a:noFill/>
          <a:ln w="38100" cmpd="sng" algn="ctr">
            <a:solidFill>
              <a:schemeClr val="accent3"/>
            </a:solidFill>
            <a:miter lim="800000"/>
            <a:headEnd/>
            <a:tailEnd/>
          </a:ln>
          <a:extLst>
            <a:ext uri="{909E8E84-426E-40DD-AFC4-6F175D3DCCD1}">
              <a14:hiddenFill xmlns="" xmlns:a14="http://schemas.microsoft.com/office/drawing/2010/main">
                <a:solidFill>
                  <a:srgbClr val="FFFFFF"/>
                </a:solidFill>
              </a14:hiddenFill>
            </a:ext>
          </a:extLst>
        </p:spPr>
        <p:txBody>
          <a:bodyPr wrap="square" rtlCol="0">
            <a:spAutoFit/>
          </a:bodyPr>
          <a:lstStyle/>
          <a:p>
            <a:pPr algn="l">
              <a:lnSpc>
                <a:spcPct val="100000"/>
              </a:lnSpc>
              <a:spcBef>
                <a:spcPct val="50000"/>
              </a:spcBef>
              <a:spcAft>
                <a:spcPct val="0"/>
              </a:spcAft>
              <a:buClrTx/>
              <a:buFontTx/>
              <a:buNone/>
            </a:pPr>
            <a:endParaRPr lang="en-US" b="0"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707887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238127"/>
            <a:ext cx="11250193" cy="1103313"/>
          </a:xfrm>
        </p:spPr>
        <p:txBody>
          <a:bodyPr/>
          <a:lstStyle/>
          <a:p>
            <a:pPr algn="ctr"/>
            <a:r>
              <a:rPr lang="ro-RO" dirty="0" smtClean="0">
                <a:solidFill>
                  <a:schemeClr val="bg1"/>
                </a:solidFill>
              </a:rPr>
              <a:t>Predictori ai mortalității în rândul pacienților cu COVID-19 spitalizați în Marea Britanie</a:t>
            </a:r>
            <a:endParaRPr lang="en-US" dirty="0">
              <a:solidFill>
                <a:schemeClr val="bg1"/>
              </a:solidFill>
            </a:endParaRPr>
          </a:p>
        </p:txBody>
      </p:sp>
      <p:sp>
        <p:nvSpPr>
          <p:cNvPr id="11" name="Content Placeholder 10"/>
          <p:cNvSpPr>
            <a:spLocks noGrp="1"/>
          </p:cNvSpPr>
          <p:nvPr>
            <p:ph sz="half" idx="1"/>
          </p:nvPr>
        </p:nvSpPr>
        <p:spPr>
          <a:xfrm>
            <a:off x="601820" y="1510730"/>
            <a:ext cx="3754906" cy="4678738"/>
          </a:xfrm>
        </p:spPr>
        <p:txBody>
          <a:bodyPr/>
          <a:lstStyle/>
          <a:p>
            <a:r>
              <a:rPr lang="ro-RO" sz="2400" dirty="0" smtClean="0"/>
              <a:t>Studiu de cohortă observațional, prospectiv, realizat în spitalele din Anglia, Țara Galilor și Scoția în perioada 06 februarie-</a:t>
            </a:r>
            <a:r>
              <a:rPr lang="en-US" sz="2400" dirty="0" smtClean="0"/>
              <a:t>19</a:t>
            </a:r>
            <a:r>
              <a:rPr lang="ro-RO" sz="2400" dirty="0" smtClean="0"/>
              <a:t> aprilie</a:t>
            </a:r>
            <a:r>
              <a:rPr lang="en-US" sz="2400" dirty="0" smtClean="0"/>
              <a:t> </a:t>
            </a:r>
            <a:r>
              <a:rPr lang="en-US" sz="2400" dirty="0"/>
              <a:t>2020 (N = 20,133)</a:t>
            </a:r>
          </a:p>
          <a:p>
            <a:pPr lvl="1"/>
            <a:r>
              <a:rPr lang="ro-RO" sz="2200" b="1" dirty="0" smtClean="0"/>
              <a:t>Risc crescut de mortalitate: pacienți vârstnici, sex masculin, comorbidități cronice</a:t>
            </a:r>
            <a:endParaRPr lang="en-US" sz="2200" b="1" dirty="0"/>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2241" y="636789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Docherty. BMJ. 2020;369:m1985.</a:t>
            </a:r>
          </a:p>
        </p:txBody>
      </p:sp>
      <p:sp>
        <p:nvSpPr>
          <p:cNvPr id="14" name="TextBox 13"/>
          <p:cNvSpPr txBox="1"/>
          <p:nvPr/>
        </p:nvSpPr>
        <p:spPr bwMode="auto">
          <a:xfrm>
            <a:off x="6346209" y="1504461"/>
            <a:ext cx="33300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ro-RO" dirty="0" smtClean="0">
                <a:solidFill>
                  <a:schemeClr val="bg1"/>
                </a:solidFill>
                <a:latin typeface="Calibri" panose="020F0502020204030204" pitchFamily="34" charset="0"/>
              </a:rPr>
              <a:t>Analiza multivariată HR=deces</a:t>
            </a:r>
            <a:endParaRPr lang="en-US" dirty="0">
              <a:solidFill>
                <a:schemeClr val="bg1"/>
              </a:solidFill>
              <a:latin typeface="Calibri" panose="020F0502020204030204" pitchFamily="34" charset="0"/>
            </a:endParaRPr>
          </a:p>
        </p:txBody>
      </p:sp>
      <p:sp>
        <p:nvSpPr>
          <p:cNvPr id="16" name="TextBox 15"/>
          <p:cNvSpPr txBox="1"/>
          <p:nvPr/>
        </p:nvSpPr>
        <p:spPr bwMode="auto">
          <a:xfrm>
            <a:off x="9601179" y="1960403"/>
            <a:ext cx="117211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dirty="0">
                <a:solidFill>
                  <a:schemeClr val="bg1"/>
                </a:solidFill>
                <a:latin typeface="Calibri" panose="020F0502020204030204" pitchFamily="34" charset="0"/>
              </a:rPr>
              <a:t>HR (95% CI)</a:t>
            </a:r>
          </a:p>
        </p:txBody>
      </p:sp>
      <p:sp>
        <p:nvSpPr>
          <p:cNvPr id="17" name="TextBox 16"/>
          <p:cNvSpPr txBox="1"/>
          <p:nvPr/>
        </p:nvSpPr>
        <p:spPr bwMode="auto">
          <a:xfrm>
            <a:off x="11046056" y="1960403"/>
            <a:ext cx="81451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i="1" dirty="0">
                <a:solidFill>
                  <a:schemeClr val="bg1"/>
                </a:solidFill>
                <a:latin typeface="Calibri" panose="020F0502020204030204" pitchFamily="34" charset="0"/>
              </a:rPr>
              <a:t>P </a:t>
            </a:r>
            <a:r>
              <a:rPr lang="en-US" sz="1600" dirty="0">
                <a:solidFill>
                  <a:schemeClr val="bg1"/>
                </a:solidFill>
                <a:latin typeface="Calibri" panose="020F0502020204030204" pitchFamily="34" charset="0"/>
              </a:rPr>
              <a:t>Value</a:t>
            </a:r>
            <a:endParaRPr lang="en-US" sz="1600" i="1" dirty="0">
              <a:solidFill>
                <a:schemeClr val="bg1"/>
              </a:solidFill>
              <a:latin typeface="Calibri" panose="020F0502020204030204" pitchFamily="34" charset="0"/>
            </a:endParaRPr>
          </a:p>
        </p:txBody>
      </p:sp>
      <p:sp>
        <p:nvSpPr>
          <p:cNvPr id="18" name="TextBox 17"/>
          <p:cNvSpPr txBox="1"/>
          <p:nvPr/>
        </p:nvSpPr>
        <p:spPr bwMode="auto">
          <a:xfrm>
            <a:off x="4541813" y="2205961"/>
            <a:ext cx="2878288" cy="3785652"/>
          </a:xfrm>
          <a:prstGeom prst="rect">
            <a:avLst/>
          </a:prstGeom>
          <a:noFill/>
          <a:ln>
            <a:noFill/>
          </a:ln>
        </p:spPr>
        <p:txBody>
          <a:bodyPr wrap="none" rtlCol="0">
            <a:spAutoFit/>
          </a:bodyPr>
          <a:lstStyle/>
          <a:p>
            <a:pPr>
              <a:lnSpc>
                <a:spcPct val="100000"/>
              </a:lnSpc>
              <a:spcBef>
                <a:spcPts val="0"/>
              </a:spcBef>
              <a:spcAft>
                <a:spcPct val="0"/>
              </a:spcAft>
              <a:buClrTx/>
              <a:buFontTx/>
              <a:buNone/>
            </a:pPr>
            <a:r>
              <a:rPr lang="en-US" sz="1600" b="0" dirty="0">
                <a:solidFill>
                  <a:schemeClr val="bg1"/>
                </a:solidFill>
                <a:latin typeface="Calibri" panose="020F0502020204030204" pitchFamily="34" charset="0"/>
              </a:rPr>
              <a:t>&lt; 50 </a:t>
            </a:r>
            <a:r>
              <a:rPr lang="ro-RO" sz="1600" b="0" dirty="0" smtClean="0">
                <a:solidFill>
                  <a:schemeClr val="bg1"/>
                </a:solidFill>
                <a:latin typeface="Calibri" panose="020F0502020204030204" pitchFamily="34" charset="0"/>
              </a:rPr>
              <a:t>ani</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a:solidFill>
                  <a:schemeClr val="bg1"/>
                </a:solidFill>
                <a:latin typeface="Calibri" panose="020F0502020204030204" pitchFamily="34" charset="0"/>
              </a:rPr>
              <a:t>50-59 </a:t>
            </a:r>
            <a:r>
              <a:rPr lang="ro-RO" sz="1600" b="0" dirty="0" smtClean="0">
                <a:solidFill>
                  <a:schemeClr val="bg1"/>
                </a:solidFill>
                <a:latin typeface="Calibri" panose="020F0502020204030204" pitchFamily="34" charset="0"/>
              </a:rPr>
              <a:t>ani</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a:solidFill>
                  <a:schemeClr val="bg1"/>
                </a:solidFill>
                <a:latin typeface="Calibri" panose="020F0502020204030204" pitchFamily="34" charset="0"/>
              </a:rPr>
              <a:t>60-69 </a:t>
            </a:r>
            <a:r>
              <a:rPr lang="ro-RO" sz="1600" b="0" dirty="0" smtClean="0">
                <a:solidFill>
                  <a:schemeClr val="bg1"/>
                </a:solidFill>
                <a:latin typeface="Calibri" panose="020F0502020204030204" pitchFamily="34" charset="0"/>
              </a:rPr>
              <a:t>ani</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a:solidFill>
                  <a:schemeClr val="bg1"/>
                </a:solidFill>
                <a:latin typeface="Calibri" panose="020F0502020204030204" pitchFamily="34" charset="0"/>
              </a:rPr>
              <a:t>70-79 </a:t>
            </a:r>
            <a:r>
              <a:rPr lang="ro-RO" sz="1600" b="0" dirty="0" smtClean="0">
                <a:solidFill>
                  <a:schemeClr val="bg1"/>
                </a:solidFill>
                <a:latin typeface="Calibri" panose="020F0502020204030204" pitchFamily="34" charset="0"/>
              </a:rPr>
              <a:t>ani</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a:solidFill>
                  <a:schemeClr val="bg1"/>
                </a:solidFill>
                <a:latin typeface="Calibri" panose="020F0502020204030204" pitchFamily="34" charset="0"/>
              </a:rPr>
              <a:t>≥ 80 </a:t>
            </a:r>
            <a:r>
              <a:rPr lang="ro-RO" sz="1600" b="0" dirty="0" smtClean="0">
                <a:solidFill>
                  <a:schemeClr val="bg1"/>
                </a:solidFill>
                <a:latin typeface="Calibri" panose="020F0502020204030204" pitchFamily="34" charset="0"/>
              </a:rPr>
              <a:t>ani</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ro-RO" sz="1600" b="0" dirty="0" smtClean="0">
                <a:solidFill>
                  <a:schemeClr val="bg1"/>
                </a:solidFill>
                <a:latin typeface="Calibri" panose="020F0502020204030204" pitchFamily="34" charset="0"/>
              </a:rPr>
              <a:t>Sex feminin</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ro-RO" sz="1600" b="0" dirty="0" smtClean="0">
                <a:solidFill>
                  <a:schemeClr val="bg1"/>
                </a:solidFill>
                <a:latin typeface="Calibri" panose="020F0502020204030204" pitchFamily="34" charset="0"/>
              </a:rPr>
              <a:t>Boală cardiacă cronică</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ro-RO" sz="1600" b="0" dirty="0" smtClean="0">
                <a:solidFill>
                  <a:schemeClr val="bg1"/>
                </a:solidFill>
                <a:latin typeface="Calibri" panose="020F0502020204030204" pitchFamily="34" charset="0"/>
              </a:rPr>
              <a:t>Boală pulmonară cronică</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ro-RO" sz="1600" b="0" dirty="0" smtClean="0">
                <a:solidFill>
                  <a:schemeClr val="bg1"/>
                </a:solidFill>
                <a:latin typeface="Calibri" panose="020F0502020204030204" pitchFamily="34" charset="0"/>
              </a:rPr>
              <a:t>Boală cronică renală</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err="1" smtClean="0">
                <a:solidFill>
                  <a:schemeClr val="bg1"/>
                </a:solidFill>
                <a:latin typeface="Calibri" panose="020F0502020204030204" pitchFamily="34" charset="0"/>
              </a:rPr>
              <a:t>Diabet</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err="1" smtClean="0">
                <a:solidFill>
                  <a:schemeClr val="bg1"/>
                </a:solidFill>
                <a:latin typeface="Calibri" panose="020F0502020204030204" pitchFamily="34" charset="0"/>
              </a:rPr>
              <a:t>Obe</a:t>
            </a:r>
            <a:r>
              <a:rPr lang="ro-RO" sz="1600" b="0" dirty="0" smtClean="0">
                <a:solidFill>
                  <a:schemeClr val="bg1"/>
                </a:solidFill>
                <a:latin typeface="Calibri" panose="020F0502020204030204" pitchFamily="34" charset="0"/>
              </a:rPr>
              <a:t>zitate</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ro-RO" sz="1600" b="0" dirty="0" smtClean="0">
                <a:solidFill>
                  <a:schemeClr val="bg1"/>
                </a:solidFill>
                <a:latin typeface="Calibri" panose="020F0502020204030204" pitchFamily="34" charset="0"/>
              </a:rPr>
              <a:t>Boală cronică neurologică</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err="1" smtClean="0">
                <a:solidFill>
                  <a:schemeClr val="bg1"/>
                </a:solidFill>
                <a:latin typeface="Calibri" panose="020F0502020204030204" pitchFamily="34" charset="0"/>
              </a:rPr>
              <a:t>Demen</a:t>
            </a:r>
            <a:r>
              <a:rPr lang="ro-RO" sz="1600" b="0" dirty="0" smtClean="0">
                <a:solidFill>
                  <a:schemeClr val="bg1"/>
                </a:solidFill>
                <a:latin typeface="Calibri" panose="020F0502020204030204" pitchFamily="34" charset="0"/>
              </a:rPr>
              <a:t>ță</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smtClean="0">
                <a:solidFill>
                  <a:schemeClr val="bg1"/>
                </a:solidFill>
                <a:latin typeface="Calibri" panose="020F0502020204030204" pitchFamily="34" charset="0"/>
              </a:rPr>
              <a:t>Malign</a:t>
            </a:r>
            <a:r>
              <a:rPr lang="ro-RO" sz="1600" b="0" dirty="0" smtClean="0">
                <a:solidFill>
                  <a:schemeClr val="bg1"/>
                </a:solidFill>
                <a:latin typeface="Calibri" panose="020F0502020204030204" pitchFamily="34" charset="0"/>
              </a:rPr>
              <a:t>itate</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ro-RO" sz="1600" b="0" dirty="0" smtClean="0">
                <a:solidFill>
                  <a:schemeClr val="bg1"/>
                </a:solidFill>
                <a:latin typeface="Calibri" panose="020F0502020204030204" pitchFamily="34" charset="0"/>
              </a:rPr>
              <a:t>Boală hepatică moderată/severă</a:t>
            </a:r>
            <a:endParaRPr lang="en-US" sz="1600" b="0" dirty="0">
              <a:solidFill>
                <a:schemeClr val="bg1"/>
              </a:solidFill>
              <a:latin typeface="Calibri" panose="020F0502020204030204" pitchFamily="34" charset="0"/>
            </a:endParaRPr>
          </a:p>
        </p:txBody>
      </p:sp>
      <p:sp>
        <p:nvSpPr>
          <p:cNvPr id="19" name="TextBox 18"/>
          <p:cNvSpPr txBox="1"/>
          <p:nvPr/>
        </p:nvSpPr>
        <p:spPr bwMode="auto">
          <a:xfrm>
            <a:off x="9328418" y="2452183"/>
            <a:ext cx="1717638" cy="3539430"/>
          </a:xfrm>
          <a:prstGeom prst="rect">
            <a:avLst/>
          </a:prstGeom>
          <a:noFill/>
          <a:ln>
            <a:noFill/>
          </a:ln>
        </p:spPr>
        <p:txBody>
          <a:bodyPr wrap="none" rtlCol="0">
            <a:spAutoFit/>
          </a:bodyPr>
          <a:lstStyle/>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2.63 (2.06-3.35)</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4.99 (3.99-6.25)</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8.51 (6.85-10.57)</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11.09 (8.93-13.77)</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0.81 (0.75-0.86)</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1.16 (1.08-1.24)</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1.17 (1.09-1.27)</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1.28 (1.18-1.39)</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1.06 (0.99-1.14)</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1.33 (1.19-1.49)</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1.17 (1.06-1.29)</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1.40 (1.28-1.52)</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1.13 (1.02-1.24)</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1.51 (1.21-1.88)</a:t>
            </a:r>
          </a:p>
        </p:txBody>
      </p:sp>
      <p:sp>
        <p:nvSpPr>
          <p:cNvPr id="20" name="TextBox 19"/>
          <p:cNvSpPr txBox="1"/>
          <p:nvPr/>
        </p:nvSpPr>
        <p:spPr bwMode="auto">
          <a:xfrm>
            <a:off x="4541813" y="1960403"/>
            <a:ext cx="128144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sz="1600" dirty="0" err="1" smtClean="0">
                <a:solidFill>
                  <a:schemeClr val="bg1"/>
                </a:solidFill>
                <a:latin typeface="Calibri" panose="020F0502020204030204" pitchFamily="34" charset="0"/>
              </a:rPr>
              <a:t>Caracteristic</a:t>
            </a:r>
            <a:r>
              <a:rPr lang="ro-RO" sz="1600" dirty="0" smtClean="0">
                <a:solidFill>
                  <a:schemeClr val="bg1"/>
                </a:solidFill>
                <a:latin typeface="Calibri" panose="020F0502020204030204" pitchFamily="34" charset="0"/>
              </a:rPr>
              <a:t>i</a:t>
            </a:r>
            <a:endParaRPr lang="en-US" sz="1600" dirty="0">
              <a:solidFill>
                <a:schemeClr val="bg1"/>
              </a:solidFill>
              <a:latin typeface="Calibri" panose="020F0502020204030204" pitchFamily="34" charset="0"/>
            </a:endParaRPr>
          </a:p>
        </p:txBody>
      </p:sp>
      <p:sp>
        <p:nvSpPr>
          <p:cNvPr id="21" name="TextBox 20"/>
          <p:cNvSpPr txBox="1"/>
          <p:nvPr/>
        </p:nvSpPr>
        <p:spPr bwMode="auto">
          <a:xfrm>
            <a:off x="11104802" y="2452183"/>
            <a:ext cx="697026" cy="3539430"/>
          </a:xfrm>
          <a:prstGeom prst="rect">
            <a:avLst/>
          </a:prstGeom>
          <a:noFill/>
          <a:ln>
            <a:noFill/>
          </a:ln>
        </p:spPr>
        <p:txBody>
          <a:bodyPr wrap="none" rtlCol="0">
            <a:spAutoFit/>
          </a:bodyPr>
          <a:lstStyle/>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&lt; .001</a:t>
            </a:r>
          </a:p>
          <a:p>
            <a:pPr algn="ctr">
              <a:spcBef>
                <a:spcPts val="0"/>
              </a:spcBef>
            </a:pPr>
            <a:r>
              <a:rPr lang="en-US" sz="1600" b="0" dirty="0">
                <a:solidFill>
                  <a:schemeClr val="bg1"/>
                </a:solidFill>
                <a:latin typeface="Calibri" panose="020F0502020204030204" pitchFamily="34" charset="0"/>
              </a:rPr>
              <a:t>&lt; .001</a:t>
            </a:r>
          </a:p>
          <a:p>
            <a:pPr algn="ctr">
              <a:spcBef>
                <a:spcPts val="0"/>
              </a:spcBef>
            </a:pPr>
            <a:r>
              <a:rPr lang="en-US" sz="1600" b="0" dirty="0">
                <a:solidFill>
                  <a:schemeClr val="bg1"/>
                </a:solidFill>
                <a:latin typeface="Calibri" panose="020F0502020204030204" pitchFamily="34" charset="0"/>
              </a:rPr>
              <a:t>&lt; .001</a:t>
            </a:r>
          </a:p>
          <a:p>
            <a:pPr algn="ctr">
              <a:spcBef>
                <a:spcPts val="0"/>
              </a:spcBef>
            </a:pPr>
            <a:r>
              <a:rPr lang="en-US" sz="1600" b="0" dirty="0">
                <a:solidFill>
                  <a:schemeClr val="bg1"/>
                </a:solidFill>
                <a:latin typeface="Calibri" panose="020F0502020204030204" pitchFamily="34" charset="0"/>
              </a:rPr>
              <a:t>&lt; .001</a:t>
            </a:r>
          </a:p>
          <a:p>
            <a:pPr algn="ctr">
              <a:spcBef>
                <a:spcPts val="0"/>
              </a:spcBef>
            </a:pPr>
            <a:r>
              <a:rPr lang="en-US" sz="1600" b="0" dirty="0">
                <a:solidFill>
                  <a:schemeClr val="bg1"/>
                </a:solidFill>
                <a:latin typeface="Calibri" panose="020F0502020204030204" pitchFamily="34" charset="0"/>
              </a:rPr>
              <a:t>&lt; .001</a:t>
            </a:r>
          </a:p>
          <a:p>
            <a:pPr algn="ctr">
              <a:spcBef>
                <a:spcPts val="0"/>
              </a:spcBef>
            </a:pPr>
            <a:r>
              <a:rPr lang="en-US" sz="1600" b="0" dirty="0">
                <a:solidFill>
                  <a:schemeClr val="bg1"/>
                </a:solidFill>
                <a:latin typeface="Calibri" panose="020F0502020204030204" pitchFamily="34" charset="0"/>
              </a:rPr>
              <a:t>&lt; .001</a:t>
            </a:r>
          </a:p>
          <a:p>
            <a:pPr algn="ctr">
              <a:spcBef>
                <a:spcPts val="0"/>
              </a:spcBef>
            </a:pPr>
            <a:r>
              <a:rPr lang="en-US" sz="1600" b="0" dirty="0">
                <a:solidFill>
                  <a:schemeClr val="bg1"/>
                </a:solidFill>
                <a:latin typeface="Calibri" panose="020F0502020204030204" pitchFamily="34" charset="0"/>
              </a:rPr>
              <a:t>&lt; .001</a:t>
            </a:r>
          </a:p>
          <a:p>
            <a:pPr algn="ctr">
              <a:spcBef>
                <a:spcPts val="0"/>
              </a:spcBef>
            </a:pPr>
            <a:r>
              <a:rPr lang="en-US" sz="1600" b="0" dirty="0">
                <a:solidFill>
                  <a:schemeClr val="bg1"/>
                </a:solidFill>
                <a:latin typeface="Calibri" panose="020F0502020204030204" pitchFamily="34" charset="0"/>
              </a:rPr>
              <a:t>&lt; .001</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.087</a:t>
            </a:r>
          </a:p>
          <a:p>
            <a:pPr algn="ctr">
              <a:spcBef>
                <a:spcPts val="0"/>
              </a:spcBef>
            </a:pPr>
            <a:r>
              <a:rPr lang="en-US" sz="1600" b="0" dirty="0">
                <a:solidFill>
                  <a:schemeClr val="bg1"/>
                </a:solidFill>
                <a:latin typeface="Calibri" panose="020F0502020204030204" pitchFamily="34" charset="0"/>
              </a:rPr>
              <a:t>&lt; .001</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.001</a:t>
            </a:r>
          </a:p>
          <a:p>
            <a:pPr algn="ctr">
              <a:spcBef>
                <a:spcPts val="0"/>
              </a:spcBef>
            </a:pPr>
            <a:r>
              <a:rPr lang="en-US" sz="1600" b="0" dirty="0">
                <a:solidFill>
                  <a:schemeClr val="bg1"/>
                </a:solidFill>
                <a:latin typeface="Calibri" panose="020F0502020204030204" pitchFamily="34" charset="0"/>
              </a:rPr>
              <a:t>&lt; .001</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.017</a:t>
            </a:r>
          </a:p>
          <a:p>
            <a:pPr algn="ctr">
              <a:spcBef>
                <a:spcPts val="0"/>
              </a:spcBef>
            </a:pPr>
            <a:r>
              <a:rPr lang="en-US" sz="1600" b="0" dirty="0">
                <a:solidFill>
                  <a:schemeClr val="bg1"/>
                </a:solidFill>
                <a:latin typeface="Calibri" panose="020F0502020204030204" pitchFamily="34" charset="0"/>
              </a:rPr>
              <a:t>&lt; .001</a:t>
            </a:r>
          </a:p>
        </p:txBody>
      </p:sp>
      <p:cxnSp>
        <p:nvCxnSpPr>
          <p:cNvPr id="8" name="Straight Connector 7">
            <a:extLst>
              <a:ext uri="{FF2B5EF4-FFF2-40B4-BE49-F238E27FC236}">
                <a16:creationId xmlns="" xmlns:a16="http://schemas.microsoft.com/office/drawing/2014/main" id="{5C17175B-925C-4CB7-887D-9254D37B0F70}"/>
              </a:ext>
            </a:extLst>
          </p:cNvPr>
          <p:cNvCxnSpPr/>
          <p:nvPr/>
        </p:nvCxnSpPr>
        <p:spPr bwMode="auto">
          <a:xfrm>
            <a:off x="7261412" y="5978106"/>
            <a:ext cx="2061654" cy="0"/>
          </a:xfrm>
          <a:prstGeom prst="line">
            <a:avLst/>
          </a:prstGeom>
          <a:noFill/>
          <a:ln w="28575" cap="flat" cmpd="sng" algn="ctr">
            <a:solidFill>
              <a:schemeClr val="bg1"/>
            </a:solidFill>
            <a:prstDash val="solid"/>
            <a:round/>
            <a:headEnd type="none" w="med" len="med"/>
            <a:tailEnd type="none" w="med" len="med"/>
          </a:ln>
          <a:effectLst/>
        </p:spPr>
      </p:cxnSp>
      <p:cxnSp>
        <p:nvCxnSpPr>
          <p:cNvPr id="10" name="Straight Connector 9">
            <a:extLst>
              <a:ext uri="{FF2B5EF4-FFF2-40B4-BE49-F238E27FC236}">
                <a16:creationId xmlns="" xmlns:a16="http://schemas.microsoft.com/office/drawing/2014/main" id="{7FE78017-72B0-4684-9232-ADB4B50228C2}"/>
              </a:ext>
            </a:extLst>
          </p:cNvPr>
          <p:cNvCxnSpPr/>
          <p:nvPr/>
        </p:nvCxnSpPr>
        <p:spPr bwMode="auto">
          <a:xfrm>
            <a:off x="7487728" y="598673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17FA2630-2BFA-465F-B9A3-C885DCF7AFBB}"/>
              </a:ext>
            </a:extLst>
          </p:cNvPr>
          <p:cNvCxnSpPr/>
          <p:nvPr/>
        </p:nvCxnSpPr>
        <p:spPr bwMode="auto">
          <a:xfrm>
            <a:off x="7996687" y="598673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80493A24-E51A-495F-A411-2A4D4B245151}"/>
              </a:ext>
            </a:extLst>
          </p:cNvPr>
          <p:cNvCxnSpPr/>
          <p:nvPr/>
        </p:nvCxnSpPr>
        <p:spPr bwMode="auto">
          <a:xfrm>
            <a:off x="8514272" y="598673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80513412-6F31-4B9B-A301-005A0DC394FE}"/>
              </a:ext>
            </a:extLst>
          </p:cNvPr>
          <p:cNvCxnSpPr/>
          <p:nvPr/>
        </p:nvCxnSpPr>
        <p:spPr bwMode="auto">
          <a:xfrm>
            <a:off x="9031857" y="598673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 xmlns:a16="http://schemas.microsoft.com/office/drawing/2014/main" id="{5605C429-C166-4EC3-BA06-20F1732EEC06}"/>
              </a:ext>
            </a:extLst>
          </p:cNvPr>
          <p:cNvCxnSpPr/>
          <p:nvPr/>
        </p:nvCxnSpPr>
        <p:spPr bwMode="auto">
          <a:xfrm flipV="1">
            <a:off x="7487728" y="2256119"/>
            <a:ext cx="0" cy="3721987"/>
          </a:xfrm>
          <a:prstGeom prst="line">
            <a:avLst/>
          </a:prstGeom>
          <a:noFill/>
          <a:ln w="28575" cap="flat" cmpd="sng" algn="ctr">
            <a:solidFill>
              <a:schemeClr val="bg1"/>
            </a:solidFill>
            <a:prstDash val="solid"/>
            <a:round/>
            <a:headEnd type="none" w="med" len="med"/>
            <a:tailEnd type="none" w="med" len="med"/>
          </a:ln>
          <a:effectLst/>
        </p:spPr>
      </p:cxnSp>
      <p:sp>
        <p:nvSpPr>
          <p:cNvPr id="25" name="TextBox 24">
            <a:extLst>
              <a:ext uri="{FF2B5EF4-FFF2-40B4-BE49-F238E27FC236}">
                <a16:creationId xmlns="" xmlns:a16="http://schemas.microsoft.com/office/drawing/2014/main" id="{0155813E-354F-4648-9B28-C4C7DE07A174}"/>
              </a:ext>
            </a:extLst>
          </p:cNvPr>
          <p:cNvSpPr txBox="1"/>
          <p:nvPr/>
        </p:nvSpPr>
        <p:spPr bwMode="auto">
          <a:xfrm>
            <a:off x="8755830" y="5997059"/>
            <a:ext cx="5699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26" name="TextBox 25">
            <a:extLst>
              <a:ext uri="{FF2B5EF4-FFF2-40B4-BE49-F238E27FC236}">
                <a16:creationId xmlns="" xmlns:a16="http://schemas.microsoft.com/office/drawing/2014/main" id="{182C3E99-A824-4DB6-84DD-6BA9E1E73E0E}"/>
              </a:ext>
            </a:extLst>
          </p:cNvPr>
          <p:cNvSpPr txBox="1"/>
          <p:nvPr/>
        </p:nvSpPr>
        <p:spPr bwMode="auto">
          <a:xfrm>
            <a:off x="7201163" y="5997059"/>
            <a:ext cx="5699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a:t>
            </a:r>
          </a:p>
        </p:txBody>
      </p:sp>
      <p:sp>
        <p:nvSpPr>
          <p:cNvPr id="27" name="TextBox 26">
            <a:extLst>
              <a:ext uri="{FF2B5EF4-FFF2-40B4-BE49-F238E27FC236}">
                <a16:creationId xmlns="" xmlns:a16="http://schemas.microsoft.com/office/drawing/2014/main" id="{4E2DBBB0-DD45-48E0-9DDE-943404F995EC}"/>
              </a:ext>
            </a:extLst>
          </p:cNvPr>
          <p:cNvSpPr txBox="1"/>
          <p:nvPr/>
        </p:nvSpPr>
        <p:spPr bwMode="auto">
          <a:xfrm>
            <a:off x="7719385" y="5997059"/>
            <a:ext cx="5699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28" name="TextBox 27">
            <a:extLst>
              <a:ext uri="{FF2B5EF4-FFF2-40B4-BE49-F238E27FC236}">
                <a16:creationId xmlns="" xmlns:a16="http://schemas.microsoft.com/office/drawing/2014/main" id="{3DC3908B-4672-4342-8C8F-B6D76705FB64}"/>
              </a:ext>
            </a:extLst>
          </p:cNvPr>
          <p:cNvSpPr txBox="1"/>
          <p:nvPr/>
        </p:nvSpPr>
        <p:spPr bwMode="auto">
          <a:xfrm>
            <a:off x="8237607" y="5997059"/>
            <a:ext cx="5699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5</a:t>
            </a:r>
          </a:p>
        </p:txBody>
      </p:sp>
      <p:grpSp>
        <p:nvGrpSpPr>
          <p:cNvPr id="67" name="Group 66">
            <a:extLst>
              <a:ext uri="{FF2B5EF4-FFF2-40B4-BE49-F238E27FC236}">
                <a16:creationId xmlns="" xmlns:a16="http://schemas.microsoft.com/office/drawing/2014/main" id="{E6073798-7633-48D5-B3BE-4A5A2ED72C34}"/>
              </a:ext>
            </a:extLst>
          </p:cNvPr>
          <p:cNvGrpSpPr/>
          <p:nvPr/>
        </p:nvGrpSpPr>
        <p:grpSpPr>
          <a:xfrm>
            <a:off x="7286194" y="2330991"/>
            <a:ext cx="1995824" cy="3497902"/>
            <a:chOff x="7286194" y="2330991"/>
            <a:chExt cx="1995824" cy="3497902"/>
          </a:xfrm>
        </p:grpSpPr>
        <p:cxnSp>
          <p:nvCxnSpPr>
            <p:cNvPr id="30" name="Straight Connector 29">
              <a:extLst>
                <a:ext uri="{FF2B5EF4-FFF2-40B4-BE49-F238E27FC236}">
                  <a16:creationId xmlns="" xmlns:a16="http://schemas.microsoft.com/office/drawing/2014/main" id="{12AE8F79-29DD-4A50-BA68-7FC1A4638DE2}"/>
                </a:ext>
              </a:extLst>
            </p:cNvPr>
            <p:cNvCxnSpPr/>
            <p:nvPr/>
          </p:nvCxnSpPr>
          <p:spPr bwMode="auto">
            <a:xfrm>
              <a:off x="7958139" y="2590800"/>
              <a:ext cx="340684" cy="0"/>
            </a:xfrm>
            <a:prstGeom prst="line">
              <a:avLst/>
            </a:prstGeom>
            <a:noFill/>
            <a:ln w="28575" cap="flat" cmpd="sng" algn="ctr">
              <a:solidFill>
                <a:schemeClr val="accent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5DEE4288-3DF4-49DA-950E-CF496942312E}"/>
                </a:ext>
              </a:extLst>
            </p:cNvPr>
            <p:cNvCxnSpPr>
              <a:cxnSpLocks/>
            </p:cNvCxnSpPr>
            <p:nvPr/>
          </p:nvCxnSpPr>
          <p:spPr bwMode="auto">
            <a:xfrm>
              <a:off x="8398739" y="2838450"/>
              <a:ext cx="311874" cy="0"/>
            </a:xfrm>
            <a:prstGeom prst="line">
              <a:avLst/>
            </a:prstGeom>
            <a:noFill/>
            <a:ln w="28575" cap="flat" cmpd="sng" algn="ctr">
              <a:solidFill>
                <a:schemeClr val="accent1"/>
              </a:solidFill>
              <a:prstDash val="solid"/>
              <a:round/>
              <a:headEnd type="none" w="med" len="med"/>
              <a:tailEnd type="none" w="med" len="med"/>
            </a:ln>
            <a:effectLst/>
          </p:spPr>
        </p:cxnSp>
        <p:cxnSp>
          <p:nvCxnSpPr>
            <p:cNvPr id="33" name="Straight Connector 32">
              <a:extLst>
                <a:ext uri="{FF2B5EF4-FFF2-40B4-BE49-F238E27FC236}">
                  <a16:creationId xmlns="" xmlns:a16="http://schemas.microsoft.com/office/drawing/2014/main" id="{0CBC0B8B-4DF8-439E-8536-B63A1476FDFA}"/>
                </a:ext>
              </a:extLst>
            </p:cNvPr>
            <p:cNvCxnSpPr>
              <a:cxnSpLocks/>
            </p:cNvCxnSpPr>
            <p:nvPr/>
          </p:nvCxnSpPr>
          <p:spPr bwMode="auto">
            <a:xfrm>
              <a:off x="8755830" y="3086100"/>
              <a:ext cx="311874" cy="0"/>
            </a:xfrm>
            <a:prstGeom prst="line">
              <a:avLst/>
            </a:prstGeom>
            <a:noFill/>
            <a:ln w="28575" cap="flat" cmpd="sng" algn="ctr">
              <a:solidFill>
                <a:schemeClr val="accent1"/>
              </a:solidFill>
              <a:prstDash val="solid"/>
              <a:round/>
              <a:headEnd type="none" w="med" len="med"/>
              <a:tailEnd type="none" w="med" len="med"/>
            </a:ln>
            <a:effectLst/>
          </p:spPr>
        </p:cxnSp>
        <p:cxnSp>
          <p:nvCxnSpPr>
            <p:cNvPr id="34" name="Straight Connector 33">
              <a:extLst>
                <a:ext uri="{FF2B5EF4-FFF2-40B4-BE49-F238E27FC236}">
                  <a16:creationId xmlns="" xmlns:a16="http://schemas.microsoft.com/office/drawing/2014/main" id="{95AF13C8-1056-4E9B-9C09-873DF34ADA7A}"/>
                </a:ext>
              </a:extLst>
            </p:cNvPr>
            <p:cNvCxnSpPr>
              <a:cxnSpLocks/>
            </p:cNvCxnSpPr>
            <p:nvPr/>
          </p:nvCxnSpPr>
          <p:spPr bwMode="auto">
            <a:xfrm>
              <a:off x="8970144" y="3333750"/>
              <a:ext cx="311874" cy="0"/>
            </a:xfrm>
            <a:prstGeom prst="line">
              <a:avLst/>
            </a:prstGeom>
            <a:noFill/>
            <a:ln w="28575" cap="flat" cmpd="sng" algn="ctr">
              <a:solidFill>
                <a:schemeClr val="accent1"/>
              </a:solidFill>
              <a:prstDash val="solid"/>
              <a:round/>
              <a:headEnd type="none" w="med" len="med"/>
              <a:tailEnd type="none" w="med" len="med"/>
            </a:ln>
            <a:effectLst/>
          </p:spPr>
        </p:cxnSp>
        <p:cxnSp>
          <p:nvCxnSpPr>
            <p:cNvPr id="35" name="Straight Connector 34">
              <a:extLst>
                <a:ext uri="{FF2B5EF4-FFF2-40B4-BE49-F238E27FC236}">
                  <a16:creationId xmlns="" xmlns:a16="http://schemas.microsoft.com/office/drawing/2014/main" id="{8F388812-2C60-44AF-97CE-6F5561EA85CD}"/>
                </a:ext>
              </a:extLst>
            </p:cNvPr>
            <p:cNvCxnSpPr>
              <a:cxnSpLocks/>
            </p:cNvCxnSpPr>
            <p:nvPr/>
          </p:nvCxnSpPr>
          <p:spPr bwMode="auto">
            <a:xfrm>
              <a:off x="7286194" y="3586163"/>
              <a:ext cx="114730" cy="0"/>
            </a:xfrm>
            <a:prstGeom prst="line">
              <a:avLst/>
            </a:prstGeom>
            <a:noFill/>
            <a:ln w="28575" cap="flat" cmpd="sng" algn="ctr">
              <a:solidFill>
                <a:schemeClr val="accent1"/>
              </a:solidFill>
              <a:prstDash val="solid"/>
              <a:round/>
              <a:headEnd type="none" w="med" len="med"/>
              <a:tailEnd type="none" w="med" len="med"/>
            </a:ln>
            <a:effectLst/>
          </p:spPr>
        </p:cxnSp>
        <p:cxnSp>
          <p:nvCxnSpPr>
            <p:cNvPr id="37" name="Straight Connector 36">
              <a:extLst>
                <a:ext uri="{FF2B5EF4-FFF2-40B4-BE49-F238E27FC236}">
                  <a16:creationId xmlns="" xmlns:a16="http://schemas.microsoft.com/office/drawing/2014/main" id="{C33798DB-7111-4197-AFD2-FDD3BB4A3659}"/>
                </a:ext>
              </a:extLst>
            </p:cNvPr>
            <p:cNvCxnSpPr>
              <a:cxnSpLocks/>
            </p:cNvCxnSpPr>
            <p:nvPr/>
          </p:nvCxnSpPr>
          <p:spPr bwMode="auto">
            <a:xfrm>
              <a:off x="7529082" y="3835810"/>
              <a:ext cx="114730" cy="0"/>
            </a:xfrm>
            <a:prstGeom prst="line">
              <a:avLst/>
            </a:prstGeom>
            <a:noFill/>
            <a:ln w="28575" cap="flat" cmpd="sng" algn="ctr">
              <a:solidFill>
                <a:schemeClr val="accent1"/>
              </a:solidFill>
              <a:prstDash val="solid"/>
              <a:round/>
              <a:headEnd type="none" w="med" len="med"/>
              <a:tailEnd type="none" w="med" len="med"/>
            </a:ln>
            <a:effectLst/>
          </p:spPr>
        </p:cxnSp>
        <p:cxnSp>
          <p:nvCxnSpPr>
            <p:cNvPr id="39" name="Straight Connector 38">
              <a:extLst>
                <a:ext uri="{FF2B5EF4-FFF2-40B4-BE49-F238E27FC236}">
                  <a16:creationId xmlns="" xmlns:a16="http://schemas.microsoft.com/office/drawing/2014/main" id="{89BD58BC-C1EB-45DB-A76D-31B101590D43}"/>
                </a:ext>
              </a:extLst>
            </p:cNvPr>
            <p:cNvCxnSpPr>
              <a:cxnSpLocks/>
            </p:cNvCxnSpPr>
            <p:nvPr/>
          </p:nvCxnSpPr>
          <p:spPr bwMode="auto">
            <a:xfrm>
              <a:off x="7538608" y="4077243"/>
              <a:ext cx="114730" cy="0"/>
            </a:xfrm>
            <a:prstGeom prst="line">
              <a:avLst/>
            </a:prstGeom>
            <a:noFill/>
            <a:ln w="28575" cap="flat" cmpd="sng" algn="ctr">
              <a:solidFill>
                <a:schemeClr val="accent1"/>
              </a:solidFill>
              <a:prstDash val="solid"/>
              <a:round/>
              <a:headEnd type="none" w="med" len="med"/>
              <a:tailEnd type="none" w="med" len="med"/>
            </a:ln>
            <a:effectLst/>
          </p:spPr>
        </p:cxnSp>
        <p:cxnSp>
          <p:nvCxnSpPr>
            <p:cNvPr id="40" name="Straight Connector 39">
              <a:extLst>
                <a:ext uri="{FF2B5EF4-FFF2-40B4-BE49-F238E27FC236}">
                  <a16:creationId xmlns="" xmlns:a16="http://schemas.microsoft.com/office/drawing/2014/main" id="{840E2B65-E399-4973-B59E-253C44FA61E2}"/>
                </a:ext>
              </a:extLst>
            </p:cNvPr>
            <p:cNvCxnSpPr>
              <a:cxnSpLocks/>
            </p:cNvCxnSpPr>
            <p:nvPr/>
          </p:nvCxnSpPr>
          <p:spPr bwMode="auto">
            <a:xfrm>
              <a:off x="7595129" y="4320132"/>
              <a:ext cx="114730" cy="0"/>
            </a:xfrm>
            <a:prstGeom prst="line">
              <a:avLst/>
            </a:prstGeom>
            <a:noFill/>
            <a:ln w="28575" cap="flat" cmpd="sng" algn="ctr">
              <a:solidFill>
                <a:schemeClr val="accent1"/>
              </a:solidFill>
              <a:prstDash val="solid"/>
              <a:round/>
              <a:headEnd type="none" w="med" len="med"/>
              <a:tailEnd type="none" w="med" len="med"/>
            </a:ln>
            <a:effectLst/>
          </p:spPr>
        </p:cxnSp>
        <p:cxnSp>
          <p:nvCxnSpPr>
            <p:cNvPr id="41" name="Straight Connector 40">
              <a:extLst>
                <a:ext uri="{FF2B5EF4-FFF2-40B4-BE49-F238E27FC236}">
                  <a16:creationId xmlns="" xmlns:a16="http://schemas.microsoft.com/office/drawing/2014/main" id="{177C8EAD-C06B-4E72-B555-07AE0090A9F6}"/>
                </a:ext>
              </a:extLst>
            </p:cNvPr>
            <p:cNvCxnSpPr>
              <a:cxnSpLocks/>
            </p:cNvCxnSpPr>
            <p:nvPr/>
          </p:nvCxnSpPr>
          <p:spPr bwMode="auto">
            <a:xfrm>
              <a:off x="7599047" y="4820195"/>
              <a:ext cx="167265" cy="0"/>
            </a:xfrm>
            <a:prstGeom prst="line">
              <a:avLst/>
            </a:prstGeom>
            <a:noFill/>
            <a:ln w="28575" cap="flat" cmpd="sng" algn="ctr">
              <a:solidFill>
                <a:schemeClr val="accent1"/>
              </a:solidFill>
              <a:prstDash val="solid"/>
              <a:round/>
              <a:headEnd type="none" w="med" len="med"/>
              <a:tailEnd type="none" w="med" len="med"/>
            </a:ln>
            <a:effectLst/>
          </p:spPr>
        </p:cxnSp>
        <p:cxnSp>
          <p:nvCxnSpPr>
            <p:cNvPr id="43" name="Straight Connector 42">
              <a:extLst>
                <a:ext uri="{FF2B5EF4-FFF2-40B4-BE49-F238E27FC236}">
                  <a16:creationId xmlns="" xmlns:a16="http://schemas.microsoft.com/office/drawing/2014/main" id="{60631C5C-59C1-498C-974A-7998D0A356DF}"/>
                </a:ext>
              </a:extLst>
            </p:cNvPr>
            <p:cNvCxnSpPr>
              <a:cxnSpLocks/>
            </p:cNvCxnSpPr>
            <p:nvPr/>
          </p:nvCxnSpPr>
          <p:spPr bwMode="auto">
            <a:xfrm>
              <a:off x="7529082" y="5067845"/>
              <a:ext cx="123412" cy="0"/>
            </a:xfrm>
            <a:prstGeom prst="line">
              <a:avLst/>
            </a:prstGeom>
            <a:noFill/>
            <a:ln w="28575" cap="flat" cmpd="sng" algn="ctr">
              <a:solidFill>
                <a:schemeClr val="accent1"/>
              </a:solidFill>
              <a:prstDash val="solid"/>
              <a:round/>
              <a:headEnd type="none" w="med" len="med"/>
              <a:tailEnd type="none" w="med" len="med"/>
            </a:ln>
            <a:effectLst/>
          </p:spPr>
        </p:cxnSp>
        <p:cxnSp>
          <p:nvCxnSpPr>
            <p:cNvPr id="45" name="Straight Connector 44">
              <a:extLst>
                <a:ext uri="{FF2B5EF4-FFF2-40B4-BE49-F238E27FC236}">
                  <a16:creationId xmlns="" xmlns:a16="http://schemas.microsoft.com/office/drawing/2014/main" id="{49D58DDD-3D03-47A5-94DB-7AE1771237BF}"/>
                </a:ext>
              </a:extLst>
            </p:cNvPr>
            <p:cNvCxnSpPr>
              <a:cxnSpLocks/>
            </p:cNvCxnSpPr>
            <p:nvPr/>
          </p:nvCxnSpPr>
          <p:spPr bwMode="auto">
            <a:xfrm>
              <a:off x="7652279" y="5315496"/>
              <a:ext cx="123412" cy="0"/>
            </a:xfrm>
            <a:prstGeom prst="line">
              <a:avLst/>
            </a:prstGeom>
            <a:noFill/>
            <a:ln w="28575" cap="flat" cmpd="sng" algn="ctr">
              <a:solidFill>
                <a:schemeClr val="accent1"/>
              </a:solidFill>
              <a:prstDash val="solid"/>
              <a:round/>
              <a:headEnd type="none" w="med" len="med"/>
              <a:tailEnd type="none" w="med" len="med"/>
            </a:ln>
            <a:effectLst/>
          </p:spPr>
        </p:cxnSp>
        <p:cxnSp>
          <p:nvCxnSpPr>
            <p:cNvPr id="46" name="Straight Connector 45">
              <a:extLst>
                <a:ext uri="{FF2B5EF4-FFF2-40B4-BE49-F238E27FC236}">
                  <a16:creationId xmlns="" xmlns:a16="http://schemas.microsoft.com/office/drawing/2014/main" id="{5BAADCBA-4DB1-48DF-8352-BE46CB330F21}"/>
                </a:ext>
              </a:extLst>
            </p:cNvPr>
            <p:cNvCxnSpPr>
              <a:cxnSpLocks/>
            </p:cNvCxnSpPr>
            <p:nvPr/>
          </p:nvCxnSpPr>
          <p:spPr bwMode="auto">
            <a:xfrm>
              <a:off x="7486119" y="5558382"/>
              <a:ext cx="157693" cy="0"/>
            </a:xfrm>
            <a:prstGeom prst="line">
              <a:avLst/>
            </a:prstGeom>
            <a:noFill/>
            <a:ln w="28575" cap="flat" cmpd="sng" algn="ctr">
              <a:solidFill>
                <a:schemeClr val="accent1"/>
              </a:solidFill>
              <a:prstDash val="solid"/>
              <a:round/>
              <a:headEnd type="none" w="med" len="med"/>
              <a:tailEnd type="none" w="med" len="med"/>
            </a:ln>
            <a:effectLst/>
          </p:spPr>
        </p:cxnSp>
        <p:cxnSp>
          <p:nvCxnSpPr>
            <p:cNvPr id="48" name="Straight Connector 47">
              <a:extLst>
                <a:ext uri="{FF2B5EF4-FFF2-40B4-BE49-F238E27FC236}">
                  <a16:creationId xmlns="" xmlns:a16="http://schemas.microsoft.com/office/drawing/2014/main" id="{65B0BC3E-8058-4A90-B6D4-1E56F0BB437A}"/>
                </a:ext>
              </a:extLst>
            </p:cNvPr>
            <p:cNvCxnSpPr>
              <a:cxnSpLocks/>
            </p:cNvCxnSpPr>
            <p:nvPr/>
          </p:nvCxnSpPr>
          <p:spPr bwMode="auto">
            <a:xfrm>
              <a:off x="7603709" y="5801269"/>
              <a:ext cx="354430" cy="0"/>
            </a:xfrm>
            <a:prstGeom prst="line">
              <a:avLst/>
            </a:prstGeom>
            <a:noFill/>
            <a:ln w="28575" cap="flat" cmpd="sng" algn="ctr">
              <a:solidFill>
                <a:schemeClr val="accent1"/>
              </a:solidFill>
              <a:prstDash val="solid"/>
              <a:round/>
              <a:headEnd type="none" w="med" len="med"/>
              <a:tailEnd type="none" w="med" len="med"/>
            </a:ln>
            <a:effectLst/>
          </p:spPr>
        </p:cxnSp>
        <p:cxnSp>
          <p:nvCxnSpPr>
            <p:cNvPr id="50" name="Straight Connector 49">
              <a:extLst>
                <a:ext uri="{FF2B5EF4-FFF2-40B4-BE49-F238E27FC236}">
                  <a16:creationId xmlns="" xmlns:a16="http://schemas.microsoft.com/office/drawing/2014/main" id="{E97EE96D-6E0E-4EDB-A072-5FE1F2E1D493}"/>
                </a:ext>
              </a:extLst>
            </p:cNvPr>
            <p:cNvCxnSpPr>
              <a:cxnSpLocks/>
            </p:cNvCxnSpPr>
            <p:nvPr/>
          </p:nvCxnSpPr>
          <p:spPr bwMode="auto">
            <a:xfrm>
              <a:off x="7486119" y="4572544"/>
              <a:ext cx="100328" cy="0"/>
            </a:xfrm>
            <a:prstGeom prst="line">
              <a:avLst/>
            </a:prstGeom>
            <a:noFill/>
            <a:ln w="28575" cap="flat" cmpd="sng" algn="ctr">
              <a:solidFill>
                <a:schemeClr val="accent1"/>
              </a:solidFill>
              <a:prstDash val="solid"/>
              <a:round/>
              <a:headEnd type="none" w="med" len="med"/>
              <a:tailEnd type="none" w="med" len="med"/>
            </a:ln>
            <a:effectLst/>
          </p:spPr>
        </p:cxnSp>
        <p:sp>
          <p:nvSpPr>
            <p:cNvPr id="52" name="Rectangle 51">
              <a:extLst>
                <a:ext uri="{FF2B5EF4-FFF2-40B4-BE49-F238E27FC236}">
                  <a16:creationId xmlns="" xmlns:a16="http://schemas.microsoft.com/office/drawing/2014/main" id="{F99AF5F1-A7A3-4B11-8960-AB2FD7954424}"/>
                </a:ext>
              </a:extLst>
            </p:cNvPr>
            <p:cNvSpPr/>
            <p:nvPr/>
          </p:nvSpPr>
          <p:spPr bwMode="auto">
            <a:xfrm rot="18900000">
              <a:off x="7464909" y="2330991"/>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 name="Rectangle 52">
              <a:extLst>
                <a:ext uri="{FF2B5EF4-FFF2-40B4-BE49-F238E27FC236}">
                  <a16:creationId xmlns="" xmlns:a16="http://schemas.microsoft.com/office/drawing/2014/main" id="{CD8E45DA-EDBD-463E-A5B3-A695948E13E7}"/>
                </a:ext>
              </a:extLst>
            </p:cNvPr>
            <p:cNvSpPr/>
            <p:nvPr/>
          </p:nvSpPr>
          <p:spPr bwMode="auto">
            <a:xfrm rot="18900000">
              <a:off x="8106654" y="2571134"/>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4" name="Rectangle 53">
              <a:extLst>
                <a:ext uri="{FF2B5EF4-FFF2-40B4-BE49-F238E27FC236}">
                  <a16:creationId xmlns="" xmlns:a16="http://schemas.microsoft.com/office/drawing/2014/main" id="{49D91DDE-F92A-458C-A547-2213AB088B64}"/>
                </a:ext>
              </a:extLst>
            </p:cNvPr>
            <p:cNvSpPr/>
            <p:nvPr/>
          </p:nvSpPr>
          <p:spPr bwMode="auto">
            <a:xfrm rot="18900000">
              <a:off x="8534050" y="2815590"/>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5" name="Rectangle 54">
              <a:extLst>
                <a:ext uri="{FF2B5EF4-FFF2-40B4-BE49-F238E27FC236}">
                  <a16:creationId xmlns="" xmlns:a16="http://schemas.microsoft.com/office/drawing/2014/main" id="{C162DAE1-F535-4F52-9181-26E974AD47E1}"/>
                </a:ext>
              </a:extLst>
            </p:cNvPr>
            <p:cNvSpPr/>
            <p:nvPr/>
          </p:nvSpPr>
          <p:spPr bwMode="auto">
            <a:xfrm rot="18900000">
              <a:off x="8888906" y="3063241"/>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6" name="Rectangle 55">
              <a:extLst>
                <a:ext uri="{FF2B5EF4-FFF2-40B4-BE49-F238E27FC236}">
                  <a16:creationId xmlns="" xmlns:a16="http://schemas.microsoft.com/office/drawing/2014/main" id="{4B690AE6-FDA7-4959-88C8-E7B364D23ECC}"/>
                </a:ext>
              </a:extLst>
            </p:cNvPr>
            <p:cNvSpPr/>
            <p:nvPr/>
          </p:nvSpPr>
          <p:spPr bwMode="auto">
            <a:xfrm rot="18900000">
              <a:off x="9077673" y="3311969"/>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7" name="Rectangle 56">
              <a:extLst>
                <a:ext uri="{FF2B5EF4-FFF2-40B4-BE49-F238E27FC236}">
                  <a16:creationId xmlns="" xmlns:a16="http://schemas.microsoft.com/office/drawing/2014/main" id="{7600830D-3A11-424C-A3A5-538826BB6C8D}"/>
                </a:ext>
              </a:extLst>
            </p:cNvPr>
            <p:cNvSpPr/>
            <p:nvPr/>
          </p:nvSpPr>
          <p:spPr bwMode="auto">
            <a:xfrm rot="18900000">
              <a:off x="7321031" y="3558541"/>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8" name="Rectangle 57">
              <a:extLst>
                <a:ext uri="{FF2B5EF4-FFF2-40B4-BE49-F238E27FC236}">
                  <a16:creationId xmlns="" xmlns:a16="http://schemas.microsoft.com/office/drawing/2014/main" id="{DAFE209E-31A4-4545-B2A1-A25E47AD0A53}"/>
                </a:ext>
              </a:extLst>
            </p:cNvPr>
            <p:cNvSpPr/>
            <p:nvPr/>
          </p:nvSpPr>
          <p:spPr bwMode="auto">
            <a:xfrm rot="18900000">
              <a:off x="7563379" y="3806733"/>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9" name="Rectangle 58">
              <a:extLst>
                <a:ext uri="{FF2B5EF4-FFF2-40B4-BE49-F238E27FC236}">
                  <a16:creationId xmlns="" xmlns:a16="http://schemas.microsoft.com/office/drawing/2014/main" id="{E5904D35-D64B-447D-A536-752C39B188EB}"/>
                </a:ext>
              </a:extLst>
            </p:cNvPr>
            <p:cNvSpPr/>
            <p:nvPr/>
          </p:nvSpPr>
          <p:spPr bwMode="auto">
            <a:xfrm rot="18900000">
              <a:off x="7569671" y="4054251"/>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0" name="Rectangle 59">
              <a:extLst>
                <a:ext uri="{FF2B5EF4-FFF2-40B4-BE49-F238E27FC236}">
                  <a16:creationId xmlns="" xmlns:a16="http://schemas.microsoft.com/office/drawing/2014/main" id="{CDD0A19C-EA41-4A6A-B553-CFBDE4618D84}"/>
                </a:ext>
              </a:extLst>
            </p:cNvPr>
            <p:cNvSpPr/>
            <p:nvPr/>
          </p:nvSpPr>
          <p:spPr bwMode="auto">
            <a:xfrm rot="18900000">
              <a:off x="7633323" y="4300447"/>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1" name="Rectangle 60">
              <a:extLst>
                <a:ext uri="{FF2B5EF4-FFF2-40B4-BE49-F238E27FC236}">
                  <a16:creationId xmlns="" xmlns:a16="http://schemas.microsoft.com/office/drawing/2014/main" id="{3AE2D48F-D788-4AEA-8FA8-2893BC05093F}"/>
                </a:ext>
              </a:extLst>
            </p:cNvPr>
            <p:cNvSpPr/>
            <p:nvPr/>
          </p:nvSpPr>
          <p:spPr bwMode="auto">
            <a:xfrm rot="18900000">
              <a:off x="7520272" y="4554344"/>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2" name="Rectangle 61">
              <a:extLst>
                <a:ext uri="{FF2B5EF4-FFF2-40B4-BE49-F238E27FC236}">
                  <a16:creationId xmlns="" xmlns:a16="http://schemas.microsoft.com/office/drawing/2014/main" id="{01713BE3-E50A-4F3D-BC77-D3DE155CB6F0}"/>
                </a:ext>
              </a:extLst>
            </p:cNvPr>
            <p:cNvSpPr/>
            <p:nvPr/>
          </p:nvSpPr>
          <p:spPr bwMode="auto">
            <a:xfrm rot="18900000">
              <a:off x="7664198" y="4802096"/>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3" name="Rectangle 62">
              <a:extLst>
                <a:ext uri="{FF2B5EF4-FFF2-40B4-BE49-F238E27FC236}">
                  <a16:creationId xmlns="" xmlns:a16="http://schemas.microsoft.com/office/drawing/2014/main" id="{F5FA07BF-5DC0-4FE3-9EB4-197EC12824CC}"/>
                </a:ext>
              </a:extLst>
            </p:cNvPr>
            <p:cNvSpPr/>
            <p:nvPr/>
          </p:nvSpPr>
          <p:spPr bwMode="auto">
            <a:xfrm rot="18900000">
              <a:off x="7563380" y="5049747"/>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4" name="Rectangle 63">
              <a:extLst>
                <a:ext uri="{FF2B5EF4-FFF2-40B4-BE49-F238E27FC236}">
                  <a16:creationId xmlns="" xmlns:a16="http://schemas.microsoft.com/office/drawing/2014/main" id="{968C6B46-37C1-4A56-812C-6B234F4F66F2}"/>
                </a:ext>
              </a:extLst>
            </p:cNvPr>
            <p:cNvSpPr/>
            <p:nvPr/>
          </p:nvSpPr>
          <p:spPr bwMode="auto">
            <a:xfrm rot="18900000">
              <a:off x="7691763" y="5289367"/>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5" name="Rectangle 64">
              <a:extLst>
                <a:ext uri="{FF2B5EF4-FFF2-40B4-BE49-F238E27FC236}">
                  <a16:creationId xmlns="" xmlns:a16="http://schemas.microsoft.com/office/drawing/2014/main" id="{819225C8-008A-4DA6-91C4-362CC76269A9}"/>
                </a:ext>
              </a:extLst>
            </p:cNvPr>
            <p:cNvSpPr/>
            <p:nvPr/>
          </p:nvSpPr>
          <p:spPr bwMode="auto">
            <a:xfrm rot="18900000">
              <a:off x="7543758" y="5536068"/>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6" name="Rectangle 65">
              <a:extLst>
                <a:ext uri="{FF2B5EF4-FFF2-40B4-BE49-F238E27FC236}">
                  <a16:creationId xmlns="" xmlns:a16="http://schemas.microsoft.com/office/drawing/2014/main" id="{54F75A60-905E-49A6-91E1-906B68C9F762}"/>
                </a:ext>
              </a:extLst>
            </p:cNvPr>
            <p:cNvSpPr/>
            <p:nvPr/>
          </p:nvSpPr>
          <p:spPr bwMode="auto">
            <a:xfrm rot="18900000">
              <a:off x="7750711" y="5783174"/>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Tree>
    <p:extLst>
      <p:ext uri="{BB962C8B-B14F-4D97-AF65-F5344CB8AC3E}">
        <p14:creationId xmlns="" xmlns:p14="http://schemas.microsoft.com/office/powerpoint/2010/main" val="339197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436B5F10-AA33-4E69-ABA6-DCC30E0184CB}"/>
              </a:ext>
            </a:extLst>
          </p:cNvPr>
          <p:cNvSpPr txBox="1"/>
          <p:nvPr/>
        </p:nvSpPr>
        <p:spPr bwMode="auto">
          <a:xfrm>
            <a:off x="7404636" y="1427947"/>
            <a:ext cx="4042733"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ts val="0"/>
              </a:spcBef>
            </a:pPr>
            <a:r>
              <a:rPr lang="ro-RO" sz="2200" b="0" dirty="0" smtClean="0">
                <a:solidFill>
                  <a:schemeClr val="bg1"/>
                </a:solidFill>
                <a:latin typeface="Calibri" panose="020F0502020204030204" pitchFamily="34" charset="0"/>
              </a:rPr>
              <a:t>Contact cu un caz probabil sau confirmat sau link epidemiologic cu un focar cu cel puțin un caz confirmat</a:t>
            </a:r>
            <a:endParaRPr lang="en-US" sz="2200" b="0" dirty="0">
              <a:solidFill>
                <a:schemeClr val="bg1"/>
              </a:solidFill>
              <a:latin typeface="Calibri" panose="020F0502020204030204" pitchFamily="34" charset="0"/>
            </a:endParaRPr>
          </a:p>
        </p:txBody>
      </p:sp>
      <p:sp>
        <p:nvSpPr>
          <p:cNvPr id="2" name="Title 1">
            <a:extLst>
              <a:ext uri="{FF2B5EF4-FFF2-40B4-BE49-F238E27FC236}">
                <a16:creationId xmlns="" xmlns:a16="http://schemas.microsoft.com/office/drawing/2014/main" id="{8E21C452-B723-44D7-8D89-A493A832E6E4}"/>
              </a:ext>
            </a:extLst>
          </p:cNvPr>
          <p:cNvSpPr>
            <a:spLocks noGrp="1"/>
          </p:cNvSpPr>
          <p:nvPr>
            <p:ph type="title"/>
          </p:nvPr>
        </p:nvSpPr>
        <p:spPr/>
        <p:txBody>
          <a:bodyPr/>
          <a:lstStyle/>
          <a:p>
            <a:r>
              <a:rPr lang="ro-RO" dirty="0" smtClean="0">
                <a:solidFill>
                  <a:schemeClr val="bg1"/>
                </a:solidFill>
              </a:rPr>
              <a:t>OMS: Definiția cazului probabil</a:t>
            </a:r>
            <a:endParaRPr lang="en-US" dirty="0">
              <a:solidFill>
                <a:schemeClr val="bg1"/>
              </a:solidFill>
            </a:endParaRPr>
          </a:p>
        </p:txBody>
      </p:sp>
      <p:sp>
        <p:nvSpPr>
          <p:cNvPr id="4" name="Rectangle 3">
            <a:extLst>
              <a:ext uri="{FF2B5EF4-FFF2-40B4-BE49-F238E27FC236}">
                <a16:creationId xmlns="" xmlns:a16="http://schemas.microsoft.com/office/drawing/2014/main" id="{23ECB1B2-68C2-42CD-9BA2-FDA0848852F9}"/>
              </a:ext>
            </a:extLst>
          </p:cNvPr>
          <p:cNvSpPr/>
          <p:nvPr/>
        </p:nvSpPr>
        <p:spPr bwMode="auto">
          <a:xfrm>
            <a:off x="723329" y="1259219"/>
            <a:ext cx="5816223" cy="1721475"/>
          </a:xfrm>
          <a:prstGeom prst="rect">
            <a:avLst/>
          </a:prstGeom>
          <a:noFill/>
          <a:ln w="28575">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7" name="TextBox 6">
            <a:extLst>
              <a:ext uri="{FF2B5EF4-FFF2-40B4-BE49-F238E27FC236}">
                <a16:creationId xmlns="" xmlns:a16="http://schemas.microsoft.com/office/drawing/2014/main" id="{550826B1-FC8B-4DEA-86D1-AF4A4BE69F24}"/>
              </a:ext>
            </a:extLst>
          </p:cNvPr>
          <p:cNvSpPr txBox="1"/>
          <p:nvPr/>
        </p:nvSpPr>
        <p:spPr bwMode="auto">
          <a:xfrm>
            <a:off x="642581" y="1220145"/>
            <a:ext cx="6005014"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pPr>
            <a:r>
              <a:rPr lang="ro-RO" sz="2000" b="0" dirty="0" smtClean="0">
                <a:solidFill>
                  <a:schemeClr val="bg1"/>
                </a:solidFill>
              </a:rPr>
              <a:t>Debut brusc cu febră și tuse SAU</a:t>
            </a:r>
            <a:r>
              <a:rPr lang="en-US" sz="2000" b="0" dirty="0" smtClean="0">
                <a:solidFill>
                  <a:schemeClr val="bg1"/>
                </a:solidFill>
              </a:rPr>
              <a:t> </a:t>
            </a:r>
            <a:r>
              <a:rPr lang="en-US" sz="2000" b="0" dirty="0">
                <a:solidFill>
                  <a:schemeClr val="bg1"/>
                </a:solidFill>
              </a:rPr>
              <a:t>≥ 3 </a:t>
            </a:r>
            <a:r>
              <a:rPr lang="ro-RO" sz="2000" b="0" dirty="0" smtClean="0">
                <a:solidFill>
                  <a:schemeClr val="bg1"/>
                </a:solidFill>
              </a:rPr>
              <a:t>dintre următoarele</a:t>
            </a:r>
            <a:r>
              <a:rPr lang="en-US" sz="2000" b="0" dirty="0" smtClean="0">
                <a:solidFill>
                  <a:schemeClr val="bg1"/>
                </a:solidFill>
              </a:rPr>
              <a:t>: </a:t>
            </a:r>
            <a:r>
              <a:rPr lang="en-US" sz="2000" b="0" dirty="0" err="1" smtClean="0">
                <a:solidFill>
                  <a:schemeClr val="bg1"/>
                </a:solidFill>
              </a:rPr>
              <a:t>fe</a:t>
            </a:r>
            <a:r>
              <a:rPr lang="ro-RO" sz="2000" b="0" dirty="0" smtClean="0">
                <a:solidFill>
                  <a:schemeClr val="bg1"/>
                </a:solidFill>
              </a:rPr>
              <a:t>bră</a:t>
            </a:r>
            <a:r>
              <a:rPr lang="en-US" sz="2000" b="0" dirty="0" smtClean="0">
                <a:solidFill>
                  <a:schemeClr val="bg1"/>
                </a:solidFill>
              </a:rPr>
              <a:t>, </a:t>
            </a:r>
            <a:r>
              <a:rPr lang="ro-RO" sz="2000" b="0" dirty="0" smtClean="0">
                <a:solidFill>
                  <a:schemeClr val="bg1"/>
                </a:solidFill>
              </a:rPr>
              <a:t>tuse,</a:t>
            </a:r>
            <a:r>
              <a:rPr lang="en-US" sz="2000" b="0" dirty="0" smtClean="0">
                <a:solidFill>
                  <a:schemeClr val="bg1"/>
                </a:solidFill>
              </a:rPr>
              <a:t> </a:t>
            </a:r>
            <a:r>
              <a:rPr lang="ro-RO" sz="2000" b="0" dirty="0" smtClean="0">
                <a:solidFill>
                  <a:schemeClr val="bg1"/>
                </a:solidFill>
              </a:rPr>
              <a:t>stare generală de slăbiciune/fatigabilitate</a:t>
            </a:r>
            <a:r>
              <a:rPr lang="en-US" sz="2000" b="0" dirty="0" smtClean="0">
                <a:solidFill>
                  <a:schemeClr val="bg1"/>
                </a:solidFill>
              </a:rPr>
              <a:t>, </a:t>
            </a:r>
            <a:r>
              <a:rPr lang="ro-RO" sz="2000" b="0" dirty="0" smtClean="0">
                <a:solidFill>
                  <a:schemeClr val="bg1"/>
                </a:solidFill>
              </a:rPr>
              <a:t>cefalee</a:t>
            </a:r>
            <a:r>
              <a:rPr lang="en-US" sz="2000" b="0" dirty="0" smtClean="0">
                <a:solidFill>
                  <a:schemeClr val="bg1"/>
                </a:solidFill>
              </a:rPr>
              <a:t>, m</a:t>
            </a:r>
            <a:r>
              <a:rPr lang="ro-RO" sz="2000" b="0" dirty="0" smtClean="0">
                <a:solidFill>
                  <a:schemeClr val="bg1"/>
                </a:solidFill>
              </a:rPr>
              <a:t>i</a:t>
            </a:r>
            <a:r>
              <a:rPr lang="en-US" sz="2000" b="0" dirty="0" err="1" smtClean="0">
                <a:solidFill>
                  <a:schemeClr val="bg1"/>
                </a:solidFill>
              </a:rPr>
              <a:t>algi</a:t>
            </a:r>
            <a:r>
              <a:rPr lang="ro-RO" sz="2000" b="0" dirty="0" smtClean="0">
                <a:solidFill>
                  <a:schemeClr val="bg1"/>
                </a:solidFill>
              </a:rPr>
              <a:t>i</a:t>
            </a:r>
            <a:r>
              <a:rPr lang="en-US" sz="2000" b="0" dirty="0" smtClean="0">
                <a:solidFill>
                  <a:schemeClr val="bg1"/>
                </a:solidFill>
              </a:rPr>
              <a:t>, </a:t>
            </a:r>
            <a:r>
              <a:rPr lang="ro-RO" sz="2000" b="0" dirty="0" smtClean="0">
                <a:solidFill>
                  <a:schemeClr val="bg1"/>
                </a:solidFill>
              </a:rPr>
              <a:t>odinofagie</a:t>
            </a:r>
            <a:r>
              <a:rPr lang="en-US" sz="2000" b="0" dirty="0" smtClean="0">
                <a:solidFill>
                  <a:schemeClr val="bg1"/>
                </a:solidFill>
              </a:rPr>
              <a:t>, </a:t>
            </a:r>
            <a:r>
              <a:rPr lang="en-US" sz="2000" b="0" dirty="0" err="1" smtClean="0">
                <a:solidFill>
                  <a:schemeClr val="bg1"/>
                </a:solidFill>
              </a:rPr>
              <a:t>cor</a:t>
            </a:r>
            <a:r>
              <a:rPr lang="ro-RO" sz="2000" b="0" dirty="0" smtClean="0">
                <a:solidFill>
                  <a:schemeClr val="bg1"/>
                </a:solidFill>
              </a:rPr>
              <a:t>i</a:t>
            </a:r>
            <a:r>
              <a:rPr lang="en-US" sz="2000" b="0" dirty="0" smtClean="0">
                <a:solidFill>
                  <a:schemeClr val="bg1"/>
                </a:solidFill>
              </a:rPr>
              <a:t>z</a:t>
            </a:r>
            <a:r>
              <a:rPr lang="ro-RO" sz="2000" b="0" dirty="0" smtClean="0">
                <a:solidFill>
                  <a:schemeClr val="bg1"/>
                </a:solidFill>
              </a:rPr>
              <a:t>ă</a:t>
            </a:r>
            <a:r>
              <a:rPr lang="en-US" sz="2000" b="0" dirty="0" smtClean="0">
                <a:solidFill>
                  <a:schemeClr val="bg1"/>
                </a:solidFill>
              </a:rPr>
              <a:t>, d</a:t>
            </a:r>
            <a:r>
              <a:rPr lang="ro-RO" sz="2000" b="0" dirty="0" smtClean="0">
                <a:solidFill>
                  <a:schemeClr val="bg1"/>
                </a:solidFill>
              </a:rPr>
              <a:t>i</a:t>
            </a:r>
            <a:r>
              <a:rPr lang="en-US" sz="2000" b="0" dirty="0" err="1" smtClean="0">
                <a:solidFill>
                  <a:schemeClr val="bg1"/>
                </a:solidFill>
              </a:rPr>
              <a:t>spne</a:t>
            </a:r>
            <a:r>
              <a:rPr lang="ro-RO" sz="2000" b="0" dirty="0" smtClean="0">
                <a:solidFill>
                  <a:schemeClr val="bg1"/>
                </a:solidFill>
              </a:rPr>
              <a:t>e</a:t>
            </a:r>
            <a:r>
              <a:rPr lang="en-US" sz="2000" b="0" dirty="0" smtClean="0">
                <a:solidFill>
                  <a:schemeClr val="bg1"/>
                </a:solidFill>
              </a:rPr>
              <a:t>, </a:t>
            </a:r>
            <a:r>
              <a:rPr lang="en-US" sz="2000" b="0" dirty="0" err="1" smtClean="0">
                <a:solidFill>
                  <a:schemeClr val="bg1"/>
                </a:solidFill>
              </a:rPr>
              <a:t>anorexi</a:t>
            </a:r>
            <a:r>
              <a:rPr lang="ro-RO" sz="2000" b="0" dirty="0" smtClean="0">
                <a:solidFill>
                  <a:schemeClr val="bg1"/>
                </a:solidFill>
              </a:rPr>
              <a:t>e</a:t>
            </a:r>
            <a:r>
              <a:rPr lang="en-US" sz="2000" b="0" dirty="0" smtClean="0">
                <a:solidFill>
                  <a:schemeClr val="bg1"/>
                </a:solidFill>
              </a:rPr>
              <a:t>/</a:t>
            </a:r>
            <a:r>
              <a:rPr lang="ro-RO" sz="2000" b="0" dirty="0" smtClean="0">
                <a:solidFill>
                  <a:schemeClr val="bg1"/>
                </a:solidFill>
              </a:rPr>
              <a:t>greață</a:t>
            </a:r>
            <a:r>
              <a:rPr lang="en-US" sz="2000" b="0" dirty="0" smtClean="0">
                <a:solidFill>
                  <a:schemeClr val="bg1"/>
                </a:solidFill>
              </a:rPr>
              <a:t>/v</a:t>
            </a:r>
            <a:r>
              <a:rPr lang="ro-RO" sz="2000" b="0" dirty="0" smtClean="0">
                <a:solidFill>
                  <a:schemeClr val="bg1"/>
                </a:solidFill>
              </a:rPr>
              <a:t>ărsături</a:t>
            </a:r>
            <a:r>
              <a:rPr lang="en-US" sz="2000" b="0" dirty="0" smtClean="0">
                <a:solidFill>
                  <a:schemeClr val="bg1"/>
                </a:solidFill>
              </a:rPr>
              <a:t>, </a:t>
            </a:r>
            <a:r>
              <a:rPr lang="en-US" sz="2000" b="0" dirty="0" err="1" smtClean="0">
                <a:solidFill>
                  <a:schemeClr val="bg1"/>
                </a:solidFill>
              </a:rPr>
              <a:t>diare</a:t>
            </a:r>
            <a:r>
              <a:rPr lang="ro-RO" sz="2000" b="0" dirty="0" smtClean="0">
                <a:solidFill>
                  <a:schemeClr val="bg1"/>
                </a:solidFill>
              </a:rPr>
              <a:t>e</a:t>
            </a:r>
            <a:r>
              <a:rPr lang="en-US" sz="2000" b="0" dirty="0" smtClean="0">
                <a:solidFill>
                  <a:schemeClr val="bg1"/>
                </a:solidFill>
              </a:rPr>
              <a:t>, </a:t>
            </a:r>
            <a:r>
              <a:rPr lang="ro-RO" sz="2000" b="0" dirty="0" smtClean="0">
                <a:solidFill>
                  <a:schemeClr val="bg1"/>
                </a:solidFill>
              </a:rPr>
              <a:t>status mental alterat</a:t>
            </a:r>
            <a:endParaRPr lang="en-US" sz="2000" b="0" dirty="0">
              <a:solidFill>
                <a:schemeClr val="bg1"/>
              </a:solidFill>
            </a:endParaRPr>
          </a:p>
        </p:txBody>
      </p:sp>
      <p:sp>
        <p:nvSpPr>
          <p:cNvPr id="8" name="TextBox 7">
            <a:extLst>
              <a:ext uri="{FF2B5EF4-FFF2-40B4-BE49-F238E27FC236}">
                <a16:creationId xmlns="" xmlns:a16="http://schemas.microsoft.com/office/drawing/2014/main" id="{068A1F7C-994D-4E24-8761-9A53F08E8AF1}"/>
              </a:ext>
            </a:extLst>
          </p:cNvPr>
          <p:cNvSpPr txBox="1"/>
          <p:nvPr/>
        </p:nvSpPr>
        <p:spPr bwMode="auto">
          <a:xfrm>
            <a:off x="6512256" y="1821423"/>
            <a:ext cx="90860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pPr>
            <a:r>
              <a:rPr lang="ro-RO" sz="2200" dirty="0" smtClean="0">
                <a:solidFill>
                  <a:schemeClr val="bg1"/>
                </a:solidFill>
                <a:latin typeface="Calibri" panose="020F0502020204030204" pitchFamily="34" charset="0"/>
              </a:rPr>
              <a:t>ȘI</a:t>
            </a:r>
            <a:r>
              <a:rPr lang="en-US" sz="2200" dirty="0" smtClean="0">
                <a:solidFill>
                  <a:schemeClr val="bg1"/>
                </a:solidFill>
                <a:latin typeface="Calibri" panose="020F0502020204030204" pitchFamily="34" charset="0"/>
              </a:rPr>
              <a:t>:</a:t>
            </a:r>
            <a:endParaRPr lang="en-US" sz="2200" dirty="0">
              <a:solidFill>
                <a:schemeClr val="bg1"/>
              </a:solidFill>
              <a:latin typeface="Calibri" panose="020F0502020204030204" pitchFamily="34" charset="0"/>
            </a:endParaRPr>
          </a:p>
        </p:txBody>
      </p:sp>
      <p:sp>
        <p:nvSpPr>
          <p:cNvPr id="15" name="Text Box 15">
            <a:extLst>
              <a:ext uri="{FF2B5EF4-FFF2-40B4-BE49-F238E27FC236}">
                <a16:creationId xmlns="" xmlns:a16="http://schemas.microsoft.com/office/drawing/2014/main" id="{B2584E31-D4DD-4CF7-AFC0-6344FC90D0B1}"/>
              </a:ext>
            </a:extLst>
          </p:cNvPr>
          <p:cNvSpPr txBox="1">
            <a:spLocks noChangeArrowheads="1"/>
          </p:cNvSpPr>
          <p:nvPr/>
        </p:nvSpPr>
        <p:spPr bwMode="auto">
          <a:xfrm>
            <a:off x="403786"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WHO COVID-19 Case Definition. Updated August 7, 2020. https://www.who.int/publications/i/item/WHO-2019-nCoV-Surveillance_Case_Definition-2020.1</a:t>
            </a:r>
          </a:p>
        </p:txBody>
      </p:sp>
      <p:sp>
        <p:nvSpPr>
          <p:cNvPr id="5" name="Rectangle 4">
            <a:extLst>
              <a:ext uri="{FF2B5EF4-FFF2-40B4-BE49-F238E27FC236}">
                <a16:creationId xmlns="" xmlns:a16="http://schemas.microsoft.com/office/drawing/2014/main" id="{CDF7DE72-2FFE-48FF-818A-9A4B4DA3A42F}"/>
              </a:ext>
            </a:extLst>
          </p:cNvPr>
          <p:cNvSpPr/>
          <p:nvPr/>
        </p:nvSpPr>
        <p:spPr>
          <a:xfrm>
            <a:off x="632137" y="5741990"/>
            <a:ext cx="10619004" cy="461665"/>
          </a:xfrm>
          <a:prstGeom prst="rect">
            <a:avLst/>
          </a:prstGeom>
        </p:spPr>
        <p:txBody>
          <a:bodyPr wrap="square">
            <a:spAutoFit/>
          </a:bodyPr>
          <a:lstStyle/>
          <a:p>
            <a:r>
              <a:rPr lang="en-US" sz="1200" b="0" dirty="0" smtClean="0">
                <a:solidFill>
                  <a:srgbClr val="000000"/>
                </a:solidFill>
                <a:latin typeface="Calibri"/>
                <a:cs typeface="Calibri"/>
              </a:rPr>
              <a:t>*</a:t>
            </a:r>
            <a:r>
              <a:rPr lang="ro-RO" sz="1200" b="0" dirty="0" smtClean="0">
                <a:solidFill>
                  <a:srgbClr val="000000"/>
                </a:solidFill>
                <a:latin typeface="Calibri"/>
                <a:cs typeface="Calibri"/>
              </a:rPr>
              <a:t>Opacități neomogene, cu distribuție periferică inferioară pe radiografia toracică</a:t>
            </a:r>
            <a:r>
              <a:rPr lang="en-US" sz="1200" b="0" dirty="0" smtClean="0">
                <a:solidFill>
                  <a:srgbClr val="000000"/>
                </a:solidFill>
                <a:latin typeface="Calibri"/>
                <a:cs typeface="Calibri"/>
              </a:rPr>
              <a:t>; </a:t>
            </a:r>
            <a:r>
              <a:rPr lang="ro-RO" sz="1200" b="0" dirty="0" smtClean="0">
                <a:solidFill>
                  <a:srgbClr val="000000"/>
                </a:solidFill>
                <a:latin typeface="Calibri"/>
                <a:cs typeface="Calibri"/>
              </a:rPr>
              <a:t>multiple opacități bilaterale, cu aspect de sticlă mărunțită, cu distribuție periferică inferioară pe CT toracic</a:t>
            </a:r>
            <a:r>
              <a:rPr lang="en-US" sz="1200" b="0" dirty="0" smtClean="0">
                <a:solidFill>
                  <a:srgbClr val="000000"/>
                </a:solidFill>
                <a:latin typeface="Calibri"/>
                <a:cs typeface="Calibri"/>
              </a:rPr>
              <a:t>; </a:t>
            </a:r>
            <a:r>
              <a:rPr lang="ro-RO" sz="1200" b="0" dirty="0" smtClean="0">
                <a:solidFill>
                  <a:srgbClr val="000000"/>
                </a:solidFill>
                <a:latin typeface="Calibri"/>
                <a:cs typeface="Calibri"/>
              </a:rPr>
              <a:t>sau linii pleurale îngroșate, linii B sau tipare de consolidare la ecografia pulmonară.</a:t>
            </a:r>
            <a:endParaRPr lang="en-US" sz="1200" b="0" dirty="0">
              <a:solidFill>
                <a:srgbClr val="000000"/>
              </a:solidFill>
              <a:latin typeface="Calibri"/>
              <a:cs typeface="Calibri"/>
            </a:endParaRPr>
          </a:p>
        </p:txBody>
      </p:sp>
      <p:sp>
        <p:nvSpPr>
          <p:cNvPr id="31" name="Rectangle 30">
            <a:extLst>
              <a:ext uri="{FF2B5EF4-FFF2-40B4-BE49-F238E27FC236}">
                <a16:creationId xmlns="" xmlns:a16="http://schemas.microsoft.com/office/drawing/2014/main" id="{FB5A562A-966E-4584-9E25-4F81D840893C}"/>
              </a:ext>
            </a:extLst>
          </p:cNvPr>
          <p:cNvSpPr/>
          <p:nvPr/>
        </p:nvSpPr>
        <p:spPr bwMode="auto">
          <a:xfrm>
            <a:off x="723329" y="3315306"/>
            <a:ext cx="10768090" cy="467050"/>
          </a:xfrm>
          <a:prstGeom prst="rect">
            <a:avLst/>
          </a:prstGeom>
          <a:noFill/>
          <a:ln w="28575">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3" name="Rectangle 2">
            <a:extLst>
              <a:ext uri="{FF2B5EF4-FFF2-40B4-BE49-F238E27FC236}">
                <a16:creationId xmlns="" xmlns:a16="http://schemas.microsoft.com/office/drawing/2014/main" id="{BCE3B511-0F0C-46C5-9B82-816535679371}"/>
              </a:ext>
            </a:extLst>
          </p:cNvPr>
          <p:cNvSpPr/>
          <p:nvPr/>
        </p:nvSpPr>
        <p:spPr bwMode="auto">
          <a:xfrm>
            <a:off x="7351439" y="1259220"/>
            <a:ext cx="4139979" cy="1721474"/>
          </a:xfrm>
          <a:prstGeom prst="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6" name="TextBox 5">
            <a:extLst>
              <a:ext uri="{FF2B5EF4-FFF2-40B4-BE49-F238E27FC236}">
                <a16:creationId xmlns="" xmlns:a16="http://schemas.microsoft.com/office/drawing/2014/main" id="{F90BD9C3-B0B0-4CE1-99AE-3CB7DC15F799}"/>
              </a:ext>
            </a:extLst>
          </p:cNvPr>
          <p:cNvSpPr txBox="1"/>
          <p:nvPr/>
        </p:nvSpPr>
        <p:spPr bwMode="auto">
          <a:xfrm>
            <a:off x="541519" y="2921829"/>
            <a:ext cx="90860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pPr>
            <a:r>
              <a:rPr lang="ro-RO" sz="2200" dirty="0" smtClean="0">
                <a:solidFill>
                  <a:schemeClr val="bg1"/>
                </a:solidFill>
                <a:latin typeface="Calibri" panose="020F0502020204030204" pitchFamily="34" charset="0"/>
              </a:rPr>
              <a:t>SAU</a:t>
            </a:r>
            <a:r>
              <a:rPr lang="en-US" sz="2200" dirty="0" smtClean="0">
                <a:solidFill>
                  <a:schemeClr val="bg1"/>
                </a:solidFill>
                <a:latin typeface="Calibri" panose="020F0502020204030204" pitchFamily="34" charset="0"/>
              </a:rPr>
              <a:t>:</a:t>
            </a:r>
            <a:endParaRPr lang="en-US" sz="2200" dirty="0">
              <a:solidFill>
                <a:schemeClr val="bg1"/>
              </a:solidFill>
              <a:latin typeface="Calibri" panose="020F0502020204030204" pitchFamily="34" charset="0"/>
            </a:endParaRPr>
          </a:p>
        </p:txBody>
      </p:sp>
      <p:sp>
        <p:nvSpPr>
          <p:cNvPr id="13" name="TextBox 12">
            <a:extLst>
              <a:ext uri="{FF2B5EF4-FFF2-40B4-BE49-F238E27FC236}">
                <a16:creationId xmlns="" xmlns:a16="http://schemas.microsoft.com/office/drawing/2014/main" id="{6207F6BF-8396-4553-B770-E66DF9A210AF}"/>
              </a:ext>
            </a:extLst>
          </p:cNvPr>
          <p:cNvSpPr txBox="1"/>
          <p:nvPr/>
        </p:nvSpPr>
        <p:spPr bwMode="auto">
          <a:xfrm>
            <a:off x="776682" y="3339491"/>
            <a:ext cx="1066117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ts val="0"/>
              </a:spcBef>
            </a:pPr>
            <a:r>
              <a:rPr lang="ro-RO" sz="2200" b="0" dirty="0" smtClean="0">
                <a:solidFill>
                  <a:schemeClr val="bg1"/>
                </a:solidFill>
                <a:latin typeface="Calibri" panose="020F0502020204030204" pitchFamily="34" charset="0"/>
              </a:rPr>
              <a:t>Caz suspect cu aspect imagistic sugestiv pentru COVID-19</a:t>
            </a:r>
            <a:r>
              <a:rPr lang="en-US" sz="2200" b="0" dirty="0" smtClean="0">
                <a:solidFill>
                  <a:schemeClr val="bg1"/>
                </a:solidFill>
                <a:latin typeface="Calibri" panose="020F0502020204030204" pitchFamily="34" charset="0"/>
              </a:rPr>
              <a:t>*</a:t>
            </a:r>
            <a:endParaRPr lang="en-US" sz="2200" b="0" dirty="0">
              <a:solidFill>
                <a:schemeClr val="bg1"/>
              </a:solidFill>
              <a:latin typeface="Calibri" panose="020F0502020204030204" pitchFamily="34" charset="0"/>
            </a:endParaRPr>
          </a:p>
        </p:txBody>
      </p:sp>
      <p:sp>
        <p:nvSpPr>
          <p:cNvPr id="14" name="TextBox 13">
            <a:extLst>
              <a:ext uri="{FF2B5EF4-FFF2-40B4-BE49-F238E27FC236}">
                <a16:creationId xmlns="" xmlns:a16="http://schemas.microsoft.com/office/drawing/2014/main" id="{6FED6505-C827-4AAA-B95A-DFF11B9ECEA1}"/>
              </a:ext>
            </a:extLst>
          </p:cNvPr>
          <p:cNvSpPr txBox="1"/>
          <p:nvPr/>
        </p:nvSpPr>
        <p:spPr bwMode="auto">
          <a:xfrm>
            <a:off x="541519" y="3757877"/>
            <a:ext cx="90860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pPr>
            <a:r>
              <a:rPr lang="ro-RO" sz="2200" dirty="0" smtClean="0">
                <a:solidFill>
                  <a:schemeClr val="bg1"/>
                </a:solidFill>
                <a:latin typeface="Calibri" panose="020F0502020204030204" pitchFamily="34" charset="0"/>
              </a:rPr>
              <a:t>SAU</a:t>
            </a:r>
            <a:r>
              <a:rPr lang="en-US" sz="2200" dirty="0" smtClean="0">
                <a:solidFill>
                  <a:schemeClr val="bg1"/>
                </a:solidFill>
                <a:latin typeface="Calibri" panose="020F0502020204030204" pitchFamily="34" charset="0"/>
              </a:rPr>
              <a:t>:</a:t>
            </a:r>
            <a:endParaRPr lang="en-US" sz="2200" dirty="0">
              <a:solidFill>
                <a:schemeClr val="bg1"/>
              </a:solidFill>
              <a:latin typeface="Calibri" panose="020F0502020204030204" pitchFamily="34" charset="0"/>
            </a:endParaRPr>
          </a:p>
        </p:txBody>
      </p:sp>
      <p:sp>
        <p:nvSpPr>
          <p:cNvPr id="21" name="Rectangle 20">
            <a:extLst>
              <a:ext uri="{FF2B5EF4-FFF2-40B4-BE49-F238E27FC236}">
                <a16:creationId xmlns="" xmlns:a16="http://schemas.microsoft.com/office/drawing/2014/main" id="{495D3AA3-2580-4264-A782-B8E2834E1148}"/>
              </a:ext>
            </a:extLst>
          </p:cNvPr>
          <p:cNvSpPr/>
          <p:nvPr/>
        </p:nvSpPr>
        <p:spPr bwMode="auto">
          <a:xfrm>
            <a:off x="723327" y="4133458"/>
            <a:ext cx="10768091" cy="467050"/>
          </a:xfrm>
          <a:prstGeom prst="rect">
            <a:avLst/>
          </a:prstGeom>
          <a:noFill/>
          <a:ln w="28575">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23" name="TextBox 22">
            <a:extLst>
              <a:ext uri="{FF2B5EF4-FFF2-40B4-BE49-F238E27FC236}">
                <a16:creationId xmlns="" xmlns:a16="http://schemas.microsoft.com/office/drawing/2014/main" id="{FE4244A8-618C-47AA-AD3F-4164C3A53BBD}"/>
              </a:ext>
            </a:extLst>
          </p:cNvPr>
          <p:cNvSpPr txBox="1"/>
          <p:nvPr/>
        </p:nvSpPr>
        <p:spPr bwMode="auto">
          <a:xfrm>
            <a:off x="786195" y="4155974"/>
            <a:ext cx="1066117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ts val="0"/>
              </a:spcBef>
            </a:pPr>
            <a:r>
              <a:rPr lang="ro-RO" sz="2200" b="0" dirty="0" smtClean="0">
                <a:solidFill>
                  <a:schemeClr val="bg1"/>
                </a:solidFill>
                <a:latin typeface="Calibri" panose="020F0502020204030204" pitchFamily="34" charset="0"/>
              </a:rPr>
              <a:t>Debut recent cu anosmie sau ageuzie în absența unei cauze identificate</a:t>
            </a:r>
            <a:endParaRPr lang="en-US" sz="2200" b="0" dirty="0">
              <a:solidFill>
                <a:schemeClr val="bg1"/>
              </a:solidFill>
              <a:latin typeface="Calibri" panose="020F0502020204030204" pitchFamily="34" charset="0"/>
            </a:endParaRPr>
          </a:p>
        </p:txBody>
      </p:sp>
      <p:sp>
        <p:nvSpPr>
          <p:cNvPr id="25" name="TextBox 24">
            <a:extLst>
              <a:ext uri="{FF2B5EF4-FFF2-40B4-BE49-F238E27FC236}">
                <a16:creationId xmlns="" xmlns:a16="http://schemas.microsoft.com/office/drawing/2014/main" id="{F708D3BD-2F2B-4CFB-8135-F373E9437144}"/>
              </a:ext>
            </a:extLst>
          </p:cNvPr>
          <p:cNvSpPr txBox="1"/>
          <p:nvPr/>
        </p:nvSpPr>
        <p:spPr bwMode="auto">
          <a:xfrm>
            <a:off x="516496" y="4579019"/>
            <a:ext cx="90860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pPr>
            <a:r>
              <a:rPr lang="ro-RO" sz="2200" dirty="0" smtClean="0">
                <a:solidFill>
                  <a:schemeClr val="bg1"/>
                </a:solidFill>
                <a:latin typeface="Calibri" panose="020F0502020204030204" pitchFamily="34" charset="0"/>
              </a:rPr>
              <a:t>SAU</a:t>
            </a:r>
            <a:r>
              <a:rPr lang="en-US" sz="2200" dirty="0" smtClean="0">
                <a:solidFill>
                  <a:schemeClr val="bg1"/>
                </a:solidFill>
                <a:latin typeface="Calibri" panose="020F0502020204030204" pitchFamily="34" charset="0"/>
              </a:rPr>
              <a:t>:</a:t>
            </a:r>
            <a:endParaRPr lang="en-US" sz="2200" dirty="0">
              <a:solidFill>
                <a:schemeClr val="bg1"/>
              </a:solidFill>
              <a:latin typeface="Calibri" panose="020F0502020204030204" pitchFamily="34" charset="0"/>
            </a:endParaRPr>
          </a:p>
        </p:txBody>
      </p:sp>
      <p:sp>
        <p:nvSpPr>
          <p:cNvPr id="37" name="Rectangle 36">
            <a:extLst>
              <a:ext uri="{FF2B5EF4-FFF2-40B4-BE49-F238E27FC236}">
                <a16:creationId xmlns="" xmlns:a16="http://schemas.microsoft.com/office/drawing/2014/main" id="{CB9159DD-1D95-45AA-9B5C-7F731F216B18}"/>
              </a:ext>
            </a:extLst>
          </p:cNvPr>
          <p:cNvSpPr/>
          <p:nvPr/>
        </p:nvSpPr>
        <p:spPr bwMode="auto">
          <a:xfrm>
            <a:off x="723327" y="4977116"/>
            <a:ext cx="10768092" cy="785452"/>
          </a:xfrm>
          <a:prstGeom prst="rect">
            <a:avLst/>
          </a:prstGeom>
          <a:noFill/>
          <a:ln w="28575">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39" name="TextBox 38">
            <a:extLst>
              <a:ext uri="{FF2B5EF4-FFF2-40B4-BE49-F238E27FC236}">
                <a16:creationId xmlns="" xmlns:a16="http://schemas.microsoft.com/office/drawing/2014/main" id="{D40E4945-E0E7-4ED5-98FD-3B70E9D81132}"/>
              </a:ext>
            </a:extLst>
          </p:cNvPr>
          <p:cNvSpPr txBox="1"/>
          <p:nvPr/>
        </p:nvSpPr>
        <p:spPr bwMode="auto">
          <a:xfrm>
            <a:off x="786195" y="4990763"/>
            <a:ext cx="10661174"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ts val="0"/>
              </a:spcBef>
            </a:pPr>
            <a:r>
              <a:rPr lang="ro-RO" sz="2000" b="0" dirty="0" smtClean="0">
                <a:solidFill>
                  <a:schemeClr val="bg1"/>
                </a:solidFill>
                <a:latin typeface="Calibri" panose="020F0502020204030204" pitchFamily="34" charset="0"/>
              </a:rPr>
              <a:t>Deces inexplicabil al unui adult cu suferință respiratorie, care a fost contactul unui caz probabil sau confirmat sau care a prezentat link epidemiologic cu un focar cu cel puțin un caz confirmat</a:t>
            </a:r>
            <a:endParaRPr lang="en-US" sz="2000" b="0"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1717811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solidFill>
                  <a:schemeClr val="bg1"/>
                </a:solidFill>
              </a:rPr>
              <a:t>Factori predictivi ai severității în COVID-19</a:t>
            </a:r>
            <a:endParaRPr lang="en-US" dirty="0">
              <a:solidFill>
                <a:schemeClr val="bg1"/>
              </a:solidFill>
            </a:endParaRPr>
          </a:p>
        </p:txBody>
      </p:sp>
      <p:sp>
        <p:nvSpPr>
          <p:cNvPr id="8" name="Content Placeholder 7"/>
          <p:cNvSpPr>
            <a:spLocks noGrp="1"/>
          </p:cNvSpPr>
          <p:nvPr>
            <p:ph idx="1"/>
          </p:nvPr>
        </p:nvSpPr>
        <p:spPr/>
        <p:txBody>
          <a:bodyPr/>
          <a:lstStyle/>
          <a:p>
            <a:r>
              <a:rPr lang="ro-RO" dirty="0" smtClean="0"/>
              <a:t>Studiu de cohortă -pacienți cu ARN-SARS-CoV-2 pozitiv- realizat în</a:t>
            </a:r>
            <a:r>
              <a:rPr lang="en-US" dirty="0" smtClean="0"/>
              <a:t> </a:t>
            </a:r>
            <a:r>
              <a:rPr lang="en-US" dirty="0"/>
              <a:t>Shanghai </a:t>
            </a:r>
            <a:r>
              <a:rPr lang="ro-RO" dirty="0" smtClean="0"/>
              <a:t>în perioada </a:t>
            </a:r>
            <a:r>
              <a:rPr lang="en-US" dirty="0" smtClean="0"/>
              <a:t>20</a:t>
            </a:r>
            <a:r>
              <a:rPr lang="ro-RO" dirty="0" smtClean="0"/>
              <a:t> ianuarie</a:t>
            </a:r>
            <a:r>
              <a:rPr lang="en-US" dirty="0" smtClean="0"/>
              <a:t> – </a:t>
            </a:r>
            <a:r>
              <a:rPr lang="ro-RO" dirty="0" smtClean="0"/>
              <a:t>25 februarie </a:t>
            </a:r>
            <a:r>
              <a:rPr lang="en-US" dirty="0" smtClean="0"/>
              <a:t>2020 </a:t>
            </a:r>
            <a:r>
              <a:rPr lang="en-US" dirty="0"/>
              <a:t>(N = 326)</a:t>
            </a:r>
          </a:p>
          <a:p>
            <a:r>
              <a:rPr lang="ro-RO" dirty="0" smtClean="0"/>
              <a:t>În analiza multivariată a formelor de COVID-19 critice </a:t>
            </a:r>
            <a:r>
              <a:rPr lang="en-US" dirty="0" smtClean="0"/>
              <a:t>(n </a:t>
            </a:r>
            <a:r>
              <a:rPr lang="en-US" dirty="0"/>
              <a:t>= 16) </a:t>
            </a:r>
            <a:r>
              <a:rPr lang="en-US" dirty="0" err="1"/>
              <a:t>vs</a:t>
            </a:r>
            <a:r>
              <a:rPr lang="en-US" dirty="0"/>
              <a:t> </a:t>
            </a:r>
            <a:r>
              <a:rPr lang="ro-RO" dirty="0" smtClean="0"/>
              <a:t>asimptomatice</a:t>
            </a:r>
            <a:r>
              <a:rPr lang="en-US" dirty="0" smtClean="0"/>
              <a:t>, </a:t>
            </a:r>
            <a:r>
              <a:rPr lang="ro-RO" dirty="0" smtClean="0"/>
              <a:t>ușoare sau severe </a:t>
            </a:r>
            <a:r>
              <a:rPr lang="en-US" dirty="0" smtClean="0"/>
              <a:t>(n </a:t>
            </a:r>
            <a:r>
              <a:rPr lang="en-US" dirty="0"/>
              <a:t>= </a:t>
            </a:r>
            <a:r>
              <a:rPr lang="en-US" dirty="0" smtClean="0"/>
              <a:t>310)</a:t>
            </a:r>
            <a:r>
              <a:rPr lang="ro-RO" dirty="0" smtClean="0"/>
              <a:t>, predictorii severității crescute a bolii au inclus:</a:t>
            </a:r>
            <a:endParaRPr lang="en-US" dirty="0"/>
          </a:p>
          <a:p>
            <a:pPr lvl="1"/>
            <a:r>
              <a:rPr lang="ro-RO" b="1" dirty="0" smtClean="0">
                <a:solidFill>
                  <a:schemeClr val="accent3"/>
                </a:solidFill>
              </a:rPr>
              <a:t>Vârsta înaintată</a:t>
            </a:r>
            <a:r>
              <a:rPr lang="en-US" dirty="0" smtClean="0"/>
              <a:t>(</a:t>
            </a:r>
            <a:r>
              <a:rPr lang="en-US" i="1" dirty="0" smtClean="0"/>
              <a:t>P </a:t>
            </a:r>
            <a:r>
              <a:rPr lang="en-US" dirty="0"/>
              <a:t>= .002)</a:t>
            </a:r>
          </a:p>
          <a:p>
            <a:pPr lvl="1"/>
            <a:r>
              <a:rPr lang="en-US" b="1" dirty="0" smtClean="0">
                <a:solidFill>
                  <a:srgbClr val="E1471D"/>
                </a:solidFill>
              </a:rPr>
              <a:t>L</a:t>
            </a:r>
            <a:r>
              <a:rPr lang="ro-RO" b="1" dirty="0" smtClean="0">
                <a:solidFill>
                  <a:srgbClr val="E1471D"/>
                </a:solidFill>
              </a:rPr>
              <a:t>i</a:t>
            </a:r>
            <a:r>
              <a:rPr lang="en-US" b="1" dirty="0" smtClean="0">
                <a:solidFill>
                  <a:srgbClr val="E1471D"/>
                </a:solidFill>
              </a:rPr>
              <a:t>m</a:t>
            </a:r>
            <a:r>
              <a:rPr lang="ro-RO" b="1" dirty="0" smtClean="0">
                <a:solidFill>
                  <a:srgbClr val="E1471D"/>
                </a:solidFill>
              </a:rPr>
              <a:t>f</a:t>
            </a:r>
            <a:r>
              <a:rPr lang="en-US" b="1" dirty="0" err="1" smtClean="0">
                <a:solidFill>
                  <a:srgbClr val="E1471D"/>
                </a:solidFill>
              </a:rPr>
              <a:t>oc</a:t>
            </a:r>
            <a:r>
              <a:rPr lang="ro-RO" b="1" dirty="0" smtClean="0">
                <a:solidFill>
                  <a:srgbClr val="E1471D"/>
                </a:solidFill>
              </a:rPr>
              <a:t>i</a:t>
            </a:r>
            <a:r>
              <a:rPr lang="en-US" b="1" dirty="0" err="1" smtClean="0">
                <a:solidFill>
                  <a:srgbClr val="E1471D"/>
                </a:solidFill>
              </a:rPr>
              <a:t>topenia</a:t>
            </a:r>
            <a:r>
              <a:rPr lang="en-US" dirty="0" smtClean="0"/>
              <a:t> </a:t>
            </a:r>
            <a:r>
              <a:rPr lang="en-US" dirty="0"/>
              <a:t>(</a:t>
            </a:r>
            <a:r>
              <a:rPr lang="en-US" i="1" dirty="0"/>
              <a:t>P </a:t>
            </a:r>
            <a:r>
              <a:rPr lang="en-US" dirty="0"/>
              <a:t>= .002)</a:t>
            </a:r>
          </a:p>
          <a:p>
            <a:r>
              <a:rPr lang="ro-RO" dirty="0" smtClean="0"/>
              <a:t>Numărul scăzut de limfocite este corelat cu nivelurile crescute ale IL-6 și IL-8 la pacienții care prezintă forme severe/critice.</a:t>
            </a:r>
            <a:endParaRPr lang="en-US" dirty="0"/>
          </a:p>
          <a:p>
            <a:pPr lvl="1"/>
            <a:endParaRPr lang="en-US" dirty="0"/>
          </a:p>
          <a:p>
            <a:pPr lvl="1"/>
            <a:endParaRPr lang="en-US" dirty="0"/>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1275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Zhang. Nature. 2020;583:437.</a:t>
            </a:r>
          </a:p>
        </p:txBody>
      </p:sp>
      <p:grpSp>
        <p:nvGrpSpPr>
          <p:cNvPr id="5" name="Group 1">
            <a:extLst>
              <a:ext uri="{FF2B5EF4-FFF2-40B4-BE49-F238E27FC236}">
                <a16:creationId xmlns="" xmlns:a16="http://schemas.microsoft.com/office/drawing/2014/main"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D1232AFC-6326-44D1-AAF3-F60FDE79080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 xmlns:p14="http://schemas.microsoft.com/office/powerpoint/2010/main" val="1865195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solidFill>
                  <a:schemeClr val="bg1"/>
                </a:solidFill>
              </a:rPr>
              <a:t>Standard de îngrijire în formele ușoare de COVID-19</a:t>
            </a:r>
            <a:endParaRPr lang="en-US" dirty="0">
              <a:solidFill>
                <a:schemeClr val="bg1"/>
              </a:solidFill>
            </a:endParaRPr>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5" y="5992688"/>
            <a:ext cx="8210987" cy="646331"/>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1. WHO Interim Guidance. Clinical management of COVID-19. May 27, 2020. </a:t>
            </a:r>
          </a:p>
          <a:p>
            <a:pPr eaLnBrk="1" hangingPunct="1">
              <a:defRPr/>
            </a:pPr>
            <a:r>
              <a:rPr lang="en-US" altLang="en-US" sz="1200" b="0" spc="-10" dirty="0">
                <a:solidFill>
                  <a:schemeClr val="bg2"/>
                </a:solidFill>
                <a:latin typeface="Calibri" panose="020F0502020204030204" pitchFamily="34" charset="0"/>
              </a:rPr>
              <a:t>2. NIH COVID-19 Treatment Guidelines. Management of persons with COVID-19. Last updated June 11, 2020.  </a:t>
            </a:r>
          </a:p>
          <a:p>
            <a:pPr eaLnBrk="1" hangingPunct="1">
              <a:defRPr/>
            </a:pPr>
            <a:r>
              <a:rPr lang="en-US" altLang="en-US" sz="1200" b="0" spc="-10" dirty="0">
                <a:solidFill>
                  <a:schemeClr val="bg2"/>
                </a:solidFill>
                <a:latin typeface="Calibri" panose="020F0502020204030204" pitchFamily="34" charset="0"/>
              </a:rPr>
              <a:t>3. NIH COVID-19 Treatment Guidelines. Antithrombotic therapy in patients with COVID-19. Last updated May 12, 2020. </a:t>
            </a:r>
          </a:p>
        </p:txBody>
      </p:sp>
      <p:graphicFrame>
        <p:nvGraphicFramePr>
          <p:cNvPr id="10"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 xmlns:p14="http://schemas.microsoft.com/office/powerpoint/2010/main" val="335844875"/>
              </p:ext>
            </p:extLst>
          </p:nvPr>
        </p:nvGraphicFramePr>
        <p:xfrm>
          <a:off x="495300" y="1610437"/>
          <a:ext cx="5394325" cy="4023424"/>
        </p:xfrm>
        <a:graphic>
          <a:graphicData uri="http://schemas.openxmlformats.org/drawingml/2006/table">
            <a:tbl>
              <a:tblPr/>
              <a:tblGrid>
                <a:gridCol w="5394325">
                  <a:extLst>
                    <a:ext uri="{9D8B030D-6E8A-4147-A177-3AD203B41FA5}">
                      <a16:colId xmlns="" xmlns:a16="http://schemas.microsoft.com/office/drawing/2014/main" val="20001"/>
                    </a:ext>
                  </a:extLst>
                </a:gridCol>
              </a:tblGrid>
              <a:tr h="272360">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WHO</a:t>
                      </a:r>
                      <a:r>
                        <a:rPr kumimoji="0" lang="en-US" sz="2000" b="1" i="0" u="none" strike="noStrike" cap="none" normalizeH="0" baseline="30000" dirty="0">
                          <a:ln>
                            <a:noFill/>
                          </a:ln>
                          <a:solidFill>
                            <a:schemeClr val="tx1"/>
                          </a:solidFill>
                          <a:effectLst/>
                          <a:latin typeface="Calibri" panose="020F0502020204030204" pitchFamily="34" charset="0"/>
                        </a:rPr>
                        <a:t>[1]</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481859">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Izolarea cazurilor suspecte sau confirmate pentru a opri transmiterea SARS-CoV-2; izolarea poate avea loc la domiciliu sau într-o unitate sanitară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27236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Tratarea</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s</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imptomelor</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de </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e</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x</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2000" b="0" i="0" u="none" strike="noStrike" cap="none" normalizeH="0" baseline="0" dirty="0" err="1" smtClean="0">
                          <a:ln>
                            <a:noFill/>
                          </a:ln>
                          <a:solidFill>
                            <a:schemeClr val="bg2">
                              <a:lumMod val="10000"/>
                            </a:schemeClr>
                          </a:solidFill>
                          <a:effectLst/>
                          <a:latin typeface="Calibri" panose="020F0502020204030204" pitchFamily="34" charset="0"/>
                        </a:rPr>
                        <a:t>antip</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2000" b="0" i="0" u="none" strike="noStrike" cap="none" normalizeH="0" baseline="0" dirty="0" err="1" smtClean="0">
                          <a:ln>
                            <a:noFill/>
                          </a:ln>
                          <a:solidFill>
                            <a:schemeClr val="bg2">
                              <a:lumMod val="10000"/>
                            </a:schemeClr>
                          </a:solidFill>
                          <a:effectLst/>
                          <a:latin typeface="Calibri" panose="020F0502020204030204" pitchFamily="34" charset="0"/>
                        </a:rPr>
                        <a:t>retic</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e</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pentru f</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e</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b</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r</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ă</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nutriție adecvată</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hidratare corespunzătoare</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481859">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Educarea pacienților cu privire la semnele/simptomele complicațiilor care, dacă apar, ar trebui să determine inițierea îngrijirii urgente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bl>
          </a:graphicData>
        </a:graphic>
      </p:graphicFrame>
      <p:graphicFrame>
        <p:nvGraphicFramePr>
          <p:cNvPr id="11" name="Group 3">
            <a:extLst>
              <a:ext uri="{FF2B5EF4-FFF2-40B4-BE49-F238E27FC236}">
                <a16:creationId xmlns="" xmlns:a16="http://schemas.microsoft.com/office/drawing/2014/main" id="{94D35D22-4DAE-4448-8B67-98D9B5BD81A9}"/>
              </a:ext>
            </a:extLst>
          </p:cNvPr>
          <p:cNvGraphicFramePr>
            <a:graphicFrameLocks/>
          </p:cNvGraphicFramePr>
          <p:nvPr>
            <p:extLst>
              <p:ext uri="{D42A27DB-BD31-4B8C-83A1-F6EECF244321}">
                <p14:modId xmlns="" xmlns:p14="http://schemas.microsoft.com/office/powerpoint/2010/main" val="4053263293"/>
              </p:ext>
            </p:extLst>
          </p:nvPr>
        </p:nvGraphicFramePr>
        <p:xfrm>
          <a:off x="6384923" y="1610437"/>
          <a:ext cx="5371733" cy="4419680"/>
        </p:xfrm>
        <a:graphic>
          <a:graphicData uri="http://schemas.openxmlformats.org/drawingml/2006/table">
            <a:tbl>
              <a:tblPr/>
              <a:tblGrid>
                <a:gridCol w="5371733">
                  <a:extLst>
                    <a:ext uri="{9D8B030D-6E8A-4147-A177-3AD203B41FA5}">
                      <a16:colId xmlns="" xmlns:a16="http://schemas.microsoft.com/office/drawing/2014/main" val="20000"/>
                    </a:ext>
                  </a:extLst>
                </a:gridCol>
              </a:tblGrid>
              <a:tr h="243823">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NIH</a:t>
                      </a:r>
                      <a:r>
                        <a:rPr kumimoji="0" lang="en-US" sz="2000" b="1" i="0" u="none" strike="noStrike" cap="none" normalizeH="0" baseline="30000" dirty="0">
                          <a:ln>
                            <a:noFill/>
                          </a:ln>
                          <a:solidFill>
                            <a:schemeClr val="tx1"/>
                          </a:solidFill>
                          <a:effectLst/>
                          <a:latin typeface="Calibri" panose="020F0502020204030204" pitchFamily="34" charset="0"/>
                        </a:rPr>
                        <a:t>[2,3]</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10001"/>
                  </a:ext>
                </a:extLst>
              </a:tr>
              <a:tr h="431371">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Gestionarea majorității cazurilor în ambulator sau la domiciliu (de ex prin telemedicină)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61892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Monitorizarea atentă a pacienților simptomatici cu factori de risc pentru o formă severă de boală; este posibilă progresia rapidă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431371">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Nu sunt indicate teste de laborator specifice dacă pacientul nu prezintă comorbidități</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 xmlns:a16="http://schemas.microsoft.com/office/drawing/2014/main" val="10004"/>
                  </a:ext>
                </a:extLst>
              </a:tr>
              <a:tr h="806468">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La pacienții care nu sunt spitalizați, nu se inițiază tratament anticoagulant sau antitrombotic pentru prevenirea TEV sau  trombozei arteriale, dacă nu există alte indicații</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392900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 xmlns:p14="http://schemas.microsoft.com/office/powerpoint/2010/main" val="857681702"/>
              </p:ext>
            </p:extLst>
          </p:nvPr>
        </p:nvGraphicFramePr>
        <p:xfrm>
          <a:off x="495300" y="1610437"/>
          <a:ext cx="5394325" cy="4724480"/>
        </p:xfrm>
        <a:graphic>
          <a:graphicData uri="http://schemas.openxmlformats.org/drawingml/2006/table">
            <a:tbl>
              <a:tblPr/>
              <a:tblGrid>
                <a:gridCol w="5394325">
                  <a:extLst>
                    <a:ext uri="{9D8B030D-6E8A-4147-A177-3AD203B41FA5}">
                      <a16:colId xmlns="" xmlns:a16="http://schemas.microsoft.com/office/drawing/2014/main" val="20001"/>
                    </a:ext>
                  </a:extLst>
                </a:gridCol>
              </a:tblGrid>
              <a:tr h="305696">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Management</a:t>
                      </a:r>
                      <a:r>
                        <a:rPr kumimoji="0" lang="en-US" sz="2000" b="1" i="0" u="none" strike="noStrike" cap="none" normalizeH="0" baseline="30000" dirty="0">
                          <a:ln>
                            <a:noFill/>
                          </a:ln>
                          <a:solidFill>
                            <a:schemeClr val="tx1"/>
                          </a:solidFill>
                          <a:effectLst/>
                          <a:latin typeface="Calibri" panose="020F0502020204030204" pitchFamily="34" charset="0"/>
                        </a:rPr>
                        <a:t>[1]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540838">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Monitorizare atentă, deoarece boala pulmonară poate progresa rapid</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1011121">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Administrarea empirică de antibiotice dacă se suspicionează pneumonia bacteriană/sepsis; reevaluare zilnică și oprirea tratamentului dacă nu există semne de infecție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540838">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Măsuri de prevenire și control al infecțiilor intraspitalicești; limitarea numărului de persoane care intră în încăperea pacientului</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r h="775979">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Personalul care efectuează proceduri ce generează aerosoli trebuie să utilizeze PPE și filtre respiratorii adecvate (N95) vs măști chirurgicale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5"/>
                  </a:ext>
                </a:extLst>
              </a:tr>
            </a:tbl>
          </a:graphicData>
        </a:graphic>
      </p:graphicFrame>
      <p:sp>
        <p:nvSpPr>
          <p:cNvPr id="2" name="Title 1"/>
          <p:cNvSpPr>
            <a:spLocks noGrp="1"/>
          </p:cNvSpPr>
          <p:nvPr>
            <p:ph type="title"/>
          </p:nvPr>
        </p:nvSpPr>
        <p:spPr/>
        <p:txBody>
          <a:bodyPr/>
          <a:lstStyle/>
          <a:p>
            <a:r>
              <a:rPr lang="ro-RO" dirty="0" smtClean="0">
                <a:solidFill>
                  <a:schemeClr val="bg1"/>
                </a:solidFill>
              </a:rPr>
              <a:t>Standard de îngrijire în formele moderate de COVID-19</a:t>
            </a:r>
            <a:endParaRPr lang="en-US" dirty="0">
              <a:solidFill>
                <a:schemeClr val="bg1"/>
              </a:solidFill>
            </a:endParaRPr>
          </a:p>
        </p:txBody>
      </p:sp>
      <p:graphicFrame>
        <p:nvGraphicFramePr>
          <p:cNvPr id="20" name="Group 3">
            <a:extLst>
              <a:ext uri="{FF2B5EF4-FFF2-40B4-BE49-F238E27FC236}">
                <a16:creationId xmlns="" xmlns:a16="http://schemas.microsoft.com/office/drawing/2014/main" id="{94D35D22-4DAE-4448-8B67-98D9B5BD81A9}"/>
              </a:ext>
            </a:extLst>
          </p:cNvPr>
          <p:cNvGraphicFramePr>
            <a:graphicFrameLocks/>
          </p:cNvGraphicFramePr>
          <p:nvPr>
            <p:extLst>
              <p:ext uri="{D42A27DB-BD31-4B8C-83A1-F6EECF244321}">
                <p14:modId xmlns="" xmlns:p14="http://schemas.microsoft.com/office/powerpoint/2010/main" val="3017248681"/>
              </p:ext>
            </p:extLst>
          </p:nvPr>
        </p:nvGraphicFramePr>
        <p:xfrm>
          <a:off x="6380138" y="3439237"/>
          <a:ext cx="5603315" cy="2895680"/>
        </p:xfrm>
        <a:graphic>
          <a:graphicData uri="http://schemas.openxmlformats.org/drawingml/2006/table">
            <a:tbl>
              <a:tblPr/>
              <a:tblGrid>
                <a:gridCol w="5603315">
                  <a:extLst>
                    <a:ext uri="{9D8B030D-6E8A-4147-A177-3AD203B41FA5}">
                      <a16:colId xmlns="" xmlns:a16="http://schemas.microsoft.com/office/drawing/2014/main" val="20000"/>
                    </a:ext>
                  </a:extLst>
                </a:gridCol>
              </a:tblGrid>
              <a:tr h="204543">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2000" b="1" i="0" u="none" strike="noStrike" cap="none" normalizeH="0" baseline="0" dirty="0" smtClean="0">
                          <a:ln>
                            <a:noFill/>
                          </a:ln>
                          <a:solidFill>
                            <a:schemeClr val="tx1"/>
                          </a:solidFill>
                          <a:effectLst/>
                          <a:latin typeface="Calibri" panose="020F0502020204030204" pitchFamily="34" charset="0"/>
                        </a:rPr>
                        <a:t>Evaluarea inițială</a:t>
                      </a:r>
                      <a:r>
                        <a:rPr kumimoji="0" lang="en-US" sz="2000" b="1" i="0" u="none" strike="noStrike" cap="none" normalizeH="0" baseline="30000" dirty="0" smtClean="0">
                          <a:ln>
                            <a:noFill/>
                          </a:ln>
                          <a:solidFill>
                            <a:schemeClr val="tx1"/>
                          </a:solidFill>
                          <a:effectLst/>
                          <a:latin typeface="Calibri" panose="020F0502020204030204" pitchFamily="34" charset="0"/>
                        </a:rPr>
                        <a:t>[1</a:t>
                      </a:r>
                      <a:r>
                        <a:rPr kumimoji="0" lang="en-US" sz="2000" b="1" i="0" u="none" strike="noStrike" cap="none" normalizeH="0" baseline="30000" dirty="0">
                          <a:ln>
                            <a:noFill/>
                          </a:ln>
                          <a:solidFill>
                            <a:schemeClr val="tx1"/>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10001"/>
                  </a:ext>
                </a:extLst>
              </a:tr>
              <a:tr h="204543">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Poate include radiografie pulmonară, ecografie sau CT toracic</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204543">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Efectuare EKG dacă este indicată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361878">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Hemoleucogramă, analize funcție renală/hepatică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 xmlns:a16="http://schemas.microsoft.com/office/drawing/2014/main" val="10004"/>
                  </a:ext>
                </a:extLst>
              </a:tr>
              <a:tr h="361878">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Markerii inflamatori (CRP, D-dimeri, feritina) pot fi valoroși din punct de vedere al prognosticului</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5"/>
                  </a:ext>
                </a:extLst>
              </a:tr>
            </a:tbl>
          </a:graphicData>
        </a:graphic>
      </p:graphicFrame>
      <p:graphicFrame>
        <p:nvGraphicFramePr>
          <p:cNvPr id="21" name="Group 3">
            <a:extLst>
              <a:ext uri="{FF2B5EF4-FFF2-40B4-BE49-F238E27FC236}">
                <a16:creationId xmlns="" xmlns:a16="http://schemas.microsoft.com/office/drawing/2014/main" id="{94D35D22-4DAE-4448-8B67-98D9B5BD81A9}"/>
              </a:ext>
            </a:extLst>
          </p:cNvPr>
          <p:cNvGraphicFramePr>
            <a:graphicFrameLocks/>
          </p:cNvGraphicFramePr>
          <p:nvPr>
            <p:extLst>
              <p:ext uri="{D42A27DB-BD31-4B8C-83A1-F6EECF244321}">
                <p14:modId xmlns="" xmlns:p14="http://schemas.microsoft.com/office/powerpoint/2010/main" val="659202288"/>
              </p:ext>
            </p:extLst>
          </p:nvPr>
        </p:nvGraphicFramePr>
        <p:xfrm>
          <a:off x="6380138" y="1610437"/>
          <a:ext cx="5371733" cy="1706912"/>
        </p:xfrm>
        <a:graphic>
          <a:graphicData uri="http://schemas.openxmlformats.org/drawingml/2006/table">
            <a:tbl>
              <a:tblPr/>
              <a:tblGrid>
                <a:gridCol w="5371733">
                  <a:extLst>
                    <a:ext uri="{9D8B030D-6E8A-4147-A177-3AD203B41FA5}">
                      <a16:colId xmlns="" xmlns:a16="http://schemas.microsoft.com/office/drawing/2014/main" val="20000"/>
                    </a:ext>
                  </a:extLst>
                </a:gridCol>
              </a:tblGrid>
              <a:tr h="177127">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Calibri" panose="020F0502020204030204" pitchFamily="34" charset="0"/>
                        </a:rPr>
                        <a:t>I</a:t>
                      </a:r>
                      <a:r>
                        <a:rPr kumimoji="0" lang="ro-RO" sz="2000" b="1" i="0" u="none" strike="noStrike" cap="none" normalizeH="0" baseline="0" dirty="0" smtClean="0">
                          <a:ln>
                            <a:noFill/>
                          </a:ln>
                          <a:solidFill>
                            <a:schemeClr val="tx1"/>
                          </a:solidFill>
                          <a:effectLst/>
                          <a:latin typeface="Calibri" panose="020F0502020204030204" pitchFamily="34" charset="0"/>
                        </a:rPr>
                        <a:t>zolare</a:t>
                      </a:r>
                      <a:r>
                        <a:rPr kumimoji="0" lang="en-US" sz="2000" b="1" i="0" u="none" strike="noStrike" cap="none" normalizeH="0" baseline="0" dirty="0" smtClean="0">
                          <a:ln>
                            <a:noFill/>
                          </a:ln>
                          <a:solidFill>
                            <a:schemeClr val="tx1"/>
                          </a:solidFill>
                          <a:effectLst/>
                          <a:latin typeface="Calibri" panose="020F0502020204030204" pitchFamily="34" charset="0"/>
                        </a:rPr>
                        <a:t> (</a:t>
                      </a:r>
                      <a:r>
                        <a:rPr kumimoji="0" lang="ro-RO" sz="2000" b="1" i="0" u="none" strike="noStrike" cap="none" normalizeH="0" baseline="0" dirty="0" smtClean="0">
                          <a:ln>
                            <a:noFill/>
                          </a:ln>
                          <a:solidFill>
                            <a:schemeClr val="tx1"/>
                          </a:solidFill>
                          <a:effectLst/>
                          <a:latin typeface="Calibri" panose="020F0502020204030204" pitchFamily="34" charset="0"/>
                        </a:rPr>
                        <a:t>Domiciliu</a:t>
                      </a:r>
                      <a:r>
                        <a:rPr kumimoji="0" lang="en-US" sz="2000" b="1" i="0" u="none" strike="noStrike" cap="none" normalizeH="0" baseline="0" dirty="0" smtClean="0">
                          <a:ln>
                            <a:noFill/>
                          </a:ln>
                          <a:solidFill>
                            <a:schemeClr val="tx1"/>
                          </a:solidFill>
                          <a:effectLst/>
                          <a:latin typeface="Calibri" panose="020F0502020204030204" pitchFamily="34" charset="0"/>
                        </a:rPr>
                        <a:t> </a:t>
                      </a:r>
                      <a:r>
                        <a:rPr kumimoji="0" lang="en-US" sz="2000" b="1" i="0" u="none" strike="noStrike" cap="none" normalizeH="0" baseline="0" dirty="0" err="1">
                          <a:ln>
                            <a:noFill/>
                          </a:ln>
                          <a:solidFill>
                            <a:schemeClr val="tx1"/>
                          </a:solidFill>
                          <a:effectLst/>
                          <a:latin typeface="Calibri" panose="020F0502020204030204" pitchFamily="34" charset="0"/>
                        </a:rPr>
                        <a:t>vs</a:t>
                      </a:r>
                      <a:r>
                        <a:rPr kumimoji="0" lang="en-US" sz="2000" b="1" i="0" u="none" strike="noStrike" cap="none" normalizeH="0" baseline="0" dirty="0">
                          <a:ln>
                            <a:noFill/>
                          </a:ln>
                          <a:solidFill>
                            <a:schemeClr val="tx1"/>
                          </a:solidFill>
                          <a:effectLst/>
                          <a:latin typeface="Calibri" panose="020F0502020204030204" pitchFamily="34" charset="0"/>
                        </a:rPr>
                        <a:t> </a:t>
                      </a:r>
                      <a:r>
                        <a:rPr kumimoji="0" lang="ro-RO" sz="2000" b="1" i="0" u="none" strike="noStrike" cap="none" normalizeH="0" baseline="0" dirty="0" smtClean="0">
                          <a:ln>
                            <a:noFill/>
                          </a:ln>
                          <a:solidFill>
                            <a:schemeClr val="tx1"/>
                          </a:solidFill>
                          <a:effectLst/>
                          <a:latin typeface="Calibri" panose="020F0502020204030204" pitchFamily="34" charset="0"/>
                        </a:rPr>
                        <a:t>Unitate sanitară</a:t>
                      </a:r>
                      <a:r>
                        <a:rPr kumimoji="0" lang="en-US" sz="2000" b="1" i="0" u="none" strike="noStrike" cap="none" normalizeH="0" baseline="0" dirty="0" smtClean="0">
                          <a:ln>
                            <a:noFill/>
                          </a:ln>
                          <a:solidFill>
                            <a:schemeClr val="tx1"/>
                          </a:solidFill>
                          <a:effectLst/>
                          <a:latin typeface="Calibri" panose="020F0502020204030204" pitchFamily="34" charset="0"/>
                        </a:rPr>
                        <a:t>)</a:t>
                      </a:r>
                      <a:r>
                        <a:rPr kumimoji="0" lang="en-US" sz="2000" b="1" i="0" u="none" strike="noStrike" cap="none" normalizeH="0" baseline="30000" dirty="0" smtClean="0">
                          <a:ln>
                            <a:noFill/>
                          </a:ln>
                          <a:solidFill>
                            <a:schemeClr val="tx1"/>
                          </a:solidFill>
                          <a:effectLst/>
                          <a:latin typeface="Calibri" panose="020F0502020204030204" pitchFamily="34" charset="0"/>
                        </a:rPr>
                        <a:t>[</a:t>
                      </a:r>
                      <a:r>
                        <a:rPr kumimoji="0" lang="en-US" sz="2000" b="1" i="0" u="none" strike="noStrike" cap="none" normalizeH="0" baseline="30000" dirty="0">
                          <a:ln>
                            <a:noFill/>
                          </a:ln>
                          <a:solidFill>
                            <a:schemeClr val="tx1"/>
                          </a:solidFill>
                          <a:effectLst/>
                          <a:latin typeface="Calibri" panose="020F0502020204030204" pitchFamily="34" charset="0"/>
                        </a:rPr>
                        <a:t>2]</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10001"/>
                  </a:ext>
                </a:extLst>
              </a:tr>
              <a:tr h="585863">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În funcție de prezentarea clinică, necesitatea îngrijirii suportive, prezența contacților vulnerabili; dacă există risc crescut de agravare, este indicată spitalizarea</a:t>
                      </a:r>
                      <a:endParaRPr kumimoji="0" lang="en-US" sz="2000" b="0" i="0" u="none" strike="noStrike" cap="none" normalizeH="0" baseline="3000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bl>
          </a:graphicData>
        </a:graphic>
      </p:graphicFrame>
      <p:sp>
        <p:nvSpPr>
          <p:cNvPr id="25"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5" y="6177354"/>
            <a:ext cx="8210987"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1. NIH COVID-19 Treatment Guidelines. Management of persons with COVID-19. Last updated June 11, 2020. </a:t>
            </a:r>
          </a:p>
          <a:p>
            <a:pPr eaLnBrk="1" hangingPunct="1">
              <a:defRPr/>
            </a:pPr>
            <a:r>
              <a:rPr lang="en-US" altLang="en-US" sz="1200" b="0" spc="-10" dirty="0">
                <a:solidFill>
                  <a:schemeClr val="bg2"/>
                </a:solidFill>
                <a:latin typeface="Calibri" panose="020F0502020204030204" pitchFamily="34" charset="0"/>
              </a:rPr>
              <a:t>2. WHO Interim Guidance. Clinical management of COVID-19. May 27, 2020.  </a:t>
            </a:r>
          </a:p>
        </p:txBody>
      </p:sp>
    </p:spTree>
    <p:extLst>
      <p:ext uri="{BB962C8B-B14F-4D97-AF65-F5344CB8AC3E}">
        <p14:creationId xmlns="" xmlns:p14="http://schemas.microsoft.com/office/powerpoint/2010/main" val="3878588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oup 3">
            <a:extLst>
              <a:ext uri="{FF2B5EF4-FFF2-40B4-BE49-F238E27FC236}">
                <a16:creationId xmlns="" xmlns:a16="http://schemas.microsoft.com/office/drawing/2014/main" id="{94D35D22-4DAE-4448-8B67-98D9B5BD81A9}"/>
              </a:ext>
            </a:extLst>
          </p:cNvPr>
          <p:cNvGraphicFramePr>
            <a:graphicFrameLocks/>
          </p:cNvGraphicFramePr>
          <p:nvPr>
            <p:extLst>
              <p:ext uri="{D42A27DB-BD31-4B8C-83A1-F6EECF244321}">
                <p14:modId xmlns="" xmlns:p14="http://schemas.microsoft.com/office/powerpoint/2010/main" val="3176271736"/>
              </p:ext>
            </p:extLst>
          </p:nvPr>
        </p:nvGraphicFramePr>
        <p:xfrm>
          <a:off x="6380138" y="1610437"/>
          <a:ext cx="5373687" cy="2194608"/>
        </p:xfrm>
        <a:graphic>
          <a:graphicData uri="http://schemas.openxmlformats.org/drawingml/2006/table">
            <a:tbl>
              <a:tblPr/>
              <a:tblGrid>
                <a:gridCol w="5373687">
                  <a:extLst>
                    <a:ext uri="{9D8B030D-6E8A-4147-A177-3AD203B41FA5}">
                      <a16:colId xmlns="" xmlns:a16="http://schemas.microsoft.com/office/drawing/2014/main" val="20000"/>
                    </a:ext>
                  </a:extLst>
                </a:gridCol>
              </a:tblGrid>
              <a:tr h="204543">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Tratamentul coinfecției acute</a:t>
                      </a:r>
                      <a:r>
                        <a:rPr kumimoji="0" lang="en-US" sz="1800" b="1" i="0" u="none" strike="noStrike" cap="none" normalizeH="0" baseline="30000" dirty="0" smtClean="0">
                          <a:ln>
                            <a:noFill/>
                          </a:ln>
                          <a:solidFill>
                            <a:schemeClr val="tx1"/>
                          </a:solidFill>
                          <a:effectLst/>
                          <a:latin typeface="Calibri" panose="020F0502020204030204" pitchFamily="34" charset="0"/>
                        </a:rPr>
                        <a:t>[1</a:t>
                      </a:r>
                      <a:r>
                        <a:rPr kumimoji="0" lang="en-US" sz="1800" b="1" i="0" u="none" strike="noStrike" cap="none" normalizeH="0" baseline="30000" dirty="0">
                          <a:ln>
                            <a:noFill/>
                          </a:ln>
                          <a:solidFill>
                            <a:schemeClr val="tx1"/>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10001"/>
                  </a:ext>
                </a:extLst>
              </a:tr>
              <a:tr h="204543">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Administrarea empirică de antibiotice în decurs de o oră de la evaluarea inițială pe baza suspiciunii clinice, factorilor de risc ai pacientului, datelor epidemiologice locale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204543">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Evaluare zilnică pentru </a:t>
                      </a:r>
                      <a:r>
                        <a:rPr kumimoji="0" lang="ro-RO" sz="1800" b="1" i="0" u="none" strike="noStrike" cap="none" normalizeH="0" baseline="0" dirty="0" smtClean="0">
                          <a:ln>
                            <a:noFill/>
                          </a:ln>
                          <a:solidFill>
                            <a:schemeClr val="bg2">
                              <a:lumMod val="10000"/>
                            </a:schemeClr>
                          </a:solidFill>
                          <a:effectLst/>
                          <a:latin typeface="Calibri" panose="020F0502020204030204" pitchFamily="34" charset="0"/>
                        </a:rPr>
                        <a:t>dezescaladarea</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 antimicrobiană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bl>
          </a:graphicData>
        </a:graphic>
      </p:graphicFrame>
      <p:graphicFrame>
        <p:nvGraphicFramePr>
          <p:cNvPr id="17"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 xmlns:p14="http://schemas.microsoft.com/office/powerpoint/2010/main" val="3313805808"/>
              </p:ext>
            </p:extLst>
          </p:nvPr>
        </p:nvGraphicFramePr>
        <p:xfrm>
          <a:off x="495300" y="1610437"/>
          <a:ext cx="5394325" cy="4297760"/>
        </p:xfrm>
        <a:graphic>
          <a:graphicData uri="http://schemas.openxmlformats.org/drawingml/2006/table">
            <a:tbl>
              <a:tblPr/>
              <a:tblGrid>
                <a:gridCol w="5394325">
                  <a:extLst>
                    <a:ext uri="{9D8B030D-6E8A-4147-A177-3AD203B41FA5}">
                      <a16:colId xmlns="" xmlns:a16="http://schemas.microsoft.com/office/drawing/2014/main" val="20001"/>
                    </a:ext>
                  </a:extLst>
                </a:gridCol>
              </a:tblGrid>
              <a:tr h="255580">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Tratamentul pneumoniei severe</a:t>
                      </a:r>
                      <a:r>
                        <a:rPr kumimoji="0" lang="en-US" sz="1800" b="1" i="0" u="none" strike="noStrike" cap="none" normalizeH="0" baseline="30000" dirty="0" smtClean="0">
                          <a:ln>
                            <a:noFill/>
                          </a:ln>
                          <a:solidFill>
                            <a:schemeClr val="tx1"/>
                          </a:solidFill>
                          <a:effectLst/>
                          <a:latin typeface="Calibri" panose="020F0502020204030204" pitchFamily="34" charset="0"/>
                        </a:rPr>
                        <a:t>[1</a:t>
                      </a:r>
                      <a:r>
                        <a:rPr kumimoji="0" lang="en-US" sz="1800" b="1" i="0" u="none" strike="noStrike" cap="none" normalizeH="0" baseline="30000" dirty="0">
                          <a:ln>
                            <a:noFill/>
                          </a:ln>
                          <a:solidFill>
                            <a:schemeClr val="tx1"/>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638934">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Dotarea zonelor de îngrijire a pacienților cu pulsoximetre, sisteme de oxigen funcționale și interfețe de unică folosință care furnizează oxigen</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1022287">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Administrare de oxigen suplimentar pacientului care prezintă semne de agravare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de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e</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x</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respirație obstrucționată/absentă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insuficiență respiratorie severă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cianoză centrală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șoc</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com</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ă sau</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convulsi</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și</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oricărui pacient cu</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SpO</a:t>
                      </a:r>
                      <a:r>
                        <a:rPr kumimoji="0" lang="en-US" sz="1800" b="0" i="0" u="none" strike="noStrike" cap="none" normalizeH="0" baseline="-25000" dirty="0" smtClean="0">
                          <a:ln>
                            <a:noFill/>
                          </a:ln>
                          <a:solidFill>
                            <a:schemeClr val="bg2">
                              <a:lumMod val="10000"/>
                            </a:schemeClr>
                          </a:solidFill>
                          <a:effectLst/>
                          <a:latin typeface="Calibri" panose="020F0502020204030204" pitchFamily="34" charset="0"/>
                        </a:rPr>
                        <a:t>2</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&lt; 90%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638934">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Monitorizarea deteriorării stării clinice ( de ex insuficiență respiratorie rapid progresivă, șoc); îngrijire suportivă imediată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r h="638934">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Management prudent al terapiei cu fluide la pacienții fără hipoperfuzie tisulară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5"/>
                  </a:ext>
                </a:extLst>
              </a:tr>
            </a:tbl>
          </a:graphicData>
        </a:graphic>
      </p:graphicFrame>
      <p:sp>
        <p:nvSpPr>
          <p:cNvPr id="2" name="Title 1"/>
          <p:cNvSpPr>
            <a:spLocks noGrp="1"/>
          </p:cNvSpPr>
          <p:nvPr>
            <p:ph type="title"/>
          </p:nvPr>
        </p:nvSpPr>
        <p:spPr/>
        <p:txBody>
          <a:bodyPr/>
          <a:lstStyle/>
          <a:p>
            <a:r>
              <a:rPr lang="ro-RO" dirty="0" smtClean="0">
                <a:solidFill>
                  <a:schemeClr val="bg1"/>
                </a:solidFill>
              </a:rPr>
              <a:t>Standard de îngrijire în formele severe de COVID-19</a:t>
            </a:r>
            <a:endParaRPr lang="en-US" dirty="0">
              <a:solidFill>
                <a:schemeClr val="bg1"/>
              </a:solidFill>
            </a:endParaRPr>
          </a:p>
        </p:txBody>
      </p:sp>
      <p:grpSp>
        <p:nvGrpSpPr>
          <p:cNvPr id="5" name="Group 1">
            <a:extLst>
              <a:ext uri="{FF2B5EF4-FFF2-40B4-BE49-F238E27FC236}">
                <a16:creationId xmlns="" xmlns:a16="http://schemas.microsoft.com/office/drawing/2014/main"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D1232AFC-6326-44D1-AAF3-F60FDE79080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2" name="Text Box 15">
            <a:extLst>
              <a:ext uri="{FF2B5EF4-FFF2-40B4-BE49-F238E27FC236}">
                <a16:creationId xmlns="" xmlns:a16="http://schemas.microsoft.com/office/drawing/2014/main" id="{C7A46B24-57E8-404F-B885-94F52BE866F0}"/>
              </a:ext>
            </a:extLst>
          </p:cNvPr>
          <p:cNvSpPr txBox="1">
            <a:spLocks noChangeArrowheads="1"/>
          </p:cNvSpPr>
          <p:nvPr/>
        </p:nvSpPr>
        <p:spPr bwMode="auto">
          <a:xfrm>
            <a:off x="403786"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1. WHO Interim Guidance. Clinical management of COVID-19. May 27, 2020. </a:t>
            </a:r>
          </a:p>
          <a:p>
            <a:pPr eaLnBrk="1" hangingPunct="1">
              <a:defRPr/>
            </a:pPr>
            <a:r>
              <a:rPr lang="en-US" altLang="en-US" sz="1200" b="0" spc="-10" dirty="0">
                <a:solidFill>
                  <a:schemeClr val="bg2"/>
                </a:solidFill>
                <a:latin typeface="Calibri" panose="020F0502020204030204" pitchFamily="34" charset="0"/>
              </a:rPr>
              <a:t>2. NIH COVID-19 Treatment Guidelines. Management of persons with COVID-19. Last updated June 11, 2020.  </a:t>
            </a:r>
          </a:p>
        </p:txBody>
      </p:sp>
      <p:graphicFrame>
        <p:nvGraphicFramePr>
          <p:cNvPr id="19" name="Group 3">
            <a:extLst>
              <a:ext uri="{FF2B5EF4-FFF2-40B4-BE49-F238E27FC236}">
                <a16:creationId xmlns="" xmlns:a16="http://schemas.microsoft.com/office/drawing/2014/main" id="{94D35D22-4DAE-4448-8B67-98D9B5BD81A9}"/>
              </a:ext>
            </a:extLst>
          </p:cNvPr>
          <p:cNvGraphicFramePr>
            <a:graphicFrameLocks/>
          </p:cNvGraphicFramePr>
          <p:nvPr>
            <p:extLst>
              <p:ext uri="{D42A27DB-BD31-4B8C-83A1-F6EECF244321}">
                <p14:modId xmlns="" xmlns:p14="http://schemas.microsoft.com/office/powerpoint/2010/main" val="2534855150"/>
              </p:ext>
            </p:extLst>
          </p:nvPr>
        </p:nvGraphicFramePr>
        <p:xfrm>
          <a:off x="6380138" y="4010932"/>
          <a:ext cx="5373687" cy="1005872"/>
        </p:xfrm>
        <a:graphic>
          <a:graphicData uri="http://schemas.openxmlformats.org/drawingml/2006/table">
            <a:tbl>
              <a:tblPr/>
              <a:tblGrid>
                <a:gridCol w="5373687">
                  <a:extLst>
                    <a:ext uri="{9D8B030D-6E8A-4147-A177-3AD203B41FA5}">
                      <a16:colId xmlns="" xmlns:a16="http://schemas.microsoft.com/office/drawing/2014/main" val="20000"/>
                    </a:ext>
                  </a:extLst>
                </a:gridCol>
              </a:tblGrid>
              <a:tr h="204543">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1" i="0" u="none" strike="noStrike" cap="none" normalizeH="0" baseline="0" dirty="0" err="1" smtClean="0">
                          <a:ln>
                            <a:noFill/>
                          </a:ln>
                          <a:solidFill>
                            <a:schemeClr val="tx1"/>
                          </a:solidFill>
                          <a:effectLst/>
                          <a:latin typeface="Calibri" panose="020F0502020204030204" pitchFamily="34" charset="0"/>
                        </a:rPr>
                        <a:t>Evalua</a:t>
                      </a:r>
                      <a:r>
                        <a:rPr kumimoji="0" lang="ro-RO" sz="1800" b="1" i="0" u="none" strike="noStrike" cap="none" normalizeH="0" baseline="0" dirty="0" smtClean="0">
                          <a:ln>
                            <a:noFill/>
                          </a:ln>
                          <a:solidFill>
                            <a:schemeClr val="tx1"/>
                          </a:solidFill>
                          <a:effectLst/>
                          <a:latin typeface="Calibri" panose="020F0502020204030204" pitchFamily="34" charset="0"/>
                        </a:rPr>
                        <a:t>re</a:t>
                      </a:r>
                      <a:r>
                        <a:rPr kumimoji="0" lang="en-US" sz="1800" b="1" i="0" u="none" strike="noStrike" cap="none" normalizeH="0" baseline="30000" dirty="0" smtClean="0">
                          <a:ln>
                            <a:noFill/>
                          </a:ln>
                          <a:solidFill>
                            <a:schemeClr val="tx1"/>
                          </a:solidFill>
                          <a:effectLst/>
                          <a:latin typeface="Calibri" panose="020F0502020204030204" pitchFamily="34" charset="0"/>
                        </a:rPr>
                        <a:t>[2</a:t>
                      </a:r>
                      <a:r>
                        <a:rPr kumimoji="0" lang="en-US" sz="1800" b="1" i="0" u="none" strike="noStrike" cap="none" normalizeH="0" baseline="30000" dirty="0">
                          <a:ln>
                            <a:noFill/>
                          </a:ln>
                          <a:solidFill>
                            <a:schemeClr val="tx1"/>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10001"/>
                  </a:ext>
                </a:extLst>
              </a:tr>
              <a:tr h="204543">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Efectuarea evaluărilor descrise pentru forma </a:t>
                      </a:r>
                      <a:r>
                        <a:rPr kumimoji="0" lang="ro-RO" sz="1800" b="1" i="0" u="none" strike="noStrike" cap="none" normalizeH="0" baseline="0" dirty="0" smtClean="0">
                          <a:ln>
                            <a:noFill/>
                          </a:ln>
                          <a:solidFill>
                            <a:schemeClr val="bg2">
                              <a:lumMod val="10000"/>
                            </a:schemeClr>
                          </a:solidFill>
                          <a:effectLst/>
                          <a:latin typeface="Calibri" panose="020F0502020204030204" pitchFamily="34" charset="0"/>
                        </a:rPr>
                        <a:t>moderată</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 de boală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2761249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238127"/>
            <a:ext cx="11587041" cy="1103313"/>
          </a:xfrm>
        </p:spPr>
        <p:txBody>
          <a:bodyPr/>
          <a:lstStyle/>
          <a:p>
            <a:r>
              <a:rPr lang="ro-RO" dirty="0" smtClean="0">
                <a:solidFill>
                  <a:schemeClr val="bg1"/>
                </a:solidFill>
              </a:rPr>
              <a:t>Standard de îngrijire în formele critice de COVID-19</a:t>
            </a:r>
            <a:r>
              <a:rPr lang="en-US" dirty="0" smtClean="0">
                <a:solidFill>
                  <a:schemeClr val="bg1"/>
                </a:solidFill>
              </a:rPr>
              <a:t>: </a:t>
            </a:r>
            <a:r>
              <a:rPr lang="en-US" dirty="0">
                <a:solidFill>
                  <a:schemeClr val="bg1"/>
                </a:solidFill>
              </a:rPr>
              <a:t>ARDS</a:t>
            </a:r>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6" y="6362020"/>
            <a:ext cx="8021130"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WHO Interim Guidance. Clinical management of COVID-19. May 27, 2020. </a:t>
            </a:r>
          </a:p>
        </p:txBody>
      </p:sp>
      <p:graphicFrame>
        <p:nvGraphicFramePr>
          <p:cNvPr id="9"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 xmlns:p14="http://schemas.microsoft.com/office/powerpoint/2010/main" val="4120211607"/>
              </p:ext>
            </p:extLst>
          </p:nvPr>
        </p:nvGraphicFramePr>
        <p:xfrm>
          <a:off x="727076" y="1269243"/>
          <a:ext cx="10755312" cy="5049670"/>
        </p:xfrm>
        <a:graphic>
          <a:graphicData uri="http://schemas.openxmlformats.org/drawingml/2006/table">
            <a:tbl>
              <a:tblPr/>
              <a:tblGrid>
                <a:gridCol w="2162923">
                  <a:extLst>
                    <a:ext uri="{9D8B030D-6E8A-4147-A177-3AD203B41FA5}">
                      <a16:colId xmlns="" xmlns:a16="http://schemas.microsoft.com/office/drawing/2014/main" val="20000"/>
                    </a:ext>
                  </a:extLst>
                </a:gridCol>
                <a:gridCol w="8592389">
                  <a:extLst>
                    <a:ext uri="{9D8B030D-6E8A-4147-A177-3AD203B41FA5}">
                      <a16:colId xmlns="" xmlns:a16="http://schemas.microsoft.com/office/drawing/2014/main" val="20001"/>
                    </a:ext>
                  </a:extLst>
                </a:gridCol>
              </a:tblGrid>
              <a:tr h="36306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1" i="0" u="none" strike="noStrike" cap="none" normalizeH="0" baseline="0" dirty="0" smtClean="0">
                          <a:ln>
                            <a:noFill/>
                          </a:ln>
                          <a:solidFill>
                            <a:schemeClr val="tx1"/>
                          </a:solidFill>
                          <a:effectLst/>
                          <a:latin typeface="Calibri" panose="020F0502020204030204" pitchFamily="34" charset="0"/>
                        </a:rPr>
                        <a:t>Pacienți cu </a:t>
                      </a:r>
                      <a:r>
                        <a:rPr kumimoji="0" lang="en-GB" sz="1600" b="1" i="0" u="none" strike="noStrike" cap="none" normalizeH="0" baseline="0" dirty="0" smtClean="0">
                          <a:ln>
                            <a:noFill/>
                          </a:ln>
                          <a:solidFill>
                            <a:schemeClr val="tx1"/>
                          </a:solidFill>
                          <a:effectLst/>
                          <a:latin typeface="Calibri" panose="020F0502020204030204" pitchFamily="34" charset="0"/>
                        </a:rPr>
                        <a:t>ARDS</a:t>
                      </a:r>
                      <a:endParaRPr kumimoji="0" lang="en-GB"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err="1" smtClean="0">
                          <a:ln>
                            <a:noFill/>
                          </a:ln>
                          <a:solidFill>
                            <a:schemeClr val="tx1"/>
                          </a:solidFill>
                          <a:effectLst/>
                          <a:latin typeface="Calibri" panose="020F0502020204030204" pitchFamily="34" charset="0"/>
                        </a:rPr>
                        <a:t>Recom</a:t>
                      </a:r>
                      <a:r>
                        <a:rPr kumimoji="0" lang="ro-RO" sz="1600" b="1" i="0" u="none" strike="noStrike" cap="none" normalizeH="0" baseline="0" dirty="0" smtClean="0">
                          <a:ln>
                            <a:noFill/>
                          </a:ln>
                          <a:solidFill>
                            <a:schemeClr val="tx1"/>
                          </a:solidFill>
                          <a:effectLst/>
                          <a:latin typeface="Calibri" panose="020F0502020204030204" pitchFamily="34" charset="0"/>
                        </a:rPr>
                        <a:t>andări</a:t>
                      </a: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168322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Asigurarea unui suport ventilator avansat dacă pacientul aflat în insuficiență respiratorie nu răspunde la oxigenoterapia standard și dezvoltă insuficiență respiratorie acută hipoexmică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Efectuarea intubației endotraheale de personalul medical instruit și cu experiență, respectând măsurile de precauție împotriva răspândirii infecției pe cale aerogenă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Terapia cu oxigen cu flux înalt prin canulă nazală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HFNO</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sau ventilarea non-invazivă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NIV</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pentru pacienții selectați cu forme ușoare de ARDS</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monitor</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izarea deteriorării clinice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300338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Ventilație mecanică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Utilizarea volumelor tidale reduse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(4-8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mL/kg PBW</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 și  presiunilor inspiratorii reduse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presi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u</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ne de platou</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&lt; 30 cmH</a:t>
                      </a:r>
                      <a:r>
                        <a:rPr kumimoji="0" lang="en-US" sz="16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600" b="0" i="0" u="none" strike="noStrike" cap="none" normalizeH="0" baseline="0" dirty="0">
                          <a:ln>
                            <a:noFill/>
                          </a:ln>
                          <a:solidFill>
                            <a:schemeClr val="bg2">
                              <a:lumMod val="10000"/>
                            </a:schemeClr>
                          </a:solidFill>
                          <a:effectLst/>
                          <a:latin typeface="Calibri" panose="020F0502020204030204" pitchFamily="34" charset="0"/>
                        </a:rPr>
                        <a:t>O)</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Ventilație în decubit ventral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12-16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ore</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zi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la adulții cu forme severe de ARDS</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Strategie conservativă de management al fluidelor dacă nu există hipoperfuzie tisulară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În cazurile moderate spre severe de ARDS, este sugerată PEEP mai înaltă decât PEEP redusă</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evitarea blocadei neuromusculare prin infuzie continuă</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Evitarea deconectării ventilatorului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fixarea tubului endotraheal pentru transfer la  un ventilator de transport</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Tehnici de eliberare a căilor respiratorii la pacienții cu secreții în exces sau cu dificultăți de eliminare a secrețiilor, dacă se consideră adecvat din punct de vedere medical</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Efectuare ECMO la pacienții cu hipoxemie refractară în ciuda ventilației pulmonare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4199125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 y="163773"/>
            <a:ext cx="11850806" cy="1103313"/>
          </a:xfrm>
        </p:spPr>
        <p:txBody>
          <a:bodyPr/>
          <a:lstStyle/>
          <a:p>
            <a:r>
              <a:rPr lang="ro-RO" dirty="0" smtClean="0">
                <a:solidFill>
                  <a:schemeClr val="bg1"/>
                </a:solidFill>
              </a:rPr>
              <a:t>Standard de îngrijire în formele critice de COVID-19</a:t>
            </a:r>
            <a:r>
              <a:rPr lang="en-US" dirty="0" smtClean="0">
                <a:solidFill>
                  <a:schemeClr val="bg1"/>
                </a:solidFill>
              </a:rPr>
              <a:t>:</a:t>
            </a:r>
            <a:r>
              <a:rPr lang="en-US" dirty="0">
                <a:solidFill>
                  <a:schemeClr val="bg1"/>
                </a:solidFill>
              </a:rPr>
              <a:t/>
            </a:r>
            <a:br>
              <a:rPr lang="en-US" dirty="0">
                <a:solidFill>
                  <a:schemeClr val="bg1"/>
                </a:solidFill>
              </a:rPr>
            </a:br>
            <a:r>
              <a:rPr lang="ro-RO" dirty="0" smtClean="0">
                <a:solidFill>
                  <a:schemeClr val="bg1"/>
                </a:solidFill>
              </a:rPr>
              <a:t>Prevenirea complicațiilor</a:t>
            </a:r>
            <a:endParaRPr lang="en-US" dirty="0">
              <a:solidFill>
                <a:schemeClr val="bg1"/>
              </a:solidFill>
            </a:endParaRPr>
          </a:p>
        </p:txBody>
      </p:sp>
      <p:graphicFrame>
        <p:nvGraphicFramePr>
          <p:cNvPr id="9"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 xmlns:p14="http://schemas.microsoft.com/office/powerpoint/2010/main" val="4154145874"/>
              </p:ext>
            </p:extLst>
          </p:nvPr>
        </p:nvGraphicFramePr>
        <p:xfrm>
          <a:off x="495064" y="1291389"/>
          <a:ext cx="11392136" cy="5082114"/>
        </p:xfrm>
        <a:graphic>
          <a:graphicData uri="http://schemas.openxmlformats.org/drawingml/2006/table">
            <a:tbl>
              <a:tblPr/>
              <a:tblGrid>
                <a:gridCol w="3420670">
                  <a:extLst>
                    <a:ext uri="{9D8B030D-6E8A-4147-A177-3AD203B41FA5}">
                      <a16:colId xmlns="" xmlns:a16="http://schemas.microsoft.com/office/drawing/2014/main" val="20000"/>
                    </a:ext>
                  </a:extLst>
                </a:gridCol>
                <a:gridCol w="7971466">
                  <a:extLst>
                    <a:ext uri="{9D8B030D-6E8A-4147-A177-3AD203B41FA5}">
                      <a16:colId xmlns="" xmlns:a16="http://schemas.microsoft.com/office/drawing/2014/main" val="20001"/>
                    </a:ext>
                  </a:extLst>
                </a:gridCol>
              </a:tblGrid>
              <a:tr h="34339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400" b="1" i="0" u="none" strike="noStrike" cap="none" normalizeH="0" baseline="0" dirty="0" smtClean="0">
                          <a:ln>
                            <a:noFill/>
                          </a:ln>
                          <a:solidFill>
                            <a:schemeClr val="tx1"/>
                          </a:solidFill>
                          <a:effectLst/>
                          <a:latin typeface="Calibri" panose="020F0502020204030204" pitchFamily="34" charset="0"/>
                        </a:rPr>
                        <a:t>Prevenirea următoarelor complicații</a:t>
                      </a:r>
                      <a:endParaRPr kumimoji="0" lang="en-GB"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err="1" smtClean="0">
                          <a:ln>
                            <a:noFill/>
                          </a:ln>
                          <a:solidFill>
                            <a:schemeClr val="tx1"/>
                          </a:solidFill>
                          <a:effectLst/>
                          <a:latin typeface="Calibri" panose="020F0502020204030204" pitchFamily="34" charset="0"/>
                        </a:rPr>
                        <a:t>Interven</a:t>
                      </a:r>
                      <a:r>
                        <a:rPr kumimoji="0" lang="ro-RO" sz="1400" b="1" i="0" u="none" strike="noStrike" cap="none" normalizeH="0" baseline="0" dirty="0" smtClean="0">
                          <a:ln>
                            <a:noFill/>
                          </a:ln>
                          <a:solidFill>
                            <a:schemeClr val="tx1"/>
                          </a:solidFill>
                          <a:effectLst/>
                          <a:latin typeface="Calibri" panose="020F0502020204030204" pitchFamily="34" charset="0"/>
                        </a:rPr>
                        <a:t>ții</a:t>
                      </a: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51508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Număr zile de ventilare mecanică invazivă</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Evaluarea zilnică a pregătirii de a respira spontan</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Minimizarea sedării (continuă sau intermitentă), direcționată la o titrare specifică</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113315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Pneumonia asociată ventilării</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Utilizarea intubării orale vs intubarea nazală la adolescenți și adulți</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Menținerea pacientului în poziție semi-culcată (ridicarea vârfului patului la 30-45</a:t>
                      </a:r>
                      <a:r>
                        <a:rPr kumimoji="0" lang="ro-RO" sz="1200" b="0" i="0" u="none" strike="noStrike" cap="none" normalizeH="0" baseline="0" dirty="0" smtClean="0">
                          <a:ln>
                            <a:noFill/>
                          </a:ln>
                          <a:solidFill>
                            <a:schemeClr val="bg2">
                              <a:lumMod val="10000"/>
                            </a:schemeClr>
                          </a:solidFill>
                          <a:effectLst/>
                          <a:latin typeface="Arial Narrow"/>
                        </a:rPr>
                        <a:t>º)</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Utilizarea unui sistem închis de aspirație; drenarea condensatului din tuburi</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Utilizarea unui circuit nou de ventilare pentru fiecare pacient; schimbarea circuitului dacă este murdar/stricat</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Înlocuirea schimbătorului de umiditate și căldură în caz de defectare, murdărire sau o dată la 5-7 zile</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51508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Tromboembolism venos</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Profilaxie farmacologică (heparină cu greutate moleculară mică;dacă există contraindicații, utilizarea dispozitivelor de compresie pneumatică intermitentă</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r h="51508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Infecția sanguină asociată cateterului</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Utilizarea checklist-ului pentru completare verificată de un observator în timp real ca reamintire a fiecărui pas necesar pentru inserție sterilă și ca o reamintire zilnică de a înlătura cateterul dacă nu mai este necesar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5"/>
                  </a:ext>
                </a:extLst>
              </a:tr>
              <a:tr h="3090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Ulcere de presiune</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Întoarcerea pacientului o dată la fiecare 2 ore</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6"/>
                  </a:ext>
                </a:extLst>
              </a:tr>
              <a:tr h="51508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Ulcer de stres și sângerarea gastrointestinală</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Nutriție enterală în decurs de 24-48 de ore de la spitalizare; administrare </a:t>
                      </a:r>
                      <a:r>
                        <a:rPr lang="vi-VN" sz="1200" dirty="0" smtClean="0">
                          <a:solidFill>
                            <a:schemeClr val="bg1"/>
                          </a:solidFill>
                        </a:rPr>
                        <a:t>blocanți</a:t>
                      </a:r>
                      <a:r>
                        <a:rPr lang="ro-RO" sz="1200" baseline="0" dirty="0" smtClean="0">
                          <a:solidFill>
                            <a:schemeClr val="bg1"/>
                          </a:solidFill>
                        </a:rPr>
                        <a:t> ai </a:t>
                      </a:r>
                      <a:r>
                        <a:rPr lang="vi-VN" sz="1200" dirty="0" smtClean="0">
                          <a:solidFill>
                            <a:schemeClr val="bg1"/>
                          </a:solidFill>
                        </a:rPr>
                        <a:t>receptorului de histamină-2 sau inhibitori ai pompei de proton la pacienții cu factori de risc pentru sângerări GI</a:t>
                      </a:r>
                      <a:endParaRPr kumimoji="0" lang="en-US" sz="1200" b="0"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7"/>
                  </a:ext>
                </a:extLst>
              </a:tr>
              <a:tr h="51508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Efecte secundare și</a:t>
                      </a:r>
                      <a:r>
                        <a:rPr kumimoji="0" lang="en-US" sz="12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interacțiuni medicamentoase</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Luați în considerare efectele farmacocinetice și farmacodinamice ale tuturor medicamentelor</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2520441113"/>
                  </a:ext>
                </a:extLst>
              </a:tr>
              <a:tr h="72110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Rezistența antimicrobiană</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Utilizarea empirică de antibiotice pentru cea mai scurtă perioadă de timp posibilă, cu dezescaladare de îndată ce nu există dovezi de infecție și pacientul este clinic stabil; evitarea utilizării antibioticelor dacă există suspiciune scăzută de infecție bacteriană</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8"/>
                  </a:ext>
                </a:extLst>
              </a:tr>
            </a:tbl>
          </a:graphicData>
        </a:graphic>
      </p:graphicFrame>
      <p:sp>
        <p:nvSpPr>
          <p:cNvPr id="11"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6" y="6496334"/>
            <a:ext cx="8021130"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WHO Interim Guidance. Clinical management of COVID-19. May 27, 2020. </a:t>
            </a:r>
          </a:p>
        </p:txBody>
      </p:sp>
    </p:spTree>
    <p:extLst>
      <p:ext uri="{BB962C8B-B14F-4D97-AF65-F5344CB8AC3E}">
        <p14:creationId xmlns="" xmlns:p14="http://schemas.microsoft.com/office/powerpoint/2010/main" val="4116998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B44684-9F90-4C79-8E29-E8D71C2599EF}"/>
              </a:ext>
            </a:extLst>
          </p:cNvPr>
          <p:cNvSpPr>
            <a:spLocks noGrp="1"/>
          </p:cNvSpPr>
          <p:nvPr>
            <p:ph type="title"/>
          </p:nvPr>
        </p:nvSpPr>
        <p:spPr/>
        <p:txBody>
          <a:bodyPr/>
          <a:lstStyle/>
          <a:p>
            <a:pPr algn="ctr"/>
            <a:r>
              <a:rPr lang="ro-RO" dirty="0" smtClean="0">
                <a:solidFill>
                  <a:schemeClr val="bg1"/>
                </a:solidFill>
              </a:rPr>
              <a:t>Răspunsul imun la </a:t>
            </a:r>
            <a:r>
              <a:rPr lang="en-US" dirty="0" smtClean="0">
                <a:solidFill>
                  <a:schemeClr val="bg1"/>
                </a:solidFill>
              </a:rPr>
              <a:t>SARS-CoV-2</a:t>
            </a:r>
            <a:endParaRPr lang="en-US" dirty="0">
              <a:solidFill>
                <a:schemeClr val="bg1"/>
              </a:solidFill>
            </a:endParaRPr>
          </a:p>
        </p:txBody>
      </p:sp>
      <p:sp>
        <p:nvSpPr>
          <p:cNvPr id="8" name="Text Box 11">
            <a:extLst>
              <a:ext uri="{FF2B5EF4-FFF2-40B4-BE49-F238E27FC236}">
                <a16:creationId xmlns:a16="http://schemas.microsoft.com/office/drawing/2014/main" xmlns="" id="{D30B525F-A4E8-480D-8C71-F40EBFC5FDB9}"/>
              </a:ext>
            </a:extLst>
          </p:cNvPr>
          <p:cNvSpPr txBox="1">
            <a:spLocks noChangeArrowheads="1"/>
          </p:cNvSpPr>
          <p:nvPr/>
        </p:nvSpPr>
        <p:spPr bwMode="auto">
          <a:xfrm>
            <a:off x="399438" y="6361410"/>
            <a:ext cx="859536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bg2"/>
                </a:solidFill>
                <a:latin typeface="Calibri" panose="020F0502020204030204" pitchFamily="34" charset="0"/>
                <a:cs typeface="Calibri" panose="020F0502020204030204" pitchFamily="34" charset="0"/>
              </a:rPr>
              <a:t>1. Wang. </a:t>
            </a:r>
            <a:r>
              <a:rPr lang="it-IT" altLang="en-US" sz="1200" b="0" dirty="0" err="1">
                <a:solidFill>
                  <a:schemeClr val="bg2"/>
                </a:solidFill>
                <a:latin typeface="Calibri" panose="020F0502020204030204" pitchFamily="34" charset="0"/>
                <a:cs typeface="Calibri" panose="020F0502020204030204" pitchFamily="34" charset="0"/>
              </a:rPr>
              <a:t>J</a:t>
            </a:r>
            <a:r>
              <a:rPr lang="it-IT" altLang="en-US" sz="1200" b="0" dirty="0">
                <a:solidFill>
                  <a:schemeClr val="bg2"/>
                </a:solidFill>
                <a:latin typeface="Calibri" panose="020F0502020204030204" pitchFamily="34" charset="0"/>
                <a:cs typeface="Calibri" panose="020F0502020204030204" pitchFamily="34" charset="0"/>
              </a:rPr>
              <a:t> Leukoc Biol. 2020;108:17. 2. Sokolowska. </a:t>
            </a:r>
            <a:r>
              <a:rPr lang="it-IT" altLang="en-US" sz="1200" b="0" dirty="0" err="1">
                <a:solidFill>
                  <a:schemeClr val="bg2"/>
                </a:solidFill>
                <a:latin typeface="Calibri" panose="020F0502020204030204" pitchFamily="34" charset="0"/>
                <a:cs typeface="Calibri" panose="020F0502020204030204" pitchFamily="34" charset="0"/>
              </a:rPr>
              <a:t>Allergy</a:t>
            </a:r>
            <a:r>
              <a:rPr lang="it-IT" altLang="en-US" sz="1200" b="0" dirty="0">
                <a:solidFill>
                  <a:schemeClr val="bg2"/>
                </a:solidFill>
                <a:latin typeface="Calibri" panose="020F0502020204030204" pitchFamily="34" charset="0"/>
                <a:cs typeface="Calibri" panose="020F0502020204030204" pitchFamily="34" charset="0"/>
              </a:rPr>
              <a:t>. 2020;[</a:t>
            </a:r>
            <a:r>
              <a:rPr lang="it-IT" altLang="en-US" sz="1200" b="0" dirty="0" err="1">
                <a:solidFill>
                  <a:schemeClr val="bg2"/>
                </a:solidFill>
                <a:latin typeface="Calibri" panose="020F0502020204030204" pitchFamily="34" charset="0"/>
                <a:cs typeface="Calibri" panose="020F0502020204030204" pitchFamily="34" charset="0"/>
              </a:rPr>
              <a:t>Epub</a:t>
            </a:r>
            <a:r>
              <a:rPr lang="it-IT" altLang="en-US" sz="1200" b="0" dirty="0">
                <a:solidFill>
                  <a:schemeClr val="bg2"/>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xmlns="" id="{3B62C5BB-B9CA-4C64-9DDA-5E32C4BACA04}"/>
              </a:ext>
            </a:extLst>
          </p:cNvPr>
          <p:cNvSpPr txBox="1"/>
          <p:nvPr/>
        </p:nvSpPr>
        <p:spPr bwMode="auto">
          <a:xfrm>
            <a:off x="8075335" y="1257732"/>
            <a:ext cx="4012827"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ro-RO" dirty="0" smtClean="0">
                <a:solidFill>
                  <a:schemeClr val="accent1"/>
                </a:solidFill>
                <a:latin typeface="Calibri" panose="020F0502020204030204" pitchFamily="34" charset="0"/>
              </a:rPr>
              <a:t>Răspuns imun adecvat</a:t>
            </a:r>
            <a:r>
              <a:rPr lang="en-US" baseline="30000" dirty="0" smtClean="0">
                <a:solidFill>
                  <a:schemeClr val="accent1"/>
                </a:solidFill>
                <a:latin typeface="Calibri" panose="020F0502020204030204" pitchFamily="34" charset="0"/>
              </a:rPr>
              <a:t>[2</a:t>
            </a:r>
            <a:r>
              <a:rPr lang="en-US" baseline="30000" dirty="0">
                <a:solidFill>
                  <a:schemeClr val="accent1"/>
                </a:solidFill>
                <a:latin typeface="Calibri" panose="020F0502020204030204" pitchFamily="34" charset="0"/>
              </a:rPr>
              <a:t>]</a:t>
            </a:r>
          </a:p>
          <a:p>
            <a:pPr marL="457200" indent="-339725">
              <a:spcBef>
                <a:spcPts val="0"/>
              </a:spcBef>
              <a:buFont typeface="Wingdings" panose="05000000000000000000" pitchFamily="2" charset="2"/>
              <a:buChar char="§"/>
            </a:pPr>
            <a:r>
              <a:rPr lang="ro-RO" b="0" dirty="0" smtClean="0">
                <a:solidFill>
                  <a:schemeClr val="bg1"/>
                </a:solidFill>
                <a:latin typeface="Calibri" panose="020F0502020204030204" pitchFamily="34" charset="0"/>
                <a:cs typeface="+mn-cs"/>
              </a:rPr>
              <a:t>Răspuns imun înnăscut/adaptativ</a:t>
            </a:r>
            <a:endParaRPr lang="en-US" b="0" dirty="0">
              <a:solidFill>
                <a:schemeClr val="bg1"/>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Răspuns rapid</a:t>
            </a:r>
            <a:r>
              <a:rPr lang="en-US" b="0" dirty="0" smtClean="0">
                <a:solidFill>
                  <a:schemeClr val="bg1"/>
                </a:solidFill>
                <a:latin typeface="Calibri" panose="020F0502020204030204" pitchFamily="34" charset="0"/>
                <a:cs typeface="+mn-cs"/>
              </a:rPr>
              <a:t> IFN</a:t>
            </a:r>
            <a:r>
              <a:rPr lang="ro-RO" b="0" dirty="0" smtClean="0">
                <a:solidFill>
                  <a:schemeClr val="bg1"/>
                </a:solidFill>
                <a:latin typeface="Calibri" panose="020F0502020204030204" pitchFamily="34" charset="0"/>
                <a:cs typeface="+mn-cs"/>
              </a:rPr>
              <a:t> tip 1</a:t>
            </a:r>
            <a:endParaRPr lang="en-US" b="0" dirty="0">
              <a:solidFill>
                <a:schemeClr val="bg1"/>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Activarea răspunsului antiviral eficient (clearance prin macrofage)</a:t>
            </a:r>
            <a:endParaRPr lang="en-US" b="0" dirty="0">
              <a:solidFill>
                <a:schemeClr val="bg1"/>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Activarea limfocitelor </a:t>
            </a:r>
            <a:r>
              <a:rPr lang="en-US" b="0" dirty="0" smtClean="0">
                <a:solidFill>
                  <a:schemeClr val="bg1"/>
                </a:solidFill>
                <a:latin typeface="Calibri" panose="020F0502020204030204" pitchFamily="34" charset="0"/>
                <a:cs typeface="+mn-cs"/>
              </a:rPr>
              <a:t>Th1 </a:t>
            </a:r>
            <a:r>
              <a:rPr lang="ro-RO" b="0" dirty="0" smtClean="0">
                <a:solidFill>
                  <a:schemeClr val="bg1"/>
                </a:solidFill>
                <a:latin typeface="Calibri" panose="020F0502020204030204" pitchFamily="34" charset="0"/>
                <a:cs typeface="+mn-cs"/>
              </a:rPr>
              <a:t>și limfocitelor B pentru producerea de anticorpi neutralizanți</a:t>
            </a:r>
            <a:endParaRPr lang="en-US" b="0" dirty="0">
              <a:solidFill>
                <a:schemeClr val="accent1"/>
              </a:solidFill>
              <a:latin typeface="Calibri" panose="020F0502020204030204" pitchFamily="34" charset="0"/>
            </a:endParaRPr>
          </a:p>
        </p:txBody>
      </p:sp>
      <p:sp>
        <p:nvSpPr>
          <p:cNvPr id="13" name="TextBox 12">
            <a:extLst>
              <a:ext uri="{FF2B5EF4-FFF2-40B4-BE49-F238E27FC236}">
                <a16:creationId xmlns:a16="http://schemas.microsoft.com/office/drawing/2014/main" xmlns="" id="{89708CED-C7C1-47C4-8C79-AE53D6641EC4}"/>
              </a:ext>
            </a:extLst>
          </p:cNvPr>
          <p:cNvSpPr txBox="1"/>
          <p:nvPr/>
        </p:nvSpPr>
        <p:spPr bwMode="auto">
          <a:xfrm>
            <a:off x="8122064" y="3591464"/>
            <a:ext cx="3681607" cy="258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pPr>
            <a:r>
              <a:rPr lang="ro-RO" dirty="0" smtClean="0">
                <a:solidFill>
                  <a:schemeClr val="accent3"/>
                </a:solidFill>
                <a:latin typeface="Calibri" panose="020F0502020204030204" pitchFamily="34" charset="0"/>
              </a:rPr>
              <a:t>Răspun</a:t>
            </a:r>
            <a:r>
              <a:rPr lang="en-US" dirty="0" smtClean="0">
                <a:solidFill>
                  <a:schemeClr val="accent3"/>
                </a:solidFill>
                <a:latin typeface="Calibri" panose="020F0502020204030204" pitchFamily="34" charset="0"/>
              </a:rPr>
              <a:t>s</a:t>
            </a:r>
            <a:r>
              <a:rPr lang="ro-RO" dirty="0" smtClean="0">
                <a:solidFill>
                  <a:schemeClr val="accent3"/>
                </a:solidFill>
                <a:latin typeface="Calibri" panose="020F0502020204030204" pitchFamily="34" charset="0"/>
              </a:rPr>
              <a:t> imun inadecvat</a:t>
            </a:r>
            <a:r>
              <a:rPr lang="en-US" baseline="30000" dirty="0" smtClean="0">
                <a:solidFill>
                  <a:schemeClr val="accent3"/>
                </a:solidFill>
                <a:latin typeface="Calibri" panose="020F0502020204030204" pitchFamily="34" charset="0"/>
              </a:rPr>
              <a:t>[2</a:t>
            </a:r>
            <a:r>
              <a:rPr lang="en-US" baseline="30000" dirty="0">
                <a:solidFill>
                  <a:schemeClr val="accent3"/>
                </a:solidFill>
                <a:latin typeface="Calibri" panose="020F0502020204030204" pitchFamily="34" charset="0"/>
              </a:rPr>
              <a:t>]</a:t>
            </a:r>
            <a:endParaRPr lang="en-US" dirty="0">
              <a:solidFill>
                <a:schemeClr val="accent3"/>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Răspuns IFN tip 1 întârziat/limitat</a:t>
            </a:r>
            <a:endParaRPr lang="en-US" b="0" dirty="0">
              <a:solidFill>
                <a:schemeClr val="bg1"/>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Moartea celulelor endoteliale</a:t>
            </a:r>
            <a:endParaRPr lang="en-US" b="0" dirty="0">
              <a:solidFill>
                <a:schemeClr val="bg1"/>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Leziuni epitealiale/endoteliale</a:t>
            </a:r>
            <a:endParaRPr lang="en-US" b="0" dirty="0">
              <a:solidFill>
                <a:schemeClr val="bg1"/>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Supraactivarea/epuizarea celulelor T și NK</a:t>
            </a:r>
            <a:endParaRPr lang="en-US" b="0" dirty="0">
              <a:solidFill>
                <a:schemeClr val="bg1"/>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Acumularea macrofagelor activate</a:t>
            </a:r>
            <a:r>
              <a:rPr lang="en-US" b="0" dirty="0" smtClean="0">
                <a:solidFill>
                  <a:schemeClr val="bg1"/>
                </a:solidFill>
                <a:latin typeface="Calibri" panose="020F0502020204030204" pitchFamily="34" charset="0"/>
                <a:cs typeface="+mn-cs"/>
                <a:sym typeface="Wingdings" panose="05000000000000000000" pitchFamily="2" charset="2"/>
              </a:rPr>
              <a:t> </a:t>
            </a:r>
            <a:r>
              <a:rPr lang="ro-RO" b="0" dirty="0" smtClean="0">
                <a:solidFill>
                  <a:schemeClr val="bg1"/>
                </a:solidFill>
                <a:latin typeface="Calibri" panose="020F0502020204030204" pitchFamily="34" charset="0"/>
                <a:cs typeface="+mn-cs"/>
                <a:sym typeface="Wingdings" panose="05000000000000000000" pitchFamily="2" charset="2"/>
              </a:rPr>
              <a:t>furtuna de citokine</a:t>
            </a:r>
            <a:endParaRPr lang="en-US" b="0" dirty="0">
              <a:solidFill>
                <a:schemeClr val="bg1"/>
              </a:solidFill>
              <a:latin typeface="Calibri" panose="020F0502020204030204" pitchFamily="34" charset="0"/>
              <a:cs typeface="+mn-cs"/>
            </a:endParaRPr>
          </a:p>
        </p:txBody>
      </p:sp>
      <p:pic>
        <p:nvPicPr>
          <p:cNvPr id="11" name="Graphic 10">
            <a:extLst>
              <a:ext uri="{FF2B5EF4-FFF2-40B4-BE49-F238E27FC236}">
                <a16:creationId xmlns:a16="http://schemas.microsoft.com/office/drawing/2014/main" xmlns="" id="{7150FA53-8DD0-4665-9E4F-A71085E2A59F}"/>
              </a:ext>
            </a:extLst>
          </p:cNvPr>
          <p:cNvPicPr>
            <a:picLocks noChangeAspect="1"/>
          </p:cNvPicPr>
          <p:nvPr/>
        </p:nvPicPr>
        <p:blipFill>
          <a:blip r:embed="rId3" cstate="screen">
            <a:extLst>
              <a:ext uri="{28A0092B-C50C-407E-A947-70E740481C1C}">
                <a14:useLocalDpi xmlns="" xmlns:a14="http://schemas.microsoft.com/office/drawing/2010/main"/>
              </a:ext>
              <a:ext uri="{96DAC541-7B7A-43D3-8B79-37D633B846F1}">
                <asvg:svgBlip xmlns:asvg="http://schemas.microsoft.com/office/drawing/2016/SVG/main" xmlns="" r:embed="rId4"/>
              </a:ext>
            </a:extLst>
          </a:blip>
          <a:stretch>
            <a:fillRect/>
          </a:stretch>
        </p:blipFill>
        <p:spPr>
          <a:xfrm flipH="1">
            <a:off x="607111" y="3213847"/>
            <a:ext cx="1179490" cy="1390803"/>
          </a:xfrm>
          <a:prstGeom prst="rect">
            <a:avLst/>
          </a:prstGeom>
        </p:spPr>
      </p:pic>
      <p:cxnSp>
        <p:nvCxnSpPr>
          <p:cNvPr id="12" name="Straight Arrow Connector 11">
            <a:extLst>
              <a:ext uri="{FF2B5EF4-FFF2-40B4-BE49-F238E27FC236}">
                <a16:creationId xmlns:a16="http://schemas.microsoft.com/office/drawing/2014/main" xmlns="" id="{221E7291-FC31-4803-B7D2-CB034B5CC568}"/>
              </a:ext>
            </a:extLst>
          </p:cNvPr>
          <p:cNvCxnSpPr>
            <a:cxnSpLocks/>
          </p:cNvCxnSpPr>
          <p:nvPr/>
        </p:nvCxnSpPr>
        <p:spPr bwMode="auto">
          <a:xfrm>
            <a:off x="688847" y="3538273"/>
            <a:ext cx="177684" cy="104509"/>
          </a:xfrm>
          <a:prstGeom prst="straightConnector1">
            <a:avLst/>
          </a:prstGeom>
          <a:noFill/>
          <a:ln w="28575" cap="flat" cmpd="sng" algn="ctr">
            <a:solidFill>
              <a:schemeClr val="bg1"/>
            </a:solidFill>
            <a:prstDash val="solid"/>
            <a:round/>
            <a:headEnd type="none" w="med" len="med"/>
            <a:tailEnd type="triangle"/>
          </a:ln>
          <a:effectLst/>
        </p:spPr>
      </p:cxnSp>
      <p:grpSp>
        <p:nvGrpSpPr>
          <p:cNvPr id="3" name="Group 122">
            <a:extLst>
              <a:ext uri="{FF2B5EF4-FFF2-40B4-BE49-F238E27FC236}">
                <a16:creationId xmlns:a16="http://schemas.microsoft.com/office/drawing/2014/main" xmlns="" id="{573ACA17-1495-41ED-B5F3-792A2590FECB}"/>
              </a:ext>
            </a:extLst>
          </p:cNvPr>
          <p:cNvGrpSpPr/>
          <p:nvPr/>
        </p:nvGrpSpPr>
        <p:grpSpPr>
          <a:xfrm>
            <a:off x="318245" y="3065895"/>
            <a:ext cx="520897" cy="530331"/>
            <a:chOff x="318245" y="3065895"/>
            <a:chExt cx="520897" cy="530331"/>
          </a:xfrm>
        </p:grpSpPr>
        <p:grpSp>
          <p:nvGrpSpPr>
            <p:cNvPr id="4" name="Group 13">
              <a:extLst>
                <a:ext uri="{FF2B5EF4-FFF2-40B4-BE49-F238E27FC236}">
                  <a16:creationId xmlns:a16="http://schemas.microsoft.com/office/drawing/2014/main" xmlns="" id="{95E13F3C-73A2-4600-91FB-0FD841A3AC48}"/>
                </a:ext>
              </a:extLst>
            </p:cNvPr>
            <p:cNvGrpSpPr/>
            <p:nvPr/>
          </p:nvGrpSpPr>
          <p:grpSpPr>
            <a:xfrm flipH="1">
              <a:off x="497119" y="3237623"/>
              <a:ext cx="106013" cy="104486"/>
              <a:chOff x="1343985" y="2280039"/>
              <a:chExt cx="428982" cy="422800"/>
            </a:xfrm>
          </p:grpSpPr>
          <p:sp>
            <p:nvSpPr>
              <p:cNvPr id="15" name="Star: 12 Points 14">
                <a:extLst>
                  <a:ext uri="{FF2B5EF4-FFF2-40B4-BE49-F238E27FC236}">
                    <a16:creationId xmlns:a16="http://schemas.microsoft.com/office/drawing/2014/main" xmlns="" id="{89B36CAB-E941-4FC2-8538-CF8F49C26B2B}"/>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 name="Oval 15">
                <a:extLst>
                  <a:ext uri="{FF2B5EF4-FFF2-40B4-BE49-F238E27FC236}">
                    <a16:creationId xmlns:a16="http://schemas.microsoft.com/office/drawing/2014/main" xmlns="" id="{2A8888CA-815B-4F2F-B83C-A3CBDD446EC2}"/>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 name="Oval 16">
                <a:extLst>
                  <a:ext uri="{FF2B5EF4-FFF2-40B4-BE49-F238E27FC236}">
                    <a16:creationId xmlns:a16="http://schemas.microsoft.com/office/drawing/2014/main" xmlns="" id="{E3BD910F-5164-498D-A1D8-B925170F2E9A}"/>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8" name="Oval 17">
                <a:extLst>
                  <a:ext uri="{FF2B5EF4-FFF2-40B4-BE49-F238E27FC236}">
                    <a16:creationId xmlns:a16="http://schemas.microsoft.com/office/drawing/2014/main" xmlns="" id="{ED6EE06F-23FB-4EEC-A2F8-E7D348900DB0}"/>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 name="Oval 18">
                <a:extLst>
                  <a:ext uri="{FF2B5EF4-FFF2-40B4-BE49-F238E27FC236}">
                    <a16:creationId xmlns:a16="http://schemas.microsoft.com/office/drawing/2014/main" xmlns="" id="{F4348419-8E54-4777-A86B-06C887F99C9B}"/>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 name="Oval 19">
                <a:extLst>
                  <a:ext uri="{FF2B5EF4-FFF2-40B4-BE49-F238E27FC236}">
                    <a16:creationId xmlns:a16="http://schemas.microsoft.com/office/drawing/2014/main" xmlns="" id="{94A3DA6A-F22B-4F04-B7F7-F1B1CA845AD0}"/>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 name="Oval 20">
                <a:extLst>
                  <a:ext uri="{FF2B5EF4-FFF2-40B4-BE49-F238E27FC236}">
                    <a16:creationId xmlns:a16="http://schemas.microsoft.com/office/drawing/2014/main" xmlns="" id="{AA2E06F3-5D02-4194-9E38-E0943F9C8146}"/>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 name="Oval 21">
                <a:extLst>
                  <a:ext uri="{FF2B5EF4-FFF2-40B4-BE49-F238E27FC236}">
                    <a16:creationId xmlns:a16="http://schemas.microsoft.com/office/drawing/2014/main" xmlns="" id="{B2E966A8-CD15-4E64-9131-CE2F63825A65}"/>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 name="Oval 22">
                <a:extLst>
                  <a:ext uri="{FF2B5EF4-FFF2-40B4-BE49-F238E27FC236}">
                    <a16:creationId xmlns:a16="http://schemas.microsoft.com/office/drawing/2014/main" xmlns="" id="{C862F96E-C4A9-4357-A6C1-E19668003937}"/>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 name="Oval 23">
                <a:extLst>
                  <a:ext uri="{FF2B5EF4-FFF2-40B4-BE49-F238E27FC236}">
                    <a16:creationId xmlns:a16="http://schemas.microsoft.com/office/drawing/2014/main" xmlns="" id="{626DE2C9-1148-46F4-A112-DF6D70CB436C}"/>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 name="Oval 24">
                <a:extLst>
                  <a:ext uri="{FF2B5EF4-FFF2-40B4-BE49-F238E27FC236}">
                    <a16:creationId xmlns:a16="http://schemas.microsoft.com/office/drawing/2014/main" xmlns="" id="{3699B72F-96A5-4B48-86A9-44D193B596D0}"/>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 name="Oval 25">
                <a:extLst>
                  <a:ext uri="{FF2B5EF4-FFF2-40B4-BE49-F238E27FC236}">
                    <a16:creationId xmlns:a16="http://schemas.microsoft.com/office/drawing/2014/main" xmlns="" id="{50EFB3FE-E738-49D9-8DEC-C511A0273A23}"/>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 name="Oval 26">
                <a:extLst>
                  <a:ext uri="{FF2B5EF4-FFF2-40B4-BE49-F238E27FC236}">
                    <a16:creationId xmlns:a16="http://schemas.microsoft.com/office/drawing/2014/main" xmlns="" id="{8AF29260-3FEF-4BDE-A04C-24CDDA0D2E6A}"/>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 name="Oval 27">
                <a:extLst>
                  <a:ext uri="{FF2B5EF4-FFF2-40B4-BE49-F238E27FC236}">
                    <a16:creationId xmlns:a16="http://schemas.microsoft.com/office/drawing/2014/main" xmlns="" id="{9115AD98-F8C5-4E89-940C-4823B99C11F9}"/>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 name="Group 28">
              <a:extLst>
                <a:ext uri="{FF2B5EF4-FFF2-40B4-BE49-F238E27FC236}">
                  <a16:creationId xmlns:a16="http://schemas.microsoft.com/office/drawing/2014/main" xmlns="" id="{2E1C717B-48AC-49DB-960E-922EA6BCB3A2}"/>
                </a:ext>
              </a:extLst>
            </p:cNvPr>
            <p:cNvGrpSpPr/>
            <p:nvPr/>
          </p:nvGrpSpPr>
          <p:grpSpPr>
            <a:xfrm flipH="1">
              <a:off x="446631" y="3361037"/>
              <a:ext cx="106013" cy="104486"/>
              <a:chOff x="1343985" y="2280039"/>
              <a:chExt cx="428982" cy="422800"/>
            </a:xfrm>
          </p:grpSpPr>
          <p:sp>
            <p:nvSpPr>
              <p:cNvPr id="30" name="Star: 12 Points 29">
                <a:extLst>
                  <a:ext uri="{FF2B5EF4-FFF2-40B4-BE49-F238E27FC236}">
                    <a16:creationId xmlns:a16="http://schemas.microsoft.com/office/drawing/2014/main" xmlns="" id="{4C018E15-B3D6-4318-A643-095ECE42C85B}"/>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 name="Oval 30">
                <a:extLst>
                  <a:ext uri="{FF2B5EF4-FFF2-40B4-BE49-F238E27FC236}">
                    <a16:creationId xmlns:a16="http://schemas.microsoft.com/office/drawing/2014/main" xmlns="" id="{6DAE4F75-D0C2-4EF7-B175-94DA158E6BC0}"/>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 name="Oval 31">
                <a:extLst>
                  <a:ext uri="{FF2B5EF4-FFF2-40B4-BE49-F238E27FC236}">
                    <a16:creationId xmlns:a16="http://schemas.microsoft.com/office/drawing/2014/main" xmlns="" id="{E376D175-AD46-4439-B61B-80608BD9A5F0}"/>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 name="Oval 32">
                <a:extLst>
                  <a:ext uri="{FF2B5EF4-FFF2-40B4-BE49-F238E27FC236}">
                    <a16:creationId xmlns:a16="http://schemas.microsoft.com/office/drawing/2014/main" xmlns="" id="{FD60273F-7484-4BB4-8E0F-9A3EDD5D4C98}"/>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 name="Oval 33">
                <a:extLst>
                  <a:ext uri="{FF2B5EF4-FFF2-40B4-BE49-F238E27FC236}">
                    <a16:creationId xmlns:a16="http://schemas.microsoft.com/office/drawing/2014/main" xmlns="" id="{5330144E-E565-404B-A5BD-6C339E3BC8CE}"/>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 name="Oval 34">
                <a:extLst>
                  <a:ext uri="{FF2B5EF4-FFF2-40B4-BE49-F238E27FC236}">
                    <a16:creationId xmlns:a16="http://schemas.microsoft.com/office/drawing/2014/main" xmlns="" id="{680EBAB8-7847-4844-8C5D-5271B6E31C22}"/>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 name="Oval 35">
                <a:extLst>
                  <a:ext uri="{FF2B5EF4-FFF2-40B4-BE49-F238E27FC236}">
                    <a16:creationId xmlns:a16="http://schemas.microsoft.com/office/drawing/2014/main" xmlns="" id="{9D6D5490-CFD7-46EF-B62E-F79C0954262D}"/>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 name="Oval 36">
                <a:extLst>
                  <a:ext uri="{FF2B5EF4-FFF2-40B4-BE49-F238E27FC236}">
                    <a16:creationId xmlns:a16="http://schemas.microsoft.com/office/drawing/2014/main" xmlns="" id="{B81D4644-7B08-4366-AB50-67F408074C1E}"/>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 name="Oval 37">
                <a:extLst>
                  <a:ext uri="{FF2B5EF4-FFF2-40B4-BE49-F238E27FC236}">
                    <a16:creationId xmlns:a16="http://schemas.microsoft.com/office/drawing/2014/main" xmlns="" id="{A0C08D5D-CEBE-4055-BEAF-6A957F040B3B}"/>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 name="Oval 38">
                <a:extLst>
                  <a:ext uri="{FF2B5EF4-FFF2-40B4-BE49-F238E27FC236}">
                    <a16:creationId xmlns:a16="http://schemas.microsoft.com/office/drawing/2014/main" xmlns="" id="{1BB87DFF-737D-45B4-AA26-17440C31D085}"/>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 name="Oval 39">
                <a:extLst>
                  <a:ext uri="{FF2B5EF4-FFF2-40B4-BE49-F238E27FC236}">
                    <a16:creationId xmlns:a16="http://schemas.microsoft.com/office/drawing/2014/main" xmlns="" id="{88512AC3-8231-4681-8524-81994A100649}"/>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 name="Oval 40">
                <a:extLst>
                  <a:ext uri="{FF2B5EF4-FFF2-40B4-BE49-F238E27FC236}">
                    <a16:creationId xmlns:a16="http://schemas.microsoft.com/office/drawing/2014/main" xmlns="" id="{F83879E2-36C6-4B3E-8389-88E3EE40DBF6}"/>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 name="Oval 41">
                <a:extLst>
                  <a:ext uri="{FF2B5EF4-FFF2-40B4-BE49-F238E27FC236}">
                    <a16:creationId xmlns:a16="http://schemas.microsoft.com/office/drawing/2014/main" xmlns="" id="{FDDE9B58-1FA7-4509-802B-811992A31DED}"/>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 name="Oval 42">
                <a:extLst>
                  <a:ext uri="{FF2B5EF4-FFF2-40B4-BE49-F238E27FC236}">
                    <a16:creationId xmlns:a16="http://schemas.microsoft.com/office/drawing/2014/main" xmlns="" id="{7E1DDF8A-7215-4FC6-AC5D-8F46584E449C}"/>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6" name="Group 43">
              <a:extLst>
                <a:ext uri="{FF2B5EF4-FFF2-40B4-BE49-F238E27FC236}">
                  <a16:creationId xmlns:a16="http://schemas.microsoft.com/office/drawing/2014/main" xmlns="" id="{CED93A1E-0AB4-4096-B0A3-E1335A2E878B}"/>
                </a:ext>
              </a:extLst>
            </p:cNvPr>
            <p:cNvGrpSpPr/>
            <p:nvPr/>
          </p:nvGrpSpPr>
          <p:grpSpPr>
            <a:xfrm flipH="1">
              <a:off x="583224" y="3369180"/>
              <a:ext cx="106013" cy="104486"/>
              <a:chOff x="1343985" y="2280039"/>
              <a:chExt cx="428982" cy="422800"/>
            </a:xfrm>
          </p:grpSpPr>
          <p:sp>
            <p:nvSpPr>
              <p:cNvPr id="45" name="Star: 12 Points 44">
                <a:extLst>
                  <a:ext uri="{FF2B5EF4-FFF2-40B4-BE49-F238E27FC236}">
                    <a16:creationId xmlns:a16="http://schemas.microsoft.com/office/drawing/2014/main" xmlns="" id="{CDF2818F-6AE3-43A3-98AF-1604D3534777}"/>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 name="Oval 45">
                <a:extLst>
                  <a:ext uri="{FF2B5EF4-FFF2-40B4-BE49-F238E27FC236}">
                    <a16:creationId xmlns:a16="http://schemas.microsoft.com/office/drawing/2014/main" xmlns="" id="{EBC00AD4-FE7B-4CE0-BCF4-955B2F6840A7}"/>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 name="Oval 46">
                <a:extLst>
                  <a:ext uri="{FF2B5EF4-FFF2-40B4-BE49-F238E27FC236}">
                    <a16:creationId xmlns:a16="http://schemas.microsoft.com/office/drawing/2014/main" xmlns="" id="{685377B1-377F-4609-880C-8B0DDC24C5EE}"/>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 name="Oval 47">
                <a:extLst>
                  <a:ext uri="{FF2B5EF4-FFF2-40B4-BE49-F238E27FC236}">
                    <a16:creationId xmlns:a16="http://schemas.microsoft.com/office/drawing/2014/main" xmlns="" id="{242B06BA-2682-446A-B343-FC1127F6DCEA}"/>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 name="Oval 48">
                <a:extLst>
                  <a:ext uri="{FF2B5EF4-FFF2-40B4-BE49-F238E27FC236}">
                    <a16:creationId xmlns:a16="http://schemas.microsoft.com/office/drawing/2014/main" xmlns="" id="{94F3BBB5-9E30-4FA0-ADD7-6F7F0EACE3CE}"/>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 name="Oval 49">
                <a:extLst>
                  <a:ext uri="{FF2B5EF4-FFF2-40B4-BE49-F238E27FC236}">
                    <a16:creationId xmlns:a16="http://schemas.microsoft.com/office/drawing/2014/main" xmlns="" id="{6EC1C71D-5529-46F5-8065-DD465B27EB0A}"/>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 name="Oval 50">
                <a:extLst>
                  <a:ext uri="{FF2B5EF4-FFF2-40B4-BE49-F238E27FC236}">
                    <a16:creationId xmlns:a16="http://schemas.microsoft.com/office/drawing/2014/main" xmlns="" id="{9F6E50B6-7B15-4CEF-BD5B-97036178068A}"/>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 name="Oval 51">
                <a:extLst>
                  <a:ext uri="{FF2B5EF4-FFF2-40B4-BE49-F238E27FC236}">
                    <a16:creationId xmlns:a16="http://schemas.microsoft.com/office/drawing/2014/main" xmlns="" id="{FE77990E-DDE1-47B2-A102-FACDF8D0474E}"/>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 name="Oval 52">
                <a:extLst>
                  <a:ext uri="{FF2B5EF4-FFF2-40B4-BE49-F238E27FC236}">
                    <a16:creationId xmlns:a16="http://schemas.microsoft.com/office/drawing/2014/main" xmlns="" id="{3AA013C4-783A-424B-B89F-EA3961696448}"/>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4" name="Oval 53">
                <a:extLst>
                  <a:ext uri="{FF2B5EF4-FFF2-40B4-BE49-F238E27FC236}">
                    <a16:creationId xmlns:a16="http://schemas.microsoft.com/office/drawing/2014/main" xmlns="" id="{609255CC-4667-4B3F-96EE-452BF28CC34F}"/>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5" name="Oval 54">
                <a:extLst>
                  <a:ext uri="{FF2B5EF4-FFF2-40B4-BE49-F238E27FC236}">
                    <a16:creationId xmlns:a16="http://schemas.microsoft.com/office/drawing/2014/main" xmlns="" id="{3A6FFD51-CD61-448F-8655-433870156CC3}"/>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6" name="Oval 55">
                <a:extLst>
                  <a:ext uri="{FF2B5EF4-FFF2-40B4-BE49-F238E27FC236}">
                    <a16:creationId xmlns:a16="http://schemas.microsoft.com/office/drawing/2014/main" xmlns="" id="{7CEE9B0A-7962-4B57-93FE-FFFE49B363AE}"/>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7" name="Oval 56">
                <a:extLst>
                  <a:ext uri="{FF2B5EF4-FFF2-40B4-BE49-F238E27FC236}">
                    <a16:creationId xmlns:a16="http://schemas.microsoft.com/office/drawing/2014/main" xmlns="" id="{E5188477-FBB7-459B-970E-6AAC90E825A1}"/>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8" name="Oval 57">
                <a:extLst>
                  <a:ext uri="{FF2B5EF4-FFF2-40B4-BE49-F238E27FC236}">
                    <a16:creationId xmlns:a16="http://schemas.microsoft.com/office/drawing/2014/main" xmlns="" id="{0D95EB20-E8D4-435E-9A8C-AA17BB6BC74E}"/>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 name="Group 58">
              <a:extLst>
                <a:ext uri="{FF2B5EF4-FFF2-40B4-BE49-F238E27FC236}">
                  <a16:creationId xmlns:a16="http://schemas.microsoft.com/office/drawing/2014/main" xmlns="" id="{7118E480-4955-41AD-B6B8-3DDAB6320792}"/>
                </a:ext>
              </a:extLst>
            </p:cNvPr>
            <p:cNvGrpSpPr/>
            <p:nvPr/>
          </p:nvGrpSpPr>
          <p:grpSpPr>
            <a:xfrm flipH="1">
              <a:off x="523317" y="3489440"/>
              <a:ext cx="106013" cy="104486"/>
              <a:chOff x="1343985" y="2280039"/>
              <a:chExt cx="428982" cy="422800"/>
            </a:xfrm>
          </p:grpSpPr>
          <p:sp>
            <p:nvSpPr>
              <p:cNvPr id="60" name="Star: 12 Points 59">
                <a:extLst>
                  <a:ext uri="{FF2B5EF4-FFF2-40B4-BE49-F238E27FC236}">
                    <a16:creationId xmlns:a16="http://schemas.microsoft.com/office/drawing/2014/main" xmlns="" id="{2AE6360D-067E-4D43-A0E0-FE81E3AC2CBC}"/>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1" name="Oval 60">
                <a:extLst>
                  <a:ext uri="{FF2B5EF4-FFF2-40B4-BE49-F238E27FC236}">
                    <a16:creationId xmlns:a16="http://schemas.microsoft.com/office/drawing/2014/main" xmlns="" id="{C6BCE9F4-4C90-4425-AFB6-997C97A3E39F}"/>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2" name="Oval 61">
                <a:extLst>
                  <a:ext uri="{FF2B5EF4-FFF2-40B4-BE49-F238E27FC236}">
                    <a16:creationId xmlns:a16="http://schemas.microsoft.com/office/drawing/2014/main" xmlns="" id="{C9DFFA01-E84F-4C4F-83C4-1BD38CBF00B4}"/>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3" name="Oval 62">
                <a:extLst>
                  <a:ext uri="{FF2B5EF4-FFF2-40B4-BE49-F238E27FC236}">
                    <a16:creationId xmlns:a16="http://schemas.microsoft.com/office/drawing/2014/main" xmlns="" id="{A5597EF7-9A3D-4C60-AB4F-CA3BE220EEAF}"/>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4" name="Oval 63">
                <a:extLst>
                  <a:ext uri="{FF2B5EF4-FFF2-40B4-BE49-F238E27FC236}">
                    <a16:creationId xmlns:a16="http://schemas.microsoft.com/office/drawing/2014/main" xmlns="" id="{56448D9C-ADA6-409A-B0B6-A3254E320A24}"/>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5" name="Oval 64">
                <a:extLst>
                  <a:ext uri="{FF2B5EF4-FFF2-40B4-BE49-F238E27FC236}">
                    <a16:creationId xmlns:a16="http://schemas.microsoft.com/office/drawing/2014/main" xmlns="" id="{A4799A36-13C9-4863-906C-3AF063A5E280}"/>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6" name="Oval 65">
                <a:extLst>
                  <a:ext uri="{FF2B5EF4-FFF2-40B4-BE49-F238E27FC236}">
                    <a16:creationId xmlns:a16="http://schemas.microsoft.com/office/drawing/2014/main" xmlns="" id="{55E5BCBC-B291-4815-B345-8D15BD722CA8}"/>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7" name="Oval 66">
                <a:extLst>
                  <a:ext uri="{FF2B5EF4-FFF2-40B4-BE49-F238E27FC236}">
                    <a16:creationId xmlns:a16="http://schemas.microsoft.com/office/drawing/2014/main" xmlns="" id="{80A677FE-02BD-4B9E-8988-68519263F130}"/>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8" name="Oval 67">
                <a:extLst>
                  <a:ext uri="{FF2B5EF4-FFF2-40B4-BE49-F238E27FC236}">
                    <a16:creationId xmlns:a16="http://schemas.microsoft.com/office/drawing/2014/main" xmlns="" id="{7315ECEC-F62B-48AC-95A7-B29A4AAC5576}"/>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9" name="Oval 68">
                <a:extLst>
                  <a:ext uri="{FF2B5EF4-FFF2-40B4-BE49-F238E27FC236}">
                    <a16:creationId xmlns:a16="http://schemas.microsoft.com/office/drawing/2014/main" xmlns="" id="{DEB2A0CC-A8C4-4EBA-8AAF-C0BC40B7A237}"/>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0" name="Oval 69">
                <a:extLst>
                  <a:ext uri="{FF2B5EF4-FFF2-40B4-BE49-F238E27FC236}">
                    <a16:creationId xmlns:a16="http://schemas.microsoft.com/office/drawing/2014/main" xmlns="" id="{F0D26DF4-AEF8-4F47-B35F-34DB276F6674}"/>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1" name="Oval 70">
                <a:extLst>
                  <a:ext uri="{FF2B5EF4-FFF2-40B4-BE49-F238E27FC236}">
                    <a16:creationId xmlns:a16="http://schemas.microsoft.com/office/drawing/2014/main" xmlns="" id="{E775F5CB-2E1F-4897-B6F3-018581B4197B}"/>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2" name="Oval 71">
                <a:extLst>
                  <a:ext uri="{FF2B5EF4-FFF2-40B4-BE49-F238E27FC236}">
                    <a16:creationId xmlns:a16="http://schemas.microsoft.com/office/drawing/2014/main" xmlns="" id="{C2E28576-F140-48EA-A399-A628B1C6A194}"/>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3" name="Oval 72">
                <a:extLst>
                  <a:ext uri="{FF2B5EF4-FFF2-40B4-BE49-F238E27FC236}">
                    <a16:creationId xmlns:a16="http://schemas.microsoft.com/office/drawing/2014/main" xmlns="" id="{3EA5AE39-4BE4-42EB-A550-77230C89B375}"/>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0" name="Group 73">
              <a:extLst>
                <a:ext uri="{FF2B5EF4-FFF2-40B4-BE49-F238E27FC236}">
                  <a16:creationId xmlns:a16="http://schemas.microsoft.com/office/drawing/2014/main" xmlns="" id="{9663B1F1-C0D0-46BF-B9B2-462124AE5F1A}"/>
                </a:ext>
              </a:extLst>
            </p:cNvPr>
            <p:cNvGrpSpPr/>
            <p:nvPr/>
          </p:nvGrpSpPr>
          <p:grpSpPr>
            <a:xfrm flipH="1">
              <a:off x="349235" y="3188700"/>
              <a:ext cx="106013" cy="104486"/>
              <a:chOff x="1343985" y="2280039"/>
              <a:chExt cx="428982" cy="422800"/>
            </a:xfrm>
          </p:grpSpPr>
          <p:sp>
            <p:nvSpPr>
              <p:cNvPr id="75" name="Star: 12 Points 74">
                <a:extLst>
                  <a:ext uri="{FF2B5EF4-FFF2-40B4-BE49-F238E27FC236}">
                    <a16:creationId xmlns:a16="http://schemas.microsoft.com/office/drawing/2014/main" xmlns="" id="{01FC4155-DA6D-4849-84AD-12953A3FF506}"/>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 name="Oval 75">
                <a:extLst>
                  <a:ext uri="{FF2B5EF4-FFF2-40B4-BE49-F238E27FC236}">
                    <a16:creationId xmlns:a16="http://schemas.microsoft.com/office/drawing/2014/main" xmlns="" id="{2CF8F513-BADA-43E1-B7FD-5A24B9208322}"/>
                  </a:ext>
                </a:extLst>
              </p:cNvPr>
              <p:cNvSpPr/>
              <p:nvPr/>
            </p:nvSpPr>
            <p:spPr bwMode="auto">
              <a:xfrm>
                <a:off x="1460540" y="2393474"/>
                <a:ext cx="206922" cy="206925"/>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7" name="Oval 76">
                <a:extLst>
                  <a:ext uri="{FF2B5EF4-FFF2-40B4-BE49-F238E27FC236}">
                    <a16:creationId xmlns:a16="http://schemas.microsoft.com/office/drawing/2014/main" xmlns="" id="{148FDC43-9485-4AD4-A87D-C93143EFA616}"/>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8" name="Oval 77">
                <a:extLst>
                  <a:ext uri="{FF2B5EF4-FFF2-40B4-BE49-F238E27FC236}">
                    <a16:creationId xmlns:a16="http://schemas.microsoft.com/office/drawing/2014/main" xmlns="" id="{3BD8EF92-770F-4EEB-A041-3AF74B422C40}"/>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9" name="Oval 78">
                <a:extLst>
                  <a:ext uri="{FF2B5EF4-FFF2-40B4-BE49-F238E27FC236}">
                    <a16:creationId xmlns:a16="http://schemas.microsoft.com/office/drawing/2014/main" xmlns="" id="{903E9418-3E9F-4636-B10C-61C27E76C064}"/>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0" name="Oval 79">
                <a:extLst>
                  <a:ext uri="{FF2B5EF4-FFF2-40B4-BE49-F238E27FC236}">
                    <a16:creationId xmlns:a16="http://schemas.microsoft.com/office/drawing/2014/main" xmlns="" id="{5DB34104-4D3D-47D2-9323-2864BDD9D1C7}"/>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1" name="Oval 80">
                <a:extLst>
                  <a:ext uri="{FF2B5EF4-FFF2-40B4-BE49-F238E27FC236}">
                    <a16:creationId xmlns:a16="http://schemas.microsoft.com/office/drawing/2014/main" xmlns="" id="{A01FE159-7B90-46C9-A7D9-271DCB412A9A}"/>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2" name="Oval 81">
                <a:extLst>
                  <a:ext uri="{FF2B5EF4-FFF2-40B4-BE49-F238E27FC236}">
                    <a16:creationId xmlns:a16="http://schemas.microsoft.com/office/drawing/2014/main" xmlns="" id="{3AAA6F77-D7F9-46B7-891A-10182D5A0AB1}"/>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3" name="Oval 82">
                <a:extLst>
                  <a:ext uri="{FF2B5EF4-FFF2-40B4-BE49-F238E27FC236}">
                    <a16:creationId xmlns:a16="http://schemas.microsoft.com/office/drawing/2014/main" xmlns="" id="{8B957558-3CB2-4185-BF89-72BAFCFEDE17}"/>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4" name="Oval 83">
                <a:extLst>
                  <a:ext uri="{FF2B5EF4-FFF2-40B4-BE49-F238E27FC236}">
                    <a16:creationId xmlns:a16="http://schemas.microsoft.com/office/drawing/2014/main" xmlns="" id="{EEE5678C-BD86-47B0-838B-B6C7AD41F81B}"/>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5" name="Oval 84">
                <a:extLst>
                  <a:ext uri="{FF2B5EF4-FFF2-40B4-BE49-F238E27FC236}">
                    <a16:creationId xmlns:a16="http://schemas.microsoft.com/office/drawing/2014/main" xmlns="" id="{834B79D0-D1EA-4FCD-B1DA-577DC984901A}"/>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6" name="Oval 85">
                <a:extLst>
                  <a:ext uri="{FF2B5EF4-FFF2-40B4-BE49-F238E27FC236}">
                    <a16:creationId xmlns:a16="http://schemas.microsoft.com/office/drawing/2014/main" xmlns="" id="{2A3EA9C4-8687-474F-AC36-708DD1EA48E1}"/>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7" name="Oval 86">
                <a:extLst>
                  <a:ext uri="{FF2B5EF4-FFF2-40B4-BE49-F238E27FC236}">
                    <a16:creationId xmlns:a16="http://schemas.microsoft.com/office/drawing/2014/main" xmlns="" id="{8B0B32AE-811B-4130-9DB0-9C8BF905AA87}"/>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8" name="Oval 87">
                <a:extLst>
                  <a:ext uri="{FF2B5EF4-FFF2-40B4-BE49-F238E27FC236}">
                    <a16:creationId xmlns:a16="http://schemas.microsoft.com/office/drawing/2014/main" xmlns="" id="{285F7BE7-11DD-43F8-AA37-D256F2B36D71}"/>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4" name="Group 88">
              <a:extLst>
                <a:ext uri="{FF2B5EF4-FFF2-40B4-BE49-F238E27FC236}">
                  <a16:creationId xmlns:a16="http://schemas.microsoft.com/office/drawing/2014/main" xmlns="" id="{DB0ECF82-ADA5-4377-9919-2DE136D792C0}"/>
                </a:ext>
              </a:extLst>
            </p:cNvPr>
            <p:cNvGrpSpPr/>
            <p:nvPr/>
          </p:nvGrpSpPr>
          <p:grpSpPr>
            <a:xfrm flipH="1">
              <a:off x="318245" y="3342627"/>
              <a:ext cx="106013" cy="104486"/>
              <a:chOff x="1343985" y="2280039"/>
              <a:chExt cx="428982" cy="422800"/>
            </a:xfrm>
          </p:grpSpPr>
          <p:sp>
            <p:nvSpPr>
              <p:cNvPr id="90" name="Star: 12 Points 89">
                <a:extLst>
                  <a:ext uri="{FF2B5EF4-FFF2-40B4-BE49-F238E27FC236}">
                    <a16:creationId xmlns:a16="http://schemas.microsoft.com/office/drawing/2014/main" xmlns="" id="{1768A74E-49DA-4491-AC27-0436563262F5}"/>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1" name="Oval 90">
                <a:extLst>
                  <a:ext uri="{FF2B5EF4-FFF2-40B4-BE49-F238E27FC236}">
                    <a16:creationId xmlns:a16="http://schemas.microsoft.com/office/drawing/2014/main" xmlns="" id="{D8730F87-9A3E-4961-AA5B-876C2F385152}"/>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2" name="Oval 91">
                <a:extLst>
                  <a:ext uri="{FF2B5EF4-FFF2-40B4-BE49-F238E27FC236}">
                    <a16:creationId xmlns:a16="http://schemas.microsoft.com/office/drawing/2014/main" xmlns="" id="{6DB1562B-1FEE-4E90-8327-114634E0B0D3}"/>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3" name="Oval 92">
                <a:extLst>
                  <a:ext uri="{FF2B5EF4-FFF2-40B4-BE49-F238E27FC236}">
                    <a16:creationId xmlns:a16="http://schemas.microsoft.com/office/drawing/2014/main" xmlns="" id="{972A7428-2EA8-41F4-9A0B-31309A0BE4E4}"/>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4" name="Oval 93">
                <a:extLst>
                  <a:ext uri="{FF2B5EF4-FFF2-40B4-BE49-F238E27FC236}">
                    <a16:creationId xmlns:a16="http://schemas.microsoft.com/office/drawing/2014/main" xmlns="" id="{512A1AAF-CF46-4319-8CB1-33362770FC1A}"/>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5" name="Oval 94">
                <a:extLst>
                  <a:ext uri="{FF2B5EF4-FFF2-40B4-BE49-F238E27FC236}">
                    <a16:creationId xmlns:a16="http://schemas.microsoft.com/office/drawing/2014/main" xmlns="" id="{3EA96519-65F0-49FE-8DB1-FF1BD7139B2D}"/>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6" name="Oval 95">
                <a:extLst>
                  <a:ext uri="{FF2B5EF4-FFF2-40B4-BE49-F238E27FC236}">
                    <a16:creationId xmlns:a16="http://schemas.microsoft.com/office/drawing/2014/main" xmlns="" id="{6C6D060A-F0CD-4152-A84C-E176C1DF8CF2}"/>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7" name="Oval 96">
                <a:extLst>
                  <a:ext uri="{FF2B5EF4-FFF2-40B4-BE49-F238E27FC236}">
                    <a16:creationId xmlns:a16="http://schemas.microsoft.com/office/drawing/2014/main" xmlns="" id="{75F86965-C901-4371-A3BD-07D031F84BD7}"/>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8" name="Oval 97">
                <a:extLst>
                  <a:ext uri="{FF2B5EF4-FFF2-40B4-BE49-F238E27FC236}">
                    <a16:creationId xmlns:a16="http://schemas.microsoft.com/office/drawing/2014/main" xmlns="" id="{743C7B53-87DE-42FD-90D6-8C642DC6CB4B}"/>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9" name="Oval 98">
                <a:extLst>
                  <a:ext uri="{FF2B5EF4-FFF2-40B4-BE49-F238E27FC236}">
                    <a16:creationId xmlns:a16="http://schemas.microsoft.com/office/drawing/2014/main" xmlns="" id="{C817595F-AE59-46DD-B156-C8100D93487A}"/>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0" name="Oval 99">
                <a:extLst>
                  <a:ext uri="{FF2B5EF4-FFF2-40B4-BE49-F238E27FC236}">
                    <a16:creationId xmlns:a16="http://schemas.microsoft.com/office/drawing/2014/main" xmlns="" id="{4EF2F507-A2D3-408E-BD57-290765916217}"/>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1" name="Oval 100">
                <a:extLst>
                  <a:ext uri="{FF2B5EF4-FFF2-40B4-BE49-F238E27FC236}">
                    <a16:creationId xmlns:a16="http://schemas.microsoft.com/office/drawing/2014/main" xmlns="" id="{FE5454F7-F91A-40F1-8696-40D6B11E0FC5}"/>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2" name="Oval 101">
                <a:extLst>
                  <a:ext uri="{FF2B5EF4-FFF2-40B4-BE49-F238E27FC236}">
                    <a16:creationId xmlns:a16="http://schemas.microsoft.com/office/drawing/2014/main" xmlns="" id="{CCB54FF8-F814-434F-8700-B9BD8E17CBB2}"/>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3" name="Oval 102">
                <a:extLst>
                  <a:ext uri="{FF2B5EF4-FFF2-40B4-BE49-F238E27FC236}">
                    <a16:creationId xmlns:a16="http://schemas.microsoft.com/office/drawing/2014/main" xmlns="" id="{C9023C66-4C9B-4B15-9FFC-CC9B17B94B01}"/>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29" name="Group 103">
              <a:extLst>
                <a:ext uri="{FF2B5EF4-FFF2-40B4-BE49-F238E27FC236}">
                  <a16:creationId xmlns:a16="http://schemas.microsoft.com/office/drawing/2014/main" xmlns="" id="{0DD300AA-B472-4459-893D-E584873D8703}"/>
                </a:ext>
              </a:extLst>
            </p:cNvPr>
            <p:cNvGrpSpPr/>
            <p:nvPr/>
          </p:nvGrpSpPr>
          <p:grpSpPr>
            <a:xfrm flipH="1">
              <a:off x="407382" y="3491740"/>
              <a:ext cx="106013" cy="104486"/>
              <a:chOff x="1343985" y="2280039"/>
              <a:chExt cx="428982" cy="422800"/>
            </a:xfrm>
          </p:grpSpPr>
          <p:sp>
            <p:nvSpPr>
              <p:cNvPr id="105" name="Star: 12 Points 104">
                <a:extLst>
                  <a:ext uri="{FF2B5EF4-FFF2-40B4-BE49-F238E27FC236}">
                    <a16:creationId xmlns:a16="http://schemas.microsoft.com/office/drawing/2014/main" xmlns="" id="{927D6AF7-5C81-473D-AB5C-CE4BBB75AF68}"/>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6" name="Oval 105">
                <a:extLst>
                  <a:ext uri="{FF2B5EF4-FFF2-40B4-BE49-F238E27FC236}">
                    <a16:creationId xmlns:a16="http://schemas.microsoft.com/office/drawing/2014/main" xmlns="" id="{0D1CF926-2564-4453-9EE3-D41EEEF0D3AC}"/>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7" name="Oval 106">
                <a:extLst>
                  <a:ext uri="{FF2B5EF4-FFF2-40B4-BE49-F238E27FC236}">
                    <a16:creationId xmlns:a16="http://schemas.microsoft.com/office/drawing/2014/main" xmlns="" id="{6AE5F286-0E33-4553-924F-BA53D09244F0}"/>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8" name="Oval 107">
                <a:extLst>
                  <a:ext uri="{FF2B5EF4-FFF2-40B4-BE49-F238E27FC236}">
                    <a16:creationId xmlns:a16="http://schemas.microsoft.com/office/drawing/2014/main" xmlns="" id="{73ABE908-4B75-491C-BE50-35717E85B5DE}"/>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9" name="Oval 108">
                <a:extLst>
                  <a:ext uri="{FF2B5EF4-FFF2-40B4-BE49-F238E27FC236}">
                    <a16:creationId xmlns:a16="http://schemas.microsoft.com/office/drawing/2014/main" xmlns="" id="{4850C3B4-6CA6-4FBC-B015-354E57155327}"/>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0" name="Oval 109">
                <a:extLst>
                  <a:ext uri="{FF2B5EF4-FFF2-40B4-BE49-F238E27FC236}">
                    <a16:creationId xmlns:a16="http://schemas.microsoft.com/office/drawing/2014/main" xmlns="" id="{7088AA65-F791-46BD-8A5B-BCC3E33738FE}"/>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1" name="Oval 110">
                <a:extLst>
                  <a:ext uri="{FF2B5EF4-FFF2-40B4-BE49-F238E27FC236}">
                    <a16:creationId xmlns:a16="http://schemas.microsoft.com/office/drawing/2014/main" xmlns="" id="{B5A1B4B2-76FF-4BC4-AECC-C9909BCBDE5A}"/>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2" name="Oval 111">
                <a:extLst>
                  <a:ext uri="{FF2B5EF4-FFF2-40B4-BE49-F238E27FC236}">
                    <a16:creationId xmlns:a16="http://schemas.microsoft.com/office/drawing/2014/main" xmlns="" id="{920FA6D0-EEA4-4841-9FD6-AAAE1389914D}"/>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3" name="Oval 112">
                <a:extLst>
                  <a:ext uri="{FF2B5EF4-FFF2-40B4-BE49-F238E27FC236}">
                    <a16:creationId xmlns:a16="http://schemas.microsoft.com/office/drawing/2014/main" xmlns="" id="{99EE34D8-973E-45FF-AD59-AD0FA682EB18}"/>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4" name="Oval 113">
                <a:extLst>
                  <a:ext uri="{FF2B5EF4-FFF2-40B4-BE49-F238E27FC236}">
                    <a16:creationId xmlns:a16="http://schemas.microsoft.com/office/drawing/2014/main" xmlns="" id="{E8F11FF6-5B26-4625-BD4B-32C9944A4C0D}"/>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5" name="Oval 114">
                <a:extLst>
                  <a:ext uri="{FF2B5EF4-FFF2-40B4-BE49-F238E27FC236}">
                    <a16:creationId xmlns:a16="http://schemas.microsoft.com/office/drawing/2014/main" xmlns="" id="{862DAEFD-6BA8-4ABA-AA0B-6B85A46151F6}"/>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6" name="Oval 115">
                <a:extLst>
                  <a:ext uri="{FF2B5EF4-FFF2-40B4-BE49-F238E27FC236}">
                    <a16:creationId xmlns:a16="http://schemas.microsoft.com/office/drawing/2014/main" xmlns="" id="{9FE1F6C7-899C-4844-AD8A-66CBF40F1295}"/>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7" name="Oval 116">
                <a:extLst>
                  <a:ext uri="{FF2B5EF4-FFF2-40B4-BE49-F238E27FC236}">
                    <a16:creationId xmlns:a16="http://schemas.microsoft.com/office/drawing/2014/main" xmlns="" id="{D5ACC8B9-A31C-45BE-BD6B-FAD87D08F80D}"/>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8" name="Oval 117">
                <a:extLst>
                  <a:ext uri="{FF2B5EF4-FFF2-40B4-BE49-F238E27FC236}">
                    <a16:creationId xmlns:a16="http://schemas.microsoft.com/office/drawing/2014/main" xmlns="" id="{B3C7895C-FC41-467E-8BA3-A1C7A558EDF6}"/>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39" name="Group 125">
              <a:extLst>
                <a:ext uri="{FF2B5EF4-FFF2-40B4-BE49-F238E27FC236}">
                  <a16:creationId xmlns:a16="http://schemas.microsoft.com/office/drawing/2014/main" xmlns="" id="{F686FEF7-AE72-441C-AE46-5D05CCB244D6}"/>
                </a:ext>
              </a:extLst>
            </p:cNvPr>
            <p:cNvGrpSpPr/>
            <p:nvPr/>
          </p:nvGrpSpPr>
          <p:grpSpPr>
            <a:xfrm flipH="1">
              <a:off x="733129" y="3084521"/>
              <a:ext cx="106013" cy="104486"/>
              <a:chOff x="1343985" y="2280039"/>
              <a:chExt cx="428982" cy="422800"/>
            </a:xfrm>
          </p:grpSpPr>
          <p:sp>
            <p:nvSpPr>
              <p:cNvPr id="202" name="Star: 12 Points 201">
                <a:extLst>
                  <a:ext uri="{FF2B5EF4-FFF2-40B4-BE49-F238E27FC236}">
                    <a16:creationId xmlns:a16="http://schemas.microsoft.com/office/drawing/2014/main" xmlns="" id="{578E2B6F-1CBE-453D-B05C-EA384F40018B}"/>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3" name="Oval 202">
                <a:extLst>
                  <a:ext uri="{FF2B5EF4-FFF2-40B4-BE49-F238E27FC236}">
                    <a16:creationId xmlns:a16="http://schemas.microsoft.com/office/drawing/2014/main" xmlns="" id="{36F643D0-B495-4259-B976-C53EFF020DDE}"/>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4" name="Oval 203">
                <a:extLst>
                  <a:ext uri="{FF2B5EF4-FFF2-40B4-BE49-F238E27FC236}">
                    <a16:creationId xmlns:a16="http://schemas.microsoft.com/office/drawing/2014/main" xmlns="" id="{0510AEBD-948E-4CE2-B5AB-BDC85690FAA1}"/>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5" name="Oval 204">
                <a:extLst>
                  <a:ext uri="{FF2B5EF4-FFF2-40B4-BE49-F238E27FC236}">
                    <a16:creationId xmlns:a16="http://schemas.microsoft.com/office/drawing/2014/main" xmlns="" id="{2B3F7DB1-9420-484F-AC1D-DB68CD16EABE}"/>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 name="Oval 205">
                <a:extLst>
                  <a:ext uri="{FF2B5EF4-FFF2-40B4-BE49-F238E27FC236}">
                    <a16:creationId xmlns:a16="http://schemas.microsoft.com/office/drawing/2014/main" xmlns="" id="{10926229-2E31-4168-B79C-45B85E6F5552}"/>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7" name="Oval 206">
                <a:extLst>
                  <a:ext uri="{FF2B5EF4-FFF2-40B4-BE49-F238E27FC236}">
                    <a16:creationId xmlns:a16="http://schemas.microsoft.com/office/drawing/2014/main" xmlns="" id="{40D8E6AF-0BD5-4389-80CB-9B412D5D16D5}"/>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8" name="Oval 207">
                <a:extLst>
                  <a:ext uri="{FF2B5EF4-FFF2-40B4-BE49-F238E27FC236}">
                    <a16:creationId xmlns:a16="http://schemas.microsoft.com/office/drawing/2014/main" xmlns="" id="{B16FA638-7ADB-4A1D-BAD1-D73E6A842C11}"/>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9" name="Oval 208">
                <a:extLst>
                  <a:ext uri="{FF2B5EF4-FFF2-40B4-BE49-F238E27FC236}">
                    <a16:creationId xmlns:a16="http://schemas.microsoft.com/office/drawing/2014/main" xmlns="" id="{4B4BD19A-2149-4A44-AC37-5EC5D52A94CF}"/>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0" name="Oval 209">
                <a:extLst>
                  <a:ext uri="{FF2B5EF4-FFF2-40B4-BE49-F238E27FC236}">
                    <a16:creationId xmlns:a16="http://schemas.microsoft.com/office/drawing/2014/main" xmlns="" id="{152F2135-4CC4-455A-BA1D-AA00F536414E}"/>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1" name="Oval 210">
                <a:extLst>
                  <a:ext uri="{FF2B5EF4-FFF2-40B4-BE49-F238E27FC236}">
                    <a16:creationId xmlns:a16="http://schemas.microsoft.com/office/drawing/2014/main" xmlns="" id="{D399072C-B0FC-4708-B06F-01D50EF4DB71}"/>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2" name="Oval 211">
                <a:extLst>
                  <a:ext uri="{FF2B5EF4-FFF2-40B4-BE49-F238E27FC236}">
                    <a16:creationId xmlns:a16="http://schemas.microsoft.com/office/drawing/2014/main" xmlns="" id="{D10A8B68-A02D-48FE-9F59-C37995CC8620}"/>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3" name="Oval 212">
                <a:extLst>
                  <a:ext uri="{FF2B5EF4-FFF2-40B4-BE49-F238E27FC236}">
                    <a16:creationId xmlns:a16="http://schemas.microsoft.com/office/drawing/2014/main" xmlns="" id="{748426E8-23A6-4400-9E43-2C76BA9A4551}"/>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4" name="Oval 213">
                <a:extLst>
                  <a:ext uri="{FF2B5EF4-FFF2-40B4-BE49-F238E27FC236}">
                    <a16:creationId xmlns:a16="http://schemas.microsoft.com/office/drawing/2014/main" xmlns="" id="{812ABAE3-19FA-4ABE-8718-4332727930E4}"/>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5" name="Oval 214">
                <a:extLst>
                  <a:ext uri="{FF2B5EF4-FFF2-40B4-BE49-F238E27FC236}">
                    <a16:creationId xmlns:a16="http://schemas.microsoft.com/office/drawing/2014/main" xmlns="" id="{39F34E2A-1C1F-4419-AC91-E70F961CC61C}"/>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47" name="Group 129">
              <a:extLst>
                <a:ext uri="{FF2B5EF4-FFF2-40B4-BE49-F238E27FC236}">
                  <a16:creationId xmlns:a16="http://schemas.microsoft.com/office/drawing/2014/main" xmlns="" id="{70DF411E-E794-41F6-A4BB-B86D5A462055}"/>
                </a:ext>
              </a:extLst>
            </p:cNvPr>
            <p:cNvGrpSpPr/>
            <p:nvPr/>
          </p:nvGrpSpPr>
          <p:grpSpPr>
            <a:xfrm flipH="1">
              <a:off x="528823" y="3065895"/>
              <a:ext cx="106013" cy="104486"/>
              <a:chOff x="1343985" y="2280039"/>
              <a:chExt cx="428982" cy="422800"/>
            </a:xfrm>
          </p:grpSpPr>
          <p:sp>
            <p:nvSpPr>
              <p:cNvPr id="146" name="Star: 12 Points 145">
                <a:extLst>
                  <a:ext uri="{FF2B5EF4-FFF2-40B4-BE49-F238E27FC236}">
                    <a16:creationId xmlns:a16="http://schemas.microsoft.com/office/drawing/2014/main" xmlns="" id="{4F761D7E-6AC0-4FD0-80D8-285D38E81994}"/>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7" name="Oval 146">
                <a:extLst>
                  <a:ext uri="{FF2B5EF4-FFF2-40B4-BE49-F238E27FC236}">
                    <a16:creationId xmlns:a16="http://schemas.microsoft.com/office/drawing/2014/main" xmlns="" id="{A75E369E-CDF3-4B3C-B95C-D1E623B4F68A}"/>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8" name="Oval 147">
                <a:extLst>
                  <a:ext uri="{FF2B5EF4-FFF2-40B4-BE49-F238E27FC236}">
                    <a16:creationId xmlns:a16="http://schemas.microsoft.com/office/drawing/2014/main" xmlns="" id="{343DEEA4-EEF1-4555-8B7E-256B727559E2}"/>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9" name="Oval 148">
                <a:extLst>
                  <a:ext uri="{FF2B5EF4-FFF2-40B4-BE49-F238E27FC236}">
                    <a16:creationId xmlns:a16="http://schemas.microsoft.com/office/drawing/2014/main" xmlns="" id="{2392182F-F29B-4BA5-A4A5-D0A0BC201FE0}"/>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0" name="Oval 149">
                <a:extLst>
                  <a:ext uri="{FF2B5EF4-FFF2-40B4-BE49-F238E27FC236}">
                    <a16:creationId xmlns:a16="http://schemas.microsoft.com/office/drawing/2014/main" xmlns="" id="{11B1886E-B6FA-4A77-9820-87D155D9089C}"/>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1" name="Oval 150">
                <a:extLst>
                  <a:ext uri="{FF2B5EF4-FFF2-40B4-BE49-F238E27FC236}">
                    <a16:creationId xmlns:a16="http://schemas.microsoft.com/office/drawing/2014/main" xmlns="" id="{CBE751EB-F391-4A20-8780-65919396D81F}"/>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2" name="Oval 151">
                <a:extLst>
                  <a:ext uri="{FF2B5EF4-FFF2-40B4-BE49-F238E27FC236}">
                    <a16:creationId xmlns:a16="http://schemas.microsoft.com/office/drawing/2014/main" xmlns="" id="{33F1A7F0-8698-4442-BC89-51FB14EE057F}"/>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3" name="Oval 152">
                <a:extLst>
                  <a:ext uri="{FF2B5EF4-FFF2-40B4-BE49-F238E27FC236}">
                    <a16:creationId xmlns:a16="http://schemas.microsoft.com/office/drawing/2014/main" xmlns="" id="{CB5E7B9F-259E-4FC0-886B-FA4A7A979066}"/>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4" name="Oval 153">
                <a:extLst>
                  <a:ext uri="{FF2B5EF4-FFF2-40B4-BE49-F238E27FC236}">
                    <a16:creationId xmlns:a16="http://schemas.microsoft.com/office/drawing/2014/main" xmlns="" id="{38851830-7FC3-41E9-903E-3FC235C94CE9}"/>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5" name="Oval 154">
                <a:extLst>
                  <a:ext uri="{FF2B5EF4-FFF2-40B4-BE49-F238E27FC236}">
                    <a16:creationId xmlns:a16="http://schemas.microsoft.com/office/drawing/2014/main" xmlns="" id="{7DA00A22-BDD1-45C1-A92E-2803046C19A1}"/>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6" name="Oval 155">
                <a:extLst>
                  <a:ext uri="{FF2B5EF4-FFF2-40B4-BE49-F238E27FC236}">
                    <a16:creationId xmlns:a16="http://schemas.microsoft.com/office/drawing/2014/main" xmlns="" id="{AF9C1561-5CE5-4FB2-A866-E4359E464141}"/>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7" name="Oval 156">
                <a:extLst>
                  <a:ext uri="{FF2B5EF4-FFF2-40B4-BE49-F238E27FC236}">
                    <a16:creationId xmlns:a16="http://schemas.microsoft.com/office/drawing/2014/main" xmlns="" id="{627E6CBF-2119-4FCC-AAE9-C71E90B61689}"/>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8" name="Oval 157">
                <a:extLst>
                  <a:ext uri="{FF2B5EF4-FFF2-40B4-BE49-F238E27FC236}">
                    <a16:creationId xmlns:a16="http://schemas.microsoft.com/office/drawing/2014/main" xmlns="" id="{39107228-9548-4A3D-8431-53689E7C3C81}"/>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9" name="Oval 158">
                <a:extLst>
                  <a:ext uri="{FF2B5EF4-FFF2-40B4-BE49-F238E27FC236}">
                    <a16:creationId xmlns:a16="http://schemas.microsoft.com/office/drawing/2014/main" xmlns="" id="{4449F103-F29D-4751-9CBE-7B90C4FD6FD1}"/>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48" name="Group 130">
              <a:extLst>
                <a:ext uri="{FF2B5EF4-FFF2-40B4-BE49-F238E27FC236}">
                  <a16:creationId xmlns:a16="http://schemas.microsoft.com/office/drawing/2014/main" xmlns="" id="{CE9EA262-58B4-40FE-9567-AB25EF4C8059}"/>
                </a:ext>
              </a:extLst>
            </p:cNvPr>
            <p:cNvGrpSpPr/>
            <p:nvPr/>
          </p:nvGrpSpPr>
          <p:grpSpPr>
            <a:xfrm flipH="1">
              <a:off x="617857" y="3187148"/>
              <a:ext cx="106013" cy="104486"/>
              <a:chOff x="1343985" y="2280039"/>
              <a:chExt cx="428982" cy="422800"/>
            </a:xfrm>
          </p:grpSpPr>
          <p:sp>
            <p:nvSpPr>
              <p:cNvPr id="132" name="Star: 12 Points 131">
                <a:extLst>
                  <a:ext uri="{FF2B5EF4-FFF2-40B4-BE49-F238E27FC236}">
                    <a16:creationId xmlns:a16="http://schemas.microsoft.com/office/drawing/2014/main" xmlns="" id="{2F2C3778-23A1-4D0E-B867-BD7A5883F692}"/>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3" name="Oval 132">
                <a:extLst>
                  <a:ext uri="{FF2B5EF4-FFF2-40B4-BE49-F238E27FC236}">
                    <a16:creationId xmlns:a16="http://schemas.microsoft.com/office/drawing/2014/main" xmlns="" id="{3A446566-625E-4CA4-8EB7-E2D13CB4B865}"/>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4" name="Oval 133">
                <a:extLst>
                  <a:ext uri="{FF2B5EF4-FFF2-40B4-BE49-F238E27FC236}">
                    <a16:creationId xmlns:a16="http://schemas.microsoft.com/office/drawing/2014/main" xmlns="" id="{91EB8D39-51CB-481E-919B-486CD48F7A26}"/>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5" name="Oval 134">
                <a:extLst>
                  <a:ext uri="{FF2B5EF4-FFF2-40B4-BE49-F238E27FC236}">
                    <a16:creationId xmlns:a16="http://schemas.microsoft.com/office/drawing/2014/main" xmlns="" id="{67B8BD55-4658-44B8-8260-F1D7EF395BA6}"/>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6" name="Oval 135">
                <a:extLst>
                  <a:ext uri="{FF2B5EF4-FFF2-40B4-BE49-F238E27FC236}">
                    <a16:creationId xmlns:a16="http://schemas.microsoft.com/office/drawing/2014/main" xmlns="" id="{A466C26E-E4E6-43AD-A150-3C1C20EB7C89}"/>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7" name="Oval 136">
                <a:extLst>
                  <a:ext uri="{FF2B5EF4-FFF2-40B4-BE49-F238E27FC236}">
                    <a16:creationId xmlns:a16="http://schemas.microsoft.com/office/drawing/2014/main" xmlns="" id="{CD990DEE-276A-4766-A9A6-FD166BAEC4F8}"/>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8" name="Oval 137">
                <a:extLst>
                  <a:ext uri="{FF2B5EF4-FFF2-40B4-BE49-F238E27FC236}">
                    <a16:creationId xmlns:a16="http://schemas.microsoft.com/office/drawing/2014/main" xmlns="" id="{728CA7FA-3120-43AA-8E28-4B8490B75639}"/>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9" name="Oval 138">
                <a:extLst>
                  <a:ext uri="{FF2B5EF4-FFF2-40B4-BE49-F238E27FC236}">
                    <a16:creationId xmlns:a16="http://schemas.microsoft.com/office/drawing/2014/main" xmlns="" id="{EC17512F-7DCE-4D21-87FB-9798C17D7730}"/>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0" name="Oval 139">
                <a:extLst>
                  <a:ext uri="{FF2B5EF4-FFF2-40B4-BE49-F238E27FC236}">
                    <a16:creationId xmlns:a16="http://schemas.microsoft.com/office/drawing/2014/main" xmlns="" id="{B7B2AB6F-3BD4-4641-9779-5002EE9F8F0A}"/>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1" name="Oval 140">
                <a:extLst>
                  <a:ext uri="{FF2B5EF4-FFF2-40B4-BE49-F238E27FC236}">
                    <a16:creationId xmlns:a16="http://schemas.microsoft.com/office/drawing/2014/main" xmlns="" id="{BAACC199-30FC-4F5E-B97F-BFE463602B27}"/>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2" name="Oval 141">
                <a:extLst>
                  <a:ext uri="{FF2B5EF4-FFF2-40B4-BE49-F238E27FC236}">
                    <a16:creationId xmlns:a16="http://schemas.microsoft.com/office/drawing/2014/main" xmlns="" id="{D03DF63E-8A57-4245-99A9-26C432DF8B6E}"/>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3" name="Oval 142">
                <a:extLst>
                  <a:ext uri="{FF2B5EF4-FFF2-40B4-BE49-F238E27FC236}">
                    <a16:creationId xmlns:a16="http://schemas.microsoft.com/office/drawing/2014/main" xmlns="" id="{12067F9F-78C1-47CA-872E-3E63F9D72903}"/>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4" name="Oval 143">
                <a:extLst>
                  <a:ext uri="{FF2B5EF4-FFF2-40B4-BE49-F238E27FC236}">
                    <a16:creationId xmlns:a16="http://schemas.microsoft.com/office/drawing/2014/main" xmlns="" id="{727569EE-7D1C-46E7-9F23-BD3F5B1089A3}"/>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5" name="Oval 144">
                <a:extLst>
                  <a:ext uri="{FF2B5EF4-FFF2-40B4-BE49-F238E27FC236}">
                    <a16:creationId xmlns:a16="http://schemas.microsoft.com/office/drawing/2014/main" xmlns="" id="{5B864053-90E6-442F-8615-0383C7B9776C}"/>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grpSp>
        <p:nvGrpSpPr>
          <p:cNvPr id="749" name="Group 230">
            <a:extLst>
              <a:ext uri="{FF2B5EF4-FFF2-40B4-BE49-F238E27FC236}">
                <a16:creationId xmlns:a16="http://schemas.microsoft.com/office/drawing/2014/main" xmlns="" id="{DCAB2ED8-5549-48D8-8346-5BD2B3E022A5}"/>
              </a:ext>
            </a:extLst>
          </p:cNvPr>
          <p:cNvGrpSpPr/>
          <p:nvPr/>
        </p:nvGrpSpPr>
        <p:grpSpPr>
          <a:xfrm>
            <a:off x="2304406" y="2147832"/>
            <a:ext cx="549493" cy="464952"/>
            <a:chOff x="2304406" y="2147832"/>
            <a:chExt cx="549493" cy="464952"/>
          </a:xfrm>
        </p:grpSpPr>
        <p:grpSp>
          <p:nvGrpSpPr>
            <p:cNvPr id="765" name="Group 232">
              <a:extLst>
                <a:ext uri="{FF2B5EF4-FFF2-40B4-BE49-F238E27FC236}">
                  <a16:creationId xmlns:a16="http://schemas.microsoft.com/office/drawing/2014/main" xmlns="" id="{F2201D13-6B74-4828-87F6-A71DFCE39479}"/>
                </a:ext>
              </a:extLst>
            </p:cNvPr>
            <p:cNvGrpSpPr/>
            <p:nvPr/>
          </p:nvGrpSpPr>
          <p:grpSpPr>
            <a:xfrm rot="2668137" flipH="1">
              <a:off x="2546460" y="2310241"/>
              <a:ext cx="106013" cy="104486"/>
              <a:chOff x="1343985" y="2280039"/>
              <a:chExt cx="428982" cy="422800"/>
            </a:xfrm>
          </p:grpSpPr>
          <p:sp>
            <p:nvSpPr>
              <p:cNvPr id="369" name="Star: 12 Points 368">
                <a:extLst>
                  <a:ext uri="{FF2B5EF4-FFF2-40B4-BE49-F238E27FC236}">
                    <a16:creationId xmlns:a16="http://schemas.microsoft.com/office/drawing/2014/main" xmlns="" id="{E315D860-C571-421B-859C-6776FF083064}"/>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0" name="Oval 369">
                <a:extLst>
                  <a:ext uri="{FF2B5EF4-FFF2-40B4-BE49-F238E27FC236}">
                    <a16:creationId xmlns:a16="http://schemas.microsoft.com/office/drawing/2014/main" xmlns="" id="{6886EABB-13A0-431E-9450-B90D69EE053F}"/>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1" name="Oval 370">
                <a:extLst>
                  <a:ext uri="{FF2B5EF4-FFF2-40B4-BE49-F238E27FC236}">
                    <a16:creationId xmlns:a16="http://schemas.microsoft.com/office/drawing/2014/main" xmlns="" id="{E0FFBBFC-9071-4F71-884D-3336D76FE0AA}"/>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2" name="Oval 371">
                <a:extLst>
                  <a:ext uri="{FF2B5EF4-FFF2-40B4-BE49-F238E27FC236}">
                    <a16:creationId xmlns:a16="http://schemas.microsoft.com/office/drawing/2014/main" xmlns="" id="{8BFD0216-FDF5-4D97-8BC0-B57EC97BD56E}"/>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3" name="Oval 372">
                <a:extLst>
                  <a:ext uri="{FF2B5EF4-FFF2-40B4-BE49-F238E27FC236}">
                    <a16:creationId xmlns:a16="http://schemas.microsoft.com/office/drawing/2014/main" xmlns="" id="{BAC948CB-9D91-407D-AAF7-94C738E54E8B}"/>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4" name="Oval 373">
                <a:extLst>
                  <a:ext uri="{FF2B5EF4-FFF2-40B4-BE49-F238E27FC236}">
                    <a16:creationId xmlns:a16="http://schemas.microsoft.com/office/drawing/2014/main" xmlns="" id="{59DE87BC-41CA-4D53-9828-16E90A20ABC4}"/>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5" name="Oval 374">
                <a:extLst>
                  <a:ext uri="{FF2B5EF4-FFF2-40B4-BE49-F238E27FC236}">
                    <a16:creationId xmlns:a16="http://schemas.microsoft.com/office/drawing/2014/main" xmlns="" id="{3EB8E5F8-E721-4DDC-831E-5C7932C6E430}"/>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6" name="Oval 375">
                <a:extLst>
                  <a:ext uri="{FF2B5EF4-FFF2-40B4-BE49-F238E27FC236}">
                    <a16:creationId xmlns:a16="http://schemas.microsoft.com/office/drawing/2014/main" xmlns="" id="{25987CF9-860F-4A65-A3B3-924329B13129}"/>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7" name="Oval 376">
                <a:extLst>
                  <a:ext uri="{FF2B5EF4-FFF2-40B4-BE49-F238E27FC236}">
                    <a16:creationId xmlns:a16="http://schemas.microsoft.com/office/drawing/2014/main" xmlns="" id="{24A1E2DA-6F37-4A9C-ABC4-8FEFFA0F50BD}"/>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8" name="Oval 377">
                <a:extLst>
                  <a:ext uri="{FF2B5EF4-FFF2-40B4-BE49-F238E27FC236}">
                    <a16:creationId xmlns:a16="http://schemas.microsoft.com/office/drawing/2014/main" xmlns="" id="{3AD1F984-08A2-48F2-92F9-411F478C022A}"/>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9" name="Oval 378">
                <a:extLst>
                  <a:ext uri="{FF2B5EF4-FFF2-40B4-BE49-F238E27FC236}">
                    <a16:creationId xmlns:a16="http://schemas.microsoft.com/office/drawing/2014/main" xmlns="" id="{C8D95BC6-7048-4E0C-A183-F4499E32C79B}"/>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0" name="Oval 379">
                <a:extLst>
                  <a:ext uri="{FF2B5EF4-FFF2-40B4-BE49-F238E27FC236}">
                    <a16:creationId xmlns:a16="http://schemas.microsoft.com/office/drawing/2014/main" xmlns="" id="{7391281B-5C8E-464E-B3B2-AE2684C40603}"/>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1" name="Oval 380">
                <a:extLst>
                  <a:ext uri="{FF2B5EF4-FFF2-40B4-BE49-F238E27FC236}">
                    <a16:creationId xmlns:a16="http://schemas.microsoft.com/office/drawing/2014/main" xmlns="" id="{399010E5-E49E-4FD4-B16C-C12938EC1F0F}"/>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2" name="Oval 381">
                <a:extLst>
                  <a:ext uri="{FF2B5EF4-FFF2-40B4-BE49-F238E27FC236}">
                    <a16:creationId xmlns:a16="http://schemas.microsoft.com/office/drawing/2014/main" xmlns="" id="{44B8822C-2C08-4A40-8B28-816E242ECEA6}"/>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67" name="Group 233">
              <a:extLst>
                <a:ext uri="{FF2B5EF4-FFF2-40B4-BE49-F238E27FC236}">
                  <a16:creationId xmlns:a16="http://schemas.microsoft.com/office/drawing/2014/main" xmlns="" id="{912476ED-4555-4BDE-8F12-1E0930A0747C}"/>
                </a:ext>
              </a:extLst>
            </p:cNvPr>
            <p:cNvGrpSpPr/>
            <p:nvPr/>
          </p:nvGrpSpPr>
          <p:grpSpPr>
            <a:xfrm rot="2668137" flipH="1">
              <a:off x="2423976" y="2362945"/>
              <a:ext cx="106013" cy="104486"/>
              <a:chOff x="1343985" y="2280039"/>
              <a:chExt cx="428982" cy="422800"/>
            </a:xfrm>
          </p:grpSpPr>
          <p:sp>
            <p:nvSpPr>
              <p:cNvPr id="355" name="Star: 12 Points 354">
                <a:extLst>
                  <a:ext uri="{FF2B5EF4-FFF2-40B4-BE49-F238E27FC236}">
                    <a16:creationId xmlns:a16="http://schemas.microsoft.com/office/drawing/2014/main" xmlns="" id="{543A3E12-2792-4BE7-A1E1-D46E9B1C87CC}"/>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6" name="Oval 355">
                <a:extLst>
                  <a:ext uri="{FF2B5EF4-FFF2-40B4-BE49-F238E27FC236}">
                    <a16:creationId xmlns:a16="http://schemas.microsoft.com/office/drawing/2014/main" xmlns="" id="{CE9357A2-D3CF-45A1-B2B8-2D1CDE4BD2C5}"/>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7" name="Oval 356">
                <a:extLst>
                  <a:ext uri="{FF2B5EF4-FFF2-40B4-BE49-F238E27FC236}">
                    <a16:creationId xmlns:a16="http://schemas.microsoft.com/office/drawing/2014/main" xmlns="" id="{FEBECCD9-8C74-4F32-889C-DB67A943AF15}"/>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8" name="Oval 357">
                <a:extLst>
                  <a:ext uri="{FF2B5EF4-FFF2-40B4-BE49-F238E27FC236}">
                    <a16:creationId xmlns:a16="http://schemas.microsoft.com/office/drawing/2014/main" xmlns="" id="{FB9A8417-B3E5-45D0-8667-7F4919C4AF78}"/>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9" name="Oval 358">
                <a:extLst>
                  <a:ext uri="{FF2B5EF4-FFF2-40B4-BE49-F238E27FC236}">
                    <a16:creationId xmlns:a16="http://schemas.microsoft.com/office/drawing/2014/main" xmlns="" id="{23BF0A69-629A-47C8-802F-75134246A85F}"/>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0" name="Oval 359">
                <a:extLst>
                  <a:ext uri="{FF2B5EF4-FFF2-40B4-BE49-F238E27FC236}">
                    <a16:creationId xmlns:a16="http://schemas.microsoft.com/office/drawing/2014/main" xmlns="" id="{63DF514A-8D2F-4108-B9C4-5C7448F14EC4}"/>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1" name="Oval 360">
                <a:extLst>
                  <a:ext uri="{FF2B5EF4-FFF2-40B4-BE49-F238E27FC236}">
                    <a16:creationId xmlns:a16="http://schemas.microsoft.com/office/drawing/2014/main" xmlns="" id="{8BDA5EAA-A5F2-4507-8DCC-0B73F92731A2}"/>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2" name="Oval 361">
                <a:extLst>
                  <a:ext uri="{FF2B5EF4-FFF2-40B4-BE49-F238E27FC236}">
                    <a16:creationId xmlns:a16="http://schemas.microsoft.com/office/drawing/2014/main" xmlns="" id="{A35FF125-420A-49F9-95C3-978784E52393}"/>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3" name="Oval 362">
                <a:extLst>
                  <a:ext uri="{FF2B5EF4-FFF2-40B4-BE49-F238E27FC236}">
                    <a16:creationId xmlns:a16="http://schemas.microsoft.com/office/drawing/2014/main" xmlns="" id="{3022EA0F-A7EB-4B28-801E-BE70E5165962}"/>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4" name="Oval 363">
                <a:extLst>
                  <a:ext uri="{FF2B5EF4-FFF2-40B4-BE49-F238E27FC236}">
                    <a16:creationId xmlns:a16="http://schemas.microsoft.com/office/drawing/2014/main" xmlns="" id="{A8AA9F95-EAA1-44AD-90BD-79536ED8ABF3}"/>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5" name="Oval 364">
                <a:extLst>
                  <a:ext uri="{FF2B5EF4-FFF2-40B4-BE49-F238E27FC236}">
                    <a16:creationId xmlns:a16="http://schemas.microsoft.com/office/drawing/2014/main" xmlns="" id="{EC5F5A6E-D13F-4073-8D14-958EC18A490D}"/>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6" name="Oval 365">
                <a:extLst>
                  <a:ext uri="{FF2B5EF4-FFF2-40B4-BE49-F238E27FC236}">
                    <a16:creationId xmlns:a16="http://schemas.microsoft.com/office/drawing/2014/main" xmlns="" id="{D39D1E79-3885-426B-BC6E-8076035C8AD0}"/>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7" name="Oval 366">
                <a:extLst>
                  <a:ext uri="{FF2B5EF4-FFF2-40B4-BE49-F238E27FC236}">
                    <a16:creationId xmlns:a16="http://schemas.microsoft.com/office/drawing/2014/main" xmlns="" id="{C84D41D3-844D-45EE-9580-9AA0A00255A2}"/>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8" name="Oval 367">
                <a:extLst>
                  <a:ext uri="{FF2B5EF4-FFF2-40B4-BE49-F238E27FC236}">
                    <a16:creationId xmlns:a16="http://schemas.microsoft.com/office/drawing/2014/main" xmlns="" id="{71B1CBAF-C4B6-48B3-92ED-9237E7F4FB0B}"/>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68" name="Group 234">
              <a:extLst>
                <a:ext uri="{FF2B5EF4-FFF2-40B4-BE49-F238E27FC236}">
                  <a16:creationId xmlns:a16="http://schemas.microsoft.com/office/drawing/2014/main" xmlns="" id="{F175654A-1BBB-4E03-9DBA-599A87403517}"/>
                </a:ext>
              </a:extLst>
            </p:cNvPr>
            <p:cNvGrpSpPr/>
            <p:nvPr/>
          </p:nvGrpSpPr>
          <p:grpSpPr>
            <a:xfrm rot="2668137" flipH="1">
              <a:off x="2515748" y="2464443"/>
              <a:ext cx="106013" cy="104486"/>
              <a:chOff x="1343985" y="2280039"/>
              <a:chExt cx="428982" cy="422800"/>
            </a:xfrm>
          </p:grpSpPr>
          <p:sp>
            <p:nvSpPr>
              <p:cNvPr id="341" name="Star: 12 Points 340">
                <a:extLst>
                  <a:ext uri="{FF2B5EF4-FFF2-40B4-BE49-F238E27FC236}">
                    <a16:creationId xmlns:a16="http://schemas.microsoft.com/office/drawing/2014/main" xmlns="" id="{50B35AD1-3BFD-46F0-98FB-FC44F0843628}"/>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2" name="Oval 341">
                <a:extLst>
                  <a:ext uri="{FF2B5EF4-FFF2-40B4-BE49-F238E27FC236}">
                    <a16:creationId xmlns:a16="http://schemas.microsoft.com/office/drawing/2014/main" xmlns="" id="{6118F2C6-0F50-4EC6-87F4-656A8AC207A4}"/>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3" name="Oval 342">
                <a:extLst>
                  <a:ext uri="{FF2B5EF4-FFF2-40B4-BE49-F238E27FC236}">
                    <a16:creationId xmlns:a16="http://schemas.microsoft.com/office/drawing/2014/main" xmlns="" id="{CB2C91BE-13DC-4498-9B07-0A4D92391C0E}"/>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4" name="Oval 343">
                <a:extLst>
                  <a:ext uri="{FF2B5EF4-FFF2-40B4-BE49-F238E27FC236}">
                    <a16:creationId xmlns:a16="http://schemas.microsoft.com/office/drawing/2014/main" xmlns="" id="{DBFD42DB-7910-43F9-B043-2F3C58A3FF87}"/>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5" name="Oval 344">
                <a:extLst>
                  <a:ext uri="{FF2B5EF4-FFF2-40B4-BE49-F238E27FC236}">
                    <a16:creationId xmlns:a16="http://schemas.microsoft.com/office/drawing/2014/main" xmlns="" id="{0824E088-6169-4753-AFDA-BD822A1BA2AE}"/>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6" name="Oval 345">
                <a:extLst>
                  <a:ext uri="{FF2B5EF4-FFF2-40B4-BE49-F238E27FC236}">
                    <a16:creationId xmlns:a16="http://schemas.microsoft.com/office/drawing/2014/main" xmlns="" id="{26937043-3885-446C-92DB-A321468E5FCD}"/>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7" name="Oval 346">
                <a:extLst>
                  <a:ext uri="{FF2B5EF4-FFF2-40B4-BE49-F238E27FC236}">
                    <a16:creationId xmlns:a16="http://schemas.microsoft.com/office/drawing/2014/main" xmlns="" id="{C3F3B314-50BF-4FDF-B059-6DBCE03EB1B3}"/>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8" name="Oval 347">
                <a:extLst>
                  <a:ext uri="{FF2B5EF4-FFF2-40B4-BE49-F238E27FC236}">
                    <a16:creationId xmlns:a16="http://schemas.microsoft.com/office/drawing/2014/main" xmlns="" id="{054472D9-5344-4A17-811B-6F41C29BDD32}"/>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9" name="Oval 348">
                <a:extLst>
                  <a:ext uri="{FF2B5EF4-FFF2-40B4-BE49-F238E27FC236}">
                    <a16:creationId xmlns:a16="http://schemas.microsoft.com/office/drawing/2014/main" xmlns="" id="{065DC56E-551A-4CFC-9825-F83420E6F20A}"/>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0" name="Oval 349">
                <a:extLst>
                  <a:ext uri="{FF2B5EF4-FFF2-40B4-BE49-F238E27FC236}">
                    <a16:creationId xmlns:a16="http://schemas.microsoft.com/office/drawing/2014/main" xmlns="" id="{951EEDDB-3871-4499-9A2C-DCA5FC2BE47F}"/>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1" name="Oval 350">
                <a:extLst>
                  <a:ext uri="{FF2B5EF4-FFF2-40B4-BE49-F238E27FC236}">
                    <a16:creationId xmlns:a16="http://schemas.microsoft.com/office/drawing/2014/main" xmlns="" id="{5FA99B3D-B0EF-47D0-9196-CEB38D357B09}"/>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2" name="Oval 351">
                <a:extLst>
                  <a:ext uri="{FF2B5EF4-FFF2-40B4-BE49-F238E27FC236}">
                    <a16:creationId xmlns:a16="http://schemas.microsoft.com/office/drawing/2014/main" xmlns="" id="{EDA849C6-5799-42A0-858D-AED99E7D9311}"/>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3" name="Oval 352">
                <a:extLst>
                  <a:ext uri="{FF2B5EF4-FFF2-40B4-BE49-F238E27FC236}">
                    <a16:creationId xmlns:a16="http://schemas.microsoft.com/office/drawing/2014/main" xmlns="" id="{D8069C27-492E-401B-8047-53302E32F2A3}"/>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4" name="Oval 353">
                <a:extLst>
                  <a:ext uri="{FF2B5EF4-FFF2-40B4-BE49-F238E27FC236}">
                    <a16:creationId xmlns:a16="http://schemas.microsoft.com/office/drawing/2014/main" xmlns="" id="{72263DD2-6C26-4B2A-A02F-37B4A6B3B6F5}"/>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70" name="Group 235">
              <a:extLst>
                <a:ext uri="{FF2B5EF4-FFF2-40B4-BE49-F238E27FC236}">
                  <a16:creationId xmlns:a16="http://schemas.microsoft.com/office/drawing/2014/main" xmlns="" id="{D785B7B3-98A7-4E7F-A30A-71A5BE3AC31A}"/>
                </a:ext>
              </a:extLst>
            </p:cNvPr>
            <p:cNvGrpSpPr/>
            <p:nvPr/>
          </p:nvGrpSpPr>
          <p:grpSpPr>
            <a:xfrm rot="2668137" flipH="1">
              <a:off x="2388752" y="2508298"/>
              <a:ext cx="106013" cy="104486"/>
              <a:chOff x="1343985" y="2280039"/>
              <a:chExt cx="428982" cy="422800"/>
            </a:xfrm>
          </p:grpSpPr>
          <p:sp>
            <p:nvSpPr>
              <p:cNvPr id="327" name="Star: 12 Points 326">
                <a:extLst>
                  <a:ext uri="{FF2B5EF4-FFF2-40B4-BE49-F238E27FC236}">
                    <a16:creationId xmlns:a16="http://schemas.microsoft.com/office/drawing/2014/main" xmlns="" id="{82D1F5BA-31D5-46E4-9AE8-2F9013032CD6}"/>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8" name="Oval 327">
                <a:extLst>
                  <a:ext uri="{FF2B5EF4-FFF2-40B4-BE49-F238E27FC236}">
                    <a16:creationId xmlns:a16="http://schemas.microsoft.com/office/drawing/2014/main" xmlns="" id="{1A373D8B-A15D-43EF-960C-66577C648C69}"/>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9" name="Oval 328">
                <a:extLst>
                  <a:ext uri="{FF2B5EF4-FFF2-40B4-BE49-F238E27FC236}">
                    <a16:creationId xmlns:a16="http://schemas.microsoft.com/office/drawing/2014/main" xmlns="" id="{0D5554F5-3ED4-4649-8358-770EB14B5F48}"/>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0" name="Oval 329">
                <a:extLst>
                  <a:ext uri="{FF2B5EF4-FFF2-40B4-BE49-F238E27FC236}">
                    <a16:creationId xmlns:a16="http://schemas.microsoft.com/office/drawing/2014/main" xmlns="" id="{C349F978-3AC3-4517-ADE4-924C8A19B3DD}"/>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1" name="Oval 330">
                <a:extLst>
                  <a:ext uri="{FF2B5EF4-FFF2-40B4-BE49-F238E27FC236}">
                    <a16:creationId xmlns:a16="http://schemas.microsoft.com/office/drawing/2014/main" xmlns="" id="{66B72C2F-B8E2-4EE7-9542-C78407EB1750}"/>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2" name="Oval 331">
                <a:extLst>
                  <a:ext uri="{FF2B5EF4-FFF2-40B4-BE49-F238E27FC236}">
                    <a16:creationId xmlns:a16="http://schemas.microsoft.com/office/drawing/2014/main" xmlns="" id="{AA052EE3-881E-41AA-B197-7312260B49FB}"/>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3" name="Oval 332">
                <a:extLst>
                  <a:ext uri="{FF2B5EF4-FFF2-40B4-BE49-F238E27FC236}">
                    <a16:creationId xmlns:a16="http://schemas.microsoft.com/office/drawing/2014/main" xmlns="" id="{88C6954B-05C2-4C4D-B27F-2B45D4325717}"/>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4" name="Oval 333">
                <a:extLst>
                  <a:ext uri="{FF2B5EF4-FFF2-40B4-BE49-F238E27FC236}">
                    <a16:creationId xmlns:a16="http://schemas.microsoft.com/office/drawing/2014/main" xmlns="" id="{81BC0867-0152-43FE-AB37-A91AD958C704}"/>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5" name="Oval 334">
                <a:extLst>
                  <a:ext uri="{FF2B5EF4-FFF2-40B4-BE49-F238E27FC236}">
                    <a16:creationId xmlns:a16="http://schemas.microsoft.com/office/drawing/2014/main" xmlns="" id="{036C1D77-935B-4CF3-9E02-E51CF7959619}"/>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6" name="Oval 335">
                <a:extLst>
                  <a:ext uri="{FF2B5EF4-FFF2-40B4-BE49-F238E27FC236}">
                    <a16:creationId xmlns:a16="http://schemas.microsoft.com/office/drawing/2014/main" xmlns="" id="{92C178B7-850B-46E8-B20B-1FD24ED61001}"/>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7" name="Oval 336">
                <a:extLst>
                  <a:ext uri="{FF2B5EF4-FFF2-40B4-BE49-F238E27FC236}">
                    <a16:creationId xmlns:a16="http://schemas.microsoft.com/office/drawing/2014/main" xmlns="" id="{EAA5BBFF-5261-4CC1-B686-FFA61C427567}"/>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8" name="Oval 337">
                <a:extLst>
                  <a:ext uri="{FF2B5EF4-FFF2-40B4-BE49-F238E27FC236}">
                    <a16:creationId xmlns:a16="http://schemas.microsoft.com/office/drawing/2014/main" xmlns="" id="{31726F15-DEE1-46AC-8695-BEA42518EEFC}"/>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9" name="Oval 338">
                <a:extLst>
                  <a:ext uri="{FF2B5EF4-FFF2-40B4-BE49-F238E27FC236}">
                    <a16:creationId xmlns:a16="http://schemas.microsoft.com/office/drawing/2014/main" xmlns="" id="{8EC358C4-D4E3-4F40-9B1E-36022DBEC22C}"/>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0" name="Oval 339">
                <a:extLst>
                  <a:ext uri="{FF2B5EF4-FFF2-40B4-BE49-F238E27FC236}">
                    <a16:creationId xmlns:a16="http://schemas.microsoft.com/office/drawing/2014/main" xmlns="" id="{9517698B-5F44-4DA4-9750-43254A25315A}"/>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71" name="Group 236">
              <a:extLst>
                <a:ext uri="{FF2B5EF4-FFF2-40B4-BE49-F238E27FC236}">
                  <a16:creationId xmlns:a16="http://schemas.microsoft.com/office/drawing/2014/main" xmlns="" id="{7E92EC66-B586-4EEF-A5B3-2713EEF9133A}"/>
                </a:ext>
              </a:extLst>
            </p:cNvPr>
            <p:cNvGrpSpPr/>
            <p:nvPr/>
          </p:nvGrpSpPr>
          <p:grpSpPr>
            <a:xfrm rot="2668137" flipH="1">
              <a:off x="2475197" y="2171732"/>
              <a:ext cx="106013" cy="104486"/>
              <a:chOff x="1343985" y="2280039"/>
              <a:chExt cx="428982" cy="422800"/>
            </a:xfrm>
          </p:grpSpPr>
          <p:sp>
            <p:nvSpPr>
              <p:cNvPr id="313" name="Star: 12 Points 312">
                <a:extLst>
                  <a:ext uri="{FF2B5EF4-FFF2-40B4-BE49-F238E27FC236}">
                    <a16:creationId xmlns:a16="http://schemas.microsoft.com/office/drawing/2014/main" xmlns="" id="{CD448D14-2962-4182-9361-046699BC95A4}"/>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4" name="Oval 313">
                <a:extLst>
                  <a:ext uri="{FF2B5EF4-FFF2-40B4-BE49-F238E27FC236}">
                    <a16:creationId xmlns:a16="http://schemas.microsoft.com/office/drawing/2014/main" xmlns="" id="{E9D9DADA-255B-4916-873F-A69B2F5D3B3A}"/>
                  </a:ext>
                </a:extLst>
              </p:cNvPr>
              <p:cNvSpPr/>
              <p:nvPr/>
            </p:nvSpPr>
            <p:spPr bwMode="auto">
              <a:xfrm>
                <a:off x="1460540" y="2393474"/>
                <a:ext cx="206922" cy="206925"/>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5" name="Oval 314">
                <a:extLst>
                  <a:ext uri="{FF2B5EF4-FFF2-40B4-BE49-F238E27FC236}">
                    <a16:creationId xmlns:a16="http://schemas.microsoft.com/office/drawing/2014/main" xmlns="" id="{DA6EE46B-73F3-40A7-AEE8-F2FF33506FB8}"/>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6" name="Oval 315">
                <a:extLst>
                  <a:ext uri="{FF2B5EF4-FFF2-40B4-BE49-F238E27FC236}">
                    <a16:creationId xmlns:a16="http://schemas.microsoft.com/office/drawing/2014/main" xmlns="" id="{EB44B5B8-D1DF-42F5-BEDC-44270F070562}"/>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7" name="Oval 316">
                <a:extLst>
                  <a:ext uri="{FF2B5EF4-FFF2-40B4-BE49-F238E27FC236}">
                    <a16:creationId xmlns:a16="http://schemas.microsoft.com/office/drawing/2014/main" xmlns="" id="{F9BECA53-630F-4F7B-AFC1-387B2205965C}"/>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8" name="Oval 317">
                <a:extLst>
                  <a:ext uri="{FF2B5EF4-FFF2-40B4-BE49-F238E27FC236}">
                    <a16:creationId xmlns:a16="http://schemas.microsoft.com/office/drawing/2014/main" xmlns="" id="{A239607D-0EA7-4FD9-BCD6-DF1299D705E0}"/>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9" name="Oval 318">
                <a:extLst>
                  <a:ext uri="{FF2B5EF4-FFF2-40B4-BE49-F238E27FC236}">
                    <a16:creationId xmlns:a16="http://schemas.microsoft.com/office/drawing/2014/main" xmlns="" id="{94C5DDFD-F3BF-476B-A41E-FD1BF81D031B}"/>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0" name="Oval 319">
                <a:extLst>
                  <a:ext uri="{FF2B5EF4-FFF2-40B4-BE49-F238E27FC236}">
                    <a16:creationId xmlns:a16="http://schemas.microsoft.com/office/drawing/2014/main" xmlns="" id="{4F67E593-40D1-4DD1-AB7A-462BF08056CE}"/>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1" name="Oval 320">
                <a:extLst>
                  <a:ext uri="{FF2B5EF4-FFF2-40B4-BE49-F238E27FC236}">
                    <a16:creationId xmlns:a16="http://schemas.microsoft.com/office/drawing/2014/main" xmlns="" id="{B6BBC8FD-C8B0-4277-AD5D-11F4FFACCA5F}"/>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2" name="Oval 321">
                <a:extLst>
                  <a:ext uri="{FF2B5EF4-FFF2-40B4-BE49-F238E27FC236}">
                    <a16:creationId xmlns:a16="http://schemas.microsoft.com/office/drawing/2014/main" xmlns="" id="{DECA2A7F-8F26-48CC-BC28-FFDFE8342F56}"/>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3" name="Oval 322">
                <a:extLst>
                  <a:ext uri="{FF2B5EF4-FFF2-40B4-BE49-F238E27FC236}">
                    <a16:creationId xmlns:a16="http://schemas.microsoft.com/office/drawing/2014/main" xmlns="" id="{1823797B-4053-43C8-95BB-9A3F9B7073F7}"/>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4" name="Oval 323">
                <a:extLst>
                  <a:ext uri="{FF2B5EF4-FFF2-40B4-BE49-F238E27FC236}">
                    <a16:creationId xmlns:a16="http://schemas.microsoft.com/office/drawing/2014/main" xmlns="" id="{2FB69DDC-4DF3-4C36-B40E-BF4922ED380A}"/>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5" name="Oval 324">
                <a:extLst>
                  <a:ext uri="{FF2B5EF4-FFF2-40B4-BE49-F238E27FC236}">
                    <a16:creationId xmlns:a16="http://schemas.microsoft.com/office/drawing/2014/main" xmlns="" id="{5C4240A3-97A8-4CCD-930C-386340375970}"/>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6" name="Oval 325">
                <a:extLst>
                  <a:ext uri="{FF2B5EF4-FFF2-40B4-BE49-F238E27FC236}">
                    <a16:creationId xmlns:a16="http://schemas.microsoft.com/office/drawing/2014/main" xmlns="" id="{3A869AE9-6C75-4FAC-A1BA-E106A31AF2FF}"/>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72" name="Group 237">
              <a:extLst>
                <a:ext uri="{FF2B5EF4-FFF2-40B4-BE49-F238E27FC236}">
                  <a16:creationId xmlns:a16="http://schemas.microsoft.com/office/drawing/2014/main" xmlns="" id="{42A91FA9-8F90-44A5-B9E4-C4FE553BCF34}"/>
                </a:ext>
              </a:extLst>
            </p:cNvPr>
            <p:cNvGrpSpPr/>
            <p:nvPr/>
          </p:nvGrpSpPr>
          <p:grpSpPr>
            <a:xfrm rot="2668137" flipH="1">
              <a:off x="2345252" y="2259870"/>
              <a:ext cx="106013" cy="104486"/>
              <a:chOff x="1343985" y="2280039"/>
              <a:chExt cx="428982" cy="422800"/>
            </a:xfrm>
          </p:grpSpPr>
          <p:sp>
            <p:nvSpPr>
              <p:cNvPr id="299" name="Star: 12 Points 298">
                <a:extLst>
                  <a:ext uri="{FF2B5EF4-FFF2-40B4-BE49-F238E27FC236}">
                    <a16:creationId xmlns:a16="http://schemas.microsoft.com/office/drawing/2014/main" xmlns="" id="{061B5307-64C7-48B2-A2FD-E8611B2128E0}"/>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0" name="Oval 299">
                <a:extLst>
                  <a:ext uri="{FF2B5EF4-FFF2-40B4-BE49-F238E27FC236}">
                    <a16:creationId xmlns:a16="http://schemas.microsoft.com/office/drawing/2014/main" xmlns="" id="{D399E519-46B7-4BBA-A45C-D25874746FC0}"/>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1" name="Oval 300">
                <a:extLst>
                  <a:ext uri="{FF2B5EF4-FFF2-40B4-BE49-F238E27FC236}">
                    <a16:creationId xmlns:a16="http://schemas.microsoft.com/office/drawing/2014/main" xmlns="" id="{48483BC7-32E7-451C-A978-447C9DAC672F}"/>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2" name="Oval 301">
                <a:extLst>
                  <a:ext uri="{FF2B5EF4-FFF2-40B4-BE49-F238E27FC236}">
                    <a16:creationId xmlns:a16="http://schemas.microsoft.com/office/drawing/2014/main" xmlns="" id="{25C157DE-31AA-4A15-8BBA-61EC9A526D6A}"/>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3" name="Oval 302">
                <a:extLst>
                  <a:ext uri="{FF2B5EF4-FFF2-40B4-BE49-F238E27FC236}">
                    <a16:creationId xmlns:a16="http://schemas.microsoft.com/office/drawing/2014/main" xmlns="" id="{13B2BDFB-BB90-4D46-B563-51B21E4056F2}"/>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4" name="Oval 303">
                <a:extLst>
                  <a:ext uri="{FF2B5EF4-FFF2-40B4-BE49-F238E27FC236}">
                    <a16:creationId xmlns:a16="http://schemas.microsoft.com/office/drawing/2014/main" xmlns="" id="{7D32D5EF-B18F-40BF-A607-009B48BC86DD}"/>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5" name="Oval 304">
                <a:extLst>
                  <a:ext uri="{FF2B5EF4-FFF2-40B4-BE49-F238E27FC236}">
                    <a16:creationId xmlns:a16="http://schemas.microsoft.com/office/drawing/2014/main" xmlns="" id="{1E7F7011-B52C-4873-9254-5667A5CAC694}"/>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6" name="Oval 305">
                <a:extLst>
                  <a:ext uri="{FF2B5EF4-FFF2-40B4-BE49-F238E27FC236}">
                    <a16:creationId xmlns:a16="http://schemas.microsoft.com/office/drawing/2014/main" xmlns="" id="{4A6823B6-64D0-460C-81DA-2EB447BD0844}"/>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7" name="Oval 306">
                <a:extLst>
                  <a:ext uri="{FF2B5EF4-FFF2-40B4-BE49-F238E27FC236}">
                    <a16:creationId xmlns:a16="http://schemas.microsoft.com/office/drawing/2014/main" xmlns="" id="{E3B9221D-A5BE-42FE-A9D5-C0A8BDB13273}"/>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8" name="Oval 307">
                <a:extLst>
                  <a:ext uri="{FF2B5EF4-FFF2-40B4-BE49-F238E27FC236}">
                    <a16:creationId xmlns:a16="http://schemas.microsoft.com/office/drawing/2014/main" xmlns="" id="{49F58DBB-0367-425B-BED4-F5D0C80E3AE4}"/>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9" name="Oval 308">
                <a:extLst>
                  <a:ext uri="{FF2B5EF4-FFF2-40B4-BE49-F238E27FC236}">
                    <a16:creationId xmlns:a16="http://schemas.microsoft.com/office/drawing/2014/main" xmlns="" id="{967386B4-E18F-4D8B-83CD-02FD47EA64CE}"/>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0" name="Oval 309">
                <a:extLst>
                  <a:ext uri="{FF2B5EF4-FFF2-40B4-BE49-F238E27FC236}">
                    <a16:creationId xmlns:a16="http://schemas.microsoft.com/office/drawing/2014/main" xmlns="" id="{938EFB30-A3B5-44DF-B92F-048B4BAA1A1E}"/>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1" name="Oval 310">
                <a:extLst>
                  <a:ext uri="{FF2B5EF4-FFF2-40B4-BE49-F238E27FC236}">
                    <a16:creationId xmlns:a16="http://schemas.microsoft.com/office/drawing/2014/main" xmlns="" id="{7B06729F-F7BE-4B67-B4EE-91CAD9A5EF90}"/>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2" name="Oval 311">
                <a:extLst>
                  <a:ext uri="{FF2B5EF4-FFF2-40B4-BE49-F238E27FC236}">
                    <a16:creationId xmlns:a16="http://schemas.microsoft.com/office/drawing/2014/main" xmlns="" id="{4FF93E4E-29F9-4A38-A0C2-B938397316FF}"/>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73" name="Group 238">
              <a:extLst>
                <a:ext uri="{FF2B5EF4-FFF2-40B4-BE49-F238E27FC236}">
                  <a16:creationId xmlns:a16="http://schemas.microsoft.com/office/drawing/2014/main" xmlns="" id="{BD9A79CF-220E-420B-8888-4FEB0C003A67}"/>
                </a:ext>
              </a:extLst>
            </p:cNvPr>
            <p:cNvGrpSpPr/>
            <p:nvPr/>
          </p:nvGrpSpPr>
          <p:grpSpPr>
            <a:xfrm rot="2668137" flipH="1">
              <a:off x="2304406" y="2428724"/>
              <a:ext cx="106013" cy="104486"/>
              <a:chOff x="1343985" y="2280039"/>
              <a:chExt cx="428982" cy="422800"/>
            </a:xfrm>
          </p:grpSpPr>
          <p:sp>
            <p:nvSpPr>
              <p:cNvPr id="285" name="Star: 12 Points 284">
                <a:extLst>
                  <a:ext uri="{FF2B5EF4-FFF2-40B4-BE49-F238E27FC236}">
                    <a16:creationId xmlns:a16="http://schemas.microsoft.com/office/drawing/2014/main" xmlns="" id="{E63FA235-A1E0-4C35-A126-861D862AFF24}"/>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6" name="Oval 285">
                <a:extLst>
                  <a:ext uri="{FF2B5EF4-FFF2-40B4-BE49-F238E27FC236}">
                    <a16:creationId xmlns:a16="http://schemas.microsoft.com/office/drawing/2014/main" xmlns="" id="{0CC16621-5A71-484F-A1F5-04CE5AC914B2}"/>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7" name="Oval 286">
                <a:extLst>
                  <a:ext uri="{FF2B5EF4-FFF2-40B4-BE49-F238E27FC236}">
                    <a16:creationId xmlns:a16="http://schemas.microsoft.com/office/drawing/2014/main" xmlns="" id="{A010BD08-7FCA-43A5-A11F-4EF6E910A512}"/>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8" name="Oval 287">
                <a:extLst>
                  <a:ext uri="{FF2B5EF4-FFF2-40B4-BE49-F238E27FC236}">
                    <a16:creationId xmlns:a16="http://schemas.microsoft.com/office/drawing/2014/main" xmlns="" id="{208A2DA3-1C5F-4289-A062-E6F950943718}"/>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9" name="Oval 288">
                <a:extLst>
                  <a:ext uri="{FF2B5EF4-FFF2-40B4-BE49-F238E27FC236}">
                    <a16:creationId xmlns:a16="http://schemas.microsoft.com/office/drawing/2014/main" xmlns="" id="{0494895B-094A-4F1B-967F-235010020185}"/>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0" name="Oval 289">
                <a:extLst>
                  <a:ext uri="{FF2B5EF4-FFF2-40B4-BE49-F238E27FC236}">
                    <a16:creationId xmlns:a16="http://schemas.microsoft.com/office/drawing/2014/main" xmlns="" id="{830D5BC0-A966-417C-8396-DD6C2BD8A7D7}"/>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1" name="Oval 290">
                <a:extLst>
                  <a:ext uri="{FF2B5EF4-FFF2-40B4-BE49-F238E27FC236}">
                    <a16:creationId xmlns:a16="http://schemas.microsoft.com/office/drawing/2014/main" xmlns="" id="{DC738CAD-FEC7-4A95-8AC5-77F0178EE5B3}"/>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2" name="Oval 291">
                <a:extLst>
                  <a:ext uri="{FF2B5EF4-FFF2-40B4-BE49-F238E27FC236}">
                    <a16:creationId xmlns:a16="http://schemas.microsoft.com/office/drawing/2014/main" xmlns="" id="{922A36F4-2F73-4C10-BE2E-FD81A329100E}"/>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3" name="Oval 292">
                <a:extLst>
                  <a:ext uri="{FF2B5EF4-FFF2-40B4-BE49-F238E27FC236}">
                    <a16:creationId xmlns:a16="http://schemas.microsoft.com/office/drawing/2014/main" xmlns="" id="{FAA82473-DDFE-46ED-9B6A-C48B0269AF45}"/>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4" name="Oval 293">
                <a:extLst>
                  <a:ext uri="{FF2B5EF4-FFF2-40B4-BE49-F238E27FC236}">
                    <a16:creationId xmlns:a16="http://schemas.microsoft.com/office/drawing/2014/main" xmlns="" id="{3A005844-8AD1-4CCC-A9EA-A965EDD4355A}"/>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5" name="Oval 294">
                <a:extLst>
                  <a:ext uri="{FF2B5EF4-FFF2-40B4-BE49-F238E27FC236}">
                    <a16:creationId xmlns:a16="http://schemas.microsoft.com/office/drawing/2014/main" xmlns="" id="{2C148B04-56C6-4165-8BEB-6C01E71699E5}"/>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6" name="Oval 295">
                <a:extLst>
                  <a:ext uri="{FF2B5EF4-FFF2-40B4-BE49-F238E27FC236}">
                    <a16:creationId xmlns:a16="http://schemas.microsoft.com/office/drawing/2014/main" xmlns="" id="{04AF3980-A4A1-457A-8440-4D5658C20851}"/>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7" name="Oval 296">
                <a:extLst>
                  <a:ext uri="{FF2B5EF4-FFF2-40B4-BE49-F238E27FC236}">
                    <a16:creationId xmlns:a16="http://schemas.microsoft.com/office/drawing/2014/main" xmlns="" id="{68CE4628-79BB-4232-A0B8-064DE2F90466}"/>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8" name="Oval 297">
                <a:extLst>
                  <a:ext uri="{FF2B5EF4-FFF2-40B4-BE49-F238E27FC236}">
                    <a16:creationId xmlns:a16="http://schemas.microsoft.com/office/drawing/2014/main" xmlns="" id="{6F99B80E-5EB6-40DD-BD8E-170D57C8181A}"/>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75" name="Group 239">
              <a:extLst>
                <a:ext uri="{FF2B5EF4-FFF2-40B4-BE49-F238E27FC236}">
                  <a16:creationId xmlns:a16="http://schemas.microsoft.com/office/drawing/2014/main" xmlns="" id="{A3142558-595D-4E47-87B1-402EB942E3B2}"/>
                </a:ext>
              </a:extLst>
            </p:cNvPr>
            <p:cNvGrpSpPr/>
            <p:nvPr/>
          </p:nvGrpSpPr>
          <p:grpSpPr>
            <a:xfrm rot="2668137" flipH="1">
              <a:off x="2747886" y="2223344"/>
              <a:ext cx="106013" cy="104486"/>
              <a:chOff x="1343985" y="2280039"/>
              <a:chExt cx="428982" cy="422800"/>
            </a:xfrm>
          </p:grpSpPr>
          <p:sp>
            <p:nvSpPr>
              <p:cNvPr id="271" name="Star: 12 Points 270">
                <a:extLst>
                  <a:ext uri="{FF2B5EF4-FFF2-40B4-BE49-F238E27FC236}">
                    <a16:creationId xmlns:a16="http://schemas.microsoft.com/office/drawing/2014/main" xmlns="" id="{B45084B3-C93E-4496-87B7-E0F9EAE9C3D6}"/>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2" name="Oval 271">
                <a:extLst>
                  <a:ext uri="{FF2B5EF4-FFF2-40B4-BE49-F238E27FC236}">
                    <a16:creationId xmlns:a16="http://schemas.microsoft.com/office/drawing/2014/main" xmlns="" id="{53B13ECE-54BE-48E6-9EA0-FFA4F69327AC}"/>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3" name="Oval 272">
                <a:extLst>
                  <a:ext uri="{FF2B5EF4-FFF2-40B4-BE49-F238E27FC236}">
                    <a16:creationId xmlns:a16="http://schemas.microsoft.com/office/drawing/2014/main" xmlns="" id="{FCDD5EC1-61DB-4899-8688-3F1AFECD713C}"/>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4" name="Oval 273">
                <a:extLst>
                  <a:ext uri="{FF2B5EF4-FFF2-40B4-BE49-F238E27FC236}">
                    <a16:creationId xmlns:a16="http://schemas.microsoft.com/office/drawing/2014/main" xmlns="" id="{881E76CC-663E-40FF-9B06-D100951C793C}"/>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5" name="Oval 274">
                <a:extLst>
                  <a:ext uri="{FF2B5EF4-FFF2-40B4-BE49-F238E27FC236}">
                    <a16:creationId xmlns:a16="http://schemas.microsoft.com/office/drawing/2014/main" xmlns="" id="{9CEB041D-D43F-4C8C-B893-1A43573D4696}"/>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6" name="Oval 275">
                <a:extLst>
                  <a:ext uri="{FF2B5EF4-FFF2-40B4-BE49-F238E27FC236}">
                    <a16:creationId xmlns:a16="http://schemas.microsoft.com/office/drawing/2014/main" xmlns="" id="{532E8ABD-2F1F-4C48-B374-B184C27CD9F3}"/>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7" name="Oval 276">
                <a:extLst>
                  <a:ext uri="{FF2B5EF4-FFF2-40B4-BE49-F238E27FC236}">
                    <a16:creationId xmlns:a16="http://schemas.microsoft.com/office/drawing/2014/main" xmlns="" id="{DC216C3B-165C-4B3B-A858-9ACDE281DC5C}"/>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8" name="Oval 277">
                <a:extLst>
                  <a:ext uri="{FF2B5EF4-FFF2-40B4-BE49-F238E27FC236}">
                    <a16:creationId xmlns:a16="http://schemas.microsoft.com/office/drawing/2014/main" xmlns="" id="{95623209-A140-4D5F-AC0A-618BF48E08F8}"/>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9" name="Oval 278">
                <a:extLst>
                  <a:ext uri="{FF2B5EF4-FFF2-40B4-BE49-F238E27FC236}">
                    <a16:creationId xmlns:a16="http://schemas.microsoft.com/office/drawing/2014/main" xmlns="" id="{24327BC0-FD17-44D9-83D1-8A299206106D}"/>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0" name="Oval 279">
                <a:extLst>
                  <a:ext uri="{FF2B5EF4-FFF2-40B4-BE49-F238E27FC236}">
                    <a16:creationId xmlns:a16="http://schemas.microsoft.com/office/drawing/2014/main" xmlns="" id="{82030739-77B2-4F77-B3A3-5A0E900381C5}"/>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1" name="Oval 280">
                <a:extLst>
                  <a:ext uri="{FF2B5EF4-FFF2-40B4-BE49-F238E27FC236}">
                    <a16:creationId xmlns:a16="http://schemas.microsoft.com/office/drawing/2014/main" xmlns="" id="{86E94745-743F-40DD-A3E3-60925DE2E0F2}"/>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2" name="Oval 281">
                <a:extLst>
                  <a:ext uri="{FF2B5EF4-FFF2-40B4-BE49-F238E27FC236}">
                    <a16:creationId xmlns:a16="http://schemas.microsoft.com/office/drawing/2014/main" xmlns="" id="{C5154133-1C14-4457-80EC-D855806BAA47}"/>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3" name="Oval 282">
                <a:extLst>
                  <a:ext uri="{FF2B5EF4-FFF2-40B4-BE49-F238E27FC236}">
                    <a16:creationId xmlns:a16="http://schemas.microsoft.com/office/drawing/2014/main" xmlns="" id="{D854DCF2-DECF-479A-9DDD-2FE45201E2B8}"/>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4" name="Oval 283">
                <a:extLst>
                  <a:ext uri="{FF2B5EF4-FFF2-40B4-BE49-F238E27FC236}">
                    <a16:creationId xmlns:a16="http://schemas.microsoft.com/office/drawing/2014/main" xmlns="" id="{0457A71B-B360-4E8F-A85B-5B2F1A818443}"/>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76" name="Group 240">
              <a:extLst>
                <a:ext uri="{FF2B5EF4-FFF2-40B4-BE49-F238E27FC236}">
                  <a16:creationId xmlns:a16="http://schemas.microsoft.com/office/drawing/2014/main" xmlns="" id="{9FFCB072-5680-4D1F-A8E4-B20CE633A1F4}"/>
                </a:ext>
              </a:extLst>
            </p:cNvPr>
            <p:cNvGrpSpPr/>
            <p:nvPr/>
          </p:nvGrpSpPr>
          <p:grpSpPr>
            <a:xfrm rot="2668137" flipH="1">
              <a:off x="2626238" y="2147832"/>
              <a:ext cx="106013" cy="104486"/>
              <a:chOff x="1343985" y="2280039"/>
              <a:chExt cx="428982" cy="422800"/>
            </a:xfrm>
          </p:grpSpPr>
          <p:sp>
            <p:nvSpPr>
              <p:cNvPr id="257" name="Star: 12 Points 256">
                <a:extLst>
                  <a:ext uri="{FF2B5EF4-FFF2-40B4-BE49-F238E27FC236}">
                    <a16:creationId xmlns:a16="http://schemas.microsoft.com/office/drawing/2014/main" xmlns="" id="{B8008212-FDB1-46BC-B543-7BFA2EE71D53}"/>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8" name="Oval 257">
                <a:extLst>
                  <a:ext uri="{FF2B5EF4-FFF2-40B4-BE49-F238E27FC236}">
                    <a16:creationId xmlns:a16="http://schemas.microsoft.com/office/drawing/2014/main" xmlns="" id="{28680978-CAAB-4288-A931-5F23CB9B61B6}"/>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9" name="Oval 258">
                <a:extLst>
                  <a:ext uri="{FF2B5EF4-FFF2-40B4-BE49-F238E27FC236}">
                    <a16:creationId xmlns:a16="http://schemas.microsoft.com/office/drawing/2014/main" xmlns="" id="{1DBB012C-D762-4C11-87CE-B02719682C88}"/>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0" name="Oval 259">
                <a:extLst>
                  <a:ext uri="{FF2B5EF4-FFF2-40B4-BE49-F238E27FC236}">
                    <a16:creationId xmlns:a16="http://schemas.microsoft.com/office/drawing/2014/main" xmlns="" id="{68AA7F14-31FC-4AB9-915F-2507D6F093EF}"/>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1" name="Oval 260">
                <a:extLst>
                  <a:ext uri="{FF2B5EF4-FFF2-40B4-BE49-F238E27FC236}">
                    <a16:creationId xmlns:a16="http://schemas.microsoft.com/office/drawing/2014/main" xmlns="" id="{4056D218-854B-488B-80C9-3426D128AFF5}"/>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2" name="Oval 261">
                <a:extLst>
                  <a:ext uri="{FF2B5EF4-FFF2-40B4-BE49-F238E27FC236}">
                    <a16:creationId xmlns:a16="http://schemas.microsoft.com/office/drawing/2014/main" xmlns="" id="{0A63BD8F-824D-41AB-80DA-AC34EC7000C1}"/>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3" name="Oval 262">
                <a:extLst>
                  <a:ext uri="{FF2B5EF4-FFF2-40B4-BE49-F238E27FC236}">
                    <a16:creationId xmlns:a16="http://schemas.microsoft.com/office/drawing/2014/main" xmlns="" id="{DE9A0D28-D7C5-443B-B9E5-FF690F335E4A}"/>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4" name="Oval 263">
                <a:extLst>
                  <a:ext uri="{FF2B5EF4-FFF2-40B4-BE49-F238E27FC236}">
                    <a16:creationId xmlns:a16="http://schemas.microsoft.com/office/drawing/2014/main" xmlns="" id="{9B7B608F-F4B7-4D65-AA7E-346B6BF0B096}"/>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5" name="Oval 264">
                <a:extLst>
                  <a:ext uri="{FF2B5EF4-FFF2-40B4-BE49-F238E27FC236}">
                    <a16:creationId xmlns:a16="http://schemas.microsoft.com/office/drawing/2014/main" xmlns="" id="{0B96BC55-5F72-41EE-9C41-9D5B27AF2806}"/>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6" name="Oval 265">
                <a:extLst>
                  <a:ext uri="{FF2B5EF4-FFF2-40B4-BE49-F238E27FC236}">
                    <a16:creationId xmlns:a16="http://schemas.microsoft.com/office/drawing/2014/main" xmlns="" id="{A30AEF61-9000-428F-B605-857B6DE75C63}"/>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7" name="Oval 266">
                <a:extLst>
                  <a:ext uri="{FF2B5EF4-FFF2-40B4-BE49-F238E27FC236}">
                    <a16:creationId xmlns:a16="http://schemas.microsoft.com/office/drawing/2014/main" xmlns="" id="{0B3B500F-6568-4042-8111-9F0D8032C9F2}"/>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8" name="Oval 267">
                <a:extLst>
                  <a:ext uri="{FF2B5EF4-FFF2-40B4-BE49-F238E27FC236}">
                    <a16:creationId xmlns:a16="http://schemas.microsoft.com/office/drawing/2014/main" xmlns="" id="{B5EE3FE2-9603-42E0-8A44-60A7C5BF34CB}"/>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9" name="Oval 268">
                <a:extLst>
                  <a:ext uri="{FF2B5EF4-FFF2-40B4-BE49-F238E27FC236}">
                    <a16:creationId xmlns:a16="http://schemas.microsoft.com/office/drawing/2014/main" xmlns="" id="{9CBDF871-EF7D-4DFC-8E16-31998BAC9AC1}"/>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0" name="Oval 269">
                <a:extLst>
                  <a:ext uri="{FF2B5EF4-FFF2-40B4-BE49-F238E27FC236}">
                    <a16:creationId xmlns:a16="http://schemas.microsoft.com/office/drawing/2014/main" xmlns="" id="{3D5F6DF9-61FC-4F0F-8DFF-F3B06E69F69F}"/>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77" name="Group 241">
              <a:extLst>
                <a:ext uri="{FF2B5EF4-FFF2-40B4-BE49-F238E27FC236}">
                  <a16:creationId xmlns:a16="http://schemas.microsoft.com/office/drawing/2014/main" xmlns="" id="{6DF27CED-89D1-4145-9823-491FE7BF92AF}"/>
                </a:ext>
              </a:extLst>
            </p:cNvPr>
            <p:cNvGrpSpPr/>
            <p:nvPr/>
          </p:nvGrpSpPr>
          <p:grpSpPr>
            <a:xfrm rot="2668137" flipH="1">
              <a:off x="2667981" y="2358801"/>
              <a:ext cx="106013" cy="104486"/>
              <a:chOff x="1343985" y="2280039"/>
              <a:chExt cx="428982" cy="422800"/>
            </a:xfrm>
          </p:grpSpPr>
          <p:sp>
            <p:nvSpPr>
              <p:cNvPr id="243" name="Star: 12 Points 242">
                <a:extLst>
                  <a:ext uri="{FF2B5EF4-FFF2-40B4-BE49-F238E27FC236}">
                    <a16:creationId xmlns:a16="http://schemas.microsoft.com/office/drawing/2014/main" xmlns="" id="{1A671A7E-78AD-4A50-A9BD-EC6A8DA0672E}"/>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4" name="Oval 243">
                <a:extLst>
                  <a:ext uri="{FF2B5EF4-FFF2-40B4-BE49-F238E27FC236}">
                    <a16:creationId xmlns:a16="http://schemas.microsoft.com/office/drawing/2014/main" xmlns="" id="{64B6060A-B94E-453D-BA37-56B8EDE7416A}"/>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5" name="Oval 244">
                <a:extLst>
                  <a:ext uri="{FF2B5EF4-FFF2-40B4-BE49-F238E27FC236}">
                    <a16:creationId xmlns:a16="http://schemas.microsoft.com/office/drawing/2014/main" xmlns="" id="{4BE91195-9F35-47B6-A5C9-9669600E26F3}"/>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6" name="Oval 245">
                <a:extLst>
                  <a:ext uri="{FF2B5EF4-FFF2-40B4-BE49-F238E27FC236}">
                    <a16:creationId xmlns:a16="http://schemas.microsoft.com/office/drawing/2014/main" xmlns="" id="{002DC8D3-3392-4780-B3A9-63769097970C}"/>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7" name="Oval 246">
                <a:extLst>
                  <a:ext uri="{FF2B5EF4-FFF2-40B4-BE49-F238E27FC236}">
                    <a16:creationId xmlns:a16="http://schemas.microsoft.com/office/drawing/2014/main" xmlns="" id="{CDF62B77-4C7C-43DD-92F4-D89BFA97C308}"/>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8" name="Oval 247">
                <a:extLst>
                  <a:ext uri="{FF2B5EF4-FFF2-40B4-BE49-F238E27FC236}">
                    <a16:creationId xmlns:a16="http://schemas.microsoft.com/office/drawing/2014/main" xmlns="" id="{64CBA990-FAD6-4D14-8A7B-2FD0D5275DC8}"/>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9" name="Oval 248">
                <a:extLst>
                  <a:ext uri="{FF2B5EF4-FFF2-40B4-BE49-F238E27FC236}">
                    <a16:creationId xmlns:a16="http://schemas.microsoft.com/office/drawing/2014/main" xmlns="" id="{AF0DEFE5-8146-49D1-AEB0-38869EB91898}"/>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0" name="Oval 249">
                <a:extLst>
                  <a:ext uri="{FF2B5EF4-FFF2-40B4-BE49-F238E27FC236}">
                    <a16:creationId xmlns:a16="http://schemas.microsoft.com/office/drawing/2014/main" xmlns="" id="{2DF9A2E5-0811-45C6-974C-B6E032C9F10A}"/>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1" name="Oval 250">
                <a:extLst>
                  <a:ext uri="{FF2B5EF4-FFF2-40B4-BE49-F238E27FC236}">
                    <a16:creationId xmlns:a16="http://schemas.microsoft.com/office/drawing/2014/main" xmlns="" id="{B02F8231-55C8-4344-87CA-84A2BE6961DF}"/>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2" name="Oval 251">
                <a:extLst>
                  <a:ext uri="{FF2B5EF4-FFF2-40B4-BE49-F238E27FC236}">
                    <a16:creationId xmlns:a16="http://schemas.microsoft.com/office/drawing/2014/main" xmlns="" id="{FAD2941E-2A3F-4013-8F08-24472EAF2AA3}"/>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3" name="Oval 252">
                <a:extLst>
                  <a:ext uri="{FF2B5EF4-FFF2-40B4-BE49-F238E27FC236}">
                    <a16:creationId xmlns:a16="http://schemas.microsoft.com/office/drawing/2014/main" xmlns="" id="{37A9ADC2-8D1A-40C4-9357-125965E02355}"/>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4" name="Oval 253">
                <a:extLst>
                  <a:ext uri="{FF2B5EF4-FFF2-40B4-BE49-F238E27FC236}">
                    <a16:creationId xmlns:a16="http://schemas.microsoft.com/office/drawing/2014/main" xmlns="" id="{A85F9487-BB3A-4CA8-8193-0B79A9FB31EA}"/>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5" name="Oval 254">
                <a:extLst>
                  <a:ext uri="{FF2B5EF4-FFF2-40B4-BE49-F238E27FC236}">
                    <a16:creationId xmlns:a16="http://schemas.microsoft.com/office/drawing/2014/main" xmlns="" id="{9A7B7856-B489-43AC-AC40-44225765FBB9}"/>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6" name="Oval 255">
                <a:extLst>
                  <a:ext uri="{FF2B5EF4-FFF2-40B4-BE49-F238E27FC236}">
                    <a16:creationId xmlns:a16="http://schemas.microsoft.com/office/drawing/2014/main" xmlns="" id="{38003624-D03C-40D3-B523-5C6AB7B404E6}"/>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grpSp>
        <p:nvGrpSpPr>
          <p:cNvPr id="778" name="Group 383">
            <a:extLst>
              <a:ext uri="{FF2B5EF4-FFF2-40B4-BE49-F238E27FC236}">
                <a16:creationId xmlns:a16="http://schemas.microsoft.com/office/drawing/2014/main" xmlns="" id="{2BA9C218-894F-4599-9625-7CF71FB6FE80}"/>
              </a:ext>
            </a:extLst>
          </p:cNvPr>
          <p:cNvGrpSpPr/>
          <p:nvPr/>
        </p:nvGrpSpPr>
        <p:grpSpPr>
          <a:xfrm rot="14952702">
            <a:off x="2348819" y="5236997"/>
            <a:ext cx="549493" cy="464952"/>
            <a:chOff x="2304406" y="2147832"/>
            <a:chExt cx="549493" cy="464952"/>
          </a:xfrm>
        </p:grpSpPr>
        <p:grpSp>
          <p:nvGrpSpPr>
            <p:cNvPr id="779" name="Group 384">
              <a:extLst>
                <a:ext uri="{FF2B5EF4-FFF2-40B4-BE49-F238E27FC236}">
                  <a16:creationId xmlns:a16="http://schemas.microsoft.com/office/drawing/2014/main" xmlns="" id="{537E2559-05B7-4720-A06C-DD503C31A775}"/>
                </a:ext>
              </a:extLst>
            </p:cNvPr>
            <p:cNvGrpSpPr/>
            <p:nvPr/>
          </p:nvGrpSpPr>
          <p:grpSpPr>
            <a:xfrm rot="2668137" flipH="1">
              <a:off x="2546460" y="2310241"/>
              <a:ext cx="106013" cy="104486"/>
              <a:chOff x="1343985" y="2280039"/>
              <a:chExt cx="428982" cy="422800"/>
            </a:xfrm>
          </p:grpSpPr>
          <p:sp>
            <p:nvSpPr>
              <p:cNvPr id="521" name="Star: 12 Points 520">
                <a:extLst>
                  <a:ext uri="{FF2B5EF4-FFF2-40B4-BE49-F238E27FC236}">
                    <a16:creationId xmlns:a16="http://schemas.microsoft.com/office/drawing/2014/main" xmlns="" id="{30891841-913A-4B87-A872-79BA5ED42D67}"/>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2" name="Oval 521">
                <a:extLst>
                  <a:ext uri="{FF2B5EF4-FFF2-40B4-BE49-F238E27FC236}">
                    <a16:creationId xmlns:a16="http://schemas.microsoft.com/office/drawing/2014/main" xmlns="" id="{3FEA3AE4-146C-4BBC-9144-BC83A5196234}"/>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3" name="Oval 522">
                <a:extLst>
                  <a:ext uri="{FF2B5EF4-FFF2-40B4-BE49-F238E27FC236}">
                    <a16:creationId xmlns:a16="http://schemas.microsoft.com/office/drawing/2014/main" xmlns="" id="{428C22F6-6959-4BF5-BF6B-A387C90DB524}"/>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4" name="Oval 523">
                <a:extLst>
                  <a:ext uri="{FF2B5EF4-FFF2-40B4-BE49-F238E27FC236}">
                    <a16:creationId xmlns:a16="http://schemas.microsoft.com/office/drawing/2014/main" xmlns="" id="{A02ED3CC-7B42-49EF-95F1-04F8044BE5B0}"/>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5" name="Oval 524">
                <a:extLst>
                  <a:ext uri="{FF2B5EF4-FFF2-40B4-BE49-F238E27FC236}">
                    <a16:creationId xmlns:a16="http://schemas.microsoft.com/office/drawing/2014/main" xmlns="" id="{518BC825-5C28-4B5E-A684-7E93DAF14C7E}"/>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6" name="Oval 525">
                <a:extLst>
                  <a:ext uri="{FF2B5EF4-FFF2-40B4-BE49-F238E27FC236}">
                    <a16:creationId xmlns:a16="http://schemas.microsoft.com/office/drawing/2014/main" xmlns="" id="{50EC82C1-3B80-4E3A-9FA9-F7EDF1DD9208}"/>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7" name="Oval 526">
                <a:extLst>
                  <a:ext uri="{FF2B5EF4-FFF2-40B4-BE49-F238E27FC236}">
                    <a16:creationId xmlns:a16="http://schemas.microsoft.com/office/drawing/2014/main" xmlns="" id="{F185D8EF-3D1A-48AC-B260-E93EAC44CCCA}"/>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8" name="Oval 527">
                <a:extLst>
                  <a:ext uri="{FF2B5EF4-FFF2-40B4-BE49-F238E27FC236}">
                    <a16:creationId xmlns:a16="http://schemas.microsoft.com/office/drawing/2014/main" xmlns="" id="{1AE8C489-2DDA-4772-9A14-CC383C41754E}"/>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9" name="Oval 528">
                <a:extLst>
                  <a:ext uri="{FF2B5EF4-FFF2-40B4-BE49-F238E27FC236}">
                    <a16:creationId xmlns:a16="http://schemas.microsoft.com/office/drawing/2014/main" xmlns="" id="{B3115B5C-52E9-4E56-93F3-2BDCE1FCE3F0}"/>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0" name="Oval 529">
                <a:extLst>
                  <a:ext uri="{FF2B5EF4-FFF2-40B4-BE49-F238E27FC236}">
                    <a16:creationId xmlns:a16="http://schemas.microsoft.com/office/drawing/2014/main" xmlns="" id="{7CA395C9-BD28-4F0A-847E-D34D25F4AB0C}"/>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1" name="Oval 530">
                <a:extLst>
                  <a:ext uri="{FF2B5EF4-FFF2-40B4-BE49-F238E27FC236}">
                    <a16:creationId xmlns:a16="http://schemas.microsoft.com/office/drawing/2014/main" xmlns="" id="{AD4BF37C-9CCD-459D-8746-BDF9ECA46859}"/>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2" name="Oval 531">
                <a:extLst>
                  <a:ext uri="{FF2B5EF4-FFF2-40B4-BE49-F238E27FC236}">
                    <a16:creationId xmlns:a16="http://schemas.microsoft.com/office/drawing/2014/main" xmlns="" id="{0063EE0F-7209-493B-8B25-D04F685ED1C2}"/>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3" name="Oval 532">
                <a:extLst>
                  <a:ext uri="{FF2B5EF4-FFF2-40B4-BE49-F238E27FC236}">
                    <a16:creationId xmlns:a16="http://schemas.microsoft.com/office/drawing/2014/main" xmlns="" id="{3600AFF0-6E08-4986-874D-B4C7628DE7C2}"/>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4" name="Oval 533">
                <a:extLst>
                  <a:ext uri="{FF2B5EF4-FFF2-40B4-BE49-F238E27FC236}">
                    <a16:creationId xmlns:a16="http://schemas.microsoft.com/office/drawing/2014/main" xmlns="" id="{9CE323FC-98FC-4D8D-9ED0-2B8C8E438EDB}"/>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0" name="Group 385">
              <a:extLst>
                <a:ext uri="{FF2B5EF4-FFF2-40B4-BE49-F238E27FC236}">
                  <a16:creationId xmlns:a16="http://schemas.microsoft.com/office/drawing/2014/main" xmlns="" id="{24F3D630-4195-49F7-BD91-621D13087727}"/>
                </a:ext>
              </a:extLst>
            </p:cNvPr>
            <p:cNvGrpSpPr/>
            <p:nvPr/>
          </p:nvGrpSpPr>
          <p:grpSpPr>
            <a:xfrm rot="2668137" flipH="1">
              <a:off x="2423976" y="2362945"/>
              <a:ext cx="106013" cy="104486"/>
              <a:chOff x="1343985" y="2280039"/>
              <a:chExt cx="428982" cy="422800"/>
            </a:xfrm>
          </p:grpSpPr>
          <p:sp>
            <p:nvSpPr>
              <p:cNvPr id="507" name="Star: 12 Points 506">
                <a:extLst>
                  <a:ext uri="{FF2B5EF4-FFF2-40B4-BE49-F238E27FC236}">
                    <a16:creationId xmlns:a16="http://schemas.microsoft.com/office/drawing/2014/main" xmlns="" id="{E17C3774-C5FE-4B83-BD1C-240DBFE6EE71}"/>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8" name="Oval 507">
                <a:extLst>
                  <a:ext uri="{FF2B5EF4-FFF2-40B4-BE49-F238E27FC236}">
                    <a16:creationId xmlns:a16="http://schemas.microsoft.com/office/drawing/2014/main" xmlns="" id="{6898508E-8363-4E79-9A41-99FFAF40BF22}"/>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9" name="Oval 508">
                <a:extLst>
                  <a:ext uri="{FF2B5EF4-FFF2-40B4-BE49-F238E27FC236}">
                    <a16:creationId xmlns:a16="http://schemas.microsoft.com/office/drawing/2014/main" xmlns="" id="{58491485-CBF0-4CBA-A674-0AFF66EC81AE}"/>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0" name="Oval 509">
                <a:extLst>
                  <a:ext uri="{FF2B5EF4-FFF2-40B4-BE49-F238E27FC236}">
                    <a16:creationId xmlns:a16="http://schemas.microsoft.com/office/drawing/2014/main" xmlns="" id="{25902DE1-8D65-45BF-8E66-57E79953D5BF}"/>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1" name="Oval 510">
                <a:extLst>
                  <a:ext uri="{FF2B5EF4-FFF2-40B4-BE49-F238E27FC236}">
                    <a16:creationId xmlns:a16="http://schemas.microsoft.com/office/drawing/2014/main" xmlns="" id="{B1F57968-1CE1-4466-AFF5-4980CBC1B566}"/>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2" name="Oval 511">
                <a:extLst>
                  <a:ext uri="{FF2B5EF4-FFF2-40B4-BE49-F238E27FC236}">
                    <a16:creationId xmlns:a16="http://schemas.microsoft.com/office/drawing/2014/main" xmlns="" id="{ECCA1C2B-89AB-4554-B13E-827600A4C6AC}"/>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3" name="Oval 512">
                <a:extLst>
                  <a:ext uri="{FF2B5EF4-FFF2-40B4-BE49-F238E27FC236}">
                    <a16:creationId xmlns:a16="http://schemas.microsoft.com/office/drawing/2014/main" xmlns="" id="{1218CF75-E863-4826-9500-E6B3ABF6C2C5}"/>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4" name="Oval 513">
                <a:extLst>
                  <a:ext uri="{FF2B5EF4-FFF2-40B4-BE49-F238E27FC236}">
                    <a16:creationId xmlns:a16="http://schemas.microsoft.com/office/drawing/2014/main" xmlns="" id="{967DA416-DB23-448D-8783-4ADEF81C42EE}"/>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5" name="Oval 514">
                <a:extLst>
                  <a:ext uri="{FF2B5EF4-FFF2-40B4-BE49-F238E27FC236}">
                    <a16:creationId xmlns:a16="http://schemas.microsoft.com/office/drawing/2014/main" xmlns="" id="{BE4F012F-AD57-471F-A6CA-0019B695C816}"/>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6" name="Oval 515">
                <a:extLst>
                  <a:ext uri="{FF2B5EF4-FFF2-40B4-BE49-F238E27FC236}">
                    <a16:creationId xmlns:a16="http://schemas.microsoft.com/office/drawing/2014/main" xmlns="" id="{87D2BA9A-16DB-4303-954B-AF7A73EC7A84}"/>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7" name="Oval 516">
                <a:extLst>
                  <a:ext uri="{FF2B5EF4-FFF2-40B4-BE49-F238E27FC236}">
                    <a16:creationId xmlns:a16="http://schemas.microsoft.com/office/drawing/2014/main" xmlns="" id="{22C73DB5-A650-4B54-9FDE-1864F08CE50B}"/>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8" name="Oval 517">
                <a:extLst>
                  <a:ext uri="{FF2B5EF4-FFF2-40B4-BE49-F238E27FC236}">
                    <a16:creationId xmlns:a16="http://schemas.microsoft.com/office/drawing/2014/main" xmlns="" id="{1E84B368-A783-475F-9DE0-B2898014D5FC}"/>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9" name="Oval 518">
                <a:extLst>
                  <a:ext uri="{FF2B5EF4-FFF2-40B4-BE49-F238E27FC236}">
                    <a16:creationId xmlns:a16="http://schemas.microsoft.com/office/drawing/2014/main" xmlns="" id="{9FE70FB9-E3FD-4099-9711-4EC31B9BEE8F}"/>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0" name="Oval 519">
                <a:extLst>
                  <a:ext uri="{FF2B5EF4-FFF2-40B4-BE49-F238E27FC236}">
                    <a16:creationId xmlns:a16="http://schemas.microsoft.com/office/drawing/2014/main" xmlns="" id="{3386B127-FF0B-4E9E-AE81-2C957DD4B682}"/>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1" name="Group 386">
              <a:extLst>
                <a:ext uri="{FF2B5EF4-FFF2-40B4-BE49-F238E27FC236}">
                  <a16:creationId xmlns:a16="http://schemas.microsoft.com/office/drawing/2014/main" xmlns="" id="{E521F8D8-DEC5-4770-9105-07999B5089E8}"/>
                </a:ext>
              </a:extLst>
            </p:cNvPr>
            <p:cNvGrpSpPr/>
            <p:nvPr/>
          </p:nvGrpSpPr>
          <p:grpSpPr>
            <a:xfrm rot="2668137" flipH="1">
              <a:off x="2515748" y="2464443"/>
              <a:ext cx="106013" cy="104486"/>
              <a:chOff x="1343985" y="2280039"/>
              <a:chExt cx="428982" cy="422800"/>
            </a:xfrm>
          </p:grpSpPr>
          <p:sp>
            <p:nvSpPr>
              <p:cNvPr id="493" name="Star: 12 Points 492">
                <a:extLst>
                  <a:ext uri="{FF2B5EF4-FFF2-40B4-BE49-F238E27FC236}">
                    <a16:creationId xmlns:a16="http://schemas.microsoft.com/office/drawing/2014/main" xmlns="" id="{4859CEE0-E5A2-4765-9677-68149F011E13}"/>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4" name="Oval 493">
                <a:extLst>
                  <a:ext uri="{FF2B5EF4-FFF2-40B4-BE49-F238E27FC236}">
                    <a16:creationId xmlns:a16="http://schemas.microsoft.com/office/drawing/2014/main" xmlns="" id="{D7774676-F674-41A3-B4E0-4645046BEB6A}"/>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5" name="Oval 494">
                <a:extLst>
                  <a:ext uri="{FF2B5EF4-FFF2-40B4-BE49-F238E27FC236}">
                    <a16:creationId xmlns:a16="http://schemas.microsoft.com/office/drawing/2014/main" xmlns="" id="{68E39403-4D09-4C11-B531-F6598032DEF3}"/>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6" name="Oval 495">
                <a:extLst>
                  <a:ext uri="{FF2B5EF4-FFF2-40B4-BE49-F238E27FC236}">
                    <a16:creationId xmlns:a16="http://schemas.microsoft.com/office/drawing/2014/main" xmlns="" id="{6B239998-9590-4B5F-9895-856EF7B69DE0}"/>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7" name="Oval 496">
                <a:extLst>
                  <a:ext uri="{FF2B5EF4-FFF2-40B4-BE49-F238E27FC236}">
                    <a16:creationId xmlns:a16="http://schemas.microsoft.com/office/drawing/2014/main" xmlns="" id="{6134DF0B-E4E6-4FFF-A432-17E01C43FDEF}"/>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8" name="Oval 497">
                <a:extLst>
                  <a:ext uri="{FF2B5EF4-FFF2-40B4-BE49-F238E27FC236}">
                    <a16:creationId xmlns:a16="http://schemas.microsoft.com/office/drawing/2014/main" xmlns="" id="{E62E0658-22D4-449B-A35D-D17E40A4255C}"/>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9" name="Oval 498">
                <a:extLst>
                  <a:ext uri="{FF2B5EF4-FFF2-40B4-BE49-F238E27FC236}">
                    <a16:creationId xmlns:a16="http://schemas.microsoft.com/office/drawing/2014/main" xmlns="" id="{543C91C7-8BEA-4DDA-90B7-22F44CCC4D70}"/>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0" name="Oval 499">
                <a:extLst>
                  <a:ext uri="{FF2B5EF4-FFF2-40B4-BE49-F238E27FC236}">
                    <a16:creationId xmlns:a16="http://schemas.microsoft.com/office/drawing/2014/main" xmlns="" id="{44AF196A-E7E6-45BD-8911-AF904AF17523}"/>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1" name="Oval 500">
                <a:extLst>
                  <a:ext uri="{FF2B5EF4-FFF2-40B4-BE49-F238E27FC236}">
                    <a16:creationId xmlns:a16="http://schemas.microsoft.com/office/drawing/2014/main" xmlns="" id="{1BCCED31-4D20-4E51-A38C-12505BBFC8BA}"/>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2" name="Oval 501">
                <a:extLst>
                  <a:ext uri="{FF2B5EF4-FFF2-40B4-BE49-F238E27FC236}">
                    <a16:creationId xmlns:a16="http://schemas.microsoft.com/office/drawing/2014/main" xmlns="" id="{629FE575-F387-427B-94FE-44B0900407B3}"/>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3" name="Oval 502">
                <a:extLst>
                  <a:ext uri="{FF2B5EF4-FFF2-40B4-BE49-F238E27FC236}">
                    <a16:creationId xmlns:a16="http://schemas.microsoft.com/office/drawing/2014/main" xmlns="" id="{EC6F409C-3D67-4713-A23D-21A9878F0833}"/>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4" name="Oval 503">
                <a:extLst>
                  <a:ext uri="{FF2B5EF4-FFF2-40B4-BE49-F238E27FC236}">
                    <a16:creationId xmlns:a16="http://schemas.microsoft.com/office/drawing/2014/main" xmlns="" id="{E837734D-B83E-4401-A4D5-56AC80AEC9E0}"/>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5" name="Oval 504">
                <a:extLst>
                  <a:ext uri="{FF2B5EF4-FFF2-40B4-BE49-F238E27FC236}">
                    <a16:creationId xmlns:a16="http://schemas.microsoft.com/office/drawing/2014/main" xmlns="" id="{32E3F028-A6E1-4841-8766-64C8236E591E}"/>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6" name="Oval 505">
                <a:extLst>
                  <a:ext uri="{FF2B5EF4-FFF2-40B4-BE49-F238E27FC236}">
                    <a16:creationId xmlns:a16="http://schemas.microsoft.com/office/drawing/2014/main" xmlns="" id="{86F71BAC-BEFB-4B11-A782-4C41669DA6CF}"/>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2" name="Group 387">
              <a:extLst>
                <a:ext uri="{FF2B5EF4-FFF2-40B4-BE49-F238E27FC236}">
                  <a16:creationId xmlns:a16="http://schemas.microsoft.com/office/drawing/2014/main" xmlns="" id="{5359A692-24F0-4A2E-AD4B-81EA2CCE1B8A}"/>
                </a:ext>
              </a:extLst>
            </p:cNvPr>
            <p:cNvGrpSpPr/>
            <p:nvPr/>
          </p:nvGrpSpPr>
          <p:grpSpPr>
            <a:xfrm rot="2668137" flipH="1">
              <a:off x="2388752" y="2508298"/>
              <a:ext cx="106013" cy="104486"/>
              <a:chOff x="1343985" y="2280039"/>
              <a:chExt cx="428982" cy="422800"/>
            </a:xfrm>
          </p:grpSpPr>
          <p:sp>
            <p:nvSpPr>
              <p:cNvPr id="479" name="Star: 12 Points 478">
                <a:extLst>
                  <a:ext uri="{FF2B5EF4-FFF2-40B4-BE49-F238E27FC236}">
                    <a16:creationId xmlns:a16="http://schemas.microsoft.com/office/drawing/2014/main" xmlns="" id="{02666933-4DAA-4B81-B0EE-F541A068E983}"/>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0" name="Oval 479">
                <a:extLst>
                  <a:ext uri="{FF2B5EF4-FFF2-40B4-BE49-F238E27FC236}">
                    <a16:creationId xmlns:a16="http://schemas.microsoft.com/office/drawing/2014/main" xmlns="" id="{BCB7D8C9-16DC-4007-833C-BA3E9553F34C}"/>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1" name="Oval 480">
                <a:extLst>
                  <a:ext uri="{FF2B5EF4-FFF2-40B4-BE49-F238E27FC236}">
                    <a16:creationId xmlns:a16="http://schemas.microsoft.com/office/drawing/2014/main" xmlns="" id="{CF8DFCC4-1EE3-4D12-8FB9-AFF3E4A6431C}"/>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2" name="Oval 481">
                <a:extLst>
                  <a:ext uri="{FF2B5EF4-FFF2-40B4-BE49-F238E27FC236}">
                    <a16:creationId xmlns:a16="http://schemas.microsoft.com/office/drawing/2014/main" xmlns="" id="{72FCC7FC-9103-4F86-B968-31E1CAF014B8}"/>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3" name="Oval 482">
                <a:extLst>
                  <a:ext uri="{FF2B5EF4-FFF2-40B4-BE49-F238E27FC236}">
                    <a16:creationId xmlns:a16="http://schemas.microsoft.com/office/drawing/2014/main" xmlns="" id="{8650B2DB-F749-4745-9F9E-46AAC109A3F0}"/>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4" name="Oval 483">
                <a:extLst>
                  <a:ext uri="{FF2B5EF4-FFF2-40B4-BE49-F238E27FC236}">
                    <a16:creationId xmlns:a16="http://schemas.microsoft.com/office/drawing/2014/main" xmlns="" id="{10EC89AF-9AE9-4573-B1E7-99F9697EAD59}"/>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5" name="Oval 484">
                <a:extLst>
                  <a:ext uri="{FF2B5EF4-FFF2-40B4-BE49-F238E27FC236}">
                    <a16:creationId xmlns:a16="http://schemas.microsoft.com/office/drawing/2014/main" xmlns="" id="{E66DC016-7734-4141-A516-F09220376A55}"/>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6" name="Oval 485">
                <a:extLst>
                  <a:ext uri="{FF2B5EF4-FFF2-40B4-BE49-F238E27FC236}">
                    <a16:creationId xmlns:a16="http://schemas.microsoft.com/office/drawing/2014/main" xmlns="" id="{0BC3B44A-D6F1-4BDA-A763-D51DE5E9BFD6}"/>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7" name="Oval 486">
                <a:extLst>
                  <a:ext uri="{FF2B5EF4-FFF2-40B4-BE49-F238E27FC236}">
                    <a16:creationId xmlns:a16="http://schemas.microsoft.com/office/drawing/2014/main" xmlns="" id="{5BE94D4C-0EED-4862-8DC3-269980729FB9}"/>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8" name="Oval 487">
                <a:extLst>
                  <a:ext uri="{FF2B5EF4-FFF2-40B4-BE49-F238E27FC236}">
                    <a16:creationId xmlns:a16="http://schemas.microsoft.com/office/drawing/2014/main" xmlns="" id="{58F01291-2E5C-4065-9AC7-8347043E76CA}"/>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9" name="Oval 488">
                <a:extLst>
                  <a:ext uri="{FF2B5EF4-FFF2-40B4-BE49-F238E27FC236}">
                    <a16:creationId xmlns:a16="http://schemas.microsoft.com/office/drawing/2014/main" xmlns="" id="{7A5DC9C1-6DC3-4F07-B710-F9195D275035}"/>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0" name="Oval 489">
                <a:extLst>
                  <a:ext uri="{FF2B5EF4-FFF2-40B4-BE49-F238E27FC236}">
                    <a16:creationId xmlns:a16="http://schemas.microsoft.com/office/drawing/2014/main" xmlns="" id="{BA20AE6F-2570-4179-B2DE-0C12AF377BF8}"/>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1" name="Oval 490">
                <a:extLst>
                  <a:ext uri="{FF2B5EF4-FFF2-40B4-BE49-F238E27FC236}">
                    <a16:creationId xmlns:a16="http://schemas.microsoft.com/office/drawing/2014/main" xmlns="" id="{F6F791F7-9423-4D91-B2A5-332946D6F86E}"/>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2" name="Oval 491">
                <a:extLst>
                  <a:ext uri="{FF2B5EF4-FFF2-40B4-BE49-F238E27FC236}">
                    <a16:creationId xmlns:a16="http://schemas.microsoft.com/office/drawing/2014/main" xmlns="" id="{117B0005-6627-425C-98E1-1F6994F1A2DE}"/>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3" name="Group 388">
              <a:extLst>
                <a:ext uri="{FF2B5EF4-FFF2-40B4-BE49-F238E27FC236}">
                  <a16:creationId xmlns:a16="http://schemas.microsoft.com/office/drawing/2014/main" xmlns="" id="{5909043B-8F73-4840-B2AB-F11DC22DF965}"/>
                </a:ext>
              </a:extLst>
            </p:cNvPr>
            <p:cNvGrpSpPr/>
            <p:nvPr/>
          </p:nvGrpSpPr>
          <p:grpSpPr>
            <a:xfrm rot="2668137" flipH="1">
              <a:off x="2475197" y="2171732"/>
              <a:ext cx="106013" cy="104486"/>
              <a:chOff x="1343985" y="2280039"/>
              <a:chExt cx="428982" cy="422800"/>
            </a:xfrm>
          </p:grpSpPr>
          <p:sp>
            <p:nvSpPr>
              <p:cNvPr id="465" name="Star: 12 Points 464">
                <a:extLst>
                  <a:ext uri="{FF2B5EF4-FFF2-40B4-BE49-F238E27FC236}">
                    <a16:creationId xmlns:a16="http://schemas.microsoft.com/office/drawing/2014/main" xmlns="" id="{69520096-E868-479E-BD35-DA84636117B7}"/>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6" name="Oval 465">
                <a:extLst>
                  <a:ext uri="{FF2B5EF4-FFF2-40B4-BE49-F238E27FC236}">
                    <a16:creationId xmlns:a16="http://schemas.microsoft.com/office/drawing/2014/main" xmlns="" id="{AFD26B2C-55CD-4CC2-8B98-06D5C3594620}"/>
                  </a:ext>
                </a:extLst>
              </p:cNvPr>
              <p:cNvSpPr/>
              <p:nvPr/>
            </p:nvSpPr>
            <p:spPr bwMode="auto">
              <a:xfrm>
                <a:off x="1460540" y="2393474"/>
                <a:ext cx="206922" cy="206925"/>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7" name="Oval 466">
                <a:extLst>
                  <a:ext uri="{FF2B5EF4-FFF2-40B4-BE49-F238E27FC236}">
                    <a16:creationId xmlns:a16="http://schemas.microsoft.com/office/drawing/2014/main" xmlns="" id="{FE5DEBCC-AB40-44F1-9EA1-A64E98A0DF84}"/>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8" name="Oval 467">
                <a:extLst>
                  <a:ext uri="{FF2B5EF4-FFF2-40B4-BE49-F238E27FC236}">
                    <a16:creationId xmlns:a16="http://schemas.microsoft.com/office/drawing/2014/main" xmlns="" id="{79B48510-1240-471F-A163-85CA37B59049}"/>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9" name="Oval 468">
                <a:extLst>
                  <a:ext uri="{FF2B5EF4-FFF2-40B4-BE49-F238E27FC236}">
                    <a16:creationId xmlns:a16="http://schemas.microsoft.com/office/drawing/2014/main" xmlns="" id="{37C5E9CC-CEC5-4E8D-875B-04B13C35ED39}"/>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0" name="Oval 469">
                <a:extLst>
                  <a:ext uri="{FF2B5EF4-FFF2-40B4-BE49-F238E27FC236}">
                    <a16:creationId xmlns:a16="http://schemas.microsoft.com/office/drawing/2014/main" xmlns="" id="{4B2C9660-980B-43C8-94DC-2C0B25C7DAB4}"/>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1" name="Oval 470">
                <a:extLst>
                  <a:ext uri="{FF2B5EF4-FFF2-40B4-BE49-F238E27FC236}">
                    <a16:creationId xmlns:a16="http://schemas.microsoft.com/office/drawing/2014/main" xmlns="" id="{306BF12A-8BD8-47C1-A3A4-32A6506B3428}"/>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2" name="Oval 471">
                <a:extLst>
                  <a:ext uri="{FF2B5EF4-FFF2-40B4-BE49-F238E27FC236}">
                    <a16:creationId xmlns:a16="http://schemas.microsoft.com/office/drawing/2014/main" xmlns="" id="{C9E94AA2-8414-4035-9FE6-D7B531FCBBD4}"/>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3" name="Oval 472">
                <a:extLst>
                  <a:ext uri="{FF2B5EF4-FFF2-40B4-BE49-F238E27FC236}">
                    <a16:creationId xmlns:a16="http://schemas.microsoft.com/office/drawing/2014/main" xmlns="" id="{6F6A241D-5964-4B3E-AA45-0E0320173917}"/>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4" name="Oval 473">
                <a:extLst>
                  <a:ext uri="{FF2B5EF4-FFF2-40B4-BE49-F238E27FC236}">
                    <a16:creationId xmlns:a16="http://schemas.microsoft.com/office/drawing/2014/main" xmlns="" id="{D0A35BE6-0731-41C5-9AB2-E5EB2F24615D}"/>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5" name="Oval 474">
                <a:extLst>
                  <a:ext uri="{FF2B5EF4-FFF2-40B4-BE49-F238E27FC236}">
                    <a16:creationId xmlns:a16="http://schemas.microsoft.com/office/drawing/2014/main" xmlns="" id="{2F376983-6842-4E07-B731-6EDD7346527E}"/>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6" name="Oval 475">
                <a:extLst>
                  <a:ext uri="{FF2B5EF4-FFF2-40B4-BE49-F238E27FC236}">
                    <a16:creationId xmlns:a16="http://schemas.microsoft.com/office/drawing/2014/main" xmlns="" id="{2051D87F-24CB-4EDB-97D7-CB3867F82A85}"/>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7" name="Oval 476">
                <a:extLst>
                  <a:ext uri="{FF2B5EF4-FFF2-40B4-BE49-F238E27FC236}">
                    <a16:creationId xmlns:a16="http://schemas.microsoft.com/office/drawing/2014/main" xmlns="" id="{E0BF0500-1404-44B2-812C-C10BBFDA68B0}"/>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8" name="Oval 477">
                <a:extLst>
                  <a:ext uri="{FF2B5EF4-FFF2-40B4-BE49-F238E27FC236}">
                    <a16:creationId xmlns:a16="http://schemas.microsoft.com/office/drawing/2014/main" xmlns="" id="{3E405936-83F8-48D2-803D-4448BBB05E0D}"/>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4" name="Group 389">
              <a:extLst>
                <a:ext uri="{FF2B5EF4-FFF2-40B4-BE49-F238E27FC236}">
                  <a16:creationId xmlns:a16="http://schemas.microsoft.com/office/drawing/2014/main" xmlns="" id="{2888CEAB-208A-4271-95AC-ACC1017ED9D0}"/>
                </a:ext>
              </a:extLst>
            </p:cNvPr>
            <p:cNvGrpSpPr/>
            <p:nvPr/>
          </p:nvGrpSpPr>
          <p:grpSpPr>
            <a:xfrm rot="2668137" flipH="1">
              <a:off x="2345252" y="2259870"/>
              <a:ext cx="106013" cy="104486"/>
              <a:chOff x="1343985" y="2280039"/>
              <a:chExt cx="428982" cy="422800"/>
            </a:xfrm>
          </p:grpSpPr>
          <p:sp>
            <p:nvSpPr>
              <p:cNvPr id="451" name="Star: 12 Points 450">
                <a:extLst>
                  <a:ext uri="{FF2B5EF4-FFF2-40B4-BE49-F238E27FC236}">
                    <a16:creationId xmlns:a16="http://schemas.microsoft.com/office/drawing/2014/main" xmlns="" id="{E08B76B7-5197-403F-B6C7-C9A2169A2F4A}"/>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2" name="Oval 451">
                <a:extLst>
                  <a:ext uri="{FF2B5EF4-FFF2-40B4-BE49-F238E27FC236}">
                    <a16:creationId xmlns:a16="http://schemas.microsoft.com/office/drawing/2014/main" xmlns="" id="{BE3EE34C-D8F4-4472-89C9-88AA564F8E51}"/>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3" name="Oval 452">
                <a:extLst>
                  <a:ext uri="{FF2B5EF4-FFF2-40B4-BE49-F238E27FC236}">
                    <a16:creationId xmlns:a16="http://schemas.microsoft.com/office/drawing/2014/main" xmlns="" id="{A35DDDE5-5142-40C2-BA0A-CB6AFCC53441}"/>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4" name="Oval 453">
                <a:extLst>
                  <a:ext uri="{FF2B5EF4-FFF2-40B4-BE49-F238E27FC236}">
                    <a16:creationId xmlns:a16="http://schemas.microsoft.com/office/drawing/2014/main" xmlns="" id="{0B3A9EED-2421-4FC4-B6CF-BEF68B0EEAD7}"/>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5" name="Oval 454">
                <a:extLst>
                  <a:ext uri="{FF2B5EF4-FFF2-40B4-BE49-F238E27FC236}">
                    <a16:creationId xmlns:a16="http://schemas.microsoft.com/office/drawing/2014/main" xmlns="" id="{E731602F-B27D-4D39-80AF-7CFF96E1BA1E}"/>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6" name="Oval 455">
                <a:extLst>
                  <a:ext uri="{FF2B5EF4-FFF2-40B4-BE49-F238E27FC236}">
                    <a16:creationId xmlns:a16="http://schemas.microsoft.com/office/drawing/2014/main" xmlns="" id="{598C9915-0E22-435A-B628-D80F78E0ED7B}"/>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7" name="Oval 456">
                <a:extLst>
                  <a:ext uri="{FF2B5EF4-FFF2-40B4-BE49-F238E27FC236}">
                    <a16:creationId xmlns:a16="http://schemas.microsoft.com/office/drawing/2014/main" xmlns="" id="{EE552CE6-D44E-4DAD-AAF1-E073E909FCBD}"/>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8" name="Oval 457">
                <a:extLst>
                  <a:ext uri="{FF2B5EF4-FFF2-40B4-BE49-F238E27FC236}">
                    <a16:creationId xmlns:a16="http://schemas.microsoft.com/office/drawing/2014/main" xmlns="" id="{F9DA5A28-5022-48E4-82DF-45F29E572E5E}"/>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9" name="Oval 458">
                <a:extLst>
                  <a:ext uri="{FF2B5EF4-FFF2-40B4-BE49-F238E27FC236}">
                    <a16:creationId xmlns:a16="http://schemas.microsoft.com/office/drawing/2014/main" xmlns="" id="{98129187-06ED-4ADC-A802-021F8ABB5C43}"/>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0" name="Oval 459">
                <a:extLst>
                  <a:ext uri="{FF2B5EF4-FFF2-40B4-BE49-F238E27FC236}">
                    <a16:creationId xmlns:a16="http://schemas.microsoft.com/office/drawing/2014/main" xmlns="" id="{BA16DA41-ABB0-4BD3-9EF8-4BD7CEBA9553}"/>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1" name="Oval 460">
                <a:extLst>
                  <a:ext uri="{FF2B5EF4-FFF2-40B4-BE49-F238E27FC236}">
                    <a16:creationId xmlns:a16="http://schemas.microsoft.com/office/drawing/2014/main" xmlns="" id="{8C56F9A9-1B28-434A-BB1B-176C6C751A5C}"/>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2" name="Oval 461">
                <a:extLst>
                  <a:ext uri="{FF2B5EF4-FFF2-40B4-BE49-F238E27FC236}">
                    <a16:creationId xmlns:a16="http://schemas.microsoft.com/office/drawing/2014/main" xmlns="" id="{BCCC7981-6612-48C6-ABEC-453CE8EEFBEB}"/>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3" name="Oval 462">
                <a:extLst>
                  <a:ext uri="{FF2B5EF4-FFF2-40B4-BE49-F238E27FC236}">
                    <a16:creationId xmlns:a16="http://schemas.microsoft.com/office/drawing/2014/main" xmlns="" id="{97190688-7352-4179-8551-27EE2466D813}"/>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4" name="Oval 463">
                <a:extLst>
                  <a:ext uri="{FF2B5EF4-FFF2-40B4-BE49-F238E27FC236}">
                    <a16:creationId xmlns:a16="http://schemas.microsoft.com/office/drawing/2014/main" xmlns="" id="{010D88D6-0E88-4EFB-B57A-70B1D4669D42}"/>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5" name="Group 390">
              <a:extLst>
                <a:ext uri="{FF2B5EF4-FFF2-40B4-BE49-F238E27FC236}">
                  <a16:creationId xmlns:a16="http://schemas.microsoft.com/office/drawing/2014/main" xmlns="" id="{8DEB9F93-D6E0-48C7-86F6-A854EA003D9E}"/>
                </a:ext>
              </a:extLst>
            </p:cNvPr>
            <p:cNvGrpSpPr/>
            <p:nvPr/>
          </p:nvGrpSpPr>
          <p:grpSpPr>
            <a:xfrm rot="2668137" flipH="1">
              <a:off x="2304406" y="2428724"/>
              <a:ext cx="106013" cy="104486"/>
              <a:chOff x="1343985" y="2280039"/>
              <a:chExt cx="428982" cy="422800"/>
            </a:xfrm>
          </p:grpSpPr>
          <p:sp>
            <p:nvSpPr>
              <p:cNvPr id="437" name="Star: 12 Points 436">
                <a:extLst>
                  <a:ext uri="{FF2B5EF4-FFF2-40B4-BE49-F238E27FC236}">
                    <a16:creationId xmlns:a16="http://schemas.microsoft.com/office/drawing/2014/main" xmlns="" id="{7FE955BF-DCA7-4543-8E4C-43A02472382B}"/>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8" name="Oval 437">
                <a:extLst>
                  <a:ext uri="{FF2B5EF4-FFF2-40B4-BE49-F238E27FC236}">
                    <a16:creationId xmlns:a16="http://schemas.microsoft.com/office/drawing/2014/main" xmlns="" id="{6FBA4072-5DBF-44AA-A30B-59741B7324C1}"/>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9" name="Oval 438">
                <a:extLst>
                  <a:ext uri="{FF2B5EF4-FFF2-40B4-BE49-F238E27FC236}">
                    <a16:creationId xmlns:a16="http://schemas.microsoft.com/office/drawing/2014/main" xmlns="" id="{F4629503-D5BB-4C2E-B7CB-ABA991A7D98A}"/>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0" name="Oval 439">
                <a:extLst>
                  <a:ext uri="{FF2B5EF4-FFF2-40B4-BE49-F238E27FC236}">
                    <a16:creationId xmlns:a16="http://schemas.microsoft.com/office/drawing/2014/main" xmlns="" id="{96CDE442-61EA-49BC-B764-753FB98566A4}"/>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1" name="Oval 440">
                <a:extLst>
                  <a:ext uri="{FF2B5EF4-FFF2-40B4-BE49-F238E27FC236}">
                    <a16:creationId xmlns:a16="http://schemas.microsoft.com/office/drawing/2014/main" xmlns="" id="{04136C7B-DBD0-438E-BB7E-900020B99F0E}"/>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2" name="Oval 441">
                <a:extLst>
                  <a:ext uri="{FF2B5EF4-FFF2-40B4-BE49-F238E27FC236}">
                    <a16:creationId xmlns:a16="http://schemas.microsoft.com/office/drawing/2014/main" xmlns="" id="{97963BCC-FB5E-4552-8CA5-8AAEB956CD6F}"/>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3" name="Oval 442">
                <a:extLst>
                  <a:ext uri="{FF2B5EF4-FFF2-40B4-BE49-F238E27FC236}">
                    <a16:creationId xmlns:a16="http://schemas.microsoft.com/office/drawing/2014/main" xmlns="" id="{C0E0906D-D783-450D-849C-A62F2222B8D0}"/>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4" name="Oval 443">
                <a:extLst>
                  <a:ext uri="{FF2B5EF4-FFF2-40B4-BE49-F238E27FC236}">
                    <a16:creationId xmlns:a16="http://schemas.microsoft.com/office/drawing/2014/main" xmlns="" id="{2AC6A871-02D5-4A01-84E2-D02E916F2C09}"/>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5" name="Oval 444">
                <a:extLst>
                  <a:ext uri="{FF2B5EF4-FFF2-40B4-BE49-F238E27FC236}">
                    <a16:creationId xmlns:a16="http://schemas.microsoft.com/office/drawing/2014/main" xmlns="" id="{571C756B-6403-4B7C-AC6C-1E051D95954A}"/>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6" name="Oval 445">
                <a:extLst>
                  <a:ext uri="{FF2B5EF4-FFF2-40B4-BE49-F238E27FC236}">
                    <a16:creationId xmlns:a16="http://schemas.microsoft.com/office/drawing/2014/main" xmlns="" id="{7DD30F25-C425-44CB-9939-6BA76C10014B}"/>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7" name="Oval 446">
                <a:extLst>
                  <a:ext uri="{FF2B5EF4-FFF2-40B4-BE49-F238E27FC236}">
                    <a16:creationId xmlns:a16="http://schemas.microsoft.com/office/drawing/2014/main" xmlns="" id="{61FDE1A0-78F5-4A16-A833-CA8D5E0A6DA6}"/>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8" name="Oval 447">
                <a:extLst>
                  <a:ext uri="{FF2B5EF4-FFF2-40B4-BE49-F238E27FC236}">
                    <a16:creationId xmlns:a16="http://schemas.microsoft.com/office/drawing/2014/main" xmlns="" id="{4D2081A4-A10B-46C4-86AF-B28B4717813E}"/>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9" name="Oval 448">
                <a:extLst>
                  <a:ext uri="{FF2B5EF4-FFF2-40B4-BE49-F238E27FC236}">
                    <a16:creationId xmlns:a16="http://schemas.microsoft.com/office/drawing/2014/main" xmlns="" id="{50763D50-E44D-4246-8FA1-80D5A90910EC}"/>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0" name="Oval 449">
                <a:extLst>
                  <a:ext uri="{FF2B5EF4-FFF2-40B4-BE49-F238E27FC236}">
                    <a16:creationId xmlns:a16="http://schemas.microsoft.com/office/drawing/2014/main" xmlns="" id="{B3804E73-F7AF-4A63-BD5A-6137CD7F705B}"/>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6" name="Group 391">
              <a:extLst>
                <a:ext uri="{FF2B5EF4-FFF2-40B4-BE49-F238E27FC236}">
                  <a16:creationId xmlns:a16="http://schemas.microsoft.com/office/drawing/2014/main" xmlns="" id="{9F722BC1-2489-4039-93D5-935CD1FE79CB}"/>
                </a:ext>
              </a:extLst>
            </p:cNvPr>
            <p:cNvGrpSpPr/>
            <p:nvPr/>
          </p:nvGrpSpPr>
          <p:grpSpPr>
            <a:xfrm rot="2668137" flipH="1">
              <a:off x="2747886" y="2223344"/>
              <a:ext cx="106013" cy="104486"/>
              <a:chOff x="1343985" y="2280039"/>
              <a:chExt cx="428982" cy="422800"/>
            </a:xfrm>
          </p:grpSpPr>
          <p:sp>
            <p:nvSpPr>
              <p:cNvPr id="423" name="Star: 12 Points 422">
                <a:extLst>
                  <a:ext uri="{FF2B5EF4-FFF2-40B4-BE49-F238E27FC236}">
                    <a16:creationId xmlns:a16="http://schemas.microsoft.com/office/drawing/2014/main" xmlns="" id="{2FEF4B8A-D0FC-44CB-BECB-6F5B5A3E4768}"/>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4" name="Oval 423">
                <a:extLst>
                  <a:ext uri="{FF2B5EF4-FFF2-40B4-BE49-F238E27FC236}">
                    <a16:creationId xmlns:a16="http://schemas.microsoft.com/office/drawing/2014/main" xmlns="" id="{FC973365-4090-4C77-8509-5FFBD82D9F49}"/>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5" name="Oval 424">
                <a:extLst>
                  <a:ext uri="{FF2B5EF4-FFF2-40B4-BE49-F238E27FC236}">
                    <a16:creationId xmlns:a16="http://schemas.microsoft.com/office/drawing/2014/main" xmlns="" id="{AD385812-FABC-4048-BA82-3D88CDA834F9}"/>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6" name="Oval 425">
                <a:extLst>
                  <a:ext uri="{FF2B5EF4-FFF2-40B4-BE49-F238E27FC236}">
                    <a16:creationId xmlns:a16="http://schemas.microsoft.com/office/drawing/2014/main" xmlns="" id="{0377132F-5E92-4E24-953F-BEE46BE01F74}"/>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7" name="Oval 426">
                <a:extLst>
                  <a:ext uri="{FF2B5EF4-FFF2-40B4-BE49-F238E27FC236}">
                    <a16:creationId xmlns:a16="http://schemas.microsoft.com/office/drawing/2014/main" xmlns="" id="{DB849605-40B6-485C-8983-D0780286FF2F}"/>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8" name="Oval 427">
                <a:extLst>
                  <a:ext uri="{FF2B5EF4-FFF2-40B4-BE49-F238E27FC236}">
                    <a16:creationId xmlns:a16="http://schemas.microsoft.com/office/drawing/2014/main" xmlns="" id="{ADD3C6C5-71E3-470C-A6AC-2EE25F0036B4}"/>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9" name="Oval 428">
                <a:extLst>
                  <a:ext uri="{FF2B5EF4-FFF2-40B4-BE49-F238E27FC236}">
                    <a16:creationId xmlns:a16="http://schemas.microsoft.com/office/drawing/2014/main" xmlns="" id="{5FFD082B-60FC-4340-A36D-E9DC9F6F9868}"/>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0" name="Oval 429">
                <a:extLst>
                  <a:ext uri="{FF2B5EF4-FFF2-40B4-BE49-F238E27FC236}">
                    <a16:creationId xmlns:a16="http://schemas.microsoft.com/office/drawing/2014/main" xmlns="" id="{7B48CD35-D327-4A71-8290-87B300672047}"/>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1" name="Oval 430">
                <a:extLst>
                  <a:ext uri="{FF2B5EF4-FFF2-40B4-BE49-F238E27FC236}">
                    <a16:creationId xmlns:a16="http://schemas.microsoft.com/office/drawing/2014/main" xmlns="" id="{1228B01C-F33E-4E38-A2D6-3C2F3697ACBB}"/>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2" name="Oval 431">
                <a:extLst>
                  <a:ext uri="{FF2B5EF4-FFF2-40B4-BE49-F238E27FC236}">
                    <a16:creationId xmlns:a16="http://schemas.microsoft.com/office/drawing/2014/main" xmlns="" id="{751028C4-9B54-4B1C-AFD3-77DB0B1EAEE0}"/>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3" name="Oval 432">
                <a:extLst>
                  <a:ext uri="{FF2B5EF4-FFF2-40B4-BE49-F238E27FC236}">
                    <a16:creationId xmlns:a16="http://schemas.microsoft.com/office/drawing/2014/main" xmlns="" id="{3B89638A-FF80-4871-BE9A-FB3C5BC00555}"/>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4" name="Oval 433">
                <a:extLst>
                  <a:ext uri="{FF2B5EF4-FFF2-40B4-BE49-F238E27FC236}">
                    <a16:creationId xmlns:a16="http://schemas.microsoft.com/office/drawing/2014/main" xmlns="" id="{E712037D-8D26-4608-9289-DD0741ACF1B9}"/>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5" name="Oval 434">
                <a:extLst>
                  <a:ext uri="{FF2B5EF4-FFF2-40B4-BE49-F238E27FC236}">
                    <a16:creationId xmlns:a16="http://schemas.microsoft.com/office/drawing/2014/main" xmlns="" id="{91D71641-F024-4911-9FBD-46CE2FB4EF00}"/>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6" name="Oval 435">
                <a:extLst>
                  <a:ext uri="{FF2B5EF4-FFF2-40B4-BE49-F238E27FC236}">
                    <a16:creationId xmlns:a16="http://schemas.microsoft.com/office/drawing/2014/main" xmlns="" id="{EED39AB9-50A6-4C67-AFA4-9D48DE1C2CFA}"/>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7" name="Group 392">
              <a:extLst>
                <a:ext uri="{FF2B5EF4-FFF2-40B4-BE49-F238E27FC236}">
                  <a16:creationId xmlns:a16="http://schemas.microsoft.com/office/drawing/2014/main" xmlns="" id="{B4507EA6-BCC3-41FA-9685-EC53E5BFEAF2}"/>
                </a:ext>
              </a:extLst>
            </p:cNvPr>
            <p:cNvGrpSpPr/>
            <p:nvPr/>
          </p:nvGrpSpPr>
          <p:grpSpPr>
            <a:xfrm rot="2668137" flipH="1">
              <a:off x="2626238" y="2147832"/>
              <a:ext cx="106013" cy="104486"/>
              <a:chOff x="1343985" y="2280039"/>
              <a:chExt cx="428982" cy="422800"/>
            </a:xfrm>
          </p:grpSpPr>
          <p:sp>
            <p:nvSpPr>
              <p:cNvPr id="409" name="Star: 12 Points 408">
                <a:extLst>
                  <a:ext uri="{FF2B5EF4-FFF2-40B4-BE49-F238E27FC236}">
                    <a16:creationId xmlns:a16="http://schemas.microsoft.com/office/drawing/2014/main" xmlns="" id="{3E31C6B5-212D-4A0A-BC18-55301D606251}"/>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0" name="Oval 409">
                <a:extLst>
                  <a:ext uri="{FF2B5EF4-FFF2-40B4-BE49-F238E27FC236}">
                    <a16:creationId xmlns:a16="http://schemas.microsoft.com/office/drawing/2014/main" xmlns="" id="{90877950-9E94-4FD7-B645-17A4BC6B4B4C}"/>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1" name="Oval 410">
                <a:extLst>
                  <a:ext uri="{FF2B5EF4-FFF2-40B4-BE49-F238E27FC236}">
                    <a16:creationId xmlns:a16="http://schemas.microsoft.com/office/drawing/2014/main" xmlns="" id="{2D2B4052-1BC8-4899-958D-B3ED93F8C51D}"/>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2" name="Oval 411">
                <a:extLst>
                  <a:ext uri="{FF2B5EF4-FFF2-40B4-BE49-F238E27FC236}">
                    <a16:creationId xmlns:a16="http://schemas.microsoft.com/office/drawing/2014/main" xmlns="" id="{33376803-7C3D-477F-991B-291C3F682846}"/>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3" name="Oval 412">
                <a:extLst>
                  <a:ext uri="{FF2B5EF4-FFF2-40B4-BE49-F238E27FC236}">
                    <a16:creationId xmlns:a16="http://schemas.microsoft.com/office/drawing/2014/main" xmlns="" id="{BFDA4B08-1C71-4EAB-9C23-E439151317E8}"/>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4" name="Oval 413">
                <a:extLst>
                  <a:ext uri="{FF2B5EF4-FFF2-40B4-BE49-F238E27FC236}">
                    <a16:creationId xmlns:a16="http://schemas.microsoft.com/office/drawing/2014/main" xmlns="" id="{23B9D004-4126-4735-B475-8A7C780985DF}"/>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5" name="Oval 414">
                <a:extLst>
                  <a:ext uri="{FF2B5EF4-FFF2-40B4-BE49-F238E27FC236}">
                    <a16:creationId xmlns:a16="http://schemas.microsoft.com/office/drawing/2014/main" xmlns="" id="{168D8FF4-2B7B-45EC-BF37-523A8C5F6139}"/>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6" name="Oval 415">
                <a:extLst>
                  <a:ext uri="{FF2B5EF4-FFF2-40B4-BE49-F238E27FC236}">
                    <a16:creationId xmlns:a16="http://schemas.microsoft.com/office/drawing/2014/main" xmlns="" id="{437A318B-2360-4601-9220-6377CDC36DDD}"/>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7" name="Oval 416">
                <a:extLst>
                  <a:ext uri="{FF2B5EF4-FFF2-40B4-BE49-F238E27FC236}">
                    <a16:creationId xmlns:a16="http://schemas.microsoft.com/office/drawing/2014/main" xmlns="" id="{D37F277B-58FD-4E96-9F06-D5B3D883504D}"/>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8" name="Oval 417">
                <a:extLst>
                  <a:ext uri="{FF2B5EF4-FFF2-40B4-BE49-F238E27FC236}">
                    <a16:creationId xmlns:a16="http://schemas.microsoft.com/office/drawing/2014/main" xmlns="" id="{794B2375-0C14-4250-BA98-E014C14D72FC}"/>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9" name="Oval 418">
                <a:extLst>
                  <a:ext uri="{FF2B5EF4-FFF2-40B4-BE49-F238E27FC236}">
                    <a16:creationId xmlns:a16="http://schemas.microsoft.com/office/drawing/2014/main" xmlns="" id="{92886876-8D3F-489E-B1F3-3A15A46E3B8D}"/>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0" name="Oval 419">
                <a:extLst>
                  <a:ext uri="{FF2B5EF4-FFF2-40B4-BE49-F238E27FC236}">
                    <a16:creationId xmlns:a16="http://schemas.microsoft.com/office/drawing/2014/main" xmlns="" id="{47294E26-05D3-43FC-9ACC-EE356B4CC926}"/>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1" name="Oval 420">
                <a:extLst>
                  <a:ext uri="{FF2B5EF4-FFF2-40B4-BE49-F238E27FC236}">
                    <a16:creationId xmlns:a16="http://schemas.microsoft.com/office/drawing/2014/main" xmlns="" id="{34FC978E-8BF9-4952-B33E-C329545ADEB1}"/>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2" name="Oval 421">
                <a:extLst>
                  <a:ext uri="{FF2B5EF4-FFF2-40B4-BE49-F238E27FC236}">
                    <a16:creationId xmlns:a16="http://schemas.microsoft.com/office/drawing/2014/main" xmlns="" id="{DFC7F10D-0AFA-40C2-8519-2BD97B609AC1}"/>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8" name="Group 393">
              <a:extLst>
                <a:ext uri="{FF2B5EF4-FFF2-40B4-BE49-F238E27FC236}">
                  <a16:creationId xmlns:a16="http://schemas.microsoft.com/office/drawing/2014/main" xmlns="" id="{02C146F8-A74B-4FA8-9B3A-DCE07D8985E0}"/>
                </a:ext>
              </a:extLst>
            </p:cNvPr>
            <p:cNvGrpSpPr/>
            <p:nvPr/>
          </p:nvGrpSpPr>
          <p:grpSpPr>
            <a:xfrm rot="2668137" flipH="1">
              <a:off x="2667981" y="2358801"/>
              <a:ext cx="106013" cy="104486"/>
              <a:chOff x="1343985" y="2280039"/>
              <a:chExt cx="428982" cy="422800"/>
            </a:xfrm>
          </p:grpSpPr>
          <p:sp>
            <p:nvSpPr>
              <p:cNvPr id="395" name="Star: 12 Points 394">
                <a:extLst>
                  <a:ext uri="{FF2B5EF4-FFF2-40B4-BE49-F238E27FC236}">
                    <a16:creationId xmlns:a16="http://schemas.microsoft.com/office/drawing/2014/main" xmlns="" id="{39D14B33-7545-444B-877C-808CB706EC45}"/>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6" name="Oval 395">
                <a:extLst>
                  <a:ext uri="{FF2B5EF4-FFF2-40B4-BE49-F238E27FC236}">
                    <a16:creationId xmlns:a16="http://schemas.microsoft.com/office/drawing/2014/main" xmlns="" id="{315E2A1D-C291-46D5-831D-764C60713E7D}"/>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7" name="Oval 396">
                <a:extLst>
                  <a:ext uri="{FF2B5EF4-FFF2-40B4-BE49-F238E27FC236}">
                    <a16:creationId xmlns:a16="http://schemas.microsoft.com/office/drawing/2014/main" xmlns="" id="{8D6126B4-DDEF-4808-A5A2-70E2D4C8BC8C}"/>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8" name="Oval 397">
                <a:extLst>
                  <a:ext uri="{FF2B5EF4-FFF2-40B4-BE49-F238E27FC236}">
                    <a16:creationId xmlns:a16="http://schemas.microsoft.com/office/drawing/2014/main" xmlns="" id="{06FE147B-695D-4EBB-BED7-A2161716B6EF}"/>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9" name="Oval 398">
                <a:extLst>
                  <a:ext uri="{FF2B5EF4-FFF2-40B4-BE49-F238E27FC236}">
                    <a16:creationId xmlns:a16="http://schemas.microsoft.com/office/drawing/2014/main" xmlns="" id="{638EA2D7-D9C9-411A-8202-53AB71060F60}"/>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0" name="Oval 399">
                <a:extLst>
                  <a:ext uri="{FF2B5EF4-FFF2-40B4-BE49-F238E27FC236}">
                    <a16:creationId xmlns:a16="http://schemas.microsoft.com/office/drawing/2014/main" xmlns="" id="{DFEA9795-4AEF-439D-B16C-C7AC0B6209C9}"/>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1" name="Oval 400">
                <a:extLst>
                  <a:ext uri="{FF2B5EF4-FFF2-40B4-BE49-F238E27FC236}">
                    <a16:creationId xmlns:a16="http://schemas.microsoft.com/office/drawing/2014/main" xmlns="" id="{21A11602-E54B-4CD8-9F63-D701CCF8B021}"/>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2" name="Oval 401">
                <a:extLst>
                  <a:ext uri="{FF2B5EF4-FFF2-40B4-BE49-F238E27FC236}">
                    <a16:creationId xmlns:a16="http://schemas.microsoft.com/office/drawing/2014/main" xmlns="" id="{37A7759E-ED01-40D3-96ED-25D6085A7138}"/>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3" name="Oval 402">
                <a:extLst>
                  <a:ext uri="{FF2B5EF4-FFF2-40B4-BE49-F238E27FC236}">
                    <a16:creationId xmlns:a16="http://schemas.microsoft.com/office/drawing/2014/main" xmlns="" id="{1607A119-1160-404D-AFD7-D12C74F68DA2}"/>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4" name="Oval 403">
                <a:extLst>
                  <a:ext uri="{FF2B5EF4-FFF2-40B4-BE49-F238E27FC236}">
                    <a16:creationId xmlns:a16="http://schemas.microsoft.com/office/drawing/2014/main" xmlns="" id="{8209B066-C847-4C01-BD11-5EC977C9DD08}"/>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5" name="Oval 404">
                <a:extLst>
                  <a:ext uri="{FF2B5EF4-FFF2-40B4-BE49-F238E27FC236}">
                    <a16:creationId xmlns:a16="http://schemas.microsoft.com/office/drawing/2014/main" xmlns="" id="{BC159C71-00DC-4DC1-A7E4-3BF4399E69DC}"/>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6" name="Oval 405">
                <a:extLst>
                  <a:ext uri="{FF2B5EF4-FFF2-40B4-BE49-F238E27FC236}">
                    <a16:creationId xmlns:a16="http://schemas.microsoft.com/office/drawing/2014/main" xmlns="" id="{FE3110BC-1D6C-45ED-A38D-17B975FE1AC2}"/>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7" name="Oval 406">
                <a:extLst>
                  <a:ext uri="{FF2B5EF4-FFF2-40B4-BE49-F238E27FC236}">
                    <a16:creationId xmlns:a16="http://schemas.microsoft.com/office/drawing/2014/main" xmlns="" id="{84BCD830-402D-4FC6-869A-B057F33FB51C}"/>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8" name="Oval 407">
                <a:extLst>
                  <a:ext uri="{FF2B5EF4-FFF2-40B4-BE49-F238E27FC236}">
                    <a16:creationId xmlns:a16="http://schemas.microsoft.com/office/drawing/2014/main" xmlns="" id="{8B59C13B-D9AB-4EDE-8122-1B9A96DEB8FA}"/>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cxnSp>
        <p:nvCxnSpPr>
          <p:cNvPr id="687" name="Straight Arrow Connector 686">
            <a:extLst>
              <a:ext uri="{FF2B5EF4-FFF2-40B4-BE49-F238E27FC236}">
                <a16:creationId xmlns:a16="http://schemas.microsoft.com/office/drawing/2014/main" xmlns="" id="{B09E7E88-C7DD-49EB-A91A-6C3B436F5CDA}"/>
              </a:ext>
            </a:extLst>
          </p:cNvPr>
          <p:cNvCxnSpPr>
            <a:cxnSpLocks/>
          </p:cNvCxnSpPr>
          <p:nvPr/>
        </p:nvCxnSpPr>
        <p:spPr bwMode="auto">
          <a:xfrm flipV="1">
            <a:off x="1684353" y="2541942"/>
            <a:ext cx="603620" cy="1150832"/>
          </a:xfrm>
          <a:prstGeom prst="straightConnector1">
            <a:avLst/>
          </a:prstGeom>
          <a:noFill/>
          <a:ln w="28575" cap="flat" cmpd="sng" algn="ctr">
            <a:solidFill>
              <a:schemeClr val="bg1"/>
            </a:solidFill>
            <a:prstDash val="solid"/>
            <a:round/>
            <a:headEnd type="none" w="med" len="med"/>
            <a:tailEnd type="triangle"/>
          </a:ln>
          <a:effectLst/>
        </p:spPr>
      </p:cxnSp>
      <p:cxnSp>
        <p:nvCxnSpPr>
          <p:cNvPr id="689" name="Straight Arrow Connector 688">
            <a:extLst>
              <a:ext uri="{FF2B5EF4-FFF2-40B4-BE49-F238E27FC236}">
                <a16:creationId xmlns:a16="http://schemas.microsoft.com/office/drawing/2014/main" xmlns="" id="{B657ECF9-3373-4865-9761-619D441AD416}"/>
              </a:ext>
            </a:extLst>
          </p:cNvPr>
          <p:cNvCxnSpPr>
            <a:cxnSpLocks/>
          </p:cNvCxnSpPr>
          <p:nvPr/>
        </p:nvCxnSpPr>
        <p:spPr bwMode="auto">
          <a:xfrm>
            <a:off x="1685731" y="3824816"/>
            <a:ext cx="679008" cy="1421907"/>
          </a:xfrm>
          <a:prstGeom prst="straightConnector1">
            <a:avLst/>
          </a:prstGeom>
          <a:noFill/>
          <a:ln w="28575" cap="flat" cmpd="sng" algn="ctr">
            <a:solidFill>
              <a:schemeClr val="bg1"/>
            </a:solidFill>
            <a:prstDash val="solid"/>
            <a:round/>
            <a:headEnd type="none" w="med" len="med"/>
            <a:tailEnd type="triangle"/>
          </a:ln>
          <a:effectLst/>
        </p:spPr>
      </p:cxnSp>
      <p:cxnSp>
        <p:nvCxnSpPr>
          <p:cNvPr id="693" name="Straight Arrow Connector 692">
            <a:extLst>
              <a:ext uri="{FF2B5EF4-FFF2-40B4-BE49-F238E27FC236}">
                <a16:creationId xmlns:a16="http://schemas.microsoft.com/office/drawing/2014/main" xmlns="" id="{6A35D3F9-FB4A-4BDE-833D-51806E7BFAE3}"/>
              </a:ext>
            </a:extLst>
          </p:cNvPr>
          <p:cNvCxnSpPr/>
          <p:nvPr/>
        </p:nvCxnSpPr>
        <p:spPr bwMode="auto">
          <a:xfrm flipV="1">
            <a:off x="2954694" y="2345005"/>
            <a:ext cx="454090" cy="6500"/>
          </a:xfrm>
          <a:prstGeom prst="straightConnector1">
            <a:avLst/>
          </a:prstGeom>
          <a:noFill/>
          <a:ln w="28575" cap="flat" cmpd="sng" algn="ctr">
            <a:solidFill>
              <a:schemeClr val="bg1"/>
            </a:solidFill>
            <a:prstDash val="solid"/>
            <a:round/>
            <a:headEnd type="none" w="med" len="med"/>
            <a:tailEnd type="triangle"/>
          </a:ln>
          <a:effectLst/>
        </p:spPr>
      </p:cxnSp>
      <p:sp>
        <p:nvSpPr>
          <p:cNvPr id="694" name="Rectangle 693">
            <a:extLst>
              <a:ext uri="{FF2B5EF4-FFF2-40B4-BE49-F238E27FC236}">
                <a16:creationId xmlns:a16="http://schemas.microsoft.com/office/drawing/2014/main" xmlns="" id="{71D65E70-2F36-4876-A440-0AAA79A34094}"/>
              </a:ext>
            </a:extLst>
          </p:cNvPr>
          <p:cNvSpPr/>
          <p:nvPr/>
        </p:nvSpPr>
        <p:spPr bwMode="auto">
          <a:xfrm>
            <a:off x="3532681" y="2119905"/>
            <a:ext cx="801666" cy="464136"/>
          </a:xfrm>
          <a:prstGeom prst="rect">
            <a:avLst/>
          </a:prstGeom>
          <a:solidFill>
            <a:schemeClr val="accent5"/>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ro-RO" sz="1400" b="0" dirty="0" smtClean="0">
                <a:solidFill>
                  <a:schemeClr val="bg1"/>
                </a:solidFill>
                <a:latin typeface="Calibri" panose="020F0502020204030204" pitchFamily="34" charset="0"/>
              </a:rPr>
              <a:t>Ușoară</a:t>
            </a:r>
            <a:endParaRPr lang="en-US" sz="1400" b="0" dirty="0">
              <a:solidFill>
                <a:schemeClr val="bg1"/>
              </a:solidFill>
              <a:latin typeface="Calibri" panose="020F0502020204030204" pitchFamily="34" charset="0"/>
            </a:endParaRPr>
          </a:p>
        </p:txBody>
      </p:sp>
      <p:sp>
        <p:nvSpPr>
          <p:cNvPr id="695" name="Rectangle 694">
            <a:extLst>
              <a:ext uri="{FF2B5EF4-FFF2-40B4-BE49-F238E27FC236}">
                <a16:creationId xmlns:a16="http://schemas.microsoft.com/office/drawing/2014/main" xmlns="" id="{EEAF3D65-A24E-471A-B2D8-14372B4E221D}"/>
              </a:ext>
            </a:extLst>
          </p:cNvPr>
          <p:cNvSpPr/>
          <p:nvPr/>
        </p:nvSpPr>
        <p:spPr bwMode="auto">
          <a:xfrm>
            <a:off x="3520241" y="5308634"/>
            <a:ext cx="801666" cy="464136"/>
          </a:xfrm>
          <a:prstGeom prst="rect">
            <a:avLst/>
          </a:prstGeom>
          <a:solidFill>
            <a:schemeClr val="accent3"/>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en-US" sz="1400" b="0" dirty="0" smtClean="0">
                <a:solidFill>
                  <a:schemeClr val="tx1"/>
                </a:solidFill>
                <a:latin typeface="Calibri" panose="020F0502020204030204" pitchFamily="34" charset="0"/>
              </a:rPr>
              <a:t>Sever</a:t>
            </a:r>
            <a:r>
              <a:rPr lang="ro-RO" sz="1400" b="0" dirty="0" smtClean="0">
                <a:solidFill>
                  <a:schemeClr val="tx1"/>
                </a:solidFill>
                <a:latin typeface="Calibri" panose="020F0502020204030204" pitchFamily="34" charset="0"/>
              </a:rPr>
              <a:t>ă</a:t>
            </a:r>
            <a:endParaRPr lang="en-US" sz="1400" b="0" dirty="0">
              <a:solidFill>
                <a:schemeClr val="tx1"/>
              </a:solidFill>
              <a:latin typeface="Calibri" panose="020F0502020204030204" pitchFamily="34" charset="0"/>
            </a:endParaRPr>
          </a:p>
        </p:txBody>
      </p:sp>
      <p:cxnSp>
        <p:nvCxnSpPr>
          <p:cNvPr id="696" name="Straight Arrow Connector 695">
            <a:extLst>
              <a:ext uri="{FF2B5EF4-FFF2-40B4-BE49-F238E27FC236}">
                <a16:creationId xmlns:a16="http://schemas.microsoft.com/office/drawing/2014/main" xmlns="" id="{583CC046-48E0-4A7F-9730-3035C6AA0D84}"/>
              </a:ext>
            </a:extLst>
          </p:cNvPr>
          <p:cNvCxnSpPr/>
          <p:nvPr/>
        </p:nvCxnSpPr>
        <p:spPr bwMode="auto">
          <a:xfrm flipV="1">
            <a:off x="2993617" y="5538917"/>
            <a:ext cx="454090" cy="6500"/>
          </a:xfrm>
          <a:prstGeom prst="straightConnector1">
            <a:avLst/>
          </a:prstGeom>
          <a:noFill/>
          <a:ln w="28575" cap="flat" cmpd="sng" algn="ctr">
            <a:solidFill>
              <a:schemeClr val="bg1"/>
            </a:solidFill>
            <a:prstDash val="solid"/>
            <a:round/>
            <a:headEnd type="none" w="med" len="med"/>
            <a:tailEnd type="triangle"/>
          </a:ln>
          <a:effectLst/>
        </p:spPr>
      </p:cxnSp>
      <p:cxnSp>
        <p:nvCxnSpPr>
          <p:cNvPr id="697" name="Straight Arrow Connector 696">
            <a:extLst>
              <a:ext uri="{FF2B5EF4-FFF2-40B4-BE49-F238E27FC236}">
                <a16:creationId xmlns:a16="http://schemas.microsoft.com/office/drawing/2014/main" xmlns="" id="{F99563E9-59A9-4B97-B044-E40BA411126B}"/>
              </a:ext>
            </a:extLst>
          </p:cNvPr>
          <p:cNvCxnSpPr>
            <a:cxnSpLocks/>
          </p:cNvCxnSpPr>
          <p:nvPr/>
        </p:nvCxnSpPr>
        <p:spPr bwMode="auto">
          <a:xfrm>
            <a:off x="4407552" y="2356177"/>
            <a:ext cx="364215" cy="0"/>
          </a:xfrm>
          <a:prstGeom prst="straightConnector1">
            <a:avLst/>
          </a:prstGeom>
          <a:noFill/>
          <a:ln w="28575" cap="flat" cmpd="sng" algn="ctr">
            <a:solidFill>
              <a:schemeClr val="bg1"/>
            </a:solidFill>
            <a:prstDash val="solid"/>
            <a:round/>
            <a:headEnd type="none" w="med" len="med"/>
            <a:tailEnd type="triangle"/>
          </a:ln>
          <a:effectLst/>
        </p:spPr>
      </p:cxnSp>
      <p:sp>
        <p:nvSpPr>
          <p:cNvPr id="699" name="Rectangle 698">
            <a:extLst>
              <a:ext uri="{FF2B5EF4-FFF2-40B4-BE49-F238E27FC236}">
                <a16:creationId xmlns:a16="http://schemas.microsoft.com/office/drawing/2014/main" xmlns="" id="{DC751E5D-DD5D-4799-BB33-44C62735E299}"/>
              </a:ext>
            </a:extLst>
          </p:cNvPr>
          <p:cNvSpPr/>
          <p:nvPr/>
        </p:nvSpPr>
        <p:spPr bwMode="auto">
          <a:xfrm>
            <a:off x="4851176" y="2122394"/>
            <a:ext cx="1396121" cy="533803"/>
          </a:xfrm>
          <a:prstGeom prst="rect">
            <a:avLst/>
          </a:prstGeom>
          <a:solidFill>
            <a:schemeClr val="tx2"/>
          </a:solidFill>
          <a:ln w="0">
            <a:solidFill>
              <a:schemeClr val="bg1"/>
            </a:solidFill>
            <a:miter lim="800000"/>
            <a:headEnd/>
            <a:tailEnd/>
          </a:ln>
        </p:spPr>
        <p:txBody>
          <a:bodyPr rtlCol="0" anchor="ctr"/>
          <a:lstStyle/>
          <a:p>
            <a:pPr algn="ctr" eaLnBrk="1" hangingPunct="1">
              <a:lnSpc>
                <a:spcPct val="90000"/>
              </a:lnSpc>
              <a:spcBef>
                <a:spcPts val="0"/>
              </a:spcBef>
              <a:spcAft>
                <a:spcPts val="0"/>
              </a:spcAft>
              <a:buClr>
                <a:schemeClr val="folHlink"/>
              </a:buClr>
              <a:buNone/>
            </a:pPr>
            <a:r>
              <a:rPr lang="ro-RO" sz="1400" b="0" dirty="0" smtClean="0">
                <a:solidFill>
                  <a:schemeClr val="bg1"/>
                </a:solidFill>
                <a:latin typeface="Calibri" panose="020F0502020204030204" pitchFamily="34" charset="0"/>
              </a:rPr>
              <a:t>Răspuns imun normal</a:t>
            </a:r>
            <a:endParaRPr lang="en-US" sz="1400" b="0" dirty="0">
              <a:solidFill>
                <a:schemeClr val="bg1"/>
              </a:solidFill>
              <a:latin typeface="Calibri" panose="020F0502020204030204" pitchFamily="34" charset="0"/>
            </a:endParaRPr>
          </a:p>
        </p:txBody>
      </p:sp>
      <p:cxnSp>
        <p:nvCxnSpPr>
          <p:cNvPr id="700" name="Straight Arrow Connector 699">
            <a:extLst>
              <a:ext uri="{FF2B5EF4-FFF2-40B4-BE49-F238E27FC236}">
                <a16:creationId xmlns:a16="http://schemas.microsoft.com/office/drawing/2014/main" xmlns="" id="{C59975EA-9434-4351-AB62-76E87E1A44F9}"/>
              </a:ext>
            </a:extLst>
          </p:cNvPr>
          <p:cNvCxnSpPr>
            <a:cxnSpLocks/>
          </p:cNvCxnSpPr>
          <p:nvPr/>
        </p:nvCxnSpPr>
        <p:spPr bwMode="auto">
          <a:xfrm>
            <a:off x="6307887" y="2371081"/>
            <a:ext cx="364215" cy="0"/>
          </a:xfrm>
          <a:prstGeom prst="straightConnector1">
            <a:avLst/>
          </a:prstGeom>
          <a:noFill/>
          <a:ln w="28575" cap="flat" cmpd="sng" algn="ctr">
            <a:solidFill>
              <a:schemeClr val="bg1"/>
            </a:solidFill>
            <a:prstDash val="solid"/>
            <a:round/>
            <a:headEnd type="none" w="med" len="med"/>
            <a:tailEnd type="triangle"/>
          </a:ln>
          <a:effectLst/>
        </p:spPr>
      </p:cxnSp>
      <p:sp>
        <p:nvSpPr>
          <p:cNvPr id="701" name="Rectangle 700">
            <a:extLst>
              <a:ext uri="{FF2B5EF4-FFF2-40B4-BE49-F238E27FC236}">
                <a16:creationId xmlns:a16="http://schemas.microsoft.com/office/drawing/2014/main" xmlns="" id="{3FBE87ED-0BCC-4864-977B-3D8830F49276}"/>
              </a:ext>
            </a:extLst>
          </p:cNvPr>
          <p:cNvSpPr/>
          <p:nvPr/>
        </p:nvSpPr>
        <p:spPr bwMode="auto">
          <a:xfrm>
            <a:off x="6788187" y="2152532"/>
            <a:ext cx="1086850" cy="464136"/>
          </a:xfrm>
          <a:prstGeom prst="rect">
            <a:avLst/>
          </a:prstGeom>
          <a:solidFill>
            <a:schemeClr val="accent1"/>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ro-RO" sz="1400" b="0" dirty="0" smtClean="0">
                <a:latin typeface="Calibri" panose="020F0502020204030204" pitchFamily="34" charset="0"/>
              </a:rPr>
              <a:t>Vindecare</a:t>
            </a:r>
            <a:endParaRPr lang="en-US" sz="1400" b="0" dirty="0">
              <a:latin typeface="Calibri" panose="020F0502020204030204" pitchFamily="34" charset="0"/>
            </a:endParaRPr>
          </a:p>
        </p:txBody>
      </p:sp>
      <p:sp>
        <p:nvSpPr>
          <p:cNvPr id="704" name="Rectangle 703">
            <a:extLst>
              <a:ext uri="{FF2B5EF4-FFF2-40B4-BE49-F238E27FC236}">
                <a16:creationId xmlns:a16="http://schemas.microsoft.com/office/drawing/2014/main" xmlns="" id="{B0799F67-FFF6-4F70-9A8E-4E5D3DE26737}"/>
              </a:ext>
            </a:extLst>
          </p:cNvPr>
          <p:cNvSpPr/>
          <p:nvPr/>
        </p:nvSpPr>
        <p:spPr bwMode="auto">
          <a:xfrm>
            <a:off x="3618086" y="1492467"/>
            <a:ext cx="1943145" cy="533803"/>
          </a:xfrm>
          <a:prstGeom prst="rect">
            <a:avLst/>
          </a:prstGeom>
          <a:solidFill>
            <a:schemeClr val="accent4"/>
          </a:solidFill>
          <a:ln w="0">
            <a:solidFill>
              <a:schemeClr val="bg1"/>
            </a:solidFill>
            <a:miter lim="800000"/>
            <a:headEnd/>
            <a:tailEnd/>
          </a:ln>
        </p:spPr>
        <p:txBody>
          <a:bodyPr rtlCol="0" anchor="ctr"/>
          <a:lstStyle/>
          <a:p>
            <a:pPr algn="ctr" eaLnBrk="1" hangingPunct="1">
              <a:lnSpc>
                <a:spcPct val="90000"/>
              </a:lnSpc>
              <a:spcBef>
                <a:spcPts val="0"/>
              </a:spcBef>
              <a:spcAft>
                <a:spcPts val="0"/>
              </a:spcAft>
              <a:buClr>
                <a:schemeClr val="folHlink"/>
              </a:buClr>
              <a:buNone/>
            </a:pPr>
            <a:r>
              <a:rPr lang="ro-RO" sz="1400" b="0" dirty="0" smtClean="0">
                <a:latin typeface="Calibri" panose="020F0502020204030204" pitchFamily="34" charset="0"/>
              </a:rPr>
              <a:t>Izolare/spitalizare</a:t>
            </a:r>
          </a:p>
          <a:p>
            <a:pPr algn="ctr" eaLnBrk="1" hangingPunct="1">
              <a:lnSpc>
                <a:spcPct val="90000"/>
              </a:lnSpc>
              <a:spcBef>
                <a:spcPts val="0"/>
              </a:spcBef>
              <a:spcAft>
                <a:spcPts val="0"/>
              </a:spcAft>
              <a:buClr>
                <a:schemeClr val="folHlink"/>
              </a:buClr>
              <a:buNone/>
            </a:pPr>
            <a:r>
              <a:rPr lang="ro-RO" sz="1400" b="0" dirty="0" smtClean="0">
                <a:latin typeface="Calibri" panose="020F0502020204030204" pitchFamily="34" charset="0"/>
              </a:rPr>
              <a:t>Terapie suportivă</a:t>
            </a:r>
            <a:endParaRPr lang="en-US" sz="1400" b="0" dirty="0">
              <a:latin typeface="Calibri" panose="020F0502020204030204" pitchFamily="34" charset="0"/>
            </a:endParaRPr>
          </a:p>
        </p:txBody>
      </p:sp>
      <p:cxnSp>
        <p:nvCxnSpPr>
          <p:cNvPr id="2049" name="Straight Arrow Connector 2048">
            <a:extLst>
              <a:ext uri="{FF2B5EF4-FFF2-40B4-BE49-F238E27FC236}">
                <a16:creationId xmlns:a16="http://schemas.microsoft.com/office/drawing/2014/main" xmlns="" id="{49E3E4C2-6300-4517-B446-BCF4FE0876D1}"/>
              </a:ext>
            </a:extLst>
          </p:cNvPr>
          <p:cNvCxnSpPr>
            <a:stCxn id="704" idx="2"/>
          </p:cNvCxnSpPr>
          <p:nvPr/>
        </p:nvCxnSpPr>
        <p:spPr bwMode="auto">
          <a:xfrm>
            <a:off x="4589659" y="2026270"/>
            <a:ext cx="0" cy="221186"/>
          </a:xfrm>
          <a:prstGeom prst="straightConnector1">
            <a:avLst/>
          </a:prstGeom>
          <a:noFill/>
          <a:ln w="28575" cap="flat" cmpd="sng" algn="ctr">
            <a:solidFill>
              <a:schemeClr val="bg1"/>
            </a:solidFill>
            <a:prstDash val="solid"/>
            <a:round/>
            <a:headEnd type="none" w="med" len="med"/>
            <a:tailEnd type="triangle"/>
          </a:ln>
          <a:effectLst/>
        </p:spPr>
      </p:cxnSp>
      <p:sp>
        <p:nvSpPr>
          <p:cNvPr id="707" name="Rectangle 706">
            <a:extLst>
              <a:ext uri="{FF2B5EF4-FFF2-40B4-BE49-F238E27FC236}">
                <a16:creationId xmlns:a16="http://schemas.microsoft.com/office/drawing/2014/main" xmlns="" id="{D8C43228-C032-48F3-BDF8-35DF97883E36}"/>
              </a:ext>
            </a:extLst>
          </p:cNvPr>
          <p:cNvSpPr/>
          <p:nvPr/>
        </p:nvSpPr>
        <p:spPr bwMode="auto">
          <a:xfrm rot="5400000">
            <a:off x="7237194" y="5432485"/>
            <a:ext cx="801666" cy="464136"/>
          </a:xfrm>
          <a:prstGeom prst="rect">
            <a:avLst/>
          </a:prstGeom>
          <a:solidFill>
            <a:schemeClr val="accent3">
              <a:lumMod val="75000"/>
            </a:schemeClr>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ro-RO" sz="1400" b="0" dirty="0" smtClean="0">
                <a:solidFill>
                  <a:schemeClr val="tx1"/>
                </a:solidFill>
                <a:latin typeface="Calibri" panose="020F0502020204030204" pitchFamily="34" charset="0"/>
              </a:rPr>
              <a:t>Deces</a:t>
            </a:r>
            <a:endParaRPr lang="en-US" sz="1400" b="0" dirty="0">
              <a:solidFill>
                <a:schemeClr val="tx1"/>
              </a:solidFill>
              <a:latin typeface="Calibri" panose="020F0502020204030204" pitchFamily="34" charset="0"/>
            </a:endParaRPr>
          </a:p>
        </p:txBody>
      </p:sp>
      <p:sp>
        <p:nvSpPr>
          <p:cNvPr id="709" name="Rectangle 708">
            <a:extLst>
              <a:ext uri="{FF2B5EF4-FFF2-40B4-BE49-F238E27FC236}">
                <a16:creationId xmlns:a16="http://schemas.microsoft.com/office/drawing/2014/main" xmlns="" id="{C0C05435-F77F-482C-A18B-B6487CA8DB7E}"/>
              </a:ext>
            </a:extLst>
          </p:cNvPr>
          <p:cNvSpPr/>
          <p:nvPr/>
        </p:nvSpPr>
        <p:spPr bwMode="auto">
          <a:xfrm>
            <a:off x="4407552" y="4574839"/>
            <a:ext cx="1683766" cy="638238"/>
          </a:xfrm>
          <a:prstGeom prst="rect">
            <a:avLst/>
          </a:prstGeom>
          <a:solidFill>
            <a:schemeClr val="accent4"/>
          </a:solidFill>
          <a:ln w="0">
            <a:solidFill>
              <a:schemeClr val="bg1"/>
            </a:solidFill>
            <a:miter lim="800000"/>
            <a:headEnd/>
            <a:tailEnd/>
          </a:ln>
        </p:spPr>
        <p:txBody>
          <a:bodyPr rtlCol="0" anchor="ctr"/>
          <a:lstStyle/>
          <a:p>
            <a:pPr algn="ctr" eaLnBrk="1" hangingPunct="1">
              <a:lnSpc>
                <a:spcPct val="90000"/>
              </a:lnSpc>
              <a:spcBef>
                <a:spcPts val="0"/>
              </a:spcBef>
              <a:spcAft>
                <a:spcPts val="0"/>
              </a:spcAft>
              <a:buClr>
                <a:schemeClr val="folHlink"/>
              </a:buClr>
              <a:buNone/>
            </a:pPr>
            <a:r>
              <a:rPr lang="ro-RO" sz="1400" b="0" dirty="0" smtClean="0">
                <a:latin typeface="Calibri" panose="020F0502020204030204" pitchFamily="34" charset="0"/>
              </a:rPr>
              <a:t>Tratament antiviral și anti-citokine</a:t>
            </a:r>
            <a:endParaRPr lang="en-US" sz="1400" b="0" dirty="0">
              <a:latin typeface="Calibri" panose="020F0502020204030204" pitchFamily="34" charset="0"/>
            </a:endParaRPr>
          </a:p>
        </p:txBody>
      </p:sp>
      <p:sp>
        <p:nvSpPr>
          <p:cNvPr id="710" name="Rectangle 709">
            <a:extLst>
              <a:ext uri="{FF2B5EF4-FFF2-40B4-BE49-F238E27FC236}">
                <a16:creationId xmlns:a16="http://schemas.microsoft.com/office/drawing/2014/main" xmlns="" id="{73EE251E-4B7E-4EFF-A42B-60A31B0411AA}"/>
              </a:ext>
            </a:extLst>
          </p:cNvPr>
          <p:cNvSpPr/>
          <p:nvPr/>
        </p:nvSpPr>
        <p:spPr bwMode="auto">
          <a:xfrm>
            <a:off x="5434464" y="5308979"/>
            <a:ext cx="1716963" cy="818866"/>
          </a:xfrm>
          <a:prstGeom prst="rect">
            <a:avLst/>
          </a:prstGeom>
          <a:solidFill>
            <a:schemeClr val="accent6"/>
          </a:solidFill>
          <a:ln w="0">
            <a:solidFill>
              <a:schemeClr val="bg1"/>
            </a:solidFill>
            <a:miter lim="800000"/>
            <a:headEnd/>
            <a:tailEnd/>
          </a:ln>
        </p:spPr>
        <p:txBody>
          <a:bodyPr rtlCol="0" anchor="ctr"/>
          <a:lstStyle/>
          <a:p>
            <a:pPr algn="ctr" eaLnBrk="1" hangingPunct="1">
              <a:lnSpc>
                <a:spcPct val="90000"/>
              </a:lnSpc>
              <a:spcBef>
                <a:spcPts val="0"/>
              </a:spcBef>
              <a:spcAft>
                <a:spcPts val="0"/>
              </a:spcAft>
              <a:buClr>
                <a:schemeClr val="folHlink"/>
              </a:buClr>
              <a:buNone/>
            </a:pPr>
            <a:r>
              <a:rPr lang="ro-RO" sz="1200" b="0" dirty="0" smtClean="0">
                <a:latin typeface="Calibri" panose="020F0502020204030204" pitchFamily="34" charset="0"/>
              </a:rPr>
              <a:t>Leziuni pulmonare</a:t>
            </a:r>
            <a:r>
              <a:rPr lang="en-US" sz="1200" b="0" dirty="0" smtClean="0">
                <a:latin typeface="Calibri" panose="020F0502020204030204" pitchFamily="34" charset="0"/>
              </a:rPr>
              <a:t>/</a:t>
            </a:r>
            <a:r>
              <a:rPr lang="ro-RO" sz="1200" b="0" dirty="0" smtClean="0">
                <a:latin typeface="Calibri" panose="020F0502020204030204" pitchFamily="34" charset="0"/>
              </a:rPr>
              <a:t>șoc </a:t>
            </a:r>
            <a:r>
              <a:rPr lang="en-US" sz="1200" b="0" dirty="0" smtClean="0">
                <a:latin typeface="Calibri" panose="020F0502020204030204" pitchFamily="34" charset="0"/>
              </a:rPr>
              <a:t>septic/</a:t>
            </a:r>
            <a:r>
              <a:rPr lang="ro-RO" sz="1200" b="0" dirty="0" smtClean="0">
                <a:latin typeface="Calibri" panose="020F0502020204030204" pitchFamily="34" charset="0"/>
              </a:rPr>
              <a:t>insuficiență de organ/ coagulopatie</a:t>
            </a:r>
            <a:endParaRPr lang="en-US" sz="1200" b="0" dirty="0">
              <a:latin typeface="Calibri" panose="020F0502020204030204" pitchFamily="34" charset="0"/>
            </a:endParaRPr>
          </a:p>
        </p:txBody>
      </p:sp>
      <p:cxnSp>
        <p:nvCxnSpPr>
          <p:cNvPr id="2052" name="Straight Arrow Connector 2051">
            <a:extLst>
              <a:ext uri="{FF2B5EF4-FFF2-40B4-BE49-F238E27FC236}">
                <a16:creationId xmlns:a16="http://schemas.microsoft.com/office/drawing/2014/main" xmlns="" id="{4BDD783C-28C2-404F-9008-1A6C301CB15E}"/>
              </a:ext>
            </a:extLst>
          </p:cNvPr>
          <p:cNvCxnSpPr/>
          <p:nvPr/>
        </p:nvCxnSpPr>
        <p:spPr bwMode="auto">
          <a:xfrm>
            <a:off x="4706909" y="5213077"/>
            <a:ext cx="0" cy="214062"/>
          </a:xfrm>
          <a:prstGeom prst="straightConnector1">
            <a:avLst/>
          </a:prstGeom>
          <a:noFill/>
          <a:ln w="28575" cap="flat" cmpd="sng" algn="ctr">
            <a:solidFill>
              <a:schemeClr val="bg1"/>
            </a:solidFill>
            <a:prstDash val="solid"/>
            <a:round/>
            <a:headEnd type="none" w="med" len="med"/>
            <a:tailEnd type="triangle"/>
          </a:ln>
          <a:effectLst/>
        </p:spPr>
      </p:cxnSp>
      <p:cxnSp>
        <p:nvCxnSpPr>
          <p:cNvPr id="2054" name="Straight Arrow Connector 2053">
            <a:extLst>
              <a:ext uri="{FF2B5EF4-FFF2-40B4-BE49-F238E27FC236}">
                <a16:creationId xmlns:a16="http://schemas.microsoft.com/office/drawing/2014/main" xmlns="" id="{9518F675-8271-4D30-9711-C9D02B64C1B4}"/>
              </a:ext>
            </a:extLst>
          </p:cNvPr>
          <p:cNvCxnSpPr/>
          <p:nvPr/>
        </p:nvCxnSpPr>
        <p:spPr bwMode="auto">
          <a:xfrm>
            <a:off x="4407552" y="5540702"/>
            <a:ext cx="1022864" cy="0"/>
          </a:xfrm>
          <a:prstGeom prst="straightConnector1">
            <a:avLst/>
          </a:prstGeom>
          <a:noFill/>
          <a:ln w="28575" cap="flat" cmpd="sng" algn="ctr">
            <a:solidFill>
              <a:schemeClr val="bg1"/>
            </a:solidFill>
            <a:prstDash val="solid"/>
            <a:round/>
            <a:headEnd type="none" w="med" len="med"/>
            <a:tailEnd type="triangle"/>
          </a:ln>
          <a:effectLst/>
        </p:spPr>
      </p:cxnSp>
      <p:cxnSp>
        <p:nvCxnSpPr>
          <p:cNvPr id="2056" name="Straight Arrow Connector 2055">
            <a:extLst>
              <a:ext uri="{FF2B5EF4-FFF2-40B4-BE49-F238E27FC236}">
                <a16:creationId xmlns:a16="http://schemas.microsoft.com/office/drawing/2014/main" xmlns="" id="{FBECB5BA-48CE-4CE8-95F2-C02DBB0C5A90}"/>
              </a:ext>
            </a:extLst>
          </p:cNvPr>
          <p:cNvCxnSpPr/>
          <p:nvPr/>
        </p:nvCxnSpPr>
        <p:spPr bwMode="auto">
          <a:xfrm flipV="1">
            <a:off x="4706909" y="5636591"/>
            <a:ext cx="0" cy="185711"/>
          </a:xfrm>
          <a:prstGeom prst="straightConnector1">
            <a:avLst/>
          </a:prstGeom>
          <a:noFill/>
          <a:ln w="28575" cap="flat" cmpd="sng" algn="ctr">
            <a:solidFill>
              <a:schemeClr val="bg1"/>
            </a:solidFill>
            <a:prstDash val="solid"/>
            <a:round/>
            <a:headEnd type="none" w="med" len="med"/>
            <a:tailEnd type="triangle"/>
          </a:ln>
          <a:effectLst/>
        </p:spPr>
      </p:cxnSp>
      <p:sp>
        <p:nvSpPr>
          <p:cNvPr id="2059" name="Freeform: Shape 2058">
            <a:extLst>
              <a:ext uri="{FF2B5EF4-FFF2-40B4-BE49-F238E27FC236}">
                <a16:creationId xmlns:a16="http://schemas.microsoft.com/office/drawing/2014/main" xmlns="" id="{779E1BC5-9999-4698-8E4A-A1941A45F08A}"/>
              </a:ext>
            </a:extLst>
          </p:cNvPr>
          <p:cNvSpPr/>
          <p:nvPr/>
        </p:nvSpPr>
        <p:spPr bwMode="auto">
          <a:xfrm>
            <a:off x="5150498" y="2915394"/>
            <a:ext cx="615820" cy="138826"/>
          </a:xfrm>
          <a:custGeom>
            <a:avLst/>
            <a:gdLst>
              <a:gd name="connsiteX0" fmla="*/ 615820 w 615820"/>
              <a:gd name="connsiteY0" fmla="*/ 70402 h 138826"/>
              <a:gd name="connsiteX1" fmla="*/ 311020 w 615820"/>
              <a:gd name="connsiteY1" fmla="*/ 1977 h 138826"/>
              <a:gd name="connsiteX2" fmla="*/ 0 w 615820"/>
              <a:gd name="connsiteY2" fmla="*/ 138826 h 138826"/>
            </a:gdLst>
            <a:ahLst/>
            <a:cxnLst>
              <a:cxn ang="0">
                <a:pos x="connsiteX0" y="connsiteY0"/>
              </a:cxn>
              <a:cxn ang="0">
                <a:pos x="connsiteX1" y="connsiteY1"/>
              </a:cxn>
              <a:cxn ang="0">
                <a:pos x="connsiteX2" y="connsiteY2"/>
              </a:cxn>
            </a:cxnLst>
            <a:rect l="l" t="t" r="r" b="b"/>
            <a:pathLst>
              <a:path w="615820" h="138826">
                <a:moveTo>
                  <a:pt x="615820" y="70402"/>
                </a:moveTo>
                <a:cubicBezTo>
                  <a:pt x="514738" y="30487"/>
                  <a:pt x="413657" y="-9427"/>
                  <a:pt x="311020" y="1977"/>
                </a:cubicBezTo>
                <a:cubicBezTo>
                  <a:pt x="208383" y="13381"/>
                  <a:pt x="104191" y="76103"/>
                  <a:pt x="0" y="138826"/>
                </a:cubicBezTo>
              </a:path>
            </a:pathLst>
          </a:custGeom>
          <a:noFill/>
          <a:ln w="28575">
            <a:solidFill>
              <a:schemeClr val="bg1"/>
            </a:solidFill>
            <a:miter lim="800000"/>
            <a:headEnd/>
            <a:tailEnd type="triangle"/>
          </a:ln>
        </p:spPr>
        <p:txBody>
          <a:bodyPr rtlCol="0" anchor="ctr"/>
          <a:lstStyle/>
          <a:p>
            <a:pPr algn="ctr"/>
            <a:endParaRPr lang="en-US" dirty="0"/>
          </a:p>
        </p:txBody>
      </p:sp>
      <p:sp>
        <p:nvSpPr>
          <p:cNvPr id="720" name="Freeform: Shape 719">
            <a:extLst>
              <a:ext uri="{FF2B5EF4-FFF2-40B4-BE49-F238E27FC236}">
                <a16:creationId xmlns:a16="http://schemas.microsoft.com/office/drawing/2014/main" xmlns="" id="{351EDFB4-5FBF-4E40-AA6E-9BFAD5B568A0}"/>
              </a:ext>
            </a:extLst>
          </p:cNvPr>
          <p:cNvSpPr/>
          <p:nvPr/>
        </p:nvSpPr>
        <p:spPr bwMode="auto">
          <a:xfrm rot="1743671" flipH="1" flipV="1">
            <a:off x="5156900" y="3868095"/>
            <a:ext cx="615820" cy="138826"/>
          </a:xfrm>
          <a:custGeom>
            <a:avLst/>
            <a:gdLst>
              <a:gd name="connsiteX0" fmla="*/ 615820 w 615820"/>
              <a:gd name="connsiteY0" fmla="*/ 70402 h 138826"/>
              <a:gd name="connsiteX1" fmla="*/ 311020 w 615820"/>
              <a:gd name="connsiteY1" fmla="*/ 1977 h 138826"/>
              <a:gd name="connsiteX2" fmla="*/ 0 w 615820"/>
              <a:gd name="connsiteY2" fmla="*/ 138826 h 138826"/>
            </a:gdLst>
            <a:ahLst/>
            <a:cxnLst>
              <a:cxn ang="0">
                <a:pos x="connsiteX0" y="connsiteY0"/>
              </a:cxn>
              <a:cxn ang="0">
                <a:pos x="connsiteX1" y="connsiteY1"/>
              </a:cxn>
              <a:cxn ang="0">
                <a:pos x="connsiteX2" y="connsiteY2"/>
              </a:cxn>
            </a:cxnLst>
            <a:rect l="l" t="t" r="r" b="b"/>
            <a:pathLst>
              <a:path w="615820" h="138826">
                <a:moveTo>
                  <a:pt x="615820" y="70402"/>
                </a:moveTo>
                <a:cubicBezTo>
                  <a:pt x="514738" y="30487"/>
                  <a:pt x="413657" y="-9427"/>
                  <a:pt x="311020" y="1977"/>
                </a:cubicBezTo>
                <a:cubicBezTo>
                  <a:pt x="208383" y="13381"/>
                  <a:pt x="104191" y="76103"/>
                  <a:pt x="0" y="138826"/>
                </a:cubicBezTo>
              </a:path>
            </a:pathLst>
          </a:custGeom>
          <a:noFill/>
          <a:ln w="28575">
            <a:solidFill>
              <a:schemeClr val="bg1"/>
            </a:solidFill>
            <a:miter lim="800000"/>
            <a:headEnd/>
            <a:tailEnd type="triangle"/>
          </a:ln>
        </p:spPr>
        <p:txBody>
          <a:bodyPr rtlCol="0" anchor="ctr"/>
          <a:lstStyle/>
          <a:p>
            <a:pPr algn="ctr"/>
            <a:endParaRPr lang="en-US" dirty="0"/>
          </a:p>
        </p:txBody>
      </p:sp>
      <p:cxnSp>
        <p:nvCxnSpPr>
          <p:cNvPr id="2061" name="Straight Arrow Connector 2060">
            <a:extLst>
              <a:ext uri="{FF2B5EF4-FFF2-40B4-BE49-F238E27FC236}">
                <a16:creationId xmlns:a16="http://schemas.microsoft.com/office/drawing/2014/main" xmlns="" id="{5EE8F6E3-9E6B-4448-9878-65ED3CD42415}"/>
              </a:ext>
            </a:extLst>
          </p:cNvPr>
          <p:cNvCxnSpPr/>
          <p:nvPr/>
        </p:nvCxnSpPr>
        <p:spPr bwMode="auto">
          <a:xfrm flipV="1">
            <a:off x="3104749" y="3702827"/>
            <a:ext cx="0" cy="412842"/>
          </a:xfrm>
          <a:prstGeom prst="straightConnector1">
            <a:avLst/>
          </a:prstGeom>
          <a:noFill/>
          <a:ln w="28575" cap="flat" cmpd="sng" algn="ctr">
            <a:solidFill>
              <a:schemeClr val="bg1"/>
            </a:solidFill>
            <a:prstDash val="solid"/>
            <a:round/>
            <a:headEnd type="none" w="med" len="med"/>
            <a:tailEnd type="triangle"/>
          </a:ln>
          <a:effectLst/>
        </p:spPr>
      </p:cxnSp>
      <p:cxnSp>
        <p:nvCxnSpPr>
          <p:cNvPr id="2063" name="Straight Arrow Connector 2062">
            <a:extLst>
              <a:ext uri="{FF2B5EF4-FFF2-40B4-BE49-F238E27FC236}">
                <a16:creationId xmlns:a16="http://schemas.microsoft.com/office/drawing/2014/main" xmlns="" id="{5FD041ED-C034-4408-9EDE-59E37B1E92E2}"/>
              </a:ext>
            </a:extLst>
          </p:cNvPr>
          <p:cNvCxnSpPr>
            <a:cxnSpLocks/>
          </p:cNvCxnSpPr>
          <p:nvPr/>
        </p:nvCxnSpPr>
        <p:spPr bwMode="auto">
          <a:xfrm flipH="1" flipV="1">
            <a:off x="3864200" y="2644149"/>
            <a:ext cx="93244" cy="530281"/>
          </a:xfrm>
          <a:prstGeom prst="straightConnector1">
            <a:avLst/>
          </a:prstGeom>
          <a:noFill/>
          <a:ln w="28575" cap="flat" cmpd="sng" algn="ctr">
            <a:solidFill>
              <a:schemeClr val="bg1"/>
            </a:solidFill>
            <a:prstDash val="solid"/>
            <a:round/>
            <a:headEnd type="none" w="med" len="med"/>
            <a:tailEnd type="triangle"/>
          </a:ln>
          <a:effectLst/>
        </p:spPr>
      </p:cxnSp>
      <p:cxnSp>
        <p:nvCxnSpPr>
          <p:cNvPr id="2065" name="Straight Arrow Connector 2064">
            <a:extLst>
              <a:ext uri="{FF2B5EF4-FFF2-40B4-BE49-F238E27FC236}">
                <a16:creationId xmlns:a16="http://schemas.microsoft.com/office/drawing/2014/main" xmlns="" id="{B3194139-C95B-482B-AC15-4BE3D9293C67}"/>
              </a:ext>
            </a:extLst>
          </p:cNvPr>
          <p:cNvCxnSpPr>
            <a:cxnSpLocks/>
          </p:cNvCxnSpPr>
          <p:nvPr/>
        </p:nvCxnSpPr>
        <p:spPr bwMode="auto">
          <a:xfrm flipH="1">
            <a:off x="3921074" y="3824816"/>
            <a:ext cx="113749" cy="1388261"/>
          </a:xfrm>
          <a:prstGeom prst="straightConnector1">
            <a:avLst/>
          </a:prstGeom>
          <a:noFill/>
          <a:ln w="28575" cap="flat" cmpd="sng" algn="ctr">
            <a:solidFill>
              <a:schemeClr val="bg1"/>
            </a:solidFill>
            <a:prstDash val="solid"/>
            <a:round/>
            <a:headEnd type="none" w="med" len="med"/>
            <a:tailEnd type="triangle"/>
          </a:ln>
          <a:effectLst/>
        </p:spPr>
      </p:cxnSp>
      <p:cxnSp>
        <p:nvCxnSpPr>
          <p:cNvPr id="2069" name="Straight Arrow Connector 2068">
            <a:extLst>
              <a:ext uri="{FF2B5EF4-FFF2-40B4-BE49-F238E27FC236}">
                <a16:creationId xmlns:a16="http://schemas.microsoft.com/office/drawing/2014/main" xmlns="" id="{11C73529-4A9B-495B-85F0-E4D1D78B0C06}"/>
              </a:ext>
            </a:extLst>
          </p:cNvPr>
          <p:cNvCxnSpPr/>
          <p:nvPr/>
        </p:nvCxnSpPr>
        <p:spPr bwMode="auto">
          <a:xfrm>
            <a:off x="3258269" y="3462244"/>
            <a:ext cx="662805" cy="0"/>
          </a:xfrm>
          <a:prstGeom prst="straightConnector1">
            <a:avLst/>
          </a:prstGeom>
          <a:noFill/>
          <a:ln w="28575" cap="flat" cmpd="sng" algn="ctr">
            <a:solidFill>
              <a:schemeClr val="bg1"/>
            </a:solidFill>
            <a:prstDash val="sysDash"/>
            <a:round/>
            <a:headEnd type="none" w="med" len="med"/>
            <a:tailEnd type="triangle"/>
          </a:ln>
          <a:effectLst/>
        </p:spPr>
      </p:cxnSp>
      <p:cxnSp>
        <p:nvCxnSpPr>
          <p:cNvPr id="2071" name="Straight Arrow Connector 2070">
            <a:extLst>
              <a:ext uri="{FF2B5EF4-FFF2-40B4-BE49-F238E27FC236}">
                <a16:creationId xmlns:a16="http://schemas.microsoft.com/office/drawing/2014/main" xmlns="" id="{724C072B-A5B7-4094-BDD7-DDB393EA1CCF}"/>
              </a:ext>
            </a:extLst>
          </p:cNvPr>
          <p:cNvCxnSpPr/>
          <p:nvPr/>
        </p:nvCxnSpPr>
        <p:spPr bwMode="auto">
          <a:xfrm>
            <a:off x="7146670" y="5679439"/>
            <a:ext cx="259289" cy="0"/>
          </a:xfrm>
          <a:prstGeom prst="straightConnector1">
            <a:avLst/>
          </a:prstGeom>
          <a:noFill/>
          <a:ln w="28575" cap="flat" cmpd="sng" algn="ctr">
            <a:solidFill>
              <a:schemeClr val="bg1"/>
            </a:solidFill>
            <a:prstDash val="sysDash"/>
            <a:round/>
            <a:headEnd type="none" w="med" len="med"/>
            <a:tailEnd type="triangle"/>
          </a:ln>
          <a:effectLst/>
        </p:spPr>
      </p:cxnSp>
      <p:sp>
        <p:nvSpPr>
          <p:cNvPr id="2072" name="Freeform: Shape 2071">
            <a:extLst>
              <a:ext uri="{FF2B5EF4-FFF2-40B4-BE49-F238E27FC236}">
                <a16:creationId xmlns:a16="http://schemas.microsoft.com/office/drawing/2014/main" xmlns="" id="{CE94660D-4644-4E2C-866A-F5A3BB986369}"/>
              </a:ext>
            </a:extLst>
          </p:cNvPr>
          <p:cNvSpPr/>
          <p:nvPr/>
        </p:nvSpPr>
        <p:spPr bwMode="auto">
          <a:xfrm>
            <a:off x="7141029" y="2637453"/>
            <a:ext cx="192832" cy="2718318"/>
          </a:xfrm>
          <a:custGeom>
            <a:avLst/>
            <a:gdLst>
              <a:gd name="connsiteX0" fmla="*/ 0 w 192832"/>
              <a:gd name="connsiteY0" fmla="*/ 2718318 h 2718318"/>
              <a:gd name="connsiteX1" fmla="*/ 192832 w 192832"/>
              <a:gd name="connsiteY1" fmla="*/ 2718318 h 2718318"/>
              <a:gd name="connsiteX2" fmla="*/ 192832 w 192832"/>
              <a:gd name="connsiteY2" fmla="*/ 0 h 2718318"/>
            </a:gdLst>
            <a:ahLst/>
            <a:cxnLst>
              <a:cxn ang="0">
                <a:pos x="connsiteX0" y="connsiteY0"/>
              </a:cxn>
              <a:cxn ang="0">
                <a:pos x="connsiteX1" y="connsiteY1"/>
              </a:cxn>
              <a:cxn ang="0">
                <a:pos x="connsiteX2" y="connsiteY2"/>
              </a:cxn>
            </a:cxnLst>
            <a:rect l="l" t="t" r="r" b="b"/>
            <a:pathLst>
              <a:path w="192832" h="2718318">
                <a:moveTo>
                  <a:pt x="0" y="2718318"/>
                </a:moveTo>
                <a:lnTo>
                  <a:pt x="192832" y="2718318"/>
                </a:lnTo>
                <a:lnTo>
                  <a:pt x="192832" y="0"/>
                </a:lnTo>
              </a:path>
            </a:pathLst>
          </a:custGeom>
          <a:noFill/>
          <a:ln w="28575">
            <a:solidFill>
              <a:schemeClr val="bg1"/>
            </a:solidFill>
            <a:prstDash val="sysDash"/>
            <a:miter lim="800000"/>
            <a:headEnd/>
            <a:tailEnd type="triangle"/>
          </a:ln>
        </p:spPr>
        <p:txBody>
          <a:bodyPr rtlCol="0" anchor="ctr"/>
          <a:lstStyle/>
          <a:p>
            <a:pPr algn="ctr"/>
            <a:endParaRPr lang="en-US" dirty="0"/>
          </a:p>
        </p:txBody>
      </p:sp>
      <p:sp>
        <p:nvSpPr>
          <p:cNvPr id="2073" name="TextBox 2072">
            <a:extLst>
              <a:ext uri="{FF2B5EF4-FFF2-40B4-BE49-F238E27FC236}">
                <a16:creationId xmlns:a16="http://schemas.microsoft.com/office/drawing/2014/main" xmlns="" id="{9295347D-FFAA-4BEB-99E9-1479BE163B21}"/>
              </a:ext>
            </a:extLst>
          </p:cNvPr>
          <p:cNvSpPr txBox="1"/>
          <p:nvPr/>
        </p:nvSpPr>
        <p:spPr bwMode="auto">
          <a:xfrm>
            <a:off x="2007278" y="1737521"/>
            <a:ext cx="154343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ro-RO" sz="1600" b="0" dirty="0" smtClean="0">
                <a:solidFill>
                  <a:schemeClr val="bg1"/>
                </a:solidFill>
                <a:latin typeface="Calibri" panose="020F0502020204030204" pitchFamily="34" charset="0"/>
              </a:rPr>
              <a:t>Titru viral scăzut</a:t>
            </a:r>
            <a:endParaRPr lang="en-US" sz="1600" b="0" dirty="0">
              <a:solidFill>
                <a:schemeClr val="bg1"/>
              </a:solidFill>
              <a:latin typeface="Calibri" panose="020F0502020204030204" pitchFamily="34" charset="0"/>
            </a:endParaRPr>
          </a:p>
        </p:txBody>
      </p:sp>
      <p:sp>
        <p:nvSpPr>
          <p:cNvPr id="735" name="TextBox 734">
            <a:extLst>
              <a:ext uri="{FF2B5EF4-FFF2-40B4-BE49-F238E27FC236}">
                <a16:creationId xmlns:a16="http://schemas.microsoft.com/office/drawing/2014/main" xmlns="" id="{330813BC-0DF9-4C70-83E1-49C055522C4E}"/>
              </a:ext>
            </a:extLst>
          </p:cNvPr>
          <p:cNvSpPr txBox="1"/>
          <p:nvPr/>
        </p:nvSpPr>
        <p:spPr bwMode="auto">
          <a:xfrm>
            <a:off x="284160" y="2741631"/>
            <a:ext cx="116474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SARS-CoV-2</a:t>
            </a:r>
          </a:p>
        </p:txBody>
      </p:sp>
      <p:sp>
        <p:nvSpPr>
          <p:cNvPr id="736" name="TextBox 735">
            <a:extLst>
              <a:ext uri="{FF2B5EF4-FFF2-40B4-BE49-F238E27FC236}">
                <a16:creationId xmlns:a16="http://schemas.microsoft.com/office/drawing/2014/main" xmlns="" id="{E0B55D60-127D-4E6A-874D-628FF15AD122}"/>
              </a:ext>
            </a:extLst>
          </p:cNvPr>
          <p:cNvSpPr txBox="1"/>
          <p:nvPr/>
        </p:nvSpPr>
        <p:spPr bwMode="auto">
          <a:xfrm>
            <a:off x="1872075" y="3640596"/>
            <a:ext cx="1074846"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90000"/>
              </a:lnSpc>
              <a:spcBef>
                <a:spcPts val="0"/>
              </a:spcBef>
              <a:spcAft>
                <a:spcPct val="0"/>
              </a:spcAft>
              <a:buClrTx/>
              <a:buFontTx/>
              <a:buNone/>
            </a:pPr>
            <a:r>
              <a:rPr lang="en-US" sz="1600" b="0" dirty="0" err="1" smtClean="0">
                <a:solidFill>
                  <a:schemeClr val="bg1"/>
                </a:solidFill>
                <a:latin typeface="Calibri" panose="020F0502020204030204" pitchFamily="34" charset="0"/>
              </a:rPr>
              <a:t>Monoc</a:t>
            </a:r>
            <a:r>
              <a:rPr lang="ro-RO" sz="1600" b="0" dirty="0" smtClean="0">
                <a:solidFill>
                  <a:schemeClr val="bg1"/>
                </a:solidFill>
                <a:latin typeface="Calibri" panose="020F0502020204030204" pitchFamily="34" charset="0"/>
              </a:rPr>
              <a:t>i</a:t>
            </a:r>
            <a:r>
              <a:rPr lang="en-US" sz="1600" b="0" dirty="0" err="1" smtClean="0">
                <a:solidFill>
                  <a:schemeClr val="bg1"/>
                </a:solidFill>
                <a:latin typeface="Calibri" panose="020F0502020204030204" pitchFamily="34" charset="0"/>
              </a:rPr>
              <a:t>te</a:t>
            </a:r>
            <a:endParaRPr lang="en-US" sz="1600" b="0" dirty="0">
              <a:solidFill>
                <a:schemeClr val="bg1"/>
              </a:solidFill>
              <a:latin typeface="Calibri" panose="020F0502020204030204" pitchFamily="34" charset="0"/>
            </a:endParaRPr>
          </a:p>
          <a:p>
            <a:pPr algn="ctr">
              <a:lnSpc>
                <a:spcPct val="90000"/>
              </a:lnSpc>
              <a:spcBef>
                <a:spcPts val="0"/>
              </a:spcBef>
              <a:spcAft>
                <a:spcPct val="0"/>
              </a:spcAft>
              <a:buClrTx/>
              <a:buFontTx/>
              <a:buNone/>
            </a:pPr>
            <a:r>
              <a:rPr lang="en-US" sz="1600" b="0" dirty="0" smtClean="0">
                <a:solidFill>
                  <a:schemeClr val="bg1"/>
                </a:solidFill>
                <a:latin typeface="Calibri" panose="020F0502020204030204" pitchFamily="34" charset="0"/>
              </a:rPr>
              <a:t>Macro</a:t>
            </a:r>
            <a:r>
              <a:rPr lang="ro-RO" sz="1600" b="0" dirty="0" smtClean="0">
                <a:solidFill>
                  <a:schemeClr val="bg1"/>
                </a:solidFill>
                <a:latin typeface="Calibri" panose="020F0502020204030204" pitchFamily="34" charset="0"/>
              </a:rPr>
              <a:t>fage</a:t>
            </a:r>
            <a:endParaRPr lang="en-US" sz="1600" b="0" dirty="0">
              <a:solidFill>
                <a:schemeClr val="bg1"/>
              </a:solidFill>
              <a:latin typeface="Calibri" panose="020F0502020204030204" pitchFamily="34" charset="0"/>
            </a:endParaRPr>
          </a:p>
        </p:txBody>
      </p:sp>
      <p:sp>
        <p:nvSpPr>
          <p:cNvPr id="737" name="TextBox 736">
            <a:extLst>
              <a:ext uri="{FF2B5EF4-FFF2-40B4-BE49-F238E27FC236}">
                <a16:creationId xmlns:a16="http://schemas.microsoft.com/office/drawing/2014/main" xmlns="" id="{46FD5B1D-7FAF-4A22-9915-648A39901EF9}"/>
              </a:ext>
            </a:extLst>
          </p:cNvPr>
          <p:cNvSpPr txBox="1"/>
          <p:nvPr/>
        </p:nvSpPr>
        <p:spPr bwMode="auto">
          <a:xfrm>
            <a:off x="1934298" y="5690947"/>
            <a:ext cx="16252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ro-RO" sz="1600" b="0" dirty="0" smtClean="0">
                <a:solidFill>
                  <a:schemeClr val="bg1"/>
                </a:solidFill>
                <a:latin typeface="Calibri" panose="020F0502020204030204" pitchFamily="34" charset="0"/>
              </a:rPr>
              <a:t>Titru viral crescut</a:t>
            </a:r>
            <a:endParaRPr lang="en-US" sz="1600" b="0" dirty="0">
              <a:solidFill>
                <a:schemeClr val="bg1"/>
              </a:solidFill>
              <a:latin typeface="Calibri" panose="020F0502020204030204" pitchFamily="34" charset="0"/>
            </a:endParaRPr>
          </a:p>
        </p:txBody>
      </p:sp>
      <p:sp>
        <p:nvSpPr>
          <p:cNvPr id="738" name="TextBox 737">
            <a:extLst>
              <a:ext uri="{FF2B5EF4-FFF2-40B4-BE49-F238E27FC236}">
                <a16:creationId xmlns:a16="http://schemas.microsoft.com/office/drawing/2014/main" xmlns="" id="{13CDE876-7093-4CC1-8BD2-BC386AA225F7}"/>
              </a:ext>
            </a:extLst>
          </p:cNvPr>
          <p:cNvSpPr txBox="1"/>
          <p:nvPr/>
        </p:nvSpPr>
        <p:spPr bwMode="auto">
          <a:xfrm>
            <a:off x="3090895" y="3176494"/>
            <a:ext cx="865045"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90000"/>
              </a:lnSpc>
              <a:spcBef>
                <a:spcPts val="0"/>
              </a:spcBef>
              <a:spcAft>
                <a:spcPct val="0"/>
              </a:spcAft>
              <a:buClrTx/>
              <a:buFontTx/>
              <a:buNone/>
            </a:pPr>
            <a:r>
              <a:rPr lang="en-US" sz="1600" b="0" dirty="0" err="1" smtClean="0">
                <a:solidFill>
                  <a:schemeClr val="bg1"/>
                </a:solidFill>
                <a:latin typeface="Calibri" panose="020F0502020204030204" pitchFamily="34" charset="0"/>
              </a:rPr>
              <a:t>Activa</a:t>
            </a:r>
            <a:r>
              <a:rPr lang="ro-RO" sz="1600" b="0" dirty="0" smtClean="0">
                <a:solidFill>
                  <a:schemeClr val="bg1"/>
                </a:solidFill>
                <a:latin typeface="Calibri" panose="020F0502020204030204" pitchFamily="34" charset="0"/>
              </a:rPr>
              <a:t>re</a:t>
            </a:r>
            <a:endParaRPr lang="en-US" sz="1600" b="0" dirty="0">
              <a:solidFill>
                <a:schemeClr val="bg1"/>
              </a:solidFill>
              <a:latin typeface="Calibri" panose="020F0502020204030204" pitchFamily="34" charset="0"/>
            </a:endParaRPr>
          </a:p>
        </p:txBody>
      </p:sp>
      <p:sp>
        <p:nvSpPr>
          <p:cNvPr id="740" name="TextBox 739">
            <a:extLst>
              <a:ext uri="{FF2B5EF4-FFF2-40B4-BE49-F238E27FC236}">
                <a16:creationId xmlns:a16="http://schemas.microsoft.com/office/drawing/2014/main" xmlns="" id="{BA0D4937-AF8A-494E-A89A-22B02C5E9631}"/>
              </a:ext>
            </a:extLst>
          </p:cNvPr>
          <p:cNvSpPr txBox="1"/>
          <p:nvPr/>
        </p:nvSpPr>
        <p:spPr bwMode="auto">
          <a:xfrm>
            <a:off x="3894561" y="2837128"/>
            <a:ext cx="718916"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90000"/>
              </a:lnSpc>
              <a:spcBef>
                <a:spcPts val="0"/>
              </a:spcBef>
              <a:spcAft>
                <a:spcPct val="0"/>
              </a:spcAft>
              <a:buClrTx/>
              <a:buFontTx/>
              <a:buNone/>
            </a:pPr>
            <a:r>
              <a:rPr lang="ro-RO" sz="1600" b="0" dirty="0" smtClean="0">
                <a:solidFill>
                  <a:schemeClr val="bg1"/>
                </a:solidFill>
                <a:latin typeface="Calibri" panose="020F0502020204030204" pitchFamily="34" charset="0"/>
              </a:rPr>
              <a:t>Scăzut</a:t>
            </a:r>
            <a:endParaRPr lang="en-US" sz="1600" b="0" dirty="0">
              <a:solidFill>
                <a:schemeClr val="bg1"/>
              </a:solidFill>
              <a:latin typeface="Calibri" panose="020F0502020204030204" pitchFamily="34" charset="0"/>
            </a:endParaRPr>
          </a:p>
        </p:txBody>
      </p:sp>
      <p:sp>
        <p:nvSpPr>
          <p:cNvPr id="741" name="TextBox 740">
            <a:extLst>
              <a:ext uri="{FF2B5EF4-FFF2-40B4-BE49-F238E27FC236}">
                <a16:creationId xmlns:a16="http://schemas.microsoft.com/office/drawing/2014/main" xmlns="" id="{CD57635E-BAD4-4BD5-B294-9A40558806EB}"/>
              </a:ext>
            </a:extLst>
          </p:cNvPr>
          <p:cNvSpPr txBox="1"/>
          <p:nvPr/>
        </p:nvSpPr>
        <p:spPr bwMode="auto">
          <a:xfrm>
            <a:off x="3967522" y="3911068"/>
            <a:ext cx="746872"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90000"/>
              </a:lnSpc>
              <a:spcBef>
                <a:spcPts val="0"/>
              </a:spcBef>
              <a:spcAft>
                <a:spcPct val="0"/>
              </a:spcAft>
              <a:buClrTx/>
              <a:buFontTx/>
              <a:buNone/>
            </a:pPr>
            <a:r>
              <a:rPr lang="ro-RO" sz="1600" b="0" dirty="0" smtClean="0">
                <a:solidFill>
                  <a:schemeClr val="bg1"/>
                </a:solidFill>
                <a:latin typeface="Calibri" panose="020F0502020204030204" pitchFamily="34" charset="0"/>
              </a:rPr>
              <a:t>Ridicat</a:t>
            </a:r>
            <a:endParaRPr lang="en-US" sz="1600" b="0" dirty="0">
              <a:solidFill>
                <a:schemeClr val="bg1"/>
              </a:solidFill>
              <a:latin typeface="Calibri" panose="020F0502020204030204" pitchFamily="34" charset="0"/>
            </a:endParaRPr>
          </a:p>
        </p:txBody>
      </p:sp>
      <p:sp>
        <p:nvSpPr>
          <p:cNvPr id="742" name="TextBox 741">
            <a:extLst>
              <a:ext uri="{FF2B5EF4-FFF2-40B4-BE49-F238E27FC236}">
                <a16:creationId xmlns:a16="http://schemas.microsoft.com/office/drawing/2014/main" xmlns="" id="{0BC4B7A8-A891-4EC8-94FB-5A9CD988900A}"/>
              </a:ext>
            </a:extLst>
          </p:cNvPr>
          <p:cNvSpPr txBox="1"/>
          <p:nvPr/>
        </p:nvSpPr>
        <p:spPr bwMode="auto">
          <a:xfrm>
            <a:off x="4154805" y="5843859"/>
            <a:ext cx="1072288"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90000"/>
              </a:lnSpc>
              <a:spcBef>
                <a:spcPts val="0"/>
              </a:spcBef>
              <a:spcAft>
                <a:spcPct val="0"/>
              </a:spcAft>
              <a:buClrTx/>
              <a:buFontTx/>
              <a:buNone/>
            </a:pPr>
            <a:r>
              <a:rPr lang="ro-RO" sz="1600" b="0" dirty="0" smtClean="0">
                <a:solidFill>
                  <a:schemeClr val="bg1"/>
                </a:solidFill>
                <a:latin typeface="Calibri" panose="020F0502020204030204" pitchFamily="34" charset="0"/>
              </a:rPr>
              <a:t>Terapie intensivă</a:t>
            </a:r>
            <a:endParaRPr lang="en-US" sz="1600" b="0" dirty="0">
              <a:solidFill>
                <a:schemeClr val="bg1"/>
              </a:solidFill>
              <a:latin typeface="Calibri" panose="020F0502020204030204" pitchFamily="34" charset="0"/>
            </a:endParaRPr>
          </a:p>
        </p:txBody>
      </p:sp>
      <p:sp>
        <p:nvSpPr>
          <p:cNvPr id="743" name="TextBox 742">
            <a:extLst>
              <a:ext uri="{FF2B5EF4-FFF2-40B4-BE49-F238E27FC236}">
                <a16:creationId xmlns:a16="http://schemas.microsoft.com/office/drawing/2014/main" xmlns="" id="{5FFDC0DE-85C5-4E1E-AC5B-95954FBD62DE}"/>
              </a:ext>
            </a:extLst>
          </p:cNvPr>
          <p:cNvSpPr txBox="1"/>
          <p:nvPr/>
        </p:nvSpPr>
        <p:spPr bwMode="auto">
          <a:xfrm>
            <a:off x="4389519" y="3143871"/>
            <a:ext cx="1294650" cy="674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90000"/>
              </a:lnSpc>
              <a:spcBef>
                <a:spcPts val="0"/>
              </a:spcBef>
              <a:spcAft>
                <a:spcPct val="0"/>
              </a:spcAft>
              <a:buClrTx/>
              <a:buFontTx/>
              <a:buNone/>
            </a:pPr>
            <a:r>
              <a:rPr lang="en-US" sz="1400" b="0" dirty="0" smtClean="0">
                <a:solidFill>
                  <a:schemeClr val="bg1"/>
                </a:solidFill>
                <a:latin typeface="Calibri" panose="020F0502020204030204" pitchFamily="34" charset="0"/>
              </a:rPr>
              <a:t>C</a:t>
            </a:r>
            <a:r>
              <a:rPr lang="ro-RO" sz="1400" b="0" dirty="0" smtClean="0">
                <a:solidFill>
                  <a:schemeClr val="bg1"/>
                </a:solidFill>
                <a:latin typeface="Calibri" panose="020F0502020204030204" pitchFamily="34" charset="0"/>
              </a:rPr>
              <a:t>i</a:t>
            </a:r>
            <a:r>
              <a:rPr lang="en-US" sz="1400" b="0" dirty="0" err="1" smtClean="0">
                <a:solidFill>
                  <a:schemeClr val="bg1"/>
                </a:solidFill>
                <a:latin typeface="Calibri" panose="020F0502020204030204" pitchFamily="34" charset="0"/>
              </a:rPr>
              <a:t>tokin</a:t>
            </a:r>
            <a:r>
              <a:rPr lang="ro-RO" sz="1400" b="0" dirty="0" smtClean="0">
                <a:solidFill>
                  <a:schemeClr val="bg1"/>
                </a:solidFill>
                <a:latin typeface="Calibri" panose="020F0502020204030204" pitchFamily="34" charset="0"/>
              </a:rPr>
              <a:t>e</a:t>
            </a:r>
            <a:r>
              <a:rPr lang="en-US" sz="1400" b="0" dirty="0" smtClean="0">
                <a:solidFill>
                  <a:schemeClr val="bg1"/>
                </a:solidFill>
                <a:latin typeface="Calibri" panose="020F0502020204030204" pitchFamily="34" charset="0"/>
              </a:rPr>
              <a:t>:</a:t>
            </a:r>
            <a:endParaRPr lang="en-US" sz="1400" b="0" dirty="0">
              <a:solidFill>
                <a:schemeClr val="bg1"/>
              </a:solidFill>
              <a:latin typeface="Calibri" panose="020F0502020204030204" pitchFamily="34" charset="0"/>
            </a:endParaRPr>
          </a:p>
          <a:p>
            <a:pPr algn="ctr">
              <a:lnSpc>
                <a:spcPct val="90000"/>
              </a:lnSpc>
              <a:spcBef>
                <a:spcPts val="0"/>
              </a:spcBef>
              <a:spcAft>
                <a:spcPct val="0"/>
              </a:spcAft>
              <a:buClrTx/>
              <a:buFontTx/>
              <a:buNone/>
            </a:pPr>
            <a:r>
              <a:rPr lang="en-US" sz="1400" b="0" dirty="0">
                <a:solidFill>
                  <a:schemeClr val="bg1"/>
                </a:solidFill>
                <a:latin typeface="Calibri" panose="020F0502020204030204" pitchFamily="34" charset="0"/>
              </a:rPr>
              <a:t>IL-6/IL-10/TNF/</a:t>
            </a:r>
          </a:p>
          <a:p>
            <a:pPr algn="ctr">
              <a:lnSpc>
                <a:spcPct val="90000"/>
              </a:lnSpc>
              <a:spcBef>
                <a:spcPts val="0"/>
              </a:spcBef>
              <a:spcAft>
                <a:spcPct val="0"/>
              </a:spcAft>
              <a:buClrTx/>
              <a:buFontTx/>
              <a:buNone/>
            </a:pPr>
            <a:r>
              <a:rPr lang="en-US" sz="1400" b="0" dirty="0">
                <a:solidFill>
                  <a:schemeClr val="bg1"/>
                </a:solidFill>
                <a:latin typeface="Calibri" panose="020F0502020204030204" pitchFamily="34" charset="0"/>
              </a:rPr>
              <a:t>CSF/RANTES…</a:t>
            </a:r>
          </a:p>
        </p:txBody>
      </p:sp>
      <p:sp>
        <p:nvSpPr>
          <p:cNvPr id="708" name="Rectangle 707">
            <a:extLst>
              <a:ext uri="{FF2B5EF4-FFF2-40B4-BE49-F238E27FC236}">
                <a16:creationId xmlns:a16="http://schemas.microsoft.com/office/drawing/2014/main" xmlns="" id="{4D707ACD-20A8-4225-9BE5-42F8AE15A469}"/>
              </a:ext>
            </a:extLst>
          </p:cNvPr>
          <p:cNvSpPr/>
          <p:nvPr/>
        </p:nvSpPr>
        <p:spPr bwMode="auto">
          <a:xfrm>
            <a:off x="5806318" y="2998220"/>
            <a:ext cx="1315388" cy="1033819"/>
          </a:xfrm>
          <a:prstGeom prst="rect">
            <a:avLst/>
          </a:prstGeom>
          <a:solidFill>
            <a:schemeClr val="accent2"/>
          </a:solidFill>
          <a:ln w="0">
            <a:solidFill>
              <a:schemeClr val="bg1"/>
            </a:solidFill>
            <a:miter lim="800000"/>
            <a:headEnd/>
            <a:tailEnd/>
          </a:ln>
        </p:spPr>
        <p:txBody>
          <a:bodyPr rtlCol="0" anchor="ctr"/>
          <a:lstStyle/>
          <a:p>
            <a:pPr algn="ctr" eaLnBrk="1" hangingPunct="1">
              <a:lnSpc>
                <a:spcPct val="90000"/>
              </a:lnSpc>
              <a:spcBef>
                <a:spcPts val="0"/>
              </a:spcBef>
              <a:spcAft>
                <a:spcPts val="0"/>
              </a:spcAft>
              <a:buClr>
                <a:schemeClr val="folHlink"/>
              </a:buClr>
              <a:buNone/>
            </a:pPr>
            <a:endParaRPr lang="en-US" sz="1400" b="0" dirty="0">
              <a:solidFill>
                <a:schemeClr val="bg1"/>
              </a:solidFill>
              <a:latin typeface="Calibri" panose="020F0502020204030204" pitchFamily="34" charset="0"/>
            </a:endParaRPr>
          </a:p>
        </p:txBody>
      </p:sp>
      <p:sp>
        <p:nvSpPr>
          <p:cNvPr id="744" name="TextBox 743">
            <a:extLst>
              <a:ext uri="{FF2B5EF4-FFF2-40B4-BE49-F238E27FC236}">
                <a16:creationId xmlns:a16="http://schemas.microsoft.com/office/drawing/2014/main" xmlns="" id="{E7E6E657-10D3-42EF-AC3F-D667A03E7674}"/>
              </a:ext>
            </a:extLst>
          </p:cNvPr>
          <p:cNvSpPr txBox="1"/>
          <p:nvPr/>
        </p:nvSpPr>
        <p:spPr bwMode="auto">
          <a:xfrm>
            <a:off x="6176389" y="3034344"/>
            <a:ext cx="838560" cy="674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90000"/>
              </a:lnSpc>
              <a:spcBef>
                <a:spcPts val="0"/>
              </a:spcBef>
              <a:spcAft>
                <a:spcPct val="0"/>
              </a:spcAft>
              <a:buClrTx/>
              <a:buFontTx/>
              <a:buNone/>
            </a:pPr>
            <a:r>
              <a:rPr lang="en-US" sz="1400" b="0" dirty="0">
                <a:latin typeface="Calibri" panose="020F0502020204030204" pitchFamily="34" charset="0"/>
              </a:rPr>
              <a:t>CD4</a:t>
            </a:r>
          </a:p>
          <a:p>
            <a:pPr>
              <a:lnSpc>
                <a:spcPct val="90000"/>
              </a:lnSpc>
              <a:spcBef>
                <a:spcPts val="0"/>
              </a:spcBef>
              <a:spcAft>
                <a:spcPct val="0"/>
              </a:spcAft>
              <a:buClrTx/>
              <a:buFontTx/>
              <a:buNone/>
            </a:pPr>
            <a:r>
              <a:rPr lang="en-US" sz="1400" b="0" dirty="0">
                <a:latin typeface="Calibri" panose="020F0502020204030204" pitchFamily="34" charset="0"/>
              </a:rPr>
              <a:t>CD8</a:t>
            </a:r>
          </a:p>
          <a:p>
            <a:pPr>
              <a:lnSpc>
                <a:spcPct val="90000"/>
              </a:lnSpc>
              <a:spcBef>
                <a:spcPts val="0"/>
              </a:spcBef>
              <a:spcAft>
                <a:spcPct val="0"/>
              </a:spcAft>
              <a:buClrTx/>
              <a:buFontTx/>
              <a:buNone/>
            </a:pPr>
            <a:r>
              <a:rPr lang="ro-RO" sz="1400" b="0" dirty="0" smtClean="0">
                <a:latin typeface="Calibri" panose="020F0502020204030204" pitchFamily="34" charset="0"/>
              </a:rPr>
              <a:t>Celula </a:t>
            </a:r>
            <a:r>
              <a:rPr lang="en-US" sz="1400" b="0" dirty="0" smtClean="0">
                <a:latin typeface="Calibri" panose="020F0502020204030204" pitchFamily="34" charset="0"/>
              </a:rPr>
              <a:t>T</a:t>
            </a:r>
            <a:endParaRPr lang="en-US" sz="1400" b="0" dirty="0">
              <a:latin typeface="Calibri" panose="020F0502020204030204" pitchFamily="34" charset="0"/>
            </a:endParaRPr>
          </a:p>
        </p:txBody>
      </p:sp>
      <p:sp>
        <p:nvSpPr>
          <p:cNvPr id="745" name="TextBox 744">
            <a:extLst>
              <a:ext uri="{FF2B5EF4-FFF2-40B4-BE49-F238E27FC236}">
                <a16:creationId xmlns:a16="http://schemas.microsoft.com/office/drawing/2014/main" xmlns="" id="{612FFD07-718B-4CE6-936F-81A8F27D5E85}"/>
              </a:ext>
            </a:extLst>
          </p:cNvPr>
          <p:cNvSpPr txBox="1"/>
          <p:nvPr/>
        </p:nvSpPr>
        <p:spPr bwMode="auto">
          <a:xfrm>
            <a:off x="6169217" y="3683170"/>
            <a:ext cx="981866"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90000"/>
              </a:lnSpc>
              <a:spcBef>
                <a:spcPts val="0"/>
              </a:spcBef>
              <a:spcAft>
                <a:spcPct val="0"/>
              </a:spcAft>
              <a:buClrTx/>
              <a:buFontTx/>
              <a:buNone/>
            </a:pPr>
            <a:r>
              <a:rPr lang="en-US" sz="1400" b="0" dirty="0" err="1" smtClean="0">
                <a:latin typeface="Calibri" panose="020F0502020204030204" pitchFamily="34" charset="0"/>
              </a:rPr>
              <a:t>Neutro</a:t>
            </a:r>
            <a:r>
              <a:rPr lang="ro-RO" sz="1400" b="0" dirty="0" smtClean="0">
                <a:latin typeface="Calibri" panose="020F0502020204030204" pitchFamily="34" charset="0"/>
              </a:rPr>
              <a:t>f</a:t>
            </a:r>
            <a:r>
              <a:rPr lang="en-US" sz="1400" b="0" dirty="0" err="1" smtClean="0">
                <a:latin typeface="Calibri" panose="020F0502020204030204" pitchFamily="34" charset="0"/>
              </a:rPr>
              <a:t>il</a:t>
            </a:r>
            <a:endParaRPr lang="en-US" sz="1400" b="0" dirty="0">
              <a:latin typeface="Calibri" panose="020F0502020204030204" pitchFamily="34" charset="0"/>
            </a:endParaRPr>
          </a:p>
        </p:txBody>
      </p:sp>
      <p:grpSp>
        <p:nvGrpSpPr>
          <p:cNvPr id="789" name="Group 2075">
            <a:extLst>
              <a:ext uri="{FF2B5EF4-FFF2-40B4-BE49-F238E27FC236}">
                <a16:creationId xmlns:a16="http://schemas.microsoft.com/office/drawing/2014/main" xmlns="" id="{6B3A73C7-F6C3-4A33-980B-494A051AFFB7}"/>
              </a:ext>
            </a:extLst>
          </p:cNvPr>
          <p:cNvGrpSpPr/>
          <p:nvPr/>
        </p:nvGrpSpPr>
        <p:grpSpPr>
          <a:xfrm>
            <a:off x="2585282" y="4218562"/>
            <a:ext cx="1329572" cy="733503"/>
            <a:chOff x="2585282" y="4218562"/>
            <a:chExt cx="1329572" cy="733503"/>
          </a:xfrm>
        </p:grpSpPr>
        <p:sp>
          <p:nvSpPr>
            <p:cNvPr id="2075" name="Star: 10 Points 2074">
              <a:extLst>
                <a:ext uri="{FF2B5EF4-FFF2-40B4-BE49-F238E27FC236}">
                  <a16:creationId xmlns:a16="http://schemas.microsoft.com/office/drawing/2014/main" xmlns="" id="{7AA4323B-F17A-4AB4-8453-770796CD4372}"/>
                </a:ext>
              </a:extLst>
            </p:cNvPr>
            <p:cNvSpPr/>
            <p:nvPr/>
          </p:nvSpPr>
          <p:spPr bwMode="auto">
            <a:xfrm>
              <a:off x="2585282" y="4218562"/>
              <a:ext cx="1329572" cy="733503"/>
            </a:xfrm>
            <a:prstGeom prst="star10">
              <a:avLst>
                <a:gd name="adj" fmla="val 31276"/>
                <a:gd name="hf" fmla="val 105146"/>
              </a:avLst>
            </a:prstGeom>
            <a:solidFill>
              <a:schemeClr val="tx2">
                <a:lumMod val="75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46" name="TextBox 745">
              <a:extLst>
                <a:ext uri="{FF2B5EF4-FFF2-40B4-BE49-F238E27FC236}">
                  <a16:creationId xmlns:a16="http://schemas.microsoft.com/office/drawing/2014/main" xmlns="" id="{04DFF8DF-1DB3-413C-8B92-E9FF120CF0C7}"/>
                </a:ext>
              </a:extLst>
            </p:cNvPr>
            <p:cNvSpPr txBox="1"/>
            <p:nvPr/>
          </p:nvSpPr>
          <p:spPr bwMode="auto">
            <a:xfrm>
              <a:off x="2818518" y="4386652"/>
              <a:ext cx="893674" cy="424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90000"/>
                </a:lnSpc>
                <a:spcBef>
                  <a:spcPts val="0"/>
                </a:spcBef>
                <a:spcAft>
                  <a:spcPct val="0"/>
                </a:spcAft>
                <a:buClrTx/>
                <a:buFontTx/>
                <a:buNone/>
              </a:pPr>
              <a:r>
                <a:rPr lang="ro-RO" sz="1200" b="0" dirty="0" smtClean="0">
                  <a:latin typeface="Calibri" panose="020F0502020204030204" pitchFamily="34" charset="0"/>
                </a:rPr>
                <a:t>Furtuna de citokine</a:t>
              </a:r>
              <a:endParaRPr lang="en-US" sz="1200" b="0" dirty="0">
                <a:latin typeface="Calibri" panose="020F0502020204030204" pitchFamily="34" charset="0"/>
              </a:endParaRPr>
            </a:p>
          </p:txBody>
        </p:sp>
      </p:grpSp>
      <p:sp>
        <p:nvSpPr>
          <p:cNvPr id="2077" name="Oval 2076">
            <a:extLst>
              <a:ext uri="{FF2B5EF4-FFF2-40B4-BE49-F238E27FC236}">
                <a16:creationId xmlns:a16="http://schemas.microsoft.com/office/drawing/2014/main" xmlns="" id="{1F707F53-390C-42C4-BBFB-9E9AC4C8621E}"/>
              </a:ext>
            </a:extLst>
          </p:cNvPr>
          <p:cNvSpPr/>
          <p:nvPr/>
        </p:nvSpPr>
        <p:spPr bwMode="auto">
          <a:xfrm>
            <a:off x="4079208" y="3298813"/>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0" name="Oval 749">
            <a:extLst>
              <a:ext uri="{FF2B5EF4-FFF2-40B4-BE49-F238E27FC236}">
                <a16:creationId xmlns:a16="http://schemas.microsoft.com/office/drawing/2014/main" xmlns="" id="{1C24E541-CF56-4BB0-AD25-48AD649F4D7F}"/>
              </a:ext>
            </a:extLst>
          </p:cNvPr>
          <p:cNvSpPr/>
          <p:nvPr/>
        </p:nvSpPr>
        <p:spPr bwMode="auto">
          <a:xfrm>
            <a:off x="4016357" y="3402797"/>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1" name="Oval 750">
            <a:extLst>
              <a:ext uri="{FF2B5EF4-FFF2-40B4-BE49-F238E27FC236}">
                <a16:creationId xmlns:a16="http://schemas.microsoft.com/office/drawing/2014/main" xmlns="" id="{9C63D136-FD01-4056-AAA0-BDCED314BA3E}"/>
              </a:ext>
            </a:extLst>
          </p:cNvPr>
          <p:cNvSpPr/>
          <p:nvPr/>
        </p:nvSpPr>
        <p:spPr bwMode="auto">
          <a:xfrm>
            <a:off x="4112393" y="3426583"/>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2" name="Oval 751">
            <a:extLst>
              <a:ext uri="{FF2B5EF4-FFF2-40B4-BE49-F238E27FC236}">
                <a16:creationId xmlns:a16="http://schemas.microsoft.com/office/drawing/2014/main" xmlns="" id="{CD149089-250D-4B72-BFB1-0AB4367B331D}"/>
              </a:ext>
            </a:extLst>
          </p:cNvPr>
          <p:cNvSpPr/>
          <p:nvPr/>
        </p:nvSpPr>
        <p:spPr bwMode="auto">
          <a:xfrm>
            <a:off x="4222788" y="3414334"/>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3" name="Oval 752">
            <a:extLst>
              <a:ext uri="{FF2B5EF4-FFF2-40B4-BE49-F238E27FC236}">
                <a16:creationId xmlns:a16="http://schemas.microsoft.com/office/drawing/2014/main" xmlns="" id="{42130848-A025-452F-9D48-2E35DAFBB095}"/>
              </a:ext>
            </a:extLst>
          </p:cNvPr>
          <p:cNvSpPr/>
          <p:nvPr/>
        </p:nvSpPr>
        <p:spPr bwMode="auto">
          <a:xfrm>
            <a:off x="4314009" y="3352057"/>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4" name="Oval 753">
            <a:extLst>
              <a:ext uri="{FF2B5EF4-FFF2-40B4-BE49-F238E27FC236}">
                <a16:creationId xmlns:a16="http://schemas.microsoft.com/office/drawing/2014/main" xmlns="" id="{5BA948C1-A37C-47A7-9229-ED189A79CB09}"/>
              </a:ext>
            </a:extLst>
          </p:cNvPr>
          <p:cNvSpPr/>
          <p:nvPr/>
        </p:nvSpPr>
        <p:spPr bwMode="auto">
          <a:xfrm>
            <a:off x="4148448" y="3516725"/>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5" name="Oval 754">
            <a:extLst>
              <a:ext uri="{FF2B5EF4-FFF2-40B4-BE49-F238E27FC236}">
                <a16:creationId xmlns:a16="http://schemas.microsoft.com/office/drawing/2014/main" xmlns="" id="{1FA48864-51CF-4408-BC5E-E6B0B39462C8}"/>
              </a:ext>
            </a:extLst>
          </p:cNvPr>
          <p:cNvSpPr/>
          <p:nvPr/>
        </p:nvSpPr>
        <p:spPr bwMode="auto">
          <a:xfrm>
            <a:off x="3992990" y="3497389"/>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6" name="Oval 755">
            <a:extLst>
              <a:ext uri="{FF2B5EF4-FFF2-40B4-BE49-F238E27FC236}">
                <a16:creationId xmlns:a16="http://schemas.microsoft.com/office/drawing/2014/main" xmlns="" id="{A004257A-F675-427E-B310-7E60D431C43F}"/>
              </a:ext>
            </a:extLst>
          </p:cNvPr>
          <p:cNvSpPr/>
          <p:nvPr/>
        </p:nvSpPr>
        <p:spPr bwMode="auto">
          <a:xfrm>
            <a:off x="4066361" y="3569806"/>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7" name="Oval 756">
            <a:extLst>
              <a:ext uri="{FF2B5EF4-FFF2-40B4-BE49-F238E27FC236}">
                <a16:creationId xmlns:a16="http://schemas.microsoft.com/office/drawing/2014/main" xmlns="" id="{6BF69A56-09F5-451E-B379-663ABDBEC8FC}"/>
              </a:ext>
            </a:extLst>
          </p:cNvPr>
          <p:cNvSpPr/>
          <p:nvPr/>
        </p:nvSpPr>
        <p:spPr bwMode="auto">
          <a:xfrm>
            <a:off x="4238475" y="3531139"/>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8" name="Oval 757">
            <a:extLst>
              <a:ext uri="{FF2B5EF4-FFF2-40B4-BE49-F238E27FC236}">
                <a16:creationId xmlns:a16="http://schemas.microsoft.com/office/drawing/2014/main" xmlns="" id="{29361A95-F331-4CAA-A401-7FF3B244C98F}"/>
              </a:ext>
            </a:extLst>
          </p:cNvPr>
          <p:cNvSpPr/>
          <p:nvPr/>
        </p:nvSpPr>
        <p:spPr bwMode="auto">
          <a:xfrm>
            <a:off x="4329899" y="3475491"/>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9" name="Oval 758">
            <a:extLst>
              <a:ext uri="{FF2B5EF4-FFF2-40B4-BE49-F238E27FC236}">
                <a16:creationId xmlns:a16="http://schemas.microsoft.com/office/drawing/2014/main" xmlns="" id="{29D06EAB-B27A-4B90-A560-EE4FB50F05DC}"/>
              </a:ext>
            </a:extLst>
          </p:cNvPr>
          <p:cNvSpPr/>
          <p:nvPr/>
        </p:nvSpPr>
        <p:spPr bwMode="auto">
          <a:xfrm>
            <a:off x="4171248" y="3615130"/>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0" name="Oval 759">
            <a:extLst>
              <a:ext uri="{FF2B5EF4-FFF2-40B4-BE49-F238E27FC236}">
                <a16:creationId xmlns:a16="http://schemas.microsoft.com/office/drawing/2014/main" xmlns="" id="{3B0D9268-1577-4CB3-A4D7-C21826A5E716}"/>
              </a:ext>
            </a:extLst>
          </p:cNvPr>
          <p:cNvSpPr/>
          <p:nvPr/>
        </p:nvSpPr>
        <p:spPr bwMode="auto">
          <a:xfrm>
            <a:off x="4276135" y="3638333"/>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1" name="Oval 760">
            <a:extLst>
              <a:ext uri="{FF2B5EF4-FFF2-40B4-BE49-F238E27FC236}">
                <a16:creationId xmlns:a16="http://schemas.microsoft.com/office/drawing/2014/main" xmlns="" id="{72997C02-D848-4869-85FD-9CF475B95C7E}"/>
              </a:ext>
            </a:extLst>
          </p:cNvPr>
          <p:cNvSpPr/>
          <p:nvPr/>
        </p:nvSpPr>
        <p:spPr bwMode="auto">
          <a:xfrm>
            <a:off x="4061113" y="3677539"/>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2" name="Oval 761">
            <a:extLst>
              <a:ext uri="{FF2B5EF4-FFF2-40B4-BE49-F238E27FC236}">
                <a16:creationId xmlns:a16="http://schemas.microsoft.com/office/drawing/2014/main" xmlns="" id="{6553ECF3-295C-4947-9461-28C1963FB21A}"/>
              </a:ext>
            </a:extLst>
          </p:cNvPr>
          <p:cNvSpPr/>
          <p:nvPr/>
        </p:nvSpPr>
        <p:spPr bwMode="auto">
          <a:xfrm>
            <a:off x="4193854" y="3705986"/>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3" name="Oval 762">
            <a:extLst>
              <a:ext uri="{FF2B5EF4-FFF2-40B4-BE49-F238E27FC236}">
                <a16:creationId xmlns:a16="http://schemas.microsoft.com/office/drawing/2014/main" xmlns="" id="{18089D54-FB0F-49AC-8E3C-F67C9BC5FD4E}"/>
              </a:ext>
            </a:extLst>
          </p:cNvPr>
          <p:cNvSpPr/>
          <p:nvPr/>
        </p:nvSpPr>
        <p:spPr bwMode="auto">
          <a:xfrm>
            <a:off x="4283881" y="3739445"/>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4" name="Oval 763">
            <a:extLst>
              <a:ext uri="{FF2B5EF4-FFF2-40B4-BE49-F238E27FC236}">
                <a16:creationId xmlns:a16="http://schemas.microsoft.com/office/drawing/2014/main" xmlns="" id="{0855AA25-E773-4C8C-B886-81FFF4E36B0E}"/>
              </a:ext>
            </a:extLst>
          </p:cNvPr>
          <p:cNvSpPr/>
          <p:nvPr/>
        </p:nvSpPr>
        <p:spPr bwMode="auto">
          <a:xfrm>
            <a:off x="4166923" y="3804710"/>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790" name="Group 2078">
            <a:extLst>
              <a:ext uri="{FF2B5EF4-FFF2-40B4-BE49-F238E27FC236}">
                <a16:creationId xmlns:a16="http://schemas.microsoft.com/office/drawing/2014/main" xmlns="" id="{FB2609D6-4620-45DC-9F63-C7FA4B2E149B}"/>
              </a:ext>
            </a:extLst>
          </p:cNvPr>
          <p:cNvGrpSpPr/>
          <p:nvPr/>
        </p:nvGrpSpPr>
        <p:grpSpPr>
          <a:xfrm>
            <a:off x="5860711" y="3194779"/>
            <a:ext cx="362320" cy="362320"/>
            <a:chOff x="6223508" y="3131054"/>
            <a:chExt cx="362320" cy="362320"/>
          </a:xfrm>
        </p:grpSpPr>
        <p:sp>
          <p:nvSpPr>
            <p:cNvPr id="2078" name="Oval 2077">
              <a:extLst>
                <a:ext uri="{FF2B5EF4-FFF2-40B4-BE49-F238E27FC236}">
                  <a16:creationId xmlns:a16="http://schemas.microsoft.com/office/drawing/2014/main" xmlns="" id="{673CF1B4-A5F1-47A5-A6C5-AA34AB984096}"/>
                </a:ext>
              </a:extLst>
            </p:cNvPr>
            <p:cNvSpPr/>
            <p:nvPr/>
          </p:nvSpPr>
          <p:spPr bwMode="auto">
            <a:xfrm>
              <a:off x="6223508" y="3131054"/>
              <a:ext cx="362320" cy="362320"/>
            </a:xfrm>
            <a:prstGeom prst="ellipse">
              <a:avLst/>
            </a:prstGeom>
            <a:solidFill>
              <a:schemeClr val="accent5">
                <a:lumMod val="20000"/>
                <a:lumOff val="80000"/>
              </a:schemeClr>
            </a:solidFill>
            <a:ln w="0">
              <a:solidFill>
                <a:schemeClr val="accent5"/>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6" name="Oval 765">
              <a:extLst>
                <a:ext uri="{FF2B5EF4-FFF2-40B4-BE49-F238E27FC236}">
                  <a16:creationId xmlns:a16="http://schemas.microsoft.com/office/drawing/2014/main" xmlns="" id="{595C7E2C-7C70-45B9-8484-857702C38F8F}"/>
                </a:ext>
              </a:extLst>
            </p:cNvPr>
            <p:cNvSpPr/>
            <p:nvPr/>
          </p:nvSpPr>
          <p:spPr bwMode="auto">
            <a:xfrm>
              <a:off x="6341960" y="3218566"/>
              <a:ext cx="197928" cy="197928"/>
            </a:xfrm>
            <a:prstGeom prst="ellipse">
              <a:avLst/>
            </a:prstGeom>
            <a:solidFill>
              <a:schemeClr val="accent5">
                <a:lumMod val="60000"/>
                <a:lumOff val="40000"/>
              </a:schemeClr>
            </a:solidFill>
            <a:ln w="0">
              <a:solidFill>
                <a:schemeClr val="accent5">
                  <a:lumMod val="60000"/>
                  <a:lumOff val="40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91" name="Group 2080">
            <a:extLst>
              <a:ext uri="{FF2B5EF4-FFF2-40B4-BE49-F238E27FC236}">
                <a16:creationId xmlns:a16="http://schemas.microsoft.com/office/drawing/2014/main" xmlns="" id="{2E82A215-2869-4FB8-B422-988124614A44}"/>
              </a:ext>
            </a:extLst>
          </p:cNvPr>
          <p:cNvGrpSpPr/>
          <p:nvPr/>
        </p:nvGrpSpPr>
        <p:grpSpPr>
          <a:xfrm>
            <a:off x="5860711" y="3622727"/>
            <a:ext cx="362320" cy="362320"/>
            <a:chOff x="7224799" y="3617538"/>
            <a:chExt cx="362320" cy="362320"/>
          </a:xfrm>
        </p:grpSpPr>
        <p:sp>
          <p:nvSpPr>
            <p:cNvPr id="769" name="Oval 768">
              <a:extLst>
                <a:ext uri="{FF2B5EF4-FFF2-40B4-BE49-F238E27FC236}">
                  <a16:creationId xmlns:a16="http://schemas.microsoft.com/office/drawing/2014/main" xmlns="" id="{F8E05C5C-9A6F-4CF1-AFFB-5A5068BB65B5}"/>
                </a:ext>
              </a:extLst>
            </p:cNvPr>
            <p:cNvSpPr/>
            <p:nvPr/>
          </p:nvSpPr>
          <p:spPr bwMode="auto">
            <a:xfrm>
              <a:off x="7224799" y="3617538"/>
              <a:ext cx="362320" cy="362320"/>
            </a:xfrm>
            <a:prstGeom prst="ellipse">
              <a:avLst/>
            </a:prstGeom>
            <a:solidFill>
              <a:schemeClr val="accent3">
                <a:lumMod val="60000"/>
                <a:lumOff val="40000"/>
              </a:schemeClr>
            </a:solidFill>
            <a:ln w="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80" name="Freeform: Shape 2079">
              <a:extLst>
                <a:ext uri="{FF2B5EF4-FFF2-40B4-BE49-F238E27FC236}">
                  <a16:creationId xmlns:a16="http://schemas.microsoft.com/office/drawing/2014/main" xmlns="" id="{C9D90BF5-CC88-4ACB-9E7A-2FC6439B3FB6}"/>
                </a:ext>
              </a:extLst>
            </p:cNvPr>
            <p:cNvSpPr/>
            <p:nvPr/>
          </p:nvSpPr>
          <p:spPr bwMode="auto">
            <a:xfrm>
              <a:off x="7285633" y="3666148"/>
              <a:ext cx="229851" cy="252332"/>
            </a:xfrm>
            <a:custGeom>
              <a:avLst/>
              <a:gdLst>
                <a:gd name="connsiteX0" fmla="*/ 48363 w 214609"/>
                <a:gd name="connsiteY0" fmla="*/ 7385 h 251133"/>
                <a:gd name="connsiteX1" fmla="*/ 3055 w 214609"/>
                <a:gd name="connsiteY1" fmla="*/ 81526 h 251133"/>
                <a:gd name="connsiteX2" fmla="*/ 15412 w 214609"/>
                <a:gd name="connsiteY2" fmla="*/ 209212 h 251133"/>
                <a:gd name="connsiteX3" fmla="*/ 106028 w 214609"/>
                <a:gd name="connsiteY3" fmla="*/ 250401 h 251133"/>
                <a:gd name="connsiteX4" fmla="*/ 204882 w 214609"/>
                <a:gd name="connsiteY4" fmla="*/ 229807 h 251133"/>
                <a:gd name="connsiteX5" fmla="*/ 204882 w 214609"/>
                <a:gd name="connsiteY5" fmla="*/ 159785 h 251133"/>
                <a:gd name="connsiteX6" fmla="*/ 151336 w 214609"/>
                <a:gd name="connsiteY6" fmla="*/ 159785 h 251133"/>
                <a:gd name="connsiteX7" fmla="*/ 110147 w 214609"/>
                <a:gd name="connsiteY7" fmla="*/ 188618 h 251133"/>
                <a:gd name="connsiteX8" fmla="*/ 56601 w 214609"/>
                <a:gd name="connsiteY8" fmla="*/ 139191 h 251133"/>
                <a:gd name="connsiteX9" fmla="*/ 73077 w 214609"/>
                <a:gd name="connsiteY9" fmla="*/ 98001 h 251133"/>
                <a:gd name="connsiteX10" fmla="*/ 118385 w 214609"/>
                <a:gd name="connsiteY10" fmla="*/ 85645 h 251133"/>
                <a:gd name="connsiteX11" fmla="*/ 122504 w 214609"/>
                <a:gd name="connsiteY11" fmla="*/ 11504 h 251133"/>
                <a:gd name="connsiteX12" fmla="*/ 48363 w 214609"/>
                <a:gd name="connsiteY12" fmla="*/ 7385 h 251133"/>
                <a:gd name="connsiteX0" fmla="*/ 53640 w 219886"/>
                <a:gd name="connsiteY0" fmla="*/ 7385 h 251133"/>
                <a:gd name="connsiteX1" fmla="*/ 8332 w 219886"/>
                <a:gd name="connsiteY1" fmla="*/ 81526 h 251133"/>
                <a:gd name="connsiteX2" fmla="*/ 20689 w 219886"/>
                <a:gd name="connsiteY2" fmla="*/ 209212 h 251133"/>
                <a:gd name="connsiteX3" fmla="*/ 111305 w 219886"/>
                <a:gd name="connsiteY3" fmla="*/ 250401 h 251133"/>
                <a:gd name="connsiteX4" fmla="*/ 210159 w 219886"/>
                <a:gd name="connsiteY4" fmla="*/ 229807 h 251133"/>
                <a:gd name="connsiteX5" fmla="*/ 210159 w 219886"/>
                <a:gd name="connsiteY5" fmla="*/ 159785 h 251133"/>
                <a:gd name="connsiteX6" fmla="*/ 156613 w 219886"/>
                <a:gd name="connsiteY6" fmla="*/ 159785 h 251133"/>
                <a:gd name="connsiteX7" fmla="*/ 115424 w 219886"/>
                <a:gd name="connsiteY7" fmla="*/ 188618 h 251133"/>
                <a:gd name="connsiteX8" fmla="*/ 61878 w 219886"/>
                <a:gd name="connsiteY8" fmla="*/ 139191 h 251133"/>
                <a:gd name="connsiteX9" fmla="*/ 78354 w 219886"/>
                <a:gd name="connsiteY9" fmla="*/ 98001 h 251133"/>
                <a:gd name="connsiteX10" fmla="*/ 123662 w 219886"/>
                <a:gd name="connsiteY10" fmla="*/ 85645 h 251133"/>
                <a:gd name="connsiteX11" fmla="*/ 127781 w 219886"/>
                <a:gd name="connsiteY11" fmla="*/ 11504 h 251133"/>
                <a:gd name="connsiteX12" fmla="*/ 53640 w 219886"/>
                <a:gd name="connsiteY12" fmla="*/ 7385 h 251133"/>
                <a:gd name="connsiteX0" fmla="*/ 50919 w 217165"/>
                <a:gd name="connsiteY0" fmla="*/ 7385 h 251133"/>
                <a:gd name="connsiteX1" fmla="*/ 2414 w 217165"/>
                <a:gd name="connsiteY1" fmla="*/ 81526 h 251133"/>
                <a:gd name="connsiteX2" fmla="*/ 17968 w 217165"/>
                <a:gd name="connsiteY2" fmla="*/ 209212 h 251133"/>
                <a:gd name="connsiteX3" fmla="*/ 108584 w 217165"/>
                <a:gd name="connsiteY3" fmla="*/ 250401 h 251133"/>
                <a:gd name="connsiteX4" fmla="*/ 207438 w 217165"/>
                <a:gd name="connsiteY4" fmla="*/ 229807 h 251133"/>
                <a:gd name="connsiteX5" fmla="*/ 207438 w 217165"/>
                <a:gd name="connsiteY5" fmla="*/ 159785 h 251133"/>
                <a:gd name="connsiteX6" fmla="*/ 153892 w 217165"/>
                <a:gd name="connsiteY6" fmla="*/ 159785 h 251133"/>
                <a:gd name="connsiteX7" fmla="*/ 112703 w 217165"/>
                <a:gd name="connsiteY7" fmla="*/ 188618 h 251133"/>
                <a:gd name="connsiteX8" fmla="*/ 59157 w 217165"/>
                <a:gd name="connsiteY8" fmla="*/ 139191 h 251133"/>
                <a:gd name="connsiteX9" fmla="*/ 75633 w 217165"/>
                <a:gd name="connsiteY9" fmla="*/ 98001 h 251133"/>
                <a:gd name="connsiteX10" fmla="*/ 120941 w 217165"/>
                <a:gd name="connsiteY10" fmla="*/ 85645 h 251133"/>
                <a:gd name="connsiteX11" fmla="*/ 125060 w 217165"/>
                <a:gd name="connsiteY11" fmla="*/ 11504 h 251133"/>
                <a:gd name="connsiteX12" fmla="*/ 50919 w 217165"/>
                <a:gd name="connsiteY12" fmla="*/ 7385 h 251133"/>
                <a:gd name="connsiteX0" fmla="*/ 52321 w 218567"/>
                <a:gd name="connsiteY0" fmla="*/ 7385 h 251133"/>
                <a:gd name="connsiteX1" fmla="*/ 3816 w 218567"/>
                <a:gd name="connsiteY1" fmla="*/ 81526 h 251133"/>
                <a:gd name="connsiteX2" fmla="*/ 19370 w 218567"/>
                <a:gd name="connsiteY2" fmla="*/ 209212 h 251133"/>
                <a:gd name="connsiteX3" fmla="*/ 109986 w 218567"/>
                <a:gd name="connsiteY3" fmla="*/ 250401 h 251133"/>
                <a:gd name="connsiteX4" fmla="*/ 208840 w 218567"/>
                <a:gd name="connsiteY4" fmla="*/ 229807 h 251133"/>
                <a:gd name="connsiteX5" fmla="*/ 208840 w 218567"/>
                <a:gd name="connsiteY5" fmla="*/ 159785 h 251133"/>
                <a:gd name="connsiteX6" fmla="*/ 155294 w 218567"/>
                <a:gd name="connsiteY6" fmla="*/ 159785 h 251133"/>
                <a:gd name="connsiteX7" fmla="*/ 114105 w 218567"/>
                <a:gd name="connsiteY7" fmla="*/ 188618 h 251133"/>
                <a:gd name="connsiteX8" fmla="*/ 60559 w 218567"/>
                <a:gd name="connsiteY8" fmla="*/ 139191 h 251133"/>
                <a:gd name="connsiteX9" fmla="*/ 77035 w 218567"/>
                <a:gd name="connsiteY9" fmla="*/ 98001 h 251133"/>
                <a:gd name="connsiteX10" fmla="*/ 122343 w 218567"/>
                <a:gd name="connsiteY10" fmla="*/ 85645 h 251133"/>
                <a:gd name="connsiteX11" fmla="*/ 126462 w 218567"/>
                <a:gd name="connsiteY11" fmla="*/ 11504 h 251133"/>
                <a:gd name="connsiteX12" fmla="*/ 52321 w 218567"/>
                <a:gd name="connsiteY12" fmla="*/ 7385 h 251133"/>
                <a:gd name="connsiteX0" fmla="*/ 63605 w 229851"/>
                <a:gd name="connsiteY0" fmla="*/ 9193 h 252941"/>
                <a:gd name="connsiteX1" fmla="*/ 2311 w 229851"/>
                <a:gd name="connsiteY1" fmla="*/ 108912 h 252941"/>
                <a:gd name="connsiteX2" fmla="*/ 30654 w 229851"/>
                <a:gd name="connsiteY2" fmla="*/ 211020 h 252941"/>
                <a:gd name="connsiteX3" fmla="*/ 121270 w 229851"/>
                <a:gd name="connsiteY3" fmla="*/ 252209 h 252941"/>
                <a:gd name="connsiteX4" fmla="*/ 220124 w 229851"/>
                <a:gd name="connsiteY4" fmla="*/ 231615 h 252941"/>
                <a:gd name="connsiteX5" fmla="*/ 220124 w 229851"/>
                <a:gd name="connsiteY5" fmla="*/ 161593 h 252941"/>
                <a:gd name="connsiteX6" fmla="*/ 166578 w 229851"/>
                <a:gd name="connsiteY6" fmla="*/ 161593 h 252941"/>
                <a:gd name="connsiteX7" fmla="*/ 125389 w 229851"/>
                <a:gd name="connsiteY7" fmla="*/ 190426 h 252941"/>
                <a:gd name="connsiteX8" fmla="*/ 71843 w 229851"/>
                <a:gd name="connsiteY8" fmla="*/ 140999 h 252941"/>
                <a:gd name="connsiteX9" fmla="*/ 88319 w 229851"/>
                <a:gd name="connsiteY9" fmla="*/ 99809 h 252941"/>
                <a:gd name="connsiteX10" fmla="*/ 133627 w 229851"/>
                <a:gd name="connsiteY10" fmla="*/ 87453 h 252941"/>
                <a:gd name="connsiteX11" fmla="*/ 137746 w 229851"/>
                <a:gd name="connsiteY11" fmla="*/ 13312 h 252941"/>
                <a:gd name="connsiteX12" fmla="*/ 63605 w 229851"/>
                <a:gd name="connsiteY12" fmla="*/ 9193 h 252941"/>
                <a:gd name="connsiteX0" fmla="*/ 63605 w 229851"/>
                <a:gd name="connsiteY0" fmla="*/ 9193 h 252941"/>
                <a:gd name="connsiteX1" fmla="*/ 2311 w 229851"/>
                <a:gd name="connsiteY1" fmla="*/ 108912 h 252941"/>
                <a:gd name="connsiteX2" fmla="*/ 30654 w 229851"/>
                <a:gd name="connsiteY2" fmla="*/ 211020 h 252941"/>
                <a:gd name="connsiteX3" fmla="*/ 121270 w 229851"/>
                <a:gd name="connsiteY3" fmla="*/ 252209 h 252941"/>
                <a:gd name="connsiteX4" fmla="*/ 220124 w 229851"/>
                <a:gd name="connsiteY4" fmla="*/ 231615 h 252941"/>
                <a:gd name="connsiteX5" fmla="*/ 220124 w 229851"/>
                <a:gd name="connsiteY5" fmla="*/ 161593 h 252941"/>
                <a:gd name="connsiteX6" fmla="*/ 166578 w 229851"/>
                <a:gd name="connsiteY6" fmla="*/ 161593 h 252941"/>
                <a:gd name="connsiteX7" fmla="*/ 125389 w 229851"/>
                <a:gd name="connsiteY7" fmla="*/ 190426 h 252941"/>
                <a:gd name="connsiteX8" fmla="*/ 78238 w 229851"/>
                <a:gd name="connsiteY8" fmla="*/ 169774 h 252941"/>
                <a:gd name="connsiteX9" fmla="*/ 88319 w 229851"/>
                <a:gd name="connsiteY9" fmla="*/ 99809 h 252941"/>
                <a:gd name="connsiteX10" fmla="*/ 133627 w 229851"/>
                <a:gd name="connsiteY10" fmla="*/ 87453 h 252941"/>
                <a:gd name="connsiteX11" fmla="*/ 137746 w 229851"/>
                <a:gd name="connsiteY11" fmla="*/ 13312 h 252941"/>
                <a:gd name="connsiteX12" fmla="*/ 63605 w 229851"/>
                <a:gd name="connsiteY12" fmla="*/ 9193 h 252941"/>
                <a:gd name="connsiteX0" fmla="*/ 63605 w 229851"/>
                <a:gd name="connsiteY0" fmla="*/ 9193 h 252941"/>
                <a:gd name="connsiteX1" fmla="*/ 2311 w 229851"/>
                <a:gd name="connsiteY1" fmla="*/ 108912 h 252941"/>
                <a:gd name="connsiteX2" fmla="*/ 30654 w 229851"/>
                <a:gd name="connsiteY2" fmla="*/ 211020 h 252941"/>
                <a:gd name="connsiteX3" fmla="*/ 121270 w 229851"/>
                <a:gd name="connsiteY3" fmla="*/ 252209 h 252941"/>
                <a:gd name="connsiteX4" fmla="*/ 220124 w 229851"/>
                <a:gd name="connsiteY4" fmla="*/ 231615 h 252941"/>
                <a:gd name="connsiteX5" fmla="*/ 220124 w 229851"/>
                <a:gd name="connsiteY5" fmla="*/ 161593 h 252941"/>
                <a:gd name="connsiteX6" fmla="*/ 166578 w 229851"/>
                <a:gd name="connsiteY6" fmla="*/ 161593 h 252941"/>
                <a:gd name="connsiteX7" fmla="*/ 125389 w 229851"/>
                <a:gd name="connsiteY7" fmla="*/ 190426 h 252941"/>
                <a:gd name="connsiteX8" fmla="*/ 78238 w 229851"/>
                <a:gd name="connsiteY8" fmla="*/ 169774 h 252941"/>
                <a:gd name="connsiteX9" fmla="*/ 88319 w 229851"/>
                <a:gd name="connsiteY9" fmla="*/ 99809 h 252941"/>
                <a:gd name="connsiteX10" fmla="*/ 133627 w 229851"/>
                <a:gd name="connsiteY10" fmla="*/ 87453 h 252941"/>
                <a:gd name="connsiteX11" fmla="*/ 137746 w 229851"/>
                <a:gd name="connsiteY11" fmla="*/ 13312 h 252941"/>
                <a:gd name="connsiteX12" fmla="*/ 63605 w 229851"/>
                <a:gd name="connsiteY12" fmla="*/ 9193 h 252941"/>
                <a:gd name="connsiteX0" fmla="*/ 63605 w 229851"/>
                <a:gd name="connsiteY0" fmla="*/ 8584 h 252332"/>
                <a:gd name="connsiteX1" fmla="*/ 2311 w 229851"/>
                <a:gd name="connsiteY1" fmla="*/ 108303 h 252332"/>
                <a:gd name="connsiteX2" fmla="*/ 30654 w 229851"/>
                <a:gd name="connsiteY2" fmla="*/ 210411 h 252332"/>
                <a:gd name="connsiteX3" fmla="*/ 121270 w 229851"/>
                <a:gd name="connsiteY3" fmla="*/ 251600 h 252332"/>
                <a:gd name="connsiteX4" fmla="*/ 220124 w 229851"/>
                <a:gd name="connsiteY4" fmla="*/ 231006 h 252332"/>
                <a:gd name="connsiteX5" fmla="*/ 220124 w 229851"/>
                <a:gd name="connsiteY5" fmla="*/ 160984 h 252332"/>
                <a:gd name="connsiteX6" fmla="*/ 166578 w 229851"/>
                <a:gd name="connsiteY6" fmla="*/ 160984 h 252332"/>
                <a:gd name="connsiteX7" fmla="*/ 125389 w 229851"/>
                <a:gd name="connsiteY7" fmla="*/ 189817 h 252332"/>
                <a:gd name="connsiteX8" fmla="*/ 78238 w 229851"/>
                <a:gd name="connsiteY8" fmla="*/ 169165 h 252332"/>
                <a:gd name="connsiteX9" fmla="*/ 88319 w 229851"/>
                <a:gd name="connsiteY9" fmla="*/ 99200 h 252332"/>
                <a:gd name="connsiteX10" fmla="*/ 136824 w 229851"/>
                <a:gd name="connsiteY10" fmla="*/ 74056 h 252332"/>
                <a:gd name="connsiteX11" fmla="*/ 137746 w 229851"/>
                <a:gd name="connsiteY11" fmla="*/ 12703 h 252332"/>
                <a:gd name="connsiteX12" fmla="*/ 63605 w 229851"/>
                <a:gd name="connsiteY12" fmla="*/ 8584 h 25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851" h="252332">
                  <a:moveTo>
                    <a:pt x="63605" y="8584"/>
                  </a:moveTo>
                  <a:cubicBezTo>
                    <a:pt x="41033" y="24517"/>
                    <a:pt x="11000" y="52284"/>
                    <a:pt x="2311" y="108303"/>
                  </a:cubicBezTo>
                  <a:cubicBezTo>
                    <a:pt x="-6378" y="164322"/>
                    <a:pt x="10828" y="186528"/>
                    <a:pt x="30654" y="210411"/>
                  </a:cubicBezTo>
                  <a:cubicBezTo>
                    <a:pt x="50480" y="234294"/>
                    <a:pt x="89692" y="248168"/>
                    <a:pt x="121270" y="251600"/>
                  </a:cubicBezTo>
                  <a:cubicBezTo>
                    <a:pt x="152848" y="255032"/>
                    <a:pt x="203648" y="246109"/>
                    <a:pt x="220124" y="231006"/>
                  </a:cubicBezTo>
                  <a:cubicBezTo>
                    <a:pt x="236600" y="215903"/>
                    <a:pt x="229048" y="172654"/>
                    <a:pt x="220124" y="160984"/>
                  </a:cubicBezTo>
                  <a:cubicBezTo>
                    <a:pt x="211200" y="149314"/>
                    <a:pt x="182367" y="156179"/>
                    <a:pt x="166578" y="160984"/>
                  </a:cubicBezTo>
                  <a:cubicBezTo>
                    <a:pt x="150789" y="165789"/>
                    <a:pt x="140112" y="188454"/>
                    <a:pt x="125389" y="189817"/>
                  </a:cubicBezTo>
                  <a:cubicBezTo>
                    <a:pt x="110666" y="191180"/>
                    <a:pt x="90810" y="193859"/>
                    <a:pt x="78238" y="169165"/>
                  </a:cubicBezTo>
                  <a:cubicBezTo>
                    <a:pt x="65666" y="144471"/>
                    <a:pt x="78555" y="115052"/>
                    <a:pt x="88319" y="99200"/>
                  </a:cubicBezTo>
                  <a:cubicBezTo>
                    <a:pt x="98083" y="83349"/>
                    <a:pt x="128586" y="88472"/>
                    <a:pt x="136824" y="74056"/>
                  </a:cubicBezTo>
                  <a:cubicBezTo>
                    <a:pt x="145062" y="59640"/>
                    <a:pt x="149949" y="23615"/>
                    <a:pt x="137746" y="12703"/>
                  </a:cubicBezTo>
                  <a:cubicBezTo>
                    <a:pt x="125543" y="1791"/>
                    <a:pt x="86177" y="-7349"/>
                    <a:pt x="63605" y="8584"/>
                  </a:cubicBezTo>
                  <a:close/>
                </a:path>
              </a:pathLst>
            </a:custGeom>
            <a:solidFill>
              <a:schemeClr val="accent3"/>
            </a:solidFill>
            <a:ln w="0">
              <a:solidFill>
                <a:schemeClr val="accent3">
                  <a:lumMod val="75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92" name="Group 2082">
            <a:extLst>
              <a:ext uri="{FF2B5EF4-FFF2-40B4-BE49-F238E27FC236}">
                <a16:creationId xmlns:a16="http://schemas.microsoft.com/office/drawing/2014/main" xmlns="" id="{10FFA7D3-72E0-4CE9-AF21-CC630FE70CEC}"/>
              </a:ext>
            </a:extLst>
          </p:cNvPr>
          <p:cNvGrpSpPr/>
          <p:nvPr/>
        </p:nvGrpSpPr>
        <p:grpSpPr>
          <a:xfrm>
            <a:off x="2040187" y="3172059"/>
            <a:ext cx="505147" cy="522007"/>
            <a:chOff x="2375797" y="2821514"/>
            <a:chExt cx="554776" cy="573292"/>
          </a:xfrm>
        </p:grpSpPr>
        <p:sp>
          <p:nvSpPr>
            <p:cNvPr id="2082" name="Star: 8 Points 2081">
              <a:extLst>
                <a:ext uri="{FF2B5EF4-FFF2-40B4-BE49-F238E27FC236}">
                  <a16:creationId xmlns:a16="http://schemas.microsoft.com/office/drawing/2014/main" xmlns="" id="{63AE8E3B-2F23-4F4E-82BC-958F5E8E1AB0}"/>
                </a:ext>
              </a:extLst>
            </p:cNvPr>
            <p:cNvSpPr/>
            <p:nvPr/>
          </p:nvSpPr>
          <p:spPr bwMode="auto">
            <a:xfrm>
              <a:off x="2375797" y="2821514"/>
              <a:ext cx="554776" cy="573292"/>
            </a:xfrm>
            <a:prstGeom prst="star8">
              <a:avLst>
                <a:gd name="adj" fmla="val 42191"/>
              </a:avLst>
            </a:prstGeom>
            <a:solidFill>
              <a:schemeClr val="accent3">
                <a:lumMod val="20000"/>
                <a:lumOff val="80000"/>
              </a:schemeClr>
            </a:solidFill>
            <a:ln w="0">
              <a:solidFill>
                <a:schemeClr val="accent3">
                  <a:lumMod val="60000"/>
                  <a:lumOff val="40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74" name="Freeform: Shape 773">
              <a:extLst>
                <a:ext uri="{FF2B5EF4-FFF2-40B4-BE49-F238E27FC236}">
                  <a16:creationId xmlns:a16="http://schemas.microsoft.com/office/drawing/2014/main" xmlns="" id="{522D032F-C99A-4614-B5DB-770EEE614398}"/>
                </a:ext>
              </a:extLst>
            </p:cNvPr>
            <p:cNvSpPr/>
            <p:nvPr/>
          </p:nvSpPr>
          <p:spPr bwMode="auto">
            <a:xfrm rot="15626223">
              <a:off x="2538882" y="2965569"/>
              <a:ext cx="305421" cy="339176"/>
            </a:xfrm>
            <a:custGeom>
              <a:avLst/>
              <a:gdLst>
                <a:gd name="connsiteX0" fmla="*/ 48363 w 214609"/>
                <a:gd name="connsiteY0" fmla="*/ 7385 h 251133"/>
                <a:gd name="connsiteX1" fmla="*/ 3055 w 214609"/>
                <a:gd name="connsiteY1" fmla="*/ 81526 h 251133"/>
                <a:gd name="connsiteX2" fmla="*/ 15412 w 214609"/>
                <a:gd name="connsiteY2" fmla="*/ 209212 h 251133"/>
                <a:gd name="connsiteX3" fmla="*/ 106028 w 214609"/>
                <a:gd name="connsiteY3" fmla="*/ 250401 h 251133"/>
                <a:gd name="connsiteX4" fmla="*/ 204882 w 214609"/>
                <a:gd name="connsiteY4" fmla="*/ 229807 h 251133"/>
                <a:gd name="connsiteX5" fmla="*/ 204882 w 214609"/>
                <a:gd name="connsiteY5" fmla="*/ 159785 h 251133"/>
                <a:gd name="connsiteX6" fmla="*/ 151336 w 214609"/>
                <a:gd name="connsiteY6" fmla="*/ 159785 h 251133"/>
                <a:gd name="connsiteX7" fmla="*/ 110147 w 214609"/>
                <a:gd name="connsiteY7" fmla="*/ 188618 h 251133"/>
                <a:gd name="connsiteX8" fmla="*/ 56601 w 214609"/>
                <a:gd name="connsiteY8" fmla="*/ 139191 h 251133"/>
                <a:gd name="connsiteX9" fmla="*/ 73077 w 214609"/>
                <a:gd name="connsiteY9" fmla="*/ 98001 h 251133"/>
                <a:gd name="connsiteX10" fmla="*/ 118385 w 214609"/>
                <a:gd name="connsiteY10" fmla="*/ 85645 h 251133"/>
                <a:gd name="connsiteX11" fmla="*/ 122504 w 214609"/>
                <a:gd name="connsiteY11" fmla="*/ 11504 h 251133"/>
                <a:gd name="connsiteX12" fmla="*/ 48363 w 214609"/>
                <a:gd name="connsiteY12" fmla="*/ 7385 h 251133"/>
                <a:gd name="connsiteX0" fmla="*/ 53640 w 219886"/>
                <a:gd name="connsiteY0" fmla="*/ 7385 h 251133"/>
                <a:gd name="connsiteX1" fmla="*/ 8332 w 219886"/>
                <a:gd name="connsiteY1" fmla="*/ 81526 h 251133"/>
                <a:gd name="connsiteX2" fmla="*/ 20689 w 219886"/>
                <a:gd name="connsiteY2" fmla="*/ 209212 h 251133"/>
                <a:gd name="connsiteX3" fmla="*/ 111305 w 219886"/>
                <a:gd name="connsiteY3" fmla="*/ 250401 h 251133"/>
                <a:gd name="connsiteX4" fmla="*/ 210159 w 219886"/>
                <a:gd name="connsiteY4" fmla="*/ 229807 h 251133"/>
                <a:gd name="connsiteX5" fmla="*/ 210159 w 219886"/>
                <a:gd name="connsiteY5" fmla="*/ 159785 h 251133"/>
                <a:gd name="connsiteX6" fmla="*/ 156613 w 219886"/>
                <a:gd name="connsiteY6" fmla="*/ 159785 h 251133"/>
                <a:gd name="connsiteX7" fmla="*/ 115424 w 219886"/>
                <a:gd name="connsiteY7" fmla="*/ 188618 h 251133"/>
                <a:gd name="connsiteX8" fmla="*/ 61878 w 219886"/>
                <a:gd name="connsiteY8" fmla="*/ 139191 h 251133"/>
                <a:gd name="connsiteX9" fmla="*/ 78354 w 219886"/>
                <a:gd name="connsiteY9" fmla="*/ 98001 h 251133"/>
                <a:gd name="connsiteX10" fmla="*/ 123662 w 219886"/>
                <a:gd name="connsiteY10" fmla="*/ 85645 h 251133"/>
                <a:gd name="connsiteX11" fmla="*/ 127781 w 219886"/>
                <a:gd name="connsiteY11" fmla="*/ 11504 h 251133"/>
                <a:gd name="connsiteX12" fmla="*/ 53640 w 219886"/>
                <a:gd name="connsiteY12" fmla="*/ 7385 h 251133"/>
                <a:gd name="connsiteX0" fmla="*/ 50919 w 217165"/>
                <a:gd name="connsiteY0" fmla="*/ 7385 h 251133"/>
                <a:gd name="connsiteX1" fmla="*/ 2414 w 217165"/>
                <a:gd name="connsiteY1" fmla="*/ 81526 h 251133"/>
                <a:gd name="connsiteX2" fmla="*/ 17968 w 217165"/>
                <a:gd name="connsiteY2" fmla="*/ 209212 h 251133"/>
                <a:gd name="connsiteX3" fmla="*/ 108584 w 217165"/>
                <a:gd name="connsiteY3" fmla="*/ 250401 h 251133"/>
                <a:gd name="connsiteX4" fmla="*/ 207438 w 217165"/>
                <a:gd name="connsiteY4" fmla="*/ 229807 h 251133"/>
                <a:gd name="connsiteX5" fmla="*/ 207438 w 217165"/>
                <a:gd name="connsiteY5" fmla="*/ 159785 h 251133"/>
                <a:gd name="connsiteX6" fmla="*/ 153892 w 217165"/>
                <a:gd name="connsiteY6" fmla="*/ 159785 h 251133"/>
                <a:gd name="connsiteX7" fmla="*/ 112703 w 217165"/>
                <a:gd name="connsiteY7" fmla="*/ 188618 h 251133"/>
                <a:gd name="connsiteX8" fmla="*/ 59157 w 217165"/>
                <a:gd name="connsiteY8" fmla="*/ 139191 h 251133"/>
                <a:gd name="connsiteX9" fmla="*/ 75633 w 217165"/>
                <a:gd name="connsiteY9" fmla="*/ 98001 h 251133"/>
                <a:gd name="connsiteX10" fmla="*/ 120941 w 217165"/>
                <a:gd name="connsiteY10" fmla="*/ 85645 h 251133"/>
                <a:gd name="connsiteX11" fmla="*/ 125060 w 217165"/>
                <a:gd name="connsiteY11" fmla="*/ 11504 h 251133"/>
                <a:gd name="connsiteX12" fmla="*/ 50919 w 217165"/>
                <a:gd name="connsiteY12" fmla="*/ 7385 h 251133"/>
                <a:gd name="connsiteX0" fmla="*/ 52321 w 218567"/>
                <a:gd name="connsiteY0" fmla="*/ 7385 h 251133"/>
                <a:gd name="connsiteX1" fmla="*/ 3816 w 218567"/>
                <a:gd name="connsiteY1" fmla="*/ 81526 h 251133"/>
                <a:gd name="connsiteX2" fmla="*/ 19370 w 218567"/>
                <a:gd name="connsiteY2" fmla="*/ 209212 h 251133"/>
                <a:gd name="connsiteX3" fmla="*/ 109986 w 218567"/>
                <a:gd name="connsiteY3" fmla="*/ 250401 h 251133"/>
                <a:gd name="connsiteX4" fmla="*/ 208840 w 218567"/>
                <a:gd name="connsiteY4" fmla="*/ 229807 h 251133"/>
                <a:gd name="connsiteX5" fmla="*/ 208840 w 218567"/>
                <a:gd name="connsiteY5" fmla="*/ 159785 h 251133"/>
                <a:gd name="connsiteX6" fmla="*/ 155294 w 218567"/>
                <a:gd name="connsiteY6" fmla="*/ 159785 h 251133"/>
                <a:gd name="connsiteX7" fmla="*/ 114105 w 218567"/>
                <a:gd name="connsiteY7" fmla="*/ 188618 h 251133"/>
                <a:gd name="connsiteX8" fmla="*/ 60559 w 218567"/>
                <a:gd name="connsiteY8" fmla="*/ 139191 h 251133"/>
                <a:gd name="connsiteX9" fmla="*/ 77035 w 218567"/>
                <a:gd name="connsiteY9" fmla="*/ 98001 h 251133"/>
                <a:gd name="connsiteX10" fmla="*/ 122343 w 218567"/>
                <a:gd name="connsiteY10" fmla="*/ 85645 h 251133"/>
                <a:gd name="connsiteX11" fmla="*/ 126462 w 218567"/>
                <a:gd name="connsiteY11" fmla="*/ 11504 h 251133"/>
                <a:gd name="connsiteX12" fmla="*/ 52321 w 218567"/>
                <a:gd name="connsiteY12" fmla="*/ 7385 h 251133"/>
                <a:gd name="connsiteX0" fmla="*/ 63605 w 229851"/>
                <a:gd name="connsiteY0" fmla="*/ 9193 h 252941"/>
                <a:gd name="connsiteX1" fmla="*/ 2311 w 229851"/>
                <a:gd name="connsiteY1" fmla="*/ 108912 h 252941"/>
                <a:gd name="connsiteX2" fmla="*/ 30654 w 229851"/>
                <a:gd name="connsiteY2" fmla="*/ 211020 h 252941"/>
                <a:gd name="connsiteX3" fmla="*/ 121270 w 229851"/>
                <a:gd name="connsiteY3" fmla="*/ 252209 h 252941"/>
                <a:gd name="connsiteX4" fmla="*/ 220124 w 229851"/>
                <a:gd name="connsiteY4" fmla="*/ 231615 h 252941"/>
                <a:gd name="connsiteX5" fmla="*/ 220124 w 229851"/>
                <a:gd name="connsiteY5" fmla="*/ 161593 h 252941"/>
                <a:gd name="connsiteX6" fmla="*/ 166578 w 229851"/>
                <a:gd name="connsiteY6" fmla="*/ 161593 h 252941"/>
                <a:gd name="connsiteX7" fmla="*/ 125389 w 229851"/>
                <a:gd name="connsiteY7" fmla="*/ 190426 h 252941"/>
                <a:gd name="connsiteX8" fmla="*/ 71843 w 229851"/>
                <a:gd name="connsiteY8" fmla="*/ 140999 h 252941"/>
                <a:gd name="connsiteX9" fmla="*/ 88319 w 229851"/>
                <a:gd name="connsiteY9" fmla="*/ 99809 h 252941"/>
                <a:gd name="connsiteX10" fmla="*/ 133627 w 229851"/>
                <a:gd name="connsiteY10" fmla="*/ 87453 h 252941"/>
                <a:gd name="connsiteX11" fmla="*/ 137746 w 229851"/>
                <a:gd name="connsiteY11" fmla="*/ 13312 h 252941"/>
                <a:gd name="connsiteX12" fmla="*/ 63605 w 229851"/>
                <a:gd name="connsiteY12" fmla="*/ 9193 h 252941"/>
                <a:gd name="connsiteX0" fmla="*/ 63605 w 229851"/>
                <a:gd name="connsiteY0" fmla="*/ 9193 h 252941"/>
                <a:gd name="connsiteX1" fmla="*/ 2311 w 229851"/>
                <a:gd name="connsiteY1" fmla="*/ 108912 h 252941"/>
                <a:gd name="connsiteX2" fmla="*/ 30654 w 229851"/>
                <a:gd name="connsiteY2" fmla="*/ 211020 h 252941"/>
                <a:gd name="connsiteX3" fmla="*/ 121270 w 229851"/>
                <a:gd name="connsiteY3" fmla="*/ 252209 h 252941"/>
                <a:gd name="connsiteX4" fmla="*/ 220124 w 229851"/>
                <a:gd name="connsiteY4" fmla="*/ 231615 h 252941"/>
                <a:gd name="connsiteX5" fmla="*/ 220124 w 229851"/>
                <a:gd name="connsiteY5" fmla="*/ 161593 h 252941"/>
                <a:gd name="connsiteX6" fmla="*/ 166578 w 229851"/>
                <a:gd name="connsiteY6" fmla="*/ 161593 h 252941"/>
                <a:gd name="connsiteX7" fmla="*/ 125389 w 229851"/>
                <a:gd name="connsiteY7" fmla="*/ 190426 h 252941"/>
                <a:gd name="connsiteX8" fmla="*/ 78238 w 229851"/>
                <a:gd name="connsiteY8" fmla="*/ 169774 h 252941"/>
                <a:gd name="connsiteX9" fmla="*/ 88319 w 229851"/>
                <a:gd name="connsiteY9" fmla="*/ 99809 h 252941"/>
                <a:gd name="connsiteX10" fmla="*/ 133627 w 229851"/>
                <a:gd name="connsiteY10" fmla="*/ 87453 h 252941"/>
                <a:gd name="connsiteX11" fmla="*/ 137746 w 229851"/>
                <a:gd name="connsiteY11" fmla="*/ 13312 h 252941"/>
                <a:gd name="connsiteX12" fmla="*/ 63605 w 229851"/>
                <a:gd name="connsiteY12" fmla="*/ 9193 h 252941"/>
                <a:gd name="connsiteX0" fmla="*/ 63605 w 229851"/>
                <a:gd name="connsiteY0" fmla="*/ 9193 h 252941"/>
                <a:gd name="connsiteX1" fmla="*/ 2311 w 229851"/>
                <a:gd name="connsiteY1" fmla="*/ 108912 h 252941"/>
                <a:gd name="connsiteX2" fmla="*/ 30654 w 229851"/>
                <a:gd name="connsiteY2" fmla="*/ 211020 h 252941"/>
                <a:gd name="connsiteX3" fmla="*/ 121270 w 229851"/>
                <a:gd name="connsiteY3" fmla="*/ 252209 h 252941"/>
                <a:gd name="connsiteX4" fmla="*/ 220124 w 229851"/>
                <a:gd name="connsiteY4" fmla="*/ 231615 h 252941"/>
                <a:gd name="connsiteX5" fmla="*/ 220124 w 229851"/>
                <a:gd name="connsiteY5" fmla="*/ 161593 h 252941"/>
                <a:gd name="connsiteX6" fmla="*/ 166578 w 229851"/>
                <a:gd name="connsiteY6" fmla="*/ 161593 h 252941"/>
                <a:gd name="connsiteX7" fmla="*/ 125389 w 229851"/>
                <a:gd name="connsiteY7" fmla="*/ 190426 h 252941"/>
                <a:gd name="connsiteX8" fmla="*/ 78238 w 229851"/>
                <a:gd name="connsiteY8" fmla="*/ 169774 h 252941"/>
                <a:gd name="connsiteX9" fmla="*/ 88319 w 229851"/>
                <a:gd name="connsiteY9" fmla="*/ 99809 h 252941"/>
                <a:gd name="connsiteX10" fmla="*/ 133627 w 229851"/>
                <a:gd name="connsiteY10" fmla="*/ 87453 h 252941"/>
                <a:gd name="connsiteX11" fmla="*/ 137746 w 229851"/>
                <a:gd name="connsiteY11" fmla="*/ 13312 h 252941"/>
                <a:gd name="connsiteX12" fmla="*/ 63605 w 229851"/>
                <a:gd name="connsiteY12" fmla="*/ 9193 h 252941"/>
                <a:gd name="connsiteX0" fmla="*/ 63605 w 229851"/>
                <a:gd name="connsiteY0" fmla="*/ 8584 h 252332"/>
                <a:gd name="connsiteX1" fmla="*/ 2311 w 229851"/>
                <a:gd name="connsiteY1" fmla="*/ 108303 h 252332"/>
                <a:gd name="connsiteX2" fmla="*/ 30654 w 229851"/>
                <a:gd name="connsiteY2" fmla="*/ 210411 h 252332"/>
                <a:gd name="connsiteX3" fmla="*/ 121270 w 229851"/>
                <a:gd name="connsiteY3" fmla="*/ 251600 h 252332"/>
                <a:gd name="connsiteX4" fmla="*/ 220124 w 229851"/>
                <a:gd name="connsiteY4" fmla="*/ 231006 h 252332"/>
                <a:gd name="connsiteX5" fmla="*/ 220124 w 229851"/>
                <a:gd name="connsiteY5" fmla="*/ 160984 h 252332"/>
                <a:gd name="connsiteX6" fmla="*/ 166578 w 229851"/>
                <a:gd name="connsiteY6" fmla="*/ 160984 h 252332"/>
                <a:gd name="connsiteX7" fmla="*/ 125389 w 229851"/>
                <a:gd name="connsiteY7" fmla="*/ 189817 h 252332"/>
                <a:gd name="connsiteX8" fmla="*/ 78238 w 229851"/>
                <a:gd name="connsiteY8" fmla="*/ 169165 h 252332"/>
                <a:gd name="connsiteX9" fmla="*/ 88319 w 229851"/>
                <a:gd name="connsiteY9" fmla="*/ 99200 h 252332"/>
                <a:gd name="connsiteX10" fmla="*/ 136824 w 229851"/>
                <a:gd name="connsiteY10" fmla="*/ 74056 h 252332"/>
                <a:gd name="connsiteX11" fmla="*/ 137746 w 229851"/>
                <a:gd name="connsiteY11" fmla="*/ 12703 h 252332"/>
                <a:gd name="connsiteX12" fmla="*/ 63605 w 229851"/>
                <a:gd name="connsiteY12" fmla="*/ 8584 h 252332"/>
                <a:gd name="connsiteX0" fmla="*/ 63605 w 229851"/>
                <a:gd name="connsiteY0" fmla="*/ 8584 h 252332"/>
                <a:gd name="connsiteX1" fmla="*/ 2311 w 229851"/>
                <a:gd name="connsiteY1" fmla="*/ 108303 h 252332"/>
                <a:gd name="connsiteX2" fmla="*/ 30654 w 229851"/>
                <a:gd name="connsiteY2" fmla="*/ 210411 h 252332"/>
                <a:gd name="connsiteX3" fmla="*/ 121270 w 229851"/>
                <a:gd name="connsiteY3" fmla="*/ 251600 h 252332"/>
                <a:gd name="connsiteX4" fmla="*/ 220124 w 229851"/>
                <a:gd name="connsiteY4" fmla="*/ 231006 h 252332"/>
                <a:gd name="connsiteX5" fmla="*/ 220124 w 229851"/>
                <a:gd name="connsiteY5" fmla="*/ 160984 h 252332"/>
                <a:gd name="connsiteX6" fmla="*/ 166578 w 229851"/>
                <a:gd name="connsiteY6" fmla="*/ 160984 h 252332"/>
                <a:gd name="connsiteX7" fmla="*/ 125389 w 229851"/>
                <a:gd name="connsiteY7" fmla="*/ 189817 h 252332"/>
                <a:gd name="connsiteX8" fmla="*/ 88319 w 229851"/>
                <a:gd name="connsiteY8" fmla="*/ 99200 h 252332"/>
                <a:gd name="connsiteX9" fmla="*/ 136824 w 229851"/>
                <a:gd name="connsiteY9" fmla="*/ 74056 h 252332"/>
                <a:gd name="connsiteX10" fmla="*/ 137746 w 229851"/>
                <a:gd name="connsiteY10" fmla="*/ 12703 h 252332"/>
                <a:gd name="connsiteX11" fmla="*/ 63605 w 229851"/>
                <a:gd name="connsiteY11" fmla="*/ 8584 h 252332"/>
                <a:gd name="connsiteX0" fmla="*/ 63605 w 229851"/>
                <a:gd name="connsiteY0" fmla="*/ 8584 h 252332"/>
                <a:gd name="connsiteX1" fmla="*/ 2311 w 229851"/>
                <a:gd name="connsiteY1" fmla="*/ 108303 h 252332"/>
                <a:gd name="connsiteX2" fmla="*/ 30654 w 229851"/>
                <a:gd name="connsiteY2" fmla="*/ 210411 h 252332"/>
                <a:gd name="connsiteX3" fmla="*/ 121270 w 229851"/>
                <a:gd name="connsiteY3" fmla="*/ 251600 h 252332"/>
                <a:gd name="connsiteX4" fmla="*/ 220124 w 229851"/>
                <a:gd name="connsiteY4" fmla="*/ 231006 h 252332"/>
                <a:gd name="connsiteX5" fmla="*/ 220124 w 229851"/>
                <a:gd name="connsiteY5" fmla="*/ 160984 h 252332"/>
                <a:gd name="connsiteX6" fmla="*/ 166578 w 229851"/>
                <a:gd name="connsiteY6" fmla="*/ 160984 h 252332"/>
                <a:gd name="connsiteX7" fmla="*/ 88319 w 229851"/>
                <a:gd name="connsiteY7" fmla="*/ 99200 h 252332"/>
                <a:gd name="connsiteX8" fmla="*/ 136824 w 229851"/>
                <a:gd name="connsiteY8" fmla="*/ 74056 h 252332"/>
                <a:gd name="connsiteX9" fmla="*/ 137746 w 229851"/>
                <a:gd name="connsiteY9" fmla="*/ 12703 h 252332"/>
                <a:gd name="connsiteX10" fmla="*/ 63605 w 229851"/>
                <a:gd name="connsiteY10" fmla="*/ 8584 h 252332"/>
                <a:gd name="connsiteX0" fmla="*/ 63605 w 229851"/>
                <a:gd name="connsiteY0" fmla="*/ 8584 h 252332"/>
                <a:gd name="connsiteX1" fmla="*/ 2311 w 229851"/>
                <a:gd name="connsiteY1" fmla="*/ 108303 h 252332"/>
                <a:gd name="connsiteX2" fmla="*/ 30654 w 229851"/>
                <a:gd name="connsiteY2" fmla="*/ 210411 h 252332"/>
                <a:gd name="connsiteX3" fmla="*/ 121270 w 229851"/>
                <a:gd name="connsiteY3" fmla="*/ 251600 h 252332"/>
                <a:gd name="connsiteX4" fmla="*/ 220124 w 229851"/>
                <a:gd name="connsiteY4" fmla="*/ 231006 h 252332"/>
                <a:gd name="connsiteX5" fmla="*/ 220124 w 229851"/>
                <a:gd name="connsiteY5" fmla="*/ 160984 h 252332"/>
                <a:gd name="connsiteX6" fmla="*/ 166578 w 229851"/>
                <a:gd name="connsiteY6" fmla="*/ 160984 h 252332"/>
                <a:gd name="connsiteX7" fmla="*/ 136824 w 229851"/>
                <a:gd name="connsiteY7" fmla="*/ 74056 h 252332"/>
                <a:gd name="connsiteX8" fmla="*/ 137746 w 229851"/>
                <a:gd name="connsiteY8" fmla="*/ 12703 h 252332"/>
                <a:gd name="connsiteX9" fmla="*/ 63605 w 229851"/>
                <a:gd name="connsiteY9" fmla="*/ 8584 h 252332"/>
                <a:gd name="connsiteX0" fmla="*/ 63605 w 229851"/>
                <a:gd name="connsiteY0" fmla="*/ 11604 h 255352"/>
                <a:gd name="connsiteX1" fmla="*/ 2311 w 229851"/>
                <a:gd name="connsiteY1" fmla="*/ 111323 h 255352"/>
                <a:gd name="connsiteX2" fmla="*/ 30654 w 229851"/>
                <a:gd name="connsiteY2" fmla="*/ 213431 h 255352"/>
                <a:gd name="connsiteX3" fmla="*/ 121270 w 229851"/>
                <a:gd name="connsiteY3" fmla="*/ 254620 h 255352"/>
                <a:gd name="connsiteX4" fmla="*/ 220124 w 229851"/>
                <a:gd name="connsiteY4" fmla="*/ 234026 h 255352"/>
                <a:gd name="connsiteX5" fmla="*/ 220124 w 229851"/>
                <a:gd name="connsiteY5" fmla="*/ 164004 h 255352"/>
                <a:gd name="connsiteX6" fmla="*/ 166578 w 229851"/>
                <a:gd name="connsiteY6" fmla="*/ 164004 h 255352"/>
                <a:gd name="connsiteX7" fmla="*/ 111938 w 229851"/>
                <a:gd name="connsiteY7" fmla="*/ 134038 h 255352"/>
                <a:gd name="connsiteX8" fmla="*/ 137746 w 229851"/>
                <a:gd name="connsiteY8" fmla="*/ 15723 h 255352"/>
                <a:gd name="connsiteX9" fmla="*/ 63605 w 229851"/>
                <a:gd name="connsiteY9" fmla="*/ 11604 h 255352"/>
                <a:gd name="connsiteX0" fmla="*/ 63605 w 230663"/>
                <a:gd name="connsiteY0" fmla="*/ 11604 h 255352"/>
                <a:gd name="connsiteX1" fmla="*/ 2311 w 230663"/>
                <a:gd name="connsiteY1" fmla="*/ 111323 h 255352"/>
                <a:gd name="connsiteX2" fmla="*/ 30654 w 230663"/>
                <a:gd name="connsiteY2" fmla="*/ 213431 h 255352"/>
                <a:gd name="connsiteX3" fmla="*/ 121270 w 230663"/>
                <a:gd name="connsiteY3" fmla="*/ 254620 h 255352"/>
                <a:gd name="connsiteX4" fmla="*/ 220124 w 230663"/>
                <a:gd name="connsiteY4" fmla="*/ 234026 h 255352"/>
                <a:gd name="connsiteX5" fmla="*/ 220124 w 230663"/>
                <a:gd name="connsiteY5" fmla="*/ 164004 h 255352"/>
                <a:gd name="connsiteX6" fmla="*/ 151711 w 230663"/>
                <a:gd name="connsiteY6" fmla="*/ 161500 h 255352"/>
                <a:gd name="connsiteX7" fmla="*/ 111938 w 230663"/>
                <a:gd name="connsiteY7" fmla="*/ 134038 h 255352"/>
                <a:gd name="connsiteX8" fmla="*/ 137746 w 230663"/>
                <a:gd name="connsiteY8" fmla="*/ 15723 h 255352"/>
                <a:gd name="connsiteX9" fmla="*/ 63605 w 230663"/>
                <a:gd name="connsiteY9" fmla="*/ 11604 h 255352"/>
                <a:gd name="connsiteX0" fmla="*/ 63605 w 230663"/>
                <a:gd name="connsiteY0" fmla="*/ 19395 h 263143"/>
                <a:gd name="connsiteX1" fmla="*/ 2311 w 230663"/>
                <a:gd name="connsiteY1" fmla="*/ 119114 h 263143"/>
                <a:gd name="connsiteX2" fmla="*/ 30654 w 230663"/>
                <a:gd name="connsiteY2" fmla="*/ 221222 h 263143"/>
                <a:gd name="connsiteX3" fmla="*/ 121270 w 230663"/>
                <a:gd name="connsiteY3" fmla="*/ 262411 h 263143"/>
                <a:gd name="connsiteX4" fmla="*/ 220124 w 230663"/>
                <a:gd name="connsiteY4" fmla="*/ 241817 h 263143"/>
                <a:gd name="connsiteX5" fmla="*/ 220124 w 230663"/>
                <a:gd name="connsiteY5" fmla="*/ 171795 h 263143"/>
                <a:gd name="connsiteX6" fmla="*/ 151711 w 230663"/>
                <a:gd name="connsiteY6" fmla="*/ 169291 h 263143"/>
                <a:gd name="connsiteX7" fmla="*/ 111938 w 230663"/>
                <a:gd name="connsiteY7" fmla="*/ 141829 h 263143"/>
                <a:gd name="connsiteX8" fmla="*/ 137746 w 230663"/>
                <a:gd name="connsiteY8" fmla="*/ 23514 h 263143"/>
                <a:gd name="connsiteX9" fmla="*/ 63605 w 230663"/>
                <a:gd name="connsiteY9" fmla="*/ 19395 h 263143"/>
                <a:gd name="connsiteX0" fmla="*/ 63605 w 230663"/>
                <a:gd name="connsiteY0" fmla="*/ 9875 h 253623"/>
                <a:gd name="connsiteX1" fmla="*/ 2311 w 230663"/>
                <a:gd name="connsiteY1" fmla="*/ 109594 h 253623"/>
                <a:gd name="connsiteX2" fmla="*/ 30654 w 230663"/>
                <a:gd name="connsiteY2" fmla="*/ 211702 h 253623"/>
                <a:gd name="connsiteX3" fmla="*/ 121270 w 230663"/>
                <a:gd name="connsiteY3" fmla="*/ 252891 h 253623"/>
                <a:gd name="connsiteX4" fmla="*/ 220124 w 230663"/>
                <a:gd name="connsiteY4" fmla="*/ 232297 h 253623"/>
                <a:gd name="connsiteX5" fmla="*/ 220124 w 230663"/>
                <a:gd name="connsiteY5" fmla="*/ 162275 h 253623"/>
                <a:gd name="connsiteX6" fmla="*/ 151711 w 230663"/>
                <a:gd name="connsiteY6" fmla="*/ 159771 h 253623"/>
                <a:gd name="connsiteX7" fmla="*/ 111938 w 230663"/>
                <a:gd name="connsiteY7" fmla="*/ 132309 h 253623"/>
                <a:gd name="connsiteX8" fmla="*/ 134893 w 230663"/>
                <a:gd name="connsiteY8" fmla="*/ 30927 h 253623"/>
                <a:gd name="connsiteX9" fmla="*/ 63605 w 230663"/>
                <a:gd name="connsiteY9" fmla="*/ 9875 h 253623"/>
                <a:gd name="connsiteX0" fmla="*/ 63605 w 235293"/>
                <a:gd name="connsiteY0" fmla="*/ 9875 h 253506"/>
                <a:gd name="connsiteX1" fmla="*/ 2311 w 235293"/>
                <a:gd name="connsiteY1" fmla="*/ 109594 h 253506"/>
                <a:gd name="connsiteX2" fmla="*/ 30654 w 235293"/>
                <a:gd name="connsiteY2" fmla="*/ 211702 h 253506"/>
                <a:gd name="connsiteX3" fmla="*/ 121270 w 235293"/>
                <a:gd name="connsiteY3" fmla="*/ 252891 h 253506"/>
                <a:gd name="connsiteX4" fmla="*/ 220124 w 235293"/>
                <a:gd name="connsiteY4" fmla="*/ 232297 h 253506"/>
                <a:gd name="connsiteX5" fmla="*/ 228002 w 235293"/>
                <a:gd name="connsiteY5" fmla="*/ 177533 h 253506"/>
                <a:gd name="connsiteX6" fmla="*/ 151711 w 235293"/>
                <a:gd name="connsiteY6" fmla="*/ 159771 h 253506"/>
                <a:gd name="connsiteX7" fmla="*/ 111938 w 235293"/>
                <a:gd name="connsiteY7" fmla="*/ 132309 h 253506"/>
                <a:gd name="connsiteX8" fmla="*/ 134893 w 235293"/>
                <a:gd name="connsiteY8" fmla="*/ 30927 h 253506"/>
                <a:gd name="connsiteX9" fmla="*/ 63605 w 235293"/>
                <a:gd name="connsiteY9" fmla="*/ 9875 h 253506"/>
                <a:gd name="connsiteX0" fmla="*/ 63605 w 233402"/>
                <a:gd name="connsiteY0" fmla="*/ 9875 h 253506"/>
                <a:gd name="connsiteX1" fmla="*/ 2311 w 233402"/>
                <a:gd name="connsiteY1" fmla="*/ 109594 h 253506"/>
                <a:gd name="connsiteX2" fmla="*/ 30654 w 233402"/>
                <a:gd name="connsiteY2" fmla="*/ 211702 h 253506"/>
                <a:gd name="connsiteX3" fmla="*/ 121270 w 233402"/>
                <a:gd name="connsiteY3" fmla="*/ 252891 h 253506"/>
                <a:gd name="connsiteX4" fmla="*/ 220124 w 233402"/>
                <a:gd name="connsiteY4" fmla="*/ 232297 h 253506"/>
                <a:gd name="connsiteX5" fmla="*/ 228002 w 233402"/>
                <a:gd name="connsiteY5" fmla="*/ 177533 h 253506"/>
                <a:gd name="connsiteX6" fmla="*/ 151711 w 233402"/>
                <a:gd name="connsiteY6" fmla="*/ 159771 h 253506"/>
                <a:gd name="connsiteX7" fmla="*/ 111938 w 233402"/>
                <a:gd name="connsiteY7" fmla="*/ 132309 h 253506"/>
                <a:gd name="connsiteX8" fmla="*/ 134893 w 233402"/>
                <a:gd name="connsiteY8" fmla="*/ 30927 h 253506"/>
                <a:gd name="connsiteX9" fmla="*/ 63605 w 233402"/>
                <a:gd name="connsiteY9" fmla="*/ 9875 h 253506"/>
                <a:gd name="connsiteX0" fmla="*/ 63605 w 228287"/>
                <a:gd name="connsiteY0" fmla="*/ 9875 h 253518"/>
                <a:gd name="connsiteX1" fmla="*/ 2311 w 228287"/>
                <a:gd name="connsiteY1" fmla="*/ 109594 h 253518"/>
                <a:gd name="connsiteX2" fmla="*/ 30654 w 228287"/>
                <a:gd name="connsiteY2" fmla="*/ 211702 h 253518"/>
                <a:gd name="connsiteX3" fmla="*/ 121270 w 228287"/>
                <a:gd name="connsiteY3" fmla="*/ 252891 h 253518"/>
                <a:gd name="connsiteX4" fmla="*/ 220124 w 228287"/>
                <a:gd name="connsiteY4" fmla="*/ 232297 h 253518"/>
                <a:gd name="connsiteX5" fmla="*/ 217842 w 228287"/>
                <a:gd name="connsiteY5" fmla="*/ 175821 h 253518"/>
                <a:gd name="connsiteX6" fmla="*/ 151711 w 228287"/>
                <a:gd name="connsiteY6" fmla="*/ 159771 h 253518"/>
                <a:gd name="connsiteX7" fmla="*/ 111938 w 228287"/>
                <a:gd name="connsiteY7" fmla="*/ 132309 h 253518"/>
                <a:gd name="connsiteX8" fmla="*/ 134893 w 228287"/>
                <a:gd name="connsiteY8" fmla="*/ 30927 h 253518"/>
                <a:gd name="connsiteX9" fmla="*/ 63605 w 228287"/>
                <a:gd name="connsiteY9" fmla="*/ 9875 h 25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287" h="253518">
                  <a:moveTo>
                    <a:pt x="63605" y="9875"/>
                  </a:moveTo>
                  <a:cubicBezTo>
                    <a:pt x="41508" y="22986"/>
                    <a:pt x="11000" y="53575"/>
                    <a:pt x="2311" y="109594"/>
                  </a:cubicBezTo>
                  <a:cubicBezTo>
                    <a:pt x="-6378" y="165613"/>
                    <a:pt x="10828" y="187819"/>
                    <a:pt x="30654" y="211702"/>
                  </a:cubicBezTo>
                  <a:cubicBezTo>
                    <a:pt x="50480" y="235585"/>
                    <a:pt x="89692" y="249459"/>
                    <a:pt x="121270" y="252891"/>
                  </a:cubicBezTo>
                  <a:cubicBezTo>
                    <a:pt x="152848" y="256323"/>
                    <a:pt x="204029" y="245142"/>
                    <a:pt x="220124" y="232297"/>
                  </a:cubicBezTo>
                  <a:cubicBezTo>
                    <a:pt x="236219" y="219452"/>
                    <a:pt x="224716" y="194112"/>
                    <a:pt x="217842" y="175821"/>
                  </a:cubicBezTo>
                  <a:cubicBezTo>
                    <a:pt x="210968" y="157530"/>
                    <a:pt x="169362" y="167023"/>
                    <a:pt x="151711" y="159771"/>
                  </a:cubicBezTo>
                  <a:cubicBezTo>
                    <a:pt x="134060" y="152519"/>
                    <a:pt x="116743" y="157022"/>
                    <a:pt x="111938" y="132309"/>
                  </a:cubicBezTo>
                  <a:cubicBezTo>
                    <a:pt x="107133" y="107596"/>
                    <a:pt x="157032" y="71120"/>
                    <a:pt x="134893" y="30927"/>
                  </a:cubicBezTo>
                  <a:cubicBezTo>
                    <a:pt x="112754" y="-9266"/>
                    <a:pt x="85702" y="-3236"/>
                    <a:pt x="63605" y="9875"/>
                  </a:cubicBezTo>
                  <a:close/>
                </a:path>
              </a:pathLst>
            </a:custGeom>
            <a:solidFill>
              <a:schemeClr val="accent3">
                <a:lumMod val="60000"/>
                <a:lumOff val="40000"/>
              </a:schemeClr>
            </a:solidFill>
            <a:ln w="0">
              <a:solidFill>
                <a:schemeClr val="accent3">
                  <a:lumMod val="75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93" name="Group 2085">
            <a:extLst>
              <a:ext uri="{FF2B5EF4-FFF2-40B4-BE49-F238E27FC236}">
                <a16:creationId xmlns:a16="http://schemas.microsoft.com/office/drawing/2014/main" xmlns="" id="{D3CE51D3-2F34-4FB1-81FC-9D16A61094D5}"/>
              </a:ext>
            </a:extLst>
          </p:cNvPr>
          <p:cNvGrpSpPr/>
          <p:nvPr/>
        </p:nvGrpSpPr>
        <p:grpSpPr>
          <a:xfrm>
            <a:off x="2706420" y="3241499"/>
            <a:ext cx="441118" cy="450308"/>
            <a:chOff x="2757305" y="2660216"/>
            <a:chExt cx="441118" cy="450308"/>
          </a:xfrm>
        </p:grpSpPr>
        <p:sp>
          <p:nvSpPr>
            <p:cNvPr id="2084" name="Freeform: Shape 2083">
              <a:extLst>
                <a:ext uri="{FF2B5EF4-FFF2-40B4-BE49-F238E27FC236}">
                  <a16:creationId xmlns:a16="http://schemas.microsoft.com/office/drawing/2014/main" xmlns="" id="{80F203D1-4422-4912-9F34-E7B688513522}"/>
                </a:ext>
              </a:extLst>
            </p:cNvPr>
            <p:cNvSpPr/>
            <p:nvPr/>
          </p:nvSpPr>
          <p:spPr bwMode="auto">
            <a:xfrm>
              <a:off x="2757305" y="2660216"/>
              <a:ext cx="441118" cy="450308"/>
            </a:xfrm>
            <a:custGeom>
              <a:avLst/>
              <a:gdLst>
                <a:gd name="connsiteX0" fmla="*/ 142445 w 441118"/>
                <a:gd name="connsiteY0" fmla="*/ 18380 h 450308"/>
                <a:gd name="connsiteX1" fmla="*/ 174609 w 441118"/>
                <a:gd name="connsiteY1" fmla="*/ 13785 h 450308"/>
                <a:gd name="connsiteX2" fmla="*/ 188394 w 441118"/>
                <a:gd name="connsiteY2" fmla="*/ 4595 h 450308"/>
                <a:gd name="connsiteX3" fmla="*/ 202179 w 441118"/>
                <a:gd name="connsiteY3" fmla="*/ 0 h 450308"/>
                <a:gd name="connsiteX4" fmla="*/ 252724 w 441118"/>
                <a:gd name="connsiteY4" fmla="*/ 4595 h 450308"/>
                <a:gd name="connsiteX5" fmla="*/ 257319 w 441118"/>
                <a:gd name="connsiteY5" fmla="*/ 18380 h 450308"/>
                <a:gd name="connsiteX6" fmla="*/ 280294 w 441118"/>
                <a:gd name="connsiteY6" fmla="*/ 41355 h 450308"/>
                <a:gd name="connsiteX7" fmla="*/ 307864 w 441118"/>
                <a:gd name="connsiteY7" fmla="*/ 50545 h 450308"/>
                <a:gd name="connsiteX8" fmla="*/ 344623 w 441118"/>
                <a:gd name="connsiteY8" fmla="*/ 59735 h 450308"/>
                <a:gd name="connsiteX9" fmla="*/ 349218 w 441118"/>
                <a:gd name="connsiteY9" fmla="*/ 73520 h 450308"/>
                <a:gd name="connsiteX10" fmla="*/ 363003 w 441118"/>
                <a:gd name="connsiteY10" fmla="*/ 119470 h 450308"/>
                <a:gd name="connsiteX11" fmla="*/ 376788 w 441118"/>
                <a:gd name="connsiteY11" fmla="*/ 124065 h 450308"/>
                <a:gd name="connsiteX12" fmla="*/ 390573 w 441118"/>
                <a:gd name="connsiteY12" fmla="*/ 133255 h 450308"/>
                <a:gd name="connsiteX13" fmla="*/ 399763 w 441118"/>
                <a:gd name="connsiteY13" fmla="*/ 147040 h 450308"/>
                <a:gd name="connsiteX14" fmla="*/ 431928 w 441118"/>
                <a:gd name="connsiteY14" fmla="*/ 188394 h 450308"/>
                <a:gd name="connsiteX15" fmla="*/ 441118 w 441118"/>
                <a:gd name="connsiteY15" fmla="*/ 215964 h 450308"/>
                <a:gd name="connsiteX16" fmla="*/ 436523 w 441118"/>
                <a:gd name="connsiteY16" fmla="*/ 238939 h 450308"/>
                <a:gd name="connsiteX17" fmla="*/ 418143 w 441118"/>
                <a:gd name="connsiteY17" fmla="*/ 266509 h 450308"/>
                <a:gd name="connsiteX18" fmla="*/ 408953 w 441118"/>
                <a:gd name="connsiteY18" fmla="*/ 303269 h 450308"/>
                <a:gd name="connsiteX19" fmla="*/ 404358 w 441118"/>
                <a:gd name="connsiteY19" fmla="*/ 335433 h 450308"/>
                <a:gd name="connsiteX20" fmla="*/ 399763 w 441118"/>
                <a:gd name="connsiteY20" fmla="*/ 349218 h 450308"/>
                <a:gd name="connsiteX21" fmla="*/ 367598 w 441118"/>
                <a:gd name="connsiteY21" fmla="*/ 358408 h 450308"/>
                <a:gd name="connsiteX22" fmla="*/ 349218 w 441118"/>
                <a:gd name="connsiteY22" fmla="*/ 399763 h 450308"/>
                <a:gd name="connsiteX23" fmla="*/ 344623 w 441118"/>
                <a:gd name="connsiteY23" fmla="*/ 413548 h 450308"/>
                <a:gd name="connsiteX24" fmla="*/ 317054 w 441118"/>
                <a:gd name="connsiteY24" fmla="*/ 427333 h 450308"/>
                <a:gd name="connsiteX25" fmla="*/ 206774 w 441118"/>
                <a:gd name="connsiteY25" fmla="*/ 431928 h 450308"/>
                <a:gd name="connsiteX26" fmla="*/ 174609 w 441118"/>
                <a:gd name="connsiteY26" fmla="*/ 441118 h 450308"/>
                <a:gd name="connsiteX27" fmla="*/ 160824 w 441118"/>
                <a:gd name="connsiteY27" fmla="*/ 450308 h 450308"/>
                <a:gd name="connsiteX28" fmla="*/ 128660 w 441118"/>
                <a:gd name="connsiteY28" fmla="*/ 445713 h 450308"/>
                <a:gd name="connsiteX29" fmla="*/ 114875 w 441118"/>
                <a:gd name="connsiteY29" fmla="*/ 441118 h 450308"/>
                <a:gd name="connsiteX30" fmla="*/ 105685 w 441118"/>
                <a:gd name="connsiteY30" fmla="*/ 413548 h 450308"/>
                <a:gd name="connsiteX31" fmla="*/ 101090 w 441118"/>
                <a:gd name="connsiteY31" fmla="*/ 399763 h 450308"/>
                <a:gd name="connsiteX32" fmla="*/ 96495 w 441118"/>
                <a:gd name="connsiteY32" fmla="*/ 385978 h 450308"/>
                <a:gd name="connsiteX33" fmla="*/ 87305 w 441118"/>
                <a:gd name="connsiteY33" fmla="*/ 372193 h 450308"/>
                <a:gd name="connsiteX34" fmla="*/ 68925 w 441118"/>
                <a:gd name="connsiteY34" fmla="*/ 367598 h 450308"/>
                <a:gd name="connsiteX35" fmla="*/ 36760 w 441118"/>
                <a:gd name="connsiteY35" fmla="*/ 330839 h 450308"/>
                <a:gd name="connsiteX36" fmla="*/ 27570 w 441118"/>
                <a:gd name="connsiteY36" fmla="*/ 317054 h 450308"/>
                <a:gd name="connsiteX37" fmla="*/ 32165 w 441118"/>
                <a:gd name="connsiteY37" fmla="*/ 298674 h 450308"/>
                <a:gd name="connsiteX38" fmla="*/ 36760 w 441118"/>
                <a:gd name="connsiteY38" fmla="*/ 284889 h 450308"/>
                <a:gd name="connsiteX39" fmla="*/ 18380 w 441118"/>
                <a:gd name="connsiteY39" fmla="*/ 257319 h 450308"/>
                <a:gd name="connsiteX40" fmla="*/ 4595 w 441118"/>
                <a:gd name="connsiteY40" fmla="*/ 229749 h 450308"/>
                <a:gd name="connsiteX41" fmla="*/ 0 w 441118"/>
                <a:gd name="connsiteY41" fmla="*/ 215964 h 450308"/>
                <a:gd name="connsiteX42" fmla="*/ 13785 w 441118"/>
                <a:gd name="connsiteY42" fmla="*/ 170014 h 450308"/>
                <a:gd name="connsiteX43" fmla="*/ 27570 w 441118"/>
                <a:gd name="connsiteY43" fmla="*/ 160824 h 450308"/>
                <a:gd name="connsiteX44" fmla="*/ 41355 w 441118"/>
                <a:gd name="connsiteY44" fmla="*/ 119470 h 450308"/>
                <a:gd name="connsiteX45" fmla="*/ 45950 w 441118"/>
                <a:gd name="connsiteY45" fmla="*/ 105685 h 450308"/>
                <a:gd name="connsiteX46" fmla="*/ 55140 w 441118"/>
                <a:gd name="connsiteY46" fmla="*/ 59735 h 450308"/>
                <a:gd name="connsiteX47" fmla="*/ 114875 w 441118"/>
                <a:gd name="connsiteY47" fmla="*/ 50545 h 450308"/>
                <a:gd name="connsiteX48" fmla="*/ 128660 w 441118"/>
                <a:gd name="connsiteY48" fmla="*/ 41355 h 450308"/>
                <a:gd name="connsiteX49" fmla="*/ 142445 w 441118"/>
                <a:gd name="connsiteY49" fmla="*/ 18380 h 45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1118" h="450308">
                  <a:moveTo>
                    <a:pt x="142445" y="18380"/>
                  </a:moveTo>
                  <a:cubicBezTo>
                    <a:pt x="150103" y="13785"/>
                    <a:pt x="164236" y="16897"/>
                    <a:pt x="174609" y="13785"/>
                  </a:cubicBezTo>
                  <a:cubicBezTo>
                    <a:pt x="179899" y="12198"/>
                    <a:pt x="183455" y="7065"/>
                    <a:pt x="188394" y="4595"/>
                  </a:cubicBezTo>
                  <a:cubicBezTo>
                    <a:pt x="192726" y="2429"/>
                    <a:pt x="197584" y="1532"/>
                    <a:pt x="202179" y="0"/>
                  </a:cubicBezTo>
                  <a:cubicBezTo>
                    <a:pt x="219027" y="1532"/>
                    <a:pt x="236674" y="-755"/>
                    <a:pt x="252724" y="4595"/>
                  </a:cubicBezTo>
                  <a:cubicBezTo>
                    <a:pt x="257319" y="6127"/>
                    <a:pt x="255153" y="14048"/>
                    <a:pt x="257319" y="18380"/>
                  </a:cubicBezTo>
                  <a:cubicBezTo>
                    <a:pt x="263008" y="29758"/>
                    <a:pt x="268478" y="36104"/>
                    <a:pt x="280294" y="41355"/>
                  </a:cubicBezTo>
                  <a:cubicBezTo>
                    <a:pt x="289146" y="45289"/>
                    <a:pt x="298466" y="48195"/>
                    <a:pt x="307864" y="50545"/>
                  </a:cubicBezTo>
                  <a:lnTo>
                    <a:pt x="344623" y="59735"/>
                  </a:lnTo>
                  <a:cubicBezTo>
                    <a:pt x="346155" y="64330"/>
                    <a:pt x="348268" y="68771"/>
                    <a:pt x="349218" y="73520"/>
                  </a:cubicBezTo>
                  <a:cubicBezTo>
                    <a:pt x="352186" y="88362"/>
                    <a:pt x="349033" y="108294"/>
                    <a:pt x="363003" y="119470"/>
                  </a:cubicBezTo>
                  <a:cubicBezTo>
                    <a:pt x="366785" y="122496"/>
                    <a:pt x="372456" y="121899"/>
                    <a:pt x="376788" y="124065"/>
                  </a:cubicBezTo>
                  <a:cubicBezTo>
                    <a:pt x="381727" y="126535"/>
                    <a:pt x="385978" y="130192"/>
                    <a:pt x="390573" y="133255"/>
                  </a:cubicBezTo>
                  <a:cubicBezTo>
                    <a:pt x="393636" y="137850"/>
                    <a:pt x="396228" y="142798"/>
                    <a:pt x="399763" y="147040"/>
                  </a:cubicBezTo>
                  <a:cubicBezTo>
                    <a:pt x="412980" y="162900"/>
                    <a:pt x="424185" y="165164"/>
                    <a:pt x="431928" y="188394"/>
                  </a:cubicBezTo>
                  <a:lnTo>
                    <a:pt x="441118" y="215964"/>
                  </a:lnTo>
                  <a:cubicBezTo>
                    <a:pt x="439586" y="223622"/>
                    <a:pt x="439755" y="231829"/>
                    <a:pt x="436523" y="238939"/>
                  </a:cubicBezTo>
                  <a:cubicBezTo>
                    <a:pt x="431953" y="248994"/>
                    <a:pt x="421636" y="256031"/>
                    <a:pt x="418143" y="266509"/>
                  </a:cubicBezTo>
                  <a:cubicBezTo>
                    <a:pt x="412224" y="284265"/>
                    <a:pt x="412650" y="281089"/>
                    <a:pt x="408953" y="303269"/>
                  </a:cubicBezTo>
                  <a:cubicBezTo>
                    <a:pt x="407172" y="313952"/>
                    <a:pt x="406482" y="324813"/>
                    <a:pt x="404358" y="335433"/>
                  </a:cubicBezTo>
                  <a:cubicBezTo>
                    <a:pt x="403408" y="340182"/>
                    <a:pt x="403188" y="345793"/>
                    <a:pt x="399763" y="349218"/>
                  </a:cubicBezTo>
                  <a:cubicBezTo>
                    <a:pt x="397566" y="351415"/>
                    <a:pt x="367757" y="358368"/>
                    <a:pt x="367598" y="358408"/>
                  </a:cubicBezTo>
                  <a:cubicBezTo>
                    <a:pt x="343889" y="429536"/>
                    <a:pt x="371063" y="356073"/>
                    <a:pt x="349218" y="399763"/>
                  </a:cubicBezTo>
                  <a:cubicBezTo>
                    <a:pt x="347052" y="404095"/>
                    <a:pt x="347649" y="409766"/>
                    <a:pt x="344623" y="413548"/>
                  </a:cubicBezTo>
                  <a:cubicBezTo>
                    <a:pt x="340428" y="418792"/>
                    <a:pt x="324132" y="426809"/>
                    <a:pt x="317054" y="427333"/>
                  </a:cubicBezTo>
                  <a:cubicBezTo>
                    <a:pt x="280363" y="430051"/>
                    <a:pt x="243534" y="430396"/>
                    <a:pt x="206774" y="431928"/>
                  </a:cubicBezTo>
                  <a:cubicBezTo>
                    <a:pt x="200885" y="433400"/>
                    <a:pt x="181201" y="437822"/>
                    <a:pt x="174609" y="441118"/>
                  </a:cubicBezTo>
                  <a:cubicBezTo>
                    <a:pt x="169670" y="443588"/>
                    <a:pt x="165419" y="447245"/>
                    <a:pt x="160824" y="450308"/>
                  </a:cubicBezTo>
                  <a:cubicBezTo>
                    <a:pt x="150103" y="448776"/>
                    <a:pt x="139280" y="447837"/>
                    <a:pt x="128660" y="445713"/>
                  </a:cubicBezTo>
                  <a:cubicBezTo>
                    <a:pt x="123911" y="444763"/>
                    <a:pt x="117690" y="445059"/>
                    <a:pt x="114875" y="441118"/>
                  </a:cubicBezTo>
                  <a:cubicBezTo>
                    <a:pt x="109244" y="433235"/>
                    <a:pt x="108748" y="422738"/>
                    <a:pt x="105685" y="413548"/>
                  </a:cubicBezTo>
                  <a:lnTo>
                    <a:pt x="101090" y="399763"/>
                  </a:lnTo>
                  <a:cubicBezTo>
                    <a:pt x="99558" y="395168"/>
                    <a:pt x="99182" y="390008"/>
                    <a:pt x="96495" y="385978"/>
                  </a:cubicBezTo>
                  <a:cubicBezTo>
                    <a:pt x="93432" y="381383"/>
                    <a:pt x="91900" y="375256"/>
                    <a:pt x="87305" y="372193"/>
                  </a:cubicBezTo>
                  <a:cubicBezTo>
                    <a:pt x="82050" y="368690"/>
                    <a:pt x="75052" y="369130"/>
                    <a:pt x="68925" y="367598"/>
                  </a:cubicBezTo>
                  <a:cubicBezTo>
                    <a:pt x="45950" y="352282"/>
                    <a:pt x="58203" y="363003"/>
                    <a:pt x="36760" y="330839"/>
                  </a:cubicBezTo>
                  <a:lnTo>
                    <a:pt x="27570" y="317054"/>
                  </a:lnTo>
                  <a:cubicBezTo>
                    <a:pt x="29102" y="310927"/>
                    <a:pt x="30430" y="304746"/>
                    <a:pt x="32165" y="298674"/>
                  </a:cubicBezTo>
                  <a:cubicBezTo>
                    <a:pt x="33496" y="294017"/>
                    <a:pt x="38292" y="289484"/>
                    <a:pt x="36760" y="284889"/>
                  </a:cubicBezTo>
                  <a:cubicBezTo>
                    <a:pt x="33267" y="274411"/>
                    <a:pt x="21873" y="267797"/>
                    <a:pt x="18380" y="257319"/>
                  </a:cubicBezTo>
                  <a:cubicBezTo>
                    <a:pt x="6830" y="222670"/>
                    <a:pt x="22410" y="265379"/>
                    <a:pt x="4595" y="229749"/>
                  </a:cubicBezTo>
                  <a:cubicBezTo>
                    <a:pt x="2429" y="225417"/>
                    <a:pt x="1532" y="220559"/>
                    <a:pt x="0" y="215964"/>
                  </a:cubicBezTo>
                  <a:cubicBezTo>
                    <a:pt x="2892" y="195718"/>
                    <a:pt x="-146" y="183945"/>
                    <a:pt x="13785" y="170014"/>
                  </a:cubicBezTo>
                  <a:cubicBezTo>
                    <a:pt x="17690" y="166109"/>
                    <a:pt x="22975" y="163887"/>
                    <a:pt x="27570" y="160824"/>
                  </a:cubicBezTo>
                  <a:lnTo>
                    <a:pt x="41355" y="119470"/>
                  </a:lnTo>
                  <a:cubicBezTo>
                    <a:pt x="42887" y="114875"/>
                    <a:pt x="45000" y="110434"/>
                    <a:pt x="45950" y="105685"/>
                  </a:cubicBezTo>
                  <a:cubicBezTo>
                    <a:pt x="49013" y="90368"/>
                    <a:pt x="40322" y="64674"/>
                    <a:pt x="55140" y="59735"/>
                  </a:cubicBezTo>
                  <a:cubicBezTo>
                    <a:pt x="83528" y="50272"/>
                    <a:pt x="64105" y="55622"/>
                    <a:pt x="114875" y="50545"/>
                  </a:cubicBezTo>
                  <a:cubicBezTo>
                    <a:pt x="119470" y="47482"/>
                    <a:pt x="123721" y="43825"/>
                    <a:pt x="128660" y="41355"/>
                  </a:cubicBezTo>
                  <a:cubicBezTo>
                    <a:pt x="132992" y="39189"/>
                    <a:pt x="134787" y="22975"/>
                    <a:pt x="142445" y="18380"/>
                  </a:cubicBezTo>
                  <a:close/>
                </a:path>
              </a:pathLst>
            </a:custGeom>
            <a:solidFill>
              <a:schemeClr val="accent6">
                <a:lumMod val="40000"/>
                <a:lumOff val="60000"/>
              </a:schemeClr>
            </a:solidFill>
            <a:ln w="0">
              <a:solidFill>
                <a:schemeClr val="accent6">
                  <a:lumMod val="60000"/>
                  <a:lumOff val="40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85" name="Oval 2084">
              <a:extLst>
                <a:ext uri="{FF2B5EF4-FFF2-40B4-BE49-F238E27FC236}">
                  <a16:creationId xmlns:a16="http://schemas.microsoft.com/office/drawing/2014/main" xmlns="" id="{17624906-E97F-4C2C-9D73-18D0848BA773}"/>
                </a:ext>
              </a:extLst>
            </p:cNvPr>
            <p:cNvSpPr/>
            <p:nvPr/>
          </p:nvSpPr>
          <p:spPr bwMode="auto">
            <a:xfrm>
              <a:off x="2897382" y="2852982"/>
              <a:ext cx="182939" cy="182939"/>
            </a:xfrm>
            <a:prstGeom prst="ellipse">
              <a:avLst/>
            </a:prstGeom>
            <a:solidFill>
              <a:schemeClr val="accent6"/>
            </a:solidFill>
            <a:ln w="0">
              <a:solidFill>
                <a:schemeClr val="accent6">
                  <a:lumMod val="60000"/>
                  <a:lumOff val="40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535" name="TextBox 534">
            <a:extLst>
              <a:ext uri="{FF2B5EF4-FFF2-40B4-BE49-F238E27FC236}">
                <a16:creationId xmlns:a16="http://schemas.microsoft.com/office/drawing/2014/main" xmlns="" id="{40761D48-7D9F-4374-A086-3D7902C369F8}"/>
              </a:ext>
            </a:extLst>
          </p:cNvPr>
          <p:cNvSpPr txBox="1"/>
          <p:nvPr/>
        </p:nvSpPr>
        <p:spPr bwMode="auto">
          <a:xfrm>
            <a:off x="2105247" y="1083841"/>
            <a:ext cx="539731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ro-RO" dirty="0" smtClean="0">
                <a:solidFill>
                  <a:schemeClr val="bg1"/>
                </a:solidFill>
                <a:latin typeface="Calibri" panose="020F0502020204030204" pitchFamily="34" charset="0"/>
              </a:rPr>
              <a:t>Răspunsuri imune ce duc la vindecare sau deces</a:t>
            </a:r>
            <a:r>
              <a:rPr lang="en-US" baseline="30000" dirty="0" smtClean="0">
                <a:solidFill>
                  <a:schemeClr val="bg1"/>
                </a:solidFill>
                <a:latin typeface="Calibri" panose="020F0502020204030204" pitchFamily="34" charset="0"/>
              </a:rPr>
              <a:t>[1</a:t>
            </a:r>
            <a:r>
              <a:rPr lang="en-US" baseline="30000" dirty="0">
                <a:solidFill>
                  <a:schemeClr val="bg1"/>
                </a:solidFill>
                <a:latin typeface="Calibri" panose="020F0502020204030204" pitchFamily="34" charset="0"/>
              </a:rPr>
              <a:t>]</a:t>
            </a:r>
          </a:p>
        </p:txBody>
      </p:sp>
      <p:sp>
        <p:nvSpPr>
          <p:cNvPr id="538" name="Rectangle 8">
            <a:extLst>
              <a:ext uri="{FF2B5EF4-FFF2-40B4-BE49-F238E27FC236}">
                <a16:creationId xmlns:a16="http://schemas.microsoft.com/office/drawing/2014/main" xmlns="" id="{FD67E48D-D329-4847-A94C-8DA5A2BE17B9}"/>
              </a:ext>
            </a:extLst>
          </p:cNvPr>
          <p:cNvSpPr>
            <a:spLocks noChangeArrowheads="1"/>
          </p:cNvSpPr>
          <p:nvPr/>
        </p:nvSpPr>
        <p:spPr bwMode="auto">
          <a:xfrm>
            <a:off x="9392911" y="6355055"/>
            <a:ext cx="18473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endParaRPr lang="en-US" altLang="en-US" sz="1400" b="0" dirty="0">
              <a:solidFill>
                <a:schemeClr val="bg2"/>
              </a:solidFill>
              <a:latin typeface="Calibri" panose="020F0502020204030204" pitchFamily="34" charset="0"/>
            </a:endParaRPr>
          </a:p>
        </p:txBody>
      </p:sp>
    </p:spTree>
    <p:extLst>
      <p:ext uri="{BB962C8B-B14F-4D97-AF65-F5344CB8AC3E}">
        <p14:creationId xmlns="" xmlns:p14="http://schemas.microsoft.com/office/powerpoint/2010/main" val="4045370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34" y="210831"/>
            <a:ext cx="11141055" cy="1103313"/>
          </a:xfrm>
        </p:spPr>
        <p:txBody>
          <a:bodyPr/>
          <a:lstStyle/>
          <a:p>
            <a:pPr algn="ctr"/>
            <a:r>
              <a:rPr lang="ro-RO" dirty="0" smtClean="0">
                <a:solidFill>
                  <a:schemeClr val="bg1"/>
                </a:solidFill>
              </a:rPr>
              <a:t>Clase de medicamente utilizate în </a:t>
            </a:r>
            <a:br>
              <a:rPr lang="ro-RO" dirty="0" smtClean="0">
                <a:solidFill>
                  <a:schemeClr val="bg1"/>
                </a:solidFill>
              </a:rPr>
            </a:br>
            <a:r>
              <a:rPr lang="ro-RO" dirty="0" smtClean="0">
                <a:solidFill>
                  <a:schemeClr val="bg1"/>
                </a:solidFill>
              </a:rPr>
              <a:t>tratamentul infecției cu SARS-Co-V-2</a:t>
            </a:r>
            <a:endParaRPr lang="en-US" dirty="0">
              <a:solidFill>
                <a:schemeClr val="bg1"/>
              </a:solidFill>
            </a:endParaRPr>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Barlow. Pharmacotherapy. 2020;40:416. McCreary. Open Forum Infect Dis. 2020;7:ofaa105. Sanders. JAMA. 2020;323:1824. </a:t>
            </a:r>
            <a:endParaRPr lang="en-US" altLang="en-US" sz="1200" b="0" dirty="0">
              <a:solidFill>
                <a:schemeClr val="bg2"/>
              </a:solidFill>
              <a:latin typeface="Calibri" panose="020F0502020204030204" pitchFamily="34" charset="0"/>
              <a:cs typeface="+mn-cs"/>
            </a:endParaRPr>
          </a:p>
        </p:txBody>
      </p:sp>
      <p:sp>
        <p:nvSpPr>
          <p:cNvPr id="10" name="TextBox 9"/>
          <p:cNvSpPr txBox="1"/>
          <p:nvPr/>
        </p:nvSpPr>
        <p:spPr bwMode="auto">
          <a:xfrm>
            <a:off x="719138" y="1608311"/>
            <a:ext cx="5198539" cy="523220"/>
          </a:xfrm>
          <a:prstGeom prst="rect">
            <a:avLst/>
          </a:prstGeom>
          <a:solidFill>
            <a:schemeClr val="accent1"/>
          </a:solidFill>
          <a:ln>
            <a:noFill/>
          </a:ln>
        </p:spPr>
        <p:txBody>
          <a:bodyPr wrap="square" rtlCol="0">
            <a:spAutoFit/>
          </a:bodyPr>
          <a:lstStyle/>
          <a:p>
            <a:pPr algn="ctr">
              <a:spcBef>
                <a:spcPts val="0"/>
              </a:spcBef>
            </a:pPr>
            <a:r>
              <a:rPr lang="en-US" sz="2800" dirty="0" smtClean="0">
                <a:latin typeface="Calibri" panose="020F0502020204030204" pitchFamily="34" charset="0"/>
              </a:rPr>
              <a:t>Antiviral</a:t>
            </a:r>
            <a:r>
              <a:rPr lang="ro-RO" sz="2800" dirty="0" smtClean="0">
                <a:latin typeface="Calibri" panose="020F0502020204030204" pitchFamily="34" charset="0"/>
              </a:rPr>
              <a:t>e</a:t>
            </a:r>
            <a:endParaRPr lang="en-US" sz="2800" dirty="0">
              <a:latin typeface="Calibri" panose="020F0502020204030204" pitchFamily="34" charset="0"/>
            </a:endParaRPr>
          </a:p>
        </p:txBody>
      </p:sp>
      <p:sp>
        <p:nvSpPr>
          <p:cNvPr id="11" name="TextBox 10"/>
          <p:cNvSpPr txBox="1"/>
          <p:nvPr/>
        </p:nvSpPr>
        <p:spPr bwMode="auto">
          <a:xfrm>
            <a:off x="6252634" y="1608311"/>
            <a:ext cx="5230368" cy="523220"/>
          </a:xfrm>
          <a:prstGeom prst="rect">
            <a:avLst/>
          </a:prstGeom>
          <a:solidFill>
            <a:schemeClr val="accent3"/>
          </a:solidFill>
          <a:ln>
            <a:noFill/>
          </a:ln>
        </p:spPr>
        <p:txBody>
          <a:bodyPr wrap="square" rtlCol="0">
            <a:spAutoFit/>
          </a:bodyPr>
          <a:lstStyle/>
          <a:p>
            <a:pPr algn="ctr">
              <a:spcBef>
                <a:spcPts val="0"/>
              </a:spcBef>
              <a:spcAft>
                <a:spcPct val="0"/>
              </a:spcAft>
              <a:buClrTx/>
              <a:buFontTx/>
              <a:buNone/>
            </a:pPr>
            <a:r>
              <a:rPr lang="en-US" sz="2800" dirty="0" err="1" smtClean="0">
                <a:latin typeface="Calibri" panose="020F0502020204030204" pitchFamily="34" charset="0"/>
              </a:rPr>
              <a:t>Im</a:t>
            </a:r>
            <a:r>
              <a:rPr lang="ro-RO" sz="2800" dirty="0" smtClean="0">
                <a:latin typeface="Calibri" panose="020F0502020204030204" pitchFamily="34" charset="0"/>
              </a:rPr>
              <a:t>unomodulatoare</a:t>
            </a:r>
            <a:endParaRPr lang="en-US" sz="2800" b="0" dirty="0">
              <a:latin typeface="Calibri" panose="020F0502020204030204" pitchFamily="34" charset="0"/>
            </a:endParaRPr>
          </a:p>
        </p:txBody>
      </p:sp>
      <p:sp>
        <p:nvSpPr>
          <p:cNvPr id="13" name="TextBox 12"/>
          <p:cNvSpPr txBox="1"/>
          <p:nvPr/>
        </p:nvSpPr>
        <p:spPr bwMode="auto">
          <a:xfrm>
            <a:off x="698484" y="2193621"/>
            <a:ext cx="5225143" cy="4093428"/>
          </a:xfrm>
          <a:prstGeom prst="rect">
            <a:avLst/>
          </a:prstGeom>
          <a:solidFill>
            <a:schemeClr val="accent2">
              <a:lumMod val="20000"/>
              <a:lumOff val="80000"/>
            </a:schemeClr>
          </a:solidFill>
          <a:ln>
            <a:noFill/>
          </a:ln>
        </p:spPr>
        <p:txBody>
          <a:bodyPr wrap="square" rtlCol="0">
            <a:spAutoFit/>
          </a:bodyPr>
          <a:lstStyle/>
          <a:p>
            <a:pPr algn="ctr">
              <a:spcBef>
                <a:spcPts val="0"/>
              </a:spcBef>
            </a:pPr>
            <a:r>
              <a:rPr lang="en-US" sz="2600" b="0" dirty="0">
                <a:solidFill>
                  <a:schemeClr val="bg1"/>
                </a:solidFill>
                <a:latin typeface="Calibri" panose="020F0502020204030204" pitchFamily="34" charset="0"/>
              </a:rPr>
              <a:t>Baloxivir</a:t>
            </a:r>
          </a:p>
          <a:p>
            <a:pPr algn="ctr">
              <a:spcBef>
                <a:spcPts val="0"/>
              </a:spcBef>
            </a:pPr>
            <a:r>
              <a:rPr lang="ro-RO" sz="2600" dirty="0" smtClean="0">
                <a:solidFill>
                  <a:schemeClr val="bg1"/>
                </a:solidFill>
                <a:latin typeface="Calibri" panose="020F0502020204030204" pitchFamily="34" charset="0"/>
              </a:rPr>
              <a:t>P</a:t>
            </a:r>
            <a:r>
              <a:rPr lang="en-US" sz="2600" dirty="0" err="1" smtClean="0">
                <a:solidFill>
                  <a:schemeClr val="bg1"/>
                </a:solidFill>
                <a:latin typeface="Calibri" panose="020F0502020204030204" pitchFamily="34" charset="0"/>
              </a:rPr>
              <a:t>lasma</a:t>
            </a:r>
            <a:r>
              <a:rPr lang="ro-RO" sz="2600" dirty="0" smtClean="0">
                <a:solidFill>
                  <a:schemeClr val="bg1"/>
                </a:solidFill>
                <a:latin typeface="Calibri" panose="020F0502020204030204" pitchFamily="34" charset="0"/>
              </a:rPr>
              <a:t> convalescent</a:t>
            </a:r>
            <a:endParaRPr lang="en-US" sz="2600" dirty="0">
              <a:solidFill>
                <a:schemeClr val="bg1"/>
              </a:solidFill>
              <a:latin typeface="Calibri" panose="020F0502020204030204" pitchFamily="34" charset="0"/>
            </a:endParaRPr>
          </a:p>
          <a:p>
            <a:pPr algn="ctr">
              <a:spcBef>
                <a:spcPts val="0"/>
              </a:spcBef>
            </a:pPr>
            <a:r>
              <a:rPr lang="en-US" sz="2600" b="0" dirty="0">
                <a:solidFill>
                  <a:schemeClr val="bg1"/>
                </a:solidFill>
                <a:latin typeface="Calibri" panose="020F0502020204030204" pitchFamily="34" charset="0"/>
              </a:rPr>
              <a:t>Favipiravir</a:t>
            </a:r>
          </a:p>
          <a:p>
            <a:pPr algn="ctr">
              <a:spcBef>
                <a:spcPts val="0"/>
              </a:spcBef>
            </a:pPr>
            <a:r>
              <a:rPr lang="en-US" sz="2600" b="0" dirty="0">
                <a:solidFill>
                  <a:schemeClr val="bg1"/>
                </a:solidFill>
                <a:latin typeface="Calibri" panose="020F0502020204030204" pitchFamily="34" charset="0"/>
              </a:rPr>
              <a:t>(Hydroxy)chloroquine</a:t>
            </a:r>
          </a:p>
          <a:p>
            <a:pPr algn="ctr">
              <a:spcBef>
                <a:spcPts val="0"/>
              </a:spcBef>
            </a:pPr>
            <a:r>
              <a:rPr lang="en-US" sz="2600" b="0" dirty="0">
                <a:solidFill>
                  <a:schemeClr val="bg1"/>
                </a:solidFill>
                <a:latin typeface="Calibri" panose="020F0502020204030204" pitchFamily="34" charset="0"/>
              </a:rPr>
              <a:t>Interferon</a:t>
            </a:r>
          </a:p>
          <a:p>
            <a:pPr algn="ctr">
              <a:spcBef>
                <a:spcPts val="0"/>
              </a:spcBef>
            </a:pPr>
            <a:r>
              <a:rPr lang="en-US" sz="2600" b="0" dirty="0">
                <a:solidFill>
                  <a:schemeClr val="bg1"/>
                </a:solidFill>
                <a:latin typeface="Calibri" panose="020F0502020204030204" pitchFamily="34" charset="0"/>
              </a:rPr>
              <a:t>Lopinavir/ritonavir</a:t>
            </a:r>
          </a:p>
          <a:p>
            <a:pPr algn="ctr">
              <a:spcBef>
                <a:spcPts val="0"/>
              </a:spcBef>
            </a:pPr>
            <a:r>
              <a:rPr lang="en-US" sz="2600" b="0" dirty="0">
                <a:solidFill>
                  <a:schemeClr val="bg1"/>
                </a:solidFill>
                <a:latin typeface="Calibri" panose="020F0502020204030204" pitchFamily="34" charset="0"/>
              </a:rPr>
              <a:t>Nitazoxanide</a:t>
            </a:r>
          </a:p>
          <a:p>
            <a:pPr algn="ctr">
              <a:spcBef>
                <a:spcPts val="0"/>
              </a:spcBef>
            </a:pPr>
            <a:r>
              <a:rPr lang="en-US" sz="2600" b="0" dirty="0">
                <a:solidFill>
                  <a:schemeClr val="bg1"/>
                </a:solidFill>
                <a:latin typeface="Calibri" panose="020F0502020204030204" pitchFamily="34" charset="0"/>
              </a:rPr>
              <a:t>Oseltamivir</a:t>
            </a:r>
          </a:p>
          <a:p>
            <a:pPr algn="ctr">
              <a:spcBef>
                <a:spcPts val="0"/>
              </a:spcBef>
            </a:pPr>
            <a:r>
              <a:rPr lang="en-US" sz="2600" dirty="0">
                <a:solidFill>
                  <a:schemeClr val="bg1"/>
                </a:solidFill>
                <a:latin typeface="Calibri" panose="020F0502020204030204" pitchFamily="34" charset="0"/>
              </a:rPr>
              <a:t>Remdesivir</a:t>
            </a:r>
          </a:p>
          <a:p>
            <a:pPr algn="ctr">
              <a:spcBef>
                <a:spcPts val="0"/>
              </a:spcBef>
            </a:pPr>
            <a:r>
              <a:rPr lang="en-US" sz="2600" b="0" dirty="0">
                <a:solidFill>
                  <a:schemeClr val="bg1"/>
                </a:solidFill>
                <a:latin typeface="Calibri" panose="020F0502020204030204" pitchFamily="34" charset="0"/>
              </a:rPr>
              <a:t>Ribavirin</a:t>
            </a:r>
          </a:p>
        </p:txBody>
      </p:sp>
      <p:sp>
        <p:nvSpPr>
          <p:cNvPr id="15" name="TextBox 14"/>
          <p:cNvSpPr txBox="1"/>
          <p:nvPr/>
        </p:nvSpPr>
        <p:spPr bwMode="auto">
          <a:xfrm>
            <a:off x="6252634" y="2193621"/>
            <a:ext cx="5225143" cy="2092881"/>
          </a:xfrm>
          <a:prstGeom prst="rect">
            <a:avLst/>
          </a:prstGeom>
          <a:solidFill>
            <a:schemeClr val="accent5">
              <a:lumMod val="40000"/>
              <a:lumOff val="60000"/>
            </a:schemeClr>
          </a:solidFill>
          <a:ln>
            <a:noFill/>
          </a:ln>
        </p:spPr>
        <p:txBody>
          <a:bodyPr wrap="square" rtlCol="0">
            <a:spAutoFit/>
          </a:bodyPr>
          <a:lstStyle/>
          <a:p>
            <a:pPr algn="ctr">
              <a:spcBef>
                <a:spcPts val="0"/>
              </a:spcBef>
            </a:pPr>
            <a:r>
              <a:rPr lang="en-US" sz="2600" dirty="0">
                <a:solidFill>
                  <a:schemeClr val="bg1"/>
                </a:solidFill>
                <a:latin typeface="Calibri" panose="020F0502020204030204" pitchFamily="34" charset="0"/>
              </a:rPr>
              <a:t>Corticosteroids (</a:t>
            </a:r>
            <a:r>
              <a:rPr lang="en-US" sz="2600" dirty="0" err="1">
                <a:solidFill>
                  <a:schemeClr val="bg1"/>
                </a:solidFill>
                <a:latin typeface="Calibri" panose="020F0502020204030204" pitchFamily="34" charset="0"/>
              </a:rPr>
              <a:t>eg</a:t>
            </a:r>
            <a:r>
              <a:rPr lang="en-US" sz="2600" dirty="0">
                <a:solidFill>
                  <a:schemeClr val="bg1"/>
                </a:solidFill>
                <a:latin typeface="Calibri" panose="020F0502020204030204" pitchFamily="34" charset="0"/>
              </a:rPr>
              <a:t>, dexamethasone)</a:t>
            </a:r>
          </a:p>
          <a:p>
            <a:pPr algn="ctr">
              <a:spcBef>
                <a:spcPts val="0"/>
              </a:spcBef>
            </a:pPr>
            <a:r>
              <a:rPr lang="en-US" sz="2600" b="0" dirty="0">
                <a:solidFill>
                  <a:schemeClr val="bg1"/>
                </a:solidFill>
                <a:latin typeface="Calibri" panose="020F0502020204030204" pitchFamily="34" charset="0"/>
              </a:rPr>
              <a:t>IL-1 </a:t>
            </a:r>
            <a:r>
              <a:rPr lang="en-US" sz="2600" b="0" dirty="0" smtClean="0">
                <a:solidFill>
                  <a:schemeClr val="bg1"/>
                </a:solidFill>
                <a:latin typeface="Calibri" panose="020F0502020204030204" pitchFamily="34" charset="0"/>
              </a:rPr>
              <a:t>inhibitor</a:t>
            </a:r>
            <a:r>
              <a:rPr lang="ro-RO" sz="2600" b="0" dirty="0" smtClean="0">
                <a:solidFill>
                  <a:schemeClr val="bg1"/>
                </a:solidFill>
                <a:latin typeface="Calibri" panose="020F0502020204030204" pitchFamily="34" charset="0"/>
              </a:rPr>
              <a:t>i</a:t>
            </a:r>
            <a:r>
              <a:rPr lang="en-US" sz="2600" b="0" dirty="0" smtClean="0">
                <a:solidFill>
                  <a:schemeClr val="bg1"/>
                </a:solidFill>
                <a:latin typeface="Calibri" panose="020F0502020204030204" pitchFamily="34" charset="0"/>
              </a:rPr>
              <a:t> </a:t>
            </a:r>
            <a:r>
              <a:rPr lang="en-US" sz="2600" b="0" dirty="0">
                <a:solidFill>
                  <a:schemeClr val="bg1"/>
                </a:solidFill>
                <a:latin typeface="Calibri" panose="020F0502020204030204" pitchFamily="34" charset="0"/>
              </a:rPr>
              <a:t>(eg, anakinra)</a:t>
            </a:r>
          </a:p>
          <a:p>
            <a:pPr algn="ctr">
              <a:spcBef>
                <a:spcPts val="0"/>
              </a:spcBef>
            </a:pPr>
            <a:r>
              <a:rPr lang="en-US" sz="2600" b="0" dirty="0">
                <a:solidFill>
                  <a:schemeClr val="bg1"/>
                </a:solidFill>
                <a:latin typeface="Calibri" panose="020F0502020204030204" pitchFamily="34" charset="0"/>
              </a:rPr>
              <a:t>IL-6 </a:t>
            </a:r>
            <a:r>
              <a:rPr lang="en-US" sz="2600" b="0" dirty="0" smtClean="0">
                <a:solidFill>
                  <a:schemeClr val="bg1"/>
                </a:solidFill>
                <a:latin typeface="Calibri" panose="020F0502020204030204" pitchFamily="34" charset="0"/>
              </a:rPr>
              <a:t>inhibitor</a:t>
            </a:r>
            <a:r>
              <a:rPr lang="ro-RO" sz="2600" b="0" dirty="0" smtClean="0">
                <a:solidFill>
                  <a:schemeClr val="bg1"/>
                </a:solidFill>
                <a:latin typeface="Calibri" panose="020F0502020204030204" pitchFamily="34" charset="0"/>
              </a:rPr>
              <a:t>i</a:t>
            </a:r>
            <a:r>
              <a:rPr lang="en-US" sz="2600" b="0" dirty="0" smtClean="0">
                <a:solidFill>
                  <a:schemeClr val="bg1"/>
                </a:solidFill>
                <a:latin typeface="Calibri" panose="020F0502020204030204" pitchFamily="34" charset="0"/>
              </a:rPr>
              <a:t> </a:t>
            </a:r>
            <a:r>
              <a:rPr lang="en-US" sz="2600" b="0" dirty="0">
                <a:solidFill>
                  <a:schemeClr val="bg1"/>
                </a:solidFill>
                <a:latin typeface="Calibri" panose="020F0502020204030204" pitchFamily="34" charset="0"/>
              </a:rPr>
              <a:t>(eg, tocilizumab)</a:t>
            </a:r>
          </a:p>
          <a:p>
            <a:pPr algn="ctr">
              <a:spcBef>
                <a:spcPts val="0"/>
              </a:spcBef>
            </a:pPr>
            <a:r>
              <a:rPr lang="ro-RO" sz="2600" b="0" dirty="0" smtClean="0">
                <a:solidFill>
                  <a:schemeClr val="bg1"/>
                </a:solidFill>
                <a:latin typeface="Calibri" panose="020F0502020204030204" pitchFamily="34" charset="0"/>
              </a:rPr>
              <a:t>Imunoglobuline</a:t>
            </a:r>
            <a:endParaRPr lang="en-US" sz="2600" b="0" dirty="0">
              <a:solidFill>
                <a:schemeClr val="bg1"/>
              </a:solidFill>
              <a:latin typeface="Calibri" panose="020F0502020204030204" pitchFamily="34" charset="0"/>
            </a:endParaRPr>
          </a:p>
          <a:p>
            <a:pPr algn="ctr">
              <a:spcBef>
                <a:spcPts val="0"/>
              </a:spcBef>
            </a:pPr>
            <a:r>
              <a:rPr lang="en-US" sz="2600" b="0" dirty="0">
                <a:solidFill>
                  <a:schemeClr val="bg1"/>
                </a:solidFill>
                <a:latin typeface="Calibri" panose="020F0502020204030204" pitchFamily="34" charset="0"/>
              </a:rPr>
              <a:t>JAK </a:t>
            </a:r>
            <a:r>
              <a:rPr lang="en-US" sz="2600" b="0" dirty="0" smtClean="0">
                <a:solidFill>
                  <a:schemeClr val="bg1"/>
                </a:solidFill>
                <a:latin typeface="Calibri" panose="020F0502020204030204" pitchFamily="34" charset="0"/>
              </a:rPr>
              <a:t>inhibitor</a:t>
            </a:r>
            <a:r>
              <a:rPr lang="ro-RO" sz="2600" b="0" dirty="0" smtClean="0">
                <a:solidFill>
                  <a:schemeClr val="bg1"/>
                </a:solidFill>
                <a:latin typeface="Calibri" panose="020F0502020204030204" pitchFamily="34" charset="0"/>
              </a:rPr>
              <a:t>i</a:t>
            </a:r>
            <a:r>
              <a:rPr lang="en-US" sz="2600" b="0" dirty="0" smtClean="0">
                <a:solidFill>
                  <a:schemeClr val="bg1"/>
                </a:solidFill>
                <a:latin typeface="Calibri" panose="020F0502020204030204" pitchFamily="34" charset="0"/>
              </a:rPr>
              <a:t> </a:t>
            </a:r>
            <a:r>
              <a:rPr lang="en-US" sz="2600" b="0" dirty="0">
                <a:solidFill>
                  <a:schemeClr val="bg1"/>
                </a:solidFill>
                <a:latin typeface="Calibri" panose="020F0502020204030204" pitchFamily="34" charset="0"/>
              </a:rPr>
              <a:t>(eg, baricitinib)</a:t>
            </a:r>
          </a:p>
        </p:txBody>
      </p:sp>
    </p:spTree>
    <p:extLst>
      <p:ext uri="{BB962C8B-B14F-4D97-AF65-F5344CB8AC3E}">
        <p14:creationId xmlns="" xmlns:p14="http://schemas.microsoft.com/office/powerpoint/2010/main" val="2520298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 xmlns:a16="http://schemas.microsoft.com/office/drawing/2014/main" id="{E9652227-0586-486A-A65E-CFF968323166}"/>
              </a:ext>
            </a:extLst>
          </p:cNvPr>
          <p:cNvCxnSpPr/>
          <p:nvPr/>
        </p:nvCxnSpPr>
        <p:spPr bwMode="auto">
          <a:xfrm>
            <a:off x="7380847" y="1827505"/>
            <a:ext cx="0" cy="3365479"/>
          </a:xfrm>
          <a:prstGeom prst="line">
            <a:avLst/>
          </a:prstGeom>
          <a:noFill/>
          <a:ln w="28575" cap="flat" cmpd="sng" algn="ctr">
            <a:solidFill>
              <a:schemeClr val="bg1"/>
            </a:solidFill>
            <a:prstDash val="dash"/>
            <a:round/>
            <a:headEnd type="none" w="med" len="med"/>
            <a:tailEnd type="none" w="med" len="med"/>
          </a:ln>
          <a:effectLst/>
        </p:spPr>
      </p:cxnSp>
      <p:cxnSp>
        <p:nvCxnSpPr>
          <p:cNvPr id="26" name="Straight Connector 25">
            <a:extLst>
              <a:ext uri="{FF2B5EF4-FFF2-40B4-BE49-F238E27FC236}">
                <a16:creationId xmlns="" xmlns:a16="http://schemas.microsoft.com/office/drawing/2014/main" id="{00BC09B4-C7F5-43C3-B79A-0DADBD3D5453}"/>
              </a:ext>
            </a:extLst>
          </p:cNvPr>
          <p:cNvCxnSpPr/>
          <p:nvPr/>
        </p:nvCxnSpPr>
        <p:spPr bwMode="auto">
          <a:xfrm>
            <a:off x="4697118" y="1855433"/>
            <a:ext cx="0" cy="3365479"/>
          </a:xfrm>
          <a:prstGeom prst="line">
            <a:avLst/>
          </a:prstGeom>
          <a:noFill/>
          <a:ln w="28575" cap="flat" cmpd="sng" algn="ctr">
            <a:solidFill>
              <a:schemeClr val="bg1"/>
            </a:solidFill>
            <a:prstDash val="dash"/>
            <a:round/>
            <a:headEnd type="none" w="med" len="med"/>
            <a:tailEnd type="none" w="med" len="med"/>
          </a:ln>
          <a:effectLst/>
        </p:spPr>
      </p:cxnSp>
      <p:sp>
        <p:nvSpPr>
          <p:cNvPr id="37" name="Isosceles Triangle 36">
            <a:extLst>
              <a:ext uri="{FF2B5EF4-FFF2-40B4-BE49-F238E27FC236}">
                <a16:creationId xmlns="" xmlns:a16="http://schemas.microsoft.com/office/drawing/2014/main" id="{86EC96FC-2941-4DA6-95DA-A88B46D49675}"/>
              </a:ext>
            </a:extLst>
          </p:cNvPr>
          <p:cNvSpPr/>
          <p:nvPr/>
        </p:nvSpPr>
        <p:spPr bwMode="auto">
          <a:xfrm rot="16200000">
            <a:off x="6800040" y="443385"/>
            <a:ext cx="1125403" cy="5302961"/>
          </a:xfrm>
          <a:prstGeom prst="triangle">
            <a:avLst/>
          </a:prstGeom>
          <a:gradFill flip="none" rotWithShape="1">
            <a:gsLst>
              <a:gs pos="0">
                <a:schemeClr val="accent3">
                  <a:lumMod val="75000"/>
                </a:schemeClr>
              </a:gs>
              <a:gs pos="50000">
                <a:schemeClr val="accent3">
                  <a:tint val="44500"/>
                  <a:satMod val="160000"/>
                </a:schemeClr>
              </a:gs>
              <a:gs pos="100000">
                <a:schemeClr val="accent3">
                  <a:tint val="23500"/>
                  <a:satMod val="160000"/>
                </a:schemeClr>
              </a:gs>
            </a:gsLst>
            <a:path path="circle">
              <a:fillToRect l="100000" t="100000"/>
            </a:path>
            <a:tileRect r="-100000" b="-100000"/>
          </a:gra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 name="Isosceles Triangle 23">
            <a:extLst>
              <a:ext uri="{FF2B5EF4-FFF2-40B4-BE49-F238E27FC236}">
                <a16:creationId xmlns="" xmlns:a16="http://schemas.microsoft.com/office/drawing/2014/main" id="{8197E3C6-984B-40D6-9BCC-3E364C41C6BB}"/>
              </a:ext>
            </a:extLst>
          </p:cNvPr>
          <p:cNvSpPr/>
          <p:nvPr/>
        </p:nvSpPr>
        <p:spPr bwMode="auto">
          <a:xfrm rot="5400000">
            <a:off x="4194387" y="-138987"/>
            <a:ext cx="980321" cy="5332447"/>
          </a:xfrm>
          <a:prstGeom prst="triangle">
            <a:avLst/>
          </a:prstGeom>
          <a:gradFill>
            <a:gsLst>
              <a:gs pos="0">
                <a:schemeClr val="accent2">
                  <a:lumMod val="20000"/>
                  <a:lumOff val="80000"/>
                </a:schemeClr>
              </a:gs>
              <a:gs pos="79000">
                <a:schemeClr val="accent2"/>
              </a:gs>
              <a:gs pos="100000">
                <a:schemeClr val="accent2">
                  <a:lumMod val="60000"/>
                  <a:lumOff val="40000"/>
                </a:schemeClr>
              </a:gs>
            </a:gsLst>
            <a:lin ang="5400000" scaled="1"/>
          </a:gra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937" name="Title 1"/>
          <p:cNvSpPr>
            <a:spLocks noGrp="1"/>
          </p:cNvSpPr>
          <p:nvPr>
            <p:ph type="title"/>
          </p:nvPr>
        </p:nvSpPr>
        <p:spPr>
          <a:xfrm>
            <a:off x="464024" y="238128"/>
            <a:ext cx="11018179" cy="962876"/>
          </a:xfrm>
        </p:spPr>
        <p:txBody>
          <a:bodyPr/>
          <a:lstStyle/>
          <a:p>
            <a:r>
              <a:rPr lang="en-US" altLang="en-US" dirty="0">
                <a:solidFill>
                  <a:schemeClr val="bg1"/>
                </a:solidFill>
              </a:rPr>
              <a:t>COVID-19 Therapies Predicted to Provide Benefit at Different Stages</a:t>
            </a:r>
          </a:p>
        </p:txBody>
      </p:sp>
      <p:sp>
        <p:nvSpPr>
          <p:cNvPr id="12" name="Text Box 11">
            <a:extLst>
              <a:ext uri="{FF2B5EF4-FFF2-40B4-BE49-F238E27FC236}">
                <a16:creationId xmlns="" xmlns:a16="http://schemas.microsoft.com/office/drawing/2014/main" id="{1D1DA11F-6BCC-4010-BDA7-8688015F9538}"/>
              </a:ext>
            </a:extLst>
          </p:cNvPr>
          <p:cNvSpPr txBox="1">
            <a:spLocks noChangeArrowheads="1"/>
          </p:cNvSpPr>
          <p:nvPr/>
        </p:nvSpPr>
        <p:spPr bwMode="auto">
          <a:xfrm>
            <a:off x="399438" y="6361410"/>
            <a:ext cx="859536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bg2"/>
                </a:solidFill>
                <a:latin typeface="Calibri" panose="020F0502020204030204" pitchFamily="34" charset="0"/>
                <a:cs typeface="Calibri" panose="020F0502020204030204" pitchFamily="34" charset="0"/>
              </a:rPr>
              <a:t>Siddiqi. J Heart Lung Transplant. 2020;39:405.</a:t>
            </a:r>
          </a:p>
        </p:txBody>
      </p:sp>
      <p:grpSp>
        <p:nvGrpSpPr>
          <p:cNvPr id="43" name="Group 42">
            <a:extLst>
              <a:ext uri="{FF2B5EF4-FFF2-40B4-BE49-F238E27FC236}">
                <a16:creationId xmlns="" xmlns:a16="http://schemas.microsoft.com/office/drawing/2014/main" id="{D648B84B-4D05-49EE-830E-D92C0968B9A5}"/>
              </a:ext>
            </a:extLst>
          </p:cNvPr>
          <p:cNvGrpSpPr/>
          <p:nvPr/>
        </p:nvGrpSpPr>
        <p:grpSpPr>
          <a:xfrm>
            <a:off x="3644899" y="5275112"/>
            <a:ext cx="6245861" cy="1132549"/>
            <a:chOff x="3644899" y="5186577"/>
            <a:chExt cx="6245861" cy="1239184"/>
          </a:xfrm>
        </p:grpSpPr>
        <p:sp>
          <p:nvSpPr>
            <p:cNvPr id="8" name="Rectangle: Rounded Corners 7">
              <a:extLst>
                <a:ext uri="{FF2B5EF4-FFF2-40B4-BE49-F238E27FC236}">
                  <a16:creationId xmlns="" xmlns:a16="http://schemas.microsoft.com/office/drawing/2014/main" id="{F5F1B675-A852-44CF-9B45-68CD29C5DEB6}"/>
                </a:ext>
              </a:extLst>
            </p:cNvPr>
            <p:cNvSpPr/>
            <p:nvPr/>
          </p:nvSpPr>
          <p:spPr>
            <a:xfrm>
              <a:off x="3644899" y="5251290"/>
              <a:ext cx="6245860" cy="365706"/>
            </a:xfrm>
            <a:prstGeom prst="round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1" name="Rectangle: Rounded Corners 30">
              <a:extLst>
                <a:ext uri="{FF2B5EF4-FFF2-40B4-BE49-F238E27FC236}">
                  <a16:creationId xmlns="" xmlns:a16="http://schemas.microsoft.com/office/drawing/2014/main" id="{ADF12F2F-05AE-4B92-88A9-5BC9DDCAF2A8}"/>
                </a:ext>
              </a:extLst>
            </p:cNvPr>
            <p:cNvSpPr/>
            <p:nvPr/>
          </p:nvSpPr>
          <p:spPr>
            <a:xfrm>
              <a:off x="5600700" y="5654451"/>
              <a:ext cx="4290059" cy="368343"/>
            </a:xfrm>
            <a:prstGeom prst="round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2" name="Rectangle: Rounded Corners 31">
              <a:extLst>
                <a:ext uri="{FF2B5EF4-FFF2-40B4-BE49-F238E27FC236}">
                  <a16:creationId xmlns="" xmlns:a16="http://schemas.microsoft.com/office/drawing/2014/main" id="{320748A7-143A-4C62-9664-7EAA48BDBD46}"/>
                </a:ext>
              </a:extLst>
            </p:cNvPr>
            <p:cNvSpPr/>
            <p:nvPr/>
          </p:nvSpPr>
          <p:spPr>
            <a:xfrm>
              <a:off x="4686300" y="6054181"/>
              <a:ext cx="5204460" cy="365706"/>
            </a:xfrm>
            <a:prstGeom prst="round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Oxygen</a:t>
              </a:r>
            </a:p>
          </p:txBody>
        </p:sp>
        <p:sp>
          <p:nvSpPr>
            <p:cNvPr id="13" name="Rectangle: Rounded Corners 12">
              <a:extLst>
                <a:ext uri="{FF2B5EF4-FFF2-40B4-BE49-F238E27FC236}">
                  <a16:creationId xmlns="" xmlns:a16="http://schemas.microsoft.com/office/drawing/2014/main" id="{B0F39950-2FBA-4131-8978-80662E7898BB}"/>
                </a:ext>
              </a:extLst>
            </p:cNvPr>
            <p:cNvSpPr/>
            <p:nvPr/>
          </p:nvSpPr>
          <p:spPr>
            <a:xfrm>
              <a:off x="3644899" y="5239566"/>
              <a:ext cx="1039519" cy="377430"/>
            </a:xfrm>
            <a:prstGeom prst="roundRect">
              <a:avLst/>
            </a:prstGeom>
            <a:pattFill prst="wdDnDiag">
              <a:fgClr>
                <a:schemeClr val="accent3">
                  <a:lumMod val="60000"/>
                  <a:lumOff val="40000"/>
                </a:schemeClr>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 name="TextBox 1">
              <a:extLst>
                <a:ext uri="{FF2B5EF4-FFF2-40B4-BE49-F238E27FC236}">
                  <a16:creationId xmlns="" xmlns:a16="http://schemas.microsoft.com/office/drawing/2014/main" id="{CB404CDF-BE47-4693-8D90-683BCCB019F9}"/>
                </a:ext>
              </a:extLst>
            </p:cNvPr>
            <p:cNvSpPr txBox="1"/>
            <p:nvPr/>
          </p:nvSpPr>
          <p:spPr bwMode="auto">
            <a:xfrm>
              <a:off x="5549210" y="5186577"/>
              <a:ext cx="1676396"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2200" dirty="0">
                  <a:solidFill>
                    <a:schemeClr val="bg1"/>
                  </a:solidFill>
                  <a:latin typeface="Calibri" panose="020F0502020204030204" pitchFamily="34" charset="0"/>
                </a:rPr>
                <a:t>Remdesivir</a:t>
              </a:r>
            </a:p>
          </p:txBody>
        </p:sp>
        <p:sp>
          <p:nvSpPr>
            <p:cNvPr id="15" name="Rectangle: Rounded Corners 14">
              <a:extLst>
                <a:ext uri="{FF2B5EF4-FFF2-40B4-BE49-F238E27FC236}">
                  <a16:creationId xmlns="" xmlns:a16="http://schemas.microsoft.com/office/drawing/2014/main" id="{BB6E57C4-DA0D-47EF-A9E9-E5B290DDC0C8}"/>
                </a:ext>
              </a:extLst>
            </p:cNvPr>
            <p:cNvSpPr/>
            <p:nvPr/>
          </p:nvSpPr>
          <p:spPr>
            <a:xfrm>
              <a:off x="5600701" y="5635650"/>
              <a:ext cx="408674" cy="377430"/>
            </a:xfrm>
            <a:prstGeom prst="roundRect">
              <a:avLst/>
            </a:prstGeom>
            <a:pattFill prst="wdDnDiag">
              <a:fgClr>
                <a:schemeClr val="accent3">
                  <a:lumMod val="60000"/>
                  <a:lumOff val="40000"/>
                </a:schemeClr>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6" name="TextBox 15">
              <a:extLst>
                <a:ext uri="{FF2B5EF4-FFF2-40B4-BE49-F238E27FC236}">
                  <a16:creationId xmlns="" xmlns:a16="http://schemas.microsoft.com/office/drawing/2014/main" id="{56B48A4C-2D92-4453-8095-BA8EE949FB1A}"/>
                </a:ext>
              </a:extLst>
            </p:cNvPr>
            <p:cNvSpPr txBox="1"/>
            <p:nvPr/>
          </p:nvSpPr>
          <p:spPr bwMode="auto">
            <a:xfrm>
              <a:off x="6764943" y="5592594"/>
              <a:ext cx="237024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2200" dirty="0">
                  <a:solidFill>
                    <a:schemeClr val="bg1"/>
                  </a:solidFill>
                  <a:latin typeface="Calibri" panose="020F0502020204030204" pitchFamily="34" charset="0"/>
                </a:rPr>
                <a:t>Dexamethasone</a:t>
              </a:r>
            </a:p>
          </p:txBody>
        </p:sp>
        <p:sp>
          <p:nvSpPr>
            <p:cNvPr id="17" name="Rectangle: Rounded Corners 16">
              <a:extLst>
                <a:ext uri="{FF2B5EF4-FFF2-40B4-BE49-F238E27FC236}">
                  <a16:creationId xmlns="" xmlns:a16="http://schemas.microsoft.com/office/drawing/2014/main" id="{140BA66F-4ED1-4CF1-ABDB-A53E97C80656}"/>
                </a:ext>
              </a:extLst>
            </p:cNvPr>
            <p:cNvSpPr/>
            <p:nvPr/>
          </p:nvSpPr>
          <p:spPr>
            <a:xfrm>
              <a:off x="7342674" y="5241096"/>
              <a:ext cx="2548085" cy="377430"/>
            </a:xfrm>
            <a:prstGeom prst="roundRect">
              <a:avLst/>
            </a:prstGeom>
            <a:pattFill prst="wdDnDiag">
              <a:fgClr>
                <a:schemeClr val="accent3">
                  <a:lumMod val="60000"/>
                  <a:lumOff val="40000"/>
                </a:schemeClr>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8" name="Rectangle: Rounded Corners 17">
              <a:extLst>
                <a:ext uri="{FF2B5EF4-FFF2-40B4-BE49-F238E27FC236}">
                  <a16:creationId xmlns="" xmlns:a16="http://schemas.microsoft.com/office/drawing/2014/main" id="{958B434C-23C0-42C9-993B-E35BADA2BA4A}"/>
                </a:ext>
              </a:extLst>
            </p:cNvPr>
            <p:cNvSpPr/>
            <p:nvPr/>
          </p:nvSpPr>
          <p:spPr>
            <a:xfrm>
              <a:off x="4684418" y="6048331"/>
              <a:ext cx="1324957" cy="377430"/>
            </a:xfrm>
            <a:prstGeom prst="roundRect">
              <a:avLst/>
            </a:prstGeom>
            <a:pattFill prst="wdDnDiag">
              <a:fgClr>
                <a:schemeClr val="accent3">
                  <a:lumMod val="60000"/>
                  <a:lumOff val="40000"/>
                </a:schemeClr>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sp>
        <p:nvSpPr>
          <p:cNvPr id="19" name="Rectangle: Rounded Corners 18">
            <a:extLst>
              <a:ext uri="{FF2B5EF4-FFF2-40B4-BE49-F238E27FC236}">
                <a16:creationId xmlns="" xmlns:a16="http://schemas.microsoft.com/office/drawing/2014/main" id="{3440A332-D7F7-4D0F-86D5-F76777CD5B0B}"/>
              </a:ext>
            </a:extLst>
          </p:cNvPr>
          <p:cNvSpPr/>
          <p:nvPr/>
        </p:nvSpPr>
        <p:spPr>
          <a:xfrm>
            <a:off x="10109879" y="4270089"/>
            <a:ext cx="286624" cy="277397"/>
          </a:xfrm>
          <a:prstGeom prst="roundRect">
            <a:avLst/>
          </a:prstGeom>
          <a:pattFill prst="wdDnDiag">
            <a:fgClr>
              <a:schemeClr val="accent3">
                <a:lumMod val="60000"/>
                <a:lumOff val="40000"/>
              </a:schemeClr>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0" name="TextBox 19">
            <a:extLst>
              <a:ext uri="{FF2B5EF4-FFF2-40B4-BE49-F238E27FC236}">
                <a16:creationId xmlns="" xmlns:a16="http://schemas.microsoft.com/office/drawing/2014/main" id="{AEBAAD61-523D-4536-B846-C1CC826E9612}"/>
              </a:ext>
            </a:extLst>
          </p:cNvPr>
          <p:cNvSpPr txBox="1"/>
          <p:nvPr/>
        </p:nvSpPr>
        <p:spPr bwMode="auto">
          <a:xfrm>
            <a:off x="10351853" y="4224121"/>
            <a:ext cx="16763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Benefit unclear</a:t>
            </a:r>
          </a:p>
        </p:txBody>
      </p:sp>
      <p:sp>
        <p:nvSpPr>
          <p:cNvPr id="21" name="Rectangle: Rounded Corners 20">
            <a:extLst>
              <a:ext uri="{FF2B5EF4-FFF2-40B4-BE49-F238E27FC236}">
                <a16:creationId xmlns="" xmlns:a16="http://schemas.microsoft.com/office/drawing/2014/main" id="{C8C319CB-5234-4C50-9572-63E0F5923091}"/>
              </a:ext>
            </a:extLst>
          </p:cNvPr>
          <p:cNvSpPr/>
          <p:nvPr/>
        </p:nvSpPr>
        <p:spPr>
          <a:xfrm>
            <a:off x="10113920" y="3510245"/>
            <a:ext cx="286625" cy="277397"/>
          </a:xfrm>
          <a:prstGeom prst="round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2" name="TextBox 21">
            <a:extLst>
              <a:ext uri="{FF2B5EF4-FFF2-40B4-BE49-F238E27FC236}">
                <a16:creationId xmlns="" xmlns:a16="http://schemas.microsoft.com/office/drawing/2014/main" id="{E5B5FC93-A822-4D91-B925-6F65A7AB7A63}"/>
              </a:ext>
            </a:extLst>
          </p:cNvPr>
          <p:cNvSpPr txBox="1"/>
          <p:nvPr/>
        </p:nvSpPr>
        <p:spPr bwMode="auto">
          <a:xfrm>
            <a:off x="10339194" y="3328584"/>
            <a:ext cx="16763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ts val="0"/>
              </a:spcBef>
              <a:spcAft>
                <a:spcPct val="0"/>
              </a:spcAft>
              <a:buClrTx/>
              <a:buFontTx/>
              <a:buNone/>
            </a:pPr>
            <a:r>
              <a:rPr lang="en-US" dirty="0">
                <a:solidFill>
                  <a:schemeClr val="bg1"/>
                </a:solidFill>
                <a:latin typeface="Calibri" panose="020F0502020204030204" pitchFamily="34" charset="0"/>
              </a:rPr>
              <a:t>Benefit demonstrated</a:t>
            </a:r>
          </a:p>
        </p:txBody>
      </p:sp>
      <p:cxnSp>
        <p:nvCxnSpPr>
          <p:cNvPr id="4" name="Straight Arrow Connector 3">
            <a:extLst>
              <a:ext uri="{FF2B5EF4-FFF2-40B4-BE49-F238E27FC236}">
                <a16:creationId xmlns="" xmlns:a16="http://schemas.microsoft.com/office/drawing/2014/main" id="{A3C60637-E008-4542-ACD5-7D583C5C474F}"/>
              </a:ext>
            </a:extLst>
          </p:cNvPr>
          <p:cNvCxnSpPr/>
          <p:nvPr/>
        </p:nvCxnSpPr>
        <p:spPr bwMode="auto">
          <a:xfrm flipV="1">
            <a:off x="1997476" y="1775534"/>
            <a:ext cx="0" cy="1908699"/>
          </a:xfrm>
          <a:prstGeom prst="straightConnector1">
            <a:avLst/>
          </a:prstGeom>
          <a:noFill/>
          <a:ln w="28575" cap="flat" cmpd="sng" algn="ctr">
            <a:solidFill>
              <a:schemeClr val="bg1"/>
            </a:solidFill>
            <a:prstDash val="solid"/>
            <a:round/>
            <a:headEnd type="none" w="med" len="med"/>
            <a:tailEnd type="triangle"/>
          </a:ln>
          <a:effectLst/>
        </p:spPr>
      </p:cxnSp>
      <p:cxnSp>
        <p:nvCxnSpPr>
          <p:cNvPr id="7" name="Straight Arrow Connector 6">
            <a:extLst>
              <a:ext uri="{FF2B5EF4-FFF2-40B4-BE49-F238E27FC236}">
                <a16:creationId xmlns="" xmlns:a16="http://schemas.microsoft.com/office/drawing/2014/main" id="{47590F13-B7B8-4862-B5EA-7D20A1DADFC1}"/>
              </a:ext>
            </a:extLst>
          </p:cNvPr>
          <p:cNvCxnSpPr>
            <a:cxnSpLocks/>
          </p:cNvCxnSpPr>
          <p:nvPr/>
        </p:nvCxnSpPr>
        <p:spPr bwMode="auto">
          <a:xfrm>
            <a:off x="1988597" y="3693111"/>
            <a:ext cx="8030711" cy="0"/>
          </a:xfrm>
          <a:prstGeom prst="straightConnector1">
            <a:avLst/>
          </a:prstGeom>
          <a:noFill/>
          <a:ln w="28575" cap="flat" cmpd="sng" algn="ctr">
            <a:solidFill>
              <a:schemeClr val="bg1"/>
            </a:solidFill>
            <a:prstDash val="solid"/>
            <a:round/>
            <a:headEnd type="none" w="med" len="med"/>
            <a:tailEnd type="triangle"/>
          </a:ln>
          <a:effectLst/>
        </p:spPr>
      </p:cxnSp>
      <p:sp>
        <p:nvSpPr>
          <p:cNvPr id="14" name="Freeform: Shape 13">
            <a:extLst>
              <a:ext uri="{FF2B5EF4-FFF2-40B4-BE49-F238E27FC236}">
                <a16:creationId xmlns="" xmlns:a16="http://schemas.microsoft.com/office/drawing/2014/main" id="{E43C4A64-D919-4215-B15B-005E9CF64A69}"/>
              </a:ext>
            </a:extLst>
          </p:cNvPr>
          <p:cNvSpPr/>
          <p:nvPr/>
        </p:nvSpPr>
        <p:spPr bwMode="auto">
          <a:xfrm>
            <a:off x="2006353" y="1855433"/>
            <a:ext cx="7981026" cy="1819922"/>
          </a:xfrm>
          <a:custGeom>
            <a:avLst/>
            <a:gdLst>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42843 w 7981026"/>
              <a:gd name="connsiteY11" fmla="*/ 142043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42843 w 7981026"/>
              <a:gd name="connsiteY11" fmla="*/ 142043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42843 w 7981026"/>
              <a:gd name="connsiteY11" fmla="*/ 142043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34470 w 7981026"/>
              <a:gd name="connsiteY10" fmla="*/ 408373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07837 w 7981026"/>
              <a:gd name="connsiteY10" fmla="*/ 381740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11550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07837 w 7981026"/>
              <a:gd name="connsiteY10" fmla="*/ 381740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11550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07837 w 7981026"/>
              <a:gd name="connsiteY10" fmla="*/ 381740 h 1819922"/>
              <a:gd name="connsiteX11" fmla="*/ 6507333 w 7981026"/>
              <a:gd name="connsiteY11" fmla="*/ 168676 h 1819922"/>
              <a:gd name="connsiteX12" fmla="*/ 7981026 w 7981026"/>
              <a:gd name="connsiteY12" fmla="*/ 0 h 18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81026" h="1819922">
                <a:moveTo>
                  <a:pt x="0" y="1819922"/>
                </a:moveTo>
                <a:cubicBezTo>
                  <a:pt x="224161" y="1729666"/>
                  <a:pt x="448322" y="1639410"/>
                  <a:pt x="648070" y="1571348"/>
                </a:cubicBezTo>
                <a:cubicBezTo>
                  <a:pt x="847818" y="1503286"/>
                  <a:pt x="1001698" y="1438183"/>
                  <a:pt x="1198486" y="1411550"/>
                </a:cubicBezTo>
                <a:cubicBezTo>
                  <a:pt x="1395274" y="1384917"/>
                  <a:pt x="1608338" y="1381958"/>
                  <a:pt x="1828800" y="1411550"/>
                </a:cubicBezTo>
                <a:cubicBezTo>
                  <a:pt x="2049262" y="1441142"/>
                  <a:pt x="2346665" y="1501806"/>
                  <a:pt x="2574525" y="1482571"/>
                </a:cubicBezTo>
                <a:cubicBezTo>
                  <a:pt x="2802385" y="1463336"/>
                  <a:pt x="3008051" y="1365682"/>
                  <a:pt x="3195962" y="1296140"/>
                </a:cubicBezTo>
                <a:cubicBezTo>
                  <a:pt x="3383873" y="1226598"/>
                  <a:pt x="3521477" y="1121545"/>
                  <a:pt x="3701989" y="1065320"/>
                </a:cubicBezTo>
                <a:cubicBezTo>
                  <a:pt x="3882502" y="1009095"/>
                  <a:pt x="4060055" y="982462"/>
                  <a:pt x="4279037" y="958788"/>
                </a:cubicBezTo>
                <a:cubicBezTo>
                  <a:pt x="4498020" y="935114"/>
                  <a:pt x="4804300" y="954350"/>
                  <a:pt x="5015884" y="923278"/>
                </a:cubicBezTo>
                <a:cubicBezTo>
                  <a:pt x="5227468" y="892206"/>
                  <a:pt x="5366552" y="862613"/>
                  <a:pt x="5548544" y="772357"/>
                </a:cubicBezTo>
                <a:cubicBezTo>
                  <a:pt x="5730536" y="682101"/>
                  <a:pt x="5948039" y="482353"/>
                  <a:pt x="6107837" y="381740"/>
                </a:cubicBezTo>
                <a:cubicBezTo>
                  <a:pt x="6267635" y="281127"/>
                  <a:pt x="6390444" y="210105"/>
                  <a:pt x="6507333" y="168676"/>
                </a:cubicBezTo>
                <a:cubicBezTo>
                  <a:pt x="6819531" y="56226"/>
                  <a:pt x="7413594" y="41429"/>
                  <a:pt x="7981026" y="0"/>
                </a:cubicBezTo>
              </a:path>
            </a:pathLst>
          </a:custGeom>
          <a:noFill/>
          <a:ln w="28575">
            <a:solidFill>
              <a:schemeClr val="bg1"/>
            </a:solidFill>
            <a:miter lim="800000"/>
            <a:headEnd/>
            <a:tailEnd/>
          </a:ln>
        </p:spPr>
        <p:txBody>
          <a:bodyPr rtlCol="0" anchor="ctr"/>
          <a:lstStyle/>
          <a:p>
            <a:pPr algn="ctr"/>
            <a:endParaRPr lang="en-US" dirty="0"/>
          </a:p>
        </p:txBody>
      </p:sp>
      <p:sp>
        <p:nvSpPr>
          <p:cNvPr id="23" name="TextBox 22">
            <a:extLst>
              <a:ext uri="{FF2B5EF4-FFF2-40B4-BE49-F238E27FC236}">
                <a16:creationId xmlns="" xmlns:a16="http://schemas.microsoft.com/office/drawing/2014/main" id="{C166FFA9-4111-407B-99BE-D9C79D26EC84}"/>
              </a:ext>
            </a:extLst>
          </p:cNvPr>
          <p:cNvSpPr txBox="1"/>
          <p:nvPr/>
        </p:nvSpPr>
        <p:spPr bwMode="auto">
          <a:xfrm>
            <a:off x="2598877" y="1232126"/>
            <a:ext cx="169924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Stage I</a:t>
            </a:r>
          </a:p>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(Early Infection)</a:t>
            </a:r>
          </a:p>
        </p:txBody>
      </p:sp>
      <p:sp>
        <p:nvSpPr>
          <p:cNvPr id="27" name="TextBox 26">
            <a:extLst>
              <a:ext uri="{FF2B5EF4-FFF2-40B4-BE49-F238E27FC236}">
                <a16:creationId xmlns="" xmlns:a16="http://schemas.microsoft.com/office/drawing/2014/main" id="{228FD8DA-DA52-405F-9A8F-F68127D6C1E6}"/>
              </a:ext>
            </a:extLst>
          </p:cNvPr>
          <p:cNvSpPr txBox="1"/>
          <p:nvPr/>
        </p:nvSpPr>
        <p:spPr bwMode="auto">
          <a:xfrm rot="16200000">
            <a:off x="810187" y="2498232"/>
            <a:ext cx="18549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Severity of Illness</a:t>
            </a:r>
          </a:p>
        </p:txBody>
      </p:sp>
      <p:sp>
        <p:nvSpPr>
          <p:cNvPr id="28" name="TextBox 27">
            <a:extLst>
              <a:ext uri="{FF2B5EF4-FFF2-40B4-BE49-F238E27FC236}">
                <a16:creationId xmlns="" xmlns:a16="http://schemas.microsoft.com/office/drawing/2014/main" id="{9197FB84-2B31-452F-B38E-E1A891D20568}"/>
              </a:ext>
            </a:extLst>
          </p:cNvPr>
          <p:cNvSpPr txBox="1"/>
          <p:nvPr/>
        </p:nvSpPr>
        <p:spPr bwMode="auto">
          <a:xfrm>
            <a:off x="5049842" y="1233974"/>
            <a:ext cx="199227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Stage II</a:t>
            </a:r>
          </a:p>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(Pulmonary Phase)</a:t>
            </a:r>
          </a:p>
        </p:txBody>
      </p:sp>
      <p:sp>
        <p:nvSpPr>
          <p:cNvPr id="29" name="TextBox 28">
            <a:extLst>
              <a:ext uri="{FF2B5EF4-FFF2-40B4-BE49-F238E27FC236}">
                <a16:creationId xmlns="" xmlns:a16="http://schemas.microsoft.com/office/drawing/2014/main" id="{E173ADCA-0C2D-4167-A2AA-83D0B43B5A57}"/>
              </a:ext>
            </a:extLst>
          </p:cNvPr>
          <p:cNvSpPr txBox="1"/>
          <p:nvPr/>
        </p:nvSpPr>
        <p:spPr bwMode="auto">
          <a:xfrm>
            <a:off x="5154744" y="1767698"/>
            <a:ext cx="44595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IIA</a:t>
            </a:r>
          </a:p>
        </p:txBody>
      </p:sp>
      <p:sp>
        <p:nvSpPr>
          <p:cNvPr id="30" name="TextBox 29">
            <a:extLst>
              <a:ext uri="{FF2B5EF4-FFF2-40B4-BE49-F238E27FC236}">
                <a16:creationId xmlns="" xmlns:a16="http://schemas.microsoft.com/office/drawing/2014/main" id="{9CC57939-68DE-44F9-848B-EB44EE8EC685}"/>
              </a:ext>
            </a:extLst>
          </p:cNvPr>
          <p:cNvSpPr txBox="1"/>
          <p:nvPr/>
        </p:nvSpPr>
        <p:spPr bwMode="auto">
          <a:xfrm>
            <a:off x="6519478" y="1767698"/>
            <a:ext cx="44595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IIB</a:t>
            </a:r>
          </a:p>
        </p:txBody>
      </p:sp>
      <p:sp>
        <p:nvSpPr>
          <p:cNvPr id="33" name="TextBox 32">
            <a:extLst>
              <a:ext uri="{FF2B5EF4-FFF2-40B4-BE49-F238E27FC236}">
                <a16:creationId xmlns="" xmlns:a16="http://schemas.microsoft.com/office/drawing/2014/main" id="{B689E5F8-851B-4BC3-A0FF-1859D04EFFEC}"/>
              </a:ext>
            </a:extLst>
          </p:cNvPr>
          <p:cNvSpPr txBox="1"/>
          <p:nvPr/>
        </p:nvSpPr>
        <p:spPr bwMode="auto">
          <a:xfrm>
            <a:off x="7342674" y="1233974"/>
            <a:ext cx="281667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Stage III</a:t>
            </a:r>
          </a:p>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(Hyperinflammation Phase)</a:t>
            </a:r>
          </a:p>
        </p:txBody>
      </p:sp>
      <p:sp>
        <p:nvSpPr>
          <p:cNvPr id="34" name="TextBox 33">
            <a:extLst>
              <a:ext uri="{FF2B5EF4-FFF2-40B4-BE49-F238E27FC236}">
                <a16:creationId xmlns="" xmlns:a16="http://schemas.microsoft.com/office/drawing/2014/main" id="{16A7BC94-EF4E-4088-A27F-BAA7B38CEF38}"/>
              </a:ext>
            </a:extLst>
          </p:cNvPr>
          <p:cNvSpPr txBox="1"/>
          <p:nvPr/>
        </p:nvSpPr>
        <p:spPr bwMode="auto">
          <a:xfrm>
            <a:off x="2344897" y="2342832"/>
            <a:ext cx="220720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Viral Response Phase</a:t>
            </a:r>
          </a:p>
        </p:txBody>
      </p:sp>
      <p:sp>
        <p:nvSpPr>
          <p:cNvPr id="35" name="TextBox 34">
            <a:extLst>
              <a:ext uri="{FF2B5EF4-FFF2-40B4-BE49-F238E27FC236}">
                <a16:creationId xmlns="" xmlns:a16="http://schemas.microsoft.com/office/drawing/2014/main" id="{C37E624F-9279-41F0-8A65-2AA363DD33DE}"/>
              </a:ext>
            </a:extLst>
          </p:cNvPr>
          <p:cNvSpPr txBox="1"/>
          <p:nvPr/>
        </p:nvSpPr>
        <p:spPr bwMode="auto">
          <a:xfrm>
            <a:off x="6436845" y="2917475"/>
            <a:ext cx="35612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Host Inflammatory Response Phase</a:t>
            </a:r>
          </a:p>
        </p:txBody>
      </p:sp>
      <p:cxnSp>
        <p:nvCxnSpPr>
          <p:cNvPr id="40" name="Straight Connector 39">
            <a:extLst>
              <a:ext uri="{FF2B5EF4-FFF2-40B4-BE49-F238E27FC236}">
                <a16:creationId xmlns="" xmlns:a16="http://schemas.microsoft.com/office/drawing/2014/main" id="{A9CFCC48-4AAB-443A-BF83-49A65CFFE689}"/>
              </a:ext>
            </a:extLst>
          </p:cNvPr>
          <p:cNvCxnSpPr>
            <a:cxnSpLocks/>
          </p:cNvCxnSpPr>
          <p:nvPr/>
        </p:nvCxnSpPr>
        <p:spPr bwMode="auto">
          <a:xfrm>
            <a:off x="6030586" y="1831958"/>
            <a:ext cx="0" cy="1870434"/>
          </a:xfrm>
          <a:prstGeom prst="line">
            <a:avLst/>
          </a:prstGeom>
          <a:noFill/>
          <a:ln w="28575" cap="flat" cmpd="sng" algn="ctr">
            <a:solidFill>
              <a:schemeClr val="bg1"/>
            </a:solidFill>
            <a:prstDash val="dash"/>
            <a:round/>
            <a:headEnd type="none" w="med" len="med"/>
            <a:tailEnd type="none" w="med" len="med"/>
          </a:ln>
          <a:effectLst/>
        </p:spPr>
      </p:cxnSp>
      <p:sp>
        <p:nvSpPr>
          <p:cNvPr id="42" name="TextBox 41">
            <a:extLst>
              <a:ext uri="{FF2B5EF4-FFF2-40B4-BE49-F238E27FC236}">
                <a16:creationId xmlns="" xmlns:a16="http://schemas.microsoft.com/office/drawing/2014/main" id="{607FA7FF-B464-4241-95CC-052F16726EE6}"/>
              </a:ext>
            </a:extLst>
          </p:cNvPr>
          <p:cNvSpPr txBox="1"/>
          <p:nvPr/>
        </p:nvSpPr>
        <p:spPr bwMode="auto">
          <a:xfrm>
            <a:off x="5364899" y="3627117"/>
            <a:ext cx="13648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Time Course</a:t>
            </a:r>
          </a:p>
        </p:txBody>
      </p:sp>
      <p:sp>
        <p:nvSpPr>
          <p:cNvPr id="41" name="Rectangle 40">
            <a:extLst>
              <a:ext uri="{FF2B5EF4-FFF2-40B4-BE49-F238E27FC236}">
                <a16:creationId xmlns="" xmlns:a16="http://schemas.microsoft.com/office/drawing/2014/main" id="{47616126-E6B0-406F-9EBE-C7FAF140275F}"/>
              </a:ext>
            </a:extLst>
          </p:cNvPr>
          <p:cNvSpPr/>
          <p:nvPr/>
        </p:nvSpPr>
        <p:spPr bwMode="auto">
          <a:xfrm>
            <a:off x="912395" y="4018544"/>
            <a:ext cx="1191188" cy="46898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600" b="0" dirty="0">
                <a:latin typeface="Calibri" panose="020F0502020204030204" pitchFamily="34" charset="0"/>
              </a:rPr>
              <a:t>Clinical symptoms</a:t>
            </a:r>
          </a:p>
        </p:txBody>
      </p:sp>
      <p:sp>
        <p:nvSpPr>
          <p:cNvPr id="44" name="Rectangle 43">
            <a:extLst>
              <a:ext uri="{FF2B5EF4-FFF2-40B4-BE49-F238E27FC236}">
                <a16:creationId xmlns="" xmlns:a16="http://schemas.microsoft.com/office/drawing/2014/main" id="{83BEDC8C-C09F-42BF-AB4B-8BEFB68A492B}"/>
              </a:ext>
            </a:extLst>
          </p:cNvPr>
          <p:cNvSpPr/>
          <p:nvPr/>
        </p:nvSpPr>
        <p:spPr bwMode="auto">
          <a:xfrm>
            <a:off x="912395" y="4672222"/>
            <a:ext cx="1191188" cy="46898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600" b="0" dirty="0">
                <a:latin typeface="Calibri" panose="020F0502020204030204" pitchFamily="34" charset="0"/>
              </a:rPr>
              <a:t>Clinical signs</a:t>
            </a:r>
          </a:p>
        </p:txBody>
      </p:sp>
      <p:sp>
        <p:nvSpPr>
          <p:cNvPr id="45" name="Rectangle 44">
            <a:extLst>
              <a:ext uri="{FF2B5EF4-FFF2-40B4-BE49-F238E27FC236}">
                <a16:creationId xmlns="" xmlns:a16="http://schemas.microsoft.com/office/drawing/2014/main" id="{C4970815-9E25-4C99-9BE5-BA9303981E35}"/>
              </a:ext>
            </a:extLst>
          </p:cNvPr>
          <p:cNvSpPr/>
          <p:nvPr/>
        </p:nvSpPr>
        <p:spPr bwMode="auto">
          <a:xfrm>
            <a:off x="2214133" y="3928731"/>
            <a:ext cx="2427106" cy="63995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Mild constitutional symptoms</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Fever &gt; 99.6°F</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Dry cough</a:t>
            </a:r>
          </a:p>
        </p:txBody>
      </p:sp>
      <p:sp>
        <p:nvSpPr>
          <p:cNvPr id="46" name="Rectangle 45">
            <a:extLst>
              <a:ext uri="{FF2B5EF4-FFF2-40B4-BE49-F238E27FC236}">
                <a16:creationId xmlns="" xmlns:a16="http://schemas.microsoft.com/office/drawing/2014/main" id="{A7A06204-70E1-4276-877D-386B22C6322A}"/>
              </a:ext>
            </a:extLst>
          </p:cNvPr>
          <p:cNvSpPr/>
          <p:nvPr/>
        </p:nvSpPr>
        <p:spPr bwMode="auto">
          <a:xfrm>
            <a:off x="2211478" y="4614854"/>
            <a:ext cx="2427106" cy="63995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Lymphopenia</a:t>
            </a:r>
          </a:p>
        </p:txBody>
      </p:sp>
      <p:sp>
        <p:nvSpPr>
          <p:cNvPr id="48" name="Rectangle 47">
            <a:extLst>
              <a:ext uri="{FF2B5EF4-FFF2-40B4-BE49-F238E27FC236}">
                <a16:creationId xmlns="" xmlns:a16="http://schemas.microsoft.com/office/drawing/2014/main" id="{1837474D-5A61-425E-8A8F-F9589BF547D4}"/>
              </a:ext>
            </a:extLst>
          </p:cNvPr>
          <p:cNvSpPr/>
          <p:nvPr/>
        </p:nvSpPr>
        <p:spPr bwMode="auto">
          <a:xfrm>
            <a:off x="4786253" y="3928731"/>
            <a:ext cx="2517380" cy="63995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Shortness of breath without (IIA) and with hypoxia (IIB) (PaO</a:t>
            </a:r>
            <a:r>
              <a:rPr lang="en-US" sz="1400" b="0" baseline="-25000" dirty="0">
                <a:latin typeface="Calibri" panose="020F0502020204030204" pitchFamily="34" charset="0"/>
              </a:rPr>
              <a:t>2</a:t>
            </a:r>
            <a:r>
              <a:rPr lang="en-US" sz="1400" b="0" dirty="0">
                <a:latin typeface="Calibri" panose="020F0502020204030204" pitchFamily="34" charset="0"/>
              </a:rPr>
              <a:t>/FiO</a:t>
            </a:r>
            <a:r>
              <a:rPr lang="en-US" sz="1400" b="0" baseline="-25000" dirty="0">
                <a:latin typeface="Calibri" panose="020F0502020204030204" pitchFamily="34" charset="0"/>
              </a:rPr>
              <a:t>2</a:t>
            </a:r>
            <a:r>
              <a:rPr lang="en-US" sz="1400" b="0" dirty="0">
                <a:latin typeface="Calibri" panose="020F0502020204030204" pitchFamily="34" charset="0"/>
              </a:rPr>
              <a:t> ≤ 300 mm Hg)</a:t>
            </a:r>
          </a:p>
        </p:txBody>
      </p:sp>
      <p:sp>
        <p:nvSpPr>
          <p:cNvPr id="49" name="Rectangle 48">
            <a:extLst>
              <a:ext uri="{FF2B5EF4-FFF2-40B4-BE49-F238E27FC236}">
                <a16:creationId xmlns="" xmlns:a16="http://schemas.microsoft.com/office/drawing/2014/main" id="{ADA2FF8C-607F-45C8-B3B0-7C59E6E6204C}"/>
              </a:ext>
            </a:extLst>
          </p:cNvPr>
          <p:cNvSpPr/>
          <p:nvPr/>
        </p:nvSpPr>
        <p:spPr bwMode="auto">
          <a:xfrm>
            <a:off x="4786252" y="4616159"/>
            <a:ext cx="2517379" cy="63995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Abnormal chest imaging</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Transaminitis</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Low-normal procalcitonin</a:t>
            </a:r>
          </a:p>
        </p:txBody>
      </p:sp>
      <p:sp>
        <p:nvSpPr>
          <p:cNvPr id="50" name="Rectangle 49">
            <a:extLst>
              <a:ext uri="{FF2B5EF4-FFF2-40B4-BE49-F238E27FC236}">
                <a16:creationId xmlns="" xmlns:a16="http://schemas.microsoft.com/office/drawing/2014/main" id="{616034EA-D9D5-4C90-B646-81984DA8E2B9}"/>
              </a:ext>
            </a:extLst>
          </p:cNvPr>
          <p:cNvSpPr/>
          <p:nvPr/>
        </p:nvSpPr>
        <p:spPr bwMode="auto">
          <a:xfrm>
            <a:off x="7455333" y="3933829"/>
            <a:ext cx="2538550" cy="63995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ARDS</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SIRS/shock</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Cardiac failure</a:t>
            </a:r>
          </a:p>
        </p:txBody>
      </p:sp>
      <p:sp>
        <p:nvSpPr>
          <p:cNvPr id="51" name="Rectangle 50">
            <a:extLst>
              <a:ext uri="{FF2B5EF4-FFF2-40B4-BE49-F238E27FC236}">
                <a16:creationId xmlns="" xmlns:a16="http://schemas.microsoft.com/office/drawing/2014/main" id="{C25ED6C1-F2BA-4403-8847-2914C35051D5}"/>
              </a:ext>
            </a:extLst>
          </p:cNvPr>
          <p:cNvSpPr/>
          <p:nvPr/>
        </p:nvSpPr>
        <p:spPr bwMode="auto">
          <a:xfrm>
            <a:off x="7458062" y="4621881"/>
            <a:ext cx="2538550" cy="63995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Elevated inflammatory markers</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(CRP, LDH, IL-6, D-dimer, ferritin)</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Troponin, NT-proBNP elevation</a:t>
            </a:r>
          </a:p>
        </p:txBody>
      </p:sp>
      <p:grpSp>
        <p:nvGrpSpPr>
          <p:cNvPr id="53" name="Group 1">
            <a:extLst>
              <a:ext uri="{FF2B5EF4-FFF2-40B4-BE49-F238E27FC236}">
                <a16:creationId xmlns="" xmlns:a16="http://schemas.microsoft.com/office/drawing/2014/main" id="{7D915A77-DE7C-42F5-81AB-5F86DE1DD722}"/>
              </a:ext>
            </a:extLst>
          </p:cNvPr>
          <p:cNvGrpSpPr>
            <a:grpSpLocks/>
          </p:cNvGrpSpPr>
          <p:nvPr/>
        </p:nvGrpSpPr>
        <p:grpSpPr bwMode="auto">
          <a:xfrm>
            <a:off x="9392911" y="6213768"/>
            <a:ext cx="2488502" cy="449064"/>
            <a:chOff x="9602074" y="3550251"/>
            <a:chExt cx="2488502" cy="449257"/>
          </a:xfrm>
        </p:grpSpPr>
        <p:pic>
          <p:nvPicPr>
            <p:cNvPr id="54" name="Picture 53">
              <a:extLst>
                <a:ext uri="{FF2B5EF4-FFF2-40B4-BE49-F238E27FC236}">
                  <a16:creationId xmlns="" xmlns:a16="http://schemas.microsoft.com/office/drawing/2014/main" id="{D1232AFC-6326-44D1-AAF3-F60FDE79080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55" name="Rectangle 8">
              <a:extLst>
                <a:ext uri="{FF2B5EF4-FFF2-40B4-BE49-F238E27FC236}">
                  <a16:creationId xmlns="" xmlns:a16="http://schemas.microsoft.com/office/drawing/2014/main"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 xmlns:p14="http://schemas.microsoft.com/office/powerpoint/2010/main" val="821816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Hexagon 42">
            <a:extLst>
              <a:ext uri="{FF2B5EF4-FFF2-40B4-BE49-F238E27FC236}">
                <a16:creationId xmlns:a16="http://schemas.microsoft.com/office/drawing/2014/main" xmlns="" id="{4F950DDC-0323-4787-9D67-FAE017372207}"/>
              </a:ext>
            </a:extLst>
          </p:cNvPr>
          <p:cNvSpPr/>
          <p:nvPr/>
        </p:nvSpPr>
        <p:spPr bwMode="auto">
          <a:xfrm rot="8107754">
            <a:off x="9832751" y="4390750"/>
            <a:ext cx="322055" cy="353907"/>
          </a:xfrm>
          <a:custGeom>
            <a:avLst/>
            <a:gdLst>
              <a:gd name="connsiteX0" fmla="*/ 0 w 410532"/>
              <a:gd name="connsiteY0" fmla="*/ 176954 h 353907"/>
              <a:gd name="connsiteX1" fmla="*/ 88477 w 410532"/>
              <a:gd name="connsiteY1" fmla="*/ 0 h 353907"/>
              <a:gd name="connsiteX2" fmla="*/ 322055 w 410532"/>
              <a:gd name="connsiteY2" fmla="*/ 0 h 353907"/>
              <a:gd name="connsiteX3" fmla="*/ 410532 w 410532"/>
              <a:gd name="connsiteY3" fmla="*/ 176954 h 353907"/>
              <a:gd name="connsiteX4" fmla="*/ 322055 w 410532"/>
              <a:gd name="connsiteY4" fmla="*/ 353907 h 353907"/>
              <a:gd name="connsiteX5" fmla="*/ 88477 w 410532"/>
              <a:gd name="connsiteY5" fmla="*/ 353907 h 353907"/>
              <a:gd name="connsiteX6" fmla="*/ 0 w 410532"/>
              <a:gd name="connsiteY6" fmla="*/ 176954 h 353907"/>
              <a:gd name="connsiteX0" fmla="*/ 0 w 322055"/>
              <a:gd name="connsiteY0" fmla="*/ 176954 h 353907"/>
              <a:gd name="connsiteX1" fmla="*/ 88477 w 322055"/>
              <a:gd name="connsiteY1" fmla="*/ 0 h 353907"/>
              <a:gd name="connsiteX2" fmla="*/ 322055 w 322055"/>
              <a:gd name="connsiteY2" fmla="*/ 0 h 353907"/>
              <a:gd name="connsiteX3" fmla="*/ 322055 w 322055"/>
              <a:gd name="connsiteY3" fmla="*/ 353907 h 353907"/>
              <a:gd name="connsiteX4" fmla="*/ 88477 w 322055"/>
              <a:gd name="connsiteY4" fmla="*/ 353907 h 353907"/>
              <a:gd name="connsiteX5" fmla="*/ 0 w 322055"/>
              <a:gd name="connsiteY5" fmla="*/ 176954 h 353907"/>
              <a:gd name="connsiteX0" fmla="*/ 322055 w 413495"/>
              <a:gd name="connsiteY0" fmla="*/ 353907 h 353907"/>
              <a:gd name="connsiteX1" fmla="*/ 88477 w 413495"/>
              <a:gd name="connsiteY1" fmla="*/ 353907 h 353907"/>
              <a:gd name="connsiteX2" fmla="*/ 0 w 413495"/>
              <a:gd name="connsiteY2" fmla="*/ 176954 h 353907"/>
              <a:gd name="connsiteX3" fmla="*/ 88477 w 413495"/>
              <a:gd name="connsiteY3" fmla="*/ 0 h 353907"/>
              <a:gd name="connsiteX4" fmla="*/ 413495 w 413495"/>
              <a:gd name="connsiteY4" fmla="*/ 91440 h 353907"/>
              <a:gd name="connsiteX0" fmla="*/ 322055 w 322055"/>
              <a:gd name="connsiteY0" fmla="*/ 353907 h 353907"/>
              <a:gd name="connsiteX1" fmla="*/ 88477 w 322055"/>
              <a:gd name="connsiteY1" fmla="*/ 353907 h 353907"/>
              <a:gd name="connsiteX2" fmla="*/ 0 w 322055"/>
              <a:gd name="connsiteY2" fmla="*/ 176954 h 353907"/>
              <a:gd name="connsiteX3" fmla="*/ 88477 w 322055"/>
              <a:gd name="connsiteY3" fmla="*/ 0 h 353907"/>
              <a:gd name="connsiteX4" fmla="*/ 290048 w 322055"/>
              <a:gd name="connsiteY4" fmla="*/ 3299 h 353907"/>
              <a:gd name="connsiteX0" fmla="*/ 322055 w 322055"/>
              <a:gd name="connsiteY0" fmla="*/ 359118 h 359118"/>
              <a:gd name="connsiteX1" fmla="*/ 88477 w 322055"/>
              <a:gd name="connsiteY1" fmla="*/ 359118 h 359118"/>
              <a:gd name="connsiteX2" fmla="*/ 0 w 322055"/>
              <a:gd name="connsiteY2" fmla="*/ 182165 h 359118"/>
              <a:gd name="connsiteX3" fmla="*/ 88477 w 322055"/>
              <a:gd name="connsiteY3" fmla="*/ 5211 h 359118"/>
              <a:gd name="connsiteX4" fmla="*/ 289657 w 322055"/>
              <a:gd name="connsiteY4" fmla="*/ 0 h 359118"/>
              <a:gd name="connsiteX0" fmla="*/ 322055 w 322055"/>
              <a:gd name="connsiteY0" fmla="*/ 353907 h 353907"/>
              <a:gd name="connsiteX1" fmla="*/ 88477 w 322055"/>
              <a:gd name="connsiteY1" fmla="*/ 353907 h 353907"/>
              <a:gd name="connsiteX2" fmla="*/ 0 w 322055"/>
              <a:gd name="connsiteY2" fmla="*/ 176954 h 353907"/>
              <a:gd name="connsiteX3" fmla="*/ 88477 w 322055"/>
              <a:gd name="connsiteY3" fmla="*/ 0 h 353907"/>
            </a:gdLst>
            <a:ahLst/>
            <a:cxnLst>
              <a:cxn ang="0">
                <a:pos x="connsiteX0" y="connsiteY0"/>
              </a:cxn>
              <a:cxn ang="0">
                <a:pos x="connsiteX1" y="connsiteY1"/>
              </a:cxn>
              <a:cxn ang="0">
                <a:pos x="connsiteX2" y="connsiteY2"/>
              </a:cxn>
              <a:cxn ang="0">
                <a:pos x="connsiteX3" y="connsiteY3"/>
              </a:cxn>
            </a:cxnLst>
            <a:rect l="l" t="t" r="r" b="b"/>
            <a:pathLst>
              <a:path w="322055" h="353907">
                <a:moveTo>
                  <a:pt x="322055" y="353907"/>
                </a:moveTo>
                <a:lnTo>
                  <a:pt x="88477" y="353907"/>
                </a:lnTo>
                <a:lnTo>
                  <a:pt x="0" y="176954"/>
                </a:lnTo>
                <a:lnTo>
                  <a:pt x="88477" y="0"/>
                </a:lnTo>
              </a:path>
            </a:pathLst>
          </a:cu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grpSp>
        <p:nvGrpSpPr>
          <p:cNvPr id="6" name="Group 79">
            <a:extLst>
              <a:ext uri="{FF2B5EF4-FFF2-40B4-BE49-F238E27FC236}">
                <a16:creationId xmlns:a16="http://schemas.microsoft.com/office/drawing/2014/main" xmlns="" id="{55D7AF11-B53B-44CF-ADF8-F11CC4069CD4}"/>
              </a:ext>
            </a:extLst>
          </p:cNvPr>
          <p:cNvGrpSpPr/>
          <p:nvPr/>
        </p:nvGrpSpPr>
        <p:grpSpPr>
          <a:xfrm>
            <a:off x="9369428" y="4334367"/>
            <a:ext cx="320040" cy="307777"/>
            <a:chOff x="8614410" y="5299711"/>
            <a:chExt cx="320040" cy="307777"/>
          </a:xfrm>
        </p:grpSpPr>
        <p:sp>
          <p:nvSpPr>
            <p:cNvPr id="81" name="Rectangle 80">
              <a:extLst>
                <a:ext uri="{FF2B5EF4-FFF2-40B4-BE49-F238E27FC236}">
                  <a16:creationId xmlns:a16="http://schemas.microsoft.com/office/drawing/2014/main" xmlns="" id="{F7B2C4E7-C399-4C9F-8C5E-6446A5D0FEE2}"/>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82" name="TextBox 81">
              <a:extLst>
                <a:ext uri="{FF2B5EF4-FFF2-40B4-BE49-F238E27FC236}">
                  <a16:creationId xmlns:a16="http://schemas.microsoft.com/office/drawing/2014/main" xmlns="" id="{29FEA642-6A4B-4FEB-A738-D3D15A044FFD}"/>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P</a:t>
              </a:r>
            </a:p>
          </p:txBody>
        </p:sp>
      </p:grpSp>
      <p:sp>
        <p:nvSpPr>
          <p:cNvPr id="2" name="Title 1">
            <a:extLst>
              <a:ext uri="{FF2B5EF4-FFF2-40B4-BE49-F238E27FC236}">
                <a16:creationId xmlns:a16="http://schemas.microsoft.com/office/drawing/2014/main" xmlns="" id="{35081AEA-68D5-47B0-8F3F-58081B5D8235}"/>
              </a:ext>
            </a:extLst>
          </p:cNvPr>
          <p:cNvSpPr>
            <a:spLocks noGrp="1"/>
          </p:cNvSpPr>
          <p:nvPr>
            <p:ph type="title"/>
          </p:nvPr>
        </p:nvSpPr>
        <p:spPr/>
        <p:txBody>
          <a:bodyPr/>
          <a:lstStyle/>
          <a:p>
            <a:r>
              <a:rPr lang="ro-RO" dirty="0" smtClean="0">
                <a:solidFill>
                  <a:schemeClr val="bg1"/>
                </a:solidFill>
              </a:rPr>
              <a:t>Aprobare </a:t>
            </a:r>
            <a:r>
              <a:rPr lang="en-US" dirty="0" smtClean="0">
                <a:solidFill>
                  <a:schemeClr val="bg1"/>
                </a:solidFill>
              </a:rPr>
              <a:t>FDA: </a:t>
            </a:r>
            <a:r>
              <a:rPr lang="en-US" dirty="0" err="1">
                <a:solidFill>
                  <a:schemeClr val="bg1"/>
                </a:solidFill>
              </a:rPr>
              <a:t>Remdesivir</a:t>
            </a:r>
            <a:r>
              <a:rPr lang="en-US" dirty="0">
                <a:solidFill>
                  <a:schemeClr val="bg1"/>
                </a:solidFill>
              </a:rPr>
              <a:t> </a:t>
            </a:r>
            <a:r>
              <a:rPr lang="ro-RO" dirty="0" smtClean="0">
                <a:solidFill>
                  <a:schemeClr val="bg1"/>
                </a:solidFill>
              </a:rPr>
              <a:t>pentru pacienții spitalizați</a:t>
            </a:r>
            <a:endParaRPr lang="en-US" dirty="0">
              <a:solidFill>
                <a:schemeClr val="bg1"/>
              </a:solidFill>
            </a:endParaRPr>
          </a:p>
        </p:txBody>
      </p:sp>
      <p:sp>
        <p:nvSpPr>
          <p:cNvPr id="4" name="Content Placeholder 3">
            <a:extLst>
              <a:ext uri="{FF2B5EF4-FFF2-40B4-BE49-F238E27FC236}">
                <a16:creationId xmlns:a16="http://schemas.microsoft.com/office/drawing/2014/main" xmlns="" id="{C22757FF-DD09-4A93-93A5-8D3FFDB38139}"/>
              </a:ext>
            </a:extLst>
          </p:cNvPr>
          <p:cNvSpPr>
            <a:spLocks noGrp="1"/>
          </p:cNvSpPr>
          <p:nvPr>
            <p:ph idx="1"/>
          </p:nvPr>
        </p:nvSpPr>
        <p:spPr/>
        <p:txBody>
          <a:bodyPr/>
          <a:lstStyle/>
          <a:p>
            <a:r>
              <a:rPr lang="en-US" dirty="0" err="1"/>
              <a:t>Remdesivir</a:t>
            </a:r>
            <a:r>
              <a:rPr lang="en-US" dirty="0"/>
              <a:t> </a:t>
            </a:r>
            <a:r>
              <a:rPr lang="ro-RO" dirty="0" smtClean="0"/>
              <a:t>este un analog nucleozidic care inhibă ARN-polimeraza SARS-CoV-2 prin </a:t>
            </a:r>
            <a:r>
              <a:rPr lang="vi-VN" dirty="0" smtClean="0"/>
              <a:t>concure</a:t>
            </a:r>
            <a:r>
              <a:rPr lang="ro-RO" dirty="0" smtClean="0"/>
              <a:t>nță</a:t>
            </a:r>
            <a:r>
              <a:rPr lang="vi-VN" dirty="0" smtClean="0"/>
              <a:t> cu substratul ATP natural pentru încorporarea în lanțurile incipiente ale ARN, ceea ce are ca rezultat o finalizare întârziată a formării lanțului în timpul replicării ARN-ului viral.</a:t>
            </a:r>
            <a:endParaRPr lang="en-US" dirty="0"/>
          </a:p>
        </p:txBody>
      </p:sp>
      <p:sp>
        <p:nvSpPr>
          <p:cNvPr id="7" name="Rectangle: Rounded Corners 6">
            <a:extLst>
              <a:ext uri="{FF2B5EF4-FFF2-40B4-BE49-F238E27FC236}">
                <a16:creationId xmlns:a16="http://schemas.microsoft.com/office/drawing/2014/main" xmlns="" id="{6FBD69AF-E732-45B9-99AB-B1B2160B4AA3}"/>
              </a:ext>
            </a:extLst>
          </p:cNvPr>
          <p:cNvSpPr/>
          <p:nvPr/>
        </p:nvSpPr>
        <p:spPr bwMode="auto">
          <a:xfrm>
            <a:off x="639111" y="3316406"/>
            <a:ext cx="6674219" cy="2396926"/>
          </a:xfrm>
          <a:prstGeom prst="roundRect">
            <a:avLst/>
          </a:prstGeom>
          <a:solidFill>
            <a:schemeClr val="accent2"/>
          </a:solidFill>
          <a:ln w="0">
            <a:noFill/>
            <a:miter lim="800000"/>
            <a:headEnd/>
            <a:tailEnd/>
          </a:ln>
        </p:spPr>
        <p:txBody>
          <a:bodyPr rtlCol="0" anchor="b"/>
          <a:lstStyle/>
          <a:p>
            <a:pPr algn="ctr" eaLnBrk="1" fontAlgn="auto" hangingPunct="1">
              <a:spcBef>
                <a:spcPts val="0"/>
              </a:spcBef>
              <a:spcAft>
                <a:spcPts val="0"/>
              </a:spcAft>
              <a:buClr>
                <a:srgbClr val="015873"/>
              </a:buClr>
            </a:pPr>
            <a:r>
              <a:rPr lang="ro-RO" sz="2200" dirty="0" smtClean="0">
                <a:solidFill>
                  <a:srgbClr val="FFFFFF"/>
                </a:solidFill>
                <a:latin typeface="Calibri" panose="020F0502020204030204" pitchFamily="34" charset="0"/>
                <a:cs typeface="+mn-cs"/>
              </a:rPr>
              <a:t>Indicații </a:t>
            </a:r>
            <a:r>
              <a:rPr lang="en-US" sz="2200" dirty="0" smtClean="0">
                <a:solidFill>
                  <a:srgbClr val="FFFFFF"/>
                </a:solidFill>
                <a:latin typeface="Calibri" panose="020F0502020204030204" pitchFamily="34" charset="0"/>
                <a:cs typeface="+mn-cs"/>
              </a:rPr>
              <a:t>FDA</a:t>
            </a:r>
            <a:endParaRPr lang="en-US" sz="2200" dirty="0">
              <a:solidFill>
                <a:srgbClr val="FFFFFF"/>
              </a:solidFill>
              <a:latin typeface="Calibri" panose="020F0502020204030204" pitchFamily="34" charset="0"/>
              <a:cs typeface="+mn-cs"/>
            </a:endParaRPr>
          </a:p>
          <a:p>
            <a:pPr algn="ctr" eaLnBrk="1" fontAlgn="auto" hangingPunct="1">
              <a:spcBef>
                <a:spcPts val="0"/>
              </a:spcBef>
              <a:spcAft>
                <a:spcPts val="0"/>
              </a:spcAft>
              <a:buClr>
                <a:srgbClr val="015873"/>
              </a:buClr>
            </a:pPr>
            <a:r>
              <a:rPr lang="en-US" sz="2200" b="0" i="1" dirty="0" smtClean="0">
                <a:solidFill>
                  <a:srgbClr val="FFFFFF"/>
                </a:solidFill>
                <a:latin typeface="Calibri" panose="020F0502020204030204" pitchFamily="34" charset="0"/>
                <a:cs typeface="+mn-cs"/>
              </a:rPr>
              <a:t>“…</a:t>
            </a:r>
            <a:r>
              <a:rPr lang="ro-RO" sz="2200" b="0" i="1" dirty="0" smtClean="0">
                <a:solidFill>
                  <a:srgbClr val="FFFFFF"/>
                </a:solidFill>
                <a:latin typeface="Calibri" panose="020F0502020204030204" pitchFamily="34" charset="0"/>
                <a:cs typeface="+mn-cs"/>
              </a:rPr>
              <a:t>indicat la adulți și copii (cu vârstă </a:t>
            </a:r>
            <a:r>
              <a:rPr lang="ro-RO" sz="2200" b="0" dirty="0" smtClean="0">
                <a:latin typeface="Calibri" pitchFamily="34" charset="0"/>
                <a:cs typeface="Calibri" pitchFamily="34" charset="0"/>
              </a:rPr>
              <a:t>≥ </a:t>
            </a:r>
            <a:r>
              <a:rPr lang="ro-RO" sz="2200" b="0" i="1" dirty="0" smtClean="0">
                <a:solidFill>
                  <a:srgbClr val="FFFFFF"/>
                </a:solidFill>
                <a:latin typeface="Calibri" panose="020F0502020204030204" pitchFamily="34" charset="0"/>
                <a:cs typeface="+mn-cs"/>
              </a:rPr>
              <a:t>12 ani și greutate de cel puțin 40 kg) în tratamentul infecției cu coronavirus 2019 (COVID-19), care necesită spitalizare</a:t>
            </a:r>
            <a:r>
              <a:rPr lang="en-US" sz="2200" b="0" i="1" dirty="0" smtClean="0">
                <a:solidFill>
                  <a:srgbClr val="FFFFFF"/>
                </a:solidFill>
                <a:latin typeface="Calibri" panose="020F0502020204030204" pitchFamily="34" charset="0"/>
                <a:cs typeface="+mn-cs"/>
              </a:rPr>
              <a:t>.</a:t>
            </a:r>
            <a:r>
              <a:rPr lang="ro-RO" sz="2200" b="0" i="1" dirty="0" smtClean="0">
                <a:solidFill>
                  <a:srgbClr val="FFFFFF"/>
                </a:solidFill>
                <a:latin typeface="Calibri" panose="020F0502020204030204" pitchFamily="34" charset="0"/>
                <a:cs typeface="+mn-cs"/>
              </a:rPr>
              <a:t> </a:t>
            </a:r>
            <a:r>
              <a:rPr lang="en-US" sz="2200" b="0" i="1" dirty="0" smtClean="0">
                <a:solidFill>
                  <a:srgbClr val="FFFFFF"/>
                </a:solidFill>
                <a:latin typeface="Calibri" panose="020F0502020204030204" pitchFamily="34" charset="0"/>
                <a:cs typeface="+mn-cs"/>
              </a:rPr>
              <a:t>[</a:t>
            </a:r>
            <a:r>
              <a:rPr lang="ro-RO" sz="2200" b="0" i="1" dirty="0" smtClean="0">
                <a:solidFill>
                  <a:srgbClr val="FFFFFF"/>
                </a:solidFill>
                <a:latin typeface="Calibri" panose="020F0502020204030204" pitchFamily="34" charset="0"/>
                <a:cs typeface="+mn-cs"/>
              </a:rPr>
              <a:t>Remdesivir</a:t>
            </a:r>
            <a:r>
              <a:rPr lang="en-US" sz="2200" b="0" i="1" dirty="0" smtClean="0">
                <a:solidFill>
                  <a:srgbClr val="FFFFFF"/>
                </a:solidFill>
                <a:latin typeface="Calibri" panose="020F0502020204030204" pitchFamily="34" charset="0"/>
                <a:cs typeface="+mn-cs"/>
              </a:rPr>
              <a:t>]</a:t>
            </a:r>
            <a:r>
              <a:rPr lang="ro-RO" sz="2200" b="0" i="1" dirty="0" smtClean="0">
                <a:solidFill>
                  <a:srgbClr val="FFFFFF"/>
                </a:solidFill>
                <a:latin typeface="Calibri" panose="020F0502020204030204" pitchFamily="34" charset="0"/>
                <a:cs typeface="+mn-cs"/>
              </a:rPr>
              <a:t> trebuie administrat doar într-un spital sau unitate medicală capabilă să ofere îngrijiri acute.</a:t>
            </a:r>
            <a:r>
              <a:rPr lang="en-US" sz="2200" b="0" i="1" dirty="0" smtClean="0">
                <a:solidFill>
                  <a:srgbClr val="FFFFFF"/>
                </a:solidFill>
                <a:latin typeface="Calibri" panose="020F0502020204030204" pitchFamily="34" charset="0"/>
                <a:cs typeface="+mn-cs"/>
              </a:rPr>
              <a:t>”</a:t>
            </a:r>
            <a:endParaRPr lang="en-US" sz="2800" b="0" i="1" dirty="0">
              <a:solidFill>
                <a:srgbClr val="FFFFFF"/>
              </a:solidFill>
              <a:latin typeface="Calibri" panose="020F0502020204030204" pitchFamily="34" charset="0"/>
              <a:cs typeface="Calibri" panose="020F0502020204030204" pitchFamily="34" charset="0"/>
            </a:endParaRPr>
          </a:p>
        </p:txBody>
      </p:sp>
      <p:grpSp>
        <p:nvGrpSpPr>
          <p:cNvPr id="8" name="Group 1">
            <a:extLst>
              <a:ext uri="{FF2B5EF4-FFF2-40B4-BE49-F238E27FC236}">
                <a16:creationId xmlns:a16="http://schemas.microsoft.com/office/drawing/2014/main" xmlns="" id="{19D52439-BB9F-4D05-974A-B7D5F2B4E1FE}"/>
              </a:ext>
            </a:extLst>
          </p:cNvPr>
          <p:cNvGrpSpPr>
            <a:grpSpLocks/>
          </p:cNvGrpSpPr>
          <p:nvPr/>
        </p:nvGrpSpPr>
        <p:grpSpPr bwMode="auto">
          <a:xfrm>
            <a:off x="9392911" y="6213768"/>
            <a:ext cx="2488502" cy="449064"/>
            <a:chOff x="9602074" y="3550251"/>
            <a:chExt cx="2488502" cy="449257"/>
          </a:xfrm>
        </p:grpSpPr>
        <p:pic>
          <p:nvPicPr>
            <p:cNvPr id="9" name="Picture 8">
              <a:extLst>
                <a:ext uri="{FF2B5EF4-FFF2-40B4-BE49-F238E27FC236}">
                  <a16:creationId xmlns:a16="http://schemas.microsoft.com/office/drawing/2014/main" xmlns="" id="{9DD568C3-BF3F-4881-8BE9-A333CBE4A20A}"/>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0" name="Rectangle 8">
              <a:extLst>
                <a:ext uri="{FF2B5EF4-FFF2-40B4-BE49-F238E27FC236}">
                  <a16:creationId xmlns:a16="http://schemas.microsoft.com/office/drawing/2014/main" xmlns="" id="{D34A19C6-828E-4746-BE11-522CFF60E14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455560"/>
                  </a:solidFill>
                  <a:latin typeface="Calibri" panose="020F0502020204030204" pitchFamily="34" charset="0"/>
                  <a:hlinkClick r:id="rId4"/>
                </a:rPr>
                <a:t>clinicaloptions.com</a:t>
              </a:r>
              <a:endParaRPr lang="en-US" altLang="en-US" sz="1400" b="0" dirty="0">
                <a:solidFill>
                  <a:srgbClr val="455560"/>
                </a:solidFill>
                <a:latin typeface="Calibri" panose="020F0502020204030204" pitchFamily="34" charset="0"/>
              </a:endParaRPr>
            </a:p>
          </p:txBody>
        </p:sp>
      </p:grpSp>
      <p:sp>
        <p:nvSpPr>
          <p:cNvPr id="11" name="Text Box 15">
            <a:extLst>
              <a:ext uri="{FF2B5EF4-FFF2-40B4-BE49-F238E27FC236}">
                <a16:creationId xmlns:a16="http://schemas.microsoft.com/office/drawing/2014/main" xmlns="" id="{B5547289-1788-426B-B102-6D09BA396827}"/>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Remdesivir PI. </a:t>
            </a:r>
            <a:endParaRPr lang="en-US" altLang="en-US" sz="1200" b="0" dirty="0">
              <a:solidFill>
                <a:srgbClr val="455560"/>
              </a:solidFill>
              <a:latin typeface="Calibri" panose="020F0502020204030204" pitchFamily="34" charset="0"/>
              <a:cs typeface="+mn-cs"/>
            </a:endParaRPr>
          </a:p>
        </p:txBody>
      </p:sp>
      <p:grpSp>
        <p:nvGrpSpPr>
          <p:cNvPr id="13" name="Group 32">
            <a:extLst>
              <a:ext uri="{FF2B5EF4-FFF2-40B4-BE49-F238E27FC236}">
                <a16:creationId xmlns:a16="http://schemas.microsoft.com/office/drawing/2014/main" xmlns="" id="{7A316B71-70E1-47FD-9852-29C905E5B088}"/>
              </a:ext>
            </a:extLst>
          </p:cNvPr>
          <p:cNvGrpSpPr/>
          <p:nvPr/>
        </p:nvGrpSpPr>
        <p:grpSpPr>
          <a:xfrm rot="5400000">
            <a:off x="8958106" y="4735818"/>
            <a:ext cx="410532" cy="353907"/>
            <a:chOff x="8942866" y="5193017"/>
            <a:chExt cx="410532" cy="353907"/>
          </a:xfrm>
        </p:grpSpPr>
        <p:sp>
          <p:nvSpPr>
            <p:cNvPr id="3" name="Hexagon 2">
              <a:extLst>
                <a:ext uri="{FF2B5EF4-FFF2-40B4-BE49-F238E27FC236}">
                  <a16:creationId xmlns:a16="http://schemas.microsoft.com/office/drawing/2014/main" xmlns="" id="{D90BC034-5F8E-467C-A945-F561916BCF63}"/>
                </a:ext>
              </a:extLst>
            </p:cNvPr>
            <p:cNvSpPr/>
            <p:nvPr/>
          </p:nvSpPr>
          <p:spPr bwMode="auto">
            <a:xfrm>
              <a:off x="8942866" y="5193017"/>
              <a:ext cx="410532" cy="353907"/>
            </a:xfrm>
            <a:prstGeom prst="hexagon">
              <a:avLst/>
            </a:pr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cxnSp>
          <p:nvCxnSpPr>
            <p:cNvPr id="12" name="Straight Connector 11">
              <a:extLst>
                <a:ext uri="{FF2B5EF4-FFF2-40B4-BE49-F238E27FC236}">
                  <a16:creationId xmlns:a16="http://schemas.microsoft.com/office/drawing/2014/main" xmlns="" id="{0B8E571B-838B-47A1-A562-716C14142ED6}"/>
                </a:ext>
              </a:extLst>
            </p:cNvPr>
            <p:cNvCxnSpPr>
              <a:cxnSpLocks/>
            </p:cNvCxnSpPr>
            <p:nvPr/>
          </p:nvCxnSpPr>
          <p:spPr bwMode="auto">
            <a:xfrm flipH="1">
              <a:off x="9071171" y="5503013"/>
              <a:ext cx="156649" cy="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xmlns="" id="{06788064-BFA8-4E5D-9210-260C748D6902}"/>
                </a:ext>
              </a:extLst>
            </p:cNvPr>
            <p:cNvCxnSpPr>
              <a:cxnSpLocks/>
            </p:cNvCxnSpPr>
            <p:nvPr/>
          </p:nvCxnSpPr>
          <p:spPr bwMode="auto">
            <a:xfrm flipH="1">
              <a:off x="8991514" y="5235593"/>
              <a:ext cx="75846" cy="14466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xmlns="" id="{AF5FBDB3-0808-479D-9D0E-357872146890}"/>
                </a:ext>
              </a:extLst>
            </p:cNvPr>
            <p:cNvCxnSpPr>
              <a:cxnSpLocks/>
            </p:cNvCxnSpPr>
            <p:nvPr/>
          </p:nvCxnSpPr>
          <p:spPr bwMode="auto">
            <a:xfrm flipH="1" flipV="1">
              <a:off x="9235453" y="5240900"/>
              <a:ext cx="68220" cy="139361"/>
            </a:xfrm>
            <a:prstGeom prst="line">
              <a:avLst/>
            </a:prstGeom>
            <a:noFill/>
            <a:ln w="28575" cap="flat" cmpd="sng" algn="ctr">
              <a:solidFill>
                <a:schemeClr val="bg1"/>
              </a:solidFill>
              <a:prstDash val="solid"/>
              <a:round/>
              <a:headEnd type="none" w="med" len="med"/>
              <a:tailEnd type="none" w="med" len="med"/>
            </a:ln>
            <a:effectLst/>
          </p:spPr>
        </p:cxnSp>
      </p:grpSp>
      <p:sp>
        <p:nvSpPr>
          <p:cNvPr id="35" name="Hexagon 34">
            <a:extLst>
              <a:ext uri="{FF2B5EF4-FFF2-40B4-BE49-F238E27FC236}">
                <a16:creationId xmlns:a16="http://schemas.microsoft.com/office/drawing/2014/main" xmlns="" id="{F3746651-7CF8-4065-947F-4BE974A45CA9}"/>
              </a:ext>
            </a:extLst>
          </p:cNvPr>
          <p:cNvSpPr/>
          <p:nvPr/>
        </p:nvSpPr>
        <p:spPr bwMode="auto">
          <a:xfrm rot="5400000">
            <a:off x="10767856" y="3954769"/>
            <a:ext cx="410532" cy="353907"/>
          </a:xfrm>
          <a:prstGeom prst="hexagon">
            <a:avLst/>
          </a:pr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cxnSp>
        <p:nvCxnSpPr>
          <p:cNvPr id="37" name="Straight Connector 36">
            <a:extLst>
              <a:ext uri="{FF2B5EF4-FFF2-40B4-BE49-F238E27FC236}">
                <a16:creationId xmlns:a16="http://schemas.microsoft.com/office/drawing/2014/main" xmlns="" id="{3EDCDE7A-A99B-4F6D-9CBA-F1114C443AB4}"/>
              </a:ext>
            </a:extLst>
          </p:cNvPr>
          <p:cNvCxnSpPr>
            <a:cxnSpLocks/>
          </p:cNvCxnSpPr>
          <p:nvPr/>
        </p:nvCxnSpPr>
        <p:spPr bwMode="auto">
          <a:xfrm rot="5400000" flipH="1">
            <a:off x="10997243" y="3940694"/>
            <a:ext cx="75846" cy="14466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xmlns="" id="{8480CE04-C393-4D7A-B098-1D7ABE3676A3}"/>
              </a:ext>
            </a:extLst>
          </p:cNvPr>
          <p:cNvCxnSpPr>
            <a:cxnSpLocks/>
          </p:cNvCxnSpPr>
          <p:nvPr/>
        </p:nvCxnSpPr>
        <p:spPr bwMode="auto">
          <a:xfrm flipV="1">
            <a:off x="11035168" y="4219044"/>
            <a:ext cx="67024" cy="34971"/>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xmlns="" id="{8581E539-5409-4987-991C-04EC250AB67A}"/>
              </a:ext>
            </a:extLst>
          </p:cNvPr>
          <p:cNvCxnSpPr>
            <a:cxnSpLocks/>
            <a:stCxn id="3" idx="4"/>
          </p:cNvCxnSpPr>
          <p:nvPr/>
        </p:nvCxnSpPr>
        <p:spPr bwMode="auto">
          <a:xfrm flipV="1">
            <a:off x="9340326" y="4737073"/>
            <a:ext cx="121680" cy="58910"/>
          </a:xfrm>
          <a:prstGeom prst="line">
            <a:avLst/>
          </a:prstGeom>
          <a:noFill/>
          <a:ln w="28575" cap="flat" cmpd="sng" algn="ctr">
            <a:solidFill>
              <a:schemeClr val="bg1"/>
            </a:solidFill>
            <a:prstDash val="solid"/>
            <a:round/>
            <a:headEnd type="none" w="med" len="med"/>
            <a:tailEnd type="none" w="med" len="med"/>
          </a:ln>
          <a:effectLst/>
        </p:spPr>
      </p:cxnSp>
      <p:sp>
        <p:nvSpPr>
          <p:cNvPr id="43" name="Hexagon 42">
            <a:extLst>
              <a:ext uri="{FF2B5EF4-FFF2-40B4-BE49-F238E27FC236}">
                <a16:creationId xmlns:a16="http://schemas.microsoft.com/office/drawing/2014/main" xmlns="" id="{F27BCF83-699A-4132-8107-E59B1361EDA4}"/>
              </a:ext>
            </a:extLst>
          </p:cNvPr>
          <p:cNvSpPr/>
          <p:nvPr/>
        </p:nvSpPr>
        <p:spPr bwMode="auto">
          <a:xfrm rot="7151731">
            <a:off x="8343452" y="4271539"/>
            <a:ext cx="322055" cy="359118"/>
          </a:xfrm>
          <a:custGeom>
            <a:avLst/>
            <a:gdLst>
              <a:gd name="connsiteX0" fmla="*/ 0 w 410532"/>
              <a:gd name="connsiteY0" fmla="*/ 176954 h 353907"/>
              <a:gd name="connsiteX1" fmla="*/ 88477 w 410532"/>
              <a:gd name="connsiteY1" fmla="*/ 0 h 353907"/>
              <a:gd name="connsiteX2" fmla="*/ 322055 w 410532"/>
              <a:gd name="connsiteY2" fmla="*/ 0 h 353907"/>
              <a:gd name="connsiteX3" fmla="*/ 410532 w 410532"/>
              <a:gd name="connsiteY3" fmla="*/ 176954 h 353907"/>
              <a:gd name="connsiteX4" fmla="*/ 322055 w 410532"/>
              <a:gd name="connsiteY4" fmla="*/ 353907 h 353907"/>
              <a:gd name="connsiteX5" fmla="*/ 88477 w 410532"/>
              <a:gd name="connsiteY5" fmla="*/ 353907 h 353907"/>
              <a:gd name="connsiteX6" fmla="*/ 0 w 410532"/>
              <a:gd name="connsiteY6" fmla="*/ 176954 h 353907"/>
              <a:gd name="connsiteX0" fmla="*/ 0 w 322055"/>
              <a:gd name="connsiteY0" fmla="*/ 176954 h 353907"/>
              <a:gd name="connsiteX1" fmla="*/ 88477 w 322055"/>
              <a:gd name="connsiteY1" fmla="*/ 0 h 353907"/>
              <a:gd name="connsiteX2" fmla="*/ 322055 w 322055"/>
              <a:gd name="connsiteY2" fmla="*/ 0 h 353907"/>
              <a:gd name="connsiteX3" fmla="*/ 322055 w 322055"/>
              <a:gd name="connsiteY3" fmla="*/ 353907 h 353907"/>
              <a:gd name="connsiteX4" fmla="*/ 88477 w 322055"/>
              <a:gd name="connsiteY4" fmla="*/ 353907 h 353907"/>
              <a:gd name="connsiteX5" fmla="*/ 0 w 322055"/>
              <a:gd name="connsiteY5" fmla="*/ 176954 h 353907"/>
              <a:gd name="connsiteX0" fmla="*/ 322055 w 413495"/>
              <a:gd name="connsiteY0" fmla="*/ 353907 h 353907"/>
              <a:gd name="connsiteX1" fmla="*/ 88477 w 413495"/>
              <a:gd name="connsiteY1" fmla="*/ 353907 h 353907"/>
              <a:gd name="connsiteX2" fmla="*/ 0 w 413495"/>
              <a:gd name="connsiteY2" fmla="*/ 176954 h 353907"/>
              <a:gd name="connsiteX3" fmla="*/ 88477 w 413495"/>
              <a:gd name="connsiteY3" fmla="*/ 0 h 353907"/>
              <a:gd name="connsiteX4" fmla="*/ 413495 w 413495"/>
              <a:gd name="connsiteY4" fmla="*/ 91440 h 353907"/>
              <a:gd name="connsiteX0" fmla="*/ 322055 w 322055"/>
              <a:gd name="connsiteY0" fmla="*/ 353907 h 353907"/>
              <a:gd name="connsiteX1" fmla="*/ 88477 w 322055"/>
              <a:gd name="connsiteY1" fmla="*/ 353907 h 353907"/>
              <a:gd name="connsiteX2" fmla="*/ 0 w 322055"/>
              <a:gd name="connsiteY2" fmla="*/ 176954 h 353907"/>
              <a:gd name="connsiteX3" fmla="*/ 88477 w 322055"/>
              <a:gd name="connsiteY3" fmla="*/ 0 h 353907"/>
              <a:gd name="connsiteX4" fmla="*/ 290048 w 322055"/>
              <a:gd name="connsiteY4" fmla="*/ 3299 h 353907"/>
              <a:gd name="connsiteX0" fmla="*/ 322055 w 322055"/>
              <a:gd name="connsiteY0" fmla="*/ 359118 h 359118"/>
              <a:gd name="connsiteX1" fmla="*/ 88477 w 322055"/>
              <a:gd name="connsiteY1" fmla="*/ 359118 h 359118"/>
              <a:gd name="connsiteX2" fmla="*/ 0 w 322055"/>
              <a:gd name="connsiteY2" fmla="*/ 182165 h 359118"/>
              <a:gd name="connsiteX3" fmla="*/ 88477 w 322055"/>
              <a:gd name="connsiteY3" fmla="*/ 5211 h 359118"/>
              <a:gd name="connsiteX4" fmla="*/ 289657 w 322055"/>
              <a:gd name="connsiteY4" fmla="*/ 0 h 35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55" h="359118">
                <a:moveTo>
                  <a:pt x="322055" y="359118"/>
                </a:moveTo>
                <a:lnTo>
                  <a:pt x="88477" y="359118"/>
                </a:lnTo>
                <a:lnTo>
                  <a:pt x="0" y="182165"/>
                </a:lnTo>
                <a:lnTo>
                  <a:pt x="88477" y="5211"/>
                </a:lnTo>
                <a:cubicBezTo>
                  <a:pt x="166336" y="5211"/>
                  <a:pt x="289657" y="0"/>
                  <a:pt x="289657" y="0"/>
                </a:cubicBezTo>
              </a:path>
            </a:pathLst>
          </a:cu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45" name="Hexagon 42">
            <a:extLst>
              <a:ext uri="{FF2B5EF4-FFF2-40B4-BE49-F238E27FC236}">
                <a16:creationId xmlns:a16="http://schemas.microsoft.com/office/drawing/2014/main" xmlns="" id="{BBECEA4F-15F3-4CD7-A92F-D760F3B36556}"/>
              </a:ext>
            </a:extLst>
          </p:cNvPr>
          <p:cNvSpPr/>
          <p:nvPr/>
        </p:nvSpPr>
        <p:spPr bwMode="auto">
          <a:xfrm rot="7151731">
            <a:off x="8638877" y="4080342"/>
            <a:ext cx="322055" cy="359118"/>
          </a:xfrm>
          <a:custGeom>
            <a:avLst/>
            <a:gdLst>
              <a:gd name="connsiteX0" fmla="*/ 0 w 410532"/>
              <a:gd name="connsiteY0" fmla="*/ 176954 h 353907"/>
              <a:gd name="connsiteX1" fmla="*/ 88477 w 410532"/>
              <a:gd name="connsiteY1" fmla="*/ 0 h 353907"/>
              <a:gd name="connsiteX2" fmla="*/ 322055 w 410532"/>
              <a:gd name="connsiteY2" fmla="*/ 0 h 353907"/>
              <a:gd name="connsiteX3" fmla="*/ 410532 w 410532"/>
              <a:gd name="connsiteY3" fmla="*/ 176954 h 353907"/>
              <a:gd name="connsiteX4" fmla="*/ 322055 w 410532"/>
              <a:gd name="connsiteY4" fmla="*/ 353907 h 353907"/>
              <a:gd name="connsiteX5" fmla="*/ 88477 w 410532"/>
              <a:gd name="connsiteY5" fmla="*/ 353907 h 353907"/>
              <a:gd name="connsiteX6" fmla="*/ 0 w 410532"/>
              <a:gd name="connsiteY6" fmla="*/ 176954 h 353907"/>
              <a:gd name="connsiteX0" fmla="*/ 0 w 322055"/>
              <a:gd name="connsiteY0" fmla="*/ 176954 h 353907"/>
              <a:gd name="connsiteX1" fmla="*/ 88477 w 322055"/>
              <a:gd name="connsiteY1" fmla="*/ 0 h 353907"/>
              <a:gd name="connsiteX2" fmla="*/ 322055 w 322055"/>
              <a:gd name="connsiteY2" fmla="*/ 0 h 353907"/>
              <a:gd name="connsiteX3" fmla="*/ 322055 w 322055"/>
              <a:gd name="connsiteY3" fmla="*/ 353907 h 353907"/>
              <a:gd name="connsiteX4" fmla="*/ 88477 w 322055"/>
              <a:gd name="connsiteY4" fmla="*/ 353907 h 353907"/>
              <a:gd name="connsiteX5" fmla="*/ 0 w 322055"/>
              <a:gd name="connsiteY5" fmla="*/ 176954 h 353907"/>
              <a:gd name="connsiteX0" fmla="*/ 322055 w 413495"/>
              <a:gd name="connsiteY0" fmla="*/ 353907 h 353907"/>
              <a:gd name="connsiteX1" fmla="*/ 88477 w 413495"/>
              <a:gd name="connsiteY1" fmla="*/ 353907 h 353907"/>
              <a:gd name="connsiteX2" fmla="*/ 0 w 413495"/>
              <a:gd name="connsiteY2" fmla="*/ 176954 h 353907"/>
              <a:gd name="connsiteX3" fmla="*/ 88477 w 413495"/>
              <a:gd name="connsiteY3" fmla="*/ 0 h 353907"/>
              <a:gd name="connsiteX4" fmla="*/ 413495 w 413495"/>
              <a:gd name="connsiteY4" fmla="*/ 91440 h 353907"/>
              <a:gd name="connsiteX0" fmla="*/ 322055 w 322055"/>
              <a:gd name="connsiteY0" fmla="*/ 353907 h 353907"/>
              <a:gd name="connsiteX1" fmla="*/ 88477 w 322055"/>
              <a:gd name="connsiteY1" fmla="*/ 353907 h 353907"/>
              <a:gd name="connsiteX2" fmla="*/ 0 w 322055"/>
              <a:gd name="connsiteY2" fmla="*/ 176954 h 353907"/>
              <a:gd name="connsiteX3" fmla="*/ 88477 w 322055"/>
              <a:gd name="connsiteY3" fmla="*/ 0 h 353907"/>
              <a:gd name="connsiteX4" fmla="*/ 290048 w 322055"/>
              <a:gd name="connsiteY4" fmla="*/ 3299 h 353907"/>
              <a:gd name="connsiteX0" fmla="*/ 322055 w 322055"/>
              <a:gd name="connsiteY0" fmla="*/ 359118 h 359118"/>
              <a:gd name="connsiteX1" fmla="*/ 88477 w 322055"/>
              <a:gd name="connsiteY1" fmla="*/ 359118 h 359118"/>
              <a:gd name="connsiteX2" fmla="*/ 0 w 322055"/>
              <a:gd name="connsiteY2" fmla="*/ 182165 h 359118"/>
              <a:gd name="connsiteX3" fmla="*/ 88477 w 322055"/>
              <a:gd name="connsiteY3" fmla="*/ 5211 h 359118"/>
              <a:gd name="connsiteX4" fmla="*/ 289657 w 322055"/>
              <a:gd name="connsiteY4" fmla="*/ 0 h 35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55" h="359118">
                <a:moveTo>
                  <a:pt x="322055" y="359118"/>
                </a:moveTo>
                <a:lnTo>
                  <a:pt x="88477" y="359118"/>
                </a:lnTo>
                <a:lnTo>
                  <a:pt x="0" y="182165"/>
                </a:lnTo>
                <a:lnTo>
                  <a:pt x="88477" y="5211"/>
                </a:lnTo>
                <a:cubicBezTo>
                  <a:pt x="166336" y="5211"/>
                  <a:pt x="289657" y="0"/>
                  <a:pt x="289657" y="0"/>
                </a:cubicBezTo>
              </a:path>
            </a:pathLst>
          </a:cu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46" name="Hexagon 42">
            <a:extLst>
              <a:ext uri="{FF2B5EF4-FFF2-40B4-BE49-F238E27FC236}">
                <a16:creationId xmlns:a16="http://schemas.microsoft.com/office/drawing/2014/main" xmlns="" id="{CDCD7C9F-B14C-4F6A-BCE7-D6C7F70023FF}"/>
              </a:ext>
            </a:extLst>
          </p:cNvPr>
          <p:cNvSpPr/>
          <p:nvPr/>
        </p:nvSpPr>
        <p:spPr bwMode="auto">
          <a:xfrm rot="7151731">
            <a:off x="8980708" y="4276232"/>
            <a:ext cx="322055" cy="359118"/>
          </a:xfrm>
          <a:custGeom>
            <a:avLst/>
            <a:gdLst>
              <a:gd name="connsiteX0" fmla="*/ 0 w 410532"/>
              <a:gd name="connsiteY0" fmla="*/ 176954 h 353907"/>
              <a:gd name="connsiteX1" fmla="*/ 88477 w 410532"/>
              <a:gd name="connsiteY1" fmla="*/ 0 h 353907"/>
              <a:gd name="connsiteX2" fmla="*/ 322055 w 410532"/>
              <a:gd name="connsiteY2" fmla="*/ 0 h 353907"/>
              <a:gd name="connsiteX3" fmla="*/ 410532 w 410532"/>
              <a:gd name="connsiteY3" fmla="*/ 176954 h 353907"/>
              <a:gd name="connsiteX4" fmla="*/ 322055 w 410532"/>
              <a:gd name="connsiteY4" fmla="*/ 353907 h 353907"/>
              <a:gd name="connsiteX5" fmla="*/ 88477 w 410532"/>
              <a:gd name="connsiteY5" fmla="*/ 353907 h 353907"/>
              <a:gd name="connsiteX6" fmla="*/ 0 w 410532"/>
              <a:gd name="connsiteY6" fmla="*/ 176954 h 353907"/>
              <a:gd name="connsiteX0" fmla="*/ 0 w 322055"/>
              <a:gd name="connsiteY0" fmla="*/ 176954 h 353907"/>
              <a:gd name="connsiteX1" fmla="*/ 88477 w 322055"/>
              <a:gd name="connsiteY1" fmla="*/ 0 h 353907"/>
              <a:gd name="connsiteX2" fmla="*/ 322055 w 322055"/>
              <a:gd name="connsiteY2" fmla="*/ 0 h 353907"/>
              <a:gd name="connsiteX3" fmla="*/ 322055 w 322055"/>
              <a:gd name="connsiteY3" fmla="*/ 353907 h 353907"/>
              <a:gd name="connsiteX4" fmla="*/ 88477 w 322055"/>
              <a:gd name="connsiteY4" fmla="*/ 353907 h 353907"/>
              <a:gd name="connsiteX5" fmla="*/ 0 w 322055"/>
              <a:gd name="connsiteY5" fmla="*/ 176954 h 353907"/>
              <a:gd name="connsiteX0" fmla="*/ 322055 w 413495"/>
              <a:gd name="connsiteY0" fmla="*/ 353907 h 353907"/>
              <a:gd name="connsiteX1" fmla="*/ 88477 w 413495"/>
              <a:gd name="connsiteY1" fmla="*/ 353907 h 353907"/>
              <a:gd name="connsiteX2" fmla="*/ 0 w 413495"/>
              <a:gd name="connsiteY2" fmla="*/ 176954 h 353907"/>
              <a:gd name="connsiteX3" fmla="*/ 88477 w 413495"/>
              <a:gd name="connsiteY3" fmla="*/ 0 h 353907"/>
              <a:gd name="connsiteX4" fmla="*/ 413495 w 413495"/>
              <a:gd name="connsiteY4" fmla="*/ 91440 h 353907"/>
              <a:gd name="connsiteX0" fmla="*/ 322055 w 322055"/>
              <a:gd name="connsiteY0" fmla="*/ 353907 h 353907"/>
              <a:gd name="connsiteX1" fmla="*/ 88477 w 322055"/>
              <a:gd name="connsiteY1" fmla="*/ 353907 h 353907"/>
              <a:gd name="connsiteX2" fmla="*/ 0 w 322055"/>
              <a:gd name="connsiteY2" fmla="*/ 176954 h 353907"/>
              <a:gd name="connsiteX3" fmla="*/ 88477 w 322055"/>
              <a:gd name="connsiteY3" fmla="*/ 0 h 353907"/>
              <a:gd name="connsiteX4" fmla="*/ 290048 w 322055"/>
              <a:gd name="connsiteY4" fmla="*/ 3299 h 353907"/>
              <a:gd name="connsiteX0" fmla="*/ 322055 w 322055"/>
              <a:gd name="connsiteY0" fmla="*/ 359118 h 359118"/>
              <a:gd name="connsiteX1" fmla="*/ 88477 w 322055"/>
              <a:gd name="connsiteY1" fmla="*/ 359118 h 359118"/>
              <a:gd name="connsiteX2" fmla="*/ 0 w 322055"/>
              <a:gd name="connsiteY2" fmla="*/ 182165 h 359118"/>
              <a:gd name="connsiteX3" fmla="*/ 88477 w 322055"/>
              <a:gd name="connsiteY3" fmla="*/ 5211 h 359118"/>
              <a:gd name="connsiteX4" fmla="*/ 289657 w 322055"/>
              <a:gd name="connsiteY4" fmla="*/ 0 h 35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55" h="359118">
                <a:moveTo>
                  <a:pt x="322055" y="359118"/>
                </a:moveTo>
                <a:lnTo>
                  <a:pt x="88477" y="359118"/>
                </a:lnTo>
                <a:lnTo>
                  <a:pt x="0" y="182165"/>
                </a:lnTo>
                <a:lnTo>
                  <a:pt x="88477" y="5211"/>
                </a:lnTo>
                <a:cubicBezTo>
                  <a:pt x="166336" y="5211"/>
                  <a:pt x="289657" y="0"/>
                  <a:pt x="289657" y="0"/>
                </a:cubicBezTo>
              </a:path>
            </a:pathLst>
          </a:cu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48" name="Rectangle 47">
            <a:extLst>
              <a:ext uri="{FF2B5EF4-FFF2-40B4-BE49-F238E27FC236}">
                <a16:creationId xmlns:a16="http://schemas.microsoft.com/office/drawing/2014/main" xmlns="" id="{BAE6B5D0-DD80-4BBB-8F96-3592B4D0412B}"/>
              </a:ext>
            </a:extLst>
          </p:cNvPr>
          <p:cNvSpPr/>
          <p:nvPr/>
        </p:nvSpPr>
        <p:spPr bwMode="auto">
          <a:xfrm rot="1271665">
            <a:off x="8816969" y="4424579"/>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47" name="TextBox 46">
            <a:extLst>
              <a:ext uri="{FF2B5EF4-FFF2-40B4-BE49-F238E27FC236}">
                <a16:creationId xmlns:a16="http://schemas.microsoft.com/office/drawing/2014/main" xmlns="" id="{4B0144CB-A933-451B-9B36-D3973465AB6B}"/>
              </a:ext>
            </a:extLst>
          </p:cNvPr>
          <p:cNvSpPr txBox="1"/>
          <p:nvPr/>
        </p:nvSpPr>
        <p:spPr bwMode="auto">
          <a:xfrm>
            <a:off x="8750671" y="4353605"/>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O</a:t>
            </a:r>
          </a:p>
        </p:txBody>
      </p:sp>
      <p:grpSp>
        <p:nvGrpSpPr>
          <p:cNvPr id="14" name="Group 50">
            <a:extLst>
              <a:ext uri="{FF2B5EF4-FFF2-40B4-BE49-F238E27FC236}">
                <a16:creationId xmlns:a16="http://schemas.microsoft.com/office/drawing/2014/main" xmlns="" id="{E9585D86-A29A-46E5-8125-15633AFC85AF}"/>
              </a:ext>
            </a:extLst>
          </p:cNvPr>
          <p:cNvGrpSpPr/>
          <p:nvPr/>
        </p:nvGrpSpPr>
        <p:grpSpPr>
          <a:xfrm>
            <a:off x="8736449" y="3961559"/>
            <a:ext cx="320040" cy="307777"/>
            <a:chOff x="8614410" y="5299711"/>
            <a:chExt cx="320040" cy="307777"/>
          </a:xfrm>
        </p:grpSpPr>
        <p:sp>
          <p:nvSpPr>
            <p:cNvPr id="52" name="Rectangle 51">
              <a:extLst>
                <a:ext uri="{FF2B5EF4-FFF2-40B4-BE49-F238E27FC236}">
                  <a16:creationId xmlns:a16="http://schemas.microsoft.com/office/drawing/2014/main" xmlns="" id="{2FEE4888-ED45-439D-9E2C-385553FE1172}"/>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53" name="TextBox 52">
              <a:extLst>
                <a:ext uri="{FF2B5EF4-FFF2-40B4-BE49-F238E27FC236}">
                  <a16:creationId xmlns:a16="http://schemas.microsoft.com/office/drawing/2014/main" xmlns="" id="{687A95FA-538C-47B1-A343-558769AAD95E}"/>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O</a:t>
              </a:r>
            </a:p>
          </p:txBody>
        </p:sp>
      </p:grpSp>
      <p:cxnSp>
        <p:nvCxnSpPr>
          <p:cNvPr id="55" name="Straight Connector 54">
            <a:extLst>
              <a:ext uri="{FF2B5EF4-FFF2-40B4-BE49-F238E27FC236}">
                <a16:creationId xmlns:a16="http://schemas.microsoft.com/office/drawing/2014/main" xmlns="" id="{B3C1A67A-AB63-41CF-AC02-F12ED8A5A843}"/>
              </a:ext>
            </a:extLst>
          </p:cNvPr>
          <p:cNvCxnSpPr>
            <a:stCxn id="45" idx="3"/>
            <a:endCxn id="46" idx="1"/>
          </p:cNvCxnSpPr>
          <p:nvPr/>
        </p:nvCxnSpPr>
        <p:spPr bwMode="auto">
          <a:xfrm>
            <a:off x="8987493" y="4281613"/>
            <a:ext cx="32884" cy="23257"/>
          </a:xfrm>
          <a:prstGeom prst="line">
            <a:avLst/>
          </a:prstGeom>
          <a:noFill/>
          <a:ln w="28575" cap="flat" cmpd="sng" algn="ctr">
            <a:solidFill>
              <a:schemeClr val="bg1"/>
            </a:solidFill>
            <a:prstDash val="solid"/>
            <a:round/>
            <a:headEnd type="none" w="med" len="med"/>
            <a:tailEnd type="none" w="med" len="med"/>
          </a:ln>
          <a:effectLst/>
        </p:spPr>
      </p:cxnSp>
      <p:grpSp>
        <p:nvGrpSpPr>
          <p:cNvPr id="16" name="Group 68">
            <a:extLst>
              <a:ext uri="{FF2B5EF4-FFF2-40B4-BE49-F238E27FC236}">
                <a16:creationId xmlns:a16="http://schemas.microsoft.com/office/drawing/2014/main" xmlns="" id="{31E7FA86-BE0B-49B7-8B38-27B6B91C130F}"/>
              </a:ext>
            </a:extLst>
          </p:cNvPr>
          <p:cNvGrpSpPr/>
          <p:nvPr/>
        </p:nvGrpSpPr>
        <p:grpSpPr>
          <a:xfrm>
            <a:off x="9222727" y="4118226"/>
            <a:ext cx="119894" cy="157300"/>
            <a:chOff x="9222727" y="4118226"/>
            <a:chExt cx="119894" cy="157300"/>
          </a:xfrm>
        </p:grpSpPr>
        <p:cxnSp>
          <p:nvCxnSpPr>
            <p:cNvPr id="57" name="Straight Connector 56">
              <a:extLst>
                <a:ext uri="{FF2B5EF4-FFF2-40B4-BE49-F238E27FC236}">
                  <a16:creationId xmlns:a16="http://schemas.microsoft.com/office/drawing/2014/main" xmlns="" id="{8E5E59B5-0F87-4AE0-8155-1876D9AFCED0}"/>
                </a:ext>
              </a:extLst>
            </p:cNvPr>
            <p:cNvCxnSpPr>
              <a:cxnSpLocks/>
            </p:cNvCxnSpPr>
            <p:nvPr/>
          </p:nvCxnSpPr>
          <p:spPr bwMode="auto">
            <a:xfrm>
              <a:off x="9222727" y="4263405"/>
              <a:ext cx="22828" cy="12121"/>
            </a:xfrm>
            <a:prstGeom prst="line">
              <a:avLst/>
            </a:prstGeom>
            <a:noFill/>
            <a:ln w="19050"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xmlns="" id="{40D454D7-CACF-42CA-BA29-84DC8999EBD5}"/>
                </a:ext>
              </a:extLst>
            </p:cNvPr>
            <p:cNvCxnSpPr>
              <a:cxnSpLocks/>
            </p:cNvCxnSpPr>
            <p:nvPr/>
          </p:nvCxnSpPr>
          <p:spPr bwMode="auto">
            <a:xfrm>
              <a:off x="9238480" y="4231703"/>
              <a:ext cx="27555" cy="14410"/>
            </a:xfrm>
            <a:prstGeom prst="line">
              <a:avLst/>
            </a:prstGeom>
            <a:noFill/>
            <a:ln w="19050"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xmlns="" id="{EE95F0E0-67EC-4708-B9BB-7E830D7B717E}"/>
                </a:ext>
              </a:extLst>
            </p:cNvPr>
            <p:cNvCxnSpPr>
              <a:cxnSpLocks/>
            </p:cNvCxnSpPr>
            <p:nvPr/>
          </p:nvCxnSpPr>
          <p:spPr bwMode="auto">
            <a:xfrm>
              <a:off x="9252373" y="4194710"/>
              <a:ext cx="36706" cy="20878"/>
            </a:xfrm>
            <a:prstGeom prst="line">
              <a:avLst/>
            </a:prstGeom>
            <a:noFill/>
            <a:ln w="19050"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xmlns="" id="{150361F6-AD4E-4B00-BF56-C656B668DAB7}"/>
                </a:ext>
              </a:extLst>
            </p:cNvPr>
            <p:cNvCxnSpPr>
              <a:cxnSpLocks/>
            </p:cNvCxnSpPr>
            <p:nvPr/>
          </p:nvCxnSpPr>
          <p:spPr bwMode="auto">
            <a:xfrm>
              <a:off x="9263805" y="4156141"/>
              <a:ext cx="50264" cy="25917"/>
            </a:xfrm>
            <a:prstGeom prst="line">
              <a:avLst/>
            </a:prstGeom>
            <a:noFill/>
            <a:ln w="19050"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xmlns="" id="{073FBBCF-64D2-4F8F-9EA6-94F9E795AABE}"/>
                </a:ext>
              </a:extLst>
            </p:cNvPr>
            <p:cNvCxnSpPr>
              <a:cxnSpLocks/>
            </p:cNvCxnSpPr>
            <p:nvPr/>
          </p:nvCxnSpPr>
          <p:spPr bwMode="auto">
            <a:xfrm>
              <a:off x="9274773" y="4118226"/>
              <a:ext cx="67848" cy="35345"/>
            </a:xfrm>
            <a:prstGeom prst="line">
              <a:avLst/>
            </a:prstGeom>
            <a:noFill/>
            <a:ln w="19050" cap="flat" cmpd="sng" algn="ctr">
              <a:solidFill>
                <a:schemeClr val="bg1"/>
              </a:solidFill>
              <a:prstDash val="solid"/>
              <a:round/>
              <a:headEnd type="none" w="med" len="med"/>
              <a:tailEnd type="none" w="med" len="med"/>
            </a:ln>
            <a:effectLst/>
          </p:spPr>
        </p:cxnSp>
      </p:grpSp>
      <p:sp>
        <p:nvSpPr>
          <p:cNvPr id="72" name="Rectangle 71">
            <a:extLst>
              <a:ext uri="{FF2B5EF4-FFF2-40B4-BE49-F238E27FC236}">
                <a16:creationId xmlns:a16="http://schemas.microsoft.com/office/drawing/2014/main" xmlns="" id="{1E90404F-24B0-4721-91D7-AEF00A44056E}"/>
              </a:ext>
            </a:extLst>
          </p:cNvPr>
          <p:cNvSpPr/>
          <p:nvPr/>
        </p:nvSpPr>
        <p:spPr bwMode="auto">
          <a:xfrm>
            <a:off x="9058935" y="4405573"/>
            <a:ext cx="296705" cy="287957"/>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73" name="TextBox 72">
            <a:extLst>
              <a:ext uri="{FF2B5EF4-FFF2-40B4-BE49-F238E27FC236}">
                <a16:creationId xmlns:a16="http://schemas.microsoft.com/office/drawing/2014/main" xmlns="" id="{47E6667C-0753-47A0-BCE7-7E7E2260DDD2}"/>
              </a:ext>
            </a:extLst>
          </p:cNvPr>
          <p:cNvSpPr txBox="1"/>
          <p:nvPr/>
        </p:nvSpPr>
        <p:spPr bwMode="auto">
          <a:xfrm>
            <a:off x="9004462" y="4344456"/>
            <a:ext cx="427706" cy="307777"/>
          </a:xfrm>
          <a:prstGeom prst="rect">
            <a:avLst/>
          </a:prstGeom>
          <a:noFill/>
          <a:ln>
            <a:noFill/>
          </a:ln>
        </p:spPr>
        <p:txBody>
          <a:bodyPr wrap="square" rtlCol="0">
            <a:spAutoFit/>
          </a:bodyPr>
          <a:lstStyle/>
          <a:p>
            <a:pPr algn="ctr" eaLnBrk="1" fontAlgn="auto" hangingPunct="1">
              <a:spcBef>
                <a:spcPct val="50000"/>
              </a:spcBef>
            </a:pPr>
            <a:r>
              <a:rPr lang="en-US" sz="1400" b="0" dirty="0">
                <a:solidFill>
                  <a:srgbClr val="000000"/>
                </a:solidFill>
                <a:latin typeface="Calibri" panose="020F0502020204030204" pitchFamily="34" charset="0"/>
                <a:cs typeface="+mn-cs"/>
              </a:rPr>
              <a:t>HN</a:t>
            </a:r>
          </a:p>
        </p:txBody>
      </p:sp>
      <p:grpSp>
        <p:nvGrpSpPr>
          <p:cNvPr id="17" name="Group 74">
            <a:extLst>
              <a:ext uri="{FF2B5EF4-FFF2-40B4-BE49-F238E27FC236}">
                <a16:creationId xmlns:a16="http://schemas.microsoft.com/office/drawing/2014/main" xmlns="" id="{5BC05999-F9D2-4A21-8630-BDD03EAC4FC0}"/>
              </a:ext>
            </a:extLst>
          </p:cNvPr>
          <p:cNvGrpSpPr/>
          <p:nvPr/>
        </p:nvGrpSpPr>
        <p:grpSpPr>
          <a:xfrm>
            <a:off x="9355640" y="4571425"/>
            <a:ext cx="320040" cy="307777"/>
            <a:chOff x="8614410" y="5299711"/>
            <a:chExt cx="320040" cy="307777"/>
          </a:xfrm>
        </p:grpSpPr>
        <p:sp>
          <p:nvSpPr>
            <p:cNvPr id="76" name="Rectangle 75">
              <a:extLst>
                <a:ext uri="{FF2B5EF4-FFF2-40B4-BE49-F238E27FC236}">
                  <a16:creationId xmlns:a16="http://schemas.microsoft.com/office/drawing/2014/main" xmlns="" id="{3483F3C5-64A2-4F95-A3FE-6359BC888B45}"/>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77" name="TextBox 76">
              <a:extLst>
                <a:ext uri="{FF2B5EF4-FFF2-40B4-BE49-F238E27FC236}">
                  <a16:creationId xmlns:a16="http://schemas.microsoft.com/office/drawing/2014/main" xmlns="" id="{D9D2759E-A7CD-423B-9E05-8DE06CFBD510}"/>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O</a:t>
              </a:r>
            </a:p>
          </p:txBody>
        </p:sp>
      </p:grpSp>
      <p:grpSp>
        <p:nvGrpSpPr>
          <p:cNvPr id="19" name="Group 82">
            <a:extLst>
              <a:ext uri="{FF2B5EF4-FFF2-40B4-BE49-F238E27FC236}">
                <a16:creationId xmlns:a16="http://schemas.microsoft.com/office/drawing/2014/main" xmlns="" id="{884AD8A9-AB74-4497-BA45-E671F479176D}"/>
              </a:ext>
            </a:extLst>
          </p:cNvPr>
          <p:cNvGrpSpPr/>
          <p:nvPr/>
        </p:nvGrpSpPr>
        <p:grpSpPr>
          <a:xfrm>
            <a:off x="9367822" y="4109149"/>
            <a:ext cx="320040" cy="307777"/>
            <a:chOff x="8614410" y="5299711"/>
            <a:chExt cx="320040" cy="307777"/>
          </a:xfrm>
        </p:grpSpPr>
        <p:sp>
          <p:nvSpPr>
            <p:cNvPr id="84" name="Rectangle 83">
              <a:extLst>
                <a:ext uri="{FF2B5EF4-FFF2-40B4-BE49-F238E27FC236}">
                  <a16:creationId xmlns:a16="http://schemas.microsoft.com/office/drawing/2014/main" xmlns="" id="{57808D44-BA4F-4A7D-A414-127B501A8BDD}"/>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85" name="TextBox 84">
              <a:extLst>
                <a:ext uri="{FF2B5EF4-FFF2-40B4-BE49-F238E27FC236}">
                  <a16:creationId xmlns:a16="http://schemas.microsoft.com/office/drawing/2014/main" xmlns="" id="{D741EF3B-E771-4174-AC9B-BA5CAE14D42C}"/>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O</a:t>
              </a:r>
            </a:p>
          </p:txBody>
        </p:sp>
      </p:grpSp>
      <p:grpSp>
        <p:nvGrpSpPr>
          <p:cNvPr id="20" name="Group 89">
            <a:extLst>
              <a:ext uri="{FF2B5EF4-FFF2-40B4-BE49-F238E27FC236}">
                <a16:creationId xmlns:a16="http://schemas.microsoft.com/office/drawing/2014/main" xmlns="" id="{1922C506-BA17-4444-BF2C-7130B325502B}"/>
              </a:ext>
            </a:extLst>
          </p:cNvPr>
          <p:cNvGrpSpPr/>
          <p:nvPr/>
        </p:nvGrpSpPr>
        <p:grpSpPr>
          <a:xfrm>
            <a:off x="9491438" y="4336252"/>
            <a:ext cx="34160" cy="80226"/>
            <a:chOff x="9866480" y="3177167"/>
            <a:chExt cx="34160" cy="80226"/>
          </a:xfrm>
        </p:grpSpPr>
        <p:cxnSp>
          <p:nvCxnSpPr>
            <p:cNvPr id="87" name="Straight Connector 86">
              <a:extLst>
                <a:ext uri="{FF2B5EF4-FFF2-40B4-BE49-F238E27FC236}">
                  <a16:creationId xmlns:a16="http://schemas.microsoft.com/office/drawing/2014/main" xmlns="" id="{6C31A45D-B5B9-4066-A2B0-9408FB092FCD}"/>
                </a:ext>
              </a:extLst>
            </p:cNvPr>
            <p:cNvCxnSpPr/>
            <p:nvPr/>
          </p:nvCxnSpPr>
          <p:spPr bwMode="auto">
            <a:xfrm>
              <a:off x="9866480" y="3177167"/>
              <a:ext cx="0" cy="80226"/>
            </a:xfrm>
            <a:prstGeom prst="line">
              <a:avLst/>
            </a:prstGeom>
            <a:noFill/>
            <a:ln w="19050"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xmlns="" id="{6EF078FE-33CD-47CE-8720-6FAB8BE57B19}"/>
                </a:ext>
              </a:extLst>
            </p:cNvPr>
            <p:cNvCxnSpPr>
              <a:cxnSpLocks/>
            </p:cNvCxnSpPr>
            <p:nvPr/>
          </p:nvCxnSpPr>
          <p:spPr bwMode="auto">
            <a:xfrm>
              <a:off x="9900640" y="3177167"/>
              <a:ext cx="0" cy="80226"/>
            </a:xfrm>
            <a:prstGeom prst="line">
              <a:avLst/>
            </a:prstGeom>
            <a:noFill/>
            <a:ln w="19050" cap="flat" cmpd="sng" algn="ctr">
              <a:solidFill>
                <a:schemeClr val="bg1"/>
              </a:solidFill>
              <a:prstDash val="solid"/>
              <a:round/>
              <a:headEnd type="none" w="med" len="med"/>
              <a:tailEnd type="none" w="med" len="med"/>
            </a:ln>
            <a:effectLst/>
          </p:spPr>
        </p:cxnSp>
      </p:grpSp>
      <p:grpSp>
        <p:nvGrpSpPr>
          <p:cNvPr id="21" name="Group 90">
            <a:extLst>
              <a:ext uri="{FF2B5EF4-FFF2-40B4-BE49-F238E27FC236}">
                <a16:creationId xmlns:a16="http://schemas.microsoft.com/office/drawing/2014/main" xmlns="" id="{064D3F6B-1E44-4BEF-9A24-37307E94E2F4}"/>
              </a:ext>
            </a:extLst>
          </p:cNvPr>
          <p:cNvGrpSpPr/>
          <p:nvPr/>
        </p:nvGrpSpPr>
        <p:grpSpPr>
          <a:xfrm>
            <a:off x="9364166" y="4444549"/>
            <a:ext cx="49924" cy="80226"/>
            <a:chOff x="9866480" y="3177167"/>
            <a:chExt cx="49924" cy="80226"/>
          </a:xfrm>
        </p:grpSpPr>
        <p:cxnSp>
          <p:nvCxnSpPr>
            <p:cNvPr id="92" name="Straight Connector 91">
              <a:extLst>
                <a:ext uri="{FF2B5EF4-FFF2-40B4-BE49-F238E27FC236}">
                  <a16:creationId xmlns:a16="http://schemas.microsoft.com/office/drawing/2014/main" xmlns="" id="{DFAD1392-EE86-41B4-A52E-64E565B21ADC}"/>
                </a:ext>
              </a:extLst>
            </p:cNvPr>
            <p:cNvCxnSpPr/>
            <p:nvPr/>
          </p:nvCxnSpPr>
          <p:spPr bwMode="auto">
            <a:xfrm>
              <a:off x="9866480" y="3177167"/>
              <a:ext cx="0" cy="80226"/>
            </a:xfrm>
            <a:prstGeom prst="line">
              <a:avLst/>
            </a:prstGeom>
            <a:noFill/>
            <a:ln w="19050"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xmlns="" id="{F0652822-6A51-4096-919B-8B1159551AAF}"/>
                </a:ext>
              </a:extLst>
            </p:cNvPr>
            <p:cNvCxnSpPr>
              <a:cxnSpLocks/>
            </p:cNvCxnSpPr>
            <p:nvPr/>
          </p:nvCxnSpPr>
          <p:spPr bwMode="auto">
            <a:xfrm>
              <a:off x="9916404" y="3197575"/>
              <a:ext cx="0" cy="40113"/>
            </a:xfrm>
            <a:prstGeom prst="line">
              <a:avLst/>
            </a:prstGeom>
            <a:noFill/>
            <a:ln w="19050" cap="flat" cmpd="sng" algn="ctr">
              <a:solidFill>
                <a:schemeClr val="bg1"/>
              </a:solidFill>
              <a:prstDash val="solid"/>
              <a:round/>
              <a:headEnd type="none" w="med" len="med"/>
              <a:tailEnd type="none" w="med" len="med"/>
            </a:ln>
            <a:effectLst/>
          </p:spPr>
        </p:cxnSp>
      </p:grpSp>
      <p:cxnSp>
        <p:nvCxnSpPr>
          <p:cNvPr id="97" name="Straight Connector 96">
            <a:extLst>
              <a:ext uri="{FF2B5EF4-FFF2-40B4-BE49-F238E27FC236}">
                <a16:creationId xmlns:a16="http://schemas.microsoft.com/office/drawing/2014/main" xmlns="" id="{4FE18E39-DBE6-47EC-8CB6-D28A1F2F67E0}"/>
              </a:ext>
            </a:extLst>
          </p:cNvPr>
          <p:cNvCxnSpPr>
            <a:cxnSpLocks/>
          </p:cNvCxnSpPr>
          <p:nvPr/>
        </p:nvCxnSpPr>
        <p:spPr bwMode="auto">
          <a:xfrm>
            <a:off x="9564535" y="4491288"/>
            <a:ext cx="75378" cy="0"/>
          </a:xfrm>
          <a:prstGeom prst="line">
            <a:avLst/>
          </a:prstGeom>
          <a:noFill/>
          <a:ln w="28575" cap="flat" cmpd="sng" algn="ctr">
            <a:solidFill>
              <a:schemeClr val="bg1"/>
            </a:solidFill>
            <a:prstDash val="solid"/>
            <a:round/>
            <a:headEnd type="none" w="med" len="med"/>
            <a:tailEnd type="none" w="med" len="med"/>
          </a:ln>
          <a:effectLst/>
        </p:spPr>
      </p:cxnSp>
      <p:grpSp>
        <p:nvGrpSpPr>
          <p:cNvPr id="22" name="Group 98">
            <a:extLst>
              <a:ext uri="{FF2B5EF4-FFF2-40B4-BE49-F238E27FC236}">
                <a16:creationId xmlns:a16="http://schemas.microsoft.com/office/drawing/2014/main" xmlns="" id="{04037E16-1F3C-4F6F-A817-271E0C314EAC}"/>
              </a:ext>
            </a:extLst>
          </p:cNvPr>
          <p:cNvGrpSpPr/>
          <p:nvPr/>
        </p:nvGrpSpPr>
        <p:grpSpPr>
          <a:xfrm>
            <a:off x="9572453" y="4332148"/>
            <a:ext cx="320040" cy="307777"/>
            <a:chOff x="8614410" y="5299711"/>
            <a:chExt cx="320040" cy="307777"/>
          </a:xfrm>
        </p:grpSpPr>
        <p:sp>
          <p:nvSpPr>
            <p:cNvPr id="100" name="Rectangle 99">
              <a:extLst>
                <a:ext uri="{FF2B5EF4-FFF2-40B4-BE49-F238E27FC236}">
                  <a16:creationId xmlns:a16="http://schemas.microsoft.com/office/drawing/2014/main" xmlns="" id="{489609E5-2546-42D0-BD78-BE0391B8F678}"/>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01" name="TextBox 100">
              <a:extLst>
                <a:ext uri="{FF2B5EF4-FFF2-40B4-BE49-F238E27FC236}">
                  <a16:creationId xmlns:a16="http://schemas.microsoft.com/office/drawing/2014/main" xmlns="" id="{A65CD474-0989-4F57-B0B0-05C6BBCE2A3C}"/>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O</a:t>
              </a:r>
            </a:p>
          </p:txBody>
        </p:sp>
      </p:grpSp>
      <p:sp>
        <p:nvSpPr>
          <p:cNvPr id="103" name="Pentagon 102">
            <a:extLst>
              <a:ext uri="{FF2B5EF4-FFF2-40B4-BE49-F238E27FC236}">
                <a16:creationId xmlns:a16="http://schemas.microsoft.com/office/drawing/2014/main" xmlns="" id="{7E2FD9B8-6F4B-47A4-9709-43A08EA98CC8}"/>
              </a:ext>
            </a:extLst>
          </p:cNvPr>
          <p:cNvSpPr/>
          <p:nvPr/>
        </p:nvSpPr>
        <p:spPr bwMode="auto">
          <a:xfrm>
            <a:off x="10112109" y="4332148"/>
            <a:ext cx="319971" cy="304734"/>
          </a:xfrm>
          <a:prstGeom prst="pentagon">
            <a:avLst/>
          </a:pr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grpSp>
        <p:nvGrpSpPr>
          <p:cNvPr id="24" name="Group 103">
            <a:extLst>
              <a:ext uri="{FF2B5EF4-FFF2-40B4-BE49-F238E27FC236}">
                <a16:creationId xmlns:a16="http://schemas.microsoft.com/office/drawing/2014/main" xmlns="" id="{7B17115D-F3D3-41DF-BECB-6451ACB7D6FF}"/>
              </a:ext>
            </a:extLst>
          </p:cNvPr>
          <p:cNvGrpSpPr/>
          <p:nvPr/>
        </p:nvGrpSpPr>
        <p:grpSpPr>
          <a:xfrm>
            <a:off x="10127077" y="4196878"/>
            <a:ext cx="320040" cy="307777"/>
            <a:chOff x="8614410" y="5299711"/>
            <a:chExt cx="320040" cy="307777"/>
          </a:xfrm>
        </p:grpSpPr>
        <p:sp>
          <p:nvSpPr>
            <p:cNvPr id="105" name="Rectangle 104">
              <a:extLst>
                <a:ext uri="{FF2B5EF4-FFF2-40B4-BE49-F238E27FC236}">
                  <a16:creationId xmlns:a16="http://schemas.microsoft.com/office/drawing/2014/main" xmlns="" id="{7DCB5EF7-1559-4DFD-B3C8-13B2BC081399}"/>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06" name="TextBox 105">
              <a:extLst>
                <a:ext uri="{FF2B5EF4-FFF2-40B4-BE49-F238E27FC236}">
                  <a16:creationId xmlns:a16="http://schemas.microsoft.com/office/drawing/2014/main" xmlns="" id="{2505B868-5AA4-445D-AAB5-E608D6430FF3}"/>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O</a:t>
              </a:r>
            </a:p>
          </p:txBody>
        </p:sp>
      </p:grpSp>
      <p:grpSp>
        <p:nvGrpSpPr>
          <p:cNvPr id="25" name="Group 106">
            <a:extLst>
              <a:ext uri="{FF2B5EF4-FFF2-40B4-BE49-F238E27FC236}">
                <a16:creationId xmlns:a16="http://schemas.microsoft.com/office/drawing/2014/main" xmlns="" id="{457FC92C-822D-41F5-93D5-49FE730B55DB}"/>
              </a:ext>
            </a:extLst>
          </p:cNvPr>
          <p:cNvGrpSpPr/>
          <p:nvPr/>
        </p:nvGrpSpPr>
        <p:grpSpPr>
          <a:xfrm>
            <a:off x="9839675" y="4715826"/>
            <a:ext cx="427706" cy="307777"/>
            <a:chOff x="8582605" y="5275333"/>
            <a:chExt cx="427706" cy="307777"/>
          </a:xfrm>
        </p:grpSpPr>
        <p:sp>
          <p:nvSpPr>
            <p:cNvPr id="108" name="Rectangle 107">
              <a:extLst>
                <a:ext uri="{FF2B5EF4-FFF2-40B4-BE49-F238E27FC236}">
                  <a16:creationId xmlns:a16="http://schemas.microsoft.com/office/drawing/2014/main" xmlns="" id="{3BBF2EB2-F20E-46BE-9121-60DED2DCEC54}"/>
                </a:ext>
              </a:extLst>
            </p:cNvPr>
            <p:cNvSpPr/>
            <p:nvPr/>
          </p:nvSpPr>
          <p:spPr bwMode="auto">
            <a:xfrm>
              <a:off x="8648106" y="5362962"/>
              <a:ext cx="296705"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09" name="TextBox 108">
              <a:extLst>
                <a:ext uri="{FF2B5EF4-FFF2-40B4-BE49-F238E27FC236}">
                  <a16:creationId xmlns:a16="http://schemas.microsoft.com/office/drawing/2014/main" xmlns="" id="{46A6A8E4-28EE-48C6-9359-ADDE025E35F3}"/>
                </a:ext>
              </a:extLst>
            </p:cNvPr>
            <p:cNvSpPr txBox="1"/>
            <p:nvPr/>
          </p:nvSpPr>
          <p:spPr bwMode="auto">
            <a:xfrm>
              <a:off x="8582605" y="5275333"/>
              <a:ext cx="427706" cy="307777"/>
            </a:xfrm>
            <a:prstGeom prst="rect">
              <a:avLst/>
            </a:prstGeom>
            <a:noFill/>
            <a:ln>
              <a:noFill/>
            </a:ln>
          </p:spPr>
          <p:txBody>
            <a:bodyPr wrap="square" rtlCol="0">
              <a:spAutoFit/>
            </a:bodyPr>
            <a:lstStyle/>
            <a:p>
              <a:pPr algn="ctr" eaLnBrk="1" fontAlgn="auto" hangingPunct="1">
                <a:spcBef>
                  <a:spcPct val="50000"/>
                </a:spcBef>
              </a:pPr>
              <a:r>
                <a:rPr lang="en-US" sz="1400" b="0" dirty="0">
                  <a:solidFill>
                    <a:srgbClr val="000000"/>
                  </a:solidFill>
                  <a:latin typeface="Calibri" panose="020F0502020204030204" pitchFamily="34" charset="0"/>
                  <a:cs typeface="+mn-cs"/>
                </a:rPr>
                <a:t>HO</a:t>
              </a:r>
            </a:p>
          </p:txBody>
        </p:sp>
      </p:grpSp>
      <p:grpSp>
        <p:nvGrpSpPr>
          <p:cNvPr id="26" name="Group 109">
            <a:extLst>
              <a:ext uri="{FF2B5EF4-FFF2-40B4-BE49-F238E27FC236}">
                <a16:creationId xmlns:a16="http://schemas.microsoft.com/office/drawing/2014/main" xmlns="" id="{3647CA0C-43FF-4238-A1D2-B1A584AD7339}"/>
              </a:ext>
            </a:extLst>
          </p:cNvPr>
          <p:cNvGrpSpPr/>
          <p:nvPr/>
        </p:nvGrpSpPr>
        <p:grpSpPr>
          <a:xfrm>
            <a:off x="10292580" y="4709364"/>
            <a:ext cx="427706" cy="307777"/>
            <a:chOff x="8582605" y="5275333"/>
            <a:chExt cx="427706" cy="307777"/>
          </a:xfrm>
        </p:grpSpPr>
        <p:sp>
          <p:nvSpPr>
            <p:cNvPr id="111" name="Rectangle 110">
              <a:extLst>
                <a:ext uri="{FF2B5EF4-FFF2-40B4-BE49-F238E27FC236}">
                  <a16:creationId xmlns:a16="http://schemas.microsoft.com/office/drawing/2014/main" xmlns="" id="{AE3C58CF-3E8F-4C6B-8B56-A2E9644BAC33}"/>
                </a:ext>
              </a:extLst>
            </p:cNvPr>
            <p:cNvSpPr/>
            <p:nvPr/>
          </p:nvSpPr>
          <p:spPr bwMode="auto">
            <a:xfrm>
              <a:off x="8648106" y="5362962"/>
              <a:ext cx="296705"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12" name="TextBox 111">
              <a:extLst>
                <a:ext uri="{FF2B5EF4-FFF2-40B4-BE49-F238E27FC236}">
                  <a16:creationId xmlns:a16="http://schemas.microsoft.com/office/drawing/2014/main" xmlns="" id="{C6472E3D-6E6D-4E71-AC1E-C6DE9BA54D2C}"/>
                </a:ext>
              </a:extLst>
            </p:cNvPr>
            <p:cNvSpPr txBox="1"/>
            <p:nvPr/>
          </p:nvSpPr>
          <p:spPr bwMode="auto">
            <a:xfrm>
              <a:off x="8582605" y="5275333"/>
              <a:ext cx="427706" cy="307777"/>
            </a:xfrm>
            <a:prstGeom prst="rect">
              <a:avLst/>
            </a:prstGeom>
            <a:noFill/>
            <a:ln>
              <a:noFill/>
            </a:ln>
          </p:spPr>
          <p:txBody>
            <a:bodyPr wrap="square" rtlCol="0">
              <a:spAutoFit/>
            </a:bodyPr>
            <a:lstStyle/>
            <a:p>
              <a:pPr algn="ctr" eaLnBrk="1" fontAlgn="auto" hangingPunct="1">
                <a:spcBef>
                  <a:spcPct val="50000"/>
                </a:spcBef>
              </a:pPr>
              <a:r>
                <a:rPr lang="en-US" sz="1400" b="0" dirty="0">
                  <a:solidFill>
                    <a:srgbClr val="000000"/>
                  </a:solidFill>
                  <a:latin typeface="Calibri" panose="020F0502020204030204" pitchFamily="34" charset="0"/>
                  <a:cs typeface="+mn-cs"/>
                </a:rPr>
                <a:t>OH</a:t>
              </a:r>
            </a:p>
          </p:txBody>
        </p:sp>
      </p:grpSp>
      <p:grpSp>
        <p:nvGrpSpPr>
          <p:cNvPr id="27" name="Group 112">
            <a:extLst>
              <a:ext uri="{FF2B5EF4-FFF2-40B4-BE49-F238E27FC236}">
                <a16:creationId xmlns:a16="http://schemas.microsoft.com/office/drawing/2014/main" xmlns="" id="{14578AB5-BBD7-4CE7-8E86-E3BECC32CD89}"/>
              </a:ext>
            </a:extLst>
          </p:cNvPr>
          <p:cNvGrpSpPr/>
          <p:nvPr/>
        </p:nvGrpSpPr>
        <p:grpSpPr>
          <a:xfrm>
            <a:off x="10675188" y="4496715"/>
            <a:ext cx="320040" cy="307777"/>
            <a:chOff x="8614410" y="5299711"/>
            <a:chExt cx="320040" cy="307777"/>
          </a:xfrm>
        </p:grpSpPr>
        <p:sp>
          <p:nvSpPr>
            <p:cNvPr id="114" name="Rectangle 113">
              <a:extLst>
                <a:ext uri="{FF2B5EF4-FFF2-40B4-BE49-F238E27FC236}">
                  <a16:creationId xmlns:a16="http://schemas.microsoft.com/office/drawing/2014/main" xmlns="" id="{DC3F16EE-FD5F-4F66-963B-AD90934BBDE2}"/>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15" name="TextBox 114">
              <a:extLst>
                <a:ext uri="{FF2B5EF4-FFF2-40B4-BE49-F238E27FC236}">
                  <a16:creationId xmlns:a16="http://schemas.microsoft.com/office/drawing/2014/main" xmlns="" id="{6A3FF39F-A1C1-4555-A0E3-EB86F11154F9}"/>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N</a:t>
              </a:r>
            </a:p>
          </p:txBody>
        </p:sp>
      </p:grpSp>
      <p:sp>
        <p:nvSpPr>
          <p:cNvPr id="116" name="Pentagon 115">
            <a:extLst>
              <a:ext uri="{FF2B5EF4-FFF2-40B4-BE49-F238E27FC236}">
                <a16:creationId xmlns:a16="http://schemas.microsoft.com/office/drawing/2014/main" xmlns="" id="{27BC267B-4BC0-43EB-AB8C-D592D2B21752}"/>
              </a:ext>
            </a:extLst>
          </p:cNvPr>
          <p:cNvSpPr/>
          <p:nvPr/>
        </p:nvSpPr>
        <p:spPr bwMode="auto">
          <a:xfrm rot="20498147">
            <a:off x="10483034" y="3962520"/>
            <a:ext cx="334795" cy="318852"/>
          </a:xfrm>
          <a:prstGeom prst="pentagon">
            <a:avLst/>
          </a:pr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cxnSp>
        <p:nvCxnSpPr>
          <p:cNvPr id="117" name="Straight Connector 116">
            <a:extLst>
              <a:ext uri="{FF2B5EF4-FFF2-40B4-BE49-F238E27FC236}">
                <a16:creationId xmlns:a16="http://schemas.microsoft.com/office/drawing/2014/main" xmlns="" id="{303BC8F2-43B7-40CC-A6C9-F1C610E9AACF}"/>
              </a:ext>
            </a:extLst>
          </p:cNvPr>
          <p:cNvCxnSpPr>
            <a:cxnSpLocks/>
          </p:cNvCxnSpPr>
          <p:nvPr/>
        </p:nvCxnSpPr>
        <p:spPr bwMode="auto">
          <a:xfrm flipH="1" flipV="1">
            <a:off x="10541230" y="4142995"/>
            <a:ext cx="75879" cy="111020"/>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xmlns="" id="{3DBFC665-1322-4607-9E78-276EA9C05896}"/>
              </a:ext>
            </a:extLst>
          </p:cNvPr>
          <p:cNvCxnSpPr>
            <a:cxnSpLocks/>
          </p:cNvCxnSpPr>
          <p:nvPr/>
        </p:nvCxnSpPr>
        <p:spPr bwMode="auto">
          <a:xfrm flipH="1" flipV="1">
            <a:off x="10617109" y="4023649"/>
            <a:ext cx="136770" cy="44744"/>
          </a:xfrm>
          <a:prstGeom prst="line">
            <a:avLst/>
          </a:prstGeom>
          <a:noFill/>
          <a:ln w="28575" cap="flat" cmpd="sng" algn="ctr">
            <a:solidFill>
              <a:schemeClr val="bg1"/>
            </a:solidFill>
            <a:prstDash val="solid"/>
            <a:round/>
            <a:headEnd type="none" w="med" len="med"/>
            <a:tailEnd type="none" w="med" len="med"/>
          </a:ln>
          <a:effectLst/>
        </p:spPr>
      </p:cxnSp>
      <p:grpSp>
        <p:nvGrpSpPr>
          <p:cNvPr id="28" name="Group 124">
            <a:extLst>
              <a:ext uri="{FF2B5EF4-FFF2-40B4-BE49-F238E27FC236}">
                <a16:creationId xmlns:a16="http://schemas.microsoft.com/office/drawing/2014/main" xmlns="" id="{49EDCF44-2871-48C3-BF86-96DDC44AF461}"/>
              </a:ext>
            </a:extLst>
          </p:cNvPr>
          <p:cNvGrpSpPr/>
          <p:nvPr/>
        </p:nvGrpSpPr>
        <p:grpSpPr>
          <a:xfrm>
            <a:off x="10633606" y="4093597"/>
            <a:ext cx="320040" cy="307777"/>
            <a:chOff x="8614410" y="5299711"/>
            <a:chExt cx="320040" cy="307777"/>
          </a:xfrm>
        </p:grpSpPr>
        <p:sp>
          <p:nvSpPr>
            <p:cNvPr id="126" name="Rectangle 125">
              <a:extLst>
                <a:ext uri="{FF2B5EF4-FFF2-40B4-BE49-F238E27FC236}">
                  <a16:creationId xmlns:a16="http://schemas.microsoft.com/office/drawing/2014/main" xmlns="" id="{190B5BFD-FC46-4AA8-83B3-D9F0CAA81629}"/>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27" name="TextBox 126">
              <a:extLst>
                <a:ext uri="{FF2B5EF4-FFF2-40B4-BE49-F238E27FC236}">
                  <a16:creationId xmlns:a16="http://schemas.microsoft.com/office/drawing/2014/main" xmlns="" id="{F1F51F50-B67D-4116-8E0B-5B3D4FA34A84}"/>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N</a:t>
              </a:r>
            </a:p>
          </p:txBody>
        </p:sp>
      </p:grpSp>
      <p:grpSp>
        <p:nvGrpSpPr>
          <p:cNvPr id="29" name="Group 127">
            <a:extLst>
              <a:ext uri="{FF2B5EF4-FFF2-40B4-BE49-F238E27FC236}">
                <a16:creationId xmlns:a16="http://schemas.microsoft.com/office/drawing/2014/main" xmlns="" id="{D4E072B4-BDDC-4EFD-B041-1FA3FA18CD81}"/>
              </a:ext>
            </a:extLst>
          </p:cNvPr>
          <p:cNvGrpSpPr/>
          <p:nvPr/>
        </p:nvGrpSpPr>
        <p:grpSpPr>
          <a:xfrm>
            <a:off x="10826190" y="4168260"/>
            <a:ext cx="320040" cy="307777"/>
            <a:chOff x="8611564" y="5275672"/>
            <a:chExt cx="320040" cy="307777"/>
          </a:xfrm>
        </p:grpSpPr>
        <p:sp>
          <p:nvSpPr>
            <p:cNvPr id="129" name="Rectangle 128">
              <a:extLst>
                <a:ext uri="{FF2B5EF4-FFF2-40B4-BE49-F238E27FC236}">
                  <a16:creationId xmlns:a16="http://schemas.microsoft.com/office/drawing/2014/main" xmlns="" id="{0ED7DA28-A731-452D-AE25-134083E67374}"/>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30" name="TextBox 129">
              <a:extLst>
                <a:ext uri="{FF2B5EF4-FFF2-40B4-BE49-F238E27FC236}">
                  <a16:creationId xmlns:a16="http://schemas.microsoft.com/office/drawing/2014/main" xmlns="" id="{70FFD06D-D43A-4390-92D5-E1037895B960}"/>
                </a:ext>
              </a:extLst>
            </p:cNvPr>
            <p:cNvSpPr txBox="1"/>
            <p:nvPr/>
          </p:nvSpPr>
          <p:spPr bwMode="auto">
            <a:xfrm>
              <a:off x="8611564" y="5275672"/>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N</a:t>
              </a:r>
            </a:p>
          </p:txBody>
        </p:sp>
      </p:grpSp>
      <p:grpSp>
        <p:nvGrpSpPr>
          <p:cNvPr id="30" name="Group 135">
            <a:extLst>
              <a:ext uri="{FF2B5EF4-FFF2-40B4-BE49-F238E27FC236}">
                <a16:creationId xmlns:a16="http://schemas.microsoft.com/office/drawing/2014/main" xmlns="" id="{93FD3031-93FA-4AD0-B2A8-08BF6CD9032A}"/>
              </a:ext>
            </a:extLst>
          </p:cNvPr>
          <p:cNvGrpSpPr/>
          <p:nvPr/>
        </p:nvGrpSpPr>
        <p:grpSpPr>
          <a:xfrm>
            <a:off x="10747578" y="3547660"/>
            <a:ext cx="505745" cy="307777"/>
            <a:chOff x="8582604" y="5275333"/>
            <a:chExt cx="505745" cy="307777"/>
          </a:xfrm>
        </p:grpSpPr>
        <p:sp>
          <p:nvSpPr>
            <p:cNvPr id="137" name="Rectangle 136">
              <a:extLst>
                <a:ext uri="{FF2B5EF4-FFF2-40B4-BE49-F238E27FC236}">
                  <a16:creationId xmlns:a16="http://schemas.microsoft.com/office/drawing/2014/main" xmlns="" id="{18C4A28C-AA7B-44D7-A220-BEE867FC64C7}"/>
                </a:ext>
              </a:extLst>
            </p:cNvPr>
            <p:cNvSpPr/>
            <p:nvPr/>
          </p:nvSpPr>
          <p:spPr bwMode="auto">
            <a:xfrm>
              <a:off x="8648106" y="5362962"/>
              <a:ext cx="296705"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38" name="TextBox 137">
              <a:extLst>
                <a:ext uri="{FF2B5EF4-FFF2-40B4-BE49-F238E27FC236}">
                  <a16:creationId xmlns:a16="http://schemas.microsoft.com/office/drawing/2014/main" xmlns="" id="{E5A66FFF-430E-4A61-9B7C-8166B9763219}"/>
                </a:ext>
              </a:extLst>
            </p:cNvPr>
            <p:cNvSpPr txBox="1"/>
            <p:nvPr/>
          </p:nvSpPr>
          <p:spPr bwMode="auto">
            <a:xfrm>
              <a:off x="8582604" y="5275333"/>
              <a:ext cx="505745" cy="307777"/>
            </a:xfrm>
            <a:prstGeom prst="rect">
              <a:avLst/>
            </a:prstGeom>
            <a:noFill/>
            <a:ln>
              <a:noFill/>
            </a:ln>
          </p:spPr>
          <p:txBody>
            <a:bodyPr wrap="square" rtlCol="0">
              <a:spAutoFit/>
            </a:bodyPr>
            <a:lstStyle/>
            <a:p>
              <a:pPr algn="ctr" eaLnBrk="1" fontAlgn="auto" hangingPunct="1">
                <a:spcBef>
                  <a:spcPct val="50000"/>
                </a:spcBef>
              </a:pPr>
              <a:r>
                <a:rPr lang="en-US" sz="1400" b="0" dirty="0">
                  <a:solidFill>
                    <a:srgbClr val="000000"/>
                  </a:solidFill>
                  <a:latin typeface="Calibri" panose="020F0502020204030204" pitchFamily="34" charset="0"/>
                  <a:cs typeface="+mn-cs"/>
                </a:rPr>
                <a:t>NH</a:t>
              </a:r>
              <a:r>
                <a:rPr lang="en-US" sz="1400" b="0" baseline="-25000" dirty="0">
                  <a:solidFill>
                    <a:srgbClr val="000000"/>
                  </a:solidFill>
                  <a:latin typeface="Calibri" panose="020F0502020204030204" pitchFamily="34" charset="0"/>
                  <a:cs typeface="+mn-cs"/>
                </a:rPr>
                <a:t>2</a:t>
              </a:r>
            </a:p>
          </p:txBody>
        </p:sp>
      </p:grpSp>
      <p:cxnSp>
        <p:nvCxnSpPr>
          <p:cNvPr id="140" name="Straight Connector 139">
            <a:extLst>
              <a:ext uri="{FF2B5EF4-FFF2-40B4-BE49-F238E27FC236}">
                <a16:creationId xmlns:a16="http://schemas.microsoft.com/office/drawing/2014/main" xmlns="" id="{F6636AFB-82E2-434D-A486-94E7ED58E97A}"/>
              </a:ext>
            </a:extLst>
          </p:cNvPr>
          <p:cNvCxnSpPr/>
          <p:nvPr/>
        </p:nvCxnSpPr>
        <p:spPr bwMode="auto">
          <a:xfrm>
            <a:off x="10979531" y="3806948"/>
            <a:ext cx="0" cy="119508"/>
          </a:xfrm>
          <a:prstGeom prst="line">
            <a:avLst/>
          </a:prstGeom>
          <a:noFill/>
          <a:ln w="28575" cap="flat" cmpd="sng" algn="ctr">
            <a:solidFill>
              <a:schemeClr val="bg1"/>
            </a:solidFill>
            <a:prstDash val="solid"/>
            <a:round/>
            <a:headEnd type="none" w="med" len="med"/>
            <a:tailEnd type="none" w="med" len="med"/>
          </a:ln>
          <a:effectLst/>
        </p:spPr>
      </p:cxnSp>
      <p:grpSp>
        <p:nvGrpSpPr>
          <p:cNvPr id="31" name="Group 141">
            <a:extLst>
              <a:ext uri="{FF2B5EF4-FFF2-40B4-BE49-F238E27FC236}">
                <a16:creationId xmlns:a16="http://schemas.microsoft.com/office/drawing/2014/main" xmlns="" id="{54E350C8-54D0-4897-AA59-EFC7FE83D8FB}"/>
              </a:ext>
            </a:extLst>
          </p:cNvPr>
          <p:cNvGrpSpPr/>
          <p:nvPr/>
        </p:nvGrpSpPr>
        <p:grpSpPr>
          <a:xfrm rot="5724235">
            <a:off x="10489698" y="4431173"/>
            <a:ext cx="111504" cy="149588"/>
            <a:chOff x="9222727" y="4118226"/>
            <a:chExt cx="119894" cy="157300"/>
          </a:xfrm>
        </p:grpSpPr>
        <p:cxnSp>
          <p:nvCxnSpPr>
            <p:cNvPr id="143" name="Straight Connector 142">
              <a:extLst>
                <a:ext uri="{FF2B5EF4-FFF2-40B4-BE49-F238E27FC236}">
                  <a16:creationId xmlns:a16="http://schemas.microsoft.com/office/drawing/2014/main" xmlns="" id="{0CCC208E-D68B-45C8-A142-504A5DD8493D}"/>
                </a:ext>
              </a:extLst>
            </p:cNvPr>
            <p:cNvCxnSpPr>
              <a:cxnSpLocks/>
            </p:cNvCxnSpPr>
            <p:nvPr/>
          </p:nvCxnSpPr>
          <p:spPr bwMode="auto">
            <a:xfrm>
              <a:off x="9222727" y="4263405"/>
              <a:ext cx="22828" cy="12121"/>
            </a:xfrm>
            <a:prstGeom prst="line">
              <a:avLst/>
            </a:prstGeom>
            <a:noFill/>
            <a:ln w="19050" cap="flat" cmpd="sng" algn="ctr">
              <a:solidFill>
                <a:schemeClr val="bg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xmlns="" id="{E693E2AE-5675-4A09-A0FE-DAAE1B6E2339}"/>
                </a:ext>
              </a:extLst>
            </p:cNvPr>
            <p:cNvCxnSpPr>
              <a:cxnSpLocks/>
            </p:cNvCxnSpPr>
            <p:nvPr/>
          </p:nvCxnSpPr>
          <p:spPr bwMode="auto">
            <a:xfrm>
              <a:off x="9238480" y="4231703"/>
              <a:ext cx="27555" cy="14410"/>
            </a:xfrm>
            <a:prstGeom prst="line">
              <a:avLst/>
            </a:prstGeom>
            <a:noFill/>
            <a:ln w="19050" cap="flat" cmpd="sng" algn="ctr">
              <a:solidFill>
                <a:schemeClr val="bg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xmlns="" id="{71FDC111-F960-45D4-B780-BEABABDE066A}"/>
                </a:ext>
              </a:extLst>
            </p:cNvPr>
            <p:cNvCxnSpPr>
              <a:cxnSpLocks/>
            </p:cNvCxnSpPr>
            <p:nvPr/>
          </p:nvCxnSpPr>
          <p:spPr bwMode="auto">
            <a:xfrm>
              <a:off x="9252373" y="4194710"/>
              <a:ext cx="36706" cy="20878"/>
            </a:xfrm>
            <a:prstGeom prst="line">
              <a:avLst/>
            </a:prstGeom>
            <a:noFill/>
            <a:ln w="19050" cap="flat" cmpd="sng" algn="ctr">
              <a:solidFill>
                <a:schemeClr val="bg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xmlns="" id="{93BDD26D-A176-44C5-B394-BE7690B2989A}"/>
                </a:ext>
              </a:extLst>
            </p:cNvPr>
            <p:cNvCxnSpPr>
              <a:cxnSpLocks/>
            </p:cNvCxnSpPr>
            <p:nvPr/>
          </p:nvCxnSpPr>
          <p:spPr bwMode="auto">
            <a:xfrm>
              <a:off x="9263805" y="4156141"/>
              <a:ext cx="50264" cy="25917"/>
            </a:xfrm>
            <a:prstGeom prst="line">
              <a:avLst/>
            </a:prstGeom>
            <a:noFill/>
            <a:ln w="19050" cap="flat" cmpd="sng" algn="ctr">
              <a:solidFill>
                <a:schemeClr val="bg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xmlns="" id="{A8B7CDF4-A819-4C15-BE51-7FBB3D6C63C9}"/>
                </a:ext>
              </a:extLst>
            </p:cNvPr>
            <p:cNvCxnSpPr>
              <a:cxnSpLocks/>
            </p:cNvCxnSpPr>
            <p:nvPr/>
          </p:nvCxnSpPr>
          <p:spPr bwMode="auto">
            <a:xfrm>
              <a:off x="9274773" y="4118226"/>
              <a:ext cx="67848" cy="35345"/>
            </a:xfrm>
            <a:prstGeom prst="line">
              <a:avLst/>
            </a:prstGeom>
            <a:noFill/>
            <a:ln w="19050" cap="flat" cmpd="sng" algn="ctr">
              <a:solidFill>
                <a:schemeClr val="bg1"/>
              </a:solidFill>
              <a:prstDash val="solid"/>
              <a:round/>
              <a:headEnd type="none" w="med" len="med"/>
              <a:tailEnd type="none" w="med" len="med"/>
            </a:ln>
            <a:effectLst/>
          </p:spPr>
        </p:cxnSp>
      </p:grpSp>
      <p:grpSp>
        <p:nvGrpSpPr>
          <p:cNvPr id="32" name="Group 147">
            <a:extLst>
              <a:ext uri="{FF2B5EF4-FFF2-40B4-BE49-F238E27FC236}">
                <a16:creationId xmlns:a16="http://schemas.microsoft.com/office/drawing/2014/main" xmlns="" id="{8A02DE97-46E4-403E-BF0C-177A0F516EDD}"/>
              </a:ext>
            </a:extLst>
          </p:cNvPr>
          <p:cNvGrpSpPr/>
          <p:nvPr/>
        </p:nvGrpSpPr>
        <p:grpSpPr>
          <a:xfrm rot="10471786">
            <a:off x="10085283" y="4676250"/>
            <a:ext cx="84950" cy="113532"/>
            <a:chOff x="9222727" y="4156141"/>
            <a:chExt cx="91342" cy="119385"/>
          </a:xfrm>
        </p:grpSpPr>
        <p:cxnSp>
          <p:nvCxnSpPr>
            <p:cNvPr id="149" name="Straight Connector 148">
              <a:extLst>
                <a:ext uri="{FF2B5EF4-FFF2-40B4-BE49-F238E27FC236}">
                  <a16:creationId xmlns:a16="http://schemas.microsoft.com/office/drawing/2014/main" xmlns="" id="{356CC9E0-746E-4D3D-AA90-9242CE891E53}"/>
                </a:ext>
              </a:extLst>
            </p:cNvPr>
            <p:cNvCxnSpPr>
              <a:cxnSpLocks/>
            </p:cNvCxnSpPr>
            <p:nvPr/>
          </p:nvCxnSpPr>
          <p:spPr bwMode="auto">
            <a:xfrm>
              <a:off x="9222727" y="4263405"/>
              <a:ext cx="22828" cy="12121"/>
            </a:xfrm>
            <a:prstGeom prst="line">
              <a:avLst/>
            </a:prstGeom>
            <a:noFill/>
            <a:ln w="19050" cap="flat" cmpd="sng" algn="ctr">
              <a:solidFill>
                <a:schemeClr val="bg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xmlns="" id="{2A3B4CE0-2CDB-4B9A-9B82-53A4108CF379}"/>
                </a:ext>
              </a:extLst>
            </p:cNvPr>
            <p:cNvCxnSpPr>
              <a:cxnSpLocks/>
            </p:cNvCxnSpPr>
            <p:nvPr/>
          </p:nvCxnSpPr>
          <p:spPr bwMode="auto">
            <a:xfrm>
              <a:off x="9238480" y="4231703"/>
              <a:ext cx="27555" cy="14410"/>
            </a:xfrm>
            <a:prstGeom prst="line">
              <a:avLst/>
            </a:prstGeom>
            <a:noFill/>
            <a:ln w="19050" cap="flat" cmpd="sng" algn="ctr">
              <a:solidFill>
                <a:schemeClr val="bg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xmlns="" id="{6941B208-03AF-4342-8CD8-6E30925DA0C4}"/>
                </a:ext>
              </a:extLst>
            </p:cNvPr>
            <p:cNvCxnSpPr>
              <a:cxnSpLocks/>
            </p:cNvCxnSpPr>
            <p:nvPr/>
          </p:nvCxnSpPr>
          <p:spPr bwMode="auto">
            <a:xfrm>
              <a:off x="9252373" y="4194710"/>
              <a:ext cx="36706" cy="20878"/>
            </a:xfrm>
            <a:prstGeom prst="line">
              <a:avLst/>
            </a:prstGeom>
            <a:noFill/>
            <a:ln w="19050" cap="flat" cmpd="sng" algn="ctr">
              <a:solidFill>
                <a:schemeClr val="bg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xmlns="" id="{60E09225-142B-4C17-B25D-32D98D9A5137}"/>
                </a:ext>
              </a:extLst>
            </p:cNvPr>
            <p:cNvCxnSpPr>
              <a:cxnSpLocks/>
            </p:cNvCxnSpPr>
            <p:nvPr/>
          </p:nvCxnSpPr>
          <p:spPr bwMode="auto">
            <a:xfrm>
              <a:off x="9263805" y="4156141"/>
              <a:ext cx="50264" cy="25917"/>
            </a:xfrm>
            <a:prstGeom prst="line">
              <a:avLst/>
            </a:prstGeom>
            <a:noFill/>
            <a:ln w="19050" cap="flat" cmpd="sng" algn="ctr">
              <a:solidFill>
                <a:schemeClr val="bg1"/>
              </a:solidFill>
              <a:prstDash val="solid"/>
              <a:round/>
              <a:headEnd type="none" w="med" len="med"/>
              <a:tailEnd type="none" w="med" len="med"/>
            </a:ln>
            <a:effectLst/>
          </p:spPr>
        </p:cxnSp>
      </p:grpSp>
      <p:grpSp>
        <p:nvGrpSpPr>
          <p:cNvPr id="33" name="Group 153">
            <a:extLst>
              <a:ext uri="{FF2B5EF4-FFF2-40B4-BE49-F238E27FC236}">
                <a16:creationId xmlns:a16="http://schemas.microsoft.com/office/drawing/2014/main" xmlns="" id="{508F786A-A441-4AE7-8ECD-114E50BD7345}"/>
              </a:ext>
            </a:extLst>
          </p:cNvPr>
          <p:cNvGrpSpPr/>
          <p:nvPr/>
        </p:nvGrpSpPr>
        <p:grpSpPr>
          <a:xfrm rot="7350258">
            <a:off x="10387119" y="4678990"/>
            <a:ext cx="84950" cy="113532"/>
            <a:chOff x="9222727" y="4156141"/>
            <a:chExt cx="91342" cy="119385"/>
          </a:xfrm>
        </p:grpSpPr>
        <p:cxnSp>
          <p:nvCxnSpPr>
            <p:cNvPr id="155" name="Straight Connector 154">
              <a:extLst>
                <a:ext uri="{FF2B5EF4-FFF2-40B4-BE49-F238E27FC236}">
                  <a16:creationId xmlns:a16="http://schemas.microsoft.com/office/drawing/2014/main" xmlns="" id="{C581D6A1-1B6C-40F5-8AF7-836790839809}"/>
                </a:ext>
              </a:extLst>
            </p:cNvPr>
            <p:cNvCxnSpPr>
              <a:cxnSpLocks/>
            </p:cNvCxnSpPr>
            <p:nvPr/>
          </p:nvCxnSpPr>
          <p:spPr bwMode="auto">
            <a:xfrm>
              <a:off x="9222727" y="4263405"/>
              <a:ext cx="22828" cy="12121"/>
            </a:xfrm>
            <a:prstGeom prst="line">
              <a:avLst/>
            </a:prstGeom>
            <a:noFill/>
            <a:ln w="19050" cap="flat" cmpd="sng" algn="ctr">
              <a:solidFill>
                <a:schemeClr val="bg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xmlns="" id="{8A4BD72C-1EA0-49E4-B979-A115506E3913}"/>
                </a:ext>
              </a:extLst>
            </p:cNvPr>
            <p:cNvCxnSpPr>
              <a:cxnSpLocks/>
            </p:cNvCxnSpPr>
            <p:nvPr/>
          </p:nvCxnSpPr>
          <p:spPr bwMode="auto">
            <a:xfrm>
              <a:off x="9238480" y="4231703"/>
              <a:ext cx="27555" cy="14410"/>
            </a:xfrm>
            <a:prstGeom prst="line">
              <a:avLst/>
            </a:prstGeom>
            <a:noFill/>
            <a:ln w="19050" cap="flat" cmpd="sng" algn="ctr">
              <a:solidFill>
                <a:schemeClr val="bg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xmlns="" id="{E23CD2CB-3E29-47EB-AFD4-8A8E66CAE398}"/>
                </a:ext>
              </a:extLst>
            </p:cNvPr>
            <p:cNvCxnSpPr>
              <a:cxnSpLocks/>
            </p:cNvCxnSpPr>
            <p:nvPr/>
          </p:nvCxnSpPr>
          <p:spPr bwMode="auto">
            <a:xfrm>
              <a:off x="9252373" y="4194710"/>
              <a:ext cx="36706" cy="20878"/>
            </a:xfrm>
            <a:prstGeom prst="line">
              <a:avLst/>
            </a:prstGeom>
            <a:noFill/>
            <a:ln w="19050" cap="flat" cmpd="sng" algn="ctr">
              <a:solidFill>
                <a:schemeClr val="bg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xmlns="" id="{731E314D-9F56-4433-817E-CE583AB98882}"/>
                </a:ext>
              </a:extLst>
            </p:cNvPr>
            <p:cNvCxnSpPr>
              <a:cxnSpLocks/>
            </p:cNvCxnSpPr>
            <p:nvPr/>
          </p:nvCxnSpPr>
          <p:spPr bwMode="auto">
            <a:xfrm>
              <a:off x="9263805" y="4156141"/>
              <a:ext cx="50264" cy="25917"/>
            </a:xfrm>
            <a:prstGeom prst="line">
              <a:avLst/>
            </a:prstGeom>
            <a:noFill/>
            <a:ln w="19050" cap="flat" cmpd="sng" algn="ctr">
              <a:solidFill>
                <a:schemeClr val="bg1"/>
              </a:solidFill>
              <a:prstDash val="solid"/>
              <a:round/>
              <a:headEnd type="none" w="med" len="med"/>
              <a:tailEnd type="none" w="med" len="med"/>
            </a:ln>
            <a:effectLst/>
          </p:spPr>
        </p:cxnSp>
      </p:grpSp>
      <p:grpSp>
        <p:nvGrpSpPr>
          <p:cNvPr id="34" name="Group 162">
            <a:extLst>
              <a:ext uri="{FF2B5EF4-FFF2-40B4-BE49-F238E27FC236}">
                <a16:creationId xmlns:a16="http://schemas.microsoft.com/office/drawing/2014/main" xmlns="" id="{10FB1656-3369-40B8-9EBB-47805A4111FE}"/>
              </a:ext>
            </a:extLst>
          </p:cNvPr>
          <p:cNvGrpSpPr/>
          <p:nvPr/>
        </p:nvGrpSpPr>
        <p:grpSpPr>
          <a:xfrm>
            <a:off x="10609660" y="4521920"/>
            <a:ext cx="160062" cy="139774"/>
            <a:chOff x="11030590" y="4759009"/>
            <a:chExt cx="160062" cy="139774"/>
          </a:xfrm>
        </p:grpSpPr>
        <p:cxnSp>
          <p:nvCxnSpPr>
            <p:cNvPr id="160" name="Straight Connector 159">
              <a:extLst>
                <a:ext uri="{FF2B5EF4-FFF2-40B4-BE49-F238E27FC236}">
                  <a16:creationId xmlns:a16="http://schemas.microsoft.com/office/drawing/2014/main" xmlns="" id="{0A56758A-AFE7-461F-99AA-34B19A958BF8}"/>
                </a:ext>
              </a:extLst>
            </p:cNvPr>
            <p:cNvCxnSpPr/>
            <p:nvPr/>
          </p:nvCxnSpPr>
          <p:spPr bwMode="auto">
            <a:xfrm>
              <a:off x="11068680" y="4759009"/>
              <a:ext cx="121972" cy="86262"/>
            </a:xfrm>
            <a:prstGeom prst="line">
              <a:avLst/>
            </a:prstGeom>
            <a:noFill/>
            <a:ln w="19050" cap="flat" cmpd="sng" algn="ctr">
              <a:solidFill>
                <a:schemeClr val="bg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xmlns="" id="{AF08CD34-3743-4C4E-AAB9-33F8C77326BD}"/>
                </a:ext>
              </a:extLst>
            </p:cNvPr>
            <p:cNvCxnSpPr/>
            <p:nvPr/>
          </p:nvCxnSpPr>
          <p:spPr bwMode="auto">
            <a:xfrm>
              <a:off x="11046752" y="4787790"/>
              <a:ext cx="121972" cy="86262"/>
            </a:xfrm>
            <a:prstGeom prst="line">
              <a:avLst/>
            </a:prstGeom>
            <a:noFill/>
            <a:ln w="19050" cap="flat" cmpd="sng" algn="ctr">
              <a:solidFill>
                <a:schemeClr val="bg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xmlns="" id="{49575E31-FEF4-4F84-B3B1-417723DB20AD}"/>
                </a:ext>
              </a:extLst>
            </p:cNvPr>
            <p:cNvCxnSpPr/>
            <p:nvPr/>
          </p:nvCxnSpPr>
          <p:spPr bwMode="auto">
            <a:xfrm>
              <a:off x="11030590" y="4812521"/>
              <a:ext cx="121972" cy="86262"/>
            </a:xfrm>
            <a:prstGeom prst="line">
              <a:avLst/>
            </a:prstGeom>
            <a:noFill/>
            <a:ln w="19050" cap="flat" cmpd="sng" algn="ctr">
              <a:solidFill>
                <a:schemeClr val="bg1"/>
              </a:solidFill>
              <a:prstDash val="solid"/>
              <a:round/>
              <a:headEnd type="none" w="med" len="med"/>
              <a:tailEnd type="none" w="med" len="med"/>
            </a:ln>
            <a:effectLst/>
          </p:spPr>
        </p:cxnSp>
      </p:grpSp>
      <p:sp>
        <p:nvSpPr>
          <p:cNvPr id="120" name="Rectangle 119">
            <a:extLst>
              <a:ext uri="{FF2B5EF4-FFF2-40B4-BE49-F238E27FC236}">
                <a16:creationId xmlns:a16="http://schemas.microsoft.com/office/drawing/2014/main" xmlns="" id="{66FBF19C-E269-4D9B-92E8-527777B82D2B}"/>
              </a:ext>
            </a:extLst>
          </p:cNvPr>
          <p:cNvSpPr/>
          <p:nvPr/>
        </p:nvSpPr>
        <p:spPr bwMode="auto">
          <a:xfrm>
            <a:off x="11096084" y="3943066"/>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19" name="TextBox 118">
            <a:extLst>
              <a:ext uri="{FF2B5EF4-FFF2-40B4-BE49-F238E27FC236}">
                <a16:creationId xmlns:a16="http://schemas.microsoft.com/office/drawing/2014/main" xmlns="" id="{EBEEC370-7000-452A-8417-BF1A4E93DE84}"/>
              </a:ext>
            </a:extLst>
          </p:cNvPr>
          <p:cNvSpPr txBox="1"/>
          <p:nvPr/>
        </p:nvSpPr>
        <p:spPr bwMode="auto">
          <a:xfrm>
            <a:off x="11010393" y="3867452"/>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N</a:t>
            </a:r>
          </a:p>
        </p:txBody>
      </p:sp>
      <p:sp>
        <p:nvSpPr>
          <p:cNvPr id="5" name="Isosceles Triangle 4">
            <a:extLst>
              <a:ext uri="{FF2B5EF4-FFF2-40B4-BE49-F238E27FC236}">
                <a16:creationId xmlns:a16="http://schemas.microsoft.com/office/drawing/2014/main" xmlns="" id="{F569F023-780F-4F11-8378-9085A29C19C2}"/>
              </a:ext>
            </a:extLst>
          </p:cNvPr>
          <p:cNvSpPr/>
          <p:nvPr/>
        </p:nvSpPr>
        <p:spPr bwMode="auto">
          <a:xfrm rot="19409465">
            <a:off x="10390881" y="4337628"/>
            <a:ext cx="234547" cy="50690"/>
          </a:xfrm>
          <a:prstGeom prst="triangle">
            <a:avLst>
              <a:gd name="adj" fmla="val 89655"/>
            </a:avLst>
          </a:prstGeom>
          <a:solidFill>
            <a:schemeClr val="bg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21" name="Isosceles Triangle 120">
            <a:extLst>
              <a:ext uri="{FF2B5EF4-FFF2-40B4-BE49-F238E27FC236}">
                <a16:creationId xmlns:a16="http://schemas.microsoft.com/office/drawing/2014/main" xmlns="" id="{ACCF7DD9-9BE3-4B9C-AFB6-D3ED17D51DDC}"/>
              </a:ext>
            </a:extLst>
          </p:cNvPr>
          <p:cNvSpPr/>
          <p:nvPr/>
        </p:nvSpPr>
        <p:spPr bwMode="auto">
          <a:xfrm rot="12242233">
            <a:off x="9881789" y="4415551"/>
            <a:ext cx="216046" cy="87569"/>
          </a:xfrm>
          <a:prstGeom prst="triangle">
            <a:avLst>
              <a:gd name="adj" fmla="val 89655"/>
            </a:avLst>
          </a:prstGeom>
          <a:solidFill>
            <a:schemeClr val="bg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8" name="Isosceles Triangle 17">
            <a:extLst>
              <a:ext uri="{FF2B5EF4-FFF2-40B4-BE49-F238E27FC236}">
                <a16:creationId xmlns:a16="http://schemas.microsoft.com/office/drawing/2014/main" xmlns="" id="{EA9C51E8-C7E7-4239-B4B4-E0DA96AB97DA}"/>
              </a:ext>
            </a:extLst>
          </p:cNvPr>
          <p:cNvSpPr/>
          <p:nvPr/>
        </p:nvSpPr>
        <p:spPr bwMode="auto">
          <a:xfrm>
            <a:off x="9486164" y="4571425"/>
            <a:ext cx="45719" cy="53833"/>
          </a:xfrm>
          <a:prstGeom prst="triangl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2351432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82881" y="365760"/>
            <a:ext cx="6095090" cy="603504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288716" y="380759"/>
            <a:ext cx="5393768" cy="349520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6275070" y="2880360"/>
            <a:ext cx="5916930" cy="3179246"/>
          </a:xfrm>
          <a:prstGeom prst="rect">
            <a:avLst/>
          </a:prstGeom>
          <a:noFill/>
          <a:ln w="9525">
            <a:noFill/>
            <a:miter lim="800000"/>
            <a:headEnd/>
            <a:tailEnd/>
          </a:ln>
          <a:effectLst/>
        </p:spPr>
      </p:pic>
    </p:spTree>
    <p:extLst>
      <p:ext uri="{BB962C8B-B14F-4D97-AF65-F5344CB8AC3E}">
        <p14:creationId xmlns="" xmlns:p14="http://schemas.microsoft.com/office/powerpoint/2010/main" val="696108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xmlns="" id="{8ED74E46-1604-4E68-B083-43E87BD20F92}"/>
              </a:ext>
            </a:extLst>
          </p:cNvPr>
          <p:cNvSpPr>
            <a:spLocks noGrp="1"/>
          </p:cNvSpPr>
          <p:nvPr>
            <p:ph type="title"/>
          </p:nvPr>
        </p:nvSpPr>
        <p:spPr/>
        <p:txBody>
          <a:bodyPr/>
          <a:lstStyle/>
          <a:p>
            <a:pPr algn="ctr"/>
            <a:r>
              <a:rPr lang="ro-RO" dirty="0" smtClean="0">
                <a:solidFill>
                  <a:schemeClr val="bg1"/>
                </a:solidFill>
              </a:rPr>
              <a:t>Aprobare FDA pentru Remdesivir</a:t>
            </a:r>
            <a:r>
              <a:rPr lang="en-US" dirty="0" smtClean="0">
                <a:solidFill>
                  <a:schemeClr val="bg1"/>
                </a:solidFill>
              </a:rPr>
              <a:t>: </a:t>
            </a:r>
            <a:r>
              <a:rPr lang="en-US" dirty="0">
                <a:solidFill>
                  <a:schemeClr val="bg1"/>
                </a:solidFill>
              </a:rPr>
              <a:t/>
            </a:r>
            <a:br>
              <a:rPr lang="en-US" dirty="0">
                <a:solidFill>
                  <a:schemeClr val="bg1"/>
                </a:solidFill>
              </a:rPr>
            </a:br>
            <a:r>
              <a:rPr lang="ro-RO" dirty="0" smtClean="0">
                <a:solidFill>
                  <a:schemeClr val="bg1"/>
                </a:solidFill>
              </a:rPr>
              <a:t>Inițierea tratamentului și doze de administrare</a:t>
            </a:r>
            <a:endParaRPr lang="en-US" dirty="0">
              <a:solidFill>
                <a:schemeClr val="bg1"/>
              </a:solidFill>
            </a:endParaRPr>
          </a:p>
        </p:txBody>
      </p:sp>
      <p:sp>
        <p:nvSpPr>
          <p:cNvPr id="2" name="Content Placeholder 1">
            <a:extLst>
              <a:ext uri="{FF2B5EF4-FFF2-40B4-BE49-F238E27FC236}">
                <a16:creationId xmlns:a16="http://schemas.microsoft.com/office/drawing/2014/main" xmlns="" id="{F09262FD-972E-49DA-AED9-D63E3AAC2CCC}"/>
              </a:ext>
            </a:extLst>
          </p:cNvPr>
          <p:cNvSpPr>
            <a:spLocks noGrp="1"/>
          </p:cNvSpPr>
          <p:nvPr>
            <p:ph idx="1"/>
          </p:nvPr>
        </p:nvSpPr>
        <p:spPr>
          <a:xfrm>
            <a:off x="604675" y="1513047"/>
            <a:ext cx="10877529" cy="2909225"/>
          </a:xfrm>
        </p:spPr>
        <p:txBody>
          <a:bodyPr/>
          <a:lstStyle/>
          <a:p>
            <a:pPr>
              <a:lnSpc>
                <a:spcPct val="80000"/>
              </a:lnSpc>
            </a:pPr>
            <a:r>
              <a:rPr lang="ro-RO" sz="2400" dirty="0" smtClean="0"/>
              <a:t>Tratamentul pacienților spitalizați, cu suspiciune de COVID-19, poate fi luat în considerare până la confirmarea în laborator a infecției cu SARS-CoV-2</a:t>
            </a:r>
            <a:endParaRPr lang="en-US" sz="2400" dirty="0"/>
          </a:p>
          <a:p>
            <a:pPr>
              <a:lnSpc>
                <a:spcPct val="80000"/>
              </a:lnSpc>
            </a:pPr>
            <a:r>
              <a:rPr lang="ro-RO" sz="2400" dirty="0" smtClean="0"/>
              <a:t>Tratamentul poate fi inițiat oricând după debutul simptomatologiei</a:t>
            </a:r>
            <a:endParaRPr lang="en-US" sz="2400" dirty="0"/>
          </a:p>
          <a:p>
            <a:pPr>
              <a:lnSpc>
                <a:spcPct val="80000"/>
              </a:lnSpc>
            </a:pPr>
            <a:r>
              <a:rPr lang="ro-RO" sz="2400" dirty="0" smtClean="0"/>
              <a:t>Valoarea RFGe, funcția hepatică și timpul de protrombină trebuie determinate la toți pacienții înainte de inițierea tratamentului cu Remdesivir și în timpul tratamentului (după cum este adecvat din punct de vedere clinic)</a:t>
            </a: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p:txBody>
      </p:sp>
      <p:graphicFrame>
        <p:nvGraphicFramePr>
          <p:cNvPr id="6" name="Group 32">
            <a:extLst>
              <a:ext uri="{FF2B5EF4-FFF2-40B4-BE49-F238E27FC236}">
                <a16:creationId xmlns:a16="http://schemas.microsoft.com/office/drawing/2014/main" xmlns="" id="{3A7F0916-6C11-4267-A5D8-8E6D78DCDA18}"/>
              </a:ext>
            </a:extLst>
          </p:cNvPr>
          <p:cNvGraphicFramePr>
            <a:graphicFrameLocks noGrp="1"/>
          </p:cNvGraphicFramePr>
          <p:nvPr>
            <p:extLst>
              <p:ext uri="{D42A27DB-BD31-4B8C-83A1-F6EECF244321}">
                <p14:modId xmlns="" xmlns:p14="http://schemas.microsoft.com/office/powerpoint/2010/main" val="1036102854"/>
              </p:ext>
            </p:extLst>
          </p:nvPr>
        </p:nvGraphicFramePr>
        <p:xfrm>
          <a:off x="642898" y="3985543"/>
          <a:ext cx="10735056" cy="1645968"/>
        </p:xfrm>
        <a:graphic>
          <a:graphicData uri="http://schemas.openxmlformats.org/drawingml/2006/table">
            <a:tbl>
              <a:tblPr/>
              <a:tblGrid>
                <a:gridCol w="2828465">
                  <a:extLst>
                    <a:ext uri="{9D8B030D-6E8A-4147-A177-3AD203B41FA5}">
                      <a16:colId xmlns:a16="http://schemas.microsoft.com/office/drawing/2014/main" xmlns="" val="20001"/>
                    </a:ext>
                  </a:extLst>
                </a:gridCol>
                <a:gridCol w="2397174">
                  <a:extLst>
                    <a:ext uri="{9D8B030D-6E8A-4147-A177-3AD203B41FA5}">
                      <a16:colId xmlns:a16="http://schemas.microsoft.com/office/drawing/2014/main" xmlns="" val="20000"/>
                    </a:ext>
                  </a:extLst>
                </a:gridCol>
                <a:gridCol w="2690593">
                  <a:extLst>
                    <a:ext uri="{9D8B030D-6E8A-4147-A177-3AD203B41FA5}">
                      <a16:colId xmlns:a16="http://schemas.microsoft.com/office/drawing/2014/main" xmlns="" val="770643710"/>
                    </a:ext>
                  </a:extLst>
                </a:gridCol>
                <a:gridCol w="2818824">
                  <a:extLst>
                    <a:ext uri="{9D8B030D-6E8A-4147-A177-3AD203B41FA5}">
                      <a16:colId xmlns:a16="http://schemas.microsoft.com/office/drawing/2014/main" xmlns="" val="2994331503"/>
                    </a:ext>
                  </a:extLst>
                </a:gridCol>
              </a:tblGrid>
              <a:tr h="532334">
                <a:tc gridSpan="2">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Administrare IV 30-120 minute</a:t>
                      </a:r>
                      <a:endPar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kumimoji="0" lang="ro-RO" sz="1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Pacienți care necesită ventilație mecanică invazivă și/sau ECMO</a:t>
                      </a:r>
                      <a:endParaRPr lang="en-US" sz="1800" dirty="0">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kumimoji="0" lang="ro-RO" sz="1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Pacienți care nu necesită ventilație mecanică invazivă și/sau ECMO</a:t>
                      </a:r>
                      <a:endParaRPr lang="en-US" sz="1800" dirty="0">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0"/>
                  </a:ext>
                </a:extLst>
              </a:tr>
              <a:tr h="212939">
                <a:tc rowSpan="2">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Adulți și copii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40 kg</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231775" algn="l" defTabSz="914400" rtl="0" eaLnBrk="1" fontAlgn="base" latinLnBrk="0" hangingPunct="1">
                        <a:lnSpc>
                          <a:spcPct val="100000"/>
                        </a:lnSpc>
                        <a:spcBef>
                          <a:spcPct val="0"/>
                        </a:spcBef>
                        <a:spcAft>
                          <a:spcPct val="25000"/>
                        </a:spcAft>
                        <a:buClrTx/>
                        <a:buSzTx/>
                        <a:buFont typeface="Wingdings" panose="05000000000000000000" pitchFamily="2"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Doza de încărcare</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200 mg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în ziua 1</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200 mg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în</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ziua</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649911880"/>
                  </a:ext>
                </a:extLst>
              </a:tr>
              <a:tr h="212939">
                <a:tc vMerge="1">
                  <a:txBody>
                    <a:bodyPr/>
                    <a:lstStyle/>
                    <a:p>
                      <a:pPr marL="111125" marR="0" lvl="0" indent="0" algn="l" defTabSz="914400" rtl="0" eaLnBrk="1" fontAlgn="base" latinLnBrk="0" hangingPunct="1">
                        <a:lnSpc>
                          <a:spcPct val="100000"/>
                        </a:lnSpc>
                        <a:spcBef>
                          <a:spcPct val="0"/>
                        </a:spcBef>
                        <a:spcAft>
                          <a:spcPct val="25000"/>
                        </a:spcAft>
                        <a:buClrTx/>
                        <a:buSzTx/>
                        <a:buFont typeface="Wingdings" panose="05000000000000000000"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231775" algn="l" defTabSz="914400" rtl="0" eaLnBrk="1" fontAlgn="base" latinLnBrk="0" hangingPunct="1">
                        <a:lnSpc>
                          <a:spcPct val="100000"/>
                        </a:lnSpc>
                        <a:spcBef>
                          <a:spcPct val="0"/>
                        </a:spcBef>
                        <a:spcAft>
                          <a:spcPct val="25000"/>
                        </a:spcAft>
                        <a:buClrTx/>
                        <a:buSzTx/>
                        <a:buFont typeface="Wingdings" panose="05000000000000000000" pitchFamily="2" charset="2"/>
                        <a:buChar char="§"/>
                        <a:tabLst/>
                      </a:pPr>
                      <a:r>
                        <a:rPr kumimoji="0" lang="ro-RO" sz="18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Doza de menținere</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100 mg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în zilele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2-10</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100 mg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în zilele</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2-5*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3277117636"/>
                  </a:ext>
                </a:extLst>
              </a:tr>
            </a:tbl>
          </a:graphicData>
        </a:graphic>
      </p:graphicFrame>
      <p:grpSp>
        <p:nvGrpSpPr>
          <p:cNvPr id="4" name="Group 1">
            <a:extLst>
              <a:ext uri="{FF2B5EF4-FFF2-40B4-BE49-F238E27FC236}">
                <a16:creationId xmlns:a16="http://schemas.microsoft.com/office/drawing/2014/main" xmlns="" id="{724ACACC-155A-47FF-87DF-7AB19FB899D1}"/>
              </a:ext>
            </a:extLst>
          </p:cNvPr>
          <p:cNvGrpSpPr>
            <a:grpSpLocks/>
          </p:cNvGrpSpPr>
          <p:nvPr/>
        </p:nvGrpSpPr>
        <p:grpSpPr bwMode="auto">
          <a:xfrm>
            <a:off x="9392911" y="6213768"/>
            <a:ext cx="2488502" cy="449064"/>
            <a:chOff x="9602074" y="3550251"/>
            <a:chExt cx="2488502" cy="449257"/>
          </a:xfrm>
        </p:grpSpPr>
        <p:pic>
          <p:nvPicPr>
            <p:cNvPr id="10" name="Picture 9">
              <a:extLst>
                <a:ext uri="{FF2B5EF4-FFF2-40B4-BE49-F238E27FC236}">
                  <a16:creationId xmlns:a16="http://schemas.microsoft.com/office/drawing/2014/main" xmlns="" id="{0CA0719C-E623-4305-9FC7-A5A660C56C68}"/>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1" name="Rectangle 8">
              <a:extLst>
                <a:ext uri="{FF2B5EF4-FFF2-40B4-BE49-F238E27FC236}">
                  <a16:creationId xmlns:a16="http://schemas.microsoft.com/office/drawing/2014/main" xmlns="" id="{119FAB06-90C5-443A-B63A-7C2A4BC38F2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455560"/>
                  </a:solidFill>
                  <a:latin typeface="Calibri" panose="020F0502020204030204" pitchFamily="34" charset="0"/>
                  <a:hlinkClick r:id="rId4"/>
                </a:rPr>
                <a:t>clinicaloptions.com</a:t>
              </a:r>
              <a:endParaRPr lang="en-US" altLang="en-US" sz="1400" b="0" dirty="0">
                <a:solidFill>
                  <a:srgbClr val="455560"/>
                </a:solidFill>
                <a:latin typeface="Calibri" panose="020F0502020204030204" pitchFamily="34" charset="0"/>
              </a:endParaRPr>
            </a:p>
          </p:txBody>
        </p:sp>
      </p:grpSp>
      <p:sp>
        <p:nvSpPr>
          <p:cNvPr id="3" name="Rectangle 2"/>
          <p:cNvSpPr/>
          <p:nvPr/>
        </p:nvSpPr>
        <p:spPr>
          <a:xfrm>
            <a:off x="721977" y="6034564"/>
            <a:ext cx="10465766" cy="338554"/>
          </a:xfrm>
          <a:prstGeom prst="rect">
            <a:avLst/>
          </a:prstGeom>
        </p:spPr>
        <p:txBody>
          <a:bodyPr wrap="square">
            <a:spAutoFit/>
          </a:bodyPr>
          <a:lstStyle/>
          <a:p>
            <a:pPr eaLnBrk="1" fontAlgn="auto" hangingPunct="1">
              <a:spcBef>
                <a:spcPts val="0"/>
              </a:spcBef>
            </a:pPr>
            <a:r>
              <a:rPr lang="en-US" sz="1600" b="0" dirty="0" smtClean="0">
                <a:solidFill>
                  <a:srgbClr val="000000"/>
                </a:solidFill>
                <a:latin typeface="Calibri" panose="020F0502020204030204" pitchFamily="34" charset="0"/>
              </a:rPr>
              <a:t>*</a:t>
            </a:r>
            <a:r>
              <a:rPr lang="ro-RO" sz="1600" b="0" dirty="0" smtClean="0">
                <a:solidFill>
                  <a:srgbClr val="000000"/>
                </a:solidFill>
                <a:latin typeface="Calibri" panose="020F0502020204030204" pitchFamily="34" charset="0"/>
              </a:rPr>
              <a:t>Tratamentul poate fi prelungit până la 10 zile la pacienții care nu prezintă îmbunătățire clinică în ziua 5 a tratamentului.</a:t>
            </a:r>
            <a:endParaRPr lang="en-US" sz="1600" b="0" dirty="0">
              <a:solidFill>
                <a:srgbClr val="000000"/>
              </a:solidFill>
              <a:latin typeface="Calibri" panose="020F0502020204030204" pitchFamily="34" charset="0"/>
            </a:endParaRPr>
          </a:p>
        </p:txBody>
      </p:sp>
      <p:sp>
        <p:nvSpPr>
          <p:cNvPr id="7" name="Rectangle 6">
            <a:extLst>
              <a:ext uri="{FF2B5EF4-FFF2-40B4-BE49-F238E27FC236}">
                <a16:creationId xmlns:a16="http://schemas.microsoft.com/office/drawing/2014/main" xmlns="" id="{09582CE2-BE8F-46B1-A7F6-857484884705}"/>
              </a:ext>
            </a:extLst>
          </p:cNvPr>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sp>
        <p:nvSpPr>
          <p:cNvPr id="8" name="Text Box 15">
            <a:extLst>
              <a:ext uri="{FF2B5EF4-FFF2-40B4-BE49-F238E27FC236}">
                <a16:creationId xmlns:a16="http://schemas.microsoft.com/office/drawing/2014/main" xmlns="" id="{AF0E1AD0-DDCB-4C3B-B80D-48DC41EF78D2}"/>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Remdesivir PI. </a:t>
            </a:r>
            <a:endParaRPr lang="en-US" altLang="en-US" sz="1200" b="0" dirty="0">
              <a:solidFill>
                <a:srgbClr val="455560"/>
              </a:solidFill>
              <a:latin typeface="Calibri" panose="020F0502020204030204" pitchFamily="34" charset="0"/>
              <a:cs typeface="+mn-cs"/>
            </a:endParaRPr>
          </a:p>
        </p:txBody>
      </p:sp>
    </p:spTree>
    <p:extLst>
      <p:ext uri="{BB962C8B-B14F-4D97-AF65-F5344CB8AC3E}">
        <p14:creationId xmlns="" xmlns:p14="http://schemas.microsoft.com/office/powerpoint/2010/main" val="3556410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B68F4E-0CC8-4590-BFC0-6AEA9DFB26CF}"/>
              </a:ext>
            </a:extLst>
          </p:cNvPr>
          <p:cNvSpPr>
            <a:spLocks noGrp="1"/>
          </p:cNvSpPr>
          <p:nvPr>
            <p:ph type="title"/>
          </p:nvPr>
        </p:nvSpPr>
        <p:spPr/>
        <p:txBody>
          <a:bodyPr/>
          <a:lstStyle/>
          <a:p>
            <a:pPr algn="ctr"/>
            <a:r>
              <a:rPr lang="ro-RO" dirty="0" smtClean="0">
                <a:solidFill>
                  <a:schemeClr val="bg1"/>
                </a:solidFill>
              </a:rPr>
              <a:t>Aprobare FDA pentru Remdesivir </a:t>
            </a:r>
            <a:r>
              <a:rPr lang="en-US" dirty="0" smtClean="0">
                <a:solidFill>
                  <a:schemeClr val="bg1"/>
                </a:solidFill>
              </a:rPr>
              <a:t>:</a:t>
            </a:r>
            <a:r>
              <a:rPr lang="en-US" dirty="0">
                <a:solidFill>
                  <a:schemeClr val="bg1"/>
                </a:solidFill>
              </a:rPr>
              <a:t/>
            </a:r>
            <a:br>
              <a:rPr lang="en-US" dirty="0">
                <a:solidFill>
                  <a:schemeClr val="bg1"/>
                </a:solidFill>
              </a:rPr>
            </a:br>
            <a:r>
              <a:rPr lang="ro-RO" dirty="0" smtClean="0">
                <a:solidFill>
                  <a:schemeClr val="bg1"/>
                </a:solidFill>
              </a:rPr>
              <a:t>Contraindicații și atenționări</a:t>
            </a:r>
            <a:endParaRPr lang="en-US" dirty="0">
              <a:solidFill>
                <a:schemeClr val="bg1"/>
              </a:solidFill>
            </a:endParaRPr>
          </a:p>
        </p:txBody>
      </p:sp>
      <p:sp>
        <p:nvSpPr>
          <p:cNvPr id="14" name="Content Placeholder 13">
            <a:extLst>
              <a:ext uri="{FF2B5EF4-FFF2-40B4-BE49-F238E27FC236}">
                <a16:creationId xmlns:a16="http://schemas.microsoft.com/office/drawing/2014/main" xmlns="" id="{34F2AB26-B0CA-434F-A3E3-F33651CA9EE8}"/>
              </a:ext>
            </a:extLst>
          </p:cNvPr>
          <p:cNvSpPr>
            <a:spLocks noGrp="1"/>
          </p:cNvSpPr>
          <p:nvPr>
            <p:ph idx="1"/>
          </p:nvPr>
        </p:nvSpPr>
        <p:spPr/>
        <p:txBody>
          <a:bodyPr/>
          <a:lstStyle/>
          <a:p>
            <a:r>
              <a:rPr lang="en-US" b="1" dirty="0" err="1" smtClean="0"/>
              <a:t>Contraindicat</a:t>
            </a:r>
            <a:r>
              <a:rPr lang="en-US" b="1" dirty="0" smtClean="0"/>
              <a:t> </a:t>
            </a:r>
            <a:r>
              <a:rPr lang="ro-RO" b="1" dirty="0" smtClean="0"/>
              <a:t>la</a:t>
            </a:r>
            <a:r>
              <a:rPr lang="en-US" b="1" dirty="0" smtClean="0"/>
              <a:t> </a:t>
            </a:r>
            <a:r>
              <a:rPr lang="ro-RO" dirty="0" smtClean="0"/>
              <a:t>pacienții cu istoric de h</a:t>
            </a:r>
            <a:r>
              <a:rPr lang="it-IT" dirty="0" smtClean="0"/>
              <a:t>ipersensibilitate la substanța</a:t>
            </a:r>
            <a:r>
              <a:rPr lang="ro-RO" dirty="0" smtClean="0"/>
              <a:t> </a:t>
            </a:r>
            <a:r>
              <a:rPr lang="it-IT" dirty="0" smtClean="0"/>
              <a:t>activă sau la oricare dintre excipienți</a:t>
            </a:r>
            <a:endParaRPr lang="en-US" dirty="0"/>
          </a:p>
          <a:p>
            <a:r>
              <a:rPr lang="ro-RO" b="1" dirty="0" smtClean="0"/>
              <a:t>Nu este recomandat </a:t>
            </a:r>
            <a:r>
              <a:rPr lang="ro-RO" dirty="0" smtClean="0"/>
              <a:t>pacienților cu RFGe</a:t>
            </a:r>
            <a:r>
              <a:rPr lang="en-US" dirty="0" smtClean="0"/>
              <a:t> </a:t>
            </a:r>
            <a:r>
              <a:rPr lang="en-US" dirty="0"/>
              <a:t>&lt; 30 mL/min</a:t>
            </a:r>
          </a:p>
          <a:p>
            <a:r>
              <a:rPr lang="ro-RO" b="1" dirty="0" smtClean="0">
                <a:solidFill>
                  <a:schemeClr val="accent3"/>
                </a:solidFill>
              </a:rPr>
              <a:t>Atenționări și precauții</a:t>
            </a:r>
            <a:r>
              <a:rPr lang="en-US" b="1" dirty="0" smtClean="0">
                <a:solidFill>
                  <a:schemeClr val="accent3"/>
                </a:solidFill>
              </a:rPr>
              <a:t>:</a:t>
            </a:r>
            <a:endParaRPr lang="en-US" b="1" dirty="0">
              <a:solidFill>
                <a:schemeClr val="accent3"/>
              </a:solidFill>
            </a:endParaRPr>
          </a:p>
          <a:p>
            <a:pPr lvl="1"/>
            <a:r>
              <a:rPr lang="ro-RO" b="1" dirty="0" smtClean="0">
                <a:solidFill>
                  <a:schemeClr val="accent1"/>
                </a:solidFill>
              </a:rPr>
              <a:t>Reacții asociate perfuziei </a:t>
            </a:r>
            <a:r>
              <a:rPr lang="ro-RO" dirty="0" smtClean="0"/>
              <a:t>au fost observate la pacienții care au primit remdesivir</a:t>
            </a:r>
            <a:r>
              <a:rPr lang="en-US" dirty="0" smtClean="0"/>
              <a:t>; </a:t>
            </a:r>
            <a:r>
              <a:rPr lang="ro-RO" dirty="0" smtClean="0"/>
              <a:t>dacă apar semne ale unei reacții semnificative clinic, se oprește imediat administrarea</a:t>
            </a:r>
            <a:endParaRPr lang="en-US" dirty="0"/>
          </a:p>
          <a:p>
            <a:pPr lvl="1"/>
            <a:r>
              <a:rPr lang="ro-RO" b="1" dirty="0" smtClean="0">
                <a:solidFill>
                  <a:schemeClr val="accent1"/>
                </a:solidFill>
              </a:rPr>
              <a:t>Creșterea valorilor transaminazelor </a:t>
            </a:r>
            <a:r>
              <a:rPr lang="ro-RO" dirty="0" smtClean="0"/>
              <a:t>au fost observate la voluntarii sănătoși și la pacienții cu COVID-19 care au primit remdesivir</a:t>
            </a:r>
            <a:r>
              <a:rPr lang="en-US" dirty="0" smtClean="0"/>
              <a:t>; </a:t>
            </a:r>
            <a:r>
              <a:rPr lang="ro-RO" dirty="0" smtClean="0"/>
              <a:t>luați în considerare întreruperea tratamentului dacă</a:t>
            </a:r>
            <a:r>
              <a:rPr lang="en-US" dirty="0" smtClean="0"/>
              <a:t> </a:t>
            </a:r>
            <a:r>
              <a:rPr lang="en-US" dirty="0"/>
              <a:t>ALT ≥ 10 x ULN</a:t>
            </a:r>
          </a:p>
          <a:p>
            <a:pPr lvl="1"/>
            <a:endParaRPr lang="en-US" dirty="0"/>
          </a:p>
        </p:txBody>
      </p:sp>
      <p:grpSp>
        <p:nvGrpSpPr>
          <p:cNvPr id="3" name="Group 1">
            <a:extLst>
              <a:ext uri="{FF2B5EF4-FFF2-40B4-BE49-F238E27FC236}">
                <a16:creationId xmlns:a16="http://schemas.microsoft.com/office/drawing/2014/main" xmlns="" id="{2F1B9C1A-1815-4A60-99BA-0CDB1297B4F2}"/>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a16="http://schemas.microsoft.com/office/drawing/2014/main" xmlns="" id="{4570475A-28C6-4C17-BE95-9D22D532B687}"/>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xmlns="" id="{B74757F1-5A82-4083-B9F1-93DEC1B7ACBA}"/>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fontAlgn="auto"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cs typeface="+mn-cs"/>
                </a:rPr>
                <a:t>Slide credit: </a:t>
              </a:r>
              <a:r>
                <a:rPr lang="en-US" altLang="en-US" sz="1400" b="0" dirty="0">
                  <a:solidFill>
                    <a:srgbClr val="455560"/>
                  </a:solidFill>
                  <a:latin typeface="Calibri" panose="020F0502020204030204" pitchFamily="34" charset="0"/>
                  <a:cs typeface="+mn-cs"/>
                  <a:hlinkClick r:id="rId4"/>
                </a:rPr>
                <a:t>clinicaloptions.com</a:t>
              </a:r>
              <a:endParaRPr lang="en-US" altLang="en-US" sz="1400" b="0" dirty="0">
                <a:solidFill>
                  <a:srgbClr val="455560"/>
                </a:solidFill>
                <a:latin typeface="Calibri" panose="020F0502020204030204" pitchFamily="34" charset="0"/>
                <a:cs typeface="+mn-cs"/>
              </a:endParaRPr>
            </a:p>
          </p:txBody>
        </p:sp>
      </p:grpSp>
      <p:sp>
        <p:nvSpPr>
          <p:cNvPr id="19" name="Text Box 15">
            <a:extLst>
              <a:ext uri="{FF2B5EF4-FFF2-40B4-BE49-F238E27FC236}">
                <a16:creationId xmlns:a16="http://schemas.microsoft.com/office/drawing/2014/main" xmlns="" id="{3BFFF803-1BDE-4826-B1D8-BB81C3E0C8FF}"/>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Remdesivir PI. </a:t>
            </a:r>
            <a:endParaRPr lang="en-US" altLang="en-US" sz="1200" b="0" dirty="0">
              <a:solidFill>
                <a:srgbClr val="455560"/>
              </a:solidFill>
              <a:latin typeface="Calibri" panose="020F0502020204030204" pitchFamily="34" charset="0"/>
              <a:cs typeface="+mn-cs"/>
            </a:endParaRPr>
          </a:p>
        </p:txBody>
      </p:sp>
    </p:spTree>
    <p:extLst>
      <p:ext uri="{BB962C8B-B14F-4D97-AF65-F5344CB8AC3E}">
        <p14:creationId xmlns="" xmlns:p14="http://schemas.microsoft.com/office/powerpoint/2010/main" val="4115987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A9029-6A33-4444-B4BD-D98B8B7AB1D2}"/>
              </a:ext>
            </a:extLst>
          </p:cNvPr>
          <p:cNvSpPr>
            <a:spLocks noGrp="1"/>
          </p:cNvSpPr>
          <p:nvPr>
            <p:ph type="title"/>
          </p:nvPr>
        </p:nvSpPr>
        <p:spPr>
          <a:xfrm>
            <a:off x="555168" y="163773"/>
            <a:ext cx="10872444" cy="1103313"/>
          </a:xfrm>
        </p:spPr>
        <p:txBody>
          <a:bodyPr/>
          <a:lstStyle/>
          <a:p>
            <a:pPr algn="ctr"/>
            <a:r>
              <a:rPr lang="ro-RO" dirty="0" smtClean="0">
                <a:solidFill>
                  <a:schemeClr val="bg1"/>
                </a:solidFill>
              </a:rPr>
              <a:t>Aprobare FDA pentru Remdesivir </a:t>
            </a:r>
            <a:r>
              <a:rPr lang="en-US" dirty="0" smtClean="0">
                <a:solidFill>
                  <a:schemeClr val="bg1"/>
                </a:solidFill>
              </a:rPr>
              <a:t>:</a:t>
            </a:r>
            <a:r>
              <a:rPr lang="en-US" dirty="0">
                <a:solidFill>
                  <a:schemeClr val="bg1"/>
                </a:solidFill>
              </a:rPr>
              <a:t/>
            </a:r>
            <a:br>
              <a:rPr lang="en-US" dirty="0">
                <a:solidFill>
                  <a:schemeClr val="bg1"/>
                </a:solidFill>
              </a:rPr>
            </a:br>
            <a:r>
              <a:rPr lang="ro-RO" dirty="0" smtClean="0">
                <a:solidFill>
                  <a:schemeClr val="bg1"/>
                </a:solidFill>
              </a:rPr>
              <a:t>Utilizarea la categorii speciale de pacienți</a:t>
            </a:r>
            <a:endParaRPr lang="en-US" dirty="0">
              <a:solidFill>
                <a:schemeClr val="bg1"/>
              </a:solidFill>
            </a:endParaRPr>
          </a:p>
        </p:txBody>
      </p:sp>
      <p:grpSp>
        <p:nvGrpSpPr>
          <p:cNvPr id="3" name="Group 1">
            <a:extLst>
              <a:ext uri="{FF2B5EF4-FFF2-40B4-BE49-F238E27FC236}">
                <a16:creationId xmlns:a16="http://schemas.microsoft.com/office/drawing/2014/main" xmlns="" id="{A9400BB5-24E3-4A3C-BD62-BF7D5F394C18}"/>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a16="http://schemas.microsoft.com/office/drawing/2014/main" xmlns="" id="{6F8CA7CF-124A-47B3-BE7B-90D42D08231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xmlns="" id="{281F83E8-5BBF-4072-8D24-34261526133B}"/>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455560"/>
                  </a:solidFill>
                  <a:latin typeface="Calibri" panose="020F0502020204030204" pitchFamily="34" charset="0"/>
                  <a:hlinkClick r:id="rId4"/>
                </a:rPr>
                <a:t>clinicaloptions.com</a:t>
              </a:r>
              <a:endParaRPr lang="en-US" altLang="en-US" sz="1400" b="0" dirty="0">
                <a:solidFill>
                  <a:srgbClr val="455560"/>
                </a:solidFill>
                <a:latin typeface="Calibri" panose="020F0502020204030204" pitchFamily="34" charset="0"/>
              </a:endParaRPr>
            </a:p>
          </p:txBody>
        </p:sp>
      </p:grpSp>
      <p:graphicFrame>
        <p:nvGraphicFramePr>
          <p:cNvPr id="8" name="Group 32">
            <a:extLst>
              <a:ext uri="{FF2B5EF4-FFF2-40B4-BE49-F238E27FC236}">
                <a16:creationId xmlns:a16="http://schemas.microsoft.com/office/drawing/2014/main" xmlns="" id="{5CD3F4E2-B7BC-4DC7-8E52-B4C8D5A6411C}"/>
              </a:ext>
            </a:extLst>
          </p:cNvPr>
          <p:cNvGraphicFramePr>
            <a:graphicFrameLocks noGrp="1"/>
          </p:cNvGraphicFramePr>
          <p:nvPr>
            <p:extLst>
              <p:ext uri="{D42A27DB-BD31-4B8C-83A1-F6EECF244321}">
                <p14:modId xmlns="" xmlns:p14="http://schemas.microsoft.com/office/powerpoint/2010/main" val="4121547697"/>
              </p:ext>
            </p:extLst>
          </p:nvPr>
        </p:nvGraphicFramePr>
        <p:xfrm>
          <a:off x="532832" y="1296370"/>
          <a:ext cx="11231538" cy="4899675"/>
        </p:xfrm>
        <a:graphic>
          <a:graphicData uri="http://schemas.openxmlformats.org/drawingml/2006/table">
            <a:tbl>
              <a:tblPr/>
              <a:tblGrid>
                <a:gridCol w="2172922">
                  <a:extLst>
                    <a:ext uri="{9D8B030D-6E8A-4147-A177-3AD203B41FA5}">
                      <a16:colId xmlns:a16="http://schemas.microsoft.com/office/drawing/2014/main" xmlns="" val="20000"/>
                    </a:ext>
                  </a:extLst>
                </a:gridCol>
                <a:gridCol w="9058616">
                  <a:extLst>
                    <a:ext uri="{9D8B030D-6E8A-4147-A177-3AD203B41FA5}">
                      <a16:colId xmlns:a16="http://schemas.microsoft.com/office/drawing/2014/main" xmlns="" val="20001"/>
                    </a:ext>
                  </a:extLst>
                </a:gridCol>
              </a:tblGrid>
              <a:tr h="545933">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1700" b="1" i="0" u="none" strike="noStrike" cap="none" normalizeH="0" baseline="0" dirty="0" smtClean="0">
                          <a:ln>
                            <a:noFill/>
                          </a:ln>
                          <a:solidFill>
                            <a:schemeClr val="tx1"/>
                          </a:solidFill>
                          <a:effectLst/>
                          <a:latin typeface="Calibri" panose="020F0502020204030204" pitchFamily="34" charset="0"/>
                        </a:rPr>
                        <a:t>Categorii speciale de pacienți</a:t>
                      </a:r>
                      <a:endParaRPr kumimoji="0" lang="en-US" sz="17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700" b="1" i="0" u="none" strike="noStrike" cap="none" normalizeH="0" baseline="0" dirty="0" err="1" smtClean="0">
                          <a:ln>
                            <a:noFill/>
                          </a:ln>
                          <a:solidFill>
                            <a:schemeClr val="tx1"/>
                          </a:solidFill>
                          <a:effectLst/>
                          <a:latin typeface="Calibri" panose="020F0502020204030204" pitchFamily="34" charset="0"/>
                        </a:rPr>
                        <a:t>Reco</a:t>
                      </a:r>
                      <a:r>
                        <a:rPr kumimoji="0" lang="ro-RO" sz="1700" b="1" i="0" u="none" strike="noStrike" cap="none" normalizeH="0" baseline="0" dirty="0" smtClean="0">
                          <a:ln>
                            <a:noFill/>
                          </a:ln>
                          <a:solidFill>
                            <a:schemeClr val="tx1"/>
                          </a:solidFill>
                          <a:effectLst/>
                          <a:latin typeface="Calibri" panose="020F0502020204030204" pitchFamily="34" charset="0"/>
                        </a:rPr>
                        <a:t>mandări</a:t>
                      </a:r>
                      <a:endParaRPr kumimoji="0" lang="en-US" sz="17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0"/>
                  </a:ext>
                </a:extLst>
              </a:tr>
              <a:tr h="313917">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1700" b="1" i="0" u="none" strike="noStrike" cap="none" normalizeH="0" baseline="0" dirty="0" smtClean="0">
                          <a:ln>
                            <a:noFill/>
                          </a:ln>
                          <a:solidFill>
                            <a:schemeClr val="bg2">
                              <a:lumMod val="10000"/>
                            </a:schemeClr>
                          </a:solidFill>
                          <a:effectLst/>
                          <a:latin typeface="Calibri" panose="020F0502020204030204" pitchFamily="34" charset="0"/>
                        </a:rPr>
                        <a:t>Sarcină</a:t>
                      </a:r>
                      <a:endParaRPr kumimoji="0" lang="en-US" sz="1700" b="1"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1700" b="0" i="0" u="none" strike="noStrike" cap="none" normalizeH="0" baseline="0" dirty="0" smtClean="0">
                          <a:ln>
                            <a:noFill/>
                          </a:ln>
                          <a:solidFill>
                            <a:schemeClr val="bg2">
                              <a:lumMod val="10000"/>
                            </a:schemeClr>
                          </a:solidFill>
                          <a:effectLst/>
                          <a:latin typeface="Calibri" panose="020F0502020204030204" pitchFamily="34" charset="0"/>
                        </a:rPr>
                        <a:t>Studiile sunt limitate</a:t>
                      </a:r>
                      <a:endParaRPr kumimoji="0" lang="en-US" sz="17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1"/>
                  </a:ext>
                </a:extLst>
              </a:tr>
              <a:tr h="1241979">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1700" b="1" i="0" u="none" strike="noStrike" cap="none" normalizeH="0" baseline="0" dirty="0" smtClean="0">
                          <a:ln>
                            <a:noFill/>
                          </a:ln>
                          <a:solidFill>
                            <a:schemeClr val="bg2">
                              <a:lumMod val="10000"/>
                            </a:schemeClr>
                          </a:solidFill>
                          <a:effectLst/>
                          <a:latin typeface="Calibri" panose="020F0502020204030204" pitchFamily="34" charset="0"/>
                        </a:rPr>
                        <a:t>Alăptare</a:t>
                      </a:r>
                      <a:endParaRPr kumimoji="0" lang="en-US" sz="1700" b="1"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lang="vi-VN" sz="1700" dirty="0" smtClean="0">
                          <a:solidFill>
                            <a:schemeClr val="bg1"/>
                          </a:solidFill>
                          <a:latin typeface="Calibri" pitchFamily="34" charset="0"/>
                          <a:cs typeface="Calibri" pitchFamily="34" charset="0"/>
                        </a:rPr>
                        <a:t>Nu se cunoaște dacă remdesivirul se excretă în laptele uman sau care sunt efectele asupra sugarului </a:t>
                      </a:r>
                      <a:r>
                        <a:rPr lang="ro-RO" sz="1700" dirty="0" smtClean="0">
                          <a:solidFill>
                            <a:schemeClr val="bg1"/>
                          </a:solidFill>
                          <a:latin typeface="Calibri" pitchFamily="34" charset="0"/>
                          <a:cs typeface="Calibri" pitchFamily="34" charset="0"/>
                        </a:rPr>
                        <a:t>alimentat</a:t>
                      </a:r>
                      <a:r>
                        <a:rPr lang="vi-VN" sz="1700" dirty="0" smtClean="0">
                          <a:solidFill>
                            <a:schemeClr val="bg1"/>
                          </a:solidFill>
                          <a:latin typeface="Calibri" pitchFamily="34" charset="0"/>
                          <a:cs typeface="Calibri" pitchFamily="34" charset="0"/>
                        </a:rPr>
                        <a:t> la sân sau efectele asupra producerii de lapte</a:t>
                      </a:r>
                      <a:r>
                        <a:rPr kumimoji="0" lang="en-US" sz="1700" b="0" i="0" u="none" strike="noStrike" cap="none" normalizeH="0" baseline="0" dirty="0" smtClean="0">
                          <a:ln>
                            <a:noFill/>
                          </a:ln>
                          <a:solidFill>
                            <a:schemeClr val="bg1"/>
                          </a:solidFill>
                          <a:effectLst/>
                          <a:latin typeface="Calibri" pitchFamily="34" charset="0"/>
                          <a:cs typeface="Calibri" pitchFamily="34" charset="0"/>
                        </a:rPr>
                        <a:t>; </a:t>
                      </a:r>
                      <a:r>
                        <a:rPr kumimoji="0" lang="ro-RO" sz="1700" b="0" i="0" u="none" strike="noStrike" cap="none" normalizeH="0" baseline="0" dirty="0" smtClean="0">
                          <a:ln>
                            <a:noFill/>
                          </a:ln>
                          <a:solidFill>
                            <a:schemeClr val="bg1"/>
                          </a:solidFill>
                          <a:effectLst/>
                          <a:latin typeface="Calibri" pitchFamily="34" charset="0"/>
                          <a:cs typeface="Calibri" pitchFamily="34" charset="0"/>
                        </a:rPr>
                        <a:t>î</a:t>
                      </a:r>
                      <a:r>
                        <a:rPr lang="vi-VN" sz="1700" dirty="0" smtClean="0">
                          <a:solidFill>
                            <a:schemeClr val="bg1"/>
                          </a:solidFill>
                          <a:latin typeface="Calibri" pitchFamily="34" charset="0"/>
                          <a:cs typeface="Calibri" pitchFamily="34" charset="0"/>
                        </a:rPr>
                        <a:t>n studiile efectuate la animale, </a:t>
                      </a:r>
                      <a:r>
                        <a:rPr lang="ro-RO" sz="1700" dirty="0" smtClean="0">
                          <a:solidFill>
                            <a:schemeClr val="bg1"/>
                          </a:solidFill>
                          <a:latin typeface="Calibri" pitchFamily="34" charset="0"/>
                          <a:cs typeface="Calibri" pitchFamily="34" charset="0"/>
                        </a:rPr>
                        <a:t>remdesivirul și metaboliții</a:t>
                      </a:r>
                      <a:r>
                        <a:rPr lang="vi-VN" sz="1700" dirty="0" smtClean="0">
                          <a:solidFill>
                            <a:schemeClr val="bg1"/>
                          </a:solidFill>
                          <a:latin typeface="Calibri" pitchFamily="34" charset="0"/>
                          <a:cs typeface="Calibri" pitchFamily="34" charset="0"/>
                        </a:rPr>
                        <a:t> a</a:t>
                      </a:r>
                      <a:r>
                        <a:rPr lang="ro-RO" sz="1700" dirty="0" smtClean="0">
                          <a:solidFill>
                            <a:schemeClr val="bg1"/>
                          </a:solidFill>
                          <a:latin typeface="Calibri" pitchFamily="34" charset="0"/>
                          <a:cs typeface="Calibri" pitchFamily="34" charset="0"/>
                        </a:rPr>
                        <a:t>u</a:t>
                      </a:r>
                      <a:r>
                        <a:rPr lang="vi-VN" sz="1700" dirty="0" smtClean="0">
                          <a:solidFill>
                            <a:schemeClr val="bg1"/>
                          </a:solidFill>
                          <a:latin typeface="Calibri" pitchFamily="34" charset="0"/>
                          <a:cs typeface="Calibri" pitchFamily="34" charset="0"/>
                        </a:rPr>
                        <a:t> fost detecta</a:t>
                      </a:r>
                      <a:r>
                        <a:rPr lang="ro-RO" sz="1700" dirty="0" smtClean="0">
                          <a:solidFill>
                            <a:schemeClr val="bg1"/>
                          </a:solidFill>
                          <a:latin typeface="Calibri" pitchFamily="34" charset="0"/>
                          <a:cs typeface="Calibri" pitchFamily="34" charset="0"/>
                        </a:rPr>
                        <a:t>te</a:t>
                      </a:r>
                      <a:r>
                        <a:rPr lang="vi-VN" sz="1700" dirty="0" smtClean="0">
                          <a:solidFill>
                            <a:schemeClr val="bg1"/>
                          </a:solidFill>
                          <a:latin typeface="Calibri" pitchFamily="34" charset="0"/>
                          <a:cs typeface="Calibri" pitchFamily="34" charset="0"/>
                        </a:rPr>
                        <a:t> în sângele puilor ale căror mame au primit remdesivir</a:t>
                      </a:r>
                      <a:r>
                        <a:rPr lang="ro-RO" sz="1700" dirty="0" smtClean="0">
                          <a:solidFill>
                            <a:schemeClr val="bg1"/>
                          </a:solidFill>
                          <a:latin typeface="Calibri" pitchFamily="34" charset="0"/>
                          <a:cs typeface="Calibri" pitchFamily="34" charset="0"/>
                        </a:rPr>
                        <a:t>,</a:t>
                      </a:r>
                      <a:r>
                        <a:rPr lang="ro-RO" sz="1700" baseline="0" dirty="0" smtClean="0">
                          <a:solidFill>
                            <a:schemeClr val="bg1"/>
                          </a:solidFill>
                          <a:latin typeface="Calibri" pitchFamily="34" charset="0"/>
                          <a:cs typeface="Calibri" pitchFamily="34" charset="0"/>
                        </a:rPr>
                        <a:t> sugerând </a:t>
                      </a:r>
                      <a:r>
                        <a:rPr lang="vi-VN" sz="1700" dirty="0" smtClean="0">
                          <a:solidFill>
                            <a:schemeClr val="bg1"/>
                          </a:solidFill>
                          <a:latin typeface="Calibri" pitchFamily="34" charset="0"/>
                          <a:cs typeface="Calibri" pitchFamily="34" charset="0"/>
                        </a:rPr>
                        <a:t>excreția remdesivirului și/sau a metaboliților săi în laptele animalelor aflate în perioada de lactație</a:t>
                      </a:r>
                      <a:endParaRPr kumimoji="0" lang="en-US" sz="1700" b="0" i="0" u="none" strike="noStrike" cap="none" normalizeH="0" baseline="0" dirty="0">
                        <a:ln>
                          <a:noFill/>
                        </a:ln>
                        <a:solidFill>
                          <a:schemeClr val="bg1"/>
                        </a:solidFill>
                        <a:effectLst/>
                        <a:latin typeface="Calibri" pitchFamily="34" charset="0"/>
                        <a:cs typeface="Calibri"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r h="545933">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1700" b="1" i="0" u="none" strike="noStrike" cap="none" normalizeH="0" baseline="0" dirty="0" smtClean="0">
                          <a:ln>
                            <a:noFill/>
                          </a:ln>
                          <a:solidFill>
                            <a:schemeClr val="bg2">
                              <a:lumMod val="10000"/>
                            </a:schemeClr>
                          </a:solidFill>
                          <a:effectLst/>
                          <a:latin typeface="Calibri" panose="020F0502020204030204" pitchFamily="34" charset="0"/>
                        </a:rPr>
                        <a:t>Copii</a:t>
                      </a:r>
                      <a:endParaRPr kumimoji="0" lang="en-US" sz="1700" b="1"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lang="vi-VN" sz="1700" dirty="0" smtClean="0">
                          <a:solidFill>
                            <a:schemeClr val="bg1"/>
                          </a:solidFill>
                          <a:latin typeface="Calibri" pitchFamily="34" charset="0"/>
                          <a:cs typeface="Calibri" pitchFamily="34" charset="0"/>
                        </a:rPr>
                        <a:t>Siguranța și eficacitatea remdesivirului la cop</a:t>
                      </a:r>
                      <a:r>
                        <a:rPr lang="ro-RO" sz="1700" dirty="0" smtClean="0">
                          <a:solidFill>
                            <a:schemeClr val="bg1"/>
                          </a:solidFill>
                          <a:latin typeface="Calibri" pitchFamily="34" charset="0"/>
                          <a:cs typeface="Calibri" pitchFamily="34" charset="0"/>
                        </a:rPr>
                        <a:t>i</a:t>
                      </a:r>
                      <a:r>
                        <a:rPr lang="vi-VN" sz="1700" dirty="0" smtClean="0">
                          <a:solidFill>
                            <a:schemeClr val="bg1"/>
                          </a:solidFill>
                          <a:latin typeface="Calibri" pitchFamily="34" charset="0"/>
                          <a:cs typeface="Calibri" pitchFamily="34" charset="0"/>
                        </a:rPr>
                        <a:t>ii cu vârsta sub 12 ani și cu o greutate corporală &lt; 40 kg nu au fost încă stabilite</a:t>
                      </a:r>
                      <a:endParaRPr kumimoji="0" lang="en-US" sz="1700" b="0" i="0" u="none" strike="noStrike" cap="none" normalizeH="0" baseline="0" dirty="0">
                        <a:ln>
                          <a:noFill/>
                        </a:ln>
                        <a:solidFill>
                          <a:schemeClr val="bg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777948">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1700" b="1" i="0" u="none" strike="noStrike" cap="none" normalizeH="0" baseline="0" dirty="0" smtClean="0">
                          <a:ln>
                            <a:noFill/>
                          </a:ln>
                          <a:solidFill>
                            <a:schemeClr val="bg2">
                              <a:lumMod val="10000"/>
                            </a:schemeClr>
                          </a:solidFill>
                          <a:effectLst/>
                          <a:latin typeface="Calibri" panose="020F0502020204030204" pitchFamily="34" charset="0"/>
                        </a:rPr>
                        <a:t>Vârstnici</a:t>
                      </a:r>
                      <a:endParaRPr kumimoji="0" lang="en-US" sz="1700" b="1"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1700" b="0" i="0" u="none" strike="noStrike" cap="none" normalizeH="0" baseline="0" dirty="0" smtClean="0">
                          <a:ln>
                            <a:noFill/>
                          </a:ln>
                          <a:solidFill>
                            <a:schemeClr val="bg2">
                              <a:lumMod val="10000"/>
                            </a:schemeClr>
                          </a:solidFill>
                          <a:effectLst/>
                          <a:latin typeface="Calibri" panose="020F0502020204030204" pitchFamily="34" charset="0"/>
                        </a:rPr>
                        <a:t>Nu au fost identificate diferențe între răspunsul la tratament al pacienților vârstnici comparativ cu cei tineri; nu este necesară ajustarea dozelor; trebuie monitorizați pentru funcția cardiacă, renală, hepatică</a:t>
                      </a:r>
                      <a:endParaRPr kumimoji="0" lang="en-US" sz="17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4"/>
                  </a:ext>
                </a:extLst>
              </a:tr>
              <a:tr h="545933">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1700" b="1" i="0" u="none" strike="noStrike" cap="none" normalizeH="0" baseline="0" dirty="0" smtClean="0">
                          <a:ln>
                            <a:noFill/>
                          </a:ln>
                          <a:solidFill>
                            <a:schemeClr val="bg2">
                              <a:lumMod val="10000"/>
                            </a:schemeClr>
                          </a:solidFill>
                          <a:effectLst/>
                          <a:latin typeface="Calibri" panose="020F0502020204030204" pitchFamily="34" charset="0"/>
                        </a:rPr>
                        <a:t>Insuficiență renală</a:t>
                      </a:r>
                      <a:endParaRPr kumimoji="0" lang="en-US" sz="1700" b="1"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lang="vi-VN" sz="1700" dirty="0" smtClean="0">
                          <a:solidFill>
                            <a:schemeClr val="bg1"/>
                          </a:solidFill>
                          <a:latin typeface="Calibri" pitchFamily="34" charset="0"/>
                          <a:cs typeface="Calibri" pitchFamily="34" charset="0"/>
                        </a:rPr>
                        <a:t>Farmacocinetica remdesivirului nu a fost evaluată la pacienții cu insuficiență renală</a:t>
                      </a:r>
                      <a:r>
                        <a:rPr lang="ro-RO" sz="1700" dirty="0" smtClean="0">
                          <a:solidFill>
                            <a:schemeClr val="bg1"/>
                          </a:solidFill>
                          <a:latin typeface="Calibri" pitchFamily="34" charset="0"/>
                          <a:cs typeface="Calibri" pitchFamily="34" charset="0"/>
                        </a:rPr>
                        <a:t>; </a:t>
                      </a:r>
                      <a:r>
                        <a:rPr lang="en-US" sz="1700" dirty="0" smtClean="0">
                          <a:solidFill>
                            <a:schemeClr val="bg1"/>
                          </a:solidFill>
                          <a:latin typeface="Calibri" pitchFamily="34" charset="0"/>
                          <a:cs typeface="Calibri" pitchFamily="34" charset="0"/>
                        </a:rPr>
                        <a:t>nu </a:t>
                      </a:r>
                      <a:r>
                        <a:rPr lang="en-US" sz="1700" dirty="0" err="1" smtClean="0">
                          <a:solidFill>
                            <a:schemeClr val="bg1"/>
                          </a:solidFill>
                          <a:latin typeface="Calibri" pitchFamily="34" charset="0"/>
                          <a:cs typeface="Calibri" pitchFamily="34" charset="0"/>
                        </a:rPr>
                        <a:t>este</a:t>
                      </a:r>
                      <a:r>
                        <a:rPr lang="en-US" sz="1700" dirty="0" smtClean="0">
                          <a:solidFill>
                            <a:schemeClr val="bg1"/>
                          </a:solidFill>
                          <a:latin typeface="Calibri" pitchFamily="34" charset="0"/>
                          <a:cs typeface="Calibri" pitchFamily="34" charset="0"/>
                        </a:rPr>
                        <a:t> </a:t>
                      </a:r>
                      <a:r>
                        <a:rPr lang="en-US" sz="1700" dirty="0" err="1" smtClean="0">
                          <a:solidFill>
                            <a:schemeClr val="bg1"/>
                          </a:solidFill>
                          <a:latin typeface="Calibri" pitchFamily="34" charset="0"/>
                          <a:cs typeface="Calibri" pitchFamily="34" charset="0"/>
                        </a:rPr>
                        <a:t>recomandat</a:t>
                      </a:r>
                      <a:r>
                        <a:rPr lang="en-US" sz="1700" dirty="0" smtClean="0">
                          <a:solidFill>
                            <a:schemeClr val="bg1"/>
                          </a:solidFill>
                          <a:latin typeface="Calibri" pitchFamily="34" charset="0"/>
                          <a:cs typeface="Calibri" pitchFamily="34" charset="0"/>
                        </a:rPr>
                        <a:t> </a:t>
                      </a:r>
                      <a:r>
                        <a:rPr lang="en-US" sz="1700" dirty="0" err="1" smtClean="0">
                          <a:solidFill>
                            <a:schemeClr val="bg1"/>
                          </a:solidFill>
                          <a:latin typeface="Calibri" pitchFamily="34" charset="0"/>
                          <a:cs typeface="Calibri" pitchFamily="34" charset="0"/>
                        </a:rPr>
                        <a:t>pacienților</a:t>
                      </a:r>
                      <a:r>
                        <a:rPr lang="en-US" sz="1700" dirty="0" smtClean="0">
                          <a:solidFill>
                            <a:schemeClr val="bg1"/>
                          </a:solidFill>
                          <a:latin typeface="Calibri" pitchFamily="34" charset="0"/>
                          <a:cs typeface="Calibri" pitchFamily="34" charset="0"/>
                        </a:rPr>
                        <a:t> cu </a:t>
                      </a:r>
                      <a:r>
                        <a:rPr kumimoji="0" lang="en-US" sz="1700" b="0" i="0" u="none" strike="noStrike" cap="none" normalizeH="0" baseline="0" dirty="0" smtClean="0">
                          <a:ln>
                            <a:noFill/>
                          </a:ln>
                          <a:solidFill>
                            <a:schemeClr val="bg1"/>
                          </a:solidFill>
                          <a:effectLst/>
                          <a:latin typeface="Calibri" pitchFamily="34" charset="0"/>
                          <a:cs typeface="Calibri" pitchFamily="34" charset="0"/>
                        </a:rPr>
                        <a:t> </a:t>
                      </a:r>
                      <a:r>
                        <a:rPr kumimoji="0" lang="ro-RO" sz="1700" b="0" i="0" u="none" strike="noStrike" cap="none" normalizeH="0" baseline="0" dirty="0" smtClean="0">
                          <a:ln>
                            <a:noFill/>
                          </a:ln>
                          <a:solidFill>
                            <a:schemeClr val="bg1"/>
                          </a:solidFill>
                          <a:effectLst/>
                          <a:latin typeface="Calibri" pitchFamily="34" charset="0"/>
                          <a:cs typeface="Calibri" pitchFamily="34" charset="0"/>
                        </a:rPr>
                        <a:t>RFGe</a:t>
                      </a:r>
                      <a:r>
                        <a:rPr kumimoji="0" lang="en-US" sz="1700" b="0" i="0" u="none" strike="noStrike" cap="none" normalizeH="0" baseline="0" dirty="0" smtClean="0">
                          <a:ln>
                            <a:noFill/>
                          </a:ln>
                          <a:solidFill>
                            <a:schemeClr val="bg1"/>
                          </a:solidFill>
                          <a:effectLst/>
                          <a:latin typeface="Calibri" pitchFamily="34" charset="0"/>
                          <a:cs typeface="Calibri" pitchFamily="34" charset="0"/>
                        </a:rPr>
                        <a:t>&lt; </a:t>
                      </a:r>
                      <a:r>
                        <a:rPr kumimoji="0" lang="en-US" sz="1700" b="0" i="0" u="none" strike="noStrike" cap="none" normalizeH="0" baseline="0" dirty="0">
                          <a:ln>
                            <a:noFill/>
                          </a:ln>
                          <a:solidFill>
                            <a:schemeClr val="bg1"/>
                          </a:solidFill>
                          <a:effectLst/>
                          <a:latin typeface="Calibri" pitchFamily="34" charset="0"/>
                          <a:cs typeface="Calibri" pitchFamily="34" charset="0"/>
                        </a:rPr>
                        <a:t>30 mL/min</a:t>
                      </a:r>
                      <a:endParaRPr kumimoji="0" lang="en-US" sz="1700" b="1" i="0" u="none" strike="noStrike" cap="none" normalizeH="0" baseline="0" dirty="0">
                        <a:ln>
                          <a:noFill/>
                        </a:ln>
                        <a:solidFill>
                          <a:schemeClr val="bg1"/>
                        </a:solidFill>
                        <a:effectLst/>
                        <a:latin typeface="Calibri" pitchFamily="34" charset="0"/>
                        <a:cs typeface="Calibri"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184536480"/>
                  </a:ext>
                </a:extLst>
              </a:tr>
              <a:tr h="545933">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1700" b="1" i="0" u="none" strike="noStrike" cap="none" normalizeH="0" baseline="0" dirty="0" smtClean="0">
                          <a:ln>
                            <a:noFill/>
                          </a:ln>
                          <a:solidFill>
                            <a:schemeClr val="bg2">
                              <a:lumMod val="10000"/>
                            </a:schemeClr>
                          </a:solidFill>
                          <a:effectLst/>
                          <a:latin typeface="Calibri" panose="020F0502020204030204" pitchFamily="34" charset="0"/>
                        </a:rPr>
                        <a:t>Insuficiență hepatică</a:t>
                      </a:r>
                      <a:endParaRPr kumimoji="0" lang="en-US" sz="1700" b="1"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lang="vi-VN" sz="1700" dirty="0" smtClean="0">
                          <a:solidFill>
                            <a:schemeClr val="bg1"/>
                          </a:solidFill>
                          <a:latin typeface="Calibri" pitchFamily="34" charset="0"/>
                          <a:cs typeface="Calibri" pitchFamily="34" charset="0"/>
                        </a:rPr>
                        <a:t>Farmacocinetica remdesivirului nu a fost evaluată la pacienții cu insuficiență </a:t>
                      </a:r>
                      <a:r>
                        <a:rPr lang="ro-RO" sz="1700" dirty="0" smtClean="0">
                          <a:solidFill>
                            <a:schemeClr val="bg1"/>
                          </a:solidFill>
                          <a:latin typeface="Calibri" pitchFamily="34" charset="0"/>
                          <a:cs typeface="Calibri" pitchFamily="34" charset="0"/>
                        </a:rPr>
                        <a:t>hepatică</a:t>
                      </a:r>
                      <a:r>
                        <a:rPr kumimoji="0" lang="en-US" sz="17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700" b="0" i="0" u="none" strike="noStrike" cap="none" normalizeH="0" baseline="0" dirty="0" smtClean="0">
                          <a:ln>
                            <a:noFill/>
                          </a:ln>
                          <a:solidFill>
                            <a:schemeClr val="bg2">
                              <a:lumMod val="10000"/>
                            </a:schemeClr>
                          </a:solidFill>
                          <a:effectLst/>
                          <a:latin typeface="Calibri" panose="020F0502020204030204" pitchFamily="34" charset="0"/>
                        </a:rPr>
                        <a:t>determinarea </a:t>
                      </a:r>
                      <a:r>
                        <a:rPr lang="ro-RO" sz="1700" dirty="0" smtClean="0">
                          <a:solidFill>
                            <a:schemeClr val="bg1"/>
                          </a:solidFill>
                          <a:latin typeface="Calibri" pitchFamily="34" charset="0"/>
                          <a:cs typeface="Calibri" pitchFamily="34" charset="0"/>
                        </a:rPr>
                        <a:t>funcției hepatice înainte de inițierea tratamentului și în timpul tratamentului </a:t>
                      </a:r>
                      <a:endParaRPr kumimoji="0" lang="en-US" sz="1700" b="0" i="0" u="none" strike="noStrike" cap="none" normalizeH="0" baseline="0" dirty="0">
                        <a:ln>
                          <a:noFill/>
                        </a:ln>
                        <a:solidFill>
                          <a:schemeClr val="bg1"/>
                        </a:solidFill>
                        <a:effectLst/>
                        <a:latin typeface="Calibri" pitchFamily="34" charset="0"/>
                        <a:cs typeface="Calibri"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4116948054"/>
                  </a:ext>
                </a:extLst>
              </a:tr>
            </a:tbl>
          </a:graphicData>
        </a:graphic>
      </p:graphicFrame>
      <p:sp>
        <p:nvSpPr>
          <p:cNvPr id="11" name="Text Box 15">
            <a:extLst>
              <a:ext uri="{FF2B5EF4-FFF2-40B4-BE49-F238E27FC236}">
                <a16:creationId xmlns:a16="http://schemas.microsoft.com/office/drawing/2014/main" xmlns="" id="{A89617F7-6F8B-41F0-ACCB-FBE16D6A24A2}"/>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Remdesivir PI. </a:t>
            </a:r>
            <a:endParaRPr lang="en-US" altLang="en-US" sz="1200" b="0" dirty="0">
              <a:solidFill>
                <a:srgbClr val="455560"/>
              </a:solidFill>
              <a:latin typeface="Calibri" panose="020F0502020204030204" pitchFamily="34" charset="0"/>
              <a:cs typeface="+mn-cs"/>
            </a:endParaRPr>
          </a:p>
        </p:txBody>
      </p:sp>
    </p:spTree>
    <p:extLst>
      <p:ext uri="{BB962C8B-B14F-4D97-AF65-F5344CB8AC3E}">
        <p14:creationId xmlns="" xmlns:p14="http://schemas.microsoft.com/office/powerpoint/2010/main" val="25337995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081AEA-68D5-47B0-8F3F-58081B5D8235}"/>
              </a:ext>
            </a:extLst>
          </p:cNvPr>
          <p:cNvSpPr>
            <a:spLocks noGrp="1"/>
          </p:cNvSpPr>
          <p:nvPr>
            <p:ph type="title"/>
          </p:nvPr>
        </p:nvSpPr>
        <p:spPr/>
        <p:txBody>
          <a:bodyPr/>
          <a:lstStyle/>
          <a:p>
            <a:pPr algn="ctr"/>
            <a:r>
              <a:rPr lang="ro-RO" dirty="0" smtClean="0">
                <a:solidFill>
                  <a:schemeClr val="bg1"/>
                </a:solidFill>
              </a:rPr>
              <a:t>Autorizarea FDA a Utilizării de Urgență a Remdesivirului la pacienții pediatrici spitalizați</a:t>
            </a:r>
            <a:endParaRPr lang="en-US" dirty="0">
              <a:solidFill>
                <a:schemeClr val="bg1"/>
              </a:solidFill>
            </a:endParaRPr>
          </a:p>
        </p:txBody>
      </p:sp>
      <p:sp>
        <p:nvSpPr>
          <p:cNvPr id="4" name="Content Placeholder 3">
            <a:extLst>
              <a:ext uri="{FF2B5EF4-FFF2-40B4-BE49-F238E27FC236}">
                <a16:creationId xmlns:a16="http://schemas.microsoft.com/office/drawing/2014/main" xmlns="" id="{C22757FF-DD09-4A93-93A5-8D3FFDB38139}"/>
              </a:ext>
            </a:extLst>
          </p:cNvPr>
          <p:cNvSpPr>
            <a:spLocks noGrp="1"/>
          </p:cNvSpPr>
          <p:nvPr>
            <p:ph idx="1"/>
          </p:nvPr>
        </p:nvSpPr>
        <p:spPr/>
        <p:txBody>
          <a:bodyPr/>
          <a:lstStyle/>
          <a:p>
            <a:pPr>
              <a:spcBef>
                <a:spcPts val="600"/>
              </a:spcBef>
            </a:pPr>
            <a:r>
              <a:rPr lang="ro-RO" dirty="0" smtClean="0"/>
              <a:t>22 octombrie</a:t>
            </a:r>
            <a:r>
              <a:rPr lang="en-US" dirty="0" smtClean="0"/>
              <a:t> </a:t>
            </a:r>
            <a:r>
              <a:rPr lang="en-US" dirty="0"/>
              <a:t>2020: FDA </a:t>
            </a:r>
            <a:r>
              <a:rPr lang="ro-RO" dirty="0" smtClean="0"/>
              <a:t>a aprobat administrarea remdesivirului pentru tratamentul COVID-19 la adulți și copii cu vârstă ≥ 12 ani și greutate ≥ 40 kg</a:t>
            </a:r>
            <a:endParaRPr lang="en-US" dirty="0"/>
          </a:p>
        </p:txBody>
      </p:sp>
      <p:sp>
        <p:nvSpPr>
          <p:cNvPr id="7" name="Rectangle: Rounded Corners 6">
            <a:extLst>
              <a:ext uri="{FF2B5EF4-FFF2-40B4-BE49-F238E27FC236}">
                <a16:creationId xmlns:a16="http://schemas.microsoft.com/office/drawing/2014/main" xmlns="" id="{6FBD69AF-E732-45B9-99AB-B1B2160B4AA3}"/>
              </a:ext>
            </a:extLst>
          </p:cNvPr>
          <p:cNvSpPr/>
          <p:nvPr/>
        </p:nvSpPr>
        <p:spPr bwMode="auto">
          <a:xfrm>
            <a:off x="570738" y="2947916"/>
            <a:ext cx="10784204" cy="2569447"/>
          </a:xfrm>
          <a:prstGeom prst="roundRect">
            <a:avLst/>
          </a:prstGeom>
          <a:solidFill>
            <a:schemeClr val="accent2"/>
          </a:solidFill>
          <a:ln w="0">
            <a:noFill/>
            <a:miter lim="800000"/>
            <a:headEnd/>
            <a:tailEnd/>
          </a:ln>
        </p:spPr>
        <p:txBody>
          <a:bodyPr rtlCol="0" anchor="b"/>
          <a:lstStyle/>
          <a:p>
            <a:pPr algn="ctr" eaLnBrk="1" fontAlgn="auto" hangingPunct="1">
              <a:spcBef>
                <a:spcPts val="0"/>
              </a:spcBef>
              <a:spcAft>
                <a:spcPts val="0"/>
              </a:spcAft>
              <a:buClr>
                <a:srgbClr val="015873"/>
              </a:buClr>
            </a:pPr>
            <a:r>
              <a:rPr lang="ro-RO" sz="2600" dirty="0" smtClean="0">
                <a:solidFill>
                  <a:srgbClr val="FFFFFF"/>
                </a:solidFill>
                <a:latin typeface="Calibri" panose="020F0502020204030204" pitchFamily="34" charset="0"/>
                <a:cs typeface="+mn-cs"/>
              </a:rPr>
              <a:t>Autorizarea FDA a Utilizării de Urgență </a:t>
            </a:r>
            <a:r>
              <a:rPr lang="en-US" sz="2600" dirty="0" smtClean="0">
                <a:solidFill>
                  <a:srgbClr val="FFFFFF"/>
                </a:solidFill>
                <a:latin typeface="Calibri" panose="020F0502020204030204" pitchFamily="34" charset="0"/>
                <a:cs typeface="+mn-cs"/>
              </a:rPr>
              <a:t>(EUA</a:t>
            </a:r>
            <a:r>
              <a:rPr lang="en-US" sz="2600" dirty="0">
                <a:solidFill>
                  <a:srgbClr val="FFFFFF"/>
                </a:solidFill>
                <a:latin typeface="Calibri" panose="020F0502020204030204" pitchFamily="34" charset="0"/>
                <a:cs typeface="+mn-cs"/>
              </a:rPr>
              <a:t>) </a:t>
            </a:r>
          </a:p>
          <a:p>
            <a:pPr algn="ctr" eaLnBrk="1" fontAlgn="auto" hangingPunct="1">
              <a:spcBef>
                <a:spcPts val="0"/>
              </a:spcBef>
              <a:spcAft>
                <a:spcPts val="0"/>
              </a:spcAft>
              <a:buClr>
                <a:srgbClr val="015873"/>
              </a:buClr>
            </a:pPr>
            <a:r>
              <a:rPr lang="en-US" sz="2600" b="0" i="1" dirty="0" smtClean="0">
                <a:solidFill>
                  <a:srgbClr val="FFFFFF"/>
                </a:solidFill>
                <a:latin typeface="Calibri" panose="020F0502020204030204" pitchFamily="34" charset="0"/>
                <a:cs typeface="+mn-cs"/>
              </a:rPr>
              <a:t>“…</a:t>
            </a:r>
            <a:r>
              <a:rPr lang="ro-RO" sz="2600" b="0" i="1" dirty="0" smtClean="0">
                <a:solidFill>
                  <a:srgbClr val="FFFFFF"/>
                </a:solidFill>
                <a:latin typeface="Calibri" panose="020F0502020204030204" pitchFamily="34" charset="0"/>
                <a:cs typeface="+mn-cs"/>
              </a:rPr>
              <a:t>permite utilizarea de urgență </a:t>
            </a:r>
            <a:r>
              <a:rPr lang="en-US" sz="2600" b="0" i="1" dirty="0" smtClean="0">
                <a:solidFill>
                  <a:srgbClr val="FFFFFF"/>
                </a:solidFill>
                <a:latin typeface="Calibri" panose="020F0502020204030204" pitchFamily="34" charset="0"/>
                <a:cs typeface="+mn-cs"/>
              </a:rPr>
              <a:t>[</a:t>
            </a:r>
            <a:r>
              <a:rPr lang="ro-RO" sz="2600" b="0" i="1" dirty="0" smtClean="0">
                <a:solidFill>
                  <a:srgbClr val="FFFFFF"/>
                </a:solidFill>
                <a:latin typeface="Calibri" panose="020F0502020204030204" pitchFamily="34" charset="0"/>
                <a:cs typeface="+mn-cs"/>
              </a:rPr>
              <a:t>a remdesivirului</a:t>
            </a:r>
            <a:r>
              <a:rPr lang="en-US" sz="2600" b="0" i="1" dirty="0" smtClean="0">
                <a:solidFill>
                  <a:srgbClr val="FFFFFF"/>
                </a:solidFill>
                <a:latin typeface="Calibri" panose="020F0502020204030204" pitchFamily="34" charset="0"/>
                <a:cs typeface="+mn-cs"/>
              </a:rPr>
              <a:t>]</a:t>
            </a:r>
            <a:r>
              <a:rPr lang="ro-RO" sz="2600" b="0" i="1" dirty="0" smtClean="0">
                <a:solidFill>
                  <a:srgbClr val="FFFFFF"/>
                </a:solidFill>
                <a:latin typeface="Calibri" panose="020F0502020204030204" pitchFamily="34" charset="0"/>
                <a:cs typeface="+mn-cs"/>
              </a:rPr>
              <a:t> pentru tratamentul infecției cu coronavirus 2019 suspecte sau confirmate la pacienții pediatrici spitalizați cu greutatea de 3,5 kg până la mai puțin de 40 kg sau la pacienții pediatrici spitalizați cu vârstă mai mică de 12 ani și cu greutate de cel puțin 12 kg</a:t>
            </a:r>
            <a:r>
              <a:rPr lang="en-US" sz="2600" b="0" i="1" dirty="0" smtClean="0">
                <a:solidFill>
                  <a:srgbClr val="FFFFFF"/>
                </a:solidFill>
                <a:latin typeface="Calibri" panose="020F0502020204030204" pitchFamily="34" charset="0"/>
                <a:cs typeface="+mn-cs"/>
              </a:rPr>
              <a:t>.”</a:t>
            </a:r>
            <a:endParaRPr lang="en-US" sz="2600" b="0" i="1" dirty="0">
              <a:solidFill>
                <a:srgbClr val="FFFFFF"/>
              </a:solidFill>
              <a:latin typeface="Calibri" panose="020F0502020204030204" pitchFamily="34" charset="0"/>
              <a:cs typeface="Calibri" panose="020F0502020204030204" pitchFamily="34" charset="0"/>
            </a:endParaRPr>
          </a:p>
        </p:txBody>
      </p:sp>
      <p:sp>
        <p:nvSpPr>
          <p:cNvPr id="11" name="Text Box 15">
            <a:extLst>
              <a:ext uri="{FF2B5EF4-FFF2-40B4-BE49-F238E27FC236}">
                <a16:creationId xmlns:a16="http://schemas.microsoft.com/office/drawing/2014/main" xmlns="" id="{B5547289-1788-426B-B102-6D09BA396827}"/>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Remdesivir EUA Provider Fact Sheet. Updated October 2020.</a:t>
            </a:r>
            <a:endParaRPr lang="en-US" altLang="en-US" sz="1200" b="0" dirty="0">
              <a:solidFill>
                <a:srgbClr val="455560"/>
              </a:solidFill>
              <a:latin typeface="Calibri" panose="020F0502020204030204" pitchFamily="34" charset="0"/>
              <a:cs typeface="+mn-cs"/>
            </a:endParaRPr>
          </a:p>
        </p:txBody>
      </p:sp>
      <p:sp>
        <p:nvSpPr>
          <p:cNvPr id="13" name="Rectangle 12">
            <a:extLst>
              <a:ext uri="{FF2B5EF4-FFF2-40B4-BE49-F238E27FC236}">
                <a16:creationId xmlns:a16="http://schemas.microsoft.com/office/drawing/2014/main" xmlns="" id="{D701BDDD-B80F-4F1F-B2EC-667D69CF7A92}"/>
              </a:ext>
            </a:extLst>
          </p:cNvPr>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spTree>
    <p:extLst>
      <p:ext uri="{BB962C8B-B14F-4D97-AF65-F5344CB8AC3E}">
        <p14:creationId xmlns="" xmlns:p14="http://schemas.microsoft.com/office/powerpoint/2010/main" val="7190036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F65B5284-A016-40AE-8211-CECB2CF27933}"/>
              </a:ext>
            </a:extLst>
          </p:cNvPr>
          <p:cNvSpPr>
            <a:spLocks noGrp="1" noChangeArrowheads="1"/>
          </p:cNvSpPr>
          <p:nvPr>
            <p:ph type="title"/>
          </p:nvPr>
        </p:nvSpPr>
        <p:spPr>
          <a:xfrm>
            <a:off x="272954" y="238127"/>
            <a:ext cx="11518711" cy="1103313"/>
          </a:xfrm>
        </p:spPr>
        <p:txBody>
          <a:bodyPr/>
          <a:lstStyle/>
          <a:p>
            <a:pPr eaLnBrk="1" hangingPunct="1"/>
            <a:r>
              <a:rPr lang="ro-RO" altLang="en-US" dirty="0" smtClean="0">
                <a:solidFill>
                  <a:schemeClr val="bg1"/>
                </a:solidFill>
              </a:rPr>
              <a:t>Studiul </a:t>
            </a:r>
            <a:r>
              <a:rPr lang="en-US" altLang="en-US" dirty="0" smtClean="0">
                <a:solidFill>
                  <a:schemeClr val="bg1"/>
                </a:solidFill>
              </a:rPr>
              <a:t>Adaptive </a:t>
            </a:r>
            <a:r>
              <a:rPr lang="en-US" altLang="en-US" dirty="0">
                <a:solidFill>
                  <a:schemeClr val="bg1"/>
                </a:solidFill>
              </a:rPr>
              <a:t>COVID-19 </a:t>
            </a:r>
            <a:r>
              <a:rPr lang="en-US" altLang="en-US" dirty="0" smtClean="0">
                <a:solidFill>
                  <a:schemeClr val="bg1"/>
                </a:solidFill>
              </a:rPr>
              <a:t>Treatment Trial (</a:t>
            </a:r>
            <a:r>
              <a:rPr lang="en-US" altLang="en-US" dirty="0">
                <a:solidFill>
                  <a:schemeClr val="bg1"/>
                </a:solidFill>
              </a:rPr>
              <a:t>NIAID ACTT-1</a:t>
            </a:r>
            <a:r>
              <a:rPr lang="en-US" altLang="en-US" dirty="0" smtClean="0">
                <a:solidFill>
                  <a:schemeClr val="bg1"/>
                </a:solidFill>
              </a:rPr>
              <a:t>)</a:t>
            </a:r>
            <a:endParaRPr lang="en-US" altLang="en-US" dirty="0">
              <a:solidFill>
                <a:schemeClr val="bg1"/>
              </a:solidFill>
            </a:endParaRPr>
          </a:p>
        </p:txBody>
      </p:sp>
      <p:sp>
        <p:nvSpPr>
          <p:cNvPr id="2" name="Content Placeholder 1">
            <a:extLst>
              <a:ext uri="{FF2B5EF4-FFF2-40B4-BE49-F238E27FC236}">
                <a16:creationId xmlns="" xmlns:a16="http://schemas.microsoft.com/office/drawing/2014/main" id="{B8562AB4-BDC1-40F7-ABE8-B1978BDA092F}"/>
              </a:ext>
            </a:extLst>
          </p:cNvPr>
          <p:cNvSpPr>
            <a:spLocks noGrp="1"/>
          </p:cNvSpPr>
          <p:nvPr>
            <p:ph idx="1"/>
          </p:nvPr>
        </p:nvSpPr>
        <p:spPr>
          <a:xfrm>
            <a:off x="604675" y="1513047"/>
            <a:ext cx="10877529" cy="510619"/>
          </a:xfrm>
        </p:spPr>
        <p:txBody>
          <a:bodyPr/>
          <a:lstStyle/>
          <a:p>
            <a:r>
              <a:rPr lang="ro-RO" sz="2000" dirty="0" smtClean="0"/>
              <a:t>Studiu de fază III, </a:t>
            </a:r>
            <a:r>
              <a:rPr lang="ro-RO" sz="2000" b="1" dirty="0" smtClean="0"/>
              <a:t>multicentric, randomizat, dublu-orb</a:t>
            </a:r>
            <a:r>
              <a:rPr lang="ro-RO" sz="2000" dirty="0" smtClean="0"/>
              <a:t>, cu grup placebo</a:t>
            </a:r>
            <a:endParaRPr lang="ro-RO" sz="2200" dirty="0" smtClean="0"/>
          </a:p>
        </p:txBody>
      </p:sp>
      <p:sp>
        <p:nvSpPr>
          <p:cNvPr id="19460" name="Text Box 45">
            <a:extLst>
              <a:ext uri="{FF2B5EF4-FFF2-40B4-BE49-F238E27FC236}">
                <a16:creationId xmlns="" xmlns:a16="http://schemas.microsoft.com/office/drawing/2014/main" id="{73BB8788-EA93-4F80-B091-B8486BEE8697}"/>
              </a:ext>
            </a:extLst>
          </p:cNvPr>
          <p:cNvSpPr txBox="1">
            <a:spLocks noChangeArrowheads="1"/>
          </p:cNvSpPr>
          <p:nvPr/>
        </p:nvSpPr>
        <p:spPr bwMode="auto">
          <a:xfrm>
            <a:off x="218364" y="2292824"/>
            <a:ext cx="3766781"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nSpc>
                <a:spcPct val="100000"/>
              </a:lnSpc>
              <a:spcBef>
                <a:spcPct val="0"/>
              </a:spcBef>
              <a:spcAft>
                <a:spcPct val="0"/>
              </a:spcAft>
              <a:buClrTx/>
              <a:buNone/>
            </a:pPr>
            <a:r>
              <a:rPr kumimoji="0" lang="ro-RO" alt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Pacienți</a:t>
            </a:r>
            <a:r>
              <a:rPr kumimoji="0" lang="ro-RO" altLang="en-US" sz="1600" b="0" i="0" u="none" strike="noStrike" kern="1200" cap="none" spc="0" normalizeH="0" noProof="0" dirty="0" smtClean="0">
                <a:ln>
                  <a:noFill/>
                </a:ln>
                <a:solidFill>
                  <a:srgbClr val="000000"/>
                </a:solidFill>
                <a:effectLst/>
                <a:uLnTx/>
                <a:uFillTx/>
                <a:latin typeface="Calibri" panose="020F0502020204030204" pitchFamily="34" charset="0"/>
                <a:cs typeface="Arial" panose="020B0604020202020204" pitchFamily="34" charset="0"/>
              </a:rPr>
              <a:t> cu vârste </a:t>
            </a:r>
            <a:r>
              <a:rPr kumimoji="0" lang="en-GB" alt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 </a:t>
            </a: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18 </a:t>
            </a:r>
            <a:r>
              <a:rPr kumimoji="0" lang="ro-RO" alt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ani</a:t>
            </a:r>
            <a:r>
              <a:rPr kumimoji="0" lang="en-GB" alt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 </a:t>
            </a:r>
            <a:r>
              <a:rPr kumimoji="0" lang="ro-RO" alt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spitalizați, cu simptomatologie de </a:t>
            </a:r>
            <a:r>
              <a:rPr kumimoji="0" lang="en-GB" alt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COVID-19</a:t>
            </a:r>
            <a:r>
              <a:rPr lang="en-GB" altLang="en-US" sz="1600" b="0" dirty="0" smtClean="0">
                <a:solidFill>
                  <a:srgbClr val="000000"/>
                </a:solidFill>
                <a:latin typeface="Calibri" panose="020F0502020204030204" pitchFamily="34" charset="0"/>
                <a:cs typeface="Arial" panose="020B0604020202020204" pitchFamily="34" charset="0"/>
              </a:rPr>
              <a:t>/</a:t>
            </a:r>
            <a:r>
              <a:rPr lang="ro-RO" altLang="en-US" sz="1600" b="0" dirty="0" smtClean="0">
                <a:solidFill>
                  <a:srgbClr val="000000"/>
                </a:solidFill>
                <a:latin typeface="Calibri" panose="020F0502020204030204" pitchFamily="34" charset="0"/>
                <a:cs typeface="Arial" panose="020B0604020202020204" pitchFamily="34" charset="0"/>
              </a:rPr>
              <a:t>infecție cu </a:t>
            </a:r>
            <a:r>
              <a:rPr kumimoji="0" lang="en-GB" alt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SARS-CoV-2 </a:t>
            </a:r>
            <a:r>
              <a:rPr lang="ro-RO" altLang="en-US" sz="1600" b="0" dirty="0" smtClean="0">
                <a:solidFill>
                  <a:srgbClr val="000000"/>
                </a:solidFill>
                <a:latin typeface="Calibri" panose="020F0502020204030204" pitchFamily="34" charset="0"/>
                <a:cs typeface="Arial" panose="020B0604020202020204" pitchFamily="34" charset="0"/>
              </a:rPr>
              <a:t>și</a:t>
            </a:r>
            <a:r>
              <a:rPr lang="en-GB" altLang="en-US" sz="1600" b="0" dirty="0" smtClean="0">
                <a:solidFill>
                  <a:srgbClr val="000000"/>
                </a:solidFill>
                <a:latin typeface="Calibri" panose="020F0502020204030204" pitchFamily="34" charset="0"/>
                <a:cs typeface="Arial" panose="020B0604020202020204" pitchFamily="34" charset="0"/>
              </a:rPr>
              <a:t> ≥ </a:t>
            </a:r>
            <a:r>
              <a:rPr lang="en-US" altLang="en-US" sz="1600" b="0" dirty="0">
                <a:solidFill>
                  <a:srgbClr val="000000"/>
                </a:solidFill>
                <a:latin typeface="Calibri" panose="020F0502020204030204" pitchFamily="34" charset="0"/>
                <a:cs typeface="Arial" panose="020B0604020202020204" pitchFamily="34" charset="0"/>
              </a:rPr>
              <a:t>1 </a:t>
            </a:r>
            <a:r>
              <a:rPr lang="ro-RO" altLang="en-US" sz="1600" b="0" dirty="0" smtClean="0">
                <a:solidFill>
                  <a:srgbClr val="000000"/>
                </a:solidFill>
                <a:latin typeface="Calibri" panose="020F0502020204030204" pitchFamily="34" charset="0"/>
                <a:cs typeface="Arial" panose="020B0604020202020204" pitchFamily="34" charset="0"/>
              </a:rPr>
              <a:t>din următoarele</a:t>
            </a:r>
            <a:r>
              <a:rPr lang="en-US" altLang="en-US" sz="1600" b="0" dirty="0" smtClean="0">
                <a:solidFill>
                  <a:srgbClr val="000000"/>
                </a:solidFill>
                <a:latin typeface="Calibri" panose="020F0502020204030204" pitchFamily="34" charset="0"/>
                <a:cs typeface="Arial" panose="020B0604020202020204" pitchFamily="34" charset="0"/>
              </a:rPr>
              <a:t>: </a:t>
            </a:r>
            <a:endParaRPr lang="ro-RO" altLang="en-US" sz="1600" b="0" dirty="0" smtClean="0">
              <a:solidFill>
                <a:srgbClr val="000000"/>
              </a:solidFill>
              <a:latin typeface="Calibri" panose="020F0502020204030204" pitchFamily="34" charset="0"/>
              <a:cs typeface="Arial" panose="020B0604020202020204" pitchFamily="34" charset="0"/>
            </a:endParaRPr>
          </a:p>
          <a:p>
            <a:pPr>
              <a:lnSpc>
                <a:spcPct val="100000"/>
              </a:lnSpc>
              <a:spcBef>
                <a:spcPct val="0"/>
              </a:spcBef>
              <a:spcAft>
                <a:spcPct val="0"/>
              </a:spcAft>
              <a:buClrTx/>
            </a:pPr>
            <a:r>
              <a:rPr lang="ro-RO" altLang="en-US" sz="1600" b="0" dirty="0" smtClean="0">
                <a:solidFill>
                  <a:srgbClr val="000000"/>
                </a:solidFill>
                <a:latin typeface="Calibri" panose="020F0502020204030204" pitchFamily="34" charset="0"/>
              </a:rPr>
              <a:t>infiltrate pulmonare evidente radiologic</a:t>
            </a:r>
            <a:r>
              <a:rPr lang="en-US" altLang="en-US" sz="1600" b="0" dirty="0" smtClean="0">
                <a:solidFill>
                  <a:srgbClr val="000000"/>
                </a:solidFill>
                <a:latin typeface="Calibri" panose="020F0502020204030204" pitchFamily="34" charset="0"/>
                <a:cs typeface="Arial" panose="020B0604020202020204" pitchFamily="34" charset="0"/>
              </a:rPr>
              <a:t>; </a:t>
            </a:r>
            <a:endParaRPr lang="ro-RO" altLang="en-US" sz="1600" b="0" dirty="0" smtClean="0">
              <a:solidFill>
                <a:srgbClr val="000000"/>
              </a:solidFill>
              <a:latin typeface="Calibri" panose="020F0502020204030204" pitchFamily="34" charset="0"/>
            </a:endParaRPr>
          </a:p>
          <a:p>
            <a:pPr>
              <a:lnSpc>
                <a:spcPct val="100000"/>
              </a:lnSpc>
              <a:spcBef>
                <a:spcPct val="0"/>
              </a:spcBef>
              <a:spcAft>
                <a:spcPct val="0"/>
              </a:spcAft>
              <a:buClrTx/>
            </a:pPr>
            <a:r>
              <a:rPr lang="en-US" altLang="en-US" sz="1600" b="0" dirty="0" smtClean="0">
                <a:solidFill>
                  <a:srgbClr val="000000"/>
                </a:solidFill>
                <a:latin typeface="Calibri" panose="020F0502020204030204" pitchFamily="34" charset="0"/>
                <a:cs typeface="Arial" panose="020B0604020202020204" pitchFamily="34" charset="0"/>
              </a:rPr>
              <a:t>SpO</a:t>
            </a:r>
            <a:r>
              <a:rPr lang="en-US" altLang="en-US" sz="1600" b="0" baseline="-25000" dirty="0" smtClean="0">
                <a:solidFill>
                  <a:srgbClr val="000000"/>
                </a:solidFill>
                <a:latin typeface="Calibri" panose="020F0502020204030204" pitchFamily="34" charset="0"/>
                <a:cs typeface="Arial" panose="020B0604020202020204" pitchFamily="34" charset="0"/>
              </a:rPr>
              <a:t>2</a:t>
            </a:r>
            <a:r>
              <a:rPr lang="en-US" altLang="en-US" sz="1600" b="0" dirty="0" smtClean="0">
                <a:solidFill>
                  <a:srgbClr val="000000"/>
                </a:solidFill>
                <a:latin typeface="Calibri" panose="020F0502020204030204" pitchFamily="34" charset="0"/>
                <a:cs typeface="Arial" panose="020B0604020202020204" pitchFamily="34" charset="0"/>
              </a:rPr>
              <a:t> </a:t>
            </a:r>
            <a:r>
              <a:rPr lang="en-US" altLang="en-US" sz="1600" b="0" dirty="0">
                <a:solidFill>
                  <a:srgbClr val="000000"/>
                </a:solidFill>
                <a:latin typeface="Calibri" panose="020F0502020204030204" pitchFamily="34" charset="0"/>
                <a:cs typeface="Arial" panose="020B0604020202020204" pitchFamily="34" charset="0"/>
              </a:rPr>
              <a:t>≤ 94% </a:t>
            </a:r>
            <a:r>
              <a:rPr lang="ro-RO" altLang="en-US" sz="1600" b="0" dirty="0" smtClean="0">
                <a:solidFill>
                  <a:srgbClr val="000000"/>
                </a:solidFill>
                <a:latin typeface="Calibri" panose="020F0502020204030204" pitchFamily="34" charset="0"/>
                <a:cs typeface="Arial" panose="020B0604020202020204" pitchFamily="34" charset="0"/>
              </a:rPr>
              <a:t>în aerul ambiental</a:t>
            </a:r>
            <a:r>
              <a:rPr lang="en-US" altLang="en-US" sz="1600" b="0" dirty="0" smtClean="0">
                <a:solidFill>
                  <a:srgbClr val="000000"/>
                </a:solidFill>
                <a:latin typeface="Calibri" panose="020F0502020204030204" pitchFamily="34" charset="0"/>
                <a:cs typeface="Arial" panose="020B0604020202020204" pitchFamily="34" charset="0"/>
              </a:rPr>
              <a:t>;</a:t>
            </a:r>
            <a:endParaRPr lang="ro-RO" altLang="en-US" sz="1600" b="0" dirty="0" smtClean="0">
              <a:solidFill>
                <a:srgbClr val="000000"/>
              </a:solidFill>
              <a:latin typeface="Calibri" panose="020F0502020204030204" pitchFamily="34" charset="0"/>
            </a:endParaRPr>
          </a:p>
          <a:p>
            <a:pPr>
              <a:lnSpc>
                <a:spcPct val="100000"/>
              </a:lnSpc>
              <a:spcBef>
                <a:spcPct val="0"/>
              </a:spcBef>
              <a:spcAft>
                <a:spcPct val="0"/>
              </a:spcAft>
              <a:buClrTx/>
            </a:pPr>
            <a:r>
              <a:rPr lang="ro-RO" altLang="en-US" sz="1600" b="0" dirty="0" smtClean="0">
                <a:solidFill>
                  <a:srgbClr val="000000"/>
                </a:solidFill>
                <a:latin typeface="Calibri" panose="020F0502020204030204" pitchFamily="34" charset="0"/>
                <a:cs typeface="Arial" panose="020B0604020202020204" pitchFamily="34" charset="0"/>
              </a:rPr>
              <a:t>necesită oxigen suplimentar</a:t>
            </a:r>
            <a:r>
              <a:rPr lang="en-US" altLang="en-US" sz="1600" b="0" dirty="0" smtClean="0">
                <a:solidFill>
                  <a:srgbClr val="000000"/>
                </a:solidFill>
                <a:latin typeface="Calibri" panose="020F0502020204030204" pitchFamily="34" charset="0"/>
                <a:cs typeface="Arial" panose="020B0604020202020204" pitchFamily="34" charset="0"/>
              </a:rPr>
              <a:t> </a:t>
            </a:r>
            <a:r>
              <a:rPr lang="ro-RO" altLang="en-US" sz="1600" b="0" dirty="0" smtClean="0">
                <a:solidFill>
                  <a:srgbClr val="000000"/>
                </a:solidFill>
                <a:latin typeface="Calibri" panose="020F0502020204030204" pitchFamily="34" charset="0"/>
                <a:cs typeface="Arial" panose="020B0604020202020204" pitchFamily="34" charset="0"/>
              </a:rPr>
              <a:t>sau necesită ventilație mecanică</a:t>
            </a:r>
            <a:endParaRPr lang="en-US" altLang="en-US" sz="1600" b="0" dirty="0">
              <a:solidFill>
                <a:srgbClr val="000000"/>
              </a:solidFill>
              <a:latin typeface="Calibri" panose="020F0502020204030204" pitchFamily="34" charset="0"/>
              <a:cs typeface="Arial" panose="020B0604020202020204" pitchFamily="34" charset="0"/>
            </a:endParaRPr>
          </a:p>
          <a:p>
            <a:pPr lvl="0" algn="ctr" eaLnBrk="0" fontAlgn="base" hangingPunct="0">
              <a:lnSpc>
                <a:spcPct val="100000"/>
              </a:lnSpc>
              <a:spcBef>
                <a:spcPct val="0"/>
              </a:spcBef>
              <a:spcAft>
                <a:spcPct val="0"/>
              </a:spcAft>
              <a:buClrTx/>
              <a:buNone/>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a:t>
            </a:r>
            <a:r>
              <a:rPr kumimoji="0" lang="en-US" altLang="en-US" sz="1600" i="0" u="none" strike="noStrike" kern="1200" cap="none" spc="0" normalizeH="0" baseline="0" noProof="0" dirty="0">
                <a:ln>
                  <a:noFill/>
                </a:ln>
                <a:solidFill>
                  <a:schemeClr val="bg1"/>
                </a:solidFill>
                <a:effectLst/>
                <a:uLnTx/>
                <a:uFillTx/>
                <a:latin typeface="Calibri" panose="020F0502020204030204" pitchFamily="34" charset="0"/>
                <a:cs typeface="Arial" panose="020B0604020202020204" pitchFamily="34" charset="0"/>
              </a:rPr>
              <a:t>N = 1063</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a:t>
            </a:r>
          </a:p>
        </p:txBody>
      </p:sp>
      <p:sp>
        <p:nvSpPr>
          <p:cNvPr id="19463" name="Rectangle 49">
            <a:extLst>
              <a:ext uri="{FF2B5EF4-FFF2-40B4-BE49-F238E27FC236}">
                <a16:creationId xmlns="" xmlns:a16="http://schemas.microsoft.com/office/drawing/2014/main" id="{C346F25D-ABA6-46CD-940B-7C5654E371C3}"/>
              </a:ext>
            </a:extLst>
          </p:cNvPr>
          <p:cNvSpPr>
            <a:spLocks noChangeArrowheads="1"/>
          </p:cNvSpPr>
          <p:nvPr/>
        </p:nvSpPr>
        <p:spPr bwMode="auto">
          <a:xfrm>
            <a:off x="4223043" y="2491334"/>
            <a:ext cx="3790950" cy="834049"/>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Remdesivir IV QD</a:t>
            </a:r>
          </a:p>
          <a:p>
            <a:pPr lvl="0" algn="ctr" eaLnBrk="0" fontAlgn="base" hangingPunct="0">
              <a:lnSpc>
                <a:spcPct val="100000"/>
              </a:lnSpc>
              <a:spcBef>
                <a:spcPct val="0"/>
              </a:spcBef>
              <a:spcAft>
                <a:spcPct val="0"/>
              </a:spcAft>
              <a:buClrTx/>
              <a:buNone/>
            </a:pPr>
            <a:r>
              <a:rPr lang="ro-RO" altLang="en-US" sz="1800" dirty="0" smtClean="0">
                <a:solidFill>
                  <a:srgbClr val="FFFFFF"/>
                </a:solidFill>
                <a:latin typeface="Calibri" panose="020F0502020204030204" pitchFamily="34" charset="0"/>
              </a:rPr>
              <a:t>Ziua</a:t>
            </a:r>
            <a:r>
              <a:rPr lang="en-US" altLang="en-US" sz="1800" dirty="0" smtClean="0">
                <a:solidFill>
                  <a:srgbClr val="FFFFFF"/>
                </a:solidFill>
                <a:latin typeface="Calibri" panose="020F0502020204030204" pitchFamily="34" charset="0"/>
                <a:cs typeface="Arial" panose="020B0604020202020204" pitchFamily="34" charset="0"/>
              </a:rPr>
              <a:t> </a:t>
            </a:r>
            <a:r>
              <a:rPr lang="en-US" altLang="en-US" sz="1800" dirty="0">
                <a:solidFill>
                  <a:srgbClr val="FFFFFF"/>
                </a:solidFill>
                <a:latin typeface="Calibri" panose="020F0502020204030204" pitchFamily="34" charset="0"/>
                <a:cs typeface="Arial" panose="020B0604020202020204" pitchFamily="34" charset="0"/>
              </a:rPr>
              <a:t>1 200 mg ; D2-D10 100 mg</a:t>
            </a:r>
          </a:p>
        </p:txBody>
      </p:sp>
      <p:sp>
        <p:nvSpPr>
          <p:cNvPr id="19464" name="Rectangle 50">
            <a:extLst>
              <a:ext uri="{FF2B5EF4-FFF2-40B4-BE49-F238E27FC236}">
                <a16:creationId xmlns="" xmlns:a16="http://schemas.microsoft.com/office/drawing/2014/main" id="{FD3256D1-4424-49E5-A490-F3D2F2281980}"/>
              </a:ext>
            </a:extLst>
          </p:cNvPr>
          <p:cNvSpPr>
            <a:spLocks noChangeArrowheads="1"/>
          </p:cNvSpPr>
          <p:nvPr/>
        </p:nvSpPr>
        <p:spPr bwMode="auto">
          <a:xfrm>
            <a:off x="4223043" y="3440521"/>
            <a:ext cx="3790950" cy="834048"/>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Placebo IV QD</a:t>
            </a:r>
          </a:p>
        </p:txBody>
      </p:sp>
      <p:sp>
        <p:nvSpPr>
          <p:cNvPr id="19465" name="Line 51">
            <a:extLst>
              <a:ext uri="{FF2B5EF4-FFF2-40B4-BE49-F238E27FC236}">
                <a16:creationId xmlns="" xmlns:a16="http://schemas.microsoft.com/office/drawing/2014/main" id="{7461FA41-FD04-4621-9D2A-15010230E2A0}"/>
              </a:ext>
            </a:extLst>
          </p:cNvPr>
          <p:cNvSpPr>
            <a:spLocks noChangeShapeType="1"/>
          </p:cNvSpPr>
          <p:nvPr/>
        </p:nvSpPr>
        <p:spPr bwMode="auto">
          <a:xfrm rot="16200000">
            <a:off x="8389830" y="3065120"/>
            <a:ext cx="0" cy="577519"/>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467" name="Line 53">
            <a:extLst>
              <a:ext uri="{FF2B5EF4-FFF2-40B4-BE49-F238E27FC236}">
                <a16:creationId xmlns="" xmlns:a16="http://schemas.microsoft.com/office/drawing/2014/main" id="{19B47B8E-7D11-46DE-BD1E-B2309FDE5C23}"/>
              </a:ext>
            </a:extLst>
          </p:cNvPr>
          <p:cNvSpPr>
            <a:spLocks noChangeShapeType="1"/>
          </p:cNvSpPr>
          <p:nvPr/>
        </p:nvSpPr>
        <p:spPr bwMode="auto">
          <a:xfrm>
            <a:off x="3683113" y="3440521"/>
            <a:ext cx="425630" cy="358775"/>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468" name="Line 54">
            <a:extLst>
              <a:ext uri="{FF2B5EF4-FFF2-40B4-BE49-F238E27FC236}">
                <a16:creationId xmlns="" xmlns:a16="http://schemas.microsoft.com/office/drawing/2014/main" id="{D1F2E6DC-39ED-43FE-A784-E6851ADCA3EA}"/>
              </a:ext>
            </a:extLst>
          </p:cNvPr>
          <p:cNvSpPr>
            <a:spLocks noChangeShapeType="1"/>
          </p:cNvSpPr>
          <p:nvPr/>
        </p:nvSpPr>
        <p:spPr bwMode="auto">
          <a:xfrm flipV="1">
            <a:off x="3683113" y="2848382"/>
            <a:ext cx="425630" cy="371817"/>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 name="Text Box 15">
            <a:extLst>
              <a:ext uri="{FF2B5EF4-FFF2-40B4-BE49-F238E27FC236}">
                <a16:creationId xmlns="" xmlns:a16="http://schemas.microsoft.com/office/drawing/2014/main" id="{F114CB94-B1A3-45C5-B072-BA5F9B27C86E}"/>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 NCT04280705.</a:t>
            </a:r>
            <a:endParaRPr lang="en-US" altLang="en-US" sz="1200" b="0" dirty="0">
              <a:solidFill>
                <a:schemeClr val="bg2"/>
              </a:solidFill>
              <a:latin typeface="Calibri" panose="020F0502020204030204" pitchFamily="34" charset="0"/>
              <a:cs typeface="+mn-cs"/>
            </a:endParaRPr>
          </a:p>
        </p:txBody>
      </p:sp>
      <p:sp>
        <p:nvSpPr>
          <p:cNvPr id="3" name="TextBox 2">
            <a:extLst>
              <a:ext uri="{FF2B5EF4-FFF2-40B4-BE49-F238E27FC236}">
                <a16:creationId xmlns="" xmlns:a16="http://schemas.microsoft.com/office/drawing/2014/main" id="{BE0AC891-A704-434F-89A0-C30F70275488}"/>
              </a:ext>
            </a:extLst>
          </p:cNvPr>
          <p:cNvSpPr txBox="1"/>
          <p:nvPr/>
        </p:nvSpPr>
        <p:spPr bwMode="auto">
          <a:xfrm>
            <a:off x="614720" y="5681238"/>
            <a:ext cx="10136166"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lvl="0"/>
            <a:r>
              <a:rPr lang="en-US" sz="1400" b="0" dirty="0" smtClean="0">
                <a:solidFill>
                  <a:schemeClr val="bg1"/>
                </a:solidFill>
                <a:latin typeface="Calibri" panose="020F0502020204030204" pitchFamily="34" charset="0"/>
              </a:rPr>
              <a:t>*</a:t>
            </a:r>
            <a:r>
              <a:rPr lang="ro-RO" sz="1400" b="0" dirty="0" smtClean="0">
                <a:solidFill>
                  <a:schemeClr val="bg1"/>
                </a:solidFill>
                <a:latin typeface="Calibri" panose="020F0502020204030204" pitchFamily="34" charset="0"/>
              </a:rPr>
              <a:t>Ziua de recuperare este prima zi în care pacientul îndeplinește 1 din următoarele criterii: 1) spitalizat, nu necesită </a:t>
            </a:r>
            <a:r>
              <a:rPr lang="ro-RO" sz="1400" b="0" dirty="0" smtClean="0">
                <a:solidFill>
                  <a:schemeClr val="bg2">
                    <a:lumMod val="10000"/>
                  </a:schemeClr>
                </a:solidFill>
                <a:latin typeface="Calibri" panose="020F0502020204030204" pitchFamily="34" charset="0"/>
              </a:rPr>
              <a:t> oxigen suplimentar, nu necesită îngrijire medicală continuă  2) nespitalizat, prezintă limitarea activităților și/sau necesită oxigen la domiciliu  3) nespitalizat, nu prezintă limitarea activităților</a:t>
            </a:r>
            <a:endParaRPr lang="en-US" sz="1400" b="0" dirty="0" smtClean="0">
              <a:solidFill>
                <a:schemeClr val="bg2">
                  <a:lumMod val="10000"/>
                </a:schemeClr>
              </a:solidFill>
              <a:latin typeface="Calibri" panose="020F0502020204030204" pitchFamily="34" charset="0"/>
            </a:endParaRPr>
          </a:p>
          <a:p>
            <a:endParaRPr lang="en-US" sz="1400" b="0" dirty="0">
              <a:solidFill>
                <a:schemeClr val="bg1"/>
              </a:solidFill>
              <a:latin typeface="Calibri" panose="020F0502020204030204" pitchFamily="34" charset="0"/>
            </a:endParaRPr>
          </a:p>
        </p:txBody>
      </p:sp>
      <p:sp>
        <p:nvSpPr>
          <p:cNvPr id="23" name="TextBox 22">
            <a:extLst>
              <a:ext uri="{FF2B5EF4-FFF2-40B4-BE49-F238E27FC236}">
                <a16:creationId xmlns="" xmlns:a16="http://schemas.microsoft.com/office/drawing/2014/main" id="{F0E44199-0196-4D3F-B282-4037EEEC5862}"/>
              </a:ext>
            </a:extLst>
          </p:cNvPr>
          <p:cNvSpPr txBox="1"/>
          <p:nvPr/>
        </p:nvSpPr>
        <p:spPr bwMode="auto">
          <a:xfrm>
            <a:off x="8508888" y="2473602"/>
            <a:ext cx="303046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ro-RO" b="1" i="1" dirty="0" smtClean="0">
                <a:solidFill>
                  <a:schemeClr val="bg1"/>
                </a:solidFill>
                <a:latin typeface="Calibri" panose="020F0502020204030204" pitchFamily="34" charset="0"/>
              </a:rPr>
              <a:t>Evaluare zilnică până în ziua 29 în timpul spitalizării; dacă pacientul este externat, evaluare în zilele 15, 22, 29</a:t>
            </a:r>
            <a:endParaRPr lang="en-US" b="1" i="1" dirty="0">
              <a:solidFill>
                <a:schemeClr val="bg1"/>
              </a:solidFill>
              <a:latin typeface="Calibri" panose="020F0502020204030204" pitchFamily="34" charset="0"/>
            </a:endParaRPr>
          </a:p>
        </p:txBody>
      </p:sp>
      <p:sp>
        <p:nvSpPr>
          <p:cNvPr id="24" name="TextBox 23">
            <a:extLst>
              <a:ext uri="{FF2B5EF4-FFF2-40B4-BE49-F238E27FC236}">
                <a16:creationId xmlns="" xmlns:a16="http://schemas.microsoft.com/office/drawing/2014/main" id="{8302D5D7-AE9E-4D5C-BF15-BACB40F0F73E}"/>
              </a:ext>
            </a:extLst>
          </p:cNvPr>
          <p:cNvSpPr txBox="1"/>
          <p:nvPr/>
        </p:nvSpPr>
        <p:spPr bwMode="auto">
          <a:xfrm>
            <a:off x="7509738" y="1935943"/>
            <a:ext cx="101667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ro-RO" sz="1600" b="1" i="1" dirty="0" smtClean="0">
                <a:solidFill>
                  <a:schemeClr val="bg1"/>
                </a:solidFill>
                <a:latin typeface="Calibri" panose="020F0502020204030204" pitchFamily="34" charset="0"/>
              </a:rPr>
              <a:t>Ziua</a:t>
            </a:r>
            <a:r>
              <a:rPr lang="en-US" sz="1600" b="1" i="1" dirty="0" smtClean="0">
                <a:solidFill>
                  <a:schemeClr val="bg1"/>
                </a:solidFill>
                <a:latin typeface="Calibri" panose="020F0502020204030204" pitchFamily="34" charset="0"/>
              </a:rPr>
              <a:t> </a:t>
            </a:r>
            <a:r>
              <a:rPr lang="en-US" sz="1600" b="1" i="1" dirty="0">
                <a:solidFill>
                  <a:schemeClr val="bg1"/>
                </a:solidFill>
                <a:latin typeface="Calibri" panose="020F0502020204030204" pitchFamily="34" charset="0"/>
              </a:rPr>
              <a:t>10</a:t>
            </a:r>
          </a:p>
        </p:txBody>
      </p:sp>
      <p:sp>
        <p:nvSpPr>
          <p:cNvPr id="25" name="Line 52">
            <a:extLst>
              <a:ext uri="{FF2B5EF4-FFF2-40B4-BE49-F238E27FC236}">
                <a16:creationId xmlns="" xmlns:a16="http://schemas.microsoft.com/office/drawing/2014/main" id="{C86D8F1B-CD00-43C5-9643-DB5EEED43DB5}"/>
              </a:ext>
            </a:extLst>
          </p:cNvPr>
          <p:cNvSpPr>
            <a:spLocks noChangeShapeType="1"/>
          </p:cNvSpPr>
          <p:nvPr/>
        </p:nvSpPr>
        <p:spPr bwMode="auto">
          <a:xfrm flipH="1">
            <a:off x="8013993" y="2236579"/>
            <a:ext cx="0" cy="254755"/>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 name="Content Placeholder 1">
            <a:extLst>
              <a:ext uri="{FF2B5EF4-FFF2-40B4-BE49-F238E27FC236}">
                <a16:creationId xmlns="" xmlns:a16="http://schemas.microsoft.com/office/drawing/2014/main" id="{981D528D-1725-4B13-B816-120B04CFE13E}"/>
              </a:ext>
            </a:extLst>
          </p:cNvPr>
          <p:cNvSpPr txBox="1">
            <a:spLocks/>
          </p:cNvSpPr>
          <p:nvPr/>
        </p:nvSpPr>
        <p:spPr bwMode="auto">
          <a:xfrm>
            <a:off x="606764" y="4516199"/>
            <a:ext cx="11585236" cy="1010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ro-RO" sz="2200" b="0" kern="0" dirty="0" smtClean="0"/>
              <a:t>Obiectiv principal</a:t>
            </a:r>
            <a:r>
              <a:rPr lang="en-US" sz="2200" b="0" kern="0" dirty="0" smtClean="0"/>
              <a:t>: </a:t>
            </a:r>
            <a:r>
              <a:rPr lang="ro-RO" sz="2200" kern="0" dirty="0" smtClean="0"/>
              <a:t>durata de timp până la recuperare* până în ziua 29 în conformitate cu scala ordinală</a:t>
            </a:r>
            <a:endParaRPr lang="en-US" sz="2200" kern="0" dirty="0"/>
          </a:p>
          <a:p>
            <a:r>
              <a:rPr lang="ro-RO" sz="2200" b="0" kern="0" dirty="0" smtClean="0"/>
              <a:t>Obiective secundare</a:t>
            </a:r>
            <a:r>
              <a:rPr lang="en-US" sz="2200" b="0" kern="0" dirty="0" smtClean="0"/>
              <a:t>: </a:t>
            </a:r>
            <a:r>
              <a:rPr lang="ro-RO" sz="2200" b="0" kern="0" dirty="0" smtClean="0"/>
              <a:t>ameliorare clinică datorată tratamentului în ziua 15</a:t>
            </a:r>
            <a:endParaRPr lang="en-US" sz="2200" b="0" kern="0" dirty="0"/>
          </a:p>
        </p:txBody>
      </p:sp>
      <p:sp>
        <p:nvSpPr>
          <p:cNvPr id="5" name="Rectangle 4">
            <a:extLst>
              <a:ext uri="{FF2B5EF4-FFF2-40B4-BE49-F238E27FC236}">
                <a16:creationId xmlns="" xmlns:a16="http://schemas.microsoft.com/office/drawing/2014/main" id="{46B8ADA4-189B-4E07-9A6D-F5723FBD3378}"/>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 xmlns:p14="http://schemas.microsoft.com/office/powerpoint/2010/main" val="35838890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1DB7129-61BB-4D0B-99CA-FD97B29BFAB3}"/>
              </a:ext>
            </a:extLst>
          </p:cNvPr>
          <p:cNvSpPr>
            <a:spLocks noGrp="1"/>
          </p:cNvSpPr>
          <p:nvPr>
            <p:ph type="title"/>
          </p:nvPr>
        </p:nvSpPr>
        <p:spPr/>
        <p:txBody>
          <a:bodyPr/>
          <a:lstStyle/>
          <a:p>
            <a:r>
              <a:rPr lang="en-US" altLang="en-US" dirty="0">
                <a:solidFill>
                  <a:schemeClr val="bg1"/>
                </a:solidFill>
              </a:rPr>
              <a:t>NIAID ACTT-1</a:t>
            </a:r>
            <a:r>
              <a:rPr lang="en-US" dirty="0">
                <a:solidFill>
                  <a:schemeClr val="bg1"/>
                </a:solidFill>
              </a:rPr>
              <a:t>: </a:t>
            </a:r>
            <a:r>
              <a:rPr lang="ro-RO" dirty="0" smtClean="0">
                <a:solidFill>
                  <a:schemeClr val="bg1"/>
                </a:solidFill>
              </a:rPr>
              <a:t>Scala de afectare clinică</a:t>
            </a:r>
            <a:endParaRPr lang="en-US" dirty="0">
              <a:solidFill>
                <a:schemeClr val="bg1"/>
              </a:solidFill>
            </a:endParaRPr>
          </a:p>
        </p:txBody>
      </p:sp>
      <p:graphicFrame>
        <p:nvGraphicFramePr>
          <p:cNvPr id="11" name="Group 32">
            <a:extLst>
              <a:ext uri="{FF2B5EF4-FFF2-40B4-BE49-F238E27FC236}">
                <a16:creationId xmlns:a16="http://schemas.microsoft.com/office/drawing/2014/main" xmlns="" id="{0E5B7071-8052-4AC2-9F6D-BFEEFDD0C6A7}"/>
              </a:ext>
            </a:extLst>
          </p:cNvPr>
          <p:cNvGraphicFramePr>
            <a:graphicFrameLocks noGrp="1"/>
          </p:cNvGraphicFramePr>
          <p:nvPr>
            <p:extLst>
              <p:ext uri="{D42A27DB-BD31-4B8C-83A1-F6EECF244321}">
                <p14:modId xmlns="" xmlns:p14="http://schemas.microsoft.com/office/powerpoint/2010/main" val="3523993058"/>
              </p:ext>
            </p:extLst>
          </p:nvPr>
        </p:nvGraphicFramePr>
        <p:xfrm>
          <a:off x="723900" y="1607895"/>
          <a:ext cx="10758488" cy="4175904"/>
        </p:xfrm>
        <a:graphic>
          <a:graphicData uri="http://schemas.openxmlformats.org/drawingml/2006/table">
            <a:tbl>
              <a:tblPr/>
              <a:tblGrid>
                <a:gridCol w="1904557">
                  <a:extLst>
                    <a:ext uri="{9D8B030D-6E8A-4147-A177-3AD203B41FA5}">
                      <a16:colId xmlns:a16="http://schemas.microsoft.com/office/drawing/2014/main" xmlns="" val="20000"/>
                    </a:ext>
                  </a:extLst>
                </a:gridCol>
                <a:gridCol w="8853931">
                  <a:extLst>
                    <a:ext uri="{9D8B030D-6E8A-4147-A177-3AD203B41FA5}">
                      <a16:colId xmlns:a16="http://schemas.microsoft.com/office/drawing/2014/main" xmlns="" val="20001"/>
                    </a:ext>
                  </a:extLst>
                </a:gridCol>
              </a:tblGrid>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2000" b="1" i="0" u="none" strike="noStrike" cap="none" normalizeH="0" baseline="0" dirty="0" smtClean="0">
                          <a:ln>
                            <a:noFill/>
                          </a:ln>
                          <a:solidFill>
                            <a:schemeClr val="tx1"/>
                          </a:solidFill>
                          <a:effectLst/>
                          <a:latin typeface="Calibri" panose="020F0502020204030204" pitchFamily="34" charset="0"/>
                        </a:rPr>
                        <a:t>Scală ordinală</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ro-RO" sz="2000" b="1" i="0" u="none" strike="noStrike" cap="none" normalizeH="0" baseline="0" dirty="0" smtClean="0">
                          <a:ln>
                            <a:noFill/>
                          </a:ln>
                          <a:solidFill>
                            <a:schemeClr val="tx1"/>
                          </a:solidFill>
                          <a:effectLst/>
                          <a:latin typeface="Calibri" panose="020F0502020204030204" pitchFamily="34" charset="0"/>
                        </a:rPr>
                        <a:t>Descrierea stării clinice pentru evaluare</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0"/>
                  </a:ext>
                </a:extLst>
              </a:tr>
              <a:tr h="39624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a:t>
                      </a:r>
                    </a:p>
                  </a:txBody>
                  <a:tcPr marL="121881" marR="121881" marT="45728" marB="45728"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Nu este spitalizat, nu prezintă limitarea activităților</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1"/>
                  </a:ext>
                </a:extLst>
              </a:tr>
              <a:tr h="396245">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a:t>
                      </a:r>
                    </a:p>
                  </a:txBody>
                  <a:tcPr marL="121881" marR="121881" marT="45728" marB="45728"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Nu este spitalizat, prezintă limitarea activităților și/sau necesită oxigen la domiciliu</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r h="39624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a:t>
                      </a:r>
                    </a:p>
                  </a:txBody>
                  <a:tcPr marL="121881" marR="121881" marT="45728" marB="45728"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Spitalizat, nu necesită oxigen suplimentar, nu mai necesită îngrijire medicală continuă (dacă spitalizarea a fost prelungită în scopul controlului infecției)</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39624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Spitalizat, nu necesită oxigen suplimentar</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necesită îngrijire medicală continuă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4"/>
                  </a:ext>
                </a:extLst>
              </a:tr>
              <a:tr h="39624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Spitalizat, necesită oxigen suplimentar</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893311499"/>
                  </a:ext>
                </a:extLst>
              </a:tr>
              <a:tr h="39624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6</a:t>
                      </a:r>
                    </a:p>
                  </a:txBody>
                  <a:tcPr marL="121881" marR="121881"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Spitalizat, conectat la dispozitive de ventilație non-invazivă sau cu flux mare de oxigen</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77805675"/>
                  </a:ext>
                </a:extLst>
              </a:tr>
              <a:tr h="39624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7</a:t>
                      </a:r>
                    </a:p>
                  </a:txBody>
                  <a:tcPr marL="121881" marR="121881"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Spitalizat, pe ventilație mecanică invazivă sau </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ECMO</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207948796"/>
                  </a:ext>
                </a:extLst>
              </a:tr>
              <a:tr h="39624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8</a:t>
                      </a:r>
                    </a:p>
                  </a:txBody>
                  <a:tcPr marL="121881" marR="121881"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De</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ces</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2886988503"/>
                  </a:ext>
                </a:extLst>
              </a:tr>
            </a:tbl>
          </a:graphicData>
        </a:graphic>
      </p:graphicFrame>
      <p:sp>
        <p:nvSpPr>
          <p:cNvPr id="5" name="Text Box 15">
            <a:extLst>
              <a:ext uri="{FF2B5EF4-FFF2-40B4-BE49-F238E27FC236}">
                <a16:creationId xmlns:a16="http://schemas.microsoft.com/office/drawing/2014/main" xmlns="" id="{BD49D763-E8B0-4881-84CF-0B08FFA0BE93}"/>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 xmlns:p14="http://schemas.microsoft.com/office/powerpoint/2010/main" val="2122663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6BAABF-0937-4966-9864-B6D9295EEE4C}"/>
              </a:ext>
            </a:extLst>
          </p:cNvPr>
          <p:cNvSpPr>
            <a:spLocks noGrp="1"/>
          </p:cNvSpPr>
          <p:nvPr>
            <p:ph type="title"/>
          </p:nvPr>
        </p:nvSpPr>
        <p:spPr/>
        <p:txBody>
          <a:bodyPr/>
          <a:lstStyle/>
          <a:p>
            <a:r>
              <a:rPr lang="en-US" altLang="en-US" dirty="0">
                <a:solidFill>
                  <a:schemeClr val="bg1"/>
                </a:solidFill>
              </a:rPr>
              <a:t>NIAID ACTT-1 </a:t>
            </a:r>
            <a:r>
              <a:rPr lang="en-US" dirty="0">
                <a:solidFill>
                  <a:schemeClr val="bg1"/>
                </a:solidFill>
              </a:rPr>
              <a:t>: </a:t>
            </a:r>
            <a:r>
              <a:rPr lang="ro-RO" dirty="0" smtClean="0">
                <a:solidFill>
                  <a:schemeClr val="bg1"/>
                </a:solidFill>
              </a:rPr>
              <a:t>Caracteristicile bazale ale pacienților</a:t>
            </a:r>
            <a:endParaRPr lang="en-US" dirty="0">
              <a:solidFill>
                <a:schemeClr val="bg1"/>
              </a:solidFill>
            </a:endParaRPr>
          </a:p>
        </p:txBody>
      </p:sp>
      <p:graphicFrame>
        <p:nvGraphicFramePr>
          <p:cNvPr id="4" name="Group 3">
            <a:extLst>
              <a:ext uri="{FF2B5EF4-FFF2-40B4-BE49-F238E27FC236}">
                <a16:creationId xmlns:a16="http://schemas.microsoft.com/office/drawing/2014/main" xmlns="" id="{AE040B80-6328-4774-9674-E168D08684E4}"/>
              </a:ext>
            </a:extLst>
          </p:cNvPr>
          <p:cNvGraphicFramePr>
            <a:graphicFrameLocks/>
          </p:cNvGraphicFramePr>
          <p:nvPr>
            <p:extLst>
              <p:ext uri="{D42A27DB-BD31-4B8C-83A1-F6EECF244321}">
                <p14:modId xmlns="" xmlns:p14="http://schemas.microsoft.com/office/powerpoint/2010/main" val="4281758398"/>
              </p:ext>
            </p:extLst>
          </p:nvPr>
        </p:nvGraphicFramePr>
        <p:xfrm>
          <a:off x="650898" y="1295896"/>
          <a:ext cx="10763065" cy="4430125"/>
        </p:xfrm>
        <a:graphic>
          <a:graphicData uri="http://schemas.openxmlformats.org/drawingml/2006/table">
            <a:tbl>
              <a:tblPr/>
              <a:tblGrid>
                <a:gridCol w="3517518">
                  <a:extLst>
                    <a:ext uri="{9D8B030D-6E8A-4147-A177-3AD203B41FA5}">
                      <a16:colId xmlns:a16="http://schemas.microsoft.com/office/drawing/2014/main" xmlns="" val="20000"/>
                    </a:ext>
                  </a:extLst>
                </a:gridCol>
                <a:gridCol w="2059744">
                  <a:extLst>
                    <a:ext uri="{9D8B030D-6E8A-4147-A177-3AD203B41FA5}">
                      <a16:colId xmlns:a16="http://schemas.microsoft.com/office/drawing/2014/main" xmlns="" val="20001"/>
                    </a:ext>
                  </a:extLst>
                </a:gridCol>
                <a:gridCol w="2609043">
                  <a:extLst>
                    <a:ext uri="{9D8B030D-6E8A-4147-A177-3AD203B41FA5}">
                      <a16:colId xmlns:a16="http://schemas.microsoft.com/office/drawing/2014/main" xmlns="" val="20002"/>
                    </a:ext>
                  </a:extLst>
                </a:gridCol>
                <a:gridCol w="2576760">
                  <a:extLst>
                    <a:ext uri="{9D8B030D-6E8A-4147-A177-3AD203B41FA5}">
                      <a16:colId xmlns:a16="http://schemas.microsoft.com/office/drawing/2014/main" xmlns="" val="20003"/>
                    </a:ext>
                  </a:extLst>
                </a:gridCol>
              </a:tblGrid>
              <a:tr h="39624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err="1" smtClean="0">
                          <a:ln>
                            <a:noFill/>
                          </a:ln>
                          <a:solidFill>
                            <a:schemeClr val="tx1"/>
                          </a:solidFill>
                          <a:effectLst/>
                          <a:latin typeface="Calibri" panose="020F0502020204030204" pitchFamily="34" charset="0"/>
                        </a:rPr>
                        <a:t>Caracteristic</a:t>
                      </a:r>
                      <a:r>
                        <a:rPr kumimoji="0" lang="ro-RO" sz="1600" b="1" i="0" u="none" strike="noStrike" cap="none" normalizeH="0" baseline="0" dirty="0" smtClean="0">
                          <a:ln>
                            <a:noFill/>
                          </a:ln>
                          <a:solidFill>
                            <a:schemeClr val="tx1"/>
                          </a:solidFill>
                          <a:effectLst/>
                          <a:latin typeface="Calibri" panose="020F0502020204030204" pitchFamily="34" charset="0"/>
                        </a:rPr>
                        <a:t>i</a:t>
                      </a:r>
                      <a:endParaRPr kumimoji="0" lang="en-GB"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1" i="0" u="none" strike="noStrike" cap="none" normalizeH="0" baseline="0" dirty="0" smtClean="0">
                          <a:ln>
                            <a:noFill/>
                          </a:ln>
                          <a:solidFill>
                            <a:schemeClr val="tx1"/>
                          </a:solidFill>
                          <a:effectLst/>
                          <a:latin typeface="Calibri" panose="020F0502020204030204" pitchFamily="34" charset="0"/>
                        </a:rPr>
                        <a:t>Toți</a:t>
                      </a:r>
                      <a:endParaRPr kumimoji="0" lang="en-US"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1062)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Remdesivir</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541)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Placebo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521)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45411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Vârsta medie</a:t>
                      </a: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 </a:t>
                      </a: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ani</a:t>
                      </a: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 (</a:t>
                      </a: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DS</a:t>
                      </a: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58.9 (15.0)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58.6 (14.6)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59.2 (15.4)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930966233"/>
                  </a:ext>
                </a:extLst>
              </a:tr>
              <a:tr h="44026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Sex masculin</a:t>
                      </a: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 </a:t>
                      </a: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684 (64.4)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352 (65.1)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332 (63.7)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802246496"/>
                  </a:ext>
                </a:extLst>
              </a:tr>
              <a:tr h="39624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Mediana duratei de timp de la debutul simptomatologiei  la randomizare</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zile</a:t>
                      </a:r>
                      <a:r>
                        <a:rPr kumimoji="0" lang="en-US" sz="1600" b="0" i="0" u="none" strike="noStrike" cap="none" normalizeH="0" baseline="3000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(IQR) </a:t>
                      </a:r>
                      <a:endParaRPr kumimoji="0" lang="en-US" sz="1600" b="0" i="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(6-12)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(6-12)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(7-13)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39624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Num</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ărul comorbidităților</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n/N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 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194/1048 (18.5)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275/1048 (26.2)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579/1048 (55.2)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97/531 (18.3)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138/531 (26.0)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296/531 (55.7)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97/517 (18.8)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137/517 (26.5)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238/517 (54.7)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4253375588"/>
                  </a:ext>
                </a:extLst>
              </a:tr>
              <a:tr h="39624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Calibri" panose="020F0502020204030204" pitchFamily="34" charset="0"/>
                        </a:rPr>
                        <a:t>Comorbidit</a:t>
                      </a: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ăți</a:t>
                      </a: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 </a:t>
                      </a: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n/N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H</a:t>
                      </a: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i</a:t>
                      </a:r>
                      <a:r>
                        <a:rPr kumimoji="0" lang="en-US" sz="1600" b="0"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Calibri" panose="020F0502020204030204" pitchFamily="34" charset="0"/>
                        </a:rPr>
                        <a:t>pertens</a:t>
                      </a: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iune</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Calibri" panose="020F0502020204030204" pitchFamily="34" charset="0"/>
                        </a:rPr>
                        <a:t>Obe</a:t>
                      </a: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zitate</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Diabet zaharat tip II</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533/1051 (50.7)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476/1049 (45.4)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322/1051 (30.6)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269/532 (50.6)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242/531 (45.6)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164/531 (30.8)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264/519 (50.9)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234/518 (45.2)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158/519 (30.4)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686222841"/>
                  </a:ext>
                </a:extLst>
              </a:tr>
            </a:tbl>
          </a:graphicData>
        </a:graphic>
      </p:graphicFrame>
      <p:sp>
        <p:nvSpPr>
          <p:cNvPr id="8" name="TextBox 7">
            <a:extLst>
              <a:ext uri="{FF2B5EF4-FFF2-40B4-BE49-F238E27FC236}">
                <a16:creationId xmlns:a16="http://schemas.microsoft.com/office/drawing/2014/main" xmlns="" id="{B965EAAC-A0C5-4CD1-A09D-87B2D89E43EE}"/>
              </a:ext>
            </a:extLst>
          </p:cNvPr>
          <p:cNvSpPr txBox="1"/>
          <p:nvPr/>
        </p:nvSpPr>
        <p:spPr bwMode="auto">
          <a:xfrm>
            <a:off x="678202" y="5944937"/>
            <a:ext cx="1073626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Aft>
                <a:spcPct val="0"/>
              </a:spcAft>
            </a:pPr>
            <a:r>
              <a:rPr lang="en-US" sz="1400" b="0" dirty="0" smtClean="0">
                <a:solidFill>
                  <a:schemeClr val="bg1"/>
                </a:solidFill>
                <a:latin typeface="Calibri" panose="020F0502020204030204" pitchFamily="34" charset="0"/>
              </a:rPr>
              <a:t>*</a:t>
            </a:r>
            <a:r>
              <a:rPr lang="ro-RO" sz="1400" b="0" dirty="0" smtClean="0">
                <a:solidFill>
                  <a:schemeClr val="bg1"/>
                </a:solidFill>
                <a:latin typeface="Calibri" panose="020F0502020204030204" pitchFamily="34" charset="0"/>
              </a:rPr>
              <a:t>Datele au lipsit pentru 3 pacienți; datele privind comorbiditățile au lipsit pentru 11 pacienți și au fost incomplete pentru 3 pacienți</a:t>
            </a:r>
            <a:r>
              <a:rPr lang="en-US" sz="1400" dirty="0" smtClean="0">
                <a:solidFill>
                  <a:schemeClr val="bg1"/>
                </a:solidFill>
                <a:latin typeface="Calibri" panose="020F0502020204030204" pitchFamily="34" charset="0"/>
              </a:rPr>
              <a:t>.</a:t>
            </a:r>
            <a:r>
              <a:rPr lang="en-US" sz="1400" b="0" dirty="0" smtClean="0">
                <a:solidFill>
                  <a:schemeClr val="bg1"/>
                </a:solidFill>
                <a:latin typeface="Calibri" panose="020F0502020204030204" pitchFamily="34" charset="0"/>
              </a:rPr>
              <a:t>  </a:t>
            </a:r>
            <a:endParaRPr lang="en-US" sz="1400" b="0" dirty="0">
              <a:solidFill>
                <a:schemeClr val="bg1"/>
              </a:solidFill>
              <a:latin typeface="Calibri" panose="020F0502020204030204" pitchFamily="34" charset="0"/>
            </a:endParaRPr>
          </a:p>
        </p:txBody>
      </p:sp>
      <p:sp>
        <p:nvSpPr>
          <p:cNvPr id="14" name="Text Box 15">
            <a:extLst>
              <a:ext uri="{FF2B5EF4-FFF2-40B4-BE49-F238E27FC236}">
                <a16:creationId xmlns:a16="http://schemas.microsoft.com/office/drawing/2014/main" xmlns="" id="{6E18DFAF-CEA6-461E-8353-C134B723FB42}"/>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 xmlns:p14="http://schemas.microsoft.com/office/powerpoint/2010/main" val="3764924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C287B6-6BC2-4EA9-B815-7B10A49D5095}"/>
              </a:ext>
            </a:extLst>
          </p:cNvPr>
          <p:cNvSpPr>
            <a:spLocks noGrp="1"/>
          </p:cNvSpPr>
          <p:nvPr>
            <p:ph type="title"/>
          </p:nvPr>
        </p:nvSpPr>
        <p:spPr/>
        <p:txBody>
          <a:bodyPr/>
          <a:lstStyle/>
          <a:p>
            <a:r>
              <a:rPr lang="en-US" altLang="en-US" dirty="0">
                <a:solidFill>
                  <a:schemeClr val="bg1"/>
                </a:solidFill>
              </a:rPr>
              <a:t>NIAID ACTT-1 </a:t>
            </a:r>
            <a:r>
              <a:rPr lang="en-US" dirty="0">
                <a:solidFill>
                  <a:schemeClr val="bg1"/>
                </a:solidFill>
              </a:rPr>
              <a:t>: </a:t>
            </a:r>
            <a:r>
              <a:rPr lang="ro-RO" dirty="0" smtClean="0">
                <a:solidFill>
                  <a:schemeClr val="bg1"/>
                </a:solidFill>
              </a:rPr>
              <a:t>Scală ordinală</a:t>
            </a:r>
            <a:endParaRPr lang="en-US" dirty="0">
              <a:solidFill>
                <a:schemeClr val="bg1"/>
              </a:solidFill>
            </a:endParaRPr>
          </a:p>
        </p:txBody>
      </p:sp>
      <p:graphicFrame>
        <p:nvGraphicFramePr>
          <p:cNvPr id="4" name="Table 3">
            <a:extLst>
              <a:ext uri="{FF2B5EF4-FFF2-40B4-BE49-F238E27FC236}">
                <a16:creationId xmlns:a16="http://schemas.microsoft.com/office/drawing/2014/main" xmlns="" id="{BFCB53C2-E97B-4DD8-A48E-FC57616C654D}"/>
              </a:ext>
            </a:extLst>
          </p:cNvPr>
          <p:cNvGraphicFramePr>
            <a:graphicFrameLocks noGrp="1"/>
          </p:cNvGraphicFramePr>
          <p:nvPr>
            <p:extLst>
              <p:ext uri="{D42A27DB-BD31-4B8C-83A1-F6EECF244321}">
                <p14:modId xmlns="" xmlns:p14="http://schemas.microsoft.com/office/powerpoint/2010/main" val="379516833"/>
              </p:ext>
            </p:extLst>
          </p:nvPr>
        </p:nvGraphicFramePr>
        <p:xfrm>
          <a:off x="709796" y="1602990"/>
          <a:ext cx="10772590" cy="4363621"/>
        </p:xfrm>
        <a:graphic>
          <a:graphicData uri="http://schemas.openxmlformats.org/drawingml/2006/table">
            <a:tbl>
              <a:tblPr/>
              <a:tblGrid>
                <a:gridCol w="3520631">
                  <a:extLst>
                    <a:ext uri="{9D8B030D-6E8A-4147-A177-3AD203B41FA5}">
                      <a16:colId xmlns:a16="http://schemas.microsoft.com/office/drawing/2014/main" xmlns="" val="2895934809"/>
                    </a:ext>
                  </a:extLst>
                </a:gridCol>
                <a:gridCol w="2061567">
                  <a:extLst>
                    <a:ext uri="{9D8B030D-6E8A-4147-A177-3AD203B41FA5}">
                      <a16:colId xmlns:a16="http://schemas.microsoft.com/office/drawing/2014/main" xmlns="" val="123947959"/>
                    </a:ext>
                  </a:extLst>
                </a:gridCol>
                <a:gridCol w="2611352">
                  <a:extLst>
                    <a:ext uri="{9D8B030D-6E8A-4147-A177-3AD203B41FA5}">
                      <a16:colId xmlns:a16="http://schemas.microsoft.com/office/drawing/2014/main" xmlns="" val="3386562788"/>
                    </a:ext>
                  </a:extLst>
                </a:gridCol>
                <a:gridCol w="2579040">
                  <a:extLst>
                    <a:ext uri="{9D8B030D-6E8A-4147-A177-3AD203B41FA5}">
                      <a16:colId xmlns:a16="http://schemas.microsoft.com/office/drawing/2014/main" xmlns="" val="14764913"/>
                    </a:ext>
                  </a:extLst>
                </a:gridCol>
              </a:tblGrid>
              <a:tr h="61948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Scor scală ordinală</a:t>
                      </a:r>
                      <a:r>
                        <a:rPr kumimoji="0" lang="en-GB" sz="1800" b="1" i="0" u="none" strike="noStrike" cap="none" normalizeH="0" baseline="0" dirty="0" smtClean="0">
                          <a:ln>
                            <a:noFill/>
                          </a:ln>
                          <a:solidFill>
                            <a:schemeClr val="tx1"/>
                          </a:solidFill>
                          <a:effectLst/>
                          <a:latin typeface="Calibri" panose="020F0502020204030204" pitchFamily="34" charset="0"/>
                        </a:rPr>
                        <a:t>, </a:t>
                      </a:r>
                      <a:r>
                        <a:rPr kumimoji="0" lang="en-GB" sz="1800" b="1" i="0" u="none" strike="noStrike" cap="none" normalizeH="0" baseline="0" dirty="0">
                          <a:ln>
                            <a:noFill/>
                          </a:ln>
                          <a:solidFill>
                            <a:schemeClr val="tx1"/>
                          </a:solidFill>
                          <a:effectLst/>
                          <a:latin typeface="Calibri" panose="020F0502020204030204" pitchFamily="34" charset="0"/>
                        </a:rPr>
                        <a:t>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Toți</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1062)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Remdesivir</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541)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Placebo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521)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842535604"/>
                  </a:ext>
                </a:extLst>
              </a:tr>
              <a:tr h="888821">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nu necesită oxigen suplimentar</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necesită îngrijire medicală continuă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138 (13.0)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75 (13.9)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63 (12.1)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4166643958"/>
                  </a:ext>
                </a:extLst>
              </a:tr>
              <a:tr h="619486">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5 -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necesită oxigen suplimentar</a:t>
                      </a:r>
                      <a:endParaRPr kumimoji="0" lang="en-US" sz="1800" b="0" i="0" u="none" strike="noStrike" cap="none" normalizeH="0" baseline="0" dirty="0" smtClean="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435 (41.0)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232 (42.9)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203 (39.0)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3513532322"/>
                  </a:ext>
                </a:extLst>
              </a:tr>
              <a:tr h="888821">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6 -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conectat la dispozitive de ventilație non-invazivă sau cu flux mare de oxigen</a:t>
                      </a:r>
                      <a:endParaRPr kumimoji="0" lang="en-US" sz="1800" b="0" i="0" u="none" strike="noStrike" cap="none" normalizeH="0" baseline="0" dirty="0" smtClean="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193 (18.2)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95 (17.6)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98 (18.8)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566538766"/>
                  </a:ext>
                </a:extLst>
              </a:tr>
              <a:tr h="888821">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7 -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pe ventilație mecanică invazivă sau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ECMO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285 (26.8)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131 (24.2)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154 (29.6)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567918166"/>
                  </a:ext>
                </a:extLst>
              </a:tr>
              <a:tr h="350150">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Baseline score missing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 (1.0)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 (1.5)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 (0.6)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713503954"/>
                  </a:ext>
                </a:extLst>
              </a:tr>
            </a:tbl>
          </a:graphicData>
        </a:graphic>
      </p:graphicFrame>
      <p:sp>
        <p:nvSpPr>
          <p:cNvPr id="9" name="TextBox 8">
            <a:extLst>
              <a:ext uri="{FF2B5EF4-FFF2-40B4-BE49-F238E27FC236}">
                <a16:creationId xmlns:a16="http://schemas.microsoft.com/office/drawing/2014/main" xmlns="" id="{1D11C5DB-8A32-4B80-A153-DAA1373275EA}"/>
              </a:ext>
            </a:extLst>
          </p:cNvPr>
          <p:cNvSpPr txBox="1"/>
          <p:nvPr/>
        </p:nvSpPr>
        <p:spPr bwMode="auto">
          <a:xfrm>
            <a:off x="709797" y="5961839"/>
            <a:ext cx="26520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spcBef>
                <a:spcPct val="50000"/>
              </a:spcBef>
              <a:spcAft>
                <a:spcPct val="0"/>
              </a:spcAft>
            </a:pPr>
            <a:r>
              <a:rPr lang="en-US" b="0" dirty="0">
                <a:solidFill>
                  <a:schemeClr val="bg1"/>
                </a:solidFill>
                <a:latin typeface="Calibri" panose="020F0502020204030204" pitchFamily="34" charset="0"/>
              </a:rPr>
              <a:t>*</a:t>
            </a:r>
            <a:r>
              <a:rPr lang="en-US" sz="1400" b="0" dirty="0">
                <a:solidFill>
                  <a:schemeClr val="bg2">
                    <a:lumMod val="10000"/>
                  </a:schemeClr>
                </a:solidFill>
                <a:latin typeface="Calibri" panose="020F0502020204030204" pitchFamily="34" charset="0"/>
                <a:cs typeface="Calibri" panose="020F0502020204030204" pitchFamily="34" charset="0"/>
              </a:rPr>
              <a:t>COVID-19-related or otherwise</a:t>
            </a:r>
            <a:r>
              <a:rPr lang="en-US" b="0" dirty="0">
                <a:solidFill>
                  <a:schemeClr val="bg2">
                    <a:lumMod val="10000"/>
                  </a:schemeClr>
                </a:solidFill>
                <a:latin typeface="Calibri" panose="020F0502020204030204" pitchFamily="34" charset="0"/>
                <a:cs typeface="Calibri" panose="020F0502020204030204" pitchFamily="34" charset="0"/>
              </a:rPr>
              <a:t>.</a:t>
            </a:r>
            <a:endParaRPr lang="en-US" b="0" dirty="0">
              <a:solidFill>
                <a:schemeClr val="bg1"/>
              </a:solidFill>
              <a:latin typeface="Calibri" panose="020F0502020204030204" pitchFamily="34" charset="0"/>
            </a:endParaRPr>
          </a:p>
        </p:txBody>
      </p:sp>
      <p:sp>
        <p:nvSpPr>
          <p:cNvPr id="14" name="Text Box 15">
            <a:extLst>
              <a:ext uri="{FF2B5EF4-FFF2-40B4-BE49-F238E27FC236}">
                <a16:creationId xmlns:a16="http://schemas.microsoft.com/office/drawing/2014/main" xmlns="" id="{E4DBC646-4667-4B22-9CBC-5059C315BAA4}"/>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 xmlns:p14="http://schemas.microsoft.com/office/powerpoint/2010/main" val="36041982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EA9935E1-5CA9-497B-A1C2-EA410CD54135}"/>
              </a:ext>
            </a:extLst>
          </p:cNvPr>
          <p:cNvSpPr>
            <a:spLocks noGrp="1"/>
          </p:cNvSpPr>
          <p:nvPr>
            <p:ph idx="1"/>
          </p:nvPr>
        </p:nvSpPr>
        <p:spPr>
          <a:xfrm>
            <a:off x="604675" y="1760705"/>
            <a:ext cx="10877529" cy="4334931"/>
          </a:xfrm>
        </p:spPr>
        <p:txBody>
          <a:bodyPr/>
          <a:lstStyle/>
          <a:p>
            <a:endParaRPr lang="en-US" sz="2400" dirty="0"/>
          </a:p>
          <a:p>
            <a:endParaRPr lang="en-US" sz="2400" dirty="0"/>
          </a:p>
          <a:p>
            <a:pPr marL="0" indent="0">
              <a:buNone/>
            </a:pPr>
            <a:endParaRPr lang="en-US" sz="2400" dirty="0"/>
          </a:p>
          <a:p>
            <a:pPr lvl="1"/>
            <a:r>
              <a:rPr lang="ro-RO" dirty="0" smtClean="0"/>
              <a:t>Nu au fost descrise decese legate de tratament; cele mai frecvente efecte adverse ce au apărut la ≥ 5% dintre pacienți au inclus scăderea RFG, anemie, scăderea numărului de limfocite</a:t>
            </a:r>
          </a:p>
        </p:txBody>
      </p:sp>
      <p:sp>
        <p:nvSpPr>
          <p:cNvPr id="2" name="Title 1">
            <a:extLst>
              <a:ext uri="{FF2B5EF4-FFF2-40B4-BE49-F238E27FC236}">
                <a16:creationId xmlns:a16="http://schemas.microsoft.com/office/drawing/2014/main" xmlns="" id="{A50A5713-3A70-4443-BF64-E17E01E421BB}"/>
              </a:ext>
            </a:extLst>
          </p:cNvPr>
          <p:cNvSpPr>
            <a:spLocks noGrp="1"/>
          </p:cNvSpPr>
          <p:nvPr>
            <p:ph type="title"/>
          </p:nvPr>
        </p:nvSpPr>
        <p:spPr/>
        <p:txBody>
          <a:bodyPr/>
          <a:lstStyle/>
          <a:p>
            <a:r>
              <a:rPr lang="en-US" dirty="0">
                <a:solidFill>
                  <a:schemeClr val="bg1"/>
                </a:solidFill>
              </a:rPr>
              <a:t>NIAID ACTT-1: </a:t>
            </a:r>
            <a:r>
              <a:rPr lang="ro-RO" dirty="0" smtClean="0">
                <a:solidFill>
                  <a:schemeClr val="bg1"/>
                </a:solidFill>
              </a:rPr>
              <a:t>Eficacitate și siguranță</a:t>
            </a:r>
            <a:endParaRPr lang="en-US" dirty="0">
              <a:solidFill>
                <a:schemeClr val="bg1"/>
              </a:solidFill>
            </a:endParaRPr>
          </a:p>
        </p:txBody>
      </p:sp>
      <p:grpSp>
        <p:nvGrpSpPr>
          <p:cNvPr id="3" name="Group 1">
            <a:extLst>
              <a:ext uri="{FF2B5EF4-FFF2-40B4-BE49-F238E27FC236}">
                <a16:creationId xmlns:a16="http://schemas.microsoft.com/office/drawing/2014/main" xmlns="" id="{337CFBBB-F26D-435F-8988-90704A285EA3}"/>
              </a:ext>
            </a:extLst>
          </p:cNvPr>
          <p:cNvGrpSpPr>
            <a:grpSpLocks/>
          </p:cNvGrpSpPr>
          <p:nvPr/>
        </p:nvGrpSpPr>
        <p:grpSpPr bwMode="auto">
          <a:xfrm>
            <a:off x="9392911" y="6213768"/>
            <a:ext cx="2488502" cy="449064"/>
            <a:chOff x="9602074" y="3550251"/>
            <a:chExt cx="2488502" cy="449257"/>
          </a:xfrm>
        </p:grpSpPr>
        <p:pic>
          <p:nvPicPr>
            <p:cNvPr id="7" name="Picture 6">
              <a:extLst>
                <a:ext uri="{FF2B5EF4-FFF2-40B4-BE49-F238E27FC236}">
                  <a16:creationId xmlns:a16="http://schemas.microsoft.com/office/drawing/2014/main" xmlns="" id="{A95479AF-B7A1-42E1-A6AE-922B0B640B08}"/>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8" name="Rectangle 8">
              <a:extLst>
                <a:ext uri="{FF2B5EF4-FFF2-40B4-BE49-F238E27FC236}">
                  <a16:creationId xmlns:a16="http://schemas.microsoft.com/office/drawing/2014/main" xmlns="" id="{898B8B1E-2549-44EF-81E5-A204AFA5B9D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graphicFrame>
        <p:nvGraphicFramePr>
          <p:cNvPr id="5" name="Group 32">
            <a:extLst>
              <a:ext uri="{FF2B5EF4-FFF2-40B4-BE49-F238E27FC236}">
                <a16:creationId xmlns:a16="http://schemas.microsoft.com/office/drawing/2014/main" xmlns="" id="{8E1F5FB4-DB17-4388-8E59-0432EBFBDE40}"/>
              </a:ext>
            </a:extLst>
          </p:cNvPr>
          <p:cNvGraphicFramePr>
            <a:graphicFrameLocks noGrp="1"/>
          </p:cNvGraphicFramePr>
          <p:nvPr>
            <p:extLst>
              <p:ext uri="{D42A27DB-BD31-4B8C-83A1-F6EECF244321}">
                <p14:modId xmlns="" xmlns:p14="http://schemas.microsoft.com/office/powerpoint/2010/main" val="393734266"/>
              </p:ext>
            </p:extLst>
          </p:nvPr>
        </p:nvGraphicFramePr>
        <p:xfrm>
          <a:off x="721216" y="1428768"/>
          <a:ext cx="10761170" cy="1645968"/>
        </p:xfrm>
        <a:graphic>
          <a:graphicData uri="http://schemas.openxmlformats.org/drawingml/2006/table">
            <a:tbl>
              <a:tblPr/>
              <a:tblGrid>
                <a:gridCol w="3246905">
                  <a:extLst>
                    <a:ext uri="{9D8B030D-6E8A-4147-A177-3AD203B41FA5}">
                      <a16:colId xmlns:a16="http://schemas.microsoft.com/office/drawing/2014/main" xmlns="" val="20000"/>
                    </a:ext>
                  </a:extLst>
                </a:gridCol>
                <a:gridCol w="1855374">
                  <a:extLst>
                    <a:ext uri="{9D8B030D-6E8A-4147-A177-3AD203B41FA5}">
                      <a16:colId xmlns:a16="http://schemas.microsoft.com/office/drawing/2014/main" xmlns="" val="20001"/>
                    </a:ext>
                  </a:extLst>
                </a:gridCol>
                <a:gridCol w="1855374">
                  <a:extLst>
                    <a:ext uri="{9D8B030D-6E8A-4147-A177-3AD203B41FA5}">
                      <a16:colId xmlns:a16="http://schemas.microsoft.com/office/drawing/2014/main" xmlns="" val="20002"/>
                    </a:ext>
                  </a:extLst>
                </a:gridCol>
                <a:gridCol w="2133680">
                  <a:extLst>
                    <a:ext uri="{9D8B030D-6E8A-4147-A177-3AD203B41FA5}">
                      <a16:colId xmlns:a16="http://schemas.microsoft.com/office/drawing/2014/main" xmlns="" val="524732532"/>
                    </a:ext>
                  </a:extLst>
                </a:gridCol>
                <a:gridCol w="1669837">
                  <a:extLst>
                    <a:ext uri="{9D8B030D-6E8A-4147-A177-3AD203B41FA5}">
                      <a16:colId xmlns:a16="http://schemas.microsoft.com/office/drawing/2014/main" xmlns="" val="1456326762"/>
                    </a:ext>
                  </a:extLst>
                </a:gridCol>
              </a:tblGrid>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Rezultat</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Remdesivir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541)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Placebo </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(n = 521)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RR/HR (95% CI)*</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1" u="none" strike="noStrike" cap="none" normalizeH="0" baseline="0" dirty="0">
                          <a:ln>
                            <a:noFill/>
                          </a:ln>
                          <a:solidFill>
                            <a:schemeClr val="tx1"/>
                          </a:solidFill>
                          <a:effectLst/>
                          <a:latin typeface="Calibri" panose="020F0502020204030204" pitchFamily="34" charset="0"/>
                        </a:rPr>
                        <a:t>P</a:t>
                      </a:r>
                      <a:r>
                        <a:rPr kumimoji="0" lang="en-US" sz="1800" b="1" i="0" u="none" strike="noStrike" cap="none" normalizeH="0" baseline="0" dirty="0">
                          <a:ln>
                            <a:noFill/>
                          </a:ln>
                          <a:solidFill>
                            <a:schemeClr val="tx1"/>
                          </a:solidFill>
                          <a:effectLst/>
                          <a:latin typeface="Calibri" panose="020F0502020204030204" pitchFamily="34" charset="0"/>
                        </a:rPr>
                        <a:t> Value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0"/>
                  </a:ext>
                </a:extLst>
              </a:tr>
              <a:tr h="13131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Durata de timp medie de recuperare, zile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15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1.29 (1.12-1.49)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&lt; .001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1"/>
                  </a:ext>
                </a:extLst>
              </a:tr>
              <a:tr h="131315">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Mortalitatea la 15 zile</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6.7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11.9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0.55 (0.36-0.83)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N</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eraportat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bl>
          </a:graphicData>
        </a:graphic>
      </p:graphicFrame>
      <p:sp>
        <p:nvSpPr>
          <p:cNvPr id="16" name="TextBox 15">
            <a:extLst>
              <a:ext uri="{FF2B5EF4-FFF2-40B4-BE49-F238E27FC236}">
                <a16:creationId xmlns:a16="http://schemas.microsoft.com/office/drawing/2014/main" xmlns="" id="{CC490F96-7239-4D4D-8001-9AABB7091FC0}"/>
              </a:ext>
            </a:extLst>
          </p:cNvPr>
          <p:cNvSpPr txBox="1"/>
          <p:nvPr/>
        </p:nvSpPr>
        <p:spPr bwMode="auto">
          <a:xfrm>
            <a:off x="475556" y="5761246"/>
            <a:ext cx="107611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*Recovery rate ratio for recovery time and HR </a:t>
            </a:r>
            <a:r>
              <a:rPr lang="en-US" sz="1400" dirty="0">
                <a:solidFill>
                  <a:schemeClr val="bg1"/>
                </a:solidFill>
                <a:latin typeface="Calibri" panose="020F0502020204030204" pitchFamily="34" charset="0"/>
              </a:rPr>
              <a:t>for mortality calculated by stratified Cox model. </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a:t>
            </a:r>
            <a:r>
              <a:rPr lang="en-US" sz="1400" dirty="0">
                <a:solidFill>
                  <a:schemeClr val="bg2">
                    <a:lumMod val="10000"/>
                  </a:schemeClr>
                </a:solidFill>
                <a:latin typeface="Calibri" panose="020F0502020204030204" pitchFamily="34" charset="0"/>
              </a:rPr>
              <a:t>Kaplan-Meier estimate. </a:t>
            </a:r>
            <a:endParaRPr lang="en-US" sz="1400" b="0" dirty="0">
              <a:solidFill>
                <a:schemeClr val="bg1"/>
              </a:solidFill>
              <a:latin typeface="Calibri" panose="020F0502020204030204" pitchFamily="34" charset="0"/>
            </a:endParaRPr>
          </a:p>
        </p:txBody>
      </p:sp>
      <p:sp>
        <p:nvSpPr>
          <p:cNvPr id="13" name="Text Box 15">
            <a:extLst>
              <a:ext uri="{FF2B5EF4-FFF2-40B4-BE49-F238E27FC236}">
                <a16:creationId xmlns:a16="http://schemas.microsoft.com/office/drawing/2014/main" xmlns="" id="{3AAD607E-191F-4B89-8555-2C8893C8BC21}"/>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 xmlns:p14="http://schemas.microsoft.com/office/powerpoint/2010/main" val="29599904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208C7D92-7E00-4805-9D4F-BE6E09D47246}"/>
              </a:ext>
            </a:extLst>
          </p:cNvPr>
          <p:cNvSpPr/>
          <p:nvPr/>
        </p:nvSpPr>
        <p:spPr bwMode="auto">
          <a:xfrm>
            <a:off x="9073243" y="2667000"/>
            <a:ext cx="2718707" cy="1491343"/>
          </a:xfrm>
          <a:custGeom>
            <a:avLst/>
            <a:gdLst>
              <a:gd name="connsiteX0" fmla="*/ 0 w 2718707"/>
              <a:gd name="connsiteY0" fmla="*/ 1483179 h 1491343"/>
              <a:gd name="connsiteX1" fmla="*/ 0 w 2718707"/>
              <a:gd name="connsiteY1" fmla="*/ 1442357 h 1491343"/>
              <a:gd name="connsiteX2" fmla="*/ 114300 w 2718707"/>
              <a:gd name="connsiteY2" fmla="*/ 1442357 h 1491343"/>
              <a:gd name="connsiteX3" fmla="*/ 114300 w 2718707"/>
              <a:gd name="connsiteY3" fmla="*/ 1355271 h 1491343"/>
              <a:gd name="connsiteX4" fmla="*/ 206828 w 2718707"/>
              <a:gd name="connsiteY4" fmla="*/ 1355271 h 1491343"/>
              <a:gd name="connsiteX5" fmla="*/ 206828 w 2718707"/>
              <a:gd name="connsiteY5" fmla="*/ 1200150 h 1491343"/>
              <a:gd name="connsiteX6" fmla="*/ 315686 w 2718707"/>
              <a:gd name="connsiteY6" fmla="*/ 1200150 h 1491343"/>
              <a:gd name="connsiteX7" fmla="*/ 315686 w 2718707"/>
              <a:gd name="connsiteY7" fmla="*/ 1064079 h 1491343"/>
              <a:gd name="connsiteX8" fmla="*/ 413657 w 2718707"/>
              <a:gd name="connsiteY8" fmla="*/ 1064079 h 1491343"/>
              <a:gd name="connsiteX9" fmla="*/ 413657 w 2718707"/>
              <a:gd name="connsiteY9" fmla="*/ 862693 h 1491343"/>
              <a:gd name="connsiteX10" fmla="*/ 514350 w 2718707"/>
              <a:gd name="connsiteY10" fmla="*/ 862693 h 1491343"/>
              <a:gd name="connsiteX11" fmla="*/ 514350 w 2718707"/>
              <a:gd name="connsiteY11" fmla="*/ 721179 h 1491343"/>
              <a:gd name="connsiteX12" fmla="*/ 612321 w 2718707"/>
              <a:gd name="connsiteY12" fmla="*/ 721179 h 1491343"/>
              <a:gd name="connsiteX13" fmla="*/ 612321 w 2718707"/>
              <a:gd name="connsiteY13" fmla="*/ 595993 h 1491343"/>
              <a:gd name="connsiteX14" fmla="*/ 718457 w 2718707"/>
              <a:gd name="connsiteY14" fmla="*/ 595993 h 1491343"/>
              <a:gd name="connsiteX15" fmla="*/ 718457 w 2718707"/>
              <a:gd name="connsiteY15" fmla="*/ 514350 h 1491343"/>
              <a:gd name="connsiteX16" fmla="*/ 808264 w 2718707"/>
              <a:gd name="connsiteY16" fmla="*/ 514350 h 1491343"/>
              <a:gd name="connsiteX17" fmla="*/ 808264 w 2718707"/>
              <a:gd name="connsiteY17" fmla="*/ 435429 h 1491343"/>
              <a:gd name="connsiteX18" fmla="*/ 914400 w 2718707"/>
              <a:gd name="connsiteY18" fmla="*/ 435429 h 1491343"/>
              <a:gd name="connsiteX19" fmla="*/ 914400 w 2718707"/>
              <a:gd name="connsiteY19" fmla="*/ 348343 h 1491343"/>
              <a:gd name="connsiteX20" fmla="*/ 1004207 w 2718707"/>
              <a:gd name="connsiteY20" fmla="*/ 348343 h 1491343"/>
              <a:gd name="connsiteX21" fmla="*/ 1004207 w 2718707"/>
              <a:gd name="connsiteY21" fmla="*/ 340179 h 1491343"/>
              <a:gd name="connsiteX22" fmla="*/ 1113064 w 2718707"/>
              <a:gd name="connsiteY22" fmla="*/ 340179 h 1491343"/>
              <a:gd name="connsiteX23" fmla="*/ 1113064 w 2718707"/>
              <a:gd name="connsiteY23" fmla="*/ 253093 h 1491343"/>
              <a:gd name="connsiteX24" fmla="*/ 1219200 w 2718707"/>
              <a:gd name="connsiteY24" fmla="*/ 253093 h 1491343"/>
              <a:gd name="connsiteX25" fmla="*/ 1219200 w 2718707"/>
              <a:gd name="connsiteY25" fmla="*/ 214993 h 1491343"/>
              <a:gd name="connsiteX26" fmla="*/ 1330778 w 2718707"/>
              <a:gd name="connsiteY26" fmla="*/ 214993 h 1491343"/>
              <a:gd name="connsiteX27" fmla="*/ 1330778 w 2718707"/>
              <a:gd name="connsiteY27" fmla="*/ 193221 h 1491343"/>
              <a:gd name="connsiteX28" fmla="*/ 1415143 w 2718707"/>
              <a:gd name="connsiteY28" fmla="*/ 193221 h 1491343"/>
              <a:gd name="connsiteX29" fmla="*/ 1415143 w 2718707"/>
              <a:gd name="connsiteY29" fmla="*/ 152400 h 1491343"/>
              <a:gd name="connsiteX30" fmla="*/ 1515836 w 2718707"/>
              <a:gd name="connsiteY30" fmla="*/ 152400 h 1491343"/>
              <a:gd name="connsiteX31" fmla="*/ 1515836 w 2718707"/>
              <a:gd name="connsiteY31" fmla="*/ 95250 h 1491343"/>
              <a:gd name="connsiteX32" fmla="*/ 1616528 w 2718707"/>
              <a:gd name="connsiteY32" fmla="*/ 95250 h 1491343"/>
              <a:gd name="connsiteX33" fmla="*/ 1616528 w 2718707"/>
              <a:gd name="connsiteY33" fmla="*/ 89807 h 1491343"/>
              <a:gd name="connsiteX34" fmla="*/ 1913164 w 2718707"/>
              <a:gd name="connsiteY34" fmla="*/ 89807 h 1491343"/>
              <a:gd name="connsiteX35" fmla="*/ 1913164 w 2718707"/>
              <a:gd name="connsiteY35" fmla="*/ 73479 h 1491343"/>
              <a:gd name="connsiteX36" fmla="*/ 2016578 w 2718707"/>
              <a:gd name="connsiteY36" fmla="*/ 73479 h 1491343"/>
              <a:gd name="connsiteX37" fmla="*/ 2016578 w 2718707"/>
              <a:gd name="connsiteY37" fmla="*/ 59871 h 1491343"/>
              <a:gd name="connsiteX38" fmla="*/ 2114550 w 2718707"/>
              <a:gd name="connsiteY38" fmla="*/ 59871 h 1491343"/>
              <a:gd name="connsiteX39" fmla="*/ 2114550 w 2718707"/>
              <a:gd name="connsiteY39" fmla="*/ 48986 h 1491343"/>
              <a:gd name="connsiteX40" fmla="*/ 2226128 w 2718707"/>
              <a:gd name="connsiteY40" fmla="*/ 48986 h 1491343"/>
              <a:gd name="connsiteX41" fmla="*/ 2226128 w 2718707"/>
              <a:gd name="connsiteY41" fmla="*/ 35379 h 1491343"/>
              <a:gd name="connsiteX42" fmla="*/ 2324100 w 2718707"/>
              <a:gd name="connsiteY42" fmla="*/ 35379 h 1491343"/>
              <a:gd name="connsiteX43" fmla="*/ 2324100 w 2718707"/>
              <a:gd name="connsiteY43" fmla="*/ 21771 h 1491343"/>
              <a:gd name="connsiteX44" fmla="*/ 2517321 w 2718707"/>
              <a:gd name="connsiteY44" fmla="*/ 21771 h 1491343"/>
              <a:gd name="connsiteX45" fmla="*/ 2517321 w 2718707"/>
              <a:gd name="connsiteY45" fmla="*/ 8164 h 1491343"/>
              <a:gd name="connsiteX46" fmla="*/ 2618014 w 2718707"/>
              <a:gd name="connsiteY46" fmla="*/ 8164 h 1491343"/>
              <a:gd name="connsiteX47" fmla="*/ 2626178 w 2718707"/>
              <a:gd name="connsiteY47" fmla="*/ 0 h 1491343"/>
              <a:gd name="connsiteX48" fmla="*/ 2718707 w 2718707"/>
              <a:gd name="connsiteY48" fmla="*/ 0 h 1491343"/>
              <a:gd name="connsiteX49" fmla="*/ 2718707 w 2718707"/>
              <a:gd name="connsiteY49" fmla="*/ 204107 h 1491343"/>
              <a:gd name="connsiteX50" fmla="*/ 2623457 w 2718707"/>
              <a:gd name="connsiteY50" fmla="*/ 204107 h 1491343"/>
              <a:gd name="connsiteX51" fmla="*/ 2623457 w 2718707"/>
              <a:gd name="connsiteY51" fmla="*/ 204107 h 1491343"/>
              <a:gd name="connsiteX52" fmla="*/ 2623457 w 2718707"/>
              <a:gd name="connsiteY52" fmla="*/ 220436 h 1491343"/>
              <a:gd name="connsiteX53" fmla="*/ 2517321 w 2718707"/>
              <a:gd name="connsiteY53" fmla="*/ 220436 h 1491343"/>
              <a:gd name="connsiteX54" fmla="*/ 2517321 w 2718707"/>
              <a:gd name="connsiteY54" fmla="*/ 223157 h 1491343"/>
              <a:gd name="connsiteX55" fmla="*/ 2318657 w 2718707"/>
              <a:gd name="connsiteY55" fmla="*/ 223157 h 1491343"/>
              <a:gd name="connsiteX56" fmla="*/ 2318657 w 2718707"/>
              <a:gd name="connsiteY56" fmla="*/ 253093 h 1491343"/>
              <a:gd name="connsiteX57" fmla="*/ 2223407 w 2718707"/>
              <a:gd name="connsiteY57" fmla="*/ 253093 h 1491343"/>
              <a:gd name="connsiteX58" fmla="*/ 2223407 w 2718707"/>
              <a:gd name="connsiteY58" fmla="*/ 261257 h 1491343"/>
              <a:gd name="connsiteX59" fmla="*/ 2122714 w 2718707"/>
              <a:gd name="connsiteY59" fmla="*/ 261257 h 1491343"/>
              <a:gd name="connsiteX60" fmla="*/ 2122714 w 2718707"/>
              <a:gd name="connsiteY60" fmla="*/ 277586 h 1491343"/>
              <a:gd name="connsiteX61" fmla="*/ 2022021 w 2718707"/>
              <a:gd name="connsiteY61" fmla="*/ 277586 h 1491343"/>
              <a:gd name="connsiteX62" fmla="*/ 2022021 w 2718707"/>
              <a:gd name="connsiteY62" fmla="*/ 277586 h 1491343"/>
              <a:gd name="connsiteX63" fmla="*/ 2022021 w 2718707"/>
              <a:gd name="connsiteY63" fmla="*/ 293914 h 1491343"/>
              <a:gd name="connsiteX64" fmla="*/ 1913164 w 2718707"/>
              <a:gd name="connsiteY64" fmla="*/ 293914 h 1491343"/>
              <a:gd name="connsiteX65" fmla="*/ 1913164 w 2718707"/>
              <a:gd name="connsiteY65" fmla="*/ 299357 h 1491343"/>
              <a:gd name="connsiteX66" fmla="*/ 1815193 w 2718707"/>
              <a:gd name="connsiteY66" fmla="*/ 299357 h 1491343"/>
              <a:gd name="connsiteX67" fmla="*/ 1815193 w 2718707"/>
              <a:gd name="connsiteY67" fmla="*/ 299357 h 1491343"/>
              <a:gd name="connsiteX68" fmla="*/ 1608364 w 2718707"/>
              <a:gd name="connsiteY68" fmla="*/ 299357 h 1491343"/>
              <a:gd name="connsiteX69" fmla="*/ 1608364 w 2718707"/>
              <a:gd name="connsiteY69" fmla="*/ 323850 h 1491343"/>
              <a:gd name="connsiteX70" fmla="*/ 1521278 w 2718707"/>
              <a:gd name="connsiteY70" fmla="*/ 323850 h 1491343"/>
              <a:gd name="connsiteX71" fmla="*/ 1521278 w 2718707"/>
              <a:gd name="connsiteY71" fmla="*/ 381000 h 1491343"/>
              <a:gd name="connsiteX72" fmla="*/ 1412421 w 2718707"/>
              <a:gd name="connsiteY72" fmla="*/ 381000 h 1491343"/>
              <a:gd name="connsiteX73" fmla="*/ 1412421 w 2718707"/>
              <a:gd name="connsiteY73" fmla="*/ 427264 h 1491343"/>
              <a:gd name="connsiteX74" fmla="*/ 1317171 w 2718707"/>
              <a:gd name="connsiteY74" fmla="*/ 427264 h 1491343"/>
              <a:gd name="connsiteX75" fmla="*/ 1317171 w 2718707"/>
              <a:gd name="connsiteY75" fmla="*/ 457200 h 1491343"/>
              <a:gd name="connsiteX76" fmla="*/ 1213757 w 2718707"/>
              <a:gd name="connsiteY76" fmla="*/ 457200 h 1491343"/>
              <a:gd name="connsiteX77" fmla="*/ 1213757 w 2718707"/>
              <a:gd name="connsiteY77" fmla="*/ 495300 h 1491343"/>
              <a:gd name="connsiteX78" fmla="*/ 1115786 w 2718707"/>
              <a:gd name="connsiteY78" fmla="*/ 495300 h 1491343"/>
              <a:gd name="connsiteX79" fmla="*/ 1115786 w 2718707"/>
              <a:gd name="connsiteY79" fmla="*/ 585107 h 1491343"/>
              <a:gd name="connsiteX80" fmla="*/ 1012371 w 2718707"/>
              <a:gd name="connsiteY80" fmla="*/ 585107 h 1491343"/>
              <a:gd name="connsiteX81" fmla="*/ 1012371 w 2718707"/>
              <a:gd name="connsiteY81" fmla="*/ 593271 h 1491343"/>
              <a:gd name="connsiteX82" fmla="*/ 922564 w 2718707"/>
              <a:gd name="connsiteY82" fmla="*/ 593271 h 1491343"/>
              <a:gd name="connsiteX83" fmla="*/ 914400 w 2718707"/>
              <a:gd name="connsiteY83" fmla="*/ 593271 h 1491343"/>
              <a:gd name="connsiteX84" fmla="*/ 914400 w 2718707"/>
              <a:gd name="connsiteY84" fmla="*/ 677636 h 1491343"/>
              <a:gd name="connsiteX85" fmla="*/ 816428 w 2718707"/>
              <a:gd name="connsiteY85" fmla="*/ 677636 h 1491343"/>
              <a:gd name="connsiteX86" fmla="*/ 816428 w 2718707"/>
              <a:gd name="connsiteY86" fmla="*/ 764721 h 1491343"/>
              <a:gd name="connsiteX87" fmla="*/ 710293 w 2718707"/>
              <a:gd name="connsiteY87" fmla="*/ 764721 h 1491343"/>
              <a:gd name="connsiteX88" fmla="*/ 710293 w 2718707"/>
              <a:gd name="connsiteY88" fmla="*/ 840921 h 1491343"/>
              <a:gd name="connsiteX89" fmla="*/ 609600 w 2718707"/>
              <a:gd name="connsiteY89" fmla="*/ 840921 h 1491343"/>
              <a:gd name="connsiteX90" fmla="*/ 609600 w 2718707"/>
              <a:gd name="connsiteY90" fmla="*/ 955221 h 1491343"/>
              <a:gd name="connsiteX91" fmla="*/ 519793 w 2718707"/>
              <a:gd name="connsiteY91" fmla="*/ 955221 h 1491343"/>
              <a:gd name="connsiteX92" fmla="*/ 519793 w 2718707"/>
              <a:gd name="connsiteY92" fmla="*/ 1080407 h 1491343"/>
              <a:gd name="connsiteX93" fmla="*/ 405493 w 2718707"/>
              <a:gd name="connsiteY93" fmla="*/ 1080407 h 1491343"/>
              <a:gd name="connsiteX94" fmla="*/ 405493 w 2718707"/>
              <a:gd name="connsiteY94" fmla="*/ 1262743 h 1491343"/>
              <a:gd name="connsiteX95" fmla="*/ 312964 w 2718707"/>
              <a:gd name="connsiteY95" fmla="*/ 1262743 h 1491343"/>
              <a:gd name="connsiteX96" fmla="*/ 312964 w 2718707"/>
              <a:gd name="connsiteY96" fmla="*/ 1368879 h 1491343"/>
              <a:gd name="connsiteX97" fmla="*/ 212271 w 2718707"/>
              <a:gd name="connsiteY97" fmla="*/ 1368879 h 1491343"/>
              <a:gd name="connsiteX98" fmla="*/ 212271 w 2718707"/>
              <a:gd name="connsiteY98" fmla="*/ 1458686 h 1491343"/>
              <a:gd name="connsiteX99" fmla="*/ 106136 w 2718707"/>
              <a:gd name="connsiteY99" fmla="*/ 1458686 h 1491343"/>
              <a:gd name="connsiteX100" fmla="*/ 106136 w 2718707"/>
              <a:gd name="connsiteY100" fmla="*/ 1491343 h 1491343"/>
              <a:gd name="connsiteX101" fmla="*/ 0 w 2718707"/>
              <a:gd name="connsiteY101" fmla="*/ 1483179 h 14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718707" h="1491343">
                <a:moveTo>
                  <a:pt x="0" y="1483179"/>
                </a:moveTo>
                <a:lnTo>
                  <a:pt x="0" y="1442357"/>
                </a:lnTo>
                <a:lnTo>
                  <a:pt x="114300" y="1442357"/>
                </a:lnTo>
                <a:lnTo>
                  <a:pt x="114300" y="1355271"/>
                </a:lnTo>
                <a:lnTo>
                  <a:pt x="206828" y="1355271"/>
                </a:lnTo>
                <a:lnTo>
                  <a:pt x="206828" y="1200150"/>
                </a:lnTo>
                <a:lnTo>
                  <a:pt x="315686" y="1200150"/>
                </a:lnTo>
                <a:lnTo>
                  <a:pt x="315686" y="1064079"/>
                </a:lnTo>
                <a:lnTo>
                  <a:pt x="413657" y="1064079"/>
                </a:lnTo>
                <a:lnTo>
                  <a:pt x="413657" y="862693"/>
                </a:lnTo>
                <a:lnTo>
                  <a:pt x="514350" y="862693"/>
                </a:lnTo>
                <a:lnTo>
                  <a:pt x="514350" y="721179"/>
                </a:lnTo>
                <a:lnTo>
                  <a:pt x="612321" y="721179"/>
                </a:lnTo>
                <a:lnTo>
                  <a:pt x="612321" y="595993"/>
                </a:lnTo>
                <a:lnTo>
                  <a:pt x="718457" y="595993"/>
                </a:lnTo>
                <a:lnTo>
                  <a:pt x="718457" y="514350"/>
                </a:lnTo>
                <a:lnTo>
                  <a:pt x="808264" y="514350"/>
                </a:lnTo>
                <a:lnTo>
                  <a:pt x="808264" y="435429"/>
                </a:lnTo>
                <a:lnTo>
                  <a:pt x="914400" y="435429"/>
                </a:lnTo>
                <a:lnTo>
                  <a:pt x="914400" y="348343"/>
                </a:lnTo>
                <a:lnTo>
                  <a:pt x="1004207" y="348343"/>
                </a:lnTo>
                <a:lnTo>
                  <a:pt x="1004207" y="340179"/>
                </a:lnTo>
                <a:lnTo>
                  <a:pt x="1113064" y="340179"/>
                </a:lnTo>
                <a:lnTo>
                  <a:pt x="1113064" y="253093"/>
                </a:lnTo>
                <a:lnTo>
                  <a:pt x="1219200" y="253093"/>
                </a:lnTo>
                <a:lnTo>
                  <a:pt x="1219200" y="214993"/>
                </a:lnTo>
                <a:lnTo>
                  <a:pt x="1330778" y="214993"/>
                </a:lnTo>
                <a:lnTo>
                  <a:pt x="1330778" y="193221"/>
                </a:lnTo>
                <a:lnTo>
                  <a:pt x="1415143" y="193221"/>
                </a:lnTo>
                <a:lnTo>
                  <a:pt x="1415143" y="152400"/>
                </a:lnTo>
                <a:lnTo>
                  <a:pt x="1515836" y="152400"/>
                </a:lnTo>
                <a:lnTo>
                  <a:pt x="1515836" y="95250"/>
                </a:lnTo>
                <a:lnTo>
                  <a:pt x="1616528" y="95250"/>
                </a:lnTo>
                <a:lnTo>
                  <a:pt x="1616528" y="89807"/>
                </a:lnTo>
                <a:lnTo>
                  <a:pt x="1913164" y="89807"/>
                </a:lnTo>
                <a:lnTo>
                  <a:pt x="1913164" y="73479"/>
                </a:lnTo>
                <a:lnTo>
                  <a:pt x="2016578" y="73479"/>
                </a:lnTo>
                <a:lnTo>
                  <a:pt x="2016578" y="59871"/>
                </a:lnTo>
                <a:lnTo>
                  <a:pt x="2114550" y="59871"/>
                </a:lnTo>
                <a:lnTo>
                  <a:pt x="2114550" y="48986"/>
                </a:lnTo>
                <a:lnTo>
                  <a:pt x="2226128" y="48986"/>
                </a:lnTo>
                <a:lnTo>
                  <a:pt x="2226128" y="35379"/>
                </a:lnTo>
                <a:lnTo>
                  <a:pt x="2324100" y="35379"/>
                </a:lnTo>
                <a:lnTo>
                  <a:pt x="2324100" y="21771"/>
                </a:lnTo>
                <a:lnTo>
                  <a:pt x="2517321" y="21771"/>
                </a:lnTo>
                <a:lnTo>
                  <a:pt x="2517321" y="8164"/>
                </a:lnTo>
                <a:lnTo>
                  <a:pt x="2618014" y="8164"/>
                </a:lnTo>
                <a:lnTo>
                  <a:pt x="2626178" y="0"/>
                </a:lnTo>
                <a:lnTo>
                  <a:pt x="2718707" y="0"/>
                </a:lnTo>
                <a:lnTo>
                  <a:pt x="2718707" y="204107"/>
                </a:lnTo>
                <a:lnTo>
                  <a:pt x="2623457" y="204107"/>
                </a:lnTo>
                <a:lnTo>
                  <a:pt x="2623457" y="204107"/>
                </a:lnTo>
                <a:lnTo>
                  <a:pt x="2623457" y="220436"/>
                </a:lnTo>
                <a:lnTo>
                  <a:pt x="2517321" y="220436"/>
                </a:lnTo>
                <a:lnTo>
                  <a:pt x="2517321" y="223157"/>
                </a:lnTo>
                <a:lnTo>
                  <a:pt x="2318657" y="223157"/>
                </a:lnTo>
                <a:lnTo>
                  <a:pt x="2318657" y="253093"/>
                </a:lnTo>
                <a:lnTo>
                  <a:pt x="2223407" y="253093"/>
                </a:lnTo>
                <a:lnTo>
                  <a:pt x="2223407" y="261257"/>
                </a:lnTo>
                <a:lnTo>
                  <a:pt x="2122714" y="261257"/>
                </a:lnTo>
                <a:lnTo>
                  <a:pt x="2122714" y="277586"/>
                </a:lnTo>
                <a:lnTo>
                  <a:pt x="2022021" y="277586"/>
                </a:lnTo>
                <a:lnTo>
                  <a:pt x="2022021" y="277586"/>
                </a:lnTo>
                <a:lnTo>
                  <a:pt x="2022021" y="293914"/>
                </a:lnTo>
                <a:lnTo>
                  <a:pt x="1913164" y="293914"/>
                </a:lnTo>
                <a:lnTo>
                  <a:pt x="1913164" y="299357"/>
                </a:lnTo>
                <a:lnTo>
                  <a:pt x="1815193" y="299357"/>
                </a:lnTo>
                <a:lnTo>
                  <a:pt x="1815193" y="299357"/>
                </a:lnTo>
                <a:lnTo>
                  <a:pt x="1608364" y="299357"/>
                </a:lnTo>
                <a:lnTo>
                  <a:pt x="1608364" y="323850"/>
                </a:lnTo>
                <a:lnTo>
                  <a:pt x="1521278" y="323850"/>
                </a:lnTo>
                <a:lnTo>
                  <a:pt x="1521278" y="381000"/>
                </a:lnTo>
                <a:lnTo>
                  <a:pt x="1412421" y="381000"/>
                </a:lnTo>
                <a:lnTo>
                  <a:pt x="1412421" y="427264"/>
                </a:lnTo>
                <a:lnTo>
                  <a:pt x="1317171" y="427264"/>
                </a:lnTo>
                <a:lnTo>
                  <a:pt x="1317171" y="457200"/>
                </a:lnTo>
                <a:lnTo>
                  <a:pt x="1213757" y="457200"/>
                </a:lnTo>
                <a:lnTo>
                  <a:pt x="1213757" y="495300"/>
                </a:lnTo>
                <a:lnTo>
                  <a:pt x="1115786" y="495300"/>
                </a:lnTo>
                <a:lnTo>
                  <a:pt x="1115786" y="585107"/>
                </a:lnTo>
                <a:lnTo>
                  <a:pt x="1012371" y="585107"/>
                </a:lnTo>
                <a:lnTo>
                  <a:pt x="1012371" y="593271"/>
                </a:lnTo>
                <a:lnTo>
                  <a:pt x="922564" y="593271"/>
                </a:lnTo>
                <a:lnTo>
                  <a:pt x="914400" y="593271"/>
                </a:lnTo>
                <a:lnTo>
                  <a:pt x="914400" y="677636"/>
                </a:lnTo>
                <a:lnTo>
                  <a:pt x="816428" y="677636"/>
                </a:lnTo>
                <a:lnTo>
                  <a:pt x="816428" y="764721"/>
                </a:lnTo>
                <a:lnTo>
                  <a:pt x="710293" y="764721"/>
                </a:lnTo>
                <a:lnTo>
                  <a:pt x="710293" y="840921"/>
                </a:lnTo>
                <a:lnTo>
                  <a:pt x="609600" y="840921"/>
                </a:lnTo>
                <a:lnTo>
                  <a:pt x="609600" y="955221"/>
                </a:lnTo>
                <a:lnTo>
                  <a:pt x="519793" y="955221"/>
                </a:lnTo>
                <a:lnTo>
                  <a:pt x="519793" y="1080407"/>
                </a:lnTo>
                <a:lnTo>
                  <a:pt x="405493" y="1080407"/>
                </a:lnTo>
                <a:lnTo>
                  <a:pt x="405493" y="1262743"/>
                </a:lnTo>
                <a:lnTo>
                  <a:pt x="312964" y="1262743"/>
                </a:lnTo>
                <a:lnTo>
                  <a:pt x="312964" y="1368879"/>
                </a:lnTo>
                <a:lnTo>
                  <a:pt x="212271" y="1368879"/>
                </a:lnTo>
                <a:lnTo>
                  <a:pt x="212271" y="1458686"/>
                </a:lnTo>
                <a:lnTo>
                  <a:pt x="106136" y="1458686"/>
                </a:lnTo>
                <a:lnTo>
                  <a:pt x="106136" y="1491343"/>
                </a:lnTo>
                <a:lnTo>
                  <a:pt x="0" y="1483179"/>
                </a:lnTo>
                <a:close/>
              </a:path>
            </a:pathLst>
          </a:custGeom>
          <a:solidFill>
            <a:schemeClr val="accent3">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 name="Freeform: Shape 18">
            <a:extLst>
              <a:ext uri="{FF2B5EF4-FFF2-40B4-BE49-F238E27FC236}">
                <a16:creationId xmlns:a16="http://schemas.microsoft.com/office/drawing/2014/main" xmlns="" id="{341EDB81-BB4C-49C3-9C55-19BDBF7C5F7C}"/>
              </a:ext>
            </a:extLst>
          </p:cNvPr>
          <p:cNvSpPr/>
          <p:nvPr/>
        </p:nvSpPr>
        <p:spPr bwMode="auto">
          <a:xfrm>
            <a:off x="9081407" y="2487386"/>
            <a:ext cx="2713264" cy="1665514"/>
          </a:xfrm>
          <a:custGeom>
            <a:avLst/>
            <a:gdLst>
              <a:gd name="connsiteX0" fmla="*/ 0 w 2713264"/>
              <a:gd name="connsiteY0" fmla="*/ 1665514 h 1665514"/>
              <a:gd name="connsiteX1" fmla="*/ 0 w 2713264"/>
              <a:gd name="connsiteY1" fmla="*/ 1600200 h 1665514"/>
              <a:gd name="connsiteX2" fmla="*/ 97972 w 2713264"/>
              <a:gd name="connsiteY2" fmla="*/ 1600200 h 1665514"/>
              <a:gd name="connsiteX3" fmla="*/ 97972 w 2713264"/>
              <a:gd name="connsiteY3" fmla="*/ 1423307 h 1665514"/>
              <a:gd name="connsiteX4" fmla="*/ 206829 w 2713264"/>
              <a:gd name="connsiteY4" fmla="*/ 1423307 h 1665514"/>
              <a:gd name="connsiteX5" fmla="*/ 206829 w 2713264"/>
              <a:gd name="connsiteY5" fmla="*/ 1221921 h 1665514"/>
              <a:gd name="connsiteX6" fmla="*/ 304800 w 2713264"/>
              <a:gd name="connsiteY6" fmla="*/ 1221921 h 1665514"/>
              <a:gd name="connsiteX7" fmla="*/ 304800 w 2713264"/>
              <a:gd name="connsiteY7" fmla="*/ 979714 h 1665514"/>
              <a:gd name="connsiteX8" fmla="*/ 408214 w 2713264"/>
              <a:gd name="connsiteY8" fmla="*/ 979714 h 1665514"/>
              <a:gd name="connsiteX9" fmla="*/ 408214 w 2713264"/>
              <a:gd name="connsiteY9" fmla="*/ 819150 h 1665514"/>
              <a:gd name="connsiteX10" fmla="*/ 503464 w 2713264"/>
              <a:gd name="connsiteY10" fmla="*/ 819150 h 1665514"/>
              <a:gd name="connsiteX11" fmla="*/ 503464 w 2713264"/>
              <a:gd name="connsiteY11" fmla="*/ 751114 h 1665514"/>
              <a:gd name="connsiteX12" fmla="*/ 612322 w 2713264"/>
              <a:gd name="connsiteY12" fmla="*/ 751114 h 1665514"/>
              <a:gd name="connsiteX13" fmla="*/ 612322 w 2713264"/>
              <a:gd name="connsiteY13" fmla="*/ 568778 h 1665514"/>
              <a:gd name="connsiteX14" fmla="*/ 713014 w 2713264"/>
              <a:gd name="connsiteY14" fmla="*/ 568778 h 1665514"/>
              <a:gd name="connsiteX15" fmla="*/ 713014 w 2713264"/>
              <a:gd name="connsiteY15" fmla="*/ 457200 h 1665514"/>
              <a:gd name="connsiteX16" fmla="*/ 813707 w 2713264"/>
              <a:gd name="connsiteY16" fmla="*/ 457200 h 1665514"/>
              <a:gd name="connsiteX17" fmla="*/ 813707 w 2713264"/>
              <a:gd name="connsiteY17" fmla="*/ 359228 h 1665514"/>
              <a:gd name="connsiteX18" fmla="*/ 911679 w 2713264"/>
              <a:gd name="connsiteY18" fmla="*/ 359228 h 1665514"/>
              <a:gd name="connsiteX19" fmla="*/ 911679 w 2713264"/>
              <a:gd name="connsiteY19" fmla="*/ 323850 h 1665514"/>
              <a:gd name="connsiteX20" fmla="*/ 1009650 w 2713264"/>
              <a:gd name="connsiteY20" fmla="*/ 323850 h 1665514"/>
              <a:gd name="connsiteX21" fmla="*/ 1009650 w 2713264"/>
              <a:gd name="connsiteY21" fmla="*/ 280307 h 1665514"/>
              <a:gd name="connsiteX22" fmla="*/ 1113064 w 2713264"/>
              <a:gd name="connsiteY22" fmla="*/ 280307 h 1665514"/>
              <a:gd name="connsiteX23" fmla="*/ 1113064 w 2713264"/>
              <a:gd name="connsiteY23" fmla="*/ 255814 h 1665514"/>
              <a:gd name="connsiteX24" fmla="*/ 1213757 w 2713264"/>
              <a:gd name="connsiteY24" fmla="*/ 255814 h 1665514"/>
              <a:gd name="connsiteX25" fmla="*/ 1213757 w 2713264"/>
              <a:gd name="connsiteY25" fmla="*/ 201385 h 1665514"/>
              <a:gd name="connsiteX26" fmla="*/ 1306286 w 2713264"/>
              <a:gd name="connsiteY26" fmla="*/ 201385 h 1665514"/>
              <a:gd name="connsiteX27" fmla="*/ 1306286 w 2713264"/>
              <a:gd name="connsiteY27" fmla="*/ 163285 h 1665514"/>
              <a:gd name="connsiteX28" fmla="*/ 1406979 w 2713264"/>
              <a:gd name="connsiteY28" fmla="*/ 163285 h 1665514"/>
              <a:gd name="connsiteX29" fmla="*/ 1406979 w 2713264"/>
              <a:gd name="connsiteY29" fmla="*/ 130628 h 1665514"/>
              <a:gd name="connsiteX30" fmla="*/ 1616529 w 2713264"/>
              <a:gd name="connsiteY30" fmla="*/ 130628 h 1665514"/>
              <a:gd name="connsiteX31" fmla="*/ 1616529 w 2713264"/>
              <a:gd name="connsiteY31" fmla="*/ 111578 h 1665514"/>
              <a:gd name="connsiteX32" fmla="*/ 1711779 w 2713264"/>
              <a:gd name="connsiteY32" fmla="*/ 111578 h 1665514"/>
              <a:gd name="connsiteX33" fmla="*/ 1711779 w 2713264"/>
              <a:gd name="connsiteY33" fmla="*/ 97971 h 1665514"/>
              <a:gd name="connsiteX34" fmla="*/ 1817914 w 2713264"/>
              <a:gd name="connsiteY34" fmla="*/ 97971 h 1665514"/>
              <a:gd name="connsiteX35" fmla="*/ 1817914 w 2713264"/>
              <a:gd name="connsiteY35" fmla="*/ 97971 h 1665514"/>
              <a:gd name="connsiteX36" fmla="*/ 1817914 w 2713264"/>
              <a:gd name="connsiteY36" fmla="*/ 78921 h 1665514"/>
              <a:gd name="connsiteX37" fmla="*/ 1926772 w 2713264"/>
              <a:gd name="connsiteY37" fmla="*/ 78921 h 1665514"/>
              <a:gd name="connsiteX38" fmla="*/ 1926772 w 2713264"/>
              <a:gd name="connsiteY38" fmla="*/ 62593 h 1665514"/>
              <a:gd name="connsiteX39" fmla="*/ 2013857 w 2713264"/>
              <a:gd name="connsiteY39" fmla="*/ 62593 h 1665514"/>
              <a:gd name="connsiteX40" fmla="*/ 2013857 w 2713264"/>
              <a:gd name="connsiteY40" fmla="*/ 43543 h 1665514"/>
              <a:gd name="connsiteX41" fmla="*/ 2220686 w 2713264"/>
              <a:gd name="connsiteY41" fmla="*/ 43543 h 1665514"/>
              <a:gd name="connsiteX42" fmla="*/ 2220686 w 2713264"/>
              <a:gd name="connsiteY42" fmla="*/ 32657 h 1665514"/>
              <a:gd name="connsiteX43" fmla="*/ 2318657 w 2713264"/>
              <a:gd name="connsiteY43" fmla="*/ 32657 h 1665514"/>
              <a:gd name="connsiteX44" fmla="*/ 2318657 w 2713264"/>
              <a:gd name="connsiteY44" fmla="*/ 21771 h 1665514"/>
              <a:gd name="connsiteX45" fmla="*/ 2413907 w 2713264"/>
              <a:gd name="connsiteY45" fmla="*/ 21771 h 1665514"/>
              <a:gd name="connsiteX46" fmla="*/ 2413907 w 2713264"/>
              <a:gd name="connsiteY46" fmla="*/ 10885 h 1665514"/>
              <a:gd name="connsiteX47" fmla="*/ 2506436 w 2713264"/>
              <a:gd name="connsiteY47" fmla="*/ 10885 h 1665514"/>
              <a:gd name="connsiteX48" fmla="*/ 2506436 w 2713264"/>
              <a:gd name="connsiteY48" fmla="*/ 8164 h 1665514"/>
              <a:gd name="connsiteX49" fmla="*/ 2612572 w 2713264"/>
              <a:gd name="connsiteY49" fmla="*/ 8164 h 1665514"/>
              <a:gd name="connsiteX50" fmla="*/ 2612572 w 2713264"/>
              <a:gd name="connsiteY50" fmla="*/ 0 h 1665514"/>
              <a:gd name="connsiteX51" fmla="*/ 2713264 w 2713264"/>
              <a:gd name="connsiteY51" fmla="*/ 0 h 1665514"/>
              <a:gd name="connsiteX52" fmla="*/ 2713264 w 2713264"/>
              <a:gd name="connsiteY52" fmla="*/ 133350 h 1665514"/>
              <a:gd name="connsiteX53" fmla="*/ 2615293 w 2713264"/>
              <a:gd name="connsiteY53" fmla="*/ 133350 h 1665514"/>
              <a:gd name="connsiteX54" fmla="*/ 2615293 w 2713264"/>
              <a:gd name="connsiteY54" fmla="*/ 149678 h 1665514"/>
              <a:gd name="connsiteX55" fmla="*/ 2509157 w 2713264"/>
              <a:gd name="connsiteY55" fmla="*/ 149678 h 1665514"/>
              <a:gd name="connsiteX56" fmla="*/ 2509157 w 2713264"/>
              <a:gd name="connsiteY56" fmla="*/ 163285 h 1665514"/>
              <a:gd name="connsiteX57" fmla="*/ 2408464 w 2713264"/>
              <a:gd name="connsiteY57" fmla="*/ 163285 h 1665514"/>
              <a:gd name="connsiteX58" fmla="*/ 2408464 w 2713264"/>
              <a:gd name="connsiteY58" fmla="*/ 176893 h 1665514"/>
              <a:gd name="connsiteX59" fmla="*/ 2318657 w 2713264"/>
              <a:gd name="connsiteY59" fmla="*/ 176893 h 1665514"/>
              <a:gd name="connsiteX60" fmla="*/ 2318657 w 2713264"/>
              <a:gd name="connsiteY60" fmla="*/ 187778 h 1665514"/>
              <a:gd name="connsiteX61" fmla="*/ 2204357 w 2713264"/>
              <a:gd name="connsiteY61" fmla="*/ 187778 h 1665514"/>
              <a:gd name="connsiteX62" fmla="*/ 2204357 w 2713264"/>
              <a:gd name="connsiteY62" fmla="*/ 193221 h 1665514"/>
              <a:gd name="connsiteX63" fmla="*/ 2016579 w 2713264"/>
              <a:gd name="connsiteY63" fmla="*/ 193221 h 1665514"/>
              <a:gd name="connsiteX64" fmla="*/ 2016579 w 2713264"/>
              <a:gd name="connsiteY64" fmla="*/ 220435 h 1665514"/>
              <a:gd name="connsiteX65" fmla="*/ 1913164 w 2713264"/>
              <a:gd name="connsiteY65" fmla="*/ 220435 h 1665514"/>
              <a:gd name="connsiteX66" fmla="*/ 1913164 w 2713264"/>
              <a:gd name="connsiteY66" fmla="*/ 220435 h 1665514"/>
              <a:gd name="connsiteX67" fmla="*/ 1913164 w 2713264"/>
              <a:gd name="connsiteY67" fmla="*/ 236764 h 1665514"/>
              <a:gd name="connsiteX68" fmla="*/ 1812472 w 2713264"/>
              <a:gd name="connsiteY68" fmla="*/ 236764 h 1665514"/>
              <a:gd name="connsiteX69" fmla="*/ 1812472 w 2713264"/>
              <a:gd name="connsiteY69" fmla="*/ 269421 h 1665514"/>
              <a:gd name="connsiteX70" fmla="*/ 1616529 w 2713264"/>
              <a:gd name="connsiteY70" fmla="*/ 269421 h 1665514"/>
              <a:gd name="connsiteX71" fmla="*/ 1616529 w 2713264"/>
              <a:gd name="connsiteY71" fmla="*/ 312964 h 1665514"/>
              <a:gd name="connsiteX72" fmla="*/ 1412422 w 2713264"/>
              <a:gd name="connsiteY72" fmla="*/ 312964 h 1665514"/>
              <a:gd name="connsiteX73" fmla="*/ 1412422 w 2713264"/>
              <a:gd name="connsiteY73" fmla="*/ 348343 h 1665514"/>
              <a:gd name="connsiteX74" fmla="*/ 1306286 w 2713264"/>
              <a:gd name="connsiteY74" fmla="*/ 348343 h 1665514"/>
              <a:gd name="connsiteX75" fmla="*/ 1306286 w 2713264"/>
              <a:gd name="connsiteY75" fmla="*/ 381000 h 1665514"/>
              <a:gd name="connsiteX76" fmla="*/ 1219200 w 2713264"/>
              <a:gd name="connsiteY76" fmla="*/ 381000 h 1665514"/>
              <a:gd name="connsiteX77" fmla="*/ 1219200 w 2713264"/>
              <a:gd name="connsiteY77" fmla="*/ 449035 h 1665514"/>
              <a:gd name="connsiteX78" fmla="*/ 1104900 w 2713264"/>
              <a:gd name="connsiteY78" fmla="*/ 449035 h 1665514"/>
              <a:gd name="connsiteX79" fmla="*/ 1104900 w 2713264"/>
              <a:gd name="connsiteY79" fmla="*/ 478971 h 1665514"/>
              <a:gd name="connsiteX80" fmla="*/ 1012372 w 2713264"/>
              <a:gd name="connsiteY80" fmla="*/ 478971 h 1665514"/>
              <a:gd name="connsiteX81" fmla="*/ 1012372 w 2713264"/>
              <a:gd name="connsiteY81" fmla="*/ 522514 h 1665514"/>
              <a:gd name="connsiteX82" fmla="*/ 908957 w 2713264"/>
              <a:gd name="connsiteY82" fmla="*/ 522514 h 1665514"/>
              <a:gd name="connsiteX83" fmla="*/ 908957 w 2713264"/>
              <a:gd name="connsiteY83" fmla="*/ 576943 h 1665514"/>
              <a:gd name="connsiteX84" fmla="*/ 805543 w 2713264"/>
              <a:gd name="connsiteY84" fmla="*/ 576943 h 1665514"/>
              <a:gd name="connsiteX85" fmla="*/ 805543 w 2713264"/>
              <a:gd name="connsiteY85" fmla="*/ 688521 h 1665514"/>
              <a:gd name="connsiteX86" fmla="*/ 718457 w 2713264"/>
              <a:gd name="connsiteY86" fmla="*/ 688521 h 1665514"/>
              <a:gd name="connsiteX87" fmla="*/ 696686 w 2713264"/>
              <a:gd name="connsiteY87" fmla="*/ 688521 h 1665514"/>
              <a:gd name="connsiteX88" fmla="*/ 696686 w 2713264"/>
              <a:gd name="connsiteY88" fmla="*/ 794657 h 1665514"/>
              <a:gd name="connsiteX89" fmla="*/ 612322 w 2713264"/>
              <a:gd name="connsiteY89" fmla="*/ 794657 h 1665514"/>
              <a:gd name="connsiteX90" fmla="*/ 612322 w 2713264"/>
              <a:gd name="connsiteY90" fmla="*/ 976993 h 1665514"/>
              <a:gd name="connsiteX91" fmla="*/ 506186 w 2713264"/>
              <a:gd name="connsiteY91" fmla="*/ 976993 h 1665514"/>
              <a:gd name="connsiteX92" fmla="*/ 506186 w 2713264"/>
              <a:gd name="connsiteY92" fmla="*/ 1045028 h 1665514"/>
              <a:gd name="connsiteX93" fmla="*/ 413657 w 2713264"/>
              <a:gd name="connsiteY93" fmla="*/ 1045028 h 1665514"/>
              <a:gd name="connsiteX94" fmla="*/ 413657 w 2713264"/>
              <a:gd name="connsiteY94" fmla="*/ 1189264 h 1665514"/>
              <a:gd name="connsiteX95" fmla="*/ 323850 w 2713264"/>
              <a:gd name="connsiteY95" fmla="*/ 1189264 h 1665514"/>
              <a:gd name="connsiteX96" fmla="*/ 323850 w 2713264"/>
              <a:gd name="connsiteY96" fmla="*/ 1393371 h 1665514"/>
              <a:gd name="connsiteX97" fmla="*/ 220436 w 2713264"/>
              <a:gd name="connsiteY97" fmla="*/ 1393371 h 1665514"/>
              <a:gd name="connsiteX98" fmla="*/ 220436 w 2713264"/>
              <a:gd name="connsiteY98" fmla="*/ 1567543 h 1665514"/>
              <a:gd name="connsiteX99" fmla="*/ 122464 w 2713264"/>
              <a:gd name="connsiteY99" fmla="*/ 1567543 h 1665514"/>
              <a:gd name="connsiteX100" fmla="*/ 122464 w 2713264"/>
              <a:gd name="connsiteY100" fmla="*/ 1657350 h 1665514"/>
              <a:gd name="connsiteX101" fmla="*/ 0 w 2713264"/>
              <a:gd name="connsiteY101" fmla="*/ 1665514 h 166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713264" h="1665514">
                <a:moveTo>
                  <a:pt x="0" y="1665514"/>
                </a:moveTo>
                <a:lnTo>
                  <a:pt x="0" y="1600200"/>
                </a:lnTo>
                <a:lnTo>
                  <a:pt x="97972" y="1600200"/>
                </a:lnTo>
                <a:lnTo>
                  <a:pt x="97972" y="1423307"/>
                </a:lnTo>
                <a:lnTo>
                  <a:pt x="206829" y="1423307"/>
                </a:lnTo>
                <a:lnTo>
                  <a:pt x="206829" y="1221921"/>
                </a:lnTo>
                <a:lnTo>
                  <a:pt x="304800" y="1221921"/>
                </a:lnTo>
                <a:lnTo>
                  <a:pt x="304800" y="979714"/>
                </a:lnTo>
                <a:lnTo>
                  <a:pt x="408214" y="979714"/>
                </a:lnTo>
                <a:lnTo>
                  <a:pt x="408214" y="819150"/>
                </a:lnTo>
                <a:lnTo>
                  <a:pt x="503464" y="819150"/>
                </a:lnTo>
                <a:lnTo>
                  <a:pt x="503464" y="751114"/>
                </a:lnTo>
                <a:lnTo>
                  <a:pt x="612322" y="751114"/>
                </a:lnTo>
                <a:lnTo>
                  <a:pt x="612322" y="568778"/>
                </a:lnTo>
                <a:lnTo>
                  <a:pt x="713014" y="568778"/>
                </a:lnTo>
                <a:lnTo>
                  <a:pt x="713014" y="457200"/>
                </a:lnTo>
                <a:lnTo>
                  <a:pt x="813707" y="457200"/>
                </a:lnTo>
                <a:lnTo>
                  <a:pt x="813707" y="359228"/>
                </a:lnTo>
                <a:lnTo>
                  <a:pt x="911679" y="359228"/>
                </a:lnTo>
                <a:lnTo>
                  <a:pt x="911679" y="323850"/>
                </a:lnTo>
                <a:lnTo>
                  <a:pt x="1009650" y="323850"/>
                </a:lnTo>
                <a:lnTo>
                  <a:pt x="1009650" y="280307"/>
                </a:lnTo>
                <a:lnTo>
                  <a:pt x="1113064" y="280307"/>
                </a:lnTo>
                <a:lnTo>
                  <a:pt x="1113064" y="255814"/>
                </a:lnTo>
                <a:lnTo>
                  <a:pt x="1213757" y="255814"/>
                </a:lnTo>
                <a:lnTo>
                  <a:pt x="1213757" y="201385"/>
                </a:lnTo>
                <a:lnTo>
                  <a:pt x="1306286" y="201385"/>
                </a:lnTo>
                <a:lnTo>
                  <a:pt x="1306286" y="163285"/>
                </a:lnTo>
                <a:lnTo>
                  <a:pt x="1406979" y="163285"/>
                </a:lnTo>
                <a:lnTo>
                  <a:pt x="1406979" y="130628"/>
                </a:lnTo>
                <a:lnTo>
                  <a:pt x="1616529" y="130628"/>
                </a:lnTo>
                <a:lnTo>
                  <a:pt x="1616529" y="111578"/>
                </a:lnTo>
                <a:lnTo>
                  <a:pt x="1711779" y="111578"/>
                </a:lnTo>
                <a:lnTo>
                  <a:pt x="1711779" y="97971"/>
                </a:lnTo>
                <a:lnTo>
                  <a:pt x="1817914" y="97971"/>
                </a:lnTo>
                <a:lnTo>
                  <a:pt x="1817914" y="97971"/>
                </a:lnTo>
                <a:lnTo>
                  <a:pt x="1817914" y="78921"/>
                </a:lnTo>
                <a:lnTo>
                  <a:pt x="1926772" y="78921"/>
                </a:lnTo>
                <a:lnTo>
                  <a:pt x="1926772" y="62593"/>
                </a:lnTo>
                <a:lnTo>
                  <a:pt x="2013857" y="62593"/>
                </a:lnTo>
                <a:lnTo>
                  <a:pt x="2013857" y="43543"/>
                </a:lnTo>
                <a:lnTo>
                  <a:pt x="2220686" y="43543"/>
                </a:lnTo>
                <a:lnTo>
                  <a:pt x="2220686" y="32657"/>
                </a:lnTo>
                <a:lnTo>
                  <a:pt x="2318657" y="32657"/>
                </a:lnTo>
                <a:lnTo>
                  <a:pt x="2318657" y="21771"/>
                </a:lnTo>
                <a:lnTo>
                  <a:pt x="2413907" y="21771"/>
                </a:lnTo>
                <a:lnTo>
                  <a:pt x="2413907" y="10885"/>
                </a:lnTo>
                <a:lnTo>
                  <a:pt x="2506436" y="10885"/>
                </a:lnTo>
                <a:lnTo>
                  <a:pt x="2506436" y="8164"/>
                </a:lnTo>
                <a:lnTo>
                  <a:pt x="2612572" y="8164"/>
                </a:lnTo>
                <a:lnTo>
                  <a:pt x="2612572" y="0"/>
                </a:lnTo>
                <a:lnTo>
                  <a:pt x="2713264" y="0"/>
                </a:lnTo>
                <a:lnTo>
                  <a:pt x="2713264" y="133350"/>
                </a:lnTo>
                <a:lnTo>
                  <a:pt x="2615293" y="133350"/>
                </a:lnTo>
                <a:lnTo>
                  <a:pt x="2615293" y="149678"/>
                </a:lnTo>
                <a:lnTo>
                  <a:pt x="2509157" y="149678"/>
                </a:lnTo>
                <a:lnTo>
                  <a:pt x="2509157" y="163285"/>
                </a:lnTo>
                <a:lnTo>
                  <a:pt x="2408464" y="163285"/>
                </a:lnTo>
                <a:lnTo>
                  <a:pt x="2408464" y="176893"/>
                </a:lnTo>
                <a:lnTo>
                  <a:pt x="2318657" y="176893"/>
                </a:lnTo>
                <a:lnTo>
                  <a:pt x="2318657" y="187778"/>
                </a:lnTo>
                <a:lnTo>
                  <a:pt x="2204357" y="187778"/>
                </a:lnTo>
                <a:lnTo>
                  <a:pt x="2204357" y="193221"/>
                </a:lnTo>
                <a:lnTo>
                  <a:pt x="2016579" y="193221"/>
                </a:lnTo>
                <a:lnTo>
                  <a:pt x="2016579" y="220435"/>
                </a:lnTo>
                <a:lnTo>
                  <a:pt x="1913164" y="220435"/>
                </a:lnTo>
                <a:lnTo>
                  <a:pt x="1913164" y="220435"/>
                </a:lnTo>
                <a:lnTo>
                  <a:pt x="1913164" y="236764"/>
                </a:lnTo>
                <a:lnTo>
                  <a:pt x="1812472" y="236764"/>
                </a:lnTo>
                <a:lnTo>
                  <a:pt x="1812472" y="269421"/>
                </a:lnTo>
                <a:lnTo>
                  <a:pt x="1616529" y="269421"/>
                </a:lnTo>
                <a:lnTo>
                  <a:pt x="1616529" y="312964"/>
                </a:lnTo>
                <a:lnTo>
                  <a:pt x="1412422" y="312964"/>
                </a:lnTo>
                <a:lnTo>
                  <a:pt x="1412422" y="348343"/>
                </a:lnTo>
                <a:lnTo>
                  <a:pt x="1306286" y="348343"/>
                </a:lnTo>
                <a:lnTo>
                  <a:pt x="1306286" y="381000"/>
                </a:lnTo>
                <a:lnTo>
                  <a:pt x="1219200" y="381000"/>
                </a:lnTo>
                <a:lnTo>
                  <a:pt x="1219200" y="449035"/>
                </a:lnTo>
                <a:lnTo>
                  <a:pt x="1104900" y="449035"/>
                </a:lnTo>
                <a:lnTo>
                  <a:pt x="1104900" y="478971"/>
                </a:lnTo>
                <a:lnTo>
                  <a:pt x="1012372" y="478971"/>
                </a:lnTo>
                <a:lnTo>
                  <a:pt x="1012372" y="522514"/>
                </a:lnTo>
                <a:lnTo>
                  <a:pt x="908957" y="522514"/>
                </a:lnTo>
                <a:lnTo>
                  <a:pt x="908957" y="576943"/>
                </a:lnTo>
                <a:lnTo>
                  <a:pt x="805543" y="576943"/>
                </a:lnTo>
                <a:lnTo>
                  <a:pt x="805543" y="688521"/>
                </a:lnTo>
                <a:lnTo>
                  <a:pt x="718457" y="688521"/>
                </a:lnTo>
                <a:lnTo>
                  <a:pt x="696686" y="688521"/>
                </a:lnTo>
                <a:lnTo>
                  <a:pt x="696686" y="794657"/>
                </a:lnTo>
                <a:lnTo>
                  <a:pt x="612322" y="794657"/>
                </a:lnTo>
                <a:lnTo>
                  <a:pt x="612322" y="976993"/>
                </a:lnTo>
                <a:lnTo>
                  <a:pt x="506186" y="976993"/>
                </a:lnTo>
                <a:lnTo>
                  <a:pt x="506186" y="1045028"/>
                </a:lnTo>
                <a:lnTo>
                  <a:pt x="413657" y="1045028"/>
                </a:lnTo>
                <a:lnTo>
                  <a:pt x="413657" y="1189264"/>
                </a:lnTo>
                <a:lnTo>
                  <a:pt x="323850" y="1189264"/>
                </a:lnTo>
                <a:lnTo>
                  <a:pt x="323850" y="1393371"/>
                </a:lnTo>
                <a:lnTo>
                  <a:pt x="220436" y="1393371"/>
                </a:lnTo>
                <a:lnTo>
                  <a:pt x="220436" y="1567543"/>
                </a:lnTo>
                <a:lnTo>
                  <a:pt x="122464" y="1567543"/>
                </a:lnTo>
                <a:lnTo>
                  <a:pt x="122464" y="1657350"/>
                </a:lnTo>
                <a:lnTo>
                  <a:pt x="0" y="1665514"/>
                </a:lnTo>
                <a:close/>
              </a:path>
            </a:pathLst>
          </a:custGeom>
          <a:solidFill>
            <a:schemeClr val="accent2">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38" name="Freeform: Shape 1037">
            <a:extLst>
              <a:ext uri="{FF2B5EF4-FFF2-40B4-BE49-F238E27FC236}">
                <a16:creationId xmlns:a16="http://schemas.microsoft.com/office/drawing/2014/main" xmlns="" id="{71AA60B8-DA2A-455B-958B-4E8AC5C24753}"/>
              </a:ext>
            </a:extLst>
          </p:cNvPr>
          <p:cNvSpPr/>
          <p:nvPr/>
        </p:nvSpPr>
        <p:spPr bwMode="auto">
          <a:xfrm>
            <a:off x="8989695" y="2537460"/>
            <a:ext cx="2803208" cy="1623060"/>
          </a:xfrm>
          <a:custGeom>
            <a:avLst/>
            <a:gdLst>
              <a:gd name="connsiteX0" fmla="*/ 0 w 2803208"/>
              <a:gd name="connsiteY0" fmla="*/ 1623060 h 1623060"/>
              <a:gd name="connsiteX1" fmla="*/ 94298 w 2803208"/>
              <a:gd name="connsiteY1" fmla="*/ 1623060 h 1623060"/>
              <a:gd name="connsiteX2" fmla="*/ 94298 w 2803208"/>
              <a:gd name="connsiteY2" fmla="*/ 1583055 h 1623060"/>
              <a:gd name="connsiteX3" fmla="*/ 197168 w 2803208"/>
              <a:gd name="connsiteY3" fmla="*/ 1583055 h 1623060"/>
              <a:gd name="connsiteX4" fmla="*/ 197168 w 2803208"/>
              <a:gd name="connsiteY4" fmla="*/ 1440180 h 1623060"/>
              <a:gd name="connsiteX5" fmla="*/ 297180 w 2803208"/>
              <a:gd name="connsiteY5" fmla="*/ 1440180 h 1623060"/>
              <a:gd name="connsiteX6" fmla="*/ 297180 w 2803208"/>
              <a:gd name="connsiteY6" fmla="*/ 1248728 h 1623060"/>
              <a:gd name="connsiteX7" fmla="*/ 394335 w 2803208"/>
              <a:gd name="connsiteY7" fmla="*/ 1248728 h 1623060"/>
              <a:gd name="connsiteX8" fmla="*/ 394335 w 2803208"/>
              <a:gd name="connsiteY8" fmla="*/ 1022985 h 1623060"/>
              <a:gd name="connsiteX9" fmla="*/ 500063 w 2803208"/>
              <a:gd name="connsiteY9" fmla="*/ 1022985 h 1623060"/>
              <a:gd name="connsiteX10" fmla="*/ 500063 w 2803208"/>
              <a:gd name="connsiteY10" fmla="*/ 871538 h 1623060"/>
              <a:gd name="connsiteX11" fmla="*/ 588645 w 2803208"/>
              <a:gd name="connsiteY11" fmla="*/ 871538 h 1623060"/>
              <a:gd name="connsiteX12" fmla="*/ 588645 w 2803208"/>
              <a:gd name="connsiteY12" fmla="*/ 808673 h 1623060"/>
              <a:gd name="connsiteX13" fmla="*/ 700088 w 2803208"/>
              <a:gd name="connsiteY13" fmla="*/ 808673 h 1623060"/>
              <a:gd name="connsiteX14" fmla="*/ 700088 w 2803208"/>
              <a:gd name="connsiteY14" fmla="*/ 631508 h 1623060"/>
              <a:gd name="connsiteX15" fmla="*/ 805815 w 2803208"/>
              <a:gd name="connsiteY15" fmla="*/ 631508 h 1623060"/>
              <a:gd name="connsiteX16" fmla="*/ 805815 w 2803208"/>
              <a:gd name="connsiteY16" fmla="*/ 502920 h 1623060"/>
              <a:gd name="connsiteX17" fmla="*/ 900113 w 2803208"/>
              <a:gd name="connsiteY17" fmla="*/ 502920 h 1623060"/>
              <a:gd name="connsiteX18" fmla="*/ 900113 w 2803208"/>
              <a:gd name="connsiteY18" fmla="*/ 411480 h 1623060"/>
              <a:gd name="connsiteX19" fmla="*/ 1011555 w 2803208"/>
              <a:gd name="connsiteY19" fmla="*/ 411480 h 1623060"/>
              <a:gd name="connsiteX20" fmla="*/ 1011555 w 2803208"/>
              <a:gd name="connsiteY20" fmla="*/ 374333 h 1623060"/>
              <a:gd name="connsiteX21" fmla="*/ 1097280 w 2803208"/>
              <a:gd name="connsiteY21" fmla="*/ 374333 h 1623060"/>
              <a:gd name="connsiteX22" fmla="*/ 1097280 w 2803208"/>
              <a:gd name="connsiteY22" fmla="*/ 320040 h 1623060"/>
              <a:gd name="connsiteX23" fmla="*/ 1200150 w 2803208"/>
              <a:gd name="connsiteY23" fmla="*/ 320040 h 1623060"/>
              <a:gd name="connsiteX24" fmla="*/ 1200150 w 2803208"/>
              <a:gd name="connsiteY24" fmla="*/ 285750 h 1623060"/>
              <a:gd name="connsiteX25" fmla="*/ 1303020 w 2803208"/>
              <a:gd name="connsiteY25" fmla="*/ 285750 h 1623060"/>
              <a:gd name="connsiteX26" fmla="*/ 1303020 w 2803208"/>
              <a:gd name="connsiteY26" fmla="*/ 225743 h 1623060"/>
              <a:gd name="connsiteX27" fmla="*/ 1400175 w 2803208"/>
              <a:gd name="connsiteY27" fmla="*/ 225743 h 1623060"/>
              <a:gd name="connsiteX28" fmla="*/ 1400175 w 2803208"/>
              <a:gd name="connsiteY28" fmla="*/ 188595 h 1623060"/>
              <a:gd name="connsiteX29" fmla="*/ 1500188 w 2803208"/>
              <a:gd name="connsiteY29" fmla="*/ 188595 h 1623060"/>
              <a:gd name="connsiteX30" fmla="*/ 1500188 w 2803208"/>
              <a:gd name="connsiteY30" fmla="*/ 162878 h 1623060"/>
              <a:gd name="connsiteX31" fmla="*/ 1688783 w 2803208"/>
              <a:gd name="connsiteY31" fmla="*/ 162878 h 1623060"/>
              <a:gd name="connsiteX32" fmla="*/ 1688783 w 2803208"/>
              <a:gd name="connsiteY32" fmla="*/ 125730 h 1623060"/>
              <a:gd name="connsiteX33" fmla="*/ 1808798 w 2803208"/>
              <a:gd name="connsiteY33" fmla="*/ 125730 h 1623060"/>
              <a:gd name="connsiteX34" fmla="*/ 1808798 w 2803208"/>
              <a:gd name="connsiteY34" fmla="*/ 117158 h 1623060"/>
              <a:gd name="connsiteX35" fmla="*/ 1900238 w 2803208"/>
              <a:gd name="connsiteY35" fmla="*/ 117158 h 1623060"/>
              <a:gd name="connsiteX36" fmla="*/ 1900238 w 2803208"/>
              <a:gd name="connsiteY36" fmla="*/ 94298 h 1623060"/>
              <a:gd name="connsiteX37" fmla="*/ 2003108 w 2803208"/>
              <a:gd name="connsiteY37" fmla="*/ 94298 h 1623060"/>
              <a:gd name="connsiteX38" fmla="*/ 2003108 w 2803208"/>
              <a:gd name="connsiteY38" fmla="*/ 80010 h 1623060"/>
              <a:gd name="connsiteX39" fmla="*/ 2111693 w 2803208"/>
              <a:gd name="connsiteY39" fmla="*/ 80010 h 1623060"/>
              <a:gd name="connsiteX40" fmla="*/ 2111693 w 2803208"/>
              <a:gd name="connsiteY40" fmla="*/ 51435 h 1623060"/>
              <a:gd name="connsiteX41" fmla="*/ 2314575 w 2803208"/>
              <a:gd name="connsiteY41" fmla="*/ 51435 h 1623060"/>
              <a:gd name="connsiteX42" fmla="*/ 2314575 w 2803208"/>
              <a:gd name="connsiteY42" fmla="*/ 40005 h 1623060"/>
              <a:gd name="connsiteX43" fmla="*/ 2403158 w 2803208"/>
              <a:gd name="connsiteY43" fmla="*/ 40005 h 1623060"/>
              <a:gd name="connsiteX44" fmla="*/ 2408873 w 2803208"/>
              <a:gd name="connsiteY44" fmla="*/ 40005 h 1623060"/>
              <a:gd name="connsiteX45" fmla="*/ 2517458 w 2803208"/>
              <a:gd name="connsiteY45" fmla="*/ 40005 h 1623060"/>
              <a:gd name="connsiteX46" fmla="*/ 2517458 w 2803208"/>
              <a:gd name="connsiteY46" fmla="*/ 22860 h 1623060"/>
              <a:gd name="connsiteX47" fmla="*/ 2514600 w 2803208"/>
              <a:gd name="connsiteY47" fmla="*/ 22860 h 1623060"/>
              <a:gd name="connsiteX48" fmla="*/ 2623185 w 2803208"/>
              <a:gd name="connsiteY48" fmla="*/ 22860 h 1623060"/>
              <a:gd name="connsiteX49" fmla="*/ 2623185 w 2803208"/>
              <a:gd name="connsiteY49" fmla="*/ 11430 h 1623060"/>
              <a:gd name="connsiteX50" fmla="*/ 2708910 w 2803208"/>
              <a:gd name="connsiteY50" fmla="*/ 11430 h 1623060"/>
              <a:gd name="connsiteX51" fmla="*/ 2708910 w 2803208"/>
              <a:gd name="connsiteY51" fmla="*/ 0 h 1623060"/>
              <a:gd name="connsiteX52" fmla="*/ 2803208 w 2803208"/>
              <a:gd name="connsiteY52" fmla="*/ 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803208" h="1623060">
                <a:moveTo>
                  <a:pt x="0" y="1623060"/>
                </a:moveTo>
                <a:lnTo>
                  <a:pt x="94298" y="1623060"/>
                </a:lnTo>
                <a:lnTo>
                  <a:pt x="94298" y="1583055"/>
                </a:lnTo>
                <a:lnTo>
                  <a:pt x="197168" y="1583055"/>
                </a:lnTo>
                <a:lnTo>
                  <a:pt x="197168" y="1440180"/>
                </a:lnTo>
                <a:lnTo>
                  <a:pt x="297180" y="1440180"/>
                </a:lnTo>
                <a:lnTo>
                  <a:pt x="297180" y="1248728"/>
                </a:lnTo>
                <a:lnTo>
                  <a:pt x="394335" y="1248728"/>
                </a:lnTo>
                <a:lnTo>
                  <a:pt x="394335" y="1022985"/>
                </a:lnTo>
                <a:lnTo>
                  <a:pt x="500063" y="1022985"/>
                </a:lnTo>
                <a:lnTo>
                  <a:pt x="500063" y="871538"/>
                </a:lnTo>
                <a:lnTo>
                  <a:pt x="588645" y="871538"/>
                </a:lnTo>
                <a:lnTo>
                  <a:pt x="588645" y="808673"/>
                </a:lnTo>
                <a:lnTo>
                  <a:pt x="700088" y="808673"/>
                </a:lnTo>
                <a:lnTo>
                  <a:pt x="700088" y="631508"/>
                </a:lnTo>
                <a:lnTo>
                  <a:pt x="805815" y="631508"/>
                </a:lnTo>
                <a:lnTo>
                  <a:pt x="805815" y="502920"/>
                </a:lnTo>
                <a:lnTo>
                  <a:pt x="900113" y="502920"/>
                </a:lnTo>
                <a:lnTo>
                  <a:pt x="900113" y="411480"/>
                </a:lnTo>
                <a:lnTo>
                  <a:pt x="1011555" y="411480"/>
                </a:lnTo>
                <a:lnTo>
                  <a:pt x="1011555" y="374333"/>
                </a:lnTo>
                <a:lnTo>
                  <a:pt x="1097280" y="374333"/>
                </a:lnTo>
                <a:lnTo>
                  <a:pt x="1097280" y="320040"/>
                </a:lnTo>
                <a:lnTo>
                  <a:pt x="1200150" y="320040"/>
                </a:lnTo>
                <a:lnTo>
                  <a:pt x="1200150" y="285750"/>
                </a:lnTo>
                <a:lnTo>
                  <a:pt x="1303020" y="285750"/>
                </a:lnTo>
                <a:lnTo>
                  <a:pt x="1303020" y="225743"/>
                </a:lnTo>
                <a:lnTo>
                  <a:pt x="1400175" y="225743"/>
                </a:lnTo>
                <a:lnTo>
                  <a:pt x="1400175" y="188595"/>
                </a:lnTo>
                <a:lnTo>
                  <a:pt x="1500188" y="188595"/>
                </a:lnTo>
                <a:lnTo>
                  <a:pt x="1500188" y="162878"/>
                </a:lnTo>
                <a:lnTo>
                  <a:pt x="1688783" y="162878"/>
                </a:lnTo>
                <a:lnTo>
                  <a:pt x="1688783" y="125730"/>
                </a:lnTo>
                <a:lnTo>
                  <a:pt x="1808798" y="125730"/>
                </a:lnTo>
                <a:lnTo>
                  <a:pt x="1808798" y="117158"/>
                </a:lnTo>
                <a:lnTo>
                  <a:pt x="1900238" y="117158"/>
                </a:lnTo>
                <a:lnTo>
                  <a:pt x="1900238" y="94298"/>
                </a:lnTo>
                <a:lnTo>
                  <a:pt x="2003108" y="94298"/>
                </a:lnTo>
                <a:lnTo>
                  <a:pt x="2003108" y="80010"/>
                </a:lnTo>
                <a:lnTo>
                  <a:pt x="2111693" y="80010"/>
                </a:lnTo>
                <a:lnTo>
                  <a:pt x="2111693" y="51435"/>
                </a:lnTo>
                <a:lnTo>
                  <a:pt x="2314575" y="51435"/>
                </a:lnTo>
                <a:lnTo>
                  <a:pt x="2314575" y="40005"/>
                </a:lnTo>
                <a:lnTo>
                  <a:pt x="2403158" y="40005"/>
                </a:lnTo>
                <a:lnTo>
                  <a:pt x="2408873" y="40005"/>
                </a:lnTo>
                <a:lnTo>
                  <a:pt x="2517458" y="40005"/>
                </a:lnTo>
                <a:lnTo>
                  <a:pt x="2517458" y="22860"/>
                </a:lnTo>
                <a:lnTo>
                  <a:pt x="2514600" y="22860"/>
                </a:lnTo>
                <a:lnTo>
                  <a:pt x="2623185" y="22860"/>
                </a:lnTo>
                <a:lnTo>
                  <a:pt x="2623185" y="11430"/>
                </a:lnTo>
                <a:lnTo>
                  <a:pt x="2708910" y="11430"/>
                </a:lnTo>
                <a:lnTo>
                  <a:pt x="2708910" y="0"/>
                </a:lnTo>
                <a:lnTo>
                  <a:pt x="2803208" y="0"/>
                </a:lnTo>
              </a:path>
            </a:pathLst>
          </a:custGeom>
          <a:noFill/>
          <a:ln w="28575">
            <a:solidFill>
              <a:schemeClr val="accent1"/>
            </a:solidFill>
            <a:miter lim="800000"/>
            <a:headEnd/>
            <a:tailEnd/>
          </a:ln>
        </p:spPr>
        <p:txBody>
          <a:bodyPr rtlCol="0" anchor="ctr"/>
          <a:lstStyle/>
          <a:p>
            <a:pPr algn="ctr"/>
            <a:endParaRPr lang="en-US" dirty="0"/>
          </a:p>
        </p:txBody>
      </p:sp>
      <p:sp>
        <p:nvSpPr>
          <p:cNvPr id="4" name="Freeform: Shape 3">
            <a:extLst>
              <a:ext uri="{FF2B5EF4-FFF2-40B4-BE49-F238E27FC236}">
                <a16:creationId xmlns:a16="http://schemas.microsoft.com/office/drawing/2014/main" xmlns="" id="{0C3B4B0A-4505-473F-BAA7-E09797D13E80}"/>
              </a:ext>
            </a:extLst>
          </p:cNvPr>
          <p:cNvSpPr/>
          <p:nvPr/>
        </p:nvSpPr>
        <p:spPr bwMode="auto">
          <a:xfrm>
            <a:off x="8995611" y="2751221"/>
            <a:ext cx="2795336" cy="1415716"/>
          </a:xfrm>
          <a:custGeom>
            <a:avLst/>
            <a:gdLst>
              <a:gd name="connsiteX0" fmla="*/ 0 w 2795336"/>
              <a:gd name="connsiteY0" fmla="*/ 1415716 h 1415716"/>
              <a:gd name="connsiteX1" fmla="*/ 96252 w 2795336"/>
              <a:gd name="connsiteY1" fmla="*/ 1415716 h 1415716"/>
              <a:gd name="connsiteX2" fmla="*/ 96252 w 2795336"/>
              <a:gd name="connsiteY2" fmla="*/ 1415716 h 1415716"/>
              <a:gd name="connsiteX3" fmla="*/ 180473 w 2795336"/>
              <a:gd name="connsiteY3" fmla="*/ 1415716 h 1415716"/>
              <a:gd name="connsiteX4" fmla="*/ 180473 w 2795336"/>
              <a:gd name="connsiteY4" fmla="*/ 1323474 h 1415716"/>
              <a:gd name="connsiteX5" fmla="*/ 288757 w 2795336"/>
              <a:gd name="connsiteY5" fmla="*/ 1323474 h 1415716"/>
              <a:gd name="connsiteX6" fmla="*/ 288757 w 2795336"/>
              <a:gd name="connsiteY6" fmla="*/ 1199147 h 1415716"/>
              <a:gd name="connsiteX7" fmla="*/ 385010 w 2795336"/>
              <a:gd name="connsiteY7" fmla="*/ 1199147 h 1415716"/>
              <a:gd name="connsiteX8" fmla="*/ 385010 w 2795336"/>
              <a:gd name="connsiteY8" fmla="*/ 1062790 h 1415716"/>
              <a:gd name="connsiteX9" fmla="*/ 493294 w 2795336"/>
              <a:gd name="connsiteY9" fmla="*/ 1062790 h 1415716"/>
              <a:gd name="connsiteX10" fmla="*/ 493294 w 2795336"/>
              <a:gd name="connsiteY10" fmla="*/ 878305 h 1415716"/>
              <a:gd name="connsiteX11" fmla="*/ 597568 w 2795336"/>
              <a:gd name="connsiteY11" fmla="*/ 878305 h 1415716"/>
              <a:gd name="connsiteX12" fmla="*/ 597568 w 2795336"/>
              <a:gd name="connsiteY12" fmla="*/ 745958 h 1415716"/>
              <a:gd name="connsiteX13" fmla="*/ 693821 w 2795336"/>
              <a:gd name="connsiteY13" fmla="*/ 745958 h 1415716"/>
              <a:gd name="connsiteX14" fmla="*/ 693821 w 2795336"/>
              <a:gd name="connsiteY14" fmla="*/ 629653 h 1415716"/>
              <a:gd name="connsiteX15" fmla="*/ 794084 w 2795336"/>
              <a:gd name="connsiteY15" fmla="*/ 629653 h 1415716"/>
              <a:gd name="connsiteX16" fmla="*/ 794084 w 2795336"/>
              <a:gd name="connsiteY16" fmla="*/ 549442 h 1415716"/>
              <a:gd name="connsiteX17" fmla="*/ 894347 w 2795336"/>
              <a:gd name="connsiteY17" fmla="*/ 549442 h 1415716"/>
              <a:gd name="connsiteX18" fmla="*/ 894347 w 2795336"/>
              <a:gd name="connsiteY18" fmla="*/ 461211 h 1415716"/>
              <a:gd name="connsiteX19" fmla="*/ 990600 w 2795336"/>
              <a:gd name="connsiteY19" fmla="*/ 461211 h 1415716"/>
              <a:gd name="connsiteX20" fmla="*/ 990600 w 2795336"/>
              <a:gd name="connsiteY20" fmla="*/ 376990 h 1415716"/>
              <a:gd name="connsiteX21" fmla="*/ 1102894 w 2795336"/>
              <a:gd name="connsiteY21" fmla="*/ 376990 h 1415716"/>
              <a:gd name="connsiteX22" fmla="*/ 1102894 w 2795336"/>
              <a:gd name="connsiteY22" fmla="*/ 360947 h 1415716"/>
              <a:gd name="connsiteX23" fmla="*/ 1195136 w 2795336"/>
              <a:gd name="connsiteY23" fmla="*/ 360947 h 1415716"/>
              <a:gd name="connsiteX24" fmla="*/ 1195136 w 2795336"/>
              <a:gd name="connsiteY24" fmla="*/ 276726 h 1415716"/>
              <a:gd name="connsiteX25" fmla="*/ 1295400 w 2795336"/>
              <a:gd name="connsiteY25" fmla="*/ 276726 h 1415716"/>
              <a:gd name="connsiteX26" fmla="*/ 1295400 w 2795336"/>
              <a:gd name="connsiteY26" fmla="*/ 240632 h 1415716"/>
              <a:gd name="connsiteX27" fmla="*/ 1399673 w 2795336"/>
              <a:gd name="connsiteY27" fmla="*/ 240632 h 1415716"/>
              <a:gd name="connsiteX28" fmla="*/ 1399673 w 2795336"/>
              <a:gd name="connsiteY28" fmla="*/ 216568 h 1415716"/>
              <a:gd name="connsiteX29" fmla="*/ 1499936 w 2795336"/>
              <a:gd name="connsiteY29" fmla="*/ 216568 h 1415716"/>
              <a:gd name="connsiteX30" fmla="*/ 1499936 w 2795336"/>
              <a:gd name="connsiteY30" fmla="*/ 176463 h 1415716"/>
              <a:gd name="connsiteX31" fmla="*/ 1592178 w 2795336"/>
              <a:gd name="connsiteY31" fmla="*/ 176463 h 1415716"/>
              <a:gd name="connsiteX32" fmla="*/ 1592178 w 2795336"/>
              <a:gd name="connsiteY32" fmla="*/ 104274 h 1415716"/>
              <a:gd name="connsiteX33" fmla="*/ 1700463 w 2795336"/>
              <a:gd name="connsiteY33" fmla="*/ 104274 h 1415716"/>
              <a:gd name="connsiteX34" fmla="*/ 1700463 w 2795336"/>
              <a:gd name="connsiteY34" fmla="*/ 100263 h 1415716"/>
              <a:gd name="connsiteX35" fmla="*/ 1909010 w 2795336"/>
              <a:gd name="connsiteY35" fmla="*/ 100263 h 1415716"/>
              <a:gd name="connsiteX36" fmla="*/ 1909010 w 2795336"/>
              <a:gd name="connsiteY36" fmla="*/ 88232 h 1415716"/>
              <a:gd name="connsiteX37" fmla="*/ 2001252 w 2795336"/>
              <a:gd name="connsiteY37" fmla="*/ 88232 h 1415716"/>
              <a:gd name="connsiteX38" fmla="*/ 2005263 w 2795336"/>
              <a:gd name="connsiteY38" fmla="*/ 84221 h 1415716"/>
              <a:gd name="connsiteX39" fmla="*/ 2097505 w 2795336"/>
              <a:gd name="connsiteY39" fmla="*/ 84221 h 1415716"/>
              <a:gd name="connsiteX40" fmla="*/ 2097505 w 2795336"/>
              <a:gd name="connsiteY40" fmla="*/ 72190 h 1415716"/>
              <a:gd name="connsiteX41" fmla="*/ 2185736 w 2795336"/>
              <a:gd name="connsiteY41" fmla="*/ 72190 h 1415716"/>
              <a:gd name="connsiteX42" fmla="*/ 2185736 w 2795336"/>
              <a:gd name="connsiteY42" fmla="*/ 64168 h 1415716"/>
              <a:gd name="connsiteX43" fmla="*/ 2294021 w 2795336"/>
              <a:gd name="connsiteY43" fmla="*/ 64168 h 1415716"/>
              <a:gd name="connsiteX44" fmla="*/ 2294021 w 2795336"/>
              <a:gd name="connsiteY44" fmla="*/ 44116 h 1415716"/>
              <a:gd name="connsiteX45" fmla="*/ 2414336 w 2795336"/>
              <a:gd name="connsiteY45" fmla="*/ 44116 h 1415716"/>
              <a:gd name="connsiteX46" fmla="*/ 2414336 w 2795336"/>
              <a:gd name="connsiteY46" fmla="*/ 20053 h 1415716"/>
              <a:gd name="connsiteX47" fmla="*/ 2590800 w 2795336"/>
              <a:gd name="connsiteY47" fmla="*/ 20053 h 1415716"/>
              <a:gd name="connsiteX48" fmla="*/ 2590800 w 2795336"/>
              <a:gd name="connsiteY48" fmla="*/ 8021 h 1415716"/>
              <a:gd name="connsiteX49" fmla="*/ 2699084 w 2795336"/>
              <a:gd name="connsiteY49" fmla="*/ 8021 h 1415716"/>
              <a:gd name="connsiteX50" fmla="*/ 2699084 w 2795336"/>
              <a:gd name="connsiteY50" fmla="*/ 0 h 1415716"/>
              <a:gd name="connsiteX51" fmla="*/ 2795336 w 2795336"/>
              <a:gd name="connsiteY51" fmla="*/ 0 h 141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95336" h="1415716">
                <a:moveTo>
                  <a:pt x="0" y="1415716"/>
                </a:moveTo>
                <a:lnTo>
                  <a:pt x="96252" y="1415716"/>
                </a:lnTo>
                <a:lnTo>
                  <a:pt x="96252" y="1415716"/>
                </a:lnTo>
                <a:lnTo>
                  <a:pt x="180473" y="1415716"/>
                </a:lnTo>
                <a:lnTo>
                  <a:pt x="180473" y="1323474"/>
                </a:lnTo>
                <a:lnTo>
                  <a:pt x="288757" y="1323474"/>
                </a:lnTo>
                <a:lnTo>
                  <a:pt x="288757" y="1199147"/>
                </a:lnTo>
                <a:lnTo>
                  <a:pt x="385010" y="1199147"/>
                </a:lnTo>
                <a:lnTo>
                  <a:pt x="385010" y="1062790"/>
                </a:lnTo>
                <a:lnTo>
                  <a:pt x="493294" y="1062790"/>
                </a:lnTo>
                <a:lnTo>
                  <a:pt x="493294" y="878305"/>
                </a:lnTo>
                <a:lnTo>
                  <a:pt x="597568" y="878305"/>
                </a:lnTo>
                <a:lnTo>
                  <a:pt x="597568" y="745958"/>
                </a:lnTo>
                <a:lnTo>
                  <a:pt x="693821" y="745958"/>
                </a:lnTo>
                <a:lnTo>
                  <a:pt x="693821" y="629653"/>
                </a:lnTo>
                <a:lnTo>
                  <a:pt x="794084" y="629653"/>
                </a:lnTo>
                <a:lnTo>
                  <a:pt x="794084" y="549442"/>
                </a:lnTo>
                <a:lnTo>
                  <a:pt x="894347" y="549442"/>
                </a:lnTo>
                <a:lnTo>
                  <a:pt x="894347" y="461211"/>
                </a:lnTo>
                <a:lnTo>
                  <a:pt x="990600" y="461211"/>
                </a:lnTo>
                <a:lnTo>
                  <a:pt x="990600" y="376990"/>
                </a:lnTo>
                <a:lnTo>
                  <a:pt x="1102894" y="376990"/>
                </a:lnTo>
                <a:lnTo>
                  <a:pt x="1102894" y="360947"/>
                </a:lnTo>
                <a:lnTo>
                  <a:pt x="1195136" y="360947"/>
                </a:lnTo>
                <a:lnTo>
                  <a:pt x="1195136" y="276726"/>
                </a:lnTo>
                <a:lnTo>
                  <a:pt x="1295400" y="276726"/>
                </a:lnTo>
                <a:lnTo>
                  <a:pt x="1295400" y="240632"/>
                </a:lnTo>
                <a:lnTo>
                  <a:pt x="1399673" y="240632"/>
                </a:lnTo>
                <a:lnTo>
                  <a:pt x="1399673" y="216568"/>
                </a:lnTo>
                <a:lnTo>
                  <a:pt x="1499936" y="216568"/>
                </a:lnTo>
                <a:lnTo>
                  <a:pt x="1499936" y="176463"/>
                </a:lnTo>
                <a:lnTo>
                  <a:pt x="1592178" y="176463"/>
                </a:lnTo>
                <a:lnTo>
                  <a:pt x="1592178" y="104274"/>
                </a:lnTo>
                <a:lnTo>
                  <a:pt x="1700463" y="104274"/>
                </a:lnTo>
                <a:lnTo>
                  <a:pt x="1700463" y="100263"/>
                </a:lnTo>
                <a:lnTo>
                  <a:pt x="1909010" y="100263"/>
                </a:lnTo>
                <a:lnTo>
                  <a:pt x="1909010" y="88232"/>
                </a:lnTo>
                <a:lnTo>
                  <a:pt x="2001252" y="88232"/>
                </a:lnTo>
                <a:lnTo>
                  <a:pt x="2005263" y="84221"/>
                </a:lnTo>
                <a:lnTo>
                  <a:pt x="2097505" y="84221"/>
                </a:lnTo>
                <a:lnTo>
                  <a:pt x="2097505" y="72190"/>
                </a:lnTo>
                <a:lnTo>
                  <a:pt x="2185736" y="72190"/>
                </a:lnTo>
                <a:lnTo>
                  <a:pt x="2185736" y="64168"/>
                </a:lnTo>
                <a:lnTo>
                  <a:pt x="2294021" y="64168"/>
                </a:lnTo>
                <a:lnTo>
                  <a:pt x="2294021" y="44116"/>
                </a:lnTo>
                <a:lnTo>
                  <a:pt x="2414336" y="44116"/>
                </a:lnTo>
                <a:lnTo>
                  <a:pt x="2414336" y="20053"/>
                </a:lnTo>
                <a:lnTo>
                  <a:pt x="2590800" y="20053"/>
                </a:lnTo>
                <a:lnTo>
                  <a:pt x="2590800" y="8021"/>
                </a:lnTo>
                <a:lnTo>
                  <a:pt x="2699084" y="8021"/>
                </a:lnTo>
                <a:lnTo>
                  <a:pt x="2699084" y="0"/>
                </a:lnTo>
                <a:lnTo>
                  <a:pt x="2795336" y="0"/>
                </a:lnTo>
              </a:path>
            </a:pathLst>
          </a:custGeom>
          <a:noFill/>
          <a:ln w="28575">
            <a:solidFill>
              <a:schemeClr val="accent3"/>
            </a:solidFill>
            <a:miter lim="800000"/>
            <a:headEnd/>
            <a:tailEnd/>
          </a:ln>
        </p:spPr>
        <p:txBody>
          <a:bodyPr rtlCol="0" anchor="ctr"/>
          <a:lstStyle/>
          <a:p>
            <a:pPr algn="ctr"/>
            <a:endParaRPr lang="en-US" dirty="0"/>
          </a:p>
        </p:txBody>
      </p:sp>
      <p:sp>
        <p:nvSpPr>
          <p:cNvPr id="1033" name="Freeform: Shape 1032">
            <a:extLst>
              <a:ext uri="{FF2B5EF4-FFF2-40B4-BE49-F238E27FC236}">
                <a16:creationId xmlns:a16="http://schemas.microsoft.com/office/drawing/2014/main" xmlns="" id="{EE087996-EA69-4224-A4DC-F8A5B1904B42}"/>
              </a:ext>
            </a:extLst>
          </p:cNvPr>
          <p:cNvSpPr/>
          <p:nvPr/>
        </p:nvSpPr>
        <p:spPr bwMode="auto">
          <a:xfrm>
            <a:off x="5045075" y="2451100"/>
            <a:ext cx="2806700" cy="1748367"/>
          </a:xfrm>
          <a:custGeom>
            <a:avLst/>
            <a:gdLst>
              <a:gd name="connsiteX0" fmla="*/ 0 w 2806700"/>
              <a:gd name="connsiteY0" fmla="*/ 1739900 h 1748367"/>
              <a:gd name="connsiteX1" fmla="*/ 0 w 2806700"/>
              <a:gd name="connsiteY1" fmla="*/ 1663700 h 1748367"/>
              <a:gd name="connsiteX2" fmla="*/ 93133 w 2806700"/>
              <a:gd name="connsiteY2" fmla="*/ 1663700 h 1748367"/>
              <a:gd name="connsiteX3" fmla="*/ 93133 w 2806700"/>
              <a:gd name="connsiteY3" fmla="*/ 1608667 h 1748367"/>
              <a:gd name="connsiteX4" fmla="*/ 190500 w 2806700"/>
              <a:gd name="connsiteY4" fmla="*/ 1608667 h 1748367"/>
              <a:gd name="connsiteX5" fmla="*/ 190500 w 2806700"/>
              <a:gd name="connsiteY5" fmla="*/ 1244600 h 1748367"/>
              <a:gd name="connsiteX6" fmla="*/ 317500 w 2806700"/>
              <a:gd name="connsiteY6" fmla="*/ 1244600 h 1748367"/>
              <a:gd name="connsiteX7" fmla="*/ 317500 w 2806700"/>
              <a:gd name="connsiteY7" fmla="*/ 1020233 h 1748367"/>
              <a:gd name="connsiteX8" fmla="*/ 410633 w 2806700"/>
              <a:gd name="connsiteY8" fmla="*/ 1020233 h 1748367"/>
              <a:gd name="connsiteX9" fmla="*/ 410633 w 2806700"/>
              <a:gd name="connsiteY9" fmla="*/ 846667 h 1748367"/>
              <a:gd name="connsiteX10" fmla="*/ 508000 w 2806700"/>
              <a:gd name="connsiteY10" fmla="*/ 846667 h 1748367"/>
              <a:gd name="connsiteX11" fmla="*/ 508000 w 2806700"/>
              <a:gd name="connsiteY11" fmla="*/ 685800 h 1748367"/>
              <a:gd name="connsiteX12" fmla="*/ 596900 w 2806700"/>
              <a:gd name="connsiteY12" fmla="*/ 685800 h 1748367"/>
              <a:gd name="connsiteX13" fmla="*/ 596900 w 2806700"/>
              <a:gd name="connsiteY13" fmla="*/ 541867 h 1748367"/>
              <a:gd name="connsiteX14" fmla="*/ 711200 w 2806700"/>
              <a:gd name="connsiteY14" fmla="*/ 541867 h 1748367"/>
              <a:gd name="connsiteX15" fmla="*/ 711200 w 2806700"/>
              <a:gd name="connsiteY15" fmla="*/ 457200 h 1748367"/>
              <a:gd name="connsiteX16" fmla="*/ 795867 w 2806700"/>
              <a:gd name="connsiteY16" fmla="*/ 457200 h 1748367"/>
              <a:gd name="connsiteX17" fmla="*/ 795867 w 2806700"/>
              <a:gd name="connsiteY17" fmla="*/ 423333 h 1748367"/>
              <a:gd name="connsiteX18" fmla="*/ 910167 w 2806700"/>
              <a:gd name="connsiteY18" fmla="*/ 423333 h 1748367"/>
              <a:gd name="connsiteX19" fmla="*/ 910167 w 2806700"/>
              <a:gd name="connsiteY19" fmla="*/ 325967 h 1748367"/>
              <a:gd name="connsiteX20" fmla="*/ 1007533 w 2806700"/>
              <a:gd name="connsiteY20" fmla="*/ 325967 h 1748367"/>
              <a:gd name="connsiteX21" fmla="*/ 1007533 w 2806700"/>
              <a:gd name="connsiteY21" fmla="*/ 254000 h 1748367"/>
              <a:gd name="connsiteX22" fmla="*/ 1109133 w 2806700"/>
              <a:gd name="connsiteY22" fmla="*/ 254000 h 1748367"/>
              <a:gd name="connsiteX23" fmla="*/ 1109133 w 2806700"/>
              <a:gd name="connsiteY23" fmla="*/ 207433 h 1748367"/>
              <a:gd name="connsiteX24" fmla="*/ 1206500 w 2806700"/>
              <a:gd name="connsiteY24" fmla="*/ 207433 h 1748367"/>
              <a:gd name="connsiteX25" fmla="*/ 1206500 w 2806700"/>
              <a:gd name="connsiteY25" fmla="*/ 186267 h 1748367"/>
              <a:gd name="connsiteX26" fmla="*/ 1308100 w 2806700"/>
              <a:gd name="connsiteY26" fmla="*/ 186267 h 1748367"/>
              <a:gd name="connsiteX27" fmla="*/ 1308100 w 2806700"/>
              <a:gd name="connsiteY27" fmla="*/ 135467 h 1748367"/>
              <a:gd name="connsiteX28" fmla="*/ 1397000 w 2806700"/>
              <a:gd name="connsiteY28" fmla="*/ 135467 h 1748367"/>
              <a:gd name="connsiteX29" fmla="*/ 1397000 w 2806700"/>
              <a:gd name="connsiteY29" fmla="*/ 114300 h 1748367"/>
              <a:gd name="connsiteX30" fmla="*/ 1498600 w 2806700"/>
              <a:gd name="connsiteY30" fmla="*/ 114300 h 1748367"/>
              <a:gd name="connsiteX31" fmla="*/ 1498600 w 2806700"/>
              <a:gd name="connsiteY31" fmla="*/ 93133 h 1748367"/>
              <a:gd name="connsiteX32" fmla="*/ 1799167 w 2806700"/>
              <a:gd name="connsiteY32" fmla="*/ 93133 h 1748367"/>
              <a:gd name="connsiteX33" fmla="*/ 1799167 w 2806700"/>
              <a:gd name="connsiteY33" fmla="*/ 59267 h 1748367"/>
              <a:gd name="connsiteX34" fmla="*/ 2103967 w 2806700"/>
              <a:gd name="connsiteY34" fmla="*/ 59267 h 1748367"/>
              <a:gd name="connsiteX35" fmla="*/ 2095500 w 2806700"/>
              <a:gd name="connsiteY35" fmla="*/ 50800 h 1748367"/>
              <a:gd name="connsiteX36" fmla="*/ 2298700 w 2806700"/>
              <a:gd name="connsiteY36" fmla="*/ 50800 h 1748367"/>
              <a:gd name="connsiteX37" fmla="*/ 2298700 w 2806700"/>
              <a:gd name="connsiteY37" fmla="*/ 33867 h 1748367"/>
              <a:gd name="connsiteX38" fmla="*/ 2501900 w 2806700"/>
              <a:gd name="connsiteY38" fmla="*/ 33867 h 1748367"/>
              <a:gd name="connsiteX39" fmla="*/ 2501900 w 2806700"/>
              <a:gd name="connsiteY39" fmla="*/ 0 h 1748367"/>
              <a:gd name="connsiteX40" fmla="*/ 2806700 w 2806700"/>
              <a:gd name="connsiteY40" fmla="*/ 0 h 1748367"/>
              <a:gd name="connsiteX41" fmla="*/ 2806700 w 2806700"/>
              <a:gd name="connsiteY41" fmla="*/ 270933 h 1748367"/>
              <a:gd name="connsiteX42" fmla="*/ 2493433 w 2806700"/>
              <a:gd name="connsiteY42" fmla="*/ 270933 h 1748367"/>
              <a:gd name="connsiteX43" fmla="*/ 2493433 w 2806700"/>
              <a:gd name="connsiteY43" fmla="*/ 313267 h 1748367"/>
              <a:gd name="connsiteX44" fmla="*/ 2298700 w 2806700"/>
              <a:gd name="connsiteY44" fmla="*/ 313267 h 1748367"/>
              <a:gd name="connsiteX45" fmla="*/ 2298700 w 2806700"/>
              <a:gd name="connsiteY45" fmla="*/ 342900 h 1748367"/>
              <a:gd name="connsiteX46" fmla="*/ 2103967 w 2806700"/>
              <a:gd name="connsiteY46" fmla="*/ 342900 h 1748367"/>
              <a:gd name="connsiteX47" fmla="*/ 2103967 w 2806700"/>
              <a:gd name="connsiteY47" fmla="*/ 376767 h 1748367"/>
              <a:gd name="connsiteX48" fmla="*/ 1778000 w 2806700"/>
              <a:gd name="connsiteY48" fmla="*/ 376767 h 1748367"/>
              <a:gd name="connsiteX49" fmla="*/ 1778000 w 2806700"/>
              <a:gd name="connsiteY49" fmla="*/ 414867 h 1748367"/>
              <a:gd name="connsiteX50" fmla="*/ 1490133 w 2806700"/>
              <a:gd name="connsiteY50" fmla="*/ 414867 h 1748367"/>
              <a:gd name="connsiteX51" fmla="*/ 1490133 w 2806700"/>
              <a:gd name="connsiteY51" fmla="*/ 452967 h 1748367"/>
              <a:gd name="connsiteX52" fmla="*/ 1392767 w 2806700"/>
              <a:gd name="connsiteY52" fmla="*/ 452967 h 1748367"/>
              <a:gd name="connsiteX53" fmla="*/ 1392767 w 2806700"/>
              <a:gd name="connsiteY53" fmla="*/ 491067 h 1748367"/>
              <a:gd name="connsiteX54" fmla="*/ 1291167 w 2806700"/>
              <a:gd name="connsiteY54" fmla="*/ 491067 h 1748367"/>
              <a:gd name="connsiteX55" fmla="*/ 1291167 w 2806700"/>
              <a:gd name="connsiteY55" fmla="*/ 541867 h 1748367"/>
              <a:gd name="connsiteX56" fmla="*/ 1210733 w 2806700"/>
              <a:gd name="connsiteY56" fmla="*/ 541867 h 1748367"/>
              <a:gd name="connsiteX57" fmla="*/ 1193800 w 2806700"/>
              <a:gd name="connsiteY57" fmla="*/ 541867 h 1748367"/>
              <a:gd name="connsiteX58" fmla="*/ 1193800 w 2806700"/>
              <a:gd name="connsiteY58" fmla="*/ 609600 h 1748367"/>
              <a:gd name="connsiteX59" fmla="*/ 1092200 w 2806700"/>
              <a:gd name="connsiteY59" fmla="*/ 609600 h 1748367"/>
              <a:gd name="connsiteX60" fmla="*/ 1092200 w 2806700"/>
              <a:gd name="connsiteY60" fmla="*/ 639233 h 1748367"/>
              <a:gd name="connsiteX61" fmla="*/ 1003300 w 2806700"/>
              <a:gd name="connsiteY61" fmla="*/ 639233 h 1748367"/>
              <a:gd name="connsiteX62" fmla="*/ 1003300 w 2806700"/>
              <a:gd name="connsiteY62" fmla="*/ 728133 h 1748367"/>
              <a:gd name="connsiteX63" fmla="*/ 893233 w 2806700"/>
              <a:gd name="connsiteY63" fmla="*/ 728133 h 1748367"/>
              <a:gd name="connsiteX64" fmla="*/ 893233 w 2806700"/>
              <a:gd name="connsiteY64" fmla="*/ 850900 h 1748367"/>
              <a:gd name="connsiteX65" fmla="*/ 787400 w 2806700"/>
              <a:gd name="connsiteY65" fmla="*/ 850900 h 1748367"/>
              <a:gd name="connsiteX66" fmla="*/ 787400 w 2806700"/>
              <a:gd name="connsiteY66" fmla="*/ 889000 h 1748367"/>
              <a:gd name="connsiteX67" fmla="*/ 698500 w 2806700"/>
              <a:gd name="connsiteY67" fmla="*/ 889000 h 1748367"/>
              <a:gd name="connsiteX68" fmla="*/ 698500 w 2806700"/>
              <a:gd name="connsiteY68" fmla="*/ 994833 h 1748367"/>
              <a:gd name="connsiteX69" fmla="*/ 592667 w 2806700"/>
              <a:gd name="connsiteY69" fmla="*/ 994833 h 1748367"/>
              <a:gd name="connsiteX70" fmla="*/ 592667 w 2806700"/>
              <a:gd name="connsiteY70" fmla="*/ 1134533 h 1748367"/>
              <a:gd name="connsiteX71" fmla="*/ 486833 w 2806700"/>
              <a:gd name="connsiteY71" fmla="*/ 1134533 h 1748367"/>
              <a:gd name="connsiteX72" fmla="*/ 486833 w 2806700"/>
              <a:gd name="connsiteY72" fmla="*/ 1265767 h 1748367"/>
              <a:gd name="connsiteX73" fmla="*/ 389467 w 2806700"/>
              <a:gd name="connsiteY73" fmla="*/ 1265767 h 1748367"/>
              <a:gd name="connsiteX74" fmla="*/ 389467 w 2806700"/>
              <a:gd name="connsiteY74" fmla="*/ 1426633 h 1748367"/>
              <a:gd name="connsiteX75" fmla="*/ 300567 w 2806700"/>
              <a:gd name="connsiteY75" fmla="*/ 1426633 h 1748367"/>
              <a:gd name="connsiteX76" fmla="*/ 300567 w 2806700"/>
              <a:gd name="connsiteY76" fmla="*/ 1587500 h 1748367"/>
              <a:gd name="connsiteX77" fmla="*/ 198967 w 2806700"/>
              <a:gd name="connsiteY77" fmla="*/ 1587500 h 1748367"/>
              <a:gd name="connsiteX78" fmla="*/ 198967 w 2806700"/>
              <a:gd name="connsiteY78" fmla="*/ 1748367 h 1748367"/>
              <a:gd name="connsiteX79" fmla="*/ 0 w 2806700"/>
              <a:gd name="connsiteY79" fmla="*/ 1739900 h 17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06700" h="1748367">
                <a:moveTo>
                  <a:pt x="0" y="1739900"/>
                </a:moveTo>
                <a:lnTo>
                  <a:pt x="0" y="1663700"/>
                </a:lnTo>
                <a:lnTo>
                  <a:pt x="93133" y="1663700"/>
                </a:lnTo>
                <a:lnTo>
                  <a:pt x="93133" y="1608667"/>
                </a:lnTo>
                <a:lnTo>
                  <a:pt x="190500" y="1608667"/>
                </a:lnTo>
                <a:lnTo>
                  <a:pt x="190500" y="1244600"/>
                </a:lnTo>
                <a:lnTo>
                  <a:pt x="317500" y="1244600"/>
                </a:lnTo>
                <a:lnTo>
                  <a:pt x="317500" y="1020233"/>
                </a:lnTo>
                <a:lnTo>
                  <a:pt x="410633" y="1020233"/>
                </a:lnTo>
                <a:lnTo>
                  <a:pt x="410633" y="846667"/>
                </a:lnTo>
                <a:lnTo>
                  <a:pt x="508000" y="846667"/>
                </a:lnTo>
                <a:lnTo>
                  <a:pt x="508000" y="685800"/>
                </a:lnTo>
                <a:lnTo>
                  <a:pt x="596900" y="685800"/>
                </a:lnTo>
                <a:lnTo>
                  <a:pt x="596900" y="541867"/>
                </a:lnTo>
                <a:lnTo>
                  <a:pt x="711200" y="541867"/>
                </a:lnTo>
                <a:lnTo>
                  <a:pt x="711200" y="457200"/>
                </a:lnTo>
                <a:lnTo>
                  <a:pt x="795867" y="457200"/>
                </a:lnTo>
                <a:lnTo>
                  <a:pt x="795867" y="423333"/>
                </a:lnTo>
                <a:lnTo>
                  <a:pt x="910167" y="423333"/>
                </a:lnTo>
                <a:lnTo>
                  <a:pt x="910167" y="325967"/>
                </a:lnTo>
                <a:lnTo>
                  <a:pt x="1007533" y="325967"/>
                </a:lnTo>
                <a:lnTo>
                  <a:pt x="1007533" y="254000"/>
                </a:lnTo>
                <a:lnTo>
                  <a:pt x="1109133" y="254000"/>
                </a:lnTo>
                <a:lnTo>
                  <a:pt x="1109133" y="207433"/>
                </a:lnTo>
                <a:lnTo>
                  <a:pt x="1206500" y="207433"/>
                </a:lnTo>
                <a:lnTo>
                  <a:pt x="1206500" y="186267"/>
                </a:lnTo>
                <a:lnTo>
                  <a:pt x="1308100" y="186267"/>
                </a:lnTo>
                <a:lnTo>
                  <a:pt x="1308100" y="135467"/>
                </a:lnTo>
                <a:lnTo>
                  <a:pt x="1397000" y="135467"/>
                </a:lnTo>
                <a:lnTo>
                  <a:pt x="1397000" y="114300"/>
                </a:lnTo>
                <a:lnTo>
                  <a:pt x="1498600" y="114300"/>
                </a:lnTo>
                <a:lnTo>
                  <a:pt x="1498600" y="93133"/>
                </a:lnTo>
                <a:lnTo>
                  <a:pt x="1799167" y="93133"/>
                </a:lnTo>
                <a:lnTo>
                  <a:pt x="1799167" y="59267"/>
                </a:lnTo>
                <a:lnTo>
                  <a:pt x="2103967" y="59267"/>
                </a:lnTo>
                <a:lnTo>
                  <a:pt x="2095500" y="50800"/>
                </a:lnTo>
                <a:lnTo>
                  <a:pt x="2298700" y="50800"/>
                </a:lnTo>
                <a:lnTo>
                  <a:pt x="2298700" y="33867"/>
                </a:lnTo>
                <a:lnTo>
                  <a:pt x="2501900" y="33867"/>
                </a:lnTo>
                <a:lnTo>
                  <a:pt x="2501900" y="0"/>
                </a:lnTo>
                <a:lnTo>
                  <a:pt x="2806700" y="0"/>
                </a:lnTo>
                <a:lnTo>
                  <a:pt x="2806700" y="270933"/>
                </a:lnTo>
                <a:lnTo>
                  <a:pt x="2493433" y="270933"/>
                </a:lnTo>
                <a:lnTo>
                  <a:pt x="2493433" y="313267"/>
                </a:lnTo>
                <a:lnTo>
                  <a:pt x="2298700" y="313267"/>
                </a:lnTo>
                <a:lnTo>
                  <a:pt x="2298700" y="342900"/>
                </a:lnTo>
                <a:lnTo>
                  <a:pt x="2103967" y="342900"/>
                </a:lnTo>
                <a:lnTo>
                  <a:pt x="2103967" y="376767"/>
                </a:lnTo>
                <a:lnTo>
                  <a:pt x="1778000" y="376767"/>
                </a:lnTo>
                <a:lnTo>
                  <a:pt x="1778000" y="414867"/>
                </a:lnTo>
                <a:lnTo>
                  <a:pt x="1490133" y="414867"/>
                </a:lnTo>
                <a:lnTo>
                  <a:pt x="1490133" y="452967"/>
                </a:lnTo>
                <a:lnTo>
                  <a:pt x="1392767" y="452967"/>
                </a:lnTo>
                <a:lnTo>
                  <a:pt x="1392767" y="491067"/>
                </a:lnTo>
                <a:lnTo>
                  <a:pt x="1291167" y="491067"/>
                </a:lnTo>
                <a:lnTo>
                  <a:pt x="1291167" y="541867"/>
                </a:lnTo>
                <a:lnTo>
                  <a:pt x="1210733" y="541867"/>
                </a:lnTo>
                <a:lnTo>
                  <a:pt x="1193800" y="541867"/>
                </a:lnTo>
                <a:lnTo>
                  <a:pt x="1193800" y="609600"/>
                </a:lnTo>
                <a:lnTo>
                  <a:pt x="1092200" y="609600"/>
                </a:lnTo>
                <a:lnTo>
                  <a:pt x="1092200" y="639233"/>
                </a:lnTo>
                <a:lnTo>
                  <a:pt x="1003300" y="639233"/>
                </a:lnTo>
                <a:lnTo>
                  <a:pt x="1003300" y="728133"/>
                </a:lnTo>
                <a:lnTo>
                  <a:pt x="893233" y="728133"/>
                </a:lnTo>
                <a:lnTo>
                  <a:pt x="893233" y="850900"/>
                </a:lnTo>
                <a:lnTo>
                  <a:pt x="787400" y="850900"/>
                </a:lnTo>
                <a:lnTo>
                  <a:pt x="787400" y="889000"/>
                </a:lnTo>
                <a:lnTo>
                  <a:pt x="698500" y="889000"/>
                </a:lnTo>
                <a:lnTo>
                  <a:pt x="698500" y="994833"/>
                </a:lnTo>
                <a:lnTo>
                  <a:pt x="592667" y="994833"/>
                </a:lnTo>
                <a:lnTo>
                  <a:pt x="592667" y="1134533"/>
                </a:lnTo>
                <a:lnTo>
                  <a:pt x="486833" y="1134533"/>
                </a:lnTo>
                <a:lnTo>
                  <a:pt x="486833" y="1265767"/>
                </a:lnTo>
                <a:lnTo>
                  <a:pt x="389467" y="1265767"/>
                </a:lnTo>
                <a:lnTo>
                  <a:pt x="389467" y="1426633"/>
                </a:lnTo>
                <a:lnTo>
                  <a:pt x="300567" y="1426633"/>
                </a:lnTo>
                <a:lnTo>
                  <a:pt x="300567" y="1587500"/>
                </a:lnTo>
                <a:lnTo>
                  <a:pt x="198967" y="1587500"/>
                </a:lnTo>
                <a:lnTo>
                  <a:pt x="198967" y="1748367"/>
                </a:lnTo>
                <a:lnTo>
                  <a:pt x="0" y="1739900"/>
                </a:lnTo>
                <a:close/>
              </a:path>
            </a:pathLst>
          </a:custGeom>
          <a:solidFill>
            <a:schemeClr val="accent3">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32" name="Freeform: Shape 1031">
            <a:extLst>
              <a:ext uri="{FF2B5EF4-FFF2-40B4-BE49-F238E27FC236}">
                <a16:creationId xmlns:a16="http://schemas.microsoft.com/office/drawing/2014/main" xmlns="" id="{07EC3F57-0672-40AD-8620-3A20073DC04C}"/>
              </a:ext>
            </a:extLst>
          </p:cNvPr>
          <p:cNvSpPr/>
          <p:nvPr/>
        </p:nvSpPr>
        <p:spPr bwMode="auto">
          <a:xfrm>
            <a:off x="5049308" y="2417233"/>
            <a:ext cx="2789767" cy="1786467"/>
          </a:xfrm>
          <a:custGeom>
            <a:avLst/>
            <a:gdLst>
              <a:gd name="connsiteX0" fmla="*/ 0 w 2789767"/>
              <a:gd name="connsiteY0" fmla="*/ 1778000 h 1786467"/>
              <a:gd name="connsiteX1" fmla="*/ 76200 w 2789767"/>
              <a:gd name="connsiteY1" fmla="*/ 1778000 h 1786467"/>
              <a:gd name="connsiteX2" fmla="*/ 76200 w 2789767"/>
              <a:gd name="connsiteY2" fmla="*/ 1507067 h 1786467"/>
              <a:gd name="connsiteX3" fmla="*/ 198967 w 2789767"/>
              <a:gd name="connsiteY3" fmla="*/ 1507067 h 1786467"/>
              <a:gd name="connsiteX4" fmla="*/ 198967 w 2789767"/>
              <a:gd name="connsiteY4" fmla="*/ 1346200 h 1786467"/>
              <a:gd name="connsiteX5" fmla="*/ 292100 w 2789767"/>
              <a:gd name="connsiteY5" fmla="*/ 1346200 h 1786467"/>
              <a:gd name="connsiteX6" fmla="*/ 292100 w 2789767"/>
              <a:gd name="connsiteY6" fmla="*/ 1032934 h 1786467"/>
              <a:gd name="connsiteX7" fmla="*/ 397934 w 2789767"/>
              <a:gd name="connsiteY7" fmla="*/ 1032934 h 1786467"/>
              <a:gd name="connsiteX8" fmla="*/ 397934 w 2789767"/>
              <a:gd name="connsiteY8" fmla="*/ 838200 h 1786467"/>
              <a:gd name="connsiteX9" fmla="*/ 499534 w 2789767"/>
              <a:gd name="connsiteY9" fmla="*/ 838200 h 1786467"/>
              <a:gd name="connsiteX10" fmla="*/ 499534 w 2789767"/>
              <a:gd name="connsiteY10" fmla="*/ 533400 h 1786467"/>
              <a:gd name="connsiteX11" fmla="*/ 605367 w 2789767"/>
              <a:gd name="connsiteY11" fmla="*/ 533400 h 1786467"/>
              <a:gd name="connsiteX12" fmla="*/ 605367 w 2789767"/>
              <a:gd name="connsiteY12" fmla="*/ 419100 h 1786467"/>
              <a:gd name="connsiteX13" fmla="*/ 694267 w 2789767"/>
              <a:gd name="connsiteY13" fmla="*/ 419100 h 1786467"/>
              <a:gd name="connsiteX14" fmla="*/ 694267 w 2789767"/>
              <a:gd name="connsiteY14" fmla="*/ 334434 h 1786467"/>
              <a:gd name="connsiteX15" fmla="*/ 795867 w 2789767"/>
              <a:gd name="connsiteY15" fmla="*/ 334434 h 1786467"/>
              <a:gd name="connsiteX16" fmla="*/ 795867 w 2789767"/>
              <a:gd name="connsiteY16" fmla="*/ 279400 h 1786467"/>
              <a:gd name="connsiteX17" fmla="*/ 893234 w 2789767"/>
              <a:gd name="connsiteY17" fmla="*/ 279400 h 1786467"/>
              <a:gd name="connsiteX18" fmla="*/ 893234 w 2789767"/>
              <a:gd name="connsiteY18" fmla="*/ 241300 h 1786467"/>
              <a:gd name="connsiteX19" fmla="*/ 982134 w 2789767"/>
              <a:gd name="connsiteY19" fmla="*/ 241300 h 1786467"/>
              <a:gd name="connsiteX20" fmla="*/ 982134 w 2789767"/>
              <a:gd name="connsiteY20" fmla="*/ 198967 h 1786467"/>
              <a:gd name="connsiteX21" fmla="*/ 1092200 w 2789767"/>
              <a:gd name="connsiteY21" fmla="*/ 198967 h 1786467"/>
              <a:gd name="connsiteX22" fmla="*/ 1092200 w 2789767"/>
              <a:gd name="connsiteY22" fmla="*/ 143934 h 1786467"/>
              <a:gd name="connsiteX23" fmla="*/ 1202267 w 2789767"/>
              <a:gd name="connsiteY23" fmla="*/ 143934 h 1786467"/>
              <a:gd name="connsiteX24" fmla="*/ 1202267 w 2789767"/>
              <a:gd name="connsiteY24" fmla="*/ 118534 h 1786467"/>
              <a:gd name="connsiteX25" fmla="*/ 1295400 w 2789767"/>
              <a:gd name="connsiteY25" fmla="*/ 118534 h 1786467"/>
              <a:gd name="connsiteX26" fmla="*/ 1295400 w 2789767"/>
              <a:gd name="connsiteY26" fmla="*/ 71967 h 1786467"/>
              <a:gd name="connsiteX27" fmla="*/ 1401234 w 2789767"/>
              <a:gd name="connsiteY27" fmla="*/ 71967 h 1786467"/>
              <a:gd name="connsiteX28" fmla="*/ 1401234 w 2789767"/>
              <a:gd name="connsiteY28" fmla="*/ 55034 h 1786467"/>
              <a:gd name="connsiteX29" fmla="*/ 1494367 w 2789767"/>
              <a:gd name="connsiteY29" fmla="*/ 55034 h 1786467"/>
              <a:gd name="connsiteX30" fmla="*/ 1494367 w 2789767"/>
              <a:gd name="connsiteY30" fmla="*/ 38100 h 1786467"/>
              <a:gd name="connsiteX31" fmla="*/ 2002367 w 2789767"/>
              <a:gd name="connsiteY31" fmla="*/ 38100 h 1786467"/>
              <a:gd name="connsiteX32" fmla="*/ 2002367 w 2789767"/>
              <a:gd name="connsiteY32" fmla="*/ 25400 h 1786467"/>
              <a:gd name="connsiteX33" fmla="*/ 2108200 w 2789767"/>
              <a:gd name="connsiteY33" fmla="*/ 25400 h 1786467"/>
              <a:gd name="connsiteX34" fmla="*/ 2108200 w 2789767"/>
              <a:gd name="connsiteY34" fmla="*/ 0 h 1786467"/>
              <a:gd name="connsiteX35" fmla="*/ 2789767 w 2789767"/>
              <a:gd name="connsiteY35" fmla="*/ 0 h 1786467"/>
              <a:gd name="connsiteX36" fmla="*/ 2789767 w 2789767"/>
              <a:gd name="connsiteY36" fmla="*/ 173567 h 1786467"/>
              <a:gd name="connsiteX37" fmla="*/ 2302934 w 2789767"/>
              <a:gd name="connsiteY37" fmla="*/ 173567 h 1786467"/>
              <a:gd name="connsiteX38" fmla="*/ 2294467 w 2789767"/>
              <a:gd name="connsiteY38" fmla="*/ 182034 h 1786467"/>
              <a:gd name="connsiteX39" fmla="*/ 2099734 w 2789767"/>
              <a:gd name="connsiteY39" fmla="*/ 182034 h 1786467"/>
              <a:gd name="connsiteX40" fmla="*/ 2099734 w 2789767"/>
              <a:gd name="connsiteY40" fmla="*/ 220134 h 1786467"/>
              <a:gd name="connsiteX41" fmla="*/ 1998134 w 2789767"/>
              <a:gd name="connsiteY41" fmla="*/ 220134 h 1786467"/>
              <a:gd name="connsiteX42" fmla="*/ 1998134 w 2789767"/>
              <a:gd name="connsiteY42" fmla="*/ 258234 h 1786467"/>
              <a:gd name="connsiteX43" fmla="*/ 1515534 w 2789767"/>
              <a:gd name="connsiteY43" fmla="*/ 258234 h 1786467"/>
              <a:gd name="connsiteX44" fmla="*/ 1515534 w 2789767"/>
              <a:gd name="connsiteY44" fmla="*/ 292100 h 1786467"/>
              <a:gd name="connsiteX45" fmla="*/ 1397000 w 2789767"/>
              <a:gd name="connsiteY45" fmla="*/ 292100 h 1786467"/>
              <a:gd name="connsiteX46" fmla="*/ 1397000 w 2789767"/>
              <a:gd name="connsiteY46" fmla="*/ 317500 h 1786467"/>
              <a:gd name="connsiteX47" fmla="*/ 1295400 w 2789767"/>
              <a:gd name="connsiteY47" fmla="*/ 317500 h 1786467"/>
              <a:gd name="connsiteX48" fmla="*/ 1295400 w 2789767"/>
              <a:gd name="connsiteY48" fmla="*/ 402167 h 1786467"/>
              <a:gd name="connsiteX49" fmla="*/ 1185334 w 2789767"/>
              <a:gd name="connsiteY49" fmla="*/ 402167 h 1786467"/>
              <a:gd name="connsiteX50" fmla="*/ 1185334 w 2789767"/>
              <a:gd name="connsiteY50" fmla="*/ 431800 h 1786467"/>
              <a:gd name="connsiteX51" fmla="*/ 1087967 w 2789767"/>
              <a:gd name="connsiteY51" fmla="*/ 431800 h 1786467"/>
              <a:gd name="connsiteX52" fmla="*/ 1087967 w 2789767"/>
              <a:gd name="connsiteY52" fmla="*/ 520700 h 1786467"/>
              <a:gd name="connsiteX53" fmla="*/ 994834 w 2789767"/>
              <a:gd name="connsiteY53" fmla="*/ 520700 h 1786467"/>
              <a:gd name="connsiteX54" fmla="*/ 994834 w 2789767"/>
              <a:gd name="connsiteY54" fmla="*/ 563034 h 1786467"/>
              <a:gd name="connsiteX55" fmla="*/ 897467 w 2789767"/>
              <a:gd name="connsiteY55" fmla="*/ 563034 h 1786467"/>
              <a:gd name="connsiteX56" fmla="*/ 897467 w 2789767"/>
              <a:gd name="connsiteY56" fmla="*/ 635000 h 1786467"/>
              <a:gd name="connsiteX57" fmla="*/ 787400 w 2789767"/>
              <a:gd name="connsiteY57" fmla="*/ 635000 h 1786467"/>
              <a:gd name="connsiteX58" fmla="*/ 787400 w 2789767"/>
              <a:gd name="connsiteY58" fmla="*/ 711200 h 1786467"/>
              <a:gd name="connsiteX59" fmla="*/ 698500 w 2789767"/>
              <a:gd name="connsiteY59" fmla="*/ 711200 h 1786467"/>
              <a:gd name="connsiteX60" fmla="*/ 698500 w 2789767"/>
              <a:gd name="connsiteY60" fmla="*/ 808567 h 1786467"/>
              <a:gd name="connsiteX61" fmla="*/ 596900 w 2789767"/>
              <a:gd name="connsiteY61" fmla="*/ 808567 h 1786467"/>
              <a:gd name="connsiteX62" fmla="*/ 596900 w 2789767"/>
              <a:gd name="connsiteY62" fmla="*/ 927100 h 1786467"/>
              <a:gd name="connsiteX63" fmla="*/ 512234 w 2789767"/>
              <a:gd name="connsiteY63" fmla="*/ 927100 h 1786467"/>
              <a:gd name="connsiteX64" fmla="*/ 512234 w 2789767"/>
              <a:gd name="connsiteY64" fmla="*/ 1058334 h 1786467"/>
              <a:gd name="connsiteX65" fmla="*/ 499534 w 2789767"/>
              <a:gd name="connsiteY65" fmla="*/ 1071034 h 1786467"/>
              <a:gd name="connsiteX66" fmla="*/ 499534 w 2789767"/>
              <a:gd name="connsiteY66" fmla="*/ 1240367 h 1786467"/>
              <a:gd name="connsiteX67" fmla="*/ 376767 w 2789767"/>
              <a:gd name="connsiteY67" fmla="*/ 1240367 h 1786467"/>
              <a:gd name="connsiteX68" fmla="*/ 376767 w 2789767"/>
              <a:gd name="connsiteY68" fmla="*/ 1409700 h 1786467"/>
              <a:gd name="connsiteX69" fmla="*/ 300567 w 2789767"/>
              <a:gd name="connsiteY69" fmla="*/ 1409700 h 1786467"/>
              <a:gd name="connsiteX70" fmla="*/ 300567 w 2789767"/>
              <a:gd name="connsiteY70" fmla="*/ 1646767 h 1786467"/>
              <a:gd name="connsiteX71" fmla="*/ 186267 w 2789767"/>
              <a:gd name="connsiteY71" fmla="*/ 1646767 h 1786467"/>
              <a:gd name="connsiteX72" fmla="*/ 186267 w 2789767"/>
              <a:gd name="connsiteY72" fmla="*/ 1727200 h 1786467"/>
              <a:gd name="connsiteX73" fmla="*/ 88900 w 2789767"/>
              <a:gd name="connsiteY73" fmla="*/ 1727200 h 1786467"/>
              <a:gd name="connsiteX74" fmla="*/ 88900 w 2789767"/>
              <a:gd name="connsiteY74" fmla="*/ 1786467 h 1786467"/>
              <a:gd name="connsiteX75" fmla="*/ 0 w 2789767"/>
              <a:gd name="connsiteY75" fmla="*/ 1778000 h 178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789767" h="1786467">
                <a:moveTo>
                  <a:pt x="0" y="1778000"/>
                </a:moveTo>
                <a:lnTo>
                  <a:pt x="76200" y="1778000"/>
                </a:lnTo>
                <a:lnTo>
                  <a:pt x="76200" y="1507067"/>
                </a:lnTo>
                <a:lnTo>
                  <a:pt x="198967" y="1507067"/>
                </a:lnTo>
                <a:lnTo>
                  <a:pt x="198967" y="1346200"/>
                </a:lnTo>
                <a:lnTo>
                  <a:pt x="292100" y="1346200"/>
                </a:lnTo>
                <a:lnTo>
                  <a:pt x="292100" y="1032934"/>
                </a:lnTo>
                <a:lnTo>
                  <a:pt x="397934" y="1032934"/>
                </a:lnTo>
                <a:lnTo>
                  <a:pt x="397934" y="838200"/>
                </a:lnTo>
                <a:lnTo>
                  <a:pt x="499534" y="838200"/>
                </a:lnTo>
                <a:lnTo>
                  <a:pt x="499534" y="533400"/>
                </a:lnTo>
                <a:lnTo>
                  <a:pt x="605367" y="533400"/>
                </a:lnTo>
                <a:lnTo>
                  <a:pt x="605367" y="419100"/>
                </a:lnTo>
                <a:lnTo>
                  <a:pt x="694267" y="419100"/>
                </a:lnTo>
                <a:lnTo>
                  <a:pt x="694267" y="334434"/>
                </a:lnTo>
                <a:lnTo>
                  <a:pt x="795867" y="334434"/>
                </a:lnTo>
                <a:lnTo>
                  <a:pt x="795867" y="279400"/>
                </a:lnTo>
                <a:lnTo>
                  <a:pt x="893234" y="279400"/>
                </a:lnTo>
                <a:lnTo>
                  <a:pt x="893234" y="241300"/>
                </a:lnTo>
                <a:lnTo>
                  <a:pt x="982134" y="241300"/>
                </a:lnTo>
                <a:lnTo>
                  <a:pt x="982134" y="198967"/>
                </a:lnTo>
                <a:lnTo>
                  <a:pt x="1092200" y="198967"/>
                </a:lnTo>
                <a:lnTo>
                  <a:pt x="1092200" y="143934"/>
                </a:lnTo>
                <a:lnTo>
                  <a:pt x="1202267" y="143934"/>
                </a:lnTo>
                <a:lnTo>
                  <a:pt x="1202267" y="118534"/>
                </a:lnTo>
                <a:lnTo>
                  <a:pt x="1295400" y="118534"/>
                </a:lnTo>
                <a:lnTo>
                  <a:pt x="1295400" y="71967"/>
                </a:lnTo>
                <a:lnTo>
                  <a:pt x="1401234" y="71967"/>
                </a:lnTo>
                <a:lnTo>
                  <a:pt x="1401234" y="55034"/>
                </a:lnTo>
                <a:lnTo>
                  <a:pt x="1494367" y="55034"/>
                </a:lnTo>
                <a:lnTo>
                  <a:pt x="1494367" y="38100"/>
                </a:lnTo>
                <a:lnTo>
                  <a:pt x="2002367" y="38100"/>
                </a:lnTo>
                <a:lnTo>
                  <a:pt x="2002367" y="25400"/>
                </a:lnTo>
                <a:lnTo>
                  <a:pt x="2108200" y="25400"/>
                </a:lnTo>
                <a:lnTo>
                  <a:pt x="2108200" y="0"/>
                </a:lnTo>
                <a:lnTo>
                  <a:pt x="2789767" y="0"/>
                </a:lnTo>
                <a:lnTo>
                  <a:pt x="2789767" y="173567"/>
                </a:lnTo>
                <a:lnTo>
                  <a:pt x="2302934" y="173567"/>
                </a:lnTo>
                <a:lnTo>
                  <a:pt x="2294467" y="182034"/>
                </a:lnTo>
                <a:lnTo>
                  <a:pt x="2099734" y="182034"/>
                </a:lnTo>
                <a:lnTo>
                  <a:pt x="2099734" y="220134"/>
                </a:lnTo>
                <a:lnTo>
                  <a:pt x="1998134" y="220134"/>
                </a:lnTo>
                <a:lnTo>
                  <a:pt x="1998134" y="258234"/>
                </a:lnTo>
                <a:lnTo>
                  <a:pt x="1515534" y="258234"/>
                </a:lnTo>
                <a:lnTo>
                  <a:pt x="1515534" y="292100"/>
                </a:lnTo>
                <a:lnTo>
                  <a:pt x="1397000" y="292100"/>
                </a:lnTo>
                <a:lnTo>
                  <a:pt x="1397000" y="317500"/>
                </a:lnTo>
                <a:lnTo>
                  <a:pt x="1295400" y="317500"/>
                </a:lnTo>
                <a:lnTo>
                  <a:pt x="1295400" y="402167"/>
                </a:lnTo>
                <a:lnTo>
                  <a:pt x="1185334" y="402167"/>
                </a:lnTo>
                <a:lnTo>
                  <a:pt x="1185334" y="431800"/>
                </a:lnTo>
                <a:lnTo>
                  <a:pt x="1087967" y="431800"/>
                </a:lnTo>
                <a:lnTo>
                  <a:pt x="1087967" y="520700"/>
                </a:lnTo>
                <a:lnTo>
                  <a:pt x="994834" y="520700"/>
                </a:lnTo>
                <a:lnTo>
                  <a:pt x="994834" y="563034"/>
                </a:lnTo>
                <a:lnTo>
                  <a:pt x="897467" y="563034"/>
                </a:lnTo>
                <a:lnTo>
                  <a:pt x="897467" y="635000"/>
                </a:lnTo>
                <a:lnTo>
                  <a:pt x="787400" y="635000"/>
                </a:lnTo>
                <a:lnTo>
                  <a:pt x="787400" y="711200"/>
                </a:lnTo>
                <a:lnTo>
                  <a:pt x="698500" y="711200"/>
                </a:lnTo>
                <a:lnTo>
                  <a:pt x="698500" y="808567"/>
                </a:lnTo>
                <a:lnTo>
                  <a:pt x="596900" y="808567"/>
                </a:lnTo>
                <a:lnTo>
                  <a:pt x="596900" y="927100"/>
                </a:lnTo>
                <a:lnTo>
                  <a:pt x="512234" y="927100"/>
                </a:lnTo>
                <a:lnTo>
                  <a:pt x="512234" y="1058334"/>
                </a:lnTo>
                <a:lnTo>
                  <a:pt x="499534" y="1071034"/>
                </a:lnTo>
                <a:lnTo>
                  <a:pt x="499534" y="1240367"/>
                </a:lnTo>
                <a:lnTo>
                  <a:pt x="376767" y="1240367"/>
                </a:lnTo>
                <a:lnTo>
                  <a:pt x="376767" y="1409700"/>
                </a:lnTo>
                <a:lnTo>
                  <a:pt x="300567" y="1409700"/>
                </a:lnTo>
                <a:lnTo>
                  <a:pt x="300567" y="1646767"/>
                </a:lnTo>
                <a:lnTo>
                  <a:pt x="186267" y="1646767"/>
                </a:lnTo>
                <a:lnTo>
                  <a:pt x="186267" y="1727200"/>
                </a:lnTo>
                <a:lnTo>
                  <a:pt x="88900" y="1727200"/>
                </a:lnTo>
                <a:lnTo>
                  <a:pt x="88900" y="1786467"/>
                </a:lnTo>
                <a:lnTo>
                  <a:pt x="0" y="1778000"/>
                </a:lnTo>
                <a:close/>
              </a:path>
            </a:pathLst>
          </a:custGeom>
          <a:solidFill>
            <a:schemeClr val="accent2">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30" name="Freeform: Shape 1029">
            <a:extLst>
              <a:ext uri="{FF2B5EF4-FFF2-40B4-BE49-F238E27FC236}">
                <a16:creationId xmlns:a16="http://schemas.microsoft.com/office/drawing/2014/main" xmlns="" id="{6464610A-34D6-4CCF-A8C9-EBDB3A8EB6DF}"/>
              </a:ext>
            </a:extLst>
          </p:cNvPr>
          <p:cNvSpPr/>
          <p:nvPr/>
        </p:nvSpPr>
        <p:spPr bwMode="auto">
          <a:xfrm>
            <a:off x="5036608" y="2451100"/>
            <a:ext cx="2810934" cy="1744133"/>
          </a:xfrm>
          <a:custGeom>
            <a:avLst/>
            <a:gdLst>
              <a:gd name="connsiteX0" fmla="*/ 0 w 2810934"/>
              <a:gd name="connsiteY0" fmla="*/ 1744133 h 1744133"/>
              <a:gd name="connsiteX1" fmla="*/ 105834 w 2810934"/>
              <a:gd name="connsiteY1" fmla="*/ 1744133 h 1744133"/>
              <a:gd name="connsiteX2" fmla="*/ 105834 w 2810934"/>
              <a:gd name="connsiteY2" fmla="*/ 1579033 h 1744133"/>
              <a:gd name="connsiteX3" fmla="*/ 215900 w 2810934"/>
              <a:gd name="connsiteY3" fmla="*/ 1579033 h 1744133"/>
              <a:gd name="connsiteX4" fmla="*/ 215900 w 2810934"/>
              <a:gd name="connsiteY4" fmla="*/ 1456267 h 1744133"/>
              <a:gd name="connsiteX5" fmla="*/ 309034 w 2810934"/>
              <a:gd name="connsiteY5" fmla="*/ 1456267 h 1744133"/>
              <a:gd name="connsiteX6" fmla="*/ 309034 w 2810934"/>
              <a:gd name="connsiteY6" fmla="*/ 1172633 h 1744133"/>
              <a:gd name="connsiteX7" fmla="*/ 402167 w 2810934"/>
              <a:gd name="connsiteY7" fmla="*/ 1172633 h 1744133"/>
              <a:gd name="connsiteX8" fmla="*/ 402167 w 2810934"/>
              <a:gd name="connsiteY8" fmla="*/ 973667 h 1744133"/>
              <a:gd name="connsiteX9" fmla="*/ 499534 w 2810934"/>
              <a:gd name="connsiteY9" fmla="*/ 973667 h 1744133"/>
              <a:gd name="connsiteX10" fmla="*/ 499534 w 2810934"/>
              <a:gd name="connsiteY10" fmla="*/ 673100 h 1744133"/>
              <a:gd name="connsiteX11" fmla="*/ 605367 w 2810934"/>
              <a:gd name="connsiteY11" fmla="*/ 673100 h 1744133"/>
              <a:gd name="connsiteX12" fmla="*/ 605367 w 2810934"/>
              <a:gd name="connsiteY12" fmla="*/ 550333 h 1744133"/>
              <a:gd name="connsiteX13" fmla="*/ 702734 w 2810934"/>
              <a:gd name="connsiteY13" fmla="*/ 550333 h 1744133"/>
              <a:gd name="connsiteX14" fmla="*/ 702734 w 2810934"/>
              <a:gd name="connsiteY14" fmla="*/ 452967 h 1744133"/>
              <a:gd name="connsiteX15" fmla="*/ 804334 w 2810934"/>
              <a:gd name="connsiteY15" fmla="*/ 452967 h 1744133"/>
              <a:gd name="connsiteX16" fmla="*/ 804334 w 2810934"/>
              <a:gd name="connsiteY16" fmla="*/ 376767 h 1744133"/>
              <a:gd name="connsiteX17" fmla="*/ 910167 w 2810934"/>
              <a:gd name="connsiteY17" fmla="*/ 376767 h 1744133"/>
              <a:gd name="connsiteX18" fmla="*/ 910167 w 2810934"/>
              <a:gd name="connsiteY18" fmla="*/ 330200 h 1744133"/>
              <a:gd name="connsiteX19" fmla="*/ 1003300 w 2810934"/>
              <a:gd name="connsiteY19" fmla="*/ 330200 h 1744133"/>
              <a:gd name="connsiteX20" fmla="*/ 1003300 w 2810934"/>
              <a:gd name="connsiteY20" fmla="*/ 287867 h 1744133"/>
              <a:gd name="connsiteX21" fmla="*/ 1100667 w 2810934"/>
              <a:gd name="connsiteY21" fmla="*/ 287867 h 1744133"/>
              <a:gd name="connsiteX22" fmla="*/ 1100667 w 2810934"/>
              <a:gd name="connsiteY22" fmla="*/ 203200 h 1744133"/>
              <a:gd name="connsiteX23" fmla="*/ 1198034 w 2810934"/>
              <a:gd name="connsiteY23" fmla="*/ 203200 h 1744133"/>
              <a:gd name="connsiteX24" fmla="*/ 1198034 w 2810934"/>
              <a:gd name="connsiteY24" fmla="*/ 203200 h 1744133"/>
              <a:gd name="connsiteX25" fmla="*/ 1198034 w 2810934"/>
              <a:gd name="connsiteY25" fmla="*/ 177800 h 1744133"/>
              <a:gd name="connsiteX26" fmla="*/ 1308100 w 2810934"/>
              <a:gd name="connsiteY26" fmla="*/ 177800 h 1744133"/>
              <a:gd name="connsiteX27" fmla="*/ 1308100 w 2810934"/>
              <a:gd name="connsiteY27" fmla="*/ 114300 h 1744133"/>
              <a:gd name="connsiteX28" fmla="*/ 1413934 w 2810934"/>
              <a:gd name="connsiteY28" fmla="*/ 114300 h 1744133"/>
              <a:gd name="connsiteX29" fmla="*/ 1413934 w 2810934"/>
              <a:gd name="connsiteY29" fmla="*/ 114300 h 1744133"/>
              <a:gd name="connsiteX30" fmla="*/ 1413934 w 2810934"/>
              <a:gd name="connsiteY30" fmla="*/ 76200 h 1744133"/>
              <a:gd name="connsiteX31" fmla="*/ 1507067 w 2810934"/>
              <a:gd name="connsiteY31" fmla="*/ 76200 h 1744133"/>
              <a:gd name="connsiteX32" fmla="*/ 1507067 w 2810934"/>
              <a:gd name="connsiteY32" fmla="*/ 63500 h 1744133"/>
              <a:gd name="connsiteX33" fmla="*/ 2010834 w 2810934"/>
              <a:gd name="connsiteY33" fmla="*/ 63500 h 1744133"/>
              <a:gd name="connsiteX34" fmla="*/ 2010834 w 2810934"/>
              <a:gd name="connsiteY34" fmla="*/ 42333 h 1744133"/>
              <a:gd name="connsiteX35" fmla="*/ 2112434 w 2810934"/>
              <a:gd name="connsiteY35" fmla="*/ 42333 h 1744133"/>
              <a:gd name="connsiteX36" fmla="*/ 2112434 w 2810934"/>
              <a:gd name="connsiteY36" fmla="*/ 0 h 1744133"/>
              <a:gd name="connsiteX37" fmla="*/ 2810934 w 2810934"/>
              <a:gd name="connsiteY37" fmla="*/ 0 h 174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10934" h="1744133">
                <a:moveTo>
                  <a:pt x="0" y="1744133"/>
                </a:moveTo>
                <a:lnTo>
                  <a:pt x="105834" y="1744133"/>
                </a:lnTo>
                <a:lnTo>
                  <a:pt x="105834" y="1579033"/>
                </a:lnTo>
                <a:lnTo>
                  <a:pt x="215900" y="1579033"/>
                </a:lnTo>
                <a:lnTo>
                  <a:pt x="215900" y="1456267"/>
                </a:lnTo>
                <a:lnTo>
                  <a:pt x="309034" y="1456267"/>
                </a:lnTo>
                <a:lnTo>
                  <a:pt x="309034" y="1172633"/>
                </a:lnTo>
                <a:lnTo>
                  <a:pt x="402167" y="1172633"/>
                </a:lnTo>
                <a:lnTo>
                  <a:pt x="402167" y="973667"/>
                </a:lnTo>
                <a:lnTo>
                  <a:pt x="499534" y="973667"/>
                </a:lnTo>
                <a:lnTo>
                  <a:pt x="499534" y="673100"/>
                </a:lnTo>
                <a:lnTo>
                  <a:pt x="605367" y="673100"/>
                </a:lnTo>
                <a:lnTo>
                  <a:pt x="605367" y="550333"/>
                </a:lnTo>
                <a:lnTo>
                  <a:pt x="702734" y="550333"/>
                </a:lnTo>
                <a:lnTo>
                  <a:pt x="702734" y="452967"/>
                </a:lnTo>
                <a:lnTo>
                  <a:pt x="804334" y="452967"/>
                </a:lnTo>
                <a:lnTo>
                  <a:pt x="804334" y="376767"/>
                </a:lnTo>
                <a:lnTo>
                  <a:pt x="910167" y="376767"/>
                </a:lnTo>
                <a:lnTo>
                  <a:pt x="910167" y="330200"/>
                </a:lnTo>
                <a:lnTo>
                  <a:pt x="1003300" y="330200"/>
                </a:lnTo>
                <a:lnTo>
                  <a:pt x="1003300" y="287867"/>
                </a:lnTo>
                <a:lnTo>
                  <a:pt x="1100667" y="287867"/>
                </a:lnTo>
                <a:lnTo>
                  <a:pt x="1100667" y="203200"/>
                </a:lnTo>
                <a:lnTo>
                  <a:pt x="1198034" y="203200"/>
                </a:lnTo>
                <a:lnTo>
                  <a:pt x="1198034" y="203200"/>
                </a:lnTo>
                <a:lnTo>
                  <a:pt x="1198034" y="177800"/>
                </a:lnTo>
                <a:lnTo>
                  <a:pt x="1308100" y="177800"/>
                </a:lnTo>
                <a:lnTo>
                  <a:pt x="1308100" y="114300"/>
                </a:lnTo>
                <a:lnTo>
                  <a:pt x="1413934" y="114300"/>
                </a:lnTo>
                <a:lnTo>
                  <a:pt x="1413934" y="114300"/>
                </a:lnTo>
                <a:lnTo>
                  <a:pt x="1413934" y="76200"/>
                </a:lnTo>
                <a:lnTo>
                  <a:pt x="1507067" y="76200"/>
                </a:lnTo>
                <a:lnTo>
                  <a:pt x="1507067" y="63500"/>
                </a:lnTo>
                <a:lnTo>
                  <a:pt x="2010834" y="63500"/>
                </a:lnTo>
                <a:lnTo>
                  <a:pt x="2010834" y="42333"/>
                </a:lnTo>
                <a:lnTo>
                  <a:pt x="2112434" y="42333"/>
                </a:lnTo>
                <a:lnTo>
                  <a:pt x="2112434" y="0"/>
                </a:lnTo>
                <a:lnTo>
                  <a:pt x="2810934" y="0"/>
                </a:lnTo>
              </a:path>
            </a:pathLst>
          </a:custGeom>
          <a:noFill/>
          <a:ln w="28575">
            <a:solidFill>
              <a:schemeClr val="accent1"/>
            </a:solidFill>
            <a:miter lim="800000"/>
            <a:headEnd/>
            <a:tailEnd/>
          </a:ln>
        </p:spPr>
        <p:txBody>
          <a:bodyPr rtlCol="0" anchor="ctr"/>
          <a:lstStyle/>
          <a:p>
            <a:pPr algn="ctr"/>
            <a:endParaRPr lang="en-US" dirty="0"/>
          </a:p>
        </p:txBody>
      </p:sp>
      <p:sp>
        <p:nvSpPr>
          <p:cNvPr id="1031" name="Freeform: Shape 1030">
            <a:extLst>
              <a:ext uri="{FF2B5EF4-FFF2-40B4-BE49-F238E27FC236}">
                <a16:creationId xmlns:a16="http://schemas.microsoft.com/office/drawing/2014/main" xmlns="" id="{00090659-1F1A-420A-B142-CF0E1CF36302}"/>
              </a:ext>
            </a:extLst>
          </p:cNvPr>
          <p:cNvSpPr/>
          <p:nvPr/>
        </p:nvSpPr>
        <p:spPr bwMode="auto">
          <a:xfrm>
            <a:off x="5045075" y="2540000"/>
            <a:ext cx="2798233" cy="1672167"/>
          </a:xfrm>
          <a:custGeom>
            <a:avLst/>
            <a:gdLst>
              <a:gd name="connsiteX0" fmla="*/ 0 w 2798233"/>
              <a:gd name="connsiteY0" fmla="*/ 1672167 h 1672167"/>
              <a:gd name="connsiteX1" fmla="*/ 0 w 2798233"/>
              <a:gd name="connsiteY1" fmla="*/ 1621367 h 1672167"/>
              <a:gd name="connsiteX2" fmla="*/ 110067 w 2798233"/>
              <a:gd name="connsiteY2" fmla="*/ 1621367 h 1672167"/>
              <a:gd name="connsiteX3" fmla="*/ 97367 w 2798233"/>
              <a:gd name="connsiteY3" fmla="*/ 1608667 h 1672167"/>
              <a:gd name="connsiteX4" fmla="*/ 190500 w 2798233"/>
              <a:gd name="connsiteY4" fmla="*/ 1608667 h 1672167"/>
              <a:gd name="connsiteX5" fmla="*/ 190500 w 2798233"/>
              <a:gd name="connsiteY5" fmla="*/ 1320800 h 1672167"/>
              <a:gd name="connsiteX6" fmla="*/ 292100 w 2798233"/>
              <a:gd name="connsiteY6" fmla="*/ 1320800 h 1672167"/>
              <a:gd name="connsiteX7" fmla="*/ 292100 w 2798233"/>
              <a:gd name="connsiteY7" fmla="*/ 1117600 h 1672167"/>
              <a:gd name="connsiteX8" fmla="*/ 410633 w 2798233"/>
              <a:gd name="connsiteY8" fmla="*/ 1117600 h 1672167"/>
              <a:gd name="connsiteX9" fmla="*/ 410633 w 2798233"/>
              <a:gd name="connsiteY9" fmla="*/ 939800 h 1672167"/>
              <a:gd name="connsiteX10" fmla="*/ 503767 w 2798233"/>
              <a:gd name="connsiteY10" fmla="*/ 939800 h 1672167"/>
              <a:gd name="connsiteX11" fmla="*/ 503767 w 2798233"/>
              <a:gd name="connsiteY11" fmla="*/ 800100 h 1672167"/>
              <a:gd name="connsiteX12" fmla="*/ 601133 w 2798233"/>
              <a:gd name="connsiteY12" fmla="*/ 800100 h 1672167"/>
              <a:gd name="connsiteX13" fmla="*/ 601133 w 2798233"/>
              <a:gd name="connsiteY13" fmla="*/ 651933 h 1672167"/>
              <a:gd name="connsiteX14" fmla="*/ 706967 w 2798233"/>
              <a:gd name="connsiteY14" fmla="*/ 651933 h 1672167"/>
              <a:gd name="connsiteX15" fmla="*/ 706967 w 2798233"/>
              <a:gd name="connsiteY15" fmla="*/ 537633 h 1672167"/>
              <a:gd name="connsiteX16" fmla="*/ 804333 w 2798233"/>
              <a:gd name="connsiteY16" fmla="*/ 537633 h 1672167"/>
              <a:gd name="connsiteX17" fmla="*/ 804333 w 2798233"/>
              <a:gd name="connsiteY17" fmla="*/ 512233 h 1672167"/>
              <a:gd name="connsiteX18" fmla="*/ 897467 w 2798233"/>
              <a:gd name="connsiteY18" fmla="*/ 512233 h 1672167"/>
              <a:gd name="connsiteX19" fmla="*/ 897467 w 2798233"/>
              <a:gd name="connsiteY19" fmla="*/ 397933 h 1672167"/>
              <a:gd name="connsiteX20" fmla="*/ 1003300 w 2798233"/>
              <a:gd name="connsiteY20" fmla="*/ 397933 h 1672167"/>
              <a:gd name="connsiteX21" fmla="*/ 1003300 w 2798233"/>
              <a:gd name="connsiteY21" fmla="*/ 309033 h 1672167"/>
              <a:gd name="connsiteX22" fmla="*/ 1104900 w 2798233"/>
              <a:gd name="connsiteY22" fmla="*/ 309033 h 1672167"/>
              <a:gd name="connsiteX23" fmla="*/ 1104900 w 2798233"/>
              <a:gd name="connsiteY23" fmla="*/ 279400 h 1672167"/>
              <a:gd name="connsiteX24" fmla="*/ 1206500 w 2798233"/>
              <a:gd name="connsiteY24" fmla="*/ 279400 h 1672167"/>
              <a:gd name="connsiteX25" fmla="*/ 1206500 w 2798233"/>
              <a:gd name="connsiteY25" fmla="*/ 228600 h 1672167"/>
              <a:gd name="connsiteX26" fmla="*/ 1299633 w 2798233"/>
              <a:gd name="connsiteY26" fmla="*/ 228600 h 1672167"/>
              <a:gd name="connsiteX27" fmla="*/ 1299633 w 2798233"/>
              <a:gd name="connsiteY27" fmla="*/ 173567 h 1672167"/>
              <a:gd name="connsiteX28" fmla="*/ 1392767 w 2798233"/>
              <a:gd name="connsiteY28" fmla="*/ 173567 h 1672167"/>
              <a:gd name="connsiteX29" fmla="*/ 1392767 w 2798233"/>
              <a:gd name="connsiteY29" fmla="*/ 135467 h 1672167"/>
              <a:gd name="connsiteX30" fmla="*/ 1507067 w 2798233"/>
              <a:gd name="connsiteY30" fmla="*/ 135467 h 1672167"/>
              <a:gd name="connsiteX31" fmla="*/ 1507067 w 2798233"/>
              <a:gd name="connsiteY31" fmla="*/ 105833 h 1672167"/>
              <a:gd name="connsiteX32" fmla="*/ 1794933 w 2798233"/>
              <a:gd name="connsiteY32" fmla="*/ 105833 h 1672167"/>
              <a:gd name="connsiteX33" fmla="*/ 1794933 w 2798233"/>
              <a:gd name="connsiteY33" fmla="*/ 84667 h 1672167"/>
              <a:gd name="connsiteX34" fmla="*/ 2103967 w 2798233"/>
              <a:gd name="connsiteY34" fmla="*/ 84667 h 1672167"/>
              <a:gd name="connsiteX35" fmla="*/ 2103967 w 2798233"/>
              <a:gd name="connsiteY35" fmla="*/ 59267 h 1672167"/>
              <a:gd name="connsiteX36" fmla="*/ 2307167 w 2798233"/>
              <a:gd name="connsiteY36" fmla="*/ 59267 h 1672167"/>
              <a:gd name="connsiteX37" fmla="*/ 2307167 w 2798233"/>
              <a:gd name="connsiteY37" fmla="*/ 29633 h 1672167"/>
              <a:gd name="connsiteX38" fmla="*/ 2501900 w 2798233"/>
              <a:gd name="connsiteY38" fmla="*/ 29633 h 1672167"/>
              <a:gd name="connsiteX39" fmla="*/ 2501900 w 2798233"/>
              <a:gd name="connsiteY39" fmla="*/ 0 h 1672167"/>
              <a:gd name="connsiteX40" fmla="*/ 2798233 w 2798233"/>
              <a:gd name="connsiteY40" fmla="*/ 0 h 16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98233" h="1672167">
                <a:moveTo>
                  <a:pt x="0" y="1672167"/>
                </a:moveTo>
                <a:lnTo>
                  <a:pt x="0" y="1621367"/>
                </a:lnTo>
                <a:lnTo>
                  <a:pt x="110067" y="1621367"/>
                </a:lnTo>
                <a:lnTo>
                  <a:pt x="97367" y="1608667"/>
                </a:lnTo>
                <a:lnTo>
                  <a:pt x="190500" y="1608667"/>
                </a:lnTo>
                <a:lnTo>
                  <a:pt x="190500" y="1320800"/>
                </a:lnTo>
                <a:lnTo>
                  <a:pt x="292100" y="1320800"/>
                </a:lnTo>
                <a:lnTo>
                  <a:pt x="292100" y="1117600"/>
                </a:lnTo>
                <a:lnTo>
                  <a:pt x="410633" y="1117600"/>
                </a:lnTo>
                <a:lnTo>
                  <a:pt x="410633" y="939800"/>
                </a:lnTo>
                <a:lnTo>
                  <a:pt x="503767" y="939800"/>
                </a:lnTo>
                <a:lnTo>
                  <a:pt x="503767" y="800100"/>
                </a:lnTo>
                <a:lnTo>
                  <a:pt x="601133" y="800100"/>
                </a:lnTo>
                <a:lnTo>
                  <a:pt x="601133" y="651933"/>
                </a:lnTo>
                <a:lnTo>
                  <a:pt x="706967" y="651933"/>
                </a:lnTo>
                <a:lnTo>
                  <a:pt x="706967" y="537633"/>
                </a:lnTo>
                <a:lnTo>
                  <a:pt x="804333" y="537633"/>
                </a:lnTo>
                <a:lnTo>
                  <a:pt x="804333" y="512233"/>
                </a:lnTo>
                <a:lnTo>
                  <a:pt x="897467" y="512233"/>
                </a:lnTo>
                <a:lnTo>
                  <a:pt x="897467" y="397933"/>
                </a:lnTo>
                <a:lnTo>
                  <a:pt x="1003300" y="397933"/>
                </a:lnTo>
                <a:lnTo>
                  <a:pt x="1003300" y="309033"/>
                </a:lnTo>
                <a:lnTo>
                  <a:pt x="1104900" y="309033"/>
                </a:lnTo>
                <a:lnTo>
                  <a:pt x="1104900" y="279400"/>
                </a:lnTo>
                <a:lnTo>
                  <a:pt x="1206500" y="279400"/>
                </a:lnTo>
                <a:lnTo>
                  <a:pt x="1206500" y="228600"/>
                </a:lnTo>
                <a:lnTo>
                  <a:pt x="1299633" y="228600"/>
                </a:lnTo>
                <a:lnTo>
                  <a:pt x="1299633" y="173567"/>
                </a:lnTo>
                <a:lnTo>
                  <a:pt x="1392767" y="173567"/>
                </a:lnTo>
                <a:lnTo>
                  <a:pt x="1392767" y="135467"/>
                </a:lnTo>
                <a:lnTo>
                  <a:pt x="1507067" y="135467"/>
                </a:lnTo>
                <a:lnTo>
                  <a:pt x="1507067" y="105833"/>
                </a:lnTo>
                <a:lnTo>
                  <a:pt x="1794933" y="105833"/>
                </a:lnTo>
                <a:lnTo>
                  <a:pt x="1794933" y="84667"/>
                </a:lnTo>
                <a:lnTo>
                  <a:pt x="2103967" y="84667"/>
                </a:lnTo>
                <a:lnTo>
                  <a:pt x="2103967" y="59267"/>
                </a:lnTo>
                <a:lnTo>
                  <a:pt x="2307167" y="59267"/>
                </a:lnTo>
                <a:lnTo>
                  <a:pt x="2307167" y="29633"/>
                </a:lnTo>
                <a:lnTo>
                  <a:pt x="2501900" y="29633"/>
                </a:lnTo>
                <a:lnTo>
                  <a:pt x="2501900" y="0"/>
                </a:lnTo>
                <a:lnTo>
                  <a:pt x="2798233" y="0"/>
                </a:lnTo>
              </a:path>
            </a:pathLst>
          </a:custGeom>
          <a:noFill/>
          <a:ln w="28575">
            <a:solidFill>
              <a:schemeClr val="accent3"/>
            </a:solidFill>
            <a:miter lim="800000"/>
            <a:headEnd/>
            <a:tailEnd/>
          </a:ln>
        </p:spPr>
        <p:txBody>
          <a:bodyPr rtlCol="0" anchor="ctr"/>
          <a:lstStyle/>
          <a:p>
            <a:pPr algn="ctr"/>
            <a:endParaRPr lang="en-US" dirty="0"/>
          </a:p>
        </p:txBody>
      </p:sp>
      <p:sp>
        <p:nvSpPr>
          <p:cNvPr id="1028" name="Freeform: Shape 1027">
            <a:extLst>
              <a:ext uri="{FF2B5EF4-FFF2-40B4-BE49-F238E27FC236}">
                <a16:creationId xmlns:a16="http://schemas.microsoft.com/office/drawing/2014/main" xmlns="" id="{37ADCFD3-41A4-4C40-81BD-965FE688837D}"/>
              </a:ext>
            </a:extLst>
          </p:cNvPr>
          <p:cNvSpPr/>
          <p:nvPr/>
        </p:nvSpPr>
        <p:spPr bwMode="auto">
          <a:xfrm>
            <a:off x="1042139" y="2897541"/>
            <a:ext cx="2795617" cy="1281325"/>
          </a:xfrm>
          <a:custGeom>
            <a:avLst/>
            <a:gdLst>
              <a:gd name="connsiteX0" fmla="*/ 0 w 2795617"/>
              <a:gd name="connsiteY0" fmla="*/ 1278413 h 1281325"/>
              <a:gd name="connsiteX1" fmla="*/ 93187 w 2795617"/>
              <a:gd name="connsiteY1" fmla="*/ 1278413 h 1281325"/>
              <a:gd name="connsiteX2" fmla="*/ 93187 w 2795617"/>
              <a:gd name="connsiteY2" fmla="*/ 1278413 h 1281325"/>
              <a:gd name="connsiteX3" fmla="*/ 198022 w 2795617"/>
              <a:gd name="connsiteY3" fmla="*/ 1278413 h 1281325"/>
              <a:gd name="connsiteX4" fmla="*/ 198022 w 2795617"/>
              <a:gd name="connsiteY4" fmla="*/ 1156105 h 1281325"/>
              <a:gd name="connsiteX5" fmla="*/ 302858 w 2795617"/>
              <a:gd name="connsiteY5" fmla="*/ 1156105 h 1281325"/>
              <a:gd name="connsiteX6" fmla="*/ 302858 w 2795617"/>
              <a:gd name="connsiteY6" fmla="*/ 1074566 h 1281325"/>
              <a:gd name="connsiteX7" fmla="*/ 398957 w 2795617"/>
              <a:gd name="connsiteY7" fmla="*/ 1074566 h 1281325"/>
              <a:gd name="connsiteX8" fmla="*/ 398957 w 2795617"/>
              <a:gd name="connsiteY8" fmla="*/ 966818 h 1281325"/>
              <a:gd name="connsiteX9" fmla="*/ 489233 w 2795617"/>
              <a:gd name="connsiteY9" fmla="*/ 966818 h 1281325"/>
              <a:gd name="connsiteX10" fmla="*/ 489233 w 2795617"/>
              <a:gd name="connsiteY10" fmla="*/ 859070 h 1281325"/>
              <a:gd name="connsiteX11" fmla="*/ 599893 w 2795617"/>
              <a:gd name="connsiteY11" fmla="*/ 859070 h 1281325"/>
              <a:gd name="connsiteX12" fmla="*/ 599893 w 2795617"/>
              <a:gd name="connsiteY12" fmla="*/ 765883 h 1281325"/>
              <a:gd name="connsiteX13" fmla="*/ 707640 w 2795617"/>
              <a:gd name="connsiteY13" fmla="*/ 765883 h 1281325"/>
              <a:gd name="connsiteX14" fmla="*/ 707640 w 2795617"/>
              <a:gd name="connsiteY14" fmla="*/ 687256 h 1281325"/>
              <a:gd name="connsiteX15" fmla="*/ 800828 w 2795617"/>
              <a:gd name="connsiteY15" fmla="*/ 687256 h 1281325"/>
              <a:gd name="connsiteX16" fmla="*/ 800828 w 2795617"/>
              <a:gd name="connsiteY16" fmla="*/ 634839 h 1281325"/>
              <a:gd name="connsiteX17" fmla="*/ 899839 w 2795617"/>
              <a:gd name="connsiteY17" fmla="*/ 634839 h 1281325"/>
              <a:gd name="connsiteX18" fmla="*/ 899839 w 2795617"/>
              <a:gd name="connsiteY18" fmla="*/ 562036 h 1281325"/>
              <a:gd name="connsiteX19" fmla="*/ 1007587 w 2795617"/>
              <a:gd name="connsiteY19" fmla="*/ 562036 h 1281325"/>
              <a:gd name="connsiteX20" fmla="*/ 1007587 w 2795617"/>
              <a:gd name="connsiteY20" fmla="*/ 495058 h 1281325"/>
              <a:gd name="connsiteX21" fmla="*/ 1100774 w 2795617"/>
              <a:gd name="connsiteY21" fmla="*/ 495058 h 1281325"/>
              <a:gd name="connsiteX22" fmla="*/ 1100774 w 2795617"/>
              <a:gd name="connsiteY22" fmla="*/ 477585 h 1281325"/>
              <a:gd name="connsiteX23" fmla="*/ 1196873 w 2795617"/>
              <a:gd name="connsiteY23" fmla="*/ 477585 h 1281325"/>
              <a:gd name="connsiteX24" fmla="*/ 1196873 w 2795617"/>
              <a:gd name="connsiteY24" fmla="*/ 404783 h 1281325"/>
              <a:gd name="connsiteX25" fmla="*/ 1304621 w 2795617"/>
              <a:gd name="connsiteY25" fmla="*/ 404783 h 1281325"/>
              <a:gd name="connsiteX26" fmla="*/ 1304621 w 2795617"/>
              <a:gd name="connsiteY26" fmla="*/ 369837 h 1281325"/>
              <a:gd name="connsiteX27" fmla="*/ 1406545 w 2795617"/>
              <a:gd name="connsiteY27" fmla="*/ 369837 h 1281325"/>
              <a:gd name="connsiteX28" fmla="*/ 1406545 w 2795617"/>
              <a:gd name="connsiteY28" fmla="*/ 331980 h 1281325"/>
              <a:gd name="connsiteX29" fmla="*/ 1508468 w 2795617"/>
              <a:gd name="connsiteY29" fmla="*/ 331980 h 1281325"/>
              <a:gd name="connsiteX30" fmla="*/ 1508468 w 2795617"/>
              <a:gd name="connsiteY30" fmla="*/ 308683 h 1281325"/>
              <a:gd name="connsiteX31" fmla="*/ 1508468 w 2795617"/>
              <a:gd name="connsiteY31" fmla="*/ 299947 h 1281325"/>
              <a:gd name="connsiteX32" fmla="*/ 1601656 w 2795617"/>
              <a:gd name="connsiteY32" fmla="*/ 299947 h 1281325"/>
              <a:gd name="connsiteX33" fmla="*/ 1601656 w 2795617"/>
              <a:gd name="connsiteY33" fmla="*/ 253353 h 1281325"/>
              <a:gd name="connsiteX34" fmla="*/ 1709403 w 2795617"/>
              <a:gd name="connsiteY34" fmla="*/ 253353 h 1281325"/>
              <a:gd name="connsiteX35" fmla="*/ 1709403 w 2795617"/>
              <a:gd name="connsiteY35" fmla="*/ 238793 h 1281325"/>
              <a:gd name="connsiteX36" fmla="*/ 1814239 w 2795617"/>
              <a:gd name="connsiteY36" fmla="*/ 238793 h 1281325"/>
              <a:gd name="connsiteX37" fmla="*/ 1814239 w 2795617"/>
              <a:gd name="connsiteY37" fmla="*/ 218408 h 1281325"/>
              <a:gd name="connsiteX38" fmla="*/ 1904514 w 2795617"/>
              <a:gd name="connsiteY38" fmla="*/ 218408 h 1281325"/>
              <a:gd name="connsiteX39" fmla="*/ 1904514 w 2795617"/>
              <a:gd name="connsiteY39" fmla="*/ 218408 h 1281325"/>
              <a:gd name="connsiteX40" fmla="*/ 1904514 w 2795617"/>
              <a:gd name="connsiteY40" fmla="*/ 198023 h 1281325"/>
              <a:gd name="connsiteX41" fmla="*/ 2006438 w 2795617"/>
              <a:gd name="connsiteY41" fmla="*/ 198023 h 1281325"/>
              <a:gd name="connsiteX42" fmla="*/ 2006438 w 2795617"/>
              <a:gd name="connsiteY42" fmla="*/ 163078 h 1281325"/>
              <a:gd name="connsiteX43" fmla="*/ 2105449 w 2795617"/>
              <a:gd name="connsiteY43" fmla="*/ 163078 h 1281325"/>
              <a:gd name="connsiteX44" fmla="*/ 2105449 w 2795617"/>
              <a:gd name="connsiteY44" fmla="*/ 119397 h 1281325"/>
              <a:gd name="connsiteX45" fmla="*/ 2207373 w 2795617"/>
              <a:gd name="connsiteY45" fmla="*/ 119397 h 1281325"/>
              <a:gd name="connsiteX46" fmla="*/ 2207373 w 2795617"/>
              <a:gd name="connsiteY46" fmla="*/ 90276 h 1281325"/>
              <a:gd name="connsiteX47" fmla="*/ 2303472 w 2795617"/>
              <a:gd name="connsiteY47" fmla="*/ 90276 h 1281325"/>
              <a:gd name="connsiteX48" fmla="*/ 2303472 w 2795617"/>
              <a:gd name="connsiteY48" fmla="*/ 75715 h 1281325"/>
              <a:gd name="connsiteX49" fmla="*/ 2399572 w 2795617"/>
              <a:gd name="connsiteY49" fmla="*/ 75715 h 1281325"/>
              <a:gd name="connsiteX50" fmla="*/ 2399572 w 2795617"/>
              <a:gd name="connsiteY50" fmla="*/ 46594 h 1281325"/>
              <a:gd name="connsiteX51" fmla="*/ 2498583 w 2795617"/>
              <a:gd name="connsiteY51" fmla="*/ 46594 h 1281325"/>
              <a:gd name="connsiteX52" fmla="*/ 2498583 w 2795617"/>
              <a:gd name="connsiteY52" fmla="*/ 37858 h 1281325"/>
              <a:gd name="connsiteX53" fmla="*/ 2588858 w 2795617"/>
              <a:gd name="connsiteY53" fmla="*/ 37858 h 1281325"/>
              <a:gd name="connsiteX54" fmla="*/ 2588858 w 2795617"/>
              <a:gd name="connsiteY54" fmla="*/ 17473 h 1281325"/>
              <a:gd name="connsiteX55" fmla="*/ 2594682 w 2795617"/>
              <a:gd name="connsiteY55" fmla="*/ 11649 h 1281325"/>
              <a:gd name="connsiteX56" fmla="*/ 2702430 w 2795617"/>
              <a:gd name="connsiteY56" fmla="*/ 11649 h 1281325"/>
              <a:gd name="connsiteX57" fmla="*/ 2702430 w 2795617"/>
              <a:gd name="connsiteY57" fmla="*/ 0 h 1281325"/>
              <a:gd name="connsiteX58" fmla="*/ 2795617 w 2795617"/>
              <a:gd name="connsiteY58" fmla="*/ 0 h 1281325"/>
              <a:gd name="connsiteX59" fmla="*/ 2795617 w 2795617"/>
              <a:gd name="connsiteY59" fmla="*/ 142693 h 1281325"/>
              <a:gd name="connsiteX60" fmla="*/ 2699518 w 2795617"/>
              <a:gd name="connsiteY60" fmla="*/ 142693 h 1281325"/>
              <a:gd name="connsiteX61" fmla="*/ 2699518 w 2795617"/>
              <a:gd name="connsiteY61" fmla="*/ 142693 h 1281325"/>
              <a:gd name="connsiteX62" fmla="*/ 2699518 w 2795617"/>
              <a:gd name="connsiteY62" fmla="*/ 157254 h 1281325"/>
              <a:gd name="connsiteX63" fmla="*/ 2600507 w 2795617"/>
              <a:gd name="connsiteY63" fmla="*/ 157254 h 1281325"/>
              <a:gd name="connsiteX64" fmla="*/ 2600507 w 2795617"/>
              <a:gd name="connsiteY64" fmla="*/ 177639 h 1281325"/>
              <a:gd name="connsiteX65" fmla="*/ 2504407 w 2795617"/>
              <a:gd name="connsiteY65" fmla="*/ 177639 h 1281325"/>
              <a:gd name="connsiteX66" fmla="*/ 2504407 w 2795617"/>
              <a:gd name="connsiteY66" fmla="*/ 195111 h 1281325"/>
              <a:gd name="connsiteX67" fmla="*/ 2387923 w 2795617"/>
              <a:gd name="connsiteY67" fmla="*/ 195111 h 1281325"/>
              <a:gd name="connsiteX68" fmla="*/ 2387923 w 2795617"/>
              <a:gd name="connsiteY68" fmla="*/ 221320 h 1281325"/>
              <a:gd name="connsiteX69" fmla="*/ 2309296 w 2795617"/>
              <a:gd name="connsiteY69" fmla="*/ 221320 h 1281325"/>
              <a:gd name="connsiteX70" fmla="*/ 2309296 w 2795617"/>
              <a:gd name="connsiteY70" fmla="*/ 221320 h 1281325"/>
              <a:gd name="connsiteX71" fmla="*/ 2309296 w 2795617"/>
              <a:gd name="connsiteY71" fmla="*/ 232969 h 1281325"/>
              <a:gd name="connsiteX72" fmla="*/ 2213197 w 2795617"/>
              <a:gd name="connsiteY72" fmla="*/ 232969 h 1281325"/>
              <a:gd name="connsiteX73" fmla="*/ 2213197 w 2795617"/>
              <a:gd name="connsiteY73" fmla="*/ 267914 h 1281325"/>
              <a:gd name="connsiteX74" fmla="*/ 2111273 w 2795617"/>
              <a:gd name="connsiteY74" fmla="*/ 267914 h 1281325"/>
              <a:gd name="connsiteX75" fmla="*/ 2099625 w 2795617"/>
              <a:gd name="connsiteY75" fmla="*/ 267914 h 1281325"/>
              <a:gd name="connsiteX76" fmla="*/ 2099625 w 2795617"/>
              <a:gd name="connsiteY76" fmla="*/ 308683 h 1281325"/>
              <a:gd name="connsiteX77" fmla="*/ 2006438 w 2795617"/>
              <a:gd name="connsiteY77" fmla="*/ 308683 h 1281325"/>
              <a:gd name="connsiteX78" fmla="*/ 2006438 w 2795617"/>
              <a:gd name="connsiteY78" fmla="*/ 337804 h 1281325"/>
              <a:gd name="connsiteX79" fmla="*/ 1904514 w 2795617"/>
              <a:gd name="connsiteY79" fmla="*/ 337804 h 1281325"/>
              <a:gd name="connsiteX80" fmla="*/ 1904514 w 2795617"/>
              <a:gd name="connsiteY80" fmla="*/ 372749 h 1281325"/>
              <a:gd name="connsiteX81" fmla="*/ 1805503 w 2795617"/>
              <a:gd name="connsiteY81" fmla="*/ 372749 h 1281325"/>
              <a:gd name="connsiteX82" fmla="*/ 1805503 w 2795617"/>
              <a:gd name="connsiteY82" fmla="*/ 393134 h 1281325"/>
              <a:gd name="connsiteX83" fmla="*/ 1694843 w 2795617"/>
              <a:gd name="connsiteY83" fmla="*/ 393134 h 1281325"/>
              <a:gd name="connsiteX84" fmla="*/ 1694843 w 2795617"/>
              <a:gd name="connsiteY84" fmla="*/ 413519 h 1281325"/>
              <a:gd name="connsiteX85" fmla="*/ 1595831 w 2795617"/>
              <a:gd name="connsiteY85" fmla="*/ 413519 h 1281325"/>
              <a:gd name="connsiteX86" fmla="*/ 1595831 w 2795617"/>
              <a:gd name="connsiteY86" fmla="*/ 442640 h 1281325"/>
              <a:gd name="connsiteX87" fmla="*/ 1499732 w 2795617"/>
              <a:gd name="connsiteY87" fmla="*/ 442640 h 1281325"/>
              <a:gd name="connsiteX88" fmla="*/ 1499732 w 2795617"/>
              <a:gd name="connsiteY88" fmla="*/ 483409 h 1281325"/>
              <a:gd name="connsiteX89" fmla="*/ 1400721 w 2795617"/>
              <a:gd name="connsiteY89" fmla="*/ 483409 h 1281325"/>
              <a:gd name="connsiteX90" fmla="*/ 1400721 w 2795617"/>
              <a:gd name="connsiteY90" fmla="*/ 515442 h 1281325"/>
              <a:gd name="connsiteX91" fmla="*/ 1298797 w 2795617"/>
              <a:gd name="connsiteY91" fmla="*/ 515442 h 1281325"/>
              <a:gd name="connsiteX92" fmla="*/ 1298797 w 2795617"/>
              <a:gd name="connsiteY92" fmla="*/ 544563 h 1281325"/>
              <a:gd name="connsiteX93" fmla="*/ 1196873 w 2795617"/>
              <a:gd name="connsiteY93" fmla="*/ 544563 h 1281325"/>
              <a:gd name="connsiteX94" fmla="*/ 1196873 w 2795617"/>
              <a:gd name="connsiteY94" fmla="*/ 623190 h 1281325"/>
              <a:gd name="connsiteX95" fmla="*/ 1097862 w 2795617"/>
              <a:gd name="connsiteY95" fmla="*/ 623190 h 1281325"/>
              <a:gd name="connsiteX96" fmla="*/ 1097862 w 2795617"/>
              <a:gd name="connsiteY96" fmla="*/ 652311 h 1281325"/>
              <a:gd name="connsiteX97" fmla="*/ 987202 w 2795617"/>
              <a:gd name="connsiteY97" fmla="*/ 652311 h 1281325"/>
              <a:gd name="connsiteX98" fmla="*/ 987202 w 2795617"/>
              <a:gd name="connsiteY98" fmla="*/ 695993 h 1281325"/>
              <a:gd name="connsiteX99" fmla="*/ 905663 w 2795617"/>
              <a:gd name="connsiteY99" fmla="*/ 695993 h 1281325"/>
              <a:gd name="connsiteX100" fmla="*/ 905663 w 2795617"/>
              <a:gd name="connsiteY100" fmla="*/ 774620 h 1281325"/>
              <a:gd name="connsiteX101" fmla="*/ 800828 w 2795617"/>
              <a:gd name="connsiteY101" fmla="*/ 774620 h 1281325"/>
              <a:gd name="connsiteX102" fmla="*/ 800828 w 2795617"/>
              <a:gd name="connsiteY102" fmla="*/ 815389 h 1281325"/>
              <a:gd name="connsiteX103" fmla="*/ 701816 w 2795617"/>
              <a:gd name="connsiteY103" fmla="*/ 815389 h 1281325"/>
              <a:gd name="connsiteX104" fmla="*/ 701816 w 2795617"/>
              <a:gd name="connsiteY104" fmla="*/ 899840 h 1281325"/>
              <a:gd name="connsiteX105" fmla="*/ 599893 w 2795617"/>
              <a:gd name="connsiteY105" fmla="*/ 899840 h 1281325"/>
              <a:gd name="connsiteX106" fmla="*/ 599893 w 2795617"/>
              <a:gd name="connsiteY106" fmla="*/ 972642 h 1281325"/>
              <a:gd name="connsiteX107" fmla="*/ 489233 w 2795617"/>
              <a:gd name="connsiteY107" fmla="*/ 972642 h 1281325"/>
              <a:gd name="connsiteX108" fmla="*/ 489233 w 2795617"/>
              <a:gd name="connsiteY108" fmla="*/ 1074566 h 1281325"/>
              <a:gd name="connsiteX109" fmla="*/ 404782 w 2795617"/>
              <a:gd name="connsiteY109" fmla="*/ 1074566 h 1281325"/>
              <a:gd name="connsiteX110" fmla="*/ 404782 w 2795617"/>
              <a:gd name="connsiteY110" fmla="*/ 1147369 h 1281325"/>
              <a:gd name="connsiteX111" fmla="*/ 299946 w 2795617"/>
              <a:gd name="connsiteY111" fmla="*/ 1147369 h 1281325"/>
              <a:gd name="connsiteX112" fmla="*/ 299946 w 2795617"/>
              <a:gd name="connsiteY112" fmla="*/ 1225995 h 1281325"/>
              <a:gd name="connsiteX113" fmla="*/ 203847 w 2795617"/>
              <a:gd name="connsiteY113" fmla="*/ 1225995 h 1281325"/>
              <a:gd name="connsiteX114" fmla="*/ 203847 w 2795617"/>
              <a:gd name="connsiteY114" fmla="*/ 1281325 h 1281325"/>
              <a:gd name="connsiteX115" fmla="*/ 0 w 2795617"/>
              <a:gd name="connsiteY115" fmla="*/ 1278413 h 12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795617" h="1281325">
                <a:moveTo>
                  <a:pt x="0" y="1278413"/>
                </a:moveTo>
                <a:lnTo>
                  <a:pt x="93187" y="1278413"/>
                </a:lnTo>
                <a:lnTo>
                  <a:pt x="93187" y="1278413"/>
                </a:lnTo>
                <a:lnTo>
                  <a:pt x="198022" y="1278413"/>
                </a:lnTo>
                <a:lnTo>
                  <a:pt x="198022" y="1156105"/>
                </a:lnTo>
                <a:lnTo>
                  <a:pt x="302858" y="1156105"/>
                </a:lnTo>
                <a:lnTo>
                  <a:pt x="302858" y="1074566"/>
                </a:lnTo>
                <a:lnTo>
                  <a:pt x="398957" y="1074566"/>
                </a:lnTo>
                <a:lnTo>
                  <a:pt x="398957" y="966818"/>
                </a:lnTo>
                <a:lnTo>
                  <a:pt x="489233" y="966818"/>
                </a:lnTo>
                <a:lnTo>
                  <a:pt x="489233" y="859070"/>
                </a:lnTo>
                <a:lnTo>
                  <a:pt x="599893" y="859070"/>
                </a:lnTo>
                <a:lnTo>
                  <a:pt x="599893" y="765883"/>
                </a:lnTo>
                <a:lnTo>
                  <a:pt x="707640" y="765883"/>
                </a:lnTo>
                <a:lnTo>
                  <a:pt x="707640" y="687256"/>
                </a:lnTo>
                <a:lnTo>
                  <a:pt x="800828" y="687256"/>
                </a:lnTo>
                <a:lnTo>
                  <a:pt x="800828" y="634839"/>
                </a:lnTo>
                <a:lnTo>
                  <a:pt x="899839" y="634839"/>
                </a:lnTo>
                <a:lnTo>
                  <a:pt x="899839" y="562036"/>
                </a:lnTo>
                <a:lnTo>
                  <a:pt x="1007587" y="562036"/>
                </a:lnTo>
                <a:lnTo>
                  <a:pt x="1007587" y="495058"/>
                </a:lnTo>
                <a:lnTo>
                  <a:pt x="1100774" y="495058"/>
                </a:lnTo>
                <a:lnTo>
                  <a:pt x="1100774" y="477585"/>
                </a:lnTo>
                <a:lnTo>
                  <a:pt x="1196873" y="477585"/>
                </a:lnTo>
                <a:lnTo>
                  <a:pt x="1196873" y="404783"/>
                </a:lnTo>
                <a:lnTo>
                  <a:pt x="1304621" y="404783"/>
                </a:lnTo>
                <a:lnTo>
                  <a:pt x="1304621" y="369837"/>
                </a:lnTo>
                <a:lnTo>
                  <a:pt x="1406545" y="369837"/>
                </a:lnTo>
                <a:lnTo>
                  <a:pt x="1406545" y="331980"/>
                </a:lnTo>
                <a:lnTo>
                  <a:pt x="1508468" y="331980"/>
                </a:lnTo>
                <a:lnTo>
                  <a:pt x="1508468" y="308683"/>
                </a:lnTo>
                <a:lnTo>
                  <a:pt x="1508468" y="299947"/>
                </a:lnTo>
                <a:lnTo>
                  <a:pt x="1601656" y="299947"/>
                </a:lnTo>
                <a:lnTo>
                  <a:pt x="1601656" y="253353"/>
                </a:lnTo>
                <a:lnTo>
                  <a:pt x="1709403" y="253353"/>
                </a:lnTo>
                <a:lnTo>
                  <a:pt x="1709403" y="238793"/>
                </a:lnTo>
                <a:lnTo>
                  <a:pt x="1814239" y="238793"/>
                </a:lnTo>
                <a:lnTo>
                  <a:pt x="1814239" y="218408"/>
                </a:lnTo>
                <a:lnTo>
                  <a:pt x="1904514" y="218408"/>
                </a:lnTo>
                <a:lnTo>
                  <a:pt x="1904514" y="218408"/>
                </a:lnTo>
                <a:lnTo>
                  <a:pt x="1904514" y="198023"/>
                </a:lnTo>
                <a:lnTo>
                  <a:pt x="2006438" y="198023"/>
                </a:lnTo>
                <a:lnTo>
                  <a:pt x="2006438" y="163078"/>
                </a:lnTo>
                <a:lnTo>
                  <a:pt x="2105449" y="163078"/>
                </a:lnTo>
                <a:lnTo>
                  <a:pt x="2105449" y="119397"/>
                </a:lnTo>
                <a:lnTo>
                  <a:pt x="2207373" y="119397"/>
                </a:lnTo>
                <a:lnTo>
                  <a:pt x="2207373" y="90276"/>
                </a:lnTo>
                <a:lnTo>
                  <a:pt x="2303472" y="90276"/>
                </a:lnTo>
                <a:lnTo>
                  <a:pt x="2303472" y="75715"/>
                </a:lnTo>
                <a:lnTo>
                  <a:pt x="2399572" y="75715"/>
                </a:lnTo>
                <a:lnTo>
                  <a:pt x="2399572" y="46594"/>
                </a:lnTo>
                <a:lnTo>
                  <a:pt x="2498583" y="46594"/>
                </a:lnTo>
                <a:lnTo>
                  <a:pt x="2498583" y="37858"/>
                </a:lnTo>
                <a:lnTo>
                  <a:pt x="2588858" y="37858"/>
                </a:lnTo>
                <a:lnTo>
                  <a:pt x="2588858" y="17473"/>
                </a:lnTo>
                <a:lnTo>
                  <a:pt x="2594682" y="11649"/>
                </a:lnTo>
                <a:lnTo>
                  <a:pt x="2702430" y="11649"/>
                </a:lnTo>
                <a:lnTo>
                  <a:pt x="2702430" y="0"/>
                </a:lnTo>
                <a:lnTo>
                  <a:pt x="2795617" y="0"/>
                </a:lnTo>
                <a:lnTo>
                  <a:pt x="2795617" y="142693"/>
                </a:lnTo>
                <a:lnTo>
                  <a:pt x="2699518" y="142693"/>
                </a:lnTo>
                <a:lnTo>
                  <a:pt x="2699518" y="142693"/>
                </a:lnTo>
                <a:lnTo>
                  <a:pt x="2699518" y="157254"/>
                </a:lnTo>
                <a:lnTo>
                  <a:pt x="2600507" y="157254"/>
                </a:lnTo>
                <a:lnTo>
                  <a:pt x="2600507" y="177639"/>
                </a:lnTo>
                <a:lnTo>
                  <a:pt x="2504407" y="177639"/>
                </a:lnTo>
                <a:lnTo>
                  <a:pt x="2504407" y="195111"/>
                </a:lnTo>
                <a:lnTo>
                  <a:pt x="2387923" y="195111"/>
                </a:lnTo>
                <a:lnTo>
                  <a:pt x="2387923" y="221320"/>
                </a:lnTo>
                <a:lnTo>
                  <a:pt x="2309296" y="221320"/>
                </a:lnTo>
                <a:lnTo>
                  <a:pt x="2309296" y="221320"/>
                </a:lnTo>
                <a:lnTo>
                  <a:pt x="2309296" y="232969"/>
                </a:lnTo>
                <a:lnTo>
                  <a:pt x="2213197" y="232969"/>
                </a:lnTo>
                <a:lnTo>
                  <a:pt x="2213197" y="267914"/>
                </a:lnTo>
                <a:lnTo>
                  <a:pt x="2111273" y="267914"/>
                </a:lnTo>
                <a:lnTo>
                  <a:pt x="2099625" y="267914"/>
                </a:lnTo>
                <a:lnTo>
                  <a:pt x="2099625" y="308683"/>
                </a:lnTo>
                <a:lnTo>
                  <a:pt x="2006438" y="308683"/>
                </a:lnTo>
                <a:lnTo>
                  <a:pt x="2006438" y="337804"/>
                </a:lnTo>
                <a:lnTo>
                  <a:pt x="1904514" y="337804"/>
                </a:lnTo>
                <a:lnTo>
                  <a:pt x="1904514" y="372749"/>
                </a:lnTo>
                <a:lnTo>
                  <a:pt x="1805503" y="372749"/>
                </a:lnTo>
                <a:lnTo>
                  <a:pt x="1805503" y="393134"/>
                </a:lnTo>
                <a:lnTo>
                  <a:pt x="1694843" y="393134"/>
                </a:lnTo>
                <a:lnTo>
                  <a:pt x="1694843" y="413519"/>
                </a:lnTo>
                <a:lnTo>
                  <a:pt x="1595831" y="413519"/>
                </a:lnTo>
                <a:lnTo>
                  <a:pt x="1595831" y="442640"/>
                </a:lnTo>
                <a:lnTo>
                  <a:pt x="1499732" y="442640"/>
                </a:lnTo>
                <a:lnTo>
                  <a:pt x="1499732" y="483409"/>
                </a:lnTo>
                <a:lnTo>
                  <a:pt x="1400721" y="483409"/>
                </a:lnTo>
                <a:lnTo>
                  <a:pt x="1400721" y="515442"/>
                </a:lnTo>
                <a:lnTo>
                  <a:pt x="1298797" y="515442"/>
                </a:lnTo>
                <a:lnTo>
                  <a:pt x="1298797" y="544563"/>
                </a:lnTo>
                <a:lnTo>
                  <a:pt x="1196873" y="544563"/>
                </a:lnTo>
                <a:lnTo>
                  <a:pt x="1196873" y="623190"/>
                </a:lnTo>
                <a:lnTo>
                  <a:pt x="1097862" y="623190"/>
                </a:lnTo>
                <a:lnTo>
                  <a:pt x="1097862" y="652311"/>
                </a:lnTo>
                <a:lnTo>
                  <a:pt x="987202" y="652311"/>
                </a:lnTo>
                <a:lnTo>
                  <a:pt x="987202" y="695993"/>
                </a:lnTo>
                <a:lnTo>
                  <a:pt x="905663" y="695993"/>
                </a:lnTo>
                <a:lnTo>
                  <a:pt x="905663" y="774620"/>
                </a:lnTo>
                <a:lnTo>
                  <a:pt x="800828" y="774620"/>
                </a:lnTo>
                <a:lnTo>
                  <a:pt x="800828" y="815389"/>
                </a:lnTo>
                <a:lnTo>
                  <a:pt x="701816" y="815389"/>
                </a:lnTo>
                <a:lnTo>
                  <a:pt x="701816" y="899840"/>
                </a:lnTo>
                <a:lnTo>
                  <a:pt x="599893" y="899840"/>
                </a:lnTo>
                <a:lnTo>
                  <a:pt x="599893" y="972642"/>
                </a:lnTo>
                <a:lnTo>
                  <a:pt x="489233" y="972642"/>
                </a:lnTo>
                <a:lnTo>
                  <a:pt x="489233" y="1074566"/>
                </a:lnTo>
                <a:lnTo>
                  <a:pt x="404782" y="1074566"/>
                </a:lnTo>
                <a:lnTo>
                  <a:pt x="404782" y="1147369"/>
                </a:lnTo>
                <a:lnTo>
                  <a:pt x="299946" y="1147369"/>
                </a:lnTo>
                <a:lnTo>
                  <a:pt x="299946" y="1225995"/>
                </a:lnTo>
                <a:lnTo>
                  <a:pt x="203847" y="1225995"/>
                </a:lnTo>
                <a:lnTo>
                  <a:pt x="203847" y="1281325"/>
                </a:lnTo>
                <a:lnTo>
                  <a:pt x="0" y="1278413"/>
                </a:lnTo>
                <a:close/>
              </a:path>
            </a:pathLst>
          </a:custGeom>
          <a:solidFill>
            <a:schemeClr val="accent3">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25" name="Freeform: Shape 1024">
            <a:extLst>
              <a:ext uri="{FF2B5EF4-FFF2-40B4-BE49-F238E27FC236}">
                <a16:creationId xmlns:a16="http://schemas.microsoft.com/office/drawing/2014/main" xmlns="" id="{5F37236F-4979-429C-A2ED-C24655AEE279}"/>
              </a:ext>
            </a:extLst>
          </p:cNvPr>
          <p:cNvSpPr/>
          <p:nvPr/>
        </p:nvSpPr>
        <p:spPr bwMode="auto">
          <a:xfrm>
            <a:off x="1126589" y="2757761"/>
            <a:ext cx="2714079" cy="1418193"/>
          </a:xfrm>
          <a:custGeom>
            <a:avLst/>
            <a:gdLst>
              <a:gd name="connsiteX0" fmla="*/ 0 w 2714079"/>
              <a:gd name="connsiteY0" fmla="*/ 1418193 h 1418193"/>
              <a:gd name="connsiteX1" fmla="*/ 0 w 2714079"/>
              <a:gd name="connsiteY1" fmla="*/ 1359951 h 1418193"/>
              <a:gd name="connsiteX2" fmla="*/ 107748 w 2714079"/>
              <a:gd name="connsiteY2" fmla="*/ 1359951 h 1418193"/>
              <a:gd name="connsiteX3" fmla="*/ 107748 w 2714079"/>
              <a:gd name="connsiteY3" fmla="*/ 1255115 h 1418193"/>
              <a:gd name="connsiteX4" fmla="*/ 212584 w 2714079"/>
              <a:gd name="connsiteY4" fmla="*/ 1255115 h 1418193"/>
              <a:gd name="connsiteX5" fmla="*/ 212584 w 2714079"/>
              <a:gd name="connsiteY5" fmla="*/ 1109510 h 1418193"/>
              <a:gd name="connsiteX6" fmla="*/ 311595 w 2714079"/>
              <a:gd name="connsiteY6" fmla="*/ 1109510 h 1418193"/>
              <a:gd name="connsiteX7" fmla="*/ 311595 w 2714079"/>
              <a:gd name="connsiteY7" fmla="*/ 958081 h 1418193"/>
              <a:gd name="connsiteX8" fmla="*/ 410607 w 2714079"/>
              <a:gd name="connsiteY8" fmla="*/ 958081 h 1418193"/>
              <a:gd name="connsiteX9" fmla="*/ 410607 w 2714079"/>
              <a:gd name="connsiteY9" fmla="*/ 818300 h 1418193"/>
              <a:gd name="connsiteX10" fmla="*/ 509618 w 2714079"/>
              <a:gd name="connsiteY10" fmla="*/ 818300 h 1418193"/>
              <a:gd name="connsiteX11" fmla="*/ 509618 w 2714079"/>
              <a:gd name="connsiteY11" fmla="*/ 730937 h 1418193"/>
              <a:gd name="connsiteX12" fmla="*/ 617366 w 2714079"/>
              <a:gd name="connsiteY12" fmla="*/ 730937 h 1418193"/>
              <a:gd name="connsiteX13" fmla="*/ 617366 w 2714079"/>
              <a:gd name="connsiteY13" fmla="*/ 623189 h 1418193"/>
              <a:gd name="connsiteX14" fmla="*/ 719290 w 2714079"/>
              <a:gd name="connsiteY14" fmla="*/ 623189 h 1418193"/>
              <a:gd name="connsiteX15" fmla="*/ 719290 w 2714079"/>
              <a:gd name="connsiteY15" fmla="*/ 532914 h 1418193"/>
              <a:gd name="connsiteX16" fmla="*/ 812477 w 2714079"/>
              <a:gd name="connsiteY16" fmla="*/ 532914 h 1418193"/>
              <a:gd name="connsiteX17" fmla="*/ 812477 w 2714079"/>
              <a:gd name="connsiteY17" fmla="*/ 463024 h 1418193"/>
              <a:gd name="connsiteX18" fmla="*/ 923137 w 2714079"/>
              <a:gd name="connsiteY18" fmla="*/ 463024 h 1418193"/>
              <a:gd name="connsiteX19" fmla="*/ 923137 w 2714079"/>
              <a:gd name="connsiteY19" fmla="*/ 433903 h 1418193"/>
              <a:gd name="connsiteX20" fmla="*/ 1025060 w 2714079"/>
              <a:gd name="connsiteY20" fmla="*/ 433903 h 1418193"/>
              <a:gd name="connsiteX21" fmla="*/ 1025060 w 2714079"/>
              <a:gd name="connsiteY21" fmla="*/ 366924 h 1418193"/>
              <a:gd name="connsiteX22" fmla="*/ 1121160 w 2714079"/>
              <a:gd name="connsiteY22" fmla="*/ 366924 h 1418193"/>
              <a:gd name="connsiteX23" fmla="*/ 1121160 w 2714079"/>
              <a:gd name="connsiteY23" fmla="*/ 343628 h 1418193"/>
              <a:gd name="connsiteX24" fmla="*/ 1214347 w 2714079"/>
              <a:gd name="connsiteY24" fmla="*/ 343628 h 1418193"/>
              <a:gd name="connsiteX25" fmla="*/ 1214347 w 2714079"/>
              <a:gd name="connsiteY25" fmla="*/ 299946 h 1418193"/>
              <a:gd name="connsiteX26" fmla="*/ 1316271 w 2714079"/>
              <a:gd name="connsiteY26" fmla="*/ 299946 h 1418193"/>
              <a:gd name="connsiteX27" fmla="*/ 1319183 w 2714079"/>
              <a:gd name="connsiteY27" fmla="*/ 262089 h 1418193"/>
              <a:gd name="connsiteX28" fmla="*/ 1319183 w 2714079"/>
              <a:gd name="connsiteY28" fmla="*/ 262089 h 1418193"/>
              <a:gd name="connsiteX29" fmla="*/ 1418194 w 2714079"/>
              <a:gd name="connsiteY29" fmla="*/ 262089 h 1418193"/>
              <a:gd name="connsiteX30" fmla="*/ 1418194 w 2714079"/>
              <a:gd name="connsiteY30" fmla="*/ 230056 h 1418193"/>
              <a:gd name="connsiteX31" fmla="*/ 1520118 w 2714079"/>
              <a:gd name="connsiteY31" fmla="*/ 230056 h 1418193"/>
              <a:gd name="connsiteX32" fmla="*/ 1520118 w 2714079"/>
              <a:gd name="connsiteY32" fmla="*/ 206759 h 1418193"/>
              <a:gd name="connsiteX33" fmla="*/ 1627865 w 2714079"/>
              <a:gd name="connsiteY33" fmla="*/ 206759 h 1418193"/>
              <a:gd name="connsiteX34" fmla="*/ 1627865 w 2714079"/>
              <a:gd name="connsiteY34" fmla="*/ 186374 h 1418193"/>
              <a:gd name="connsiteX35" fmla="*/ 1718141 w 2714079"/>
              <a:gd name="connsiteY35" fmla="*/ 186374 h 1418193"/>
              <a:gd name="connsiteX36" fmla="*/ 1718141 w 2714079"/>
              <a:gd name="connsiteY36" fmla="*/ 168901 h 1418193"/>
              <a:gd name="connsiteX37" fmla="*/ 1822976 w 2714079"/>
              <a:gd name="connsiteY37" fmla="*/ 168901 h 1418193"/>
              <a:gd name="connsiteX38" fmla="*/ 1822976 w 2714079"/>
              <a:gd name="connsiteY38" fmla="*/ 139780 h 1418193"/>
              <a:gd name="connsiteX39" fmla="*/ 1916164 w 2714079"/>
              <a:gd name="connsiteY39" fmla="*/ 139780 h 1418193"/>
              <a:gd name="connsiteX40" fmla="*/ 1916164 w 2714079"/>
              <a:gd name="connsiteY40" fmla="*/ 107747 h 1418193"/>
              <a:gd name="connsiteX41" fmla="*/ 2018087 w 2714079"/>
              <a:gd name="connsiteY41" fmla="*/ 107747 h 1418193"/>
              <a:gd name="connsiteX42" fmla="*/ 2018087 w 2714079"/>
              <a:gd name="connsiteY42" fmla="*/ 78626 h 1418193"/>
              <a:gd name="connsiteX43" fmla="*/ 2213198 w 2714079"/>
              <a:gd name="connsiteY43" fmla="*/ 78626 h 1418193"/>
              <a:gd name="connsiteX44" fmla="*/ 2213198 w 2714079"/>
              <a:gd name="connsiteY44" fmla="*/ 78626 h 1418193"/>
              <a:gd name="connsiteX45" fmla="*/ 2213198 w 2714079"/>
              <a:gd name="connsiteY45" fmla="*/ 61154 h 1418193"/>
              <a:gd name="connsiteX46" fmla="*/ 2318034 w 2714079"/>
              <a:gd name="connsiteY46" fmla="*/ 61154 h 1418193"/>
              <a:gd name="connsiteX47" fmla="*/ 2318034 w 2714079"/>
              <a:gd name="connsiteY47" fmla="*/ 46593 h 1418193"/>
              <a:gd name="connsiteX48" fmla="*/ 2419957 w 2714079"/>
              <a:gd name="connsiteY48" fmla="*/ 46593 h 1418193"/>
              <a:gd name="connsiteX49" fmla="*/ 2419957 w 2714079"/>
              <a:gd name="connsiteY49" fmla="*/ 29121 h 1418193"/>
              <a:gd name="connsiteX50" fmla="*/ 2530617 w 2714079"/>
              <a:gd name="connsiteY50" fmla="*/ 29121 h 1418193"/>
              <a:gd name="connsiteX51" fmla="*/ 2530617 w 2714079"/>
              <a:gd name="connsiteY51" fmla="*/ 0 h 1418193"/>
              <a:gd name="connsiteX52" fmla="*/ 2714079 w 2714079"/>
              <a:gd name="connsiteY52" fmla="*/ 0 h 1418193"/>
              <a:gd name="connsiteX53" fmla="*/ 2714079 w 2714079"/>
              <a:gd name="connsiteY53" fmla="*/ 131044 h 1418193"/>
              <a:gd name="connsiteX54" fmla="*/ 2620892 w 2714079"/>
              <a:gd name="connsiteY54" fmla="*/ 131044 h 1418193"/>
              <a:gd name="connsiteX55" fmla="*/ 2620892 w 2714079"/>
              <a:gd name="connsiteY55" fmla="*/ 154341 h 1418193"/>
              <a:gd name="connsiteX56" fmla="*/ 2516057 w 2714079"/>
              <a:gd name="connsiteY56" fmla="*/ 154341 h 1418193"/>
              <a:gd name="connsiteX57" fmla="*/ 2422869 w 2714079"/>
              <a:gd name="connsiteY57" fmla="*/ 154341 h 1418193"/>
              <a:gd name="connsiteX58" fmla="*/ 2422869 w 2714079"/>
              <a:gd name="connsiteY58" fmla="*/ 177638 h 1418193"/>
              <a:gd name="connsiteX59" fmla="*/ 2326770 w 2714079"/>
              <a:gd name="connsiteY59" fmla="*/ 177638 h 1418193"/>
              <a:gd name="connsiteX60" fmla="*/ 2326770 w 2714079"/>
              <a:gd name="connsiteY60" fmla="*/ 195110 h 1418193"/>
              <a:gd name="connsiteX61" fmla="*/ 2216110 w 2714079"/>
              <a:gd name="connsiteY61" fmla="*/ 195110 h 1418193"/>
              <a:gd name="connsiteX62" fmla="*/ 2216110 w 2714079"/>
              <a:gd name="connsiteY62" fmla="*/ 206759 h 1418193"/>
              <a:gd name="connsiteX63" fmla="*/ 2020999 w 2714079"/>
              <a:gd name="connsiteY63" fmla="*/ 206759 h 1418193"/>
              <a:gd name="connsiteX64" fmla="*/ 2020999 w 2714079"/>
              <a:gd name="connsiteY64" fmla="*/ 253352 h 1418193"/>
              <a:gd name="connsiteX65" fmla="*/ 1916164 w 2714079"/>
              <a:gd name="connsiteY65" fmla="*/ 253352 h 1418193"/>
              <a:gd name="connsiteX66" fmla="*/ 1916164 w 2714079"/>
              <a:gd name="connsiteY66" fmla="*/ 279561 h 1418193"/>
              <a:gd name="connsiteX67" fmla="*/ 1814240 w 2714079"/>
              <a:gd name="connsiteY67" fmla="*/ 279561 h 1418193"/>
              <a:gd name="connsiteX68" fmla="*/ 1814240 w 2714079"/>
              <a:gd name="connsiteY68" fmla="*/ 308682 h 1418193"/>
              <a:gd name="connsiteX69" fmla="*/ 1712316 w 2714079"/>
              <a:gd name="connsiteY69" fmla="*/ 308682 h 1418193"/>
              <a:gd name="connsiteX70" fmla="*/ 1712316 w 2714079"/>
              <a:gd name="connsiteY70" fmla="*/ 329067 h 1418193"/>
              <a:gd name="connsiteX71" fmla="*/ 1613305 w 2714079"/>
              <a:gd name="connsiteY71" fmla="*/ 329067 h 1418193"/>
              <a:gd name="connsiteX72" fmla="*/ 1613305 w 2714079"/>
              <a:gd name="connsiteY72" fmla="*/ 352364 h 1418193"/>
              <a:gd name="connsiteX73" fmla="*/ 1511381 w 2714079"/>
              <a:gd name="connsiteY73" fmla="*/ 352364 h 1418193"/>
              <a:gd name="connsiteX74" fmla="*/ 1511381 w 2714079"/>
              <a:gd name="connsiteY74" fmla="*/ 375661 h 1418193"/>
              <a:gd name="connsiteX75" fmla="*/ 1415282 w 2714079"/>
              <a:gd name="connsiteY75" fmla="*/ 375661 h 1418193"/>
              <a:gd name="connsiteX76" fmla="*/ 1415282 w 2714079"/>
              <a:gd name="connsiteY76" fmla="*/ 401870 h 1418193"/>
              <a:gd name="connsiteX77" fmla="*/ 1319183 w 2714079"/>
              <a:gd name="connsiteY77" fmla="*/ 401870 h 1418193"/>
              <a:gd name="connsiteX78" fmla="*/ 1319183 w 2714079"/>
              <a:gd name="connsiteY78" fmla="*/ 436815 h 1418193"/>
              <a:gd name="connsiteX79" fmla="*/ 1223083 w 2714079"/>
              <a:gd name="connsiteY79" fmla="*/ 436815 h 1418193"/>
              <a:gd name="connsiteX80" fmla="*/ 1223083 w 2714079"/>
              <a:gd name="connsiteY80" fmla="*/ 486321 h 1418193"/>
              <a:gd name="connsiteX81" fmla="*/ 1109511 w 2714079"/>
              <a:gd name="connsiteY81" fmla="*/ 486321 h 1418193"/>
              <a:gd name="connsiteX82" fmla="*/ 1109511 w 2714079"/>
              <a:gd name="connsiteY82" fmla="*/ 515442 h 1418193"/>
              <a:gd name="connsiteX83" fmla="*/ 1022148 w 2714079"/>
              <a:gd name="connsiteY83" fmla="*/ 515442 h 1418193"/>
              <a:gd name="connsiteX84" fmla="*/ 1022148 w 2714079"/>
              <a:gd name="connsiteY84" fmla="*/ 562035 h 1418193"/>
              <a:gd name="connsiteX85" fmla="*/ 1022148 w 2714079"/>
              <a:gd name="connsiteY85" fmla="*/ 562035 h 1418193"/>
              <a:gd name="connsiteX86" fmla="*/ 1022148 w 2714079"/>
              <a:gd name="connsiteY86" fmla="*/ 576596 h 1418193"/>
              <a:gd name="connsiteX87" fmla="*/ 908576 w 2714079"/>
              <a:gd name="connsiteY87" fmla="*/ 576596 h 1418193"/>
              <a:gd name="connsiteX88" fmla="*/ 908576 w 2714079"/>
              <a:gd name="connsiteY88" fmla="*/ 617365 h 1418193"/>
              <a:gd name="connsiteX89" fmla="*/ 800829 w 2714079"/>
              <a:gd name="connsiteY89" fmla="*/ 617365 h 1418193"/>
              <a:gd name="connsiteX90" fmla="*/ 800829 w 2714079"/>
              <a:gd name="connsiteY90" fmla="*/ 687256 h 1418193"/>
              <a:gd name="connsiteX91" fmla="*/ 710553 w 2714079"/>
              <a:gd name="connsiteY91" fmla="*/ 687256 h 1418193"/>
              <a:gd name="connsiteX92" fmla="*/ 710553 w 2714079"/>
              <a:gd name="connsiteY92" fmla="*/ 774619 h 1418193"/>
              <a:gd name="connsiteX93" fmla="*/ 614454 w 2714079"/>
              <a:gd name="connsiteY93" fmla="*/ 774619 h 1418193"/>
              <a:gd name="connsiteX94" fmla="*/ 614454 w 2714079"/>
              <a:gd name="connsiteY94" fmla="*/ 873630 h 1418193"/>
              <a:gd name="connsiteX95" fmla="*/ 515443 w 2714079"/>
              <a:gd name="connsiteY95" fmla="*/ 873630 h 1418193"/>
              <a:gd name="connsiteX96" fmla="*/ 515443 w 2714079"/>
              <a:gd name="connsiteY96" fmla="*/ 955169 h 1418193"/>
              <a:gd name="connsiteX97" fmla="*/ 422255 w 2714079"/>
              <a:gd name="connsiteY97" fmla="*/ 955169 h 1418193"/>
              <a:gd name="connsiteX98" fmla="*/ 422255 w 2714079"/>
              <a:gd name="connsiteY98" fmla="*/ 1071653 h 1418193"/>
              <a:gd name="connsiteX99" fmla="*/ 320332 w 2714079"/>
              <a:gd name="connsiteY99" fmla="*/ 1071653 h 1418193"/>
              <a:gd name="connsiteX100" fmla="*/ 320332 w 2714079"/>
              <a:gd name="connsiteY100" fmla="*/ 1214346 h 1418193"/>
              <a:gd name="connsiteX101" fmla="*/ 221320 w 2714079"/>
              <a:gd name="connsiteY101" fmla="*/ 1214346 h 1418193"/>
              <a:gd name="connsiteX102" fmla="*/ 221320 w 2714079"/>
              <a:gd name="connsiteY102" fmla="*/ 1330830 h 1418193"/>
              <a:gd name="connsiteX103" fmla="*/ 110660 w 2714079"/>
              <a:gd name="connsiteY103" fmla="*/ 1330830 h 1418193"/>
              <a:gd name="connsiteX104" fmla="*/ 110660 w 2714079"/>
              <a:gd name="connsiteY104" fmla="*/ 1409457 h 1418193"/>
              <a:gd name="connsiteX105" fmla="*/ 0 w 2714079"/>
              <a:gd name="connsiteY105" fmla="*/ 1418193 h 141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714079" h="1418193">
                <a:moveTo>
                  <a:pt x="0" y="1418193"/>
                </a:moveTo>
                <a:lnTo>
                  <a:pt x="0" y="1359951"/>
                </a:lnTo>
                <a:lnTo>
                  <a:pt x="107748" y="1359951"/>
                </a:lnTo>
                <a:lnTo>
                  <a:pt x="107748" y="1255115"/>
                </a:lnTo>
                <a:lnTo>
                  <a:pt x="212584" y="1255115"/>
                </a:lnTo>
                <a:lnTo>
                  <a:pt x="212584" y="1109510"/>
                </a:lnTo>
                <a:lnTo>
                  <a:pt x="311595" y="1109510"/>
                </a:lnTo>
                <a:lnTo>
                  <a:pt x="311595" y="958081"/>
                </a:lnTo>
                <a:lnTo>
                  <a:pt x="410607" y="958081"/>
                </a:lnTo>
                <a:lnTo>
                  <a:pt x="410607" y="818300"/>
                </a:lnTo>
                <a:lnTo>
                  <a:pt x="509618" y="818300"/>
                </a:lnTo>
                <a:lnTo>
                  <a:pt x="509618" y="730937"/>
                </a:lnTo>
                <a:lnTo>
                  <a:pt x="617366" y="730937"/>
                </a:lnTo>
                <a:lnTo>
                  <a:pt x="617366" y="623189"/>
                </a:lnTo>
                <a:lnTo>
                  <a:pt x="719290" y="623189"/>
                </a:lnTo>
                <a:lnTo>
                  <a:pt x="719290" y="532914"/>
                </a:lnTo>
                <a:lnTo>
                  <a:pt x="812477" y="532914"/>
                </a:lnTo>
                <a:lnTo>
                  <a:pt x="812477" y="463024"/>
                </a:lnTo>
                <a:lnTo>
                  <a:pt x="923137" y="463024"/>
                </a:lnTo>
                <a:lnTo>
                  <a:pt x="923137" y="433903"/>
                </a:lnTo>
                <a:lnTo>
                  <a:pt x="1025060" y="433903"/>
                </a:lnTo>
                <a:lnTo>
                  <a:pt x="1025060" y="366924"/>
                </a:lnTo>
                <a:lnTo>
                  <a:pt x="1121160" y="366924"/>
                </a:lnTo>
                <a:lnTo>
                  <a:pt x="1121160" y="343628"/>
                </a:lnTo>
                <a:lnTo>
                  <a:pt x="1214347" y="343628"/>
                </a:lnTo>
                <a:lnTo>
                  <a:pt x="1214347" y="299946"/>
                </a:lnTo>
                <a:lnTo>
                  <a:pt x="1316271" y="299946"/>
                </a:lnTo>
                <a:cubicBezTo>
                  <a:pt x="1319612" y="269878"/>
                  <a:pt x="1319183" y="282527"/>
                  <a:pt x="1319183" y="262089"/>
                </a:cubicBezTo>
                <a:lnTo>
                  <a:pt x="1319183" y="262089"/>
                </a:lnTo>
                <a:lnTo>
                  <a:pt x="1418194" y="262089"/>
                </a:lnTo>
                <a:lnTo>
                  <a:pt x="1418194" y="230056"/>
                </a:lnTo>
                <a:lnTo>
                  <a:pt x="1520118" y="230056"/>
                </a:lnTo>
                <a:lnTo>
                  <a:pt x="1520118" y="206759"/>
                </a:lnTo>
                <a:lnTo>
                  <a:pt x="1627865" y="206759"/>
                </a:lnTo>
                <a:lnTo>
                  <a:pt x="1627865" y="186374"/>
                </a:lnTo>
                <a:lnTo>
                  <a:pt x="1718141" y="186374"/>
                </a:lnTo>
                <a:lnTo>
                  <a:pt x="1718141" y="168901"/>
                </a:lnTo>
                <a:lnTo>
                  <a:pt x="1822976" y="168901"/>
                </a:lnTo>
                <a:lnTo>
                  <a:pt x="1822976" y="139780"/>
                </a:lnTo>
                <a:lnTo>
                  <a:pt x="1916164" y="139780"/>
                </a:lnTo>
                <a:lnTo>
                  <a:pt x="1916164" y="107747"/>
                </a:lnTo>
                <a:lnTo>
                  <a:pt x="2018087" y="107747"/>
                </a:lnTo>
                <a:lnTo>
                  <a:pt x="2018087" y="78626"/>
                </a:lnTo>
                <a:lnTo>
                  <a:pt x="2213198" y="78626"/>
                </a:lnTo>
                <a:lnTo>
                  <a:pt x="2213198" y="78626"/>
                </a:lnTo>
                <a:lnTo>
                  <a:pt x="2213198" y="61154"/>
                </a:lnTo>
                <a:lnTo>
                  <a:pt x="2318034" y="61154"/>
                </a:lnTo>
                <a:lnTo>
                  <a:pt x="2318034" y="46593"/>
                </a:lnTo>
                <a:lnTo>
                  <a:pt x="2419957" y="46593"/>
                </a:lnTo>
                <a:lnTo>
                  <a:pt x="2419957" y="29121"/>
                </a:lnTo>
                <a:lnTo>
                  <a:pt x="2530617" y="29121"/>
                </a:lnTo>
                <a:lnTo>
                  <a:pt x="2530617" y="0"/>
                </a:lnTo>
                <a:lnTo>
                  <a:pt x="2714079" y="0"/>
                </a:lnTo>
                <a:lnTo>
                  <a:pt x="2714079" y="131044"/>
                </a:lnTo>
                <a:lnTo>
                  <a:pt x="2620892" y="131044"/>
                </a:lnTo>
                <a:lnTo>
                  <a:pt x="2620892" y="154341"/>
                </a:lnTo>
                <a:lnTo>
                  <a:pt x="2516057" y="154341"/>
                </a:lnTo>
                <a:lnTo>
                  <a:pt x="2422869" y="154341"/>
                </a:lnTo>
                <a:lnTo>
                  <a:pt x="2422869" y="177638"/>
                </a:lnTo>
                <a:lnTo>
                  <a:pt x="2326770" y="177638"/>
                </a:lnTo>
                <a:lnTo>
                  <a:pt x="2326770" y="195110"/>
                </a:lnTo>
                <a:lnTo>
                  <a:pt x="2216110" y="195110"/>
                </a:lnTo>
                <a:lnTo>
                  <a:pt x="2216110" y="206759"/>
                </a:lnTo>
                <a:lnTo>
                  <a:pt x="2020999" y="206759"/>
                </a:lnTo>
                <a:lnTo>
                  <a:pt x="2020999" y="253352"/>
                </a:lnTo>
                <a:lnTo>
                  <a:pt x="1916164" y="253352"/>
                </a:lnTo>
                <a:lnTo>
                  <a:pt x="1916164" y="279561"/>
                </a:lnTo>
                <a:lnTo>
                  <a:pt x="1814240" y="279561"/>
                </a:lnTo>
                <a:lnTo>
                  <a:pt x="1814240" y="308682"/>
                </a:lnTo>
                <a:lnTo>
                  <a:pt x="1712316" y="308682"/>
                </a:lnTo>
                <a:lnTo>
                  <a:pt x="1712316" y="329067"/>
                </a:lnTo>
                <a:lnTo>
                  <a:pt x="1613305" y="329067"/>
                </a:lnTo>
                <a:lnTo>
                  <a:pt x="1613305" y="352364"/>
                </a:lnTo>
                <a:lnTo>
                  <a:pt x="1511381" y="352364"/>
                </a:lnTo>
                <a:lnTo>
                  <a:pt x="1511381" y="375661"/>
                </a:lnTo>
                <a:lnTo>
                  <a:pt x="1415282" y="375661"/>
                </a:lnTo>
                <a:lnTo>
                  <a:pt x="1415282" y="401870"/>
                </a:lnTo>
                <a:lnTo>
                  <a:pt x="1319183" y="401870"/>
                </a:lnTo>
                <a:lnTo>
                  <a:pt x="1319183" y="436815"/>
                </a:lnTo>
                <a:lnTo>
                  <a:pt x="1223083" y="436815"/>
                </a:lnTo>
                <a:lnTo>
                  <a:pt x="1223083" y="486321"/>
                </a:lnTo>
                <a:lnTo>
                  <a:pt x="1109511" y="486321"/>
                </a:lnTo>
                <a:lnTo>
                  <a:pt x="1109511" y="515442"/>
                </a:lnTo>
                <a:lnTo>
                  <a:pt x="1022148" y="515442"/>
                </a:lnTo>
                <a:lnTo>
                  <a:pt x="1022148" y="562035"/>
                </a:lnTo>
                <a:lnTo>
                  <a:pt x="1022148" y="562035"/>
                </a:lnTo>
                <a:lnTo>
                  <a:pt x="1022148" y="576596"/>
                </a:lnTo>
                <a:lnTo>
                  <a:pt x="908576" y="576596"/>
                </a:lnTo>
                <a:lnTo>
                  <a:pt x="908576" y="617365"/>
                </a:lnTo>
                <a:lnTo>
                  <a:pt x="800829" y="617365"/>
                </a:lnTo>
                <a:lnTo>
                  <a:pt x="800829" y="687256"/>
                </a:lnTo>
                <a:lnTo>
                  <a:pt x="710553" y="687256"/>
                </a:lnTo>
                <a:lnTo>
                  <a:pt x="710553" y="774619"/>
                </a:lnTo>
                <a:lnTo>
                  <a:pt x="614454" y="774619"/>
                </a:lnTo>
                <a:lnTo>
                  <a:pt x="614454" y="873630"/>
                </a:lnTo>
                <a:lnTo>
                  <a:pt x="515443" y="873630"/>
                </a:lnTo>
                <a:lnTo>
                  <a:pt x="515443" y="955169"/>
                </a:lnTo>
                <a:lnTo>
                  <a:pt x="422255" y="955169"/>
                </a:lnTo>
                <a:lnTo>
                  <a:pt x="422255" y="1071653"/>
                </a:lnTo>
                <a:lnTo>
                  <a:pt x="320332" y="1071653"/>
                </a:lnTo>
                <a:lnTo>
                  <a:pt x="320332" y="1214346"/>
                </a:lnTo>
                <a:lnTo>
                  <a:pt x="221320" y="1214346"/>
                </a:lnTo>
                <a:lnTo>
                  <a:pt x="221320" y="1330830"/>
                </a:lnTo>
                <a:lnTo>
                  <a:pt x="110660" y="1330830"/>
                </a:lnTo>
                <a:lnTo>
                  <a:pt x="110660" y="1409457"/>
                </a:lnTo>
                <a:lnTo>
                  <a:pt x="0" y="1418193"/>
                </a:lnTo>
                <a:close/>
              </a:path>
            </a:pathLst>
          </a:custGeom>
          <a:solidFill>
            <a:schemeClr val="accent2">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3" name="Freeform: Shape 122">
            <a:extLst>
              <a:ext uri="{FF2B5EF4-FFF2-40B4-BE49-F238E27FC236}">
                <a16:creationId xmlns:a16="http://schemas.microsoft.com/office/drawing/2014/main" xmlns="" id="{B42D9574-8B38-4BEF-B6A9-6E0C7779678C}"/>
              </a:ext>
            </a:extLst>
          </p:cNvPr>
          <p:cNvSpPr/>
          <p:nvPr/>
        </p:nvSpPr>
        <p:spPr bwMode="auto">
          <a:xfrm>
            <a:off x="1035317" y="2823633"/>
            <a:ext cx="2806700" cy="1354667"/>
          </a:xfrm>
          <a:custGeom>
            <a:avLst/>
            <a:gdLst>
              <a:gd name="connsiteX0" fmla="*/ 0 w 2806700"/>
              <a:gd name="connsiteY0" fmla="*/ 1354667 h 1354667"/>
              <a:gd name="connsiteX1" fmla="*/ 97366 w 2806700"/>
              <a:gd name="connsiteY1" fmla="*/ 1354667 h 1354667"/>
              <a:gd name="connsiteX2" fmla="*/ 97366 w 2806700"/>
              <a:gd name="connsiteY2" fmla="*/ 1312334 h 1354667"/>
              <a:gd name="connsiteX3" fmla="*/ 211666 w 2806700"/>
              <a:gd name="connsiteY3" fmla="*/ 1312334 h 1354667"/>
              <a:gd name="connsiteX4" fmla="*/ 211666 w 2806700"/>
              <a:gd name="connsiteY4" fmla="*/ 1223434 h 1354667"/>
              <a:gd name="connsiteX5" fmla="*/ 309033 w 2806700"/>
              <a:gd name="connsiteY5" fmla="*/ 1223434 h 1354667"/>
              <a:gd name="connsiteX6" fmla="*/ 309033 w 2806700"/>
              <a:gd name="connsiteY6" fmla="*/ 1083734 h 1354667"/>
              <a:gd name="connsiteX7" fmla="*/ 402166 w 2806700"/>
              <a:gd name="connsiteY7" fmla="*/ 1083734 h 1354667"/>
              <a:gd name="connsiteX8" fmla="*/ 402166 w 2806700"/>
              <a:gd name="connsiteY8" fmla="*/ 948267 h 1354667"/>
              <a:gd name="connsiteX9" fmla="*/ 512233 w 2806700"/>
              <a:gd name="connsiteY9" fmla="*/ 948267 h 1354667"/>
              <a:gd name="connsiteX10" fmla="*/ 512233 w 2806700"/>
              <a:gd name="connsiteY10" fmla="*/ 825500 h 1354667"/>
              <a:gd name="connsiteX11" fmla="*/ 613833 w 2806700"/>
              <a:gd name="connsiteY11" fmla="*/ 825500 h 1354667"/>
              <a:gd name="connsiteX12" fmla="*/ 613833 w 2806700"/>
              <a:gd name="connsiteY12" fmla="*/ 745067 h 1354667"/>
              <a:gd name="connsiteX13" fmla="*/ 711200 w 2806700"/>
              <a:gd name="connsiteY13" fmla="*/ 745067 h 1354667"/>
              <a:gd name="connsiteX14" fmla="*/ 711200 w 2806700"/>
              <a:gd name="connsiteY14" fmla="*/ 626534 h 1354667"/>
              <a:gd name="connsiteX15" fmla="*/ 804333 w 2806700"/>
              <a:gd name="connsiteY15" fmla="*/ 626534 h 1354667"/>
              <a:gd name="connsiteX16" fmla="*/ 804333 w 2806700"/>
              <a:gd name="connsiteY16" fmla="*/ 537634 h 1354667"/>
              <a:gd name="connsiteX17" fmla="*/ 905933 w 2806700"/>
              <a:gd name="connsiteY17" fmla="*/ 537634 h 1354667"/>
              <a:gd name="connsiteX18" fmla="*/ 905933 w 2806700"/>
              <a:gd name="connsiteY18" fmla="*/ 474134 h 1354667"/>
              <a:gd name="connsiteX19" fmla="*/ 1011766 w 2806700"/>
              <a:gd name="connsiteY19" fmla="*/ 474134 h 1354667"/>
              <a:gd name="connsiteX20" fmla="*/ 1011766 w 2806700"/>
              <a:gd name="connsiteY20" fmla="*/ 436034 h 1354667"/>
              <a:gd name="connsiteX21" fmla="*/ 1104900 w 2806700"/>
              <a:gd name="connsiteY21" fmla="*/ 436034 h 1354667"/>
              <a:gd name="connsiteX22" fmla="*/ 1104900 w 2806700"/>
              <a:gd name="connsiteY22" fmla="*/ 372534 h 1354667"/>
              <a:gd name="connsiteX23" fmla="*/ 1202266 w 2806700"/>
              <a:gd name="connsiteY23" fmla="*/ 372534 h 1354667"/>
              <a:gd name="connsiteX24" fmla="*/ 1202266 w 2806700"/>
              <a:gd name="connsiteY24" fmla="*/ 347134 h 1354667"/>
              <a:gd name="connsiteX25" fmla="*/ 1316566 w 2806700"/>
              <a:gd name="connsiteY25" fmla="*/ 347134 h 1354667"/>
              <a:gd name="connsiteX26" fmla="*/ 1316566 w 2806700"/>
              <a:gd name="connsiteY26" fmla="*/ 296334 h 1354667"/>
              <a:gd name="connsiteX27" fmla="*/ 1409700 w 2806700"/>
              <a:gd name="connsiteY27" fmla="*/ 296334 h 1354667"/>
              <a:gd name="connsiteX28" fmla="*/ 1409700 w 2806700"/>
              <a:gd name="connsiteY28" fmla="*/ 266700 h 1354667"/>
              <a:gd name="connsiteX29" fmla="*/ 1515533 w 2806700"/>
              <a:gd name="connsiteY29" fmla="*/ 266700 h 1354667"/>
              <a:gd name="connsiteX30" fmla="*/ 1515533 w 2806700"/>
              <a:gd name="connsiteY30" fmla="*/ 241300 h 1354667"/>
              <a:gd name="connsiteX31" fmla="*/ 1595966 w 2806700"/>
              <a:gd name="connsiteY31" fmla="*/ 241300 h 1354667"/>
              <a:gd name="connsiteX32" fmla="*/ 1595966 w 2806700"/>
              <a:gd name="connsiteY32" fmla="*/ 211667 h 1354667"/>
              <a:gd name="connsiteX33" fmla="*/ 1714500 w 2806700"/>
              <a:gd name="connsiteY33" fmla="*/ 211667 h 1354667"/>
              <a:gd name="connsiteX34" fmla="*/ 1714500 w 2806700"/>
              <a:gd name="connsiteY34" fmla="*/ 190500 h 1354667"/>
              <a:gd name="connsiteX35" fmla="*/ 1807633 w 2806700"/>
              <a:gd name="connsiteY35" fmla="*/ 190500 h 1354667"/>
              <a:gd name="connsiteX36" fmla="*/ 1807633 w 2806700"/>
              <a:gd name="connsiteY36" fmla="*/ 169334 h 1354667"/>
              <a:gd name="connsiteX37" fmla="*/ 1917700 w 2806700"/>
              <a:gd name="connsiteY37" fmla="*/ 169334 h 1354667"/>
              <a:gd name="connsiteX38" fmla="*/ 1917700 w 2806700"/>
              <a:gd name="connsiteY38" fmla="*/ 169334 h 1354667"/>
              <a:gd name="connsiteX39" fmla="*/ 1917700 w 2806700"/>
              <a:gd name="connsiteY39" fmla="*/ 135467 h 1354667"/>
              <a:gd name="connsiteX40" fmla="*/ 2002366 w 2806700"/>
              <a:gd name="connsiteY40" fmla="*/ 135467 h 1354667"/>
              <a:gd name="connsiteX41" fmla="*/ 2002366 w 2806700"/>
              <a:gd name="connsiteY41" fmla="*/ 114300 h 1354667"/>
              <a:gd name="connsiteX42" fmla="*/ 2112433 w 2806700"/>
              <a:gd name="connsiteY42" fmla="*/ 114300 h 1354667"/>
              <a:gd name="connsiteX43" fmla="*/ 2112433 w 2806700"/>
              <a:gd name="connsiteY43" fmla="*/ 71967 h 1354667"/>
              <a:gd name="connsiteX44" fmla="*/ 2307166 w 2806700"/>
              <a:gd name="connsiteY44" fmla="*/ 71967 h 1354667"/>
              <a:gd name="connsiteX45" fmla="*/ 2307166 w 2806700"/>
              <a:gd name="connsiteY45" fmla="*/ 59267 h 1354667"/>
              <a:gd name="connsiteX46" fmla="*/ 2413000 w 2806700"/>
              <a:gd name="connsiteY46" fmla="*/ 59267 h 1354667"/>
              <a:gd name="connsiteX47" fmla="*/ 2413000 w 2806700"/>
              <a:gd name="connsiteY47" fmla="*/ 42334 h 1354667"/>
              <a:gd name="connsiteX48" fmla="*/ 2514600 w 2806700"/>
              <a:gd name="connsiteY48" fmla="*/ 42334 h 1354667"/>
              <a:gd name="connsiteX49" fmla="*/ 2514600 w 2806700"/>
              <a:gd name="connsiteY49" fmla="*/ 21167 h 1354667"/>
              <a:gd name="connsiteX50" fmla="*/ 2607733 w 2806700"/>
              <a:gd name="connsiteY50" fmla="*/ 21167 h 1354667"/>
              <a:gd name="connsiteX51" fmla="*/ 2607733 w 2806700"/>
              <a:gd name="connsiteY51" fmla="*/ 12700 h 1354667"/>
              <a:gd name="connsiteX52" fmla="*/ 2709333 w 2806700"/>
              <a:gd name="connsiteY52" fmla="*/ 12700 h 1354667"/>
              <a:gd name="connsiteX53" fmla="*/ 2709333 w 2806700"/>
              <a:gd name="connsiteY53" fmla="*/ 0 h 1354667"/>
              <a:gd name="connsiteX54" fmla="*/ 2806700 w 2806700"/>
              <a:gd name="connsiteY54" fmla="*/ 0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06700" h="1354667">
                <a:moveTo>
                  <a:pt x="0" y="1354667"/>
                </a:moveTo>
                <a:lnTo>
                  <a:pt x="97366" y="1354667"/>
                </a:lnTo>
                <a:lnTo>
                  <a:pt x="97366" y="1312334"/>
                </a:lnTo>
                <a:lnTo>
                  <a:pt x="211666" y="1312334"/>
                </a:lnTo>
                <a:lnTo>
                  <a:pt x="211666" y="1223434"/>
                </a:lnTo>
                <a:lnTo>
                  <a:pt x="309033" y="1223434"/>
                </a:lnTo>
                <a:lnTo>
                  <a:pt x="309033" y="1083734"/>
                </a:lnTo>
                <a:lnTo>
                  <a:pt x="402166" y="1083734"/>
                </a:lnTo>
                <a:lnTo>
                  <a:pt x="402166" y="948267"/>
                </a:lnTo>
                <a:lnTo>
                  <a:pt x="512233" y="948267"/>
                </a:lnTo>
                <a:lnTo>
                  <a:pt x="512233" y="825500"/>
                </a:lnTo>
                <a:lnTo>
                  <a:pt x="613833" y="825500"/>
                </a:lnTo>
                <a:lnTo>
                  <a:pt x="613833" y="745067"/>
                </a:lnTo>
                <a:lnTo>
                  <a:pt x="711200" y="745067"/>
                </a:lnTo>
                <a:lnTo>
                  <a:pt x="711200" y="626534"/>
                </a:lnTo>
                <a:lnTo>
                  <a:pt x="804333" y="626534"/>
                </a:lnTo>
                <a:lnTo>
                  <a:pt x="804333" y="537634"/>
                </a:lnTo>
                <a:lnTo>
                  <a:pt x="905933" y="537634"/>
                </a:lnTo>
                <a:lnTo>
                  <a:pt x="905933" y="474134"/>
                </a:lnTo>
                <a:lnTo>
                  <a:pt x="1011766" y="474134"/>
                </a:lnTo>
                <a:lnTo>
                  <a:pt x="1011766" y="436034"/>
                </a:lnTo>
                <a:lnTo>
                  <a:pt x="1104900" y="436034"/>
                </a:lnTo>
                <a:lnTo>
                  <a:pt x="1104900" y="372534"/>
                </a:lnTo>
                <a:lnTo>
                  <a:pt x="1202266" y="372534"/>
                </a:lnTo>
                <a:lnTo>
                  <a:pt x="1202266" y="347134"/>
                </a:lnTo>
                <a:lnTo>
                  <a:pt x="1316566" y="347134"/>
                </a:lnTo>
                <a:lnTo>
                  <a:pt x="1316566" y="296334"/>
                </a:lnTo>
                <a:lnTo>
                  <a:pt x="1409700" y="296334"/>
                </a:lnTo>
                <a:lnTo>
                  <a:pt x="1409700" y="266700"/>
                </a:lnTo>
                <a:lnTo>
                  <a:pt x="1515533" y="266700"/>
                </a:lnTo>
                <a:lnTo>
                  <a:pt x="1515533" y="241300"/>
                </a:lnTo>
                <a:lnTo>
                  <a:pt x="1595966" y="241300"/>
                </a:lnTo>
                <a:lnTo>
                  <a:pt x="1595966" y="211667"/>
                </a:lnTo>
                <a:lnTo>
                  <a:pt x="1714500" y="211667"/>
                </a:lnTo>
                <a:lnTo>
                  <a:pt x="1714500" y="190500"/>
                </a:lnTo>
                <a:lnTo>
                  <a:pt x="1807633" y="190500"/>
                </a:lnTo>
                <a:lnTo>
                  <a:pt x="1807633" y="169334"/>
                </a:lnTo>
                <a:lnTo>
                  <a:pt x="1917700" y="169334"/>
                </a:lnTo>
                <a:lnTo>
                  <a:pt x="1917700" y="169334"/>
                </a:lnTo>
                <a:lnTo>
                  <a:pt x="1917700" y="135467"/>
                </a:lnTo>
                <a:lnTo>
                  <a:pt x="2002366" y="135467"/>
                </a:lnTo>
                <a:lnTo>
                  <a:pt x="2002366" y="114300"/>
                </a:lnTo>
                <a:lnTo>
                  <a:pt x="2112433" y="114300"/>
                </a:lnTo>
                <a:lnTo>
                  <a:pt x="2112433" y="71967"/>
                </a:lnTo>
                <a:lnTo>
                  <a:pt x="2307166" y="71967"/>
                </a:lnTo>
                <a:lnTo>
                  <a:pt x="2307166" y="59267"/>
                </a:lnTo>
                <a:lnTo>
                  <a:pt x="2413000" y="59267"/>
                </a:lnTo>
                <a:lnTo>
                  <a:pt x="2413000" y="42334"/>
                </a:lnTo>
                <a:lnTo>
                  <a:pt x="2514600" y="42334"/>
                </a:lnTo>
                <a:lnTo>
                  <a:pt x="2514600" y="21167"/>
                </a:lnTo>
                <a:lnTo>
                  <a:pt x="2607733" y="21167"/>
                </a:lnTo>
                <a:lnTo>
                  <a:pt x="2607733" y="12700"/>
                </a:lnTo>
                <a:lnTo>
                  <a:pt x="2709333" y="12700"/>
                </a:lnTo>
                <a:lnTo>
                  <a:pt x="2709333" y="0"/>
                </a:lnTo>
                <a:lnTo>
                  <a:pt x="2806700" y="0"/>
                </a:lnTo>
              </a:path>
            </a:pathLst>
          </a:custGeom>
          <a:noFill/>
          <a:ln w="28575">
            <a:solidFill>
              <a:schemeClr val="accent1"/>
            </a:solidFill>
            <a:miter lim="800000"/>
            <a:headEnd/>
            <a:tailEnd/>
          </a:ln>
        </p:spPr>
        <p:txBody>
          <a:bodyPr rtlCol="0" anchor="ctr"/>
          <a:lstStyle/>
          <a:p>
            <a:pPr algn="ctr"/>
            <a:endParaRPr lang="en-US" dirty="0"/>
          </a:p>
        </p:txBody>
      </p:sp>
      <p:sp>
        <p:nvSpPr>
          <p:cNvPr id="124" name="Freeform: Shape 123">
            <a:extLst>
              <a:ext uri="{FF2B5EF4-FFF2-40B4-BE49-F238E27FC236}">
                <a16:creationId xmlns:a16="http://schemas.microsoft.com/office/drawing/2014/main" xmlns="" id="{53AC73C2-52C9-4157-B95F-84ECF8AED8DA}"/>
              </a:ext>
            </a:extLst>
          </p:cNvPr>
          <p:cNvSpPr/>
          <p:nvPr/>
        </p:nvSpPr>
        <p:spPr bwMode="auto">
          <a:xfrm>
            <a:off x="1039550" y="2933700"/>
            <a:ext cx="2806700" cy="1244600"/>
          </a:xfrm>
          <a:custGeom>
            <a:avLst/>
            <a:gdLst>
              <a:gd name="connsiteX0" fmla="*/ 0 w 2806700"/>
              <a:gd name="connsiteY0" fmla="*/ 1244600 h 1244600"/>
              <a:gd name="connsiteX1" fmla="*/ 203200 w 2806700"/>
              <a:gd name="connsiteY1" fmla="*/ 1244600 h 1244600"/>
              <a:gd name="connsiteX2" fmla="*/ 203200 w 2806700"/>
              <a:gd name="connsiteY2" fmla="*/ 1155700 h 1244600"/>
              <a:gd name="connsiteX3" fmla="*/ 309033 w 2806700"/>
              <a:gd name="connsiteY3" fmla="*/ 1155700 h 1244600"/>
              <a:gd name="connsiteX4" fmla="*/ 309033 w 2806700"/>
              <a:gd name="connsiteY4" fmla="*/ 1071033 h 1244600"/>
              <a:gd name="connsiteX5" fmla="*/ 402167 w 2806700"/>
              <a:gd name="connsiteY5" fmla="*/ 1071033 h 1244600"/>
              <a:gd name="connsiteX6" fmla="*/ 402167 w 2806700"/>
              <a:gd name="connsiteY6" fmla="*/ 982133 h 1244600"/>
              <a:gd name="connsiteX7" fmla="*/ 508000 w 2806700"/>
              <a:gd name="connsiteY7" fmla="*/ 982133 h 1244600"/>
              <a:gd name="connsiteX8" fmla="*/ 508000 w 2806700"/>
              <a:gd name="connsiteY8" fmla="*/ 880533 h 1244600"/>
              <a:gd name="connsiteX9" fmla="*/ 596900 w 2806700"/>
              <a:gd name="connsiteY9" fmla="*/ 880533 h 1244600"/>
              <a:gd name="connsiteX10" fmla="*/ 596900 w 2806700"/>
              <a:gd name="connsiteY10" fmla="*/ 791633 h 1244600"/>
              <a:gd name="connsiteX11" fmla="*/ 694267 w 2806700"/>
              <a:gd name="connsiteY11" fmla="*/ 791633 h 1244600"/>
              <a:gd name="connsiteX12" fmla="*/ 694267 w 2806700"/>
              <a:gd name="connsiteY12" fmla="*/ 719667 h 1244600"/>
              <a:gd name="connsiteX13" fmla="*/ 800100 w 2806700"/>
              <a:gd name="connsiteY13" fmla="*/ 719667 h 1244600"/>
              <a:gd name="connsiteX14" fmla="*/ 800100 w 2806700"/>
              <a:gd name="connsiteY14" fmla="*/ 668867 h 1244600"/>
              <a:gd name="connsiteX15" fmla="*/ 905933 w 2806700"/>
              <a:gd name="connsiteY15" fmla="*/ 668867 h 1244600"/>
              <a:gd name="connsiteX16" fmla="*/ 905933 w 2806700"/>
              <a:gd name="connsiteY16" fmla="*/ 601133 h 1244600"/>
              <a:gd name="connsiteX17" fmla="*/ 1007533 w 2806700"/>
              <a:gd name="connsiteY17" fmla="*/ 601133 h 1244600"/>
              <a:gd name="connsiteX18" fmla="*/ 1007533 w 2806700"/>
              <a:gd name="connsiteY18" fmla="*/ 533400 h 1244600"/>
              <a:gd name="connsiteX19" fmla="*/ 1096433 w 2806700"/>
              <a:gd name="connsiteY19" fmla="*/ 533400 h 1244600"/>
              <a:gd name="connsiteX20" fmla="*/ 1096433 w 2806700"/>
              <a:gd name="connsiteY20" fmla="*/ 533400 h 1244600"/>
              <a:gd name="connsiteX21" fmla="*/ 1096433 w 2806700"/>
              <a:gd name="connsiteY21" fmla="*/ 495300 h 1244600"/>
              <a:gd name="connsiteX22" fmla="*/ 1198033 w 2806700"/>
              <a:gd name="connsiteY22" fmla="*/ 495300 h 1244600"/>
              <a:gd name="connsiteX23" fmla="*/ 1198033 w 2806700"/>
              <a:gd name="connsiteY23" fmla="*/ 440267 h 1244600"/>
              <a:gd name="connsiteX24" fmla="*/ 1299633 w 2806700"/>
              <a:gd name="connsiteY24" fmla="*/ 440267 h 1244600"/>
              <a:gd name="connsiteX25" fmla="*/ 1299633 w 2806700"/>
              <a:gd name="connsiteY25" fmla="*/ 410633 h 1244600"/>
              <a:gd name="connsiteX26" fmla="*/ 1409700 w 2806700"/>
              <a:gd name="connsiteY26" fmla="*/ 410633 h 1244600"/>
              <a:gd name="connsiteX27" fmla="*/ 1409700 w 2806700"/>
              <a:gd name="connsiteY27" fmla="*/ 364067 h 1244600"/>
              <a:gd name="connsiteX28" fmla="*/ 1511300 w 2806700"/>
              <a:gd name="connsiteY28" fmla="*/ 364067 h 1244600"/>
              <a:gd name="connsiteX29" fmla="*/ 1511300 w 2806700"/>
              <a:gd name="connsiteY29" fmla="*/ 330200 h 1244600"/>
              <a:gd name="connsiteX30" fmla="*/ 1629833 w 2806700"/>
              <a:gd name="connsiteY30" fmla="*/ 330200 h 1244600"/>
              <a:gd name="connsiteX31" fmla="*/ 1629833 w 2806700"/>
              <a:gd name="connsiteY31" fmla="*/ 292100 h 1244600"/>
              <a:gd name="connsiteX32" fmla="*/ 1718733 w 2806700"/>
              <a:gd name="connsiteY32" fmla="*/ 292100 h 1244600"/>
              <a:gd name="connsiteX33" fmla="*/ 1718733 w 2806700"/>
              <a:gd name="connsiteY33" fmla="*/ 275167 h 1244600"/>
              <a:gd name="connsiteX34" fmla="*/ 1799167 w 2806700"/>
              <a:gd name="connsiteY34" fmla="*/ 275167 h 1244600"/>
              <a:gd name="connsiteX35" fmla="*/ 1799167 w 2806700"/>
              <a:gd name="connsiteY35" fmla="*/ 245533 h 1244600"/>
              <a:gd name="connsiteX36" fmla="*/ 1913467 w 2806700"/>
              <a:gd name="connsiteY36" fmla="*/ 245533 h 1244600"/>
              <a:gd name="connsiteX37" fmla="*/ 1913467 w 2806700"/>
              <a:gd name="connsiteY37" fmla="*/ 228600 h 1244600"/>
              <a:gd name="connsiteX38" fmla="*/ 2002367 w 2806700"/>
              <a:gd name="connsiteY38" fmla="*/ 228600 h 1244600"/>
              <a:gd name="connsiteX39" fmla="*/ 2002367 w 2806700"/>
              <a:gd name="connsiteY39" fmla="*/ 186267 h 1244600"/>
              <a:gd name="connsiteX40" fmla="*/ 2108200 w 2806700"/>
              <a:gd name="connsiteY40" fmla="*/ 186267 h 1244600"/>
              <a:gd name="connsiteX41" fmla="*/ 2108200 w 2806700"/>
              <a:gd name="connsiteY41" fmla="*/ 160867 h 1244600"/>
              <a:gd name="connsiteX42" fmla="*/ 2205567 w 2806700"/>
              <a:gd name="connsiteY42" fmla="*/ 160867 h 1244600"/>
              <a:gd name="connsiteX43" fmla="*/ 2205567 w 2806700"/>
              <a:gd name="connsiteY43" fmla="*/ 118533 h 1244600"/>
              <a:gd name="connsiteX44" fmla="*/ 2315633 w 2806700"/>
              <a:gd name="connsiteY44" fmla="*/ 118533 h 1244600"/>
              <a:gd name="connsiteX45" fmla="*/ 2315633 w 2806700"/>
              <a:gd name="connsiteY45" fmla="*/ 105833 h 1244600"/>
              <a:gd name="connsiteX46" fmla="*/ 2404533 w 2806700"/>
              <a:gd name="connsiteY46" fmla="*/ 105833 h 1244600"/>
              <a:gd name="connsiteX47" fmla="*/ 2404533 w 2806700"/>
              <a:gd name="connsiteY47" fmla="*/ 84667 h 1244600"/>
              <a:gd name="connsiteX48" fmla="*/ 2501900 w 2806700"/>
              <a:gd name="connsiteY48" fmla="*/ 84667 h 1244600"/>
              <a:gd name="connsiteX49" fmla="*/ 2501900 w 2806700"/>
              <a:gd name="connsiteY49" fmla="*/ 67733 h 1244600"/>
              <a:gd name="connsiteX50" fmla="*/ 2599267 w 2806700"/>
              <a:gd name="connsiteY50" fmla="*/ 67733 h 1244600"/>
              <a:gd name="connsiteX51" fmla="*/ 2599267 w 2806700"/>
              <a:gd name="connsiteY51" fmla="*/ 33867 h 1244600"/>
              <a:gd name="connsiteX52" fmla="*/ 2717800 w 2806700"/>
              <a:gd name="connsiteY52" fmla="*/ 33867 h 1244600"/>
              <a:gd name="connsiteX53" fmla="*/ 2717800 w 2806700"/>
              <a:gd name="connsiteY53" fmla="*/ 12700 h 1244600"/>
              <a:gd name="connsiteX54" fmla="*/ 2806700 w 2806700"/>
              <a:gd name="connsiteY54" fmla="*/ 12700 h 1244600"/>
              <a:gd name="connsiteX55" fmla="*/ 2806700 w 2806700"/>
              <a:gd name="connsiteY55" fmla="*/ 0 h 12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06700" h="1244600">
                <a:moveTo>
                  <a:pt x="0" y="1244600"/>
                </a:moveTo>
                <a:lnTo>
                  <a:pt x="203200" y="1244600"/>
                </a:lnTo>
                <a:lnTo>
                  <a:pt x="203200" y="1155700"/>
                </a:lnTo>
                <a:lnTo>
                  <a:pt x="309033" y="1155700"/>
                </a:lnTo>
                <a:lnTo>
                  <a:pt x="309033" y="1071033"/>
                </a:lnTo>
                <a:lnTo>
                  <a:pt x="402167" y="1071033"/>
                </a:lnTo>
                <a:lnTo>
                  <a:pt x="402167" y="982133"/>
                </a:lnTo>
                <a:lnTo>
                  <a:pt x="508000" y="982133"/>
                </a:lnTo>
                <a:lnTo>
                  <a:pt x="508000" y="880533"/>
                </a:lnTo>
                <a:lnTo>
                  <a:pt x="596900" y="880533"/>
                </a:lnTo>
                <a:lnTo>
                  <a:pt x="596900" y="791633"/>
                </a:lnTo>
                <a:lnTo>
                  <a:pt x="694267" y="791633"/>
                </a:lnTo>
                <a:lnTo>
                  <a:pt x="694267" y="719667"/>
                </a:lnTo>
                <a:lnTo>
                  <a:pt x="800100" y="719667"/>
                </a:lnTo>
                <a:lnTo>
                  <a:pt x="800100" y="668867"/>
                </a:lnTo>
                <a:lnTo>
                  <a:pt x="905933" y="668867"/>
                </a:lnTo>
                <a:lnTo>
                  <a:pt x="905933" y="601133"/>
                </a:lnTo>
                <a:lnTo>
                  <a:pt x="1007533" y="601133"/>
                </a:lnTo>
                <a:lnTo>
                  <a:pt x="1007533" y="533400"/>
                </a:lnTo>
                <a:lnTo>
                  <a:pt x="1096433" y="533400"/>
                </a:lnTo>
                <a:lnTo>
                  <a:pt x="1096433" y="533400"/>
                </a:lnTo>
                <a:lnTo>
                  <a:pt x="1096433" y="495300"/>
                </a:lnTo>
                <a:lnTo>
                  <a:pt x="1198033" y="495300"/>
                </a:lnTo>
                <a:lnTo>
                  <a:pt x="1198033" y="440267"/>
                </a:lnTo>
                <a:lnTo>
                  <a:pt x="1299633" y="440267"/>
                </a:lnTo>
                <a:lnTo>
                  <a:pt x="1299633" y="410633"/>
                </a:lnTo>
                <a:lnTo>
                  <a:pt x="1409700" y="410633"/>
                </a:lnTo>
                <a:lnTo>
                  <a:pt x="1409700" y="364067"/>
                </a:lnTo>
                <a:lnTo>
                  <a:pt x="1511300" y="364067"/>
                </a:lnTo>
                <a:lnTo>
                  <a:pt x="1511300" y="330200"/>
                </a:lnTo>
                <a:lnTo>
                  <a:pt x="1629833" y="330200"/>
                </a:lnTo>
                <a:lnTo>
                  <a:pt x="1629833" y="292100"/>
                </a:lnTo>
                <a:lnTo>
                  <a:pt x="1718733" y="292100"/>
                </a:lnTo>
                <a:lnTo>
                  <a:pt x="1718733" y="275167"/>
                </a:lnTo>
                <a:lnTo>
                  <a:pt x="1799167" y="275167"/>
                </a:lnTo>
                <a:lnTo>
                  <a:pt x="1799167" y="245533"/>
                </a:lnTo>
                <a:lnTo>
                  <a:pt x="1913467" y="245533"/>
                </a:lnTo>
                <a:lnTo>
                  <a:pt x="1913467" y="228600"/>
                </a:lnTo>
                <a:lnTo>
                  <a:pt x="2002367" y="228600"/>
                </a:lnTo>
                <a:lnTo>
                  <a:pt x="2002367" y="186267"/>
                </a:lnTo>
                <a:lnTo>
                  <a:pt x="2108200" y="186267"/>
                </a:lnTo>
                <a:lnTo>
                  <a:pt x="2108200" y="160867"/>
                </a:lnTo>
                <a:lnTo>
                  <a:pt x="2205567" y="160867"/>
                </a:lnTo>
                <a:lnTo>
                  <a:pt x="2205567" y="118533"/>
                </a:lnTo>
                <a:lnTo>
                  <a:pt x="2315633" y="118533"/>
                </a:lnTo>
                <a:lnTo>
                  <a:pt x="2315633" y="105833"/>
                </a:lnTo>
                <a:lnTo>
                  <a:pt x="2404533" y="105833"/>
                </a:lnTo>
                <a:lnTo>
                  <a:pt x="2404533" y="84667"/>
                </a:lnTo>
                <a:lnTo>
                  <a:pt x="2501900" y="84667"/>
                </a:lnTo>
                <a:lnTo>
                  <a:pt x="2501900" y="67733"/>
                </a:lnTo>
                <a:lnTo>
                  <a:pt x="2599267" y="67733"/>
                </a:lnTo>
                <a:lnTo>
                  <a:pt x="2599267" y="33867"/>
                </a:lnTo>
                <a:lnTo>
                  <a:pt x="2717800" y="33867"/>
                </a:lnTo>
                <a:lnTo>
                  <a:pt x="2717800" y="12700"/>
                </a:lnTo>
                <a:lnTo>
                  <a:pt x="2806700" y="12700"/>
                </a:lnTo>
                <a:lnTo>
                  <a:pt x="2806700" y="0"/>
                </a:lnTo>
              </a:path>
            </a:pathLst>
          </a:custGeom>
          <a:noFill/>
          <a:ln w="28575">
            <a:solidFill>
              <a:schemeClr val="accent3"/>
            </a:solidFill>
            <a:miter lim="800000"/>
            <a:headEnd/>
            <a:tailEnd/>
          </a:ln>
        </p:spPr>
        <p:txBody>
          <a:bodyPr rtlCol="0" anchor="ctr"/>
          <a:lstStyle/>
          <a:p>
            <a:pPr algn="ctr"/>
            <a:endParaRPr lang="en-US" dirty="0"/>
          </a:p>
        </p:txBody>
      </p:sp>
      <p:sp>
        <p:nvSpPr>
          <p:cNvPr id="2" name="Title 1">
            <a:extLst>
              <a:ext uri="{FF2B5EF4-FFF2-40B4-BE49-F238E27FC236}">
                <a16:creationId xmlns:a16="http://schemas.microsoft.com/office/drawing/2014/main" xmlns="" id="{FD8C4D3E-06E2-4C43-B84E-95DCFD78236E}"/>
              </a:ext>
            </a:extLst>
          </p:cNvPr>
          <p:cNvSpPr>
            <a:spLocks noGrp="1"/>
          </p:cNvSpPr>
          <p:nvPr>
            <p:ph type="title"/>
          </p:nvPr>
        </p:nvSpPr>
        <p:spPr/>
        <p:txBody>
          <a:bodyPr/>
          <a:lstStyle/>
          <a:p>
            <a:r>
              <a:rPr lang="en-US" dirty="0">
                <a:solidFill>
                  <a:schemeClr val="bg1"/>
                </a:solidFill>
              </a:rPr>
              <a:t>NIAD ACTT-1: Time to Recovery</a:t>
            </a:r>
          </a:p>
        </p:txBody>
      </p:sp>
      <p:sp>
        <p:nvSpPr>
          <p:cNvPr id="8" name="TextBox 7">
            <a:extLst>
              <a:ext uri="{FF2B5EF4-FFF2-40B4-BE49-F238E27FC236}">
                <a16:creationId xmlns:a16="http://schemas.microsoft.com/office/drawing/2014/main" xmlns="" id="{D8823577-B381-4848-91A4-883F6B3D1694}"/>
              </a:ext>
            </a:extLst>
          </p:cNvPr>
          <p:cNvSpPr txBox="1"/>
          <p:nvPr/>
        </p:nvSpPr>
        <p:spPr bwMode="auto">
          <a:xfrm>
            <a:off x="1504857" y="1863767"/>
            <a:ext cx="200025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Overall</a:t>
            </a:r>
          </a:p>
        </p:txBody>
      </p:sp>
      <p:sp>
        <p:nvSpPr>
          <p:cNvPr id="9" name="TextBox 8">
            <a:extLst>
              <a:ext uri="{FF2B5EF4-FFF2-40B4-BE49-F238E27FC236}">
                <a16:creationId xmlns:a16="http://schemas.microsoft.com/office/drawing/2014/main" xmlns="" id="{7551D6F6-8623-440F-B480-A54324A0D13C}"/>
              </a:ext>
            </a:extLst>
          </p:cNvPr>
          <p:cNvSpPr txBox="1"/>
          <p:nvPr/>
        </p:nvSpPr>
        <p:spPr bwMode="auto">
          <a:xfrm>
            <a:off x="4765057" y="1543378"/>
            <a:ext cx="325935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No Oxygen </a:t>
            </a:r>
          </a:p>
          <a:p>
            <a:pPr algn="ctr">
              <a:lnSpc>
                <a:spcPct val="100000"/>
              </a:lnSpc>
              <a:spcAft>
                <a:spcPct val="0"/>
              </a:spcAft>
              <a:buClrTx/>
              <a:buFontTx/>
              <a:buNone/>
            </a:pPr>
            <a:r>
              <a:rPr lang="en-US" b="1" dirty="0">
                <a:solidFill>
                  <a:schemeClr val="bg1"/>
                </a:solidFill>
                <a:latin typeface="Calibri" panose="020F0502020204030204" pitchFamily="34" charset="0"/>
              </a:rPr>
              <a:t>(BL Ordinal Score = 4)</a:t>
            </a:r>
          </a:p>
        </p:txBody>
      </p:sp>
      <p:sp>
        <p:nvSpPr>
          <p:cNvPr id="11" name="TextBox 10">
            <a:extLst>
              <a:ext uri="{FF2B5EF4-FFF2-40B4-BE49-F238E27FC236}">
                <a16:creationId xmlns:a16="http://schemas.microsoft.com/office/drawing/2014/main" xmlns="" id="{3494A1F5-6CDC-4C26-BC25-6062B7ADAD49}"/>
              </a:ext>
            </a:extLst>
          </p:cNvPr>
          <p:cNvSpPr txBox="1"/>
          <p:nvPr/>
        </p:nvSpPr>
        <p:spPr bwMode="auto">
          <a:xfrm>
            <a:off x="8634433" y="1487905"/>
            <a:ext cx="325935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Oxygen</a:t>
            </a:r>
          </a:p>
          <a:p>
            <a:pPr algn="ctr">
              <a:lnSpc>
                <a:spcPct val="100000"/>
              </a:lnSpc>
              <a:spcAft>
                <a:spcPct val="0"/>
              </a:spcAft>
              <a:buClrTx/>
              <a:buFontTx/>
              <a:buNone/>
            </a:pPr>
            <a:r>
              <a:rPr lang="en-US" b="1" dirty="0">
                <a:solidFill>
                  <a:schemeClr val="bg1"/>
                </a:solidFill>
                <a:latin typeface="Calibri" panose="020F0502020204030204" pitchFamily="34" charset="0"/>
              </a:rPr>
              <a:t>(BL Ordinal Score = 5)</a:t>
            </a:r>
          </a:p>
        </p:txBody>
      </p:sp>
      <p:sp>
        <p:nvSpPr>
          <p:cNvPr id="13" name="TextBox 12">
            <a:extLst>
              <a:ext uri="{FF2B5EF4-FFF2-40B4-BE49-F238E27FC236}">
                <a16:creationId xmlns:a16="http://schemas.microsoft.com/office/drawing/2014/main" xmlns="" id="{ECF202C0-D2B8-44EB-BC66-646CD72FC177}"/>
              </a:ext>
            </a:extLst>
          </p:cNvPr>
          <p:cNvSpPr txBox="1"/>
          <p:nvPr/>
        </p:nvSpPr>
        <p:spPr bwMode="auto">
          <a:xfrm rot="16200000">
            <a:off x="-465213" y="3085858"/>
            <a:ext cx="180996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Proportion Recovered</a:t>
            </a:r>
          </a:p>
        </p:txBody>
      </p:sp>
      <p:grpSp>
        <p:nvGrpSpPr>
          <p:cNvPr id="5" name="Group 1">
            <a:extLst>
              <a:ext uri="{FF2B5EF4-FFF2-40B4-BE49-F238E27FC236}">
                <a16:creationId xmlns:a16="http://schemas.microsoft.com/office/drawing/2014/main" xmlns="" id="{AC43DAF6-E8CC-4ED1-8A80-3760957CEFB2}"/>
              </a:ext>
            </a:extLst>
          </p:cNvPr>
          <p:cNvGrpSpPr>
            <a:grpSpLocks/>
          </p:cNvGrpSpPr>
          <p:nvPr/>
        </p:nvGrpSpPr>
        <p:grpSpPr bwMode="auto">
          <a:xfrm>
            <a:off x="9392911" y="6213768"/>
            <a:ext cx="2488502" cy="449064"/>
            <a:chOff x="9602074" y="3550251"/>
            <a:chExt cx="2488502" cy="449257"/>
          </a:xfrm>
        </p:grpSpPr>
        <p:pic>
          <p:nvPicPr>
            <p:cNvPr id="27" name="Picture 26">
              <a:extLst>
                <a:ext uri="{FF2B5EF4-FFF2-40B4-BE49-F238E27FC236}">
                  <a16:creationId xmlns:a16="http://schemas.microsoft.com/office/drawing/2014/main" xmlns="" id="{584CB9E2-54C1-44EF-BCB5-BC5B68136F9F}"/>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8" name="Rectangle 8">
              <a:extLst>
                <a:ext uri="{FF2B5EF4-FFF2-40B4-BE49-F238E27FC236}">
                  <a16:creationId xmlns:a16="http://schemas.microsoft.com/office/drawing/2014/main" xmlns="" id="{FE373E9A-E13E-410F-A260-692BB6C4CCEC}"/>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xmlns="" id="{F1EA47A1-2AAE-4DA9-9894-F7E552DC8CC3}"/>
              </a:ext>
            </a:extLst>
          </p:cNvPr>
          <p:cNvSpPr txBox="1"/>
          <p:nvPr/>
        </p:nvSpPr>
        <p:spPr bwMode="auto">
          <a:xfrm>
            <a:off x="1764596" y="4374114"/>
            <a:ext cx="1294181"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Days</a:t>
            </a:r>
          </a:p>
        </p:txBody>
      </p:sp>
      <p:sp>
        <p:nvSpPr>
          <p:cNvPr id="3" name="Freeform: Shape 2">
            <a:extLst>
              <a:ext uri="{FF2B5EF4-FFF2-40B4-BE49-F238E27FC236}">
                <a16:creationId xmlns:a16="http://schemas.microsoft.com/office/drawing/2014/main" xmlns="" id="{7A6B1B65-942F-45CB-A461-5734E507ED7A}"/>
              </a:ext>
            </a:extLst>
          </p:cNvPr>
          <p:cNvSpPr/>
          <p:nvPr/>
        </p:nvSpPr>
        <p:spPr bwMode="auto">
          <a:xfrm>
            <a:off x="1050856" y="2370412"/>
            <a:ext cx="2809154" cy="1809963"/>
          </a:xfrm>
          <a:custGeom>
            <a:avLst/>
            <a:gdLst>
              <a:gd name="connsiteX0" fmla="*/ 0 w 2646381"/>
              <a:gd name="connsiteY0" fmla="*/ 0 h 1705087"/>
              <a:gd name="connsiteX1" fmla="*/ 0 w 2646381"/>
              <a:gd name="connsiteY1" fmla="*/ 1705087 h 1705087"/>
              <a:gd name="connsiteX2" fmla="*/ 2646381 w 2646381"/>
              <a:gd name="connsiteY2" fmla="*/ 1705087 h 1705087"/>
            </a:gdLst>
            <a:ahLst/>
            <a:cxnLst>
              <a:cxn ang="0">
                <a:pos x="connsiteX0" y="connsiteY0"/>
              </a:cxn>
              <a:cxn ang="0">
                <a:pos x="connsiteX1" y="connsiteY1"/>
              </a:cxn>
              <a:cxn ang="0">
                <a:pos x="connsiteX2" y="connsiteY2"/>
              </a:cxn>
            </a:cxnLst>
            <a:rect l="l" t="t" r="r" b="b"/>
            <a:pathLst>
              <a:path w="2646381" h="1705087">
                <a:moveTo>
                  <a:pt x="0" y="0"/>
                </a:moveTo>
                <a:lnTo>
                  <a:pt x="0" y="1705087"/>
                </a:lnTo>
                <a:lnTo>
                  <a:pt x="2646381" y="1705087"/>
                </a:lnTo>
              </a:path>
            </a:pathLst>
          </a:custGeom>
          <a:noFill/>
          <a:ln w="28575">
            <a:solidFill>
              <a:schemeClr val="bg1"/>
            </a:solidFill>
            <a:miter lim="800000"/>
            <a:headEnd/>
            <a:tailEnd/>
          </a:ln>
        </p:spPr>
        <p:txBody>
          <a:bodyPr rtlCol="0" anchor="ctr"/>
          <a:lstStyle/>
          <a:p>
            <a:pPr algn="ctr"/>
            <a:endParaRPr lang="en-US" dirty="0"/>
          </a:p>
        </p:txBody>
      </p:sp>
      <p:grpSp>
        <p:nvGrpSpPr>
          <p:cNvPr id="10" name="Group 9">
            <a:extLst>
              <a:ext uri="{FF2B5EF4-FFF2-40B4-BE49-F238E27FC236}">
                <a16:creationId xmlns:a16="http://schemas.microsoft.com/office/drawing/2014/main" xmlns="" id="{41BD32AF-1A64-4F42-BAC0-C016C04A6042}"/>
              </a:ext>
            </a:extLst>
          </p:cNvPr>
          <p:cNvGrpSpPr/>
          <p:nvPr/>
        </p:nvGrpSpPr>
        <p:grpSpPr>
          <a:xfrm>
            <a:off x="976630" y="2376121"/>
            <a:ext cx="74226" cy="1804254"/>
            <a:chOff x="1140310" y="2538804"/>
            <a:chExt cx="69925" cy="1699709"/>
          </a:xfrm>
        </p:grpSpPr>
        <p:cxnSp>
          <p:nvCxnSpPr>
            <p:cNvPr id="7" name="Straight Connector 6">
              <a:extLst>
                <a:ext uri="{FF2B5EF4-FFF2-40B4-BE49-F238E27FC236}">
                  <a16:creationId xmlns:a16="http://schemas.microsoft.com/office/drawing/2014/main" xmlns="" id="{1357F49C-234D-4129-BA01-212A33FC1F74}"/>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xmlns="" id="{E103DBAF-F654-47AF-BD4F-BFF5FEF24BA9}"/>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xmlns="" id="{3FB2F147-7C96-4123-A414-907877D2A19B}"/>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xmlns="" id="{6D239618-548B-4C87-AD13-AD81F86ED1BD}"/>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xmlns="" id="{694F43AA-B5E9-4091-9E8F-B2D481A98063}"/>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12" name="Group 11">
            <a:extLst>
              <a:ext uri="{FF2B5EF4-FFF2-40B4-BE49-F238E27FC236}">
                <a16:creationId xmlns:a16="http://schemas.microsoft.com/office/drawing/2014/main" xmlns="" id="{DA5EBF5E-B866-4BD2-9E01-51481B75E77D}"/>
              </a:ext>
            </a:extLst>
          </p:cNvPr>
          <p:cNvGrpSpPr/>
          <p:nvPr/>
        </p:nvGrpSpPr>
        <p:grpSpPr>
          <a:xfrm>
            <a:off x="1050855" y="4180376"/>
            <a:ext cx="2801565" cy="68509"/>
            <a:chOff x="1210234" y="4238514"/>
            <a:chExt cx="2639232" cy="64539"/>
          </a:xfrm>
        </p:grpSpPr>
        <p:grpSp>
          <p:nvGrpSpPr>
            <p:cNvPr id="21" name="Group 33">
              <a:extLst>
                <a:ext uri="{FF2B5EF4-FFF2-40B4-BE49-F238E27FC236}">
                  <a16:creationId xmlns:a16="http://schemas.microsoft.com/office/drawing/2014/main" xmlns="" id="{38EC957F-3BD8-4AEE-8193-106BFC53830B}"/>
                </a:ext>
              </a:extLst>
            </p:cNvPr>
            <p:cNvGrpSpPr/>
            <p:nvPr/>
          </p:nvGrpSpPr>
          <p:grpSpPr>
            <a:xfrm rot="5400000">
              <a:off x="1551794" y="3896955"/>
              <a:ext cx="64538" cy="747657"/>
              <a:chOff x="1140310" y="2538804"/>
              <a:chExt cx="69925" cy="1699709"/>
            </a:xfrm>
          </p:grpSpPr>
          <p:cxnSp>
            <p:nvCxnSpPr>
              <p:cNvPr id="35" name="Straight Connector 34">
                <a:extLst>
                  <a:ext uri="{FF2B5EF4-FFF2-40B4-BE49-F238E27FC236}">
                    <a16:creationId xmlns:a16="http://schemas.microsoft.com/office/drawing/2014/main" xmlns="" id="{4BD16200-50D6-4A68-9CD4-CA560FBB7510}"/>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xmlns="" id="{55CE70D9-E48B-4D35-BBF7-769B420EA48B}"/>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xmlns="" id="{02F03398-A6EA-48A3-B163-EE6E3C387759}"/>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xmlns="" id="{062A7218-96E9-417A-9594-3C9DE5512DD3}"/>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xmlns="" id="{C0B24B55-670C-4B63-896E-2856D9B098CA}"/>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2" name="Group 40">
              <a:extLst>
                <a:ext uri="{FF2B5EF4-FFF2-40B4-BE49-F238E27FC236}">
                  <a16:creationId xmlns:a16="http://schemas.microsoft.com/office/drawing/2014/main" xmlns="" id="{F9A8D5AD-3729-4610-B6F8-86E6C3B162B4}"/>
                </a:ext>
              </a:extLst>
            </p:cNvPr>
            <p:cNvGrpSpPr/>
            <p:nvPr/>
          </p:nvGrpSpPr>
          <p:grpSpPr>
            <a:xfrm rot="5400000">
              <a:off x="2505809" y="3896954"/>
              <a:ext cx="64538" cy="747657"/>
              <a:chOff x="1140310" y="2538804"/>
              <a:chExt cx="69925" cy="1699709"/>
            </a:xfrm>
          </p:grpSpPr>
          <p:cxnSp>
            <p:nvCxnSpPr>
              <p:cNvPr id="42" name="Straight Connector 41">
                <a:extLst>
                  <a:ext uri="{FF2B5EF4-FFF2-40B4-BE49-F238E27FC236}">
                    <a16:creationId xmlns:a16="http://schemas.microsoft.com/office/drawing/2014/main" xmlns="" id="{F39D0661-62FD-489D-93F2-D6458E50DBB4}"/>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xmlns="" id="{B458BC41-9072-4CDA-800F-6AA65175D396}"/>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xmlns="" id="{5CEE9C98-D918-41E5-B534-36C3DB69DBB7}"/>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xmlns="" id="{ED5423FA-F5A4-43BD-ACE9-C5887AAE1C53}"/>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xmlns="" id="{041F5390-5980-4D92-B118-7D82C836CBDE}"/>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3" name="Group 46">
              <a:extLst>
                <a:ext uri="{FF2B5EF4-FFF2-40B4-BE49-F238E27FC236}">
                  <a16:creationId xmlns:a16="http://schemas.microsoft.com/office/drawing/2014/main" xmlns="" id="{0590EB24-C29F-401D-8840-BC49DF7CEBA3}"/>
                </a:ext>
              </a:extLst>
            </p:cNvPr>
            <p:cNvGrpSpPr/>
            <p:nvPr/>
          </p:nvGrpSpPr>
          <p:grpSpPr>
            <a:xfrm rot="5400000">
              <a:off x="3443369" y="3896955"/>
              <a:ext cx="64538" cy="747657"/>
              <a:chOff x="1140310" y="2538804"/>
              <a:chExt cx="69925" cy="1699709"/>
            </a:xfrm>
          </p:grpSpPr>
          <p:cxnSp>
            <p:nvCxnSpPr>
              <p:cNvPr id="48" name="Straight Connector 47">
                <a:extLst>
                  <a:ext uri="{FF2B5EF4-FFF2-40B4-BE49-F238E27FC236}">
                    <a16:creationId xmlns:a16="http://schemas.microsoft.com/office/drawing/2014/main" xmlns="" id="{4BB612C5-11EE-42FB-B390-C9D4A28B78D6}"/>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xmlns="" id="{FDA6913A-1079-41DD-9FC2-350A107A3E98}"/>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xmlns="" id="{4B1DDB4A-DC21-4B17-A1B8-88ABF5E755E2}"/>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xmlns="" id="{9CEB7DF5-B1A8-4A32-A688-EAEC483704E7}"/>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xmlns="" id="{E92A8D76-3F23-4F87-A222-3D2ED54DC60C}"/>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sp>
        <p:nvSpPr>
          <p:cNvPr id="14" name="TextBox 13">
            <a:extLst>
              <a:ext uri="{FF2B5EF4-FFF2-40B4-BE49-F238E27FC236}">
                <a16:creationId xmlns:a16="http://schemas.microsoft.com/office/drawing/2014/main" xmlns="" id="{6B1CE9A6-D899-4DED-8A88-D050A50D6639}"/>
              </a:ext>
            </a:extLst>
          </p:cNvPr>
          <p:cNvSpPr txBox="1"/>
          <p:nvPr/>
        </p:nvSpPr>
        <p:spPr bwMode="auto">
          <a:xfrm>
            <a:off x="516212" y="2224853"/>
            <a:ext cx="534642"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6" name="TextBox 15">
            <a:extLst>
              <a:ext uri="{FF2B5EF4-FFF2-40B4-BE49-F238E27FC236}">
                <a16:creationId xmlns:a16="http://schemas.microsoft.com/office/drawing/2014/main" xmlns="" id="{A207629A-F0A5-4EE3-AA46-354DA7A10389}"/>
              </a:ext>
            </a:extLst>
          </p:cNvPr>
          <p:cNvSpPr txBox="1"/>
          <p:nvPr/>
        </p:nvSpPr>
        <p:spPr bwMode="auto">
          <a:xfrm>
            <a:off x="516211" y="2666454"/>
            <a:ext cx="534643"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0.75</a:t>
            </a:r>
          </a:p>
        </p:txBody>
      </p:sp>
      <p:sp>
        <p:nvSpPr>
          <p:cNvPr id="18" name="TextBox 17">
            <a:extLst>
              <a:ext uri="{FF2B5EF4-FFF2-40B4-BE49-F238E27FC236}">
                <a16:creationId xmlns:a16="http://schemas.microsoft.com/office/drawing/2014/main" xmlns="" id="{F5CCFD9E-7390-4262-9C1B-2D5647781363}"/>
              </a:ext>
            </a:extLst>
          </p:cNvPr>
          <p:cNvSpPr txBox="1"/>
          <p:nvPr/>
        </p:nvSpPr>
        <p:spPr bwMode="auto">
          <a:xfrm>
            <a:off x="515112" y="3108055"/>
            <a:ext cx="534643"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0.50</a:t>
            </a:r>
          </a:p>
        </p:txBody>
      </p:sp>
      <p:sp>
        <p:nvSpPr>
          <p:cNvPr id="55" name="TextBox 54">
            <a:extLst>
              <a:ext uri="{FF2B5EF4-FFF2-40B4-BE49-F238E27FC236}">
                <a16:creationId xmlns:a16="http://schemas.microsoft.com/office/drawing/2014/main" xmlns="" id="{025327FE-C68D-44B6-B705-D9CB2822FE51}"/>
              </a:ext>
            </a:extLst>
          </p:cNvPr>
          <p:cNvSpPr txBox="1"/>
          <p:nvPr/>
        </p:nvSpPr>
        <p:spPr bwMode="auto">
          <a:xfrm>
            <a:off x="524930" y="3568989"/>
            <a:ext cx="534643"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0.25</a:t>
            </a:r>
          </a:p>
        </p:txBody>
      </p:sp>
      <p:sp>
        <p:nvSpPr>
          <p:cNvPr id="57" name="TextBox 56">
            <a:extLst>
              <a:ext uri="{FF2B5EF4-FFF2-40B4-BE49-F238E27FC236}">
                <a16:creationId xmlns:a16="http://schemas.microsoft.com/office/drawing/2014/main" xmlns="" id="{C8829E47-10C0-4036-BFD9-9B4F34D01BF0}"/>
              </a:ext>
            </a:extLst>
          </p:cNvPr>
          <p:cNvSpPr txBox="1"/>
          <p:nvPr/>
        </p:nvSpPr>
        <p:spPr bwMode="auto">
          <a:xfrm>
            <a:off x="782436" y="4010590"/>
            <a:ext cx="2760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59" name="TextBox 58">
            <a:extLst>
              <a:ext uri="{FF2B5EF4-FFF2-40B4-BE49-F238E27FC236}">
                <a16:creationId xmlns:a16="http://schemas.microsoft.com/office/drawing/2014/main" xmlns="" id="{D43B12A1-85D2-4946-B368-25EC72D22F99}"/>
              </a:ext>
            </a:extLst>
          </p:cNvPr>
          <p:cNvSpPr txBox="1"/>
          <p:nvPr/>
        </p:nvSpPr>
        <p:spPr bwMode="auto">
          <a:xfrm>
            <a:off x="907653" y="4202971"/>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61" name="TextBox 60">
            <a:extLst>
              <a:ext uri="{FF2B5EF4-FFF2-40B4-BE49-F238E27FC236}">
                <a16:creationId xmlns:a16="http://schemas.microsoft.com/office/drawing/2014/main" xmlns="" id="{82D68A78-6BFC-4F7C-B1C0-ADB1A5716FC9}"/>
              </a:ext>
            </a:extLst>
          </p:cNvPr>
          <p:cNvSpPr txBox="1"/>
          <p:nvPr/>
        </p:nvSpPr>
        <p:spPr bwMode="auto">
          <a:xfrm>
            <a:off x="1108066" y="4202971"/>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a:t>
            </a:r>
          </a:p>
        </p:txBody>
      </p:sp>
      <p:sp>
        <p:nvSpPr>
          <p:cNvPr id="63" name="TextBox 62">
            <a:extLst>
              <a:ext uri="{FF2B5EF4-FFF2-40B4-BE49-F238E27FC236}">
                <a16:creationId xmlns:a16="http://schemas.microsoft.com/office/drawing/2014/main" xmlns="" id="{283E4500-E9B3-4772-B89F-CDE0AD252917}"/>
              </a:ext>
            </a:extLst>
          </p:cNvPr>
          <p:cNvSpPr txBox="1"/>
          <p:nvPr/>
        </p:nvSpPr>
        <p:spPr bwMode="auto">
          <a:xfrm>
            <a:off x="1308072" y="4202971"/>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a:t>
            </a:r>
          </a:p>
        </p:txBody>
      </p:sp>
      <p:sp>
        <p:nvSpPr>
          <p:cNvPr id="65" name="TextBox 64">
            <a:extLst>
              <a:ext uri="{FF2B5EF4-FFF2-40B4-BE49-F238E27FC236}">
                <a16:creationId xmlns:a16="http://schemas.microsoft.com/office/drawing/2014/main" xmlns="" id="{FDDC9CF7-AF17-40AF-83F3-2FBC8DF6896A}"/>
              </a:ext>
            </a:extLst>
          </p:cNvPr>
          <p:cNvSpPr txBox="1"/>
          <p:nvPr/>
        </p:nvSpPr>
        <p:spPr bwMode="auto">
          <a:xfrm>
            <a:off x="1508484" y="4202971"/>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67" name="TextBox 66">
            <a:extLst>
              <a:ext uri="{FF2B5EF4-FFF2-40B4-BE49-F238E27FC236}">
                <a16:creationId xmlns:a16="http://schemas.microsoft.com/office/drawing/2014/main" xmlns="" id="{26987C84-D8E4-4EAE-8988-00325C3B2696}"/>
              </a:ext>
            </a:extLst>
          </p:cNvPr>
          <p:cNvSpPr txBox="1"/>
          <p:nvPr/>
        </p:nvSpPr>
        <p:spPr bwMode="auto">
          <a:xfrm>
            <a:off x="1708954" y="4199183"/>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a:t>
            </a:r>
          </a:p>
        </p:txBody>
      </p:sp>
      <p:sp>
        <p:nvSpPr>
          <p:cNvPr id="69" name="TextBox 68">
            <a:extLst>
              <a:ext uri="{FF2B5EF4-FFF2-40B4-BE49-F238E27FC236}">
                <a16:creationId xmlns:a16="http://schemas.microsoft.com/office/drawing/2014/main" xmlns="" id="{C7641334-7E46-4283-9DEA-AC95B6C45108}"/>
              </a:ext>
            </a:extLst>
          </p:cNvPr>
          <p:cNvSpPr txBox="1"/>
          <p:nvPr/>
        </p:nvSpPr>
        <p:spPr bwMode="auto">
          <a:xfrm>
            <a:off x="1860872" y="4199183"/>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71" name="TextBox 70">
            <a:extLst>
              <a:ext uri="{FF2B5EF4-FFF2-40B4-BE49-F238E27FC236}">
                <a16:creationId xmlns:a16="http://schemas.microsoft.com/office/drawing/2014/main" xmlns="" id="{FF71F98C-2983-4F98-804D-1EFBA2C3C26D}"/>
              </a:ext>
            </a:extLst>
          </p:cNvPr>
          <p:cNvSpPr txBox="1"/>
          <p:nvPr/>
        </p:nvSpPr>
        <p:spPr bwMode="auto">
          <a:xfrm>
            <a:off x="2060878" y="4199183"/>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73" name="TextBox 72">
            <a:extLst>
              <a:ext uri="{FF2B5EF4-FFF2-40B4-BE49-F238E27FC236}">
                <a16:creationId xmlns:a16="http://schemas.microsoft.com/office/drawing/2014/main" xmlns="" id="{9D659F73-6CAE-464D-A813-909A390A8771}"/>
              </a:ext>
            </a:extLst>
          </p:cNvPr>
          <p:cNvSpPr txBox="1"/>
          <p:nvPr/>
        </p:nvSpPr>
        <p:spPr bwMode="auto">
          <a:xfrm>
            <a:off x="2272711" y="4199183"/>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75" name="TextBox 74">
            <a:extLst>
              <a:ext uri="{FF2B5EF4-FFF2-40B4-BE49-F238E27FC236}">
                <a16:creationId xmlns:a16="http://schemas.microsoft.com/office/drawing/2014/main" xmlns="" id="{B832AA4F-F73C-4CB8-9467-7B5FBFF411F7}"/>
              </a:ext>
            </a:extLst>
          </p:cNvPr>
          <p:cNvSpPr txBox="1"/>
          <p:nvPr/>
        </p:nvSpPr>
        <p:spPr bwMode="auto">
          <a:xfrm>
            <a:off x="2468041" y="4195474"/>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16</a:t>
            </a:r>
          </a:p>
        </p:txBody>
      </p:sp>
      <p:sp>
        <p:nvSpPr>
          <p:cNvPr id="77" name="TextBox 76">
            <a:extLst>
              <a:ext uri="{FF2B5EF4-FFF2-40B4-BE49-F238E27FC236}">
                <a16:creationId xmlns:a16="http://schemas.microsoft.com/office/drawing/2014/main" xmlns="" id="{14D54D80-6B5F-4E7B-9DEC-76B8BC0457A7}"/>
              </a:ext>
            </a:extLst>
          </p:cNvPr>
          <p:cNvSpPr txBox="1"/>
          <p:nvPr/>
        </p:nvSpPr>
        <p:spPr bwMode="auto">
          <a:xfrm>
            <a:off x="2668047" y="4195474"/>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79" name="TextBox 78">
            <a:extLst>
              <a:ext uri="{FF2B5EF4-FFF2-40B4-BE49-F238E27FC236}">
                <a16:creationId xmlns:a16="http://schemas.microsoft.com/office/drawing/2014/main" xmlns="" id="{EBF210FD-A051-4835-9DB5-A8AEB185D9D0}"/>
              </a:ext>
            </a:extLst>
          </p:cNvPr>
          <p:cNvSpPr txBox="1"/>
          <p:nvPr/>
        </p:nvSpPr>
        <p:spPr bwMode="auto">
          <a:xfrm>
            <a:off x="2879879" y="4195474"/>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81" name="TextBox 80">
            <a:extLst>
              <a:ext uri="{FF2B5EF4-FFF2-40B4-BE49-F238E27FC236}">
                <a16:creationId xmlns:a16="http://schemas.microsoft.com/office/drawing/2014/main" xmlns="" id="{7953F353-5690-445F-A541-95A618301BC5}"/>
              </a:ext>
            </a:extLst>
          </p:cNvPr>
          <p:cNvSpPr txBox="1"/>
          <p:nvPr/>
        </p:nvSpPr>
        <p:spPr bwMode="auto">
          <a:xfrm>
            <a:off x="3073943" y="4187296"/>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22</a:t>
            </a:r>
          </a:p>
        </p:txBody>
      </p:sp>
      <p:sp>
        <p:nvSpPr>
          <p:cNvPr id="83" name="TextBox 82">
            <a:extLst>
              <a:ext uri="{FF2B5EF4-FFF2-40B4-BE49-F238E27FC236}">
                <a16:creationId xmlns:a16="http://schemas.microsoft.com/office/drawing/2014/main" xmlns="" id="{3C7AC784-10AC-4BAB-A40D-B774045DD739}"/>
              </a:ext>
            </a:extLst>
          </p:cNvPr>
          <p:cNvSpPr txBox="1"/>
          <p:nvPr/>
        </p:nvSpPr>
        <p:spPr bwMode="auto">
          <a:xfrm>
            <a:off x="3269273" y="4183587"/>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85" name="TextBox 84">
            <a:extLst>
              <a:ext uri="{FF2B5EF4-FFF2-40B4-BE49-F238E27FC236}">
                <a16:creationId xmlns:a16="http://schemas.microsoft.com/office/drawing/2014/main" xmlns="" id="{96D4A4B3-3274-40AB-9564-07E5E1A2C6BE}"/>
              </a:ext>
            </a:extLst>
          </p:cNvPr>
          <p:cNvSpPr txBox="1"/>
          <p:nvPr/>
        </p:nvSpPr>
        <p:spPr bwMode="auto">
          <a:xfrm>
            <a:off x="3469279" y="4183587"/>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26</a:t>
            </a:r>
          </a:p>
        </p:txBody>
      </p:sp>
      <p:sp>
        <p:nvSpPr>
          <p:cNvPr id="87" name="TextBox 86">
            <a:extLst>
              <a:ext uri="{FF2B5EF4-FFF2-40B4-BE49-F238E27FC236}">
                <a16:creationId xmlns:a16="http://schemas.microsoft.com/office/drawing/2014/main" xmlns="" id="{13845139-AAEB-4C8F-A959-E2CE6CB766B3}"/>
              </a:ext>
            </a:extLst>
          </p:cNvPr>
          <p:cNvSpPr txBox="1"/>
          <p:nvPr/>
        </p:nvSpPr>
        <p:spPr bwMode="auto">
          <a:xfrm>
            <a:off x="3681112" y="4183587"/>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sp>
        <p:nvSpPr>
          <p:cNvPr id="139" name="TextBox 138">
            <a:extLst>
              <a:ext uri="{FF2B5EF4-FFF2-40B4-BE49-F238E27FC236}">
                <a16:creationId xmlns:a16="http://schemas.microsoft.com/office/drawing/2014/main" xmlns="" id="{11ED7B22-3B37-4CC5-8F64-9D88A2B3132E}"/>
              </a:ext>
            </a:extLst>
          </p:cNvPr>
          <p:cNvSpPr txBox="1"/>
          <p:nvPr/>
        </p:nvSpPr>
        <p:spPr bwMode="auto">
          <a:xfrm rot="16200000">
            <a:off x="3550358" y="3104801"/>
            <a:ext cx="180366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Proportion Recovered</a:t>
            </a:r>
          </a:p>
        </p:txBody>
      </p:sp>
      <p:sp>
        <p:nvSpPr>
          <p:cNvPr id="140" name="TextBox 139">
            <a:extLst>
              <a:ext uri="{FF2B5EF4-FFF2-40B4-BE49-F238E27FC236}">
                <a16:creationId xmlns:a16="http://schemas.microsoft.com/office/drawing/2014/main" xmlns="" id="{B03E404F-2DC7-4BF2-8DAD-379B9CC04D36}"/>
              </a:ext>
            </a:extLst>
          </p:cNvPr>
          <p:cNvSpPr txBox="1"/>
          <p:nvPr/>
        </p:nvSpPr>
        <p:spPr bwMode="auto">
          <a:xfrm>
            <a:off x="5759954" y="4392159"/>
            <a:ext cx="1294181"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Days</a:t>
            </a:r>
          </a:p>
        </p:txBody>
      </p:sp>
      <p:sp>
        <p:nvSpPr>
          <p:cNvPr id="141" name="Freeform: Shape 140">
            <a:extLst>
              <a:ext uri="{FF2B5EF4-FFF2-40B4-BE49-F238E27FC236}">
                <a16:creationId xmlns:a16="http://schemas.microsoft.com/office/drawing/2014/main" xmlns="" id="{23CEB62A-A6D3-4D2B-AF32-0100883098F1}"/>
              </a:ext>
            </a:extLst>
          </p:cNvPr>
          <p:cNvSpPr/>
          <p:nvPr/>
        </p:nvSpPr>
        <p:spPr bwMode="auto">
          <a:xfrm>
            <a:off x="5046214" y="2388457"/>
            <a:ext cx="2809154" cy="1809963"/>
          </a:xfrm>
          <a:custGeom>
            <a:avLst/>
            <a:gdLst>
              <a:gd name="connsiteX0" fmla="*/ 0 w 2646381"/>
              <a:gd name="connsiteY0" fmla="*/ 0 h 1705087"/>
              <a:gd name="connsiteX1" fmla="*/ 0 w 2646381"/>
              <a:gd name="connsiteY1" fmla="*/ 1705087 h 1705087"/>
              <a:gd name="connsiteX2" fmla="*/ 2646381 w 2646381"/>
              <a:gd name="connsiteY2" fmla="*/ 1705087 h 1705087"/>
            </a:gdLst>
            <a:ahLst/>
            <a:cxnLst>
              <a:cxn ang="0">
                <a:pos x="connsiteX0" y="connsiteY0"/>
              </a:cxn>
              <a:cxn ang="0">
                <a:pos x="connsiteX1" y="connsiteY1"/>
              </a:cxn>
              <a:cxn ang="0">
                <a:pos x="connsiteX2" y="connsiteY2"/>
              </a:cxn>
            </a:cxnLst>
            <a:rect l="l" t="t" r="r" b="b"/>
            <a:pathLst>
              <a:path w="2646381" h="1705087">
                <a:moveTo>
                  <a:pt x="0" y="0"/>
                </a:moveTo>
                <a:lnTo>
                  <a:pt x="0" y="1705087"/>
                </a:lnTo>
                <a:lnTo>
                  <a:pt x="2646381" y="1705087"/>
                </a:lnTo>
              </a:path>
            </a:pathLst>
          </a:custGeom>
          <a:noFill/>
          <a:ln w="28575">
            <a:solidFill>
              <a:schemeClr val="bg1"/>
            </a:solidFill>
            <a:miter lim="800000"/>
            <a:headEnd/>
            <a:tailEnd/>
          </a:ln>
        </p:spPr>
        <p:txBody>
          <a:bodyPr rtlCol="0" anchor="ctr"/>
          <a:lstStyle/>
          <a:p>
            <a:pPr algn="ctr"/>
            <a:endParaRPr lang="en-US" dirty="0"/>
          </a:p>
        </p:txBody>
      </p:sp>
      <p:grpSp>
        <p:nvGrpSpPr>
          <p:cNvPr id="24" name="Group 141">
            <a:extLst>
              <a:ext uri="{FF2B5EF4-FFF2-40B4-BE49-F238E27FC236}">
                <a16:creationId xmlns:a16="http://schemas.microsoft.com/office/drawing/2014/main" xmlns="" id="{5C84B112-F1C4-4BAB-900D-2B0E391891C6}"/>
              </a:ext>
            </a:extLst>
          </p:cNvPr>
          <p:cNvGrpSpPr/>
          <p:nvPr/>
        </p:nvGrpSpPr>
        <p:grpSpPr>
          <a:xfrm>
            <a:off x="4971988" y="2394166"/>
            <a:ext cx="74226" cy="1804254"/>
            <a:chOff x="1140310" y="2538804"/>
            <a:chExt cx="69925" cy="1699709"/>
          </a:xfrm>
        </p:grpSpPr>
        <p:cxnSp>
          <p:nvCxnSpPr>
            <p:cNvPr id="143" name="Straight Connector 142">
              <a:extLst>
                <a:ext uri="{FF2B5EF4-FFF2-40B4-BE49-F238E27FC236}">
                  <a16:creationId xmlns:a16="http://schemas.microsoft.com/office/drawing/2014/main" xmlns="" id="{004F97A5-8CF3-4753-8907-F2F5852116F4}"/>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xmlns="" id="{9CFDA8AE-1F5E-437D-A52E-83CD43A2C1C7}"/>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xmlns="" id="{266E50AC-F814-4B3E-B6CC-664F8F35A8C9}"/>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xmlns="" id="{FBF2B881-4FBF-4C5B-BD22-D85929242356}"/>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xmlns="" id="{AD97BD34-729C-4895-B5F1-D2150D8AD5D0}"/>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5" name="Group 147">
            <a:extLst>
              <a:ext uri="{FF2B5EF4-FFF2-40B4-BE49-F238E27FC236}">
                <a16:creationId xmlns:a16="http://schemas.microsoft.com/office/drawing/2014/main" xmlns="" id="{D899A219-E328-4321-A820-79DE201785C7}"/>
              </a:ext>
            </a:extLst>
          </p:cNvPr>
          <p:cNvGrpSpPr/>
          <p:nvPr/>
        </p:nvGrpSpPr>
        <p:grpSpPr>
          <a:xfrm>
            <a:off x="5046213" y="4198421"/>
            <a:ext cx="2801565" cy="68509"/>
            <a:chOff x="1210234" y="4238514"/>
            <a:chExt cx="2639232" cy="64539"/>
          </a:xfrm>
        </p:grpSpPr>
        <p:grpSp>
          <p:nvGrpSpPr>
            <p:cNvPr id="26" name="Group 148">
              <a:extLst>
                <a:ext uri="{FF2B5EF4-FFF2-40B4-BE49-F238E27FC236}">
                  <a16:creationId xmlns:a16="http://schemas.microsoft.com/office/drawing/2014/main" xmlns="" id="{5388B668-6279-4FB4-805B-8DDF1833BDAC}"/>
                </a:ext>
              </a:extLst>
            </p:cNvPr>
            <p:cNvGrpSpPr/>
            <p:nvPr/>
          </p:nvGrpSpPr>
          <p:grpSpPr>
            <a:xfrm rot="5400000">
              <a:off x="1551794" y="3896955"/>
              <a:ext cx="64538" cy="747657"/>
              <a:chOff x="1140310" y="2538804"/>
              <a:chExt cx="69925" cy="1699709"/>
            </a:xfrm>
          </p:grpSpPr>
          <p:cxnSp>
            <p:nvCxnSpPr>
              <p:cNvPr id="162" name="Straight Connector 161">
                <a:extLst>
                  <a:ext uri="{FF2B5EF4-FFF2-40B4-BE49-F238E27FC236}">
                    <a16:creationId xmlns:a16="http://schemas.microsoft.com/office/drawing/2014/main" xmlns="" id="{15D79363-EAA9-4487-A2A6-1E9E6B8FBC76}"/>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xmlns="" id="{7403DC6B-E05F-4AB0-BB98-08A745C1B8D4}"/>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xmlns="" id="{F94D6C1E-18F4-494F-9DF8-B737330082BC}"/>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xmlns="" id="{2D45B7BF-09F9-424D-8E8A-44F1D2955581}"/>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xmlns="" id="{270A1FB1-C869-4E9B-9B22-AE90B1C0092F}"/>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9" name="Group 149">
              <a:extLst>
                <a:ext uri="{FF2B5EF4-FFF2-40B4-BE49-F238E27FC236}">
                  <a16:creationId xmlns:a16="http://schemas.microsoft.com/office/drawing/2014/main" xmlns="" id="{26049AD0-3979-4807-9EB9-E33FE6A0282C}"/>
                </a:ext>
              </a:extLst>
            </p:cNvPr>
            <p:cNvGrpSpPr/>
            <p:nvPr/>
          </p:nvGrpSpPr>
          <p:grpSpPr>
            <a:xfrm rot="5400000">
              <a:off x="2505809" y="3896954"/>
              <a:ext cx="64538" cy="747657"/>
              <a:chOff x="1140310" y="2538804"/>
              <a:chExt cx="69925" cy="1699709"/>
            </a:xfrm>
          </p:grpSpPr>
          <p:cxnSp>
            <p:nvCxnSpPr>
              <p:cNvPr id="157" name="Straight Connector 156">
                <a:extLst>
                  <a:ext uri="{FF2B5EF4-FFF2-40B4-BE49-F238E27FC236}">
                    <a16:creationId xmlns:a16="http://schemas.microsoft.com/office/drawing/2014/main" xmlns="" id="{24366433-6F59-43CA-A13C-68AA3E08F7FF}"/>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xmlns="" id="{D028C80D-B785-42B2-B5F0-3B6FF517ECBD}"/>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xmlns="" id="{756F1ED2-DA42-42CB-9E99-E316AE9CBE38}"/>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xmlns="" id="{9FB36225-A9C2-4C22-9473-EC3272AC8125}"/>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xmlns="" id="{5ECE75CA-00CD-460C-B401-0E282E368F85}"/>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28" name="Group 150">
              <a:extLst>
                <a:ext uri="{FF2B5EF4-FFF2-40B4-BE49-F238E27FC236}">
                  <a16:creationId xmlns:a16="http://schemas.microsoft.com/office/drawing/2014/main" xmlns="" id="{A0CF6C27-E719-41F7-B0DF-E48F6F6839DA}"/>
                </a:ext>
              </a:extLst>
            </p:cNvPr>
            <p:cNvGrpSpPr/>
            <p:nvPr/>
          </p:nvGrpSpPr>
          <p:grpSpPr>
            <a:xfrm rot="5400000">
              <a:off x="3443369" y="3896955"/>
              <a:ext cx="64538" cy="747657"/>
              <a:chOff x="1140310" y="2538804"/>
              <a:chExt cx="69925" cy="1699709"/>
            </a:xfrm>
          </p:grpSpPr>
          <p:cxnSp>
            <p:nvCxnSpPr>
              <p:cNvPr id="152" name="Straight Connector 151">
                <a:extLst>
                  <a:ext uri="{FF2B5EF4-FFF2-40B4-BE49-F238E27FC236}">
                    <a16:creationId xmlns:a16="http://schemas.microsoft.com/office/drawing/2014/main" xmlns="" id="{3D7E7012-00FD-4FF7-AD44-F907FF29BB58}"/>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xmlns="" id="{3B415E1A-1F73-4A1A-A4D6-10264A34AD1E}"/>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xmlns="" id="{95B333D4-6010-4F54-BCE4-3440B0E68E9C}"/>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xmlns="" id="{90D7F395-9D37-4B0E-9E99-336D12FB9B04}"/>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xmlns="" id="{19176C13-4D25-419C-99C3-2C6540FFDA65}"/>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sp>
        <p:nvSpPr>
          <p:cNvPr id="167" name="TextBox 166">
            <a:extLst>
              <a:ext uri="{FF2B5EF4-FFF2-40B4-BE49-F238E27FC236}">
                <a16:creationId xmlns:a16="http://schemas.microsoft.com/office/drawing/2014/main" xmlns="" id="{BBE034D9-3D9D-4DFE-96AA-C8F8D2BA60BB}"/>
              </a:ext>
            </a:extLst>
          </p:cNvPr>
          <p:cNvSpPr txBox="1"/>
          <p:nvPr/>
        </p:nvSpPr>
        <p:spPr bwMode="auto">
          <a:xfrm>
            <a:off x="4511570" y="2242898"/>
            <a:ext cx="534642"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68" name="TextBox 167">
            <a:extLst>
              <a:ext uri="{FF2B5EF4-FFF2-40B4-BE49-F238E27FC236}">
                <a16:creationId xmlns:a16="http://schemas.microsoft.com/office/drawing/2014/main" xmlns="" id="{E5A70FDE-2EC7-4B21-A63B-E733B238BC51}"/>
              </a:ext>
            </a:extLst>
          </p:cNvPr>
          <p:cNvSpPr txBox="1"/>
          <p:nvPr/>
        </p:nvSpPr>
        <p:spPr bwMode="auto">
          <a:xfrm>
            <a:off x="4511569" y="2684499"/>
            <a:ext cx="534643"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0.75</a:t>
            </a:r>
          </a:p>
        </p:txBody>
      </p:sp>
      <p:sp>
        <p:nvSpPr>
          <p:cNvPr id="169" name="TextBox 168">
            <a:extLst>
              <a:ext uri="{FF2B5EF4-FFF2-40B4-BE49-F238E27FC236}">
                <a16:creationId xmlns:a16="http://schemas.microsoft.com/office/drawing/2014/main" xmlns="" id="{8499479D-E3C3-4DD5-ADC0-4A53D5A1ECC1}"/>
              </a:ext>
            </a:extLst>
          </p:cNvPr>
          <p:cNvSpPr txBox="1"/>
          <p:nvPr/>
        </p:nvSpPr>
        <p:spPr bwMode="auto">
          <a:xfrm>
            <a:off x="4510470" y="3126100"/>
            <a:ext cx="534643"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0.50</a:t>
            </a:r>
          </a:p>
        </p:txBody>
      </p:sp>
      <p:sp>
        <p:nvSpPr>
          <p:cNvPr id="170" name="TextBox 169">
            <a:extLst>
              <a:ext uri="{FF2B5EF4-FFF2-40B4-BE49-F238E27FC236}">
                <a16:creationId xmlns:a16="http://schemas.microsoft.com/office/drawing/2014/main" xmlns="" id="{B3877BA2-E3B9-472A-9450-5CD6FA7E5049}"/>
              </a:ext>
            </a:extLst>
          </p:cNvPr>
          <p:cNvSpPr txBox="1"/>
          <p:nvPr/>
        </p:nvSpPr>
        <p:spPr bwMode="auto">
          <a:xfrm>
            <a:off x="4520288" y="3587034"/>
            <a:ext cx="534643"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0.25</a:t>
            </a:r>
          </a:p>
        </p:txBody>
      </p:sp>
      <p:sp>
        <p:nvSpPr>
          <p:cNvPr id="171" name="TextBox 170">
            <a:extLst>
              <a:ext uri="{FF2B5EF4-FFF2-40B4-BE49-F238E27FC236}">
                <a16:creationId xmlns:a16="http://schemas.microsoft.com/office/drawing/2014/main" xmlns="" id="{9FA3385F-522A-4852-A3A0-3F4D23F41304}"/>
              </a:ext>
            </a:extLst>
          </p:cNvPr>
          <p:cNvSpPr txBox="1"/>
          <p:nvPr/>
        </p:nvSpPr>
        <p:spPr bwMode="auto">
          <a:xfrm>
            <a:off x="4777794" y="4028635"/>
            <a:ext cx="2760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72" name="TextBox 171">
            <a:extLst>
              <a:ext uri="{FF2B5EF4-FFF2-40B4-BE49-F238E27FC236}">
                <a16:creationId xmlns:a16="http://schemas.microsoft.com/office/drawing/2014/main" xmlns="" id="{6943CEBF-08C2-44D2-B30D-3248F05E385F}"/>
              </a:ext>
            </a:extLst>
          </p:cNvPr>
          <p:cNvSpPr txBox="1"/>
          <p:nvPr/>
        </p:nvSpPr>
        <p:spPr bwMode="auto">
          <a:xfrm>
            <a:off x="4903011" y="4221016"/>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73" name="TextBox 172">
            <a:extLst>
              <a:ext uri="{FF2B5EF4-FFF2-40B4-BE49-F238E27FC236}">
                <a16:creationId xmlns:a16="http://schemas.microsoft.com/office/drawing/2014/main" xmlns="" id="{4D194C58-0963-4195-AC87-88E3DA28B4DE}"/>
              </a:ext>
            </a:extLst>
          </p:cNvPr>
          <p:cNvSpPr txBox="1"/>
          <p:nvPr/>
        </p:nvSpPr>
        <p:spPr bwMode="auto">
          <a:xfrm>
            <a:off x="5103424" y="4221016"/>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a:t>
            </a:r>
          </a:p>
        </p:txBody>
      </p:sp>
      <p:sp>
        <p:nvSpPr>
          <p:cNvPr id="174" name="TextBox 173">
            <a:extLst>
              <a:ext uri="{FF2B5EF4-FFF2-40B4-BE49-F238E27FC236}">
                <a16:creationId xmlns:a16="http://schemas.microsoft.com/office/drawing/2014/main" xmlns="" id="{73D6262F-6255-42D6-9FDB-E7FFC0E9749A}"/>
              </a:ext>
            </a:extLst>
          </p:cNvPr>
          <p:cNvSpPr txBox="1"/>
          <p:nvPr/>
        </p:nvSpPr>
        <p:spPr bwMode="auto">
          <a:xfrm>
            <a:off x="5303430" y="4221016"/>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a:t>
            </a:r>
          </a:p>
        </p:txBody>
      </p:sp>
      <p:sp>
        <p:nvSpPr>
          <p:cNvPr id="175" name="TextBox 174">
            <a:extLst>
              <a:ext uri="{FF2B5EF4-FFF2-40B4-BE49-F238E27FC236}">
                <a16:creationId xmlns:a16="http://schemas.microsoft.com/office/drawing/2014/main" xmlns="" id="{C6425976-F158-4849-99A1-2388FCCF0AEE}"/>
              </a:ext>
            </a:extLst>
          </p:cNvPr>
          <p:cNvSpPr txBox="1"/>
          <p:nvPr/>
        </p:nvSpPr>
        <p:spPr bwMode="auto">
          <a:xfrm>
            <a:off x="5503842" y="4221016"/>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176" name="TextBox 175">
            <a:extLst>
              <a:ext uri="{FF2B5EF4-FFF2-40B4-BE49-F238E27FC236}">
                <a16:creationId xmlns:a16="http://schemas.microsoft.com/office/drawing/2014/main" xmlns="" id="{51B0A8DA-3585-4BC5-8133-4A0E6D1C7723}"/>
              </a:ext>
            </a:extLst>
          </p:cNvPr>
          <p:cNvSpPr txBox="1"/>
          <p:nvPr/>
        </p:nvSpPr>
        <p:spPr bwMode="auto">
          <a:xfrm>
            <a:off x="5704312" y="4217228"/>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a:t>
            </a:r>
          </a:p>
        </p:txBody>
      </p:sp>
      <p:sp>
        <p:nvSpPr>
          <p:cNvPr id="177" name="TextBox 176">
            <a:extLst>
              <a:ext uri="{FF2B5EF4-FFF2-40B4-BE49-F238E27FC236}">
                <a16:creationId xmlns:a16="http://schemas.microsoft.com/office/drawing/2014/main" xmlns="" id="{3FB74A0D-8583-4FDD-81ED-F247FBA58A56}"/>
              </a:ext>
            </a:extLst>
          </p:cNvPr>
          <p:cNvSpPr txBox="1"/>
          <p:nvPr/>
        </p:nvSpPr>
        <p:spPr bwMode="auto">
          <a:xfrm>
            <a:off x="5856230" y="4217228"/>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178" name="TextBox 177">
            <a:extLst>
              <a:ext uri="{FF2B5EF4-FFF2-40B4-BE49-F238E27FC236}">
                <a16:creationId xmlns:a16="http://schemas.microsoft.com/office/drawing/2014/main" xmlns="" id="{1693EE4F-CF58-4098-B77D-3E632FAB5262}"/>
              </a:ext>
            </a:extLst>
          </p:cNvPr>
          <p:cNvSpPr txBox="1"/>
          <p:nvPr/>
        </p:nvSpPr>
        <p:spPr bwMode="auto">
          <a:xfrm>
            <a:off x="6056236" y="4217228"/>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179" name="TextBox 178">
            <a:extLst>
              <a:ext uri="{FF2B5EF4-FFF2-40B4-BE49-F238E27FC236}">
                <a16:creationId xmlns:a16="http://schemas.microsoft.com/office/drawing/2014/main" xmlns="" id="{2AAD66A3-713C-49AE-99A4-2B6C51BF2012}"/>
              </a:ext>
            </a:extLst>
          </p:cNvPr>
          <p:cNvSpPr txBox="1"/>
          <p:nvPr/>
        </p:nvSpPr>
        <p:spPr bwMode="auto">
          <a:xfrm>
            <a:off x="6268069" y="4217228"/>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180" name="TextBox 179">
            <a:extLst>
              <a:ext uri="{FF2B5EF4-FFF2-40B4-BE49-F238E27FC236}">
                <a16:creationId xmlns:a16="http://schemas.microsoft.com/office/drawing/2014/main" xmlns="" id="{B05E9DF8-010B-4C6C-921C-850C77779F22}"/>
              </a:ext>
            </a:extLst>
          </p:cNvPr>
          <p:cNvSpPr txBox="1"/>
          <p:nvPr/>
        </p:nvSpPr>
        <p:spPr bwMode="auto">
          <a:xfrm>
            <a:off x="6463399" y="4213519"/>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16</a:t>
            </a:r>
          </a:p>
        </p:txBody>
      </p:sp>
      <p:sp>
        <p:nvSpPr>
          <p:cNvPr id="181" name="TextBox 180">
            <a:extLst>
              <a:ext uri="{FF2B5EF4-FFF2-40B4-BE49-F238E27FC236}">
                <a16:creationId xmlns:a16="http://schemas.microsoft.com/office/drawing/2014/main" xmlns="" id="{292C0F74-9469-4AB0-B4F4-D84202F28C02}"/>
              </a:ext>
            </a:extLst>
          </p:cNvPr>
          <p:cNvSpPr txBox="1"/>
          <p:nvPr/>
        </p:nvSpPr>
        <p:spPr bwMode="auto">
          <a:xfrm>
            <a:off x="6663405" y="4213519"/>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182" name="TextBox 181">
            <a:extLst>
              <a:ext uri="{FF2B5EF4-FFF2-40B4-BE49-F238E27FC236}">
                <a16:creationId xmlns:a16="http://schemas.microsoft.com/office/drawing/2014/main" xmlns="" id="{F1A42704-3C83-40EF-8595-678DB47A83C9}"/>
              </a:ext>
            </a:extLst>
          </p:cNvPr>
          <p:cNvSpPr txBox="1"/>
          <p:nvPr/>
        </p:nvSpPr>
        <p:spPr bwMode="auto">
          <a:xfrm>
            <a:off x="6875237" y="4213519"/>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83" name="TextBox 182">
            <a:extLst>
              <a:ext uri="{FF2B5EF4-FFF2-40B4-BE49-F238E27FC236}">
                <a16:creationId xmlns:a16="http://schemas.microsoft.com/office/drawing/2014/main" xmlns="" id="{C2419DBA-A099-4D1D-AB42-DE01EEDE7519}"/>
              </a:ext>
            </a:extLst>
          </p:cNvPr>
          <p:cNvSpPr txBox="1"/>
          <p:nvPr/>
        </p:nvSpPr>
        <p:spPr bwMode="auto">
          <a:xfrm>
            <a:off x="7069301" y="4205341"/>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22</a:t>
            </a:r>
          </a:p>
        </p:txBody>
      </p:sp>
      <p:sp>
        <p:nvSpPr>
          <p:cNvPr id="184" name="TextBox 183">
            <a:extLst>
              <a:ext uri="{FF2B5EF4-FFF2-40B4-BE49-F238E27FC236}">
                <a16:creationId xmlns:a16="http://schemas.microsoft.com/office/drawing/2014/main" xmlns="" id="{4AA52BD7-A685-4278-A6D3-2007A918F21B}"/>
              </a:ext>
            </a:extLst>
          </p:cNvPr>
          <p:cNvSpPr txBox="1"/>
          <p:nvPr/>
        </p:nvSpPr>
        <p:spPr bwMode="auto">
          <a:xfrm>
            <a:off x="7264631" y="4201632"/>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185" name="TextBox 184">
            <a:extLst>
              <a:ext uri="{FF2B5EF4-FFF2-40B4-BE49-F238E27FC236}">
                <a16:creationId xmlns:a16="http://schemas.microsoft.com/office/drawing/2014/main" xmlns="" id="{3772AE6C-A258-4FDF-B23B-87A4FF9674A7}"/>
              </a:ext>
            </a:extLst>
          </p:cNvPr>
          <p:cNvSpPr txBox="1"/>
          <p:nvPr/>
        </p:nvSpPr>
        <p:spPr bwMode="auto">
          <a:xfrm>
            <a:off x="7464637" y="4201632"/>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26</a:t>
            </a:r>
          </a:p>
        </p:txBody>
      </p:sp>
      <p:sp>
        <p:nvSpPr>
          <p:cNvPr id="186" name="TextBox 185">
            <a:extLst>
              <a:ext uri="{FF2B5EF4-FFF2-40B4-BE49-F238E27FC236}">
                <a16:creationId xmlns:a16="http://schemas.microsoft.com/office/drawing/2014/main" xmlns="" id="{2155C512-E365-4F30-8563-2AC5C224CA50}"/>
              </a:ext>
            </a:extLst>
          </p:cNvPr>
          <p:cNvSpPr txBox="1"/>
          <p:nvPr/>
        </p:nvSpPr>
        <p:spPr bwMode="auto">
          <a:xfrm>
            <a:off x="7676470" y="4201632"/>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sp>
        <p:nvSpPr>
          <p:cNvPr id="1034" name="TextBox 1033">
            <a:extLst>
              <a:ext uri="{FF2B5EF4-FFF2-40B4-BE49-F238E27FC236}">
                <a16:creationId xmlns:a16="http://schemas.microsoft.com/office/drawing/2014/main" xmlns="" id="{E0E039CE-B3E0-4F1F-AFDE-D3EA00E93BA5}"/>
              </a:ext>
            </a:extLst>
          </p:cNvPr>
          <p:cNvSpPr txBox="1"/>
          <p:nvPr/>
        </p:nvSpPr>
        <p:spPr bwMode="auto">
          <a:xfrm>
            <a:off x="2886347" y="2466559"/>
            <a:ext cx="99424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dirty="0">
                <a:solidFill>
                  <a:schemeClr val="accent1"/>
                </a:solidFill>
                <a:latin typeface="Calibri" panose="020F0502020204030204" pitchFamily="34" charset="0"/>
              </a:rPr>
              <a:t>Remdesivir</a:t>
            </a:r>
            <a:endParaRPr lang="en-US" sz="1400" b="0" dirty="0">
              <a:solidFill>
                <a:schemeClr val="accent1"/>
              </a:solidFill>
              <a:latin typeface="Calibri" panose="020F0502020204030204" pitchFamily="34" charset="0"/>
            </a:endParaRPr>
          </a:p>
        </p:txBody>
      </p:sp>
      <p:sp>
        <p:nvSpPr>
          <p:cNvPr id="1035" name="TextBox 1034">
            <a:extLst>
              <a:ext uri="{FF2B5EF4-FFF2-40B4-BE49-F238E27FC236}">
                <a16:creationId xmlns:a16="http://schemas.microsoft.com/office/drawing/2014/main" xmlns="" id="{5EFB34CD-CE87-456C-AE2C-302FEF6591B0}"/>
              </a:ext>
            </a:extLst>
          </p:cNvPr>
          <p:cNvSpPr txBox="1"/>
          <p:nvPr/>
        </p:nvSpPr>
        <p:spPr bwMode="auto">
          <a:xfrm>
            <a:off x="3206556" y="3116746"/>
            <a:ext cx="76014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0" dirty="0">
                <a:solidFill>
                  <a:schemeClr val="accent3"/>
                </a:solidFill>
                <a:latin typeface="Calibri" panose="020F0502020204030204" pitchFamily="34" charset="0"/>
              </a:rPr>
              <a:t>Placebo</a:t>
            </a:r>
          </a:p>
        </p:txBody>
      </p:sp>
      <p:sp>
        <p:nvSpPr>
          <p:cNvPr id="1036" name="TextBox 1035">
            <a:extLst>
              <a:ext uri="{FF2B5EF4-FFF2-40B4-BE49-F238E27FC236}">
                <a16:creationId xmlns:a16="http://schemas.microsoft.com/office/drawing/2014/main" xmlns="" id="{84530CFD-875A-48AC-875D-3F535DD34096}"/>
              </a:ext>
            </a:extLst>
          </p:cNvPr>
          <p:cNvSpPr txBox="1"/>
          <p:nvPr/>
        </p:nvSpPr>
        <p:spPr bwMode="auto">
          <a:xfrm>
            <a:off x="5446384" y="2223909"/>
            <a:ext cx="99424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dirty="0">
                <a:solidFill>
                  <a:schemeClr val="accent1"/>
                </a:solidFill>
                <a:latin typeface="Calibri" panose="020F0502020204030204" pitchFamily="34" charset="0"/>
              </a:rPr>
              <a:t>Remdesivir</a:t>
            </a:r>
            <a:endParaRPr lang="en-US" sz="1400" b="0" dirty="0">
              <a:solidFill>
                <a:schemeClr val="accent1"/>
              </a:solidFill>
              <a:latin typeface="Calibri" panose="020F0502020204030204" pitchFamily="34" charset="0"/>
            </a:endParaRPr>
          </a:p>
        </p:txBody>
      </p:sp>
      <p:sp>
        <p:nvSpPr>
          <p:cNvPr id="1037" name="TextBox 1036">
            <a:extLst>
              <a:ext uri="{FF2B5EF4-FFF2-40B4-BE49-F238E27FC236}">
                <a16:creationId xmlns:a16="http://schemas.microsoft.com/office/drawing/2014/main" xmlns="" id="{004BEF83-D6CB-4050-A683-22A46B5E3DAF}"/>
              </a:ext>
            </a:extLst>
          </p:cNvPr>
          <p:cNvSpPr txBox="1"/>
          <p:nvPr/>
        </p:nvSpPr>
        <p:spPr bwMode="auto">
          <a:xfrm>
            <a:off x="7113667" y="2793568"/>
            <a:ext cx="76014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0" dirty="0">
                <a:solidFill>
                  <a:schemeClr val="accent3"/>
                </a:solidFill>
                <a:latin typeface="Calibri" panose="020F0502020204030204" pitchFamily="34" charset="0"/>
              </a:rPr>
              <a:t>Placebo</a:t>
            </a:r>
          </a:p>
        </p:txBody>
      </p:sp>
      <p:sp>
        <p:nvSpPr>
          <p:cNvPr id="220" name="TextBox 219">
            <a:extLst>
              <a:ext uri="{FF2B5EF4-FFF2-40B4-BE49-F238E27FC236}">
                <a16:creationId xmlns:a16="http://schemas.microsoft.com/office/drawing/2014/main" xmlns="" id="{FA74407B-3C7A-4DB6-9EFF-5DAA4F1E423D}"/>
              </a:ext>
            </a:extLst>
          </p:cNvPr>
          <p:cNvSpPr txBox="1"/>
          <p:nvPr/>
        </p:nvSpPr>
        <p:spPr bwMode="auto">
          <a:xfrm>
            <a:off x="9704146" y="4360561"/>
            <a:ext cx="1294181"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Days</a:t>
            </a:r>
          </a:p>
        </p:txBody>
      </p:sp>
      <p:sp>
        <p:nvSpPr>
          <p:cNvPr id="221" name="Freeform: Shape 220">
            <a:extLst>
              <a:ext uri="{FF2B5EF4-FFF2-40B4-BE49-F238E27FC236}">
                <a16:creationId xmlns:a16="http://schemas.microsoft.com/office/drawing/2014/main" xmlns="" id="{2F897D3C-FC62-4E20-B870-7FDF5002D923}"/>
              </a:ext>
            </a:extLst>
          </p:cNvPr>
          <p:cNvSpPr/>
          <p:nvPr/>
        </p:nvSpPr>
        <p:spPr bwMode="auto">
          <a:xfrm>
            <a:off x="8990406" y="2356859"/>
            <a:ext cx="2809154" cy="1809963"/>
          </a:xfrm>
          <a:custGeom>
            <a:avLst/>
            <a:gdLst>
              <a:gd name="connsiteX0" fmla="*/ 0 w 2646381"/>
              <a:gd name="connsiteY0" fmla="*/ 0 h 1705087"/>
              <a:gd name="connsiteX1" fmla="*/ 0 w 2646381"/>
              <a:gd name="connsiteY1" fmla="*/ 1705087 h 1705087"/>
              <a:gd name="connsiteX2" fmla="*/ 2646381 w 2646381"/>
              <a:gd name="connsiteY2" fmla="*/ 1705087 h 1705087"/>
            </a:gdLst>
            <a:ahLst/>
            <a:cxnLst>
              <a:cxn ang="0">
                <a:pos x="connsiteX0" y="connsiteY0"/>
              </a:cxn>
              <a:cxn ang="0">
                <a:pos x="connsiteX1" y="connsiteY1"/>
              </a:cxn>
              <a:cxn ang="0">
                <a:pos x="connsiteX2" y="connsiteY2"/>
              </a:cxn>
            </a:cxnLst>
            <a:rect l="l" t="t" r="r" b="b"/>
            <a:pathLst>
              <a:path w="2646381" h="1705087">
                <a:moveTo>
                  <a:pt x="0" y="0"/>
                </a:moveTo>
                <a:lnTo>
                  <a:pt x="0" y="1705087"/>
                </a:lnTo>
                <a:lnTo>
                  <a:pt x="2646381" y="1705087"/>
                </a:lnTo>
              </a:path>
            </a:pathLst>
          </a:custGeom>
          <a:noFill/>
          <a:ln w="28575">
            <a:solidFill>
              <a:schemeClr val="bg1"/>
            </a:solidFill>
            <a:miter lim="800000"/>
            <a:headEnd/>
            <a:tailEnd/>
          </a:ln>
        </p:spPr>
        <p:txBody>
          <a:bodyPr rtlCol="0" anchor="ctr"/>
          <a:lstStyle/>
          <a:p>
            <a:pPr algn="ctr"/>
            <a:endParaRPr lang="en-US" dirty="0"/>
          </a:p>
        </p:txBody>
      </p:sp>
      <p:grpSp>
        <p:nvGrpSpPr>
          <p:cNvPr id="229" name="Group 221">
            <a:extLst>
              <a:ext uri="{FF2B5EF4-FFF2-40B4-BE49-F238E27FC236}">
                <a16:creationId xmlns:a16="http://schemas.microsoft.com/office/drawing/2014/main" xmlns="" id="{EF4534EA-C5E4-4584-8C94-48970AAC538C}"/>
              </a:ext>
            </a:extLst>
          </p:cNvPr>
          <p:cNvGrpSpPr/>
          <p:nvPr/>
        </p:nvGrpSpPr>
        <p:grpSpPr>
          <a:xfrm>
            <a:off x="8916180" y="2362568"/>
            <a:ext cx="74226" cy="1804254"/>
            <a:chOff x="1140310" y="2538804"/>
            <a:chExt cx="69925" cy="1699709"/>
          </a:xfrm>
        </p:grpSpPr>
        <p:cxnSp>
          <p:nvCxnSpPr>
            <p:cNvPr id="223" name="Straight Connector 222">
              <a:extLst>
                <a:ext uri="{FF2B5EF4-FFF2-40B4-BE49-F238E27FC236}">
                  <a16:creationId xmlns:a16="http://schemas.microsoft.com/office/drawing/2014/main" xmlns="" id="{B8302C43-D5B5-4856-9C75-451C8DC93BCE}"/>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xmlns="" id="{CE209AAF-2400-4C87-AC32-2DDA77DC4B42}"/>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xmlns="" id="{65F9CF85-FEC3-4892-B36A-050CB9146F8F}"/>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xmlns="" id="{7C549C8B-5302-4556-A122-0E54DF48C976}"/>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xmlns="" id="{169E005D-9860-404C-9C66-93FCB1A93B47}"/>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30" name="Group 227">
            <a:extLst>
              <a:ext uri="{FF2B5EF4-FFF2-40B4-BE49-F238E27FC236}">
                <a16:creationId xmlns:a16="http://schemas.microsoft.com/office/drawing/2014/main" xmlns="" id="{F82CA3F8-A269-4E9C-ACC2-8B2F05DF883D}"/>
              </a:ext>
            </a:extLst>
          </p:cNvPr>
          <p:cNvGrpSpPr/>
          <p:nvPr/>
        </p:nvGrpSpPr>
        <p:grpSpPr>
          <a:xfrm>
            <a:off x="8990405" y="4166823"/>
            <a:ext cx="2801565" cy="68509"/>
            <a:chOff x="1210234" y="4238514"/>
            <a:chExt cx="2639232" cy="64539"/>
          </a:xfrm>
        </p:grpSpPr>
        <p:grpSp>
          <p:nvGrpSpPr>
            <p:cNvPr id="231" name="Group 228">
              <a:extLst>
                <a:ext uri="{FF2B5EF4-FFF2-40B4-BE49-F238E27FC236}">
                  <a16:creationId xmlns:a16="http://schemas.microsoft.com/office/drawing/2014/main" xmlns="" id="{BF6933E1-BA9C-461E-98BE-93D95FE40397}"/>
                </a:ext>
              </a:extLst>
            </p:cNvPr>
            <p:cNvGrpSpPr/>
            <p:nvPr/>
          </p:nvGrpSpPr>
          <p:grpSpPr>
            <a:xfrm rot="5400000">
              <a:off x="1551794" y="3896955"/>
              <a:ext cx="64538" cy="747657"/>
              <a:chOff x="1140310" y="2538804"/>
              <a:chExt cx="69925" cy="1699709"/>
            </a:xfrm>
          </p:grpSpPr>
          <p:cxnSp>
            <p:nvCxnSpPr>
              <p:cNvPr id="242" name="Straight Connector 241">
                <a:extLst>
                  <a:ext uri="{FF2B5EF4-FFF2-40B4-BE49-F238E27FC236}">
                    <a16:creationId xmlns:a16="http://schemas.microsoft.com/office/drawing/2014/main" xmlns="" id="{9EE6F811-2105-4B59-ACF8-201C6578A574}"/>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xmlns="" id="{67643120-C75E-4573-BA10-87F24C6713B3}"/>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xmlns="" id="{65888C22-2D65-47A4-A7BB-79987A0240F6}"/>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xmlns="" id="{3B206E96-CCED-4025-BA0A-1D95DF44438C}"/>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46" name="Straight Connector 245">
                <a:extLst>
                  <a:ext uri="{FF2B5EF4-FFF2-40B4-BE49-F238E27FC236}">
                    <a16:creationId xmlns:a16="http://schemas.microsoft.com/office/drawing/2014/main" xmlns="" id="{27DA7675-FE22-4EEB-9764-38876024188C}"/>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34" name="Group 229">
              <a:extLst>
                <a:ext uri="{FF2B5EF4-FFF2-40B4-BE49-F238E27FC236}">
                  <a16:creationId xmlns:a16="http://schemas.microsoft.com/office/drawing/2014/main" xmlns="" id="{8DB91B37-1D61-47AC-BCFB-9570D8A4A9B8}"/>
                </a:ext>
              </a:extLst>
            </p:cNvPr>
            <p:cNvGrpSpPr/>
            <p:nvPr/>
          </p:nvGrpSpPr>
          <p:grpSpPr>
            <a:xfrm rot="5400000">
              <a:off x="2505809" y="3896954"/>
              <a:ext cx="64538" cy="747657"/>
              <a:chOff x="1140310" y="2538804"/>
              <a:chExt cx="69925" cy="1699709"/>
            </a:xfrm>
          </p:grpSpPr>
          <p:cxnSp>
            <p:nvCxnSpPr>
              <p:cNvPr id="237" name="Straight Connector 236">
                <a:extLst>
                  <a:ext uri="{FF2B5EF4-FFF2-40B4-BE49-F238E27FC236}">
                    <a16:creationId xmlns:a16="http://schemas.microsoft.com/office/drawing/2014/main" xmlns="" id="{9708CC7C-79A0-4649-8CD0-61CEED3426F5}"/>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xmlns="" id="{2C26F536-A357-4EFF-BFA0-1E2B01CDC0DA}"/>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xmlns="" id="{4DA3608E-0EE9-490A-84E7-CAD37ED4D1A4}"/>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xmlns="" id="{70ED31EF-4BC2-4879-B4AE-1515E95302A6}"/>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xmlns="" id="{26A91C4D-80BB-4BE8-AF00-84D923BA1F1B}"/>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40" name="Group 230">
              <a:extLst>
                <a:ext uri="{FF2B5EF4-FFF2-40B4-BE49-F238E27FC236}">
                  <a16:creationId xmlns:a16="http://schemas.microsoft.com/office/drawing/2014/main" xmlns="" id="{AF2099ED-0015-4AFA-9C4E-C21078B7EAE1}"/>
                </a:ext>
              </a:extLst>
            </p:cNvPr>
            <p:cNvGrpSpPr/>
            <p:nvPr/>
          </p:nvGrpSpPr>
          <p:grpSpPr>
            <a:xfrm rot="5400000">
              <a:off x="3443369" y="3896955"/>
              <a:ext cx="64538" cy="747657"/>
              <a:chOff x="1140310" y="2538804"/>
              <a:chExt cx="69925" cy="1699709"/>
            </a:xfrm>
          </p:grpSpPr>
          <p:cxnSp>
            <p:nvCxnSpPr>
              <p:cNvPr id="232" name="Straight Connector 231">
                <a:extLst>
                  <a:ext uri="{FF2B5EF4-FFF2-40B4-BE49-F238E27FC236}">
                    <a16:creationId xmlns:a16="http://schemas.microsoft.com/office/drawing/2014/main" xmlns="" id="{65DCB631-BE94-45F9-BD8C-4944D4E251FB}"/>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xmlns="" id="{F2461859-95BA-4FB6-845C-84BECB29F56A}"/>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xmlns="" id="{0AF6F400-8B33-4FC3-B030-580A5BCC4CD3}"/>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xmlns="" id="{46945D8E-D35C-4A46-A684-77E350D4C99C}"/>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xmlns="" id="{30346FC8-15F1-4122-9BBA-EE5CE03CA95F}"/>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sp>
        <p:nvSpPr>
          <p:cNvPr id="247" name="TextBox 246">
            <a:extLst>
              <a:ext uri="{FF2B5EF4-FFF2-40B4-BE49-F238E27FC236}">
                <a16:creationId xmlns:a16="http://schemas.microsoft.com/office/drawing/2014/main" xmlns="" id="{4F56078A-975E-4906-B24B-95325C95B387}"/>
              </a:ext>
            </a:extLst>
          </p:cNvPr>
          <p:cNvSpPr txBox="1"/>
          <p:nvPr/>
        </p:nvSpPr>
        <p:spPr bwMode="auto">
          <a:xfrm>
            <a:off x="8455762" y="2211300"/>
            <a:ext cx="534642"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248" name="TextBox 247">
            <a:extLst>
              <a:ext uri="{FF2B5EF4-FFF2-40B4-BE49-F238E27FC236}">
                <a16:creationId xmlns:a16="http://schemas.microsoft.com/office/drawing/2014/main" xmlns="" id="{717D7E3F-EDC2-4EEA-803C-E2E2D389E660}"/>
              </a:ext>
            </a:extLst>
          </p:cNvPr>
          <p:cNvSpPr txBox="1"/>
          <p:nvPr/>
        </p:nvSpPr>
        <p:spPr bwMode="auto">
          <a:xfrm>
            <a:off x="8455761" y="2652901"/>
            <a:ext cx="534643"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0.75</a:t>
            </a:r>
          </a:p>
        </p:txBody>
      </p:sp>
      <p:sp>
        <p:nvSpPr>
          <p:cNvPr id="249" name="TextBox 248">
            <a:extLst>
              <a:ext uri="{FF2B5EF4-FFF2-40B4-BE49-F238E27FC236}">
                <a16:creationId xmlns:a16="http://schemas.microsoft.com/office/drawing/2014/main" xmlns="" id="{A3E85E1C-E56E-4F1B-863C-8940CE479C90}"/>
              </a:ext>
            </a:extLst>
          </p:cNvPr>
          <p:cNvSpPr txBox="1"/>
          <p:nvPr/>
        </p:nvSpPr>
        <p:spPr bwMode="auto">
          <a:xfrm>
            <a:off x="8454662" y="3094502"/>
            <a:ext cx="534643"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0.50</a:t>
            </a:r>
          </a:p>
        </p:txBody>
      </p:sp>
      <p:sp>
        <p:nvSpPr>
          <p:cNvPr id="250" name="TextBox 249">
            <a:extLst>
              <a:ext uri="{FF2B5EF4-FFF2-40B4-BE49-F238E27FC236}">
                <a16:creationId xmlns:a16="http://schemas.microsoft.com/office/drawing/2014/main" xmlns="" id="{9EC8C4DD-7ABB-4F62-9D25-365147D0FC7E}"/>
              </a:ext>
            </a:extLst>
          </p:cNvPr>
          <p:cNvSpPr txBox="1"/>
          <p:nvPr/>
        </p:nvSpPr>
        <p:spPr bwMode="auto">
          <a:xfrm>
            <a:off x="8464480" y="3555436"/>
            <a:ext cx="534643"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0.25</a:t>
            </a:r>
          </a:p>
        </p:txBody>
      </p:sp>
      <p:sp>
        <p:nvSpPr>
          <p:cNvPr id="251" name="TextBox 250">
            <a:extLst>
              <a:ext uri="{FF2B5EF4-FFF2-40B4-BE49-F238E27FC236}">
                <a16:creationId xmlns:a16="http://schemas.microsoft.com/office/drawing/2014/main" xmlns="" id="{D9588680-2016-4308-9D4C-65B618BB6C43}"/>
              </a:ext>
            </a:extLst>
          </p:cNvPr>
          <p:cNvSpPr txBox="1"/>
          <p:nvPr/>
        </p:nvSpPr>
        <p:spPr bwMode="auto">
          <a:xfrm>
            <a:off x="8721986" y="3997037"/>
            <a:ext cx="2760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252" name="TextBox 251">
            <a:extLst>
              <a:ext uri="{FF2B5EF4-FFF2-40B4-BE49-F238E27FC236}">
                <a16:creationId xmlns:a16="http://schemas.microsoft.com/office/drawing/2014/main" xmlns="" id="{DF56A139-7784-4F16-89CC-E161A5EE1563}"/>
              </a:ext>
            </a:extLst>
          </p:cNvPr>
          <p:cNvSpPr txBox="1"/>
          <p:nvPr/>
        </p:nvSpPr>
        <p:spPr bwMode="auto">
          <a:xfrm>
            <a:off x="8847203" y="4189418"/>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253" name="TextBox 252">
            <a:extLst>
              <a:ext uri="{FF2B5EF4-FFF2-40B4-BE49-F238E27FC236}">
                <a16:creationId xmlns:a16="http://schemas.microsoft.com/office/drawing/2014/main" xmlns="" id="{402F8006-5A4A-4091-B0F8-892826F20A57}"/>
              </a:ext>
            </a:extLst>
          </p:cNvPr>
          <p:cNvSpPr txBox="1"/>
          <p:nvPr/>
        </p:nvSpPr>
        <p:spPr bwMode="auto">
          <a:xfrm>
            <a:off x="9047616" y="4189418"/>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a:t>
            </a:r>
          </a:p>
        </p:txBody>
      </p:sp>
      <p:sp>
        <p:nvSpPr>
          <p:cNvPr id="254" name="TextBox 253">
            <a:extLst>
              <a:ext uri="{FF2B5EF4-FFF2-40B4-BE49-F238E27FC236}">
                <a16:creationId xmlns:a16="http://schemas.microsoft.com/office/drawing/2014/main" xmlns="" id="{E15D1D49-0096-4742-85D1-28B9BA53823E}"/>
              </a:ext>
            </a:extLst>
          </p:cNvPr>
          <p:cNvSpPr txBox="1"/>
          <p:nvPr/>
        </p:nvSpPr>
        <p:spPr bwMode="auto">
          <a:xfrm>
            <a:off x="9247622" y="4189418"/>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a:t>
            </a:r>
          </a:p>
        </p:txBody>
      </p:sp>
      <p:sp>
        <p:nvSpPr>
          <p:cNvPr id="255" name="TextBox 254">
            <a:extLst>
              <a:ext uri="{FF2B5EF4-FFF2-40B4-BE49-F238E27FC236}">
                <a16:creationId xmlns:a16="http://schemas.microsoft.com/office/drawing/2014/main" xmlns="" id="{58B28F2C-87B4-4881-A724-21FAD59C9D2C}"/>
              </a:ext>
            </a:extLst>
          </p:cNvPr>
          <p:cNvSpPr txBox="1"/>
          <p:nvPr/>
        </p:nvSpPr>
        <p:spPr bwMode="auto">
          <a:xfrm>
            <a:off x="9448034" y="4189418"/>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256" name="TextBox 255">
            <a:extLst>
              <a:ext uri="{FF2B5EF4-FFF2-40B4-BE49-F238E27FC236}">
                <a16:creationId xmlns:a16="http://schemas.microsoft.com/office/drawing/2014/main" xmlns="" id="{06C90921-9959-49F2-9A6E-5C8F444E0B0A}"/>
              </a:ext>
            </a:extLst>
          </p:cNvPr>
          <p:cNvSpPr txBox="1"/>
          <p:nvPr/>
        </p:nvSpPr>
        <p:spPr bwMode="auto">
          <a:xfrm>
            <a:off x="9648504" y="4185630"/>
            <a:ext cx="293015"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a:t>
            </a:r>
          </a:p>
        </p:txBody>
      </p:sp>
      <p:sp>
        <p:nvSpPr>
          <p:cNvPr id="257" name="TextBox 256">
            <a:extLst>
              <a:ext uri="{FF2B5EF4-FFF2-40B4-BE49-F238E27FC236}">
                <a16:creationId xmlns:a16="http://schemas.microsoft.com/office/drawing/2014/main" xmlns="" id="{72B0F822-D8AA-4DC4-B139-410476FC217D}"/>
              </a:ext>
            </a:extLst>
          </p:cNvPr>
          <p:cNvSpPr txBox="1"/>
          <p:nvPr/>
        </p:nvSpPr>
        <p:spPr bwMode="auto">
          <a:xfrm>
            <a:off x="9800422" y="4185630"/>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258" name="TextBox 257">
            <a:extLst>
              <a:ext uri="{FF2B5EF4-FFF2-40B4-BE49-F238E27FC236}">
                <a16:creationId xmlns:a16="http://schemas.microsoft.com/office/drawing/2014/main" xmlns="" id="{D6DDD783-3E0E-4AFF-9263-643DCC6EAD67}"/>
              </a:ext>
            </a:extLst>
          </p:cNvPr>
          <p:cNvSpPr txBox="1"/>
          <p:nvPr/>
        </p:nvSpPr>
        <p:spPr bwMode="auto">
          <a:xfrm>
            <a:off x="10000428" y="4185630"/>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259" name="TextBox 258">
            <a:extLst>
              <a:ext uri="{FF2B5EF4-FFF2-40B4-BE49-F238E27FC236}">
                <a16:creationId xmlns:a16="http://schemas.microsoft.com/office/drawing/2014/main" xmlns="" id="{5EEC0906-C6DB-4F00-B4D6-B8B32A2509E6}"/>
              </a:ext>
            </a:extLst>
          </p:cNvPr>
          <p:cNvSpPr txBox="1"/>
          <p:nvPr/>
        </p:nvSpPr>
        <p:spPr bwMode="auto">
          <a:xfrm>
            <a:off x="10212261" y="4185630"/>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260" name="TextBox 259">
            <a:extLst>
              <a:ext uri="{FF2B5EF4-FFF2-40B4-BE49-F238E27FC236}">
                <a16:creationId xmlns:a16="http://schemas.microsoft.com/office/drawing/2014/main" xmlns="" id="{6F972F9A-1C25-4B5E-83AF-6B2F1BDA7D0A}"/>
              </a:ext>
            </a:extLst>
          </p:cNvPr>
          <p:cNvSpPr txBox="1"/>
          <p:nvPr/>
        </p:nvSpPr>
        <p:spPr bwMode="auto">
          <a:xfrm>
            <a:off x="10407591" y="4181921"/>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16</a:t>
            </a:r>
          </a:p>
        </p:txBody>
      </p:sp>
      <p:sp>
        <p:nvSpPr>
          <p:cNvPr id="261" name="TextBox 260">
            <a:extLst>
              <a:ext uri="{FF2B5EF4-FFF2-40B4-BE49-F238E27FC236}">
                <a16:creationId xmlns:a16="http://schemas.microsoft.com/office/drawing/2014/main" xmlns="" id="{0759CB25-EB2B-4C25-8726-1E6E52EECD23}"/>
              </a:ext>
            </a:extLst>
          </p:cNvPr>
          <p:cNvSpPr txBox="1"/>
          <p:nvPr/>
        </p:nvSpPr>
        <p:spPr bwMode="auto">
          <a:xfrm>
            <a:off x="10607597" y="4181921"/>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262" name="TextBox 261">
            <a:extLst>
              <a:ext uri="{FF2B5EF4-FFF2-40B4-BE49-F238E27FC236}">
                <a16:creationId xmlns:a16="http://schemas.microsoft.com/office/drawing/2014/main" xmlns="" id="{C32292EB-251A-4BEB-9840-240ACDB8F1EB}"/>
              </a:ext>
            </a:extLst>
          </p:cNvPr>
          <p:cNvSpPr txBox="1"/>
          <p:nvPr/>
        </p:nvSpPr>
        <p:spPr bwMode="auto">
          <a:xfrm>
            <a:off x="10819429" y="4181921"/>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263" name="TextBox 262">
            <a:extLst>
              <a:ext uri="{FF2B5EF4-FFF2-40B4-BE49-F238E27FC236}">
                <a16:creationId xmlns:a16="http://schemas.microsoft.com/office/drawing/2014/main" xmlns="" id="{AA3DF24A-8560-4D05-9B77-AD69FACB87BD}"/>
              </a:ext>
            </a:extLst>
          </p:cNvPr>
          <p:cNvSpPr txBox="1"/>
          <p:nvPr/>
        </p:nvSpPr>
        <p:spPr bwMode="auto">
          <a:xfrm>
            <a:off x="11013493" y="4173743"/>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22</a:t>
            </a:r>
          </a:p>
        </p:txBody>
      </p:sp>
      <p:sp>
        <p:nvSpPr>
          <p:cNvPr id="264" name="TextBox 263">
            <a:extLst>
              <a:ext uri="{FF2B5EF4-FFF2-40B4-BE49-F238E27FC236}">
                <a16:creationId xmlns:a16="http://schemas.microsoft.com/office/drawing/2014/main" xmlns="" id="{3E4C72A4-C2AC-4204-B20E-80467D9CD9FD}"/>
              </a:ext>
            </a:extLst>
          </p:cNvPr>
          <p:cNvSpPr txBox="1"/>
          <p:nvPr/>
        </p:nvSpPr>
        <p:spPr bwMode="auto">
          <a:xfrm>
            <a:off x="11208823" y="4170034"/>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265" name="TextBox 264">
            <a:extLst>
              <a:ext uri="{FF2B5EF4-FFF2-40B4-BE49-F238E27FC236}">
                <a16:creationId xmlns:a16="http://schemas.microsoft.com/office/drawing/2014/main" xmlns="" id="{6509E957-AA53-4BB4-9003-44310FC529AB}"/>
              </a:ext>
            </a:extLst>
          </p:cNvPr>
          <p:cNvSpPr txBox="1"/>
          <p:nvPr/>
        </p:nvSpPr>
        <p:spPr bwMode="auto">
          <a:xfrm>
            <a:off x="11408829" y="4170034"/>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26</a:t>
            </a:r>
          </a:p>
        </p:txBody>
      </p:sp>
      <p:sp>
        <p:nvSpPr>
          <p:cNvPr id="266" name="TextBox 265">
            <a:extLst>
              <a:ext uri="{FF2B5EF4-FFF2-40B4-BE49-F238E27FC236}">
                <a16:creationId xmlns:a16="http://schemas.microsoft.com/office/drawing/2014/main" xmlns="" id="{CE405F08-0B94-44F1-91BD-63F9D52F902D}"/>
              </a:ext>
            </a:extLst>
          </p:cNvPr>
          <p:cNvSpPr txBox="1"/>
          <p:nvPr/>
        </p:nvSpPr>
        <p:spPr bwMode="auto">
          <a:xfrm>
            <a:off x="11620662" y="4170034"/>
            <a:ext cx="390006" cy="326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sp>
        <p:nvSpPr>
          <p:cNvPr id="283" name="TextBox 282">
            <a:extLst>
              <a:ext uri="{FF2B5EF4-FFF2-40B4-BE49-F238E27FC236}">
                <a16:creationId xmlns:a16="http://schemas.microsoft.com/office/drawing/2014/main" xmlns="" id="{9C14DD07-B214-4B71-A053-C0B556F25AD8}"/>
              </a:ext>
            </a:extLst>
          </p:cNvPr>
          <p:cNvSpPr txBox="1"/>
          <p:nvPr/>
        </p:nvSpPr>
        <p:spPr bwMode="auto">
          <a:xfrm>
            <a:off x="10551813" y="2187871"/>
            <a:ext cx="99424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dirty="0">
                <a:solidFill>
                  <a:schemeClr val="accent1"/>
                </a:solidFill>
                <a:latin typeface="Calibri" panose="020F0502020204030204" pitchFamily="34" charset="0"/>
              </a:rPr>
              <a:t>Remdesivir</a:t>
            </a:r>
            <a:endParaRPr lang="en-US" sz="1400" b="0" dirty="0">
              <a:solidFill>
                <a:schemeClr val="accent1"/>
              </a:solidFill>
              <a:latin typeface="Calibri" panose="020F0502020204030204" pitchFamily="34" charset="0"/>
            </a:endParaRPr>
          </a:p>
        </p:txBody>
      </p:sp>
      <p:sp>
        <p:nvSpPr>
          <p:cNvPr id="284" name="TextBox 283">
            <a:extLst>
              <a:ext uri="{FF2B5EF4-FFF2-40B4-BE49-F238E27FC236}">
                <a16:creationId xmlns:a16="http://schemas.microsoft.com/office/drawing/2014/main" xmlns="" id="{9DA105F9-4596-452D-A025-DE44821DFDA8}"/>
              </a:ext>
            </a:extLst>
          </p:cNvPr>
          <p:cNvSpPr txBox="1"/>
          <p:nvPr/>
        </p:nvSpPr>
        <p:spPr bwMode="auto">
          <a:xfrm>
            <a:off x="11028757" y="2974559"/>
            <a:ext cx="76014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0" dirty="0">
                <a:solidFill>
                  <a:schemeClr val="accent3"/>
                </a:solidFill>
                <a:latin typeface="Calibri" panose="020F0502020204030204" pitchFamily="34" charset="0"/>
              </a:rPr>
              <a:t>Placebo</a:t>
            </a:r>
          </a:p>
        </p:txBody>
      </p:sp>
      <p:sp>
        <p:nvSpPr>
          <p:cNvPr id="219" name="TextBox 218">
            <a:extLst>
              <a:ext uri="{FF2B5EF4-FFF2-40B4-BE49-F238E27FC236}">
                <a16:creationId xmlns:a16="http://schemas.microsoft.com/office/drawing/2014/main" xmlns="" id="{7598C636-5627-4715-A6B2-489565F0380D}"/>
              </a:ext>
            </a:extLst>
          </p:cNvPr>
          <p:cNvSpPr txBox="1"/>
          <p:nvPr/>
        </p:nvSpPr>
        <p:spPr bwMode="auto">
          <a:xfrm rot="16200000">
            <a:off x="7512378" y="3125739"/>
            <a:ext cx="180366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Proportion Recovered</a:t>
            </a:r>
          </a:p>
        </p:txBody>
      </p:sp>
      <p:sp>
        <p:nvSpPr>
          <p:cNvPr id="6" name="Rectangle 5">
            <a:extLst>
              <a:ext uri="{FF2B5EF4-FFF2-40B4-BE49-F238E27FC236}">
                <a16:creationId xmlns:a16="http://schemas.microsoft.com/office/drawing/2014/main" xmlns="" id="{2ED356FA-7A67-4C77-9083-C40EFD505038}"/>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
        <p:nvSpPr>
          <p:cNvPr id="17" name="Text Box 15">
            <a:extLst>
              <a:ext uri="{FF2B5EF4-FFF2-40B4-BE49-F238E27FC236}">
                <a16:creationId xmlns:a16="http://schemas.microsoft.com/office/drawing/2014/main" xmlns="" id="{00EFC3E8-E54A-442A-BB95-431692B4BB45}"/>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 xmlns:p14="http://schemas.microsoft.com/office/powerpoint/2010/main" val="2753609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606722" y="347254"/>
            <a:ext cx="5568287" cy="6176375"/>
          </a:xfrm>
          <a:prstGeom prst="rect">
            <a:avLst/>
          </a:prstGeom>
          <a:noFill/>
          <a:ln w="9525">
            <a:noFill/>
            <a:miter lim="800000"/>
            <a:headEnd/>
            <a:tailEnd/>
          </a:ln>
          <a:effectLst/>
        </p:spPr>
      </p:pic>
    </p:spTree>
    <p:extLst>
      <p:ext uri="{BB962C8B-B14F-4D97-AF65-F5344CB8AC3E}">
        <p14:creationId xmlns="" xmlns:p14="http://schemas.microsoft.com/office/powerpoint/2010/main" val="1548793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Freeform: Shape 162">
            <a:extLst>
              <a:ext uri="{FF2B5EF4-FFF2-40B4-BE49-F238E27FC236}">
                <a16:creationId xmlns:a16="http://schemas.microsoft.com/office/drawing/2014/main" xmlns="" id="{1EF2B652-2659-4EF6-B990-7FCFAECF4994}"/>
              </a:ext>
            </a:extLst>
          </p:cNvPr>
          <p:cNvSpPr/>
          <p:nvPr/>
        </p:nvSpPr>
        <p:spPr bwMode="auto">
          <a:xfrm>
            <a:off x="8078709" y="3491620"/>
            <a:ext cx="2996697" cy="1342930"/>
          </a:xfrm>
          <a:custGeom>
            <a:avLst/>
            <a:gdLst>
              <a:gd name="connsiteX0" fmla="*/ 0 w 2996697"/>
              <a:gd name="connsiteY0" fmla="*/ 1339913 h 1342930"/>
              <a:gd name="connsiteX1" fmla="*/ 0 w 2996697"/>
              <a:gd name="connsiteY1" fmla="*/ 1237307 h 1342930"/>
              <a:gd name="connsiteX2" fmla="*/ 144855 w 2996697"/>
              <a:gd name="connsiteY2" fmla="*/ 1237307 h 1342930"/>
              <a:gd name="connsiteX3" fmla="*/ 144855 w 2996697"/>
              <a:gd name="connsiteY3" fmla="*/ 1164879 h 1342930"/>
              <a:gd name="connsiteX4" fmla="*/ 277640 w 2996697"/>
              <a:gd name="connsiteY4" fmla="*/ 1164879 h 1342930"/>
              <a:gd name="connsiteX5" fmla="*/ 277640 w 2996697"/>
              <a:gd name="connsiteY5" fmla="*/ 1107540 h 1342930"/>
              <a:gd name="connsiteX6" fmla="*/ 404388 w 2996697"/>
              <a:gd name="connsiteY6" fmla="*/ 1107540 h 1342930"/>
              <a:gd name="connsiteX7" fmla="*/ 404388 w 2996697"/>
              <a:gd name="connsiteY7" fmla="*/ 1056237 h 1342930"/>
              <a:gd name="connsiteX8" fmla="*/ 552261 w 2996697"/>
              <a:gd name="connsiteY8" fmla="*/ 1056237 h 1342930"/>
              <a:gd name="connsiteX9" fmla="*/ 552261 w 2996697"/>
              <a:gd name="connsiteY9" fmla="*/ 1032095 h 1342930"/>
              <a:gd name="connsiteX10" fmla="*/ 688063 w 2996697"/>
              <a:gd name="connsiteY10" fmla="*/ 1032095 h 1342930"/>
              <a:gd name="connsiteX11" fmla="*/ 688063 w 2996697"/>
              <a:gd name="connsiteY11" fmla="*/ 944578 h 1342930"/>
              <a:gd name="connsiteX12" fmla="*/ 953632 w 2996697"/>
              <a:gd name="connsiteY12" fmla="*/ 944578 h 1342930"/>
              <a:gd name="connsiteX13" fmla="*/ 953632 w 2996697"/>
              <a:gd name="connsiteY13" fmla="*/ 869132 h 1342930"/>
              <a:gd name="connsiteX14" fmla="*/ 1086416 w 2996697"/>
              <a:gd name="connsiteY14" fmla="*/ 869132 h 1342930"/>
              <a:gd name="connsiteX15" fmla="*/ 1086416 w 2996697"/>
              <a:gd name="connsiteY15" fmla="*/ 784633 h 1342930"/>
              <a:gd name="connsiteX16" fmla="*/ 1237307 w 2996697"/>
              <a:gd name="connsiteY16" fmla="*/ 784633 h 1342930"/>
              <a:gd name="connsiteX17" fmla="*/ 1237307 w 2996697"/>
              <a:gd name="connsiteY17" fmla="*/ 730313 h 1342930"/>
              <a:gd name="connsiteX18" fmla="*/ 1364055 w 2996697"/>
              <a:gd name="connsiteY18" fmla="*/ 730313 h 1342930"/>
              <a:gd name="connsiteX19" fmla="*/ 1364055 w 2996697"/>
              <a:gd name="connsiteY19" fmla="*/ 624689 h 1342930"/>
              <a:gd name="connsiteX20" fmla="*/ 1502875 w 2996697"/>
              <a:gd name="connsiteY20" fmla="*/ 624689 h 1342930"/>
              <a:gd name="connsiteX21" fmla="*/ 1502875 w 2996697"/>
              <a:gd name="connsiteY21" fmla="*/ 591493 h 1342930"/>
              <a:gd name="connsiteX22" fmla="*/ 1647731 w 2996697"/>
              <a:gd name="connsiteY22" fmla="*/ 591493 h 1342930"/>
              <a:gd name="connsiteX23" fmla="*/ 1647731 w 2996697"/>
              <a:gd name="connsiteY23" fmla="*/ 537172 h 1342930"/>
              <a:gd name="connsiteX24" fmla="*/ 1765426 w 2996697"/>
              <a:gd name="connsiteY24" fmla="*/ 537172 h 1342930"/>
              <a:gd name="connsiteX25" fmla="*/ 1765426 w 2996697"/>
              <a:gd name="connsiteY25" fmla="*/ 404388 h 1342930"/>
              <a:gd name="connsiteX26" fmla="*/ 1907263 w 2996697"/>
              <a:gd name="connsiteY26" fmla="*/ 404388 h 1342930"/>
              <a:gd name="connsiteX27" fmla="*/ 1907263 w 2996697"/>
              <a:gd name="connsiteY27" fmla="*/ 313853 h 1342930"/>
              <a:gd name="connsiteX28" fmla="*/ 2052119 w 2996697"/>
              <a:gd name="connsiteY28" fmla="*/ 313853 h 1342930"/>
              <a:gd name="connsiteX29" fmla="*/ 2052119 w 2996697"/>
              <a:gd name="connsiteY29" fmla="*/ 235390 h 1342930"/>
              <a:gd name="connsiteX30" fmla="*/ 2181885 w 2996697"/>
              <a:gd name="connsiteY30" fmla="*/ 235390 h 1342930"/>
              <a:gd name="connsiteX31" fmla="*/ 2181885 w 2996697"/>
              <a:gd name="connsiteY31" fmla="*/ 220301 h 1342930"/>
              <a:gd name="connsiteX32" fmla="*/ 2323723 w 2996697"/>
              <a:gd name="connsiteY32" fmla="*/ 220301 h 1342930"/>
              <a:gd name="connsiteX33" fmla="*/ 2323723 w 2996697"/>
              <a:gd name="connsiteY33" fmla="*/ 175033 h 1342930"/>
              <a:gd name="connsiteX34" fmla="*/ 2474614 w 2996697"/>
              <a:gd name="connsiteY34" fmla="*/ 175033 h 1342930"/>
              <a:gd name="connsiteX35" fmla="*/ 2474614 w 2996697"/>
              <a:gd name="connsiteY35" fmla="*/ 135802 h 1342930"/>
              <a:gd name="connsiteX36" fmla="*/ 2598344 w 2996697"/>
              <a:gd name="connsiteY36" fmla="*/ 135802 h 1342930"/>
              <a:gd name="connsiteX37" fmla="*/ 2598344 w 2996697"/>
              <a:gd name="connsiteY37" fmla="*/ 69410 h 1342930"/>
              <a:gd name="connsiteX38" fmla="*/ 2725093 w 2996697"/>
              <a:gd name="connsiteY38" fmla="*/ 69410 h 1342930"/>
              <a:gd name="connsiteX39" fmla="*/ 2725093 w 2996697"/>
              <a:gd name="connsiteY39" fmla="*/ 0 h 1342930"/>
              <a:gd name="connsiteX40" fmla="*/ 2996697 w 2996697"/>
              <a:gd name="connsiteY40" fmla="*/ 0 h 1342930"/>
              <a:gd name="connsiteX41" fmla="*/ 2996697 w 2996697"/>
              <a:gd name="connsiteY41" fmla="*/ 419477 h 1342930"/>
              <a:gd name="connsiteX42" fmla="*/ 2719057 w 2996697"/>
              <a:gd name="connsiteY42" fmla="*/ 419477 h 1342930"/>
              <a:gd name="connsiteX43" fmla="*/ 2719057 w 2996697"/>
              <a:gd name="connsiteY43" fmla="*/ 497940 h 1342930"/>
              <a:gd name="connsiteX44" fmla="*/ 2580238 w 2996697"/>
              <a:gd name="connsiteY44" fmla="*/ 497940 h 1342930"/>
              <a:gd name="connsiteX45" fmla="*/ 2580238 w 2996697"/>
              <a:gd name="connsiteY45" fmla="*/ 552261 h 1342930"/>
              <a:gd name="connsiteX46" fmla="*/ 2453489 w 2996697"/>
              <a:gd name="connsiteY46" fmla="*/ 552261 h 1342930"/>
              <a:gd name="connsiteX47" fmla="*/ 2453489 w 2996697"/>
              <a:gd name="connsiteY47" fmla="*/ 588475 h 1342930"/>
              <a:gd name="connsiteX48" fmla="*/ 2308634 w 2996697"/>
              <a:gd name="connsiteY48" fmla="*/ 588475 h 1342930"/>
              <a:gd name="connsiteX49" fmla="*/ 2308634 w 2996697"/>
              <a:gd name="connsiteY49" fmla="*/ 630725 h 1342930"/>
              <a:gd name="connsiteX50" fmla="*/ 2181885 w 2996697"/>
              <a:gd name="connsiteY50" fmla="*/ 630725 h 1342930"/>
              <a:gd name="connsiteX51" fmla="*/ 2181885 w 2996697"/>
              <a:gd name="connsiteY51" fmla="*/ 630725 h 1342930"/>
              <a:gd name="connsiteX52" fmla="*/ 2181885 w 2996697"/>
              <a:gd name="connsiteY52" fmla="*/ 648831 h 1342930"/>
              <a:gd name="connsiteX53" fmla="*/ 2052119 w 2996697"/>
              <a:gd name="connsiteY53" fmla="*/ 648831 h 1342930"/>
              <a:gd name="connsiteX54" fmla="*/ 2052119 w 2996697"/>
              <a:gd name="connsiteY54" fmla="*/ 718241 h 1342930"/>
              <a:gd name="connsiteX55" fmla="*/ 1910281 w 2996697"/>
              <a:gd name="connsiteY55" fmla="*/ 718241 h 1342930"/>
              <a:gd name="connsiteX56" fmla="*/ 1910281 w 2996697"/>
              <a:gd name="connsiteY56" fmla="*/ 790669 h 1342930"/>
              <a:gd name="connsiteX57" fmla="*/ 1780515 w 2996697"/>
              <a:gd name="connsiteY57" fmla="*/ 790669 h 1342930"/>
              <a:gd name="connsiteX58" fmla="*/ 1780515 w 2996697"/>
              <a:gd name="connsiteY58" fmla="*/ 911382 h 1342930"/>
              <a:gd name="connsiteX59" fmla="*/ 1638677 w 2996697"/>
              <a:gd name="connsiteY59" fmla="*/ 911382 h 1342930"/>
              <a:gd name="connsiteX60" fmla="*/ 1638677 w 2996697"/>
              <a:gd name="connsiteY60" fmla="*/ 950614 h 1342930"/>
              <a:gd name="connsiteX61" fmla="*/ 1496840 w 2996697"/>
              <a:gd name="connsiteY61" fmla="*/ 950614 h 1342930"/>
              <a:gd name="connsiteX62" fmla="*/ 1496840 w 2996697"/>
              <a:gd name="connsiteY62" fmla="*/ 980792 h 1342930"/>
              <a:gd name="connsiteX63" fmla="*/ 1367073 w 2996697"/>
              <a:gd name="connsiteY63" fmla="*/ 980792 h 1342930"/>
              <a:gd name="connsiteX64" fmla="*/ 1367073 w 2996697"/>
              <a:gd name="connsiteY64" fmla="*/ 1071327 h 1342930"/>
              <a:gd name="connsiteX65" fmla="*/ 1216182 w 2996697"/>
              <a:gd name="connsiteY65" fmla="*/ 1071327 h 1342930"/>
              <a:gd name="connsiteX66" fmla="*/ 1216182 w 2996697"/>
              <a:gd name="connsiteY66" fmla="*/ 1098487 h 1342930"/>
              <a:gd name="connsiteX67" fmla="*/ 1080380 w 2996697"/>
              <a:gd name="connsiteY67" fmla="*/ 1098487 h 1342930"/>
              <a:gd name="connsiteX68" fmla="*/ 1080380 w 2996697"/>
              <a:gd name="connsiteY68" fmla="*/ 1158843 h 1342930"/>
              <a:gd name="connsiteX69" fmla="*/ 935525 w 2996697"/>
              <a:gd name="connsiteY69" fmla="*/ 1158843 h 1342930"/>
              <a:gd name="connsiteX70" fmla="*/ 935525 w 2996697"/>
              <a:gd name="connsiteY70" fmla="*/ 1201093 h 1342930"/>
              <a:gd name="connsiteX71" fmla="*/ 682028 w 2996697"/>
              <a:gd name="connsiteY71" fmla="*/ 1201093 h 1342930"/>
              <a:gd name="connsiteX72" fmla="*/ 682028 w 2996697"/>
              <a:gd name="connsiteY72" fmla="*/ 1261449 h 1342930"/>
              <a:gd name="connsiteX73" fmla="*/ 537172 w 2996697"/>
              <a:gd name="connsiteY73" fmla="*/ 1261449 h 1342930"/>
              <a:gd name="connsiteX74" fmla="*/ 537172 w 2996697"/>
              <a:gd name="connsiteY74" fmla="*/ 1261449 h 1342930"/>
              <a:gd name="connsiteX75" fmla="*/ 549243 w 2996697"/>
              <a:gd name="connsiteY75" fmla="*/ 1273520 h 1342930"/>
              <a:gd name="connsiteX76" fmla="*/ 416459 w 2996697"/>
              <a:gd name="connsiteY76" fmla="*/ 1273520 h 1342930"/>
              <a:gd name="connsiteX77" fmla="*/ 416459 w 2996697"/>
              <a:gd name="connsiteY77" fmla="*/ 1294645 h 1342930"/>
              <a:gd name="connsiteX78" fmla="*/ 274622 w 2996697"/>
              <a:gd name="connsiteY78" fmla="*/ 1294645 h 1342930"/>
              <a:gd name="connsiteX79" fmla="*/ 274622 w 2996697"/>
              <a:gd name="connsiteY79" fmla="*/ 1342930 h 1342930"/>
              <a:gd name="connsiteX80" fmla="*/ 0 w 2996697"/>
              <a:gd name="connsiteY80" fmla="*/ 1339913 h 134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996697" h="1342930">
                <a:moveTo>
                  <a:pt x="0" y="1339913"/>
                </a:moveTo>
                <a:lnTo>
                  <a:pt x="0" y="1237307"/>
                </a:lnTo>
                <a:lnTo>
                  <a:pt x="144855" y="1237307"/>
                </a:lnTo>
                <a:lnTo>
                  <a:pt x="144855" y="1164879"/>
                </a:lnTo>
                <a:lnTo>
                  <a:pt x="277640" y="1164879"/>
                </a:lnTo>
                <a:lnTo>
                  <a:pt x="277640" y="1107540"/>
                </a:lnTo>
                <a:lnTo>
                  <a:pt x="404388" y="1107540"/>
                </a:lnTo>
                <a:lnTo>
                  <a:pt x="404388" y="1056237"/>
                </a:lnTo>
                <a:lnTo>
                  <a:pt x="552261" y="1056237"/>
                </a:lnTo>
                <a:lnTo>
                  <a:pt x="552261" y="1032095"/>
                </a:lnTo>
                <a:lnTo>
                  <a:pt x="688063" y="1032095"/>
                </a:lnTo>
                <a:lnTo>
                  <a:pt x="688063" y="944578"/>
                </a:lnTo>
                <a:lnTo>
                  <a:pt x="953632" y="944578"/>
                </a:lnTo>
                <a:lnTo>
                  <a:pt x="953632" y="869132"/>
                </a:lnTo>
                <a:lnTo>
                  <a:pt x="1086416" y="869132"/>
                </a:lnTo>
                <a:lnTo>
                  <a:pt x="1086416" y="784633"/>
                </a:lnTo>
                <a:lnTo>
                  <a:pt x="1237307" y="784633"/>
                </a:lnTo>
                <a:lnTo>
                  <a:pt x="1237307" y="730313"/>
                </a:lnTo>
                <a:lnTo>
                  <a:pt x="1364055" y="730313"/>
                </a:lnTo>
                <a:lnTo>
                  <a:pt x="1364055" y="624689"/>
                </a:lnTo>
                <a:lnTo>
                  <a:pt x="1502875" y="624689"/>
                </a:lnTo>
                <a:lnTo>
                  <a:pt x="1502875" y="591493"/>
                </a:lnTo>
                <a:lnTo>
                  <a:pt x="1647731" y="591493"/>
                </a:lnTo>
                <a:lnTo>
                  <a:pt x="1647731" y="537172"/>
                </a:lnTo>
                <a:lnTo>
                  <a:pt x="1765426" y="537172"/>
                </a:lnTo>
                <a:lnTo>
                  <a:pt x="1765426" y="404388"/>
                </a:lnTo>
                <a:lnTo>
                  <a:pt x="1907263" y="404388"/>
                </a:lnTo>
                <a:lnTo>
                  <a:pt x="1907263" y="313853"/>
                </a:lnTo>
                <a:lnTo>
                  <a:pt x="2052119" y="313853"/>
                </a:lnTo>
                <a:lnTo>
                  <a:pt x="2052119" y="235390"/>
                </a:lnTo>
                <a:lnTo>
                  <a:pt x="2181885" y="235390"/>
                </a:lnTo>
                <a:lnTo>
                  <a:pt x="2181885" y="220301"/>
                </a:lnTo>
                <a:lnTo>
                  <a:pt x="2323723" y="220301"/>
                </a:lnTo>
                <a:lnTo>
                  <a:pt x="2323723" y="175033"/>
                </a:lnTo>
                <a:lnTo>
                  <a:pt x="2474614" y="175033"/>
                </a:lnTo>
                <a:lnTo>
                  <a:pt x="2474614" y="135802"/>
                </a:lnTo>
                <a:lnTo>
                  <a:pt x="2598344" y="135802"/>
                </a:lnTo>
                <a:lnTo>
                  <a:pt x="2598344" y="69410"/>
                </a:lnTo>
                <a:lnTo>
                  <a:pt x="2725093" y="69410"/>
                </a:lnTo>
                <a:lnTo>
                  <a:pt x="2725093" y="0"/>
                </a:lnTo>
                <a:lnTo>
                  <a:pt x="2996697" y="0"/>
                </a:lnTo>
                <a:lnTo>
                  <a:pt x="2996697" y="419477"/>
                </a:lnTo>
                <a:lnTo>
                  <a:pt x="2719057" y="419477"/>
                </a:lnTo>
                <a:lnTo>
                  <a:pt x="2719057" y="497940"/>
                </a:lnTo>
                <a:lnTo>
                  <a:pt x="2580238" y="497940"/>
                </a:lnTo>
                <a:lnTo>
                  <a:pt x="2580238" y="552261"/>
                </a:lnTo>
                <a:lnTo>
                  <a:pt x="2453489" y="552261"/>
                </a:lnTo>
                <a:lnTo>
                  <a:pt x="2453489" y="588475"/>
                </a:lnTo>
                <a:lnTo>
                  <a:pt x="2308634" y="588475"/>
                </a:lnTo>
                <a:lnTo>
                  <a:pt x="2308634" y="630725"/>
                </a:lnTo>
                <a:lnTo>
                  <a:pt x="2181885" y="630725"/>
                </a:lnTo>
                <a:lnTo>
                  <a:pt x="2181885" y="630725"/>
                </a:lnTo>
                <a:lnTo>
                  <a:pt x="2181885" y="648831"/>
                </a:lnTo>
                <a:lnTo>
                  <a:pt x="2052119" y="648831"/>
                </a:lnTo>
                <a:lnTo>
                  <a:pt x="2052119" y="718241"/>
                </a:lnTo>
                <a:lnTo>
                  <a:pt x="1910281" y="718241"/>
                </a:lnTo>
                <a:lnTo>
                  <a:pt x="1910281" y="790669"/>
                </a:lnTo>
                <a:lnTo>
                  <a:pt x="1780515" y="790669"/>
                </a:lnTo>
                <a:lnTo>
                  <a:pt x="1780515" y="911382"/>
                </a:lnTo>
                <a:lnTo>
                  <a:pt x="1638677" y="911382"/>
                </a:lnTo>
                <a:lnTo>
                  <a:pt x="1638677" y="950614"/>
                </a:lnTo>
                <a:lnTo>
                  <a:pt x="1496840" y="950614"/>
                </a:lnTo>
                <a:lnTo>
                  <a:pt x="1496840" y="980792"/>
                </a:lnTo>
                <a:lnTo>
                  <a:pt x="1367073" y="980792"/>
                </a:lnTo>
                <a:lnTo>
                  <a:pt x="1367073" y="1071327"/>
                </a:lnTo>
                <a:lnTo>
                  <a:pt x="1216182" y="1071327"/>
                </a:lnTo>
                <a:lnTo>
                  <a:pt x="1216182" y="1098487"/>
                </a:lnTo>
                <a:lnTo>
                  <a:pt x="1080380" y="1098487"/>
                </a:lnTo>
                <a:lnTo>
                  <a:pt x="1080380" y="1158843"/>
                </a:lnTo>
                <a:lnTo>
                  <a:pt x="935525" y="1158843"/>
                </a:lnTo>
                <a:lnTo>
                  <a:pt x="935525" y="1201093"/>
                </a:lnTo>
                <a:lnTo>
                  <a:pt x="682028" y="1201093"/>
                </a:lnTo>
                <a:lnTo>
                  <a:pt x="682028" y="1261449"/>
                </a:lnTo>
                <a:lnTo>
                  <a:pt x="537172" y="1261449"/>
                </a:lnTo>
                <a:lnTo>
                  <a:pt x="537172" y="1261449"/>
                </a:lnTo>
                <a:lnTo>
                  <a:pt x="549243" y="1273520"/>
                </a:lnTo>
                <a:lnTo>
                  <a:pt x="416459" y="1273520"/>
                </a:lnTo>
                <a:lnTo>
                  <a:pt x="416459" y="1294645"/>
                </a:lnTo>
                <a:lnTo>
                  <a:pt x="274622" y="1294645"/>
                </a:lnTo>
                <a:lnTo>
                  <a:pt x="274622" y="1342930"/>
                </a:lnTo>
                <a:lnTo>
                  <a:pt x="0" y="1339913"/>
                </a:lnTo>
                <a:close/>
              </a:path>
            </a:pathLst>
          </a:custGeom>
          <a:solidFill>
            <a:schemeClr val="accent2">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 name="Freeform: Shape 13">
            <a:extLst>
              <a:ext uri="{FF2B5EF4-FFF2-40B4-BE49-F238E27FC236}">
                <a16:creationId xmlns:a16="http://schemas.microsoft.com/office/drawing/2014/main" xmlns="" id="{F2B2AF75-7123-4186-9C68-9857F9624C93}"/>
              </a:ext>
            </a:extLst>
          </p:cNvPr>
          <p:cNvSpPr/>
          <p:nvPr/>
        </p:nvSpPr>
        <p:spPr bwMode="auto">
          <a:xfrm>
            <a:off x="7933853" y="3476531"/>
            <a:ext cx="3141553" cy="1376126"/>
          </a:xfrm>
          <a:custGeom>
            <a:avLst/>
            <a:gdLst>
              <a:gd name="connsiteX0" fmla="*/ 0 w 3141553"/>
              <a:gd name="connsiteY0" fmla="*/ 1376126 h 1376126"/>
              <a:gd name="connsiteX1" fmla="*/ 0 w 3141553"/>
              <a:gd name="connsiteY1" fmla="*/ 1321806 h 1376126"/>
              <a:gd name="connsiteX2" fmla="*/ 156927 w 3141553"/>
              <a:gd name="connsiteY2" fmla="*/ 1321806 h 1376126"/>
              <a:gd name="connsiteX3" fmla="*/ 156927 w 3141553"/>
              <a:gd name="connsiteY3" fmla="*/ 1297663 h 1376126"/>
              <a:gd name="connsiteX4" fmla="*/ 289711 w 3141553"/>
              <a:gd name="connsiteY4" fmla="*/ 1297663 h 1376126"/>
              <a:gd name="connsiteX5" fmla="*/ 289711 w 3141553"/>
              <a:gd name="connsiteY5" fmla="*/ 1252396 h 1376126"/>
              <a:gd name="connsiteX6" fmla="*/ 410424 w 3141553"/>
              <a:gd name="connsiteY6" fmla="*/ 1252396 h 1376126"/>
              <a:gd name="connsiteX7" fmla="*/ 410424 w 3141553"/>
              <a:gd name="connsiteY7" fmla="*/ 1216182 h 1376126"/>
              <a:gd name="connsiteX8" fmla="*/ 555280 w 3141553"/>
              <a:gd name="connsiteY8" fmla="*/ 1216182 h 1376126"/>
              <a:gd name="connsiteX9" fmla="*/ 555280 w 3141553"/>
              <a:gd name="connsiteY9" fmla="*/ 1113576 h 1376126"/>
              <a:gd name="connsiteX10" fmla="*/ 688064 w 3141553"/>
              <a:gd name="connsiteY10" fmla="*/ 1113576 h 1376126"/>
              <a:gd name="connsiteX11" fmla="*/ 688064 w 3141553"/>
              <a:gd name="connsiteY11" fmla="*/ 1032095 h 1376126"/>
              <a:gd name="connsiteX12" fmla="*/ 841973 w 3141553"/>
              <a:gd name="connsiteY12" fmla="*/ 1032095 h 1376126"/>
              <a:gd name="connsiteX13" fmla="*/ 841973 w 3141553"/>
              <a:gd name="connsiteY13" fmla="*/ 995881 h 1376126"/>
              <a:gd name="connsiteX14" fmla="*/ 956650 w 3141553"/>
              <a:gd name="connsiteY14" fmla="*/ 995881 h 1376126"/>
              <a:gd name="connsiteX15" fmla="*/ 956650 w 3141553"/>
              <a:gd name="connsiteY15" fmla="*/ 935524 h 1376126"/>
              <a:gd name="connsiteX16" fmla="*/ 1101505 w 3141553"/>
              <a:gd name="connsiteY16" fmla="*/ 935524 h 1376126"/>
              <a:gd name="connsiteX17" fmla="*/ 1101505 w 3141553"/>
              <a:gd name="connsiteY17" fmla="*/ 908364 h 1376126"/>
              <a:gd name="connsiteX18" fmla="*/ 1249379 w 3141553"/>
              <a:gd name="connsiteY18" fmla="*/ 908364 h 1376126"/>
              <a:gd name="connsiteX19" fmla="*/ 1249379 w 3141553"/>
              <a:gd name="connsiteY19" fmla="*/ 817829 h 1376126"/>
              <a:gd name="connsiteX20" fmla="*/ 1370092 w 3141553"/>
              <a:gd name="connsiteY20" fmla="*/ 817829 h 1376126"/>
              <a:gd name="connsiteX21" fmla="*/ 1370092 w 3141553"/>
              <a:gd name="connsiteY21" fmla="*/ 772562 h 1376126"/>
              <a:gd name="connsiteX22" fmla="*/ 1508911 w 3141553"/>
              <a:gd name="connsiteY22" fmla="*/ 772562 h 1376126"/>
              <a:gd name="connsiteX23" fmla="*/ 1508911 w 3141553"/>
              <a:gd name="connsiteY23" fmla="*/ 715223 h 1376126"/>
              <a:gd name="connsiteX24" fmla="*/ 1653767 w 3141553"/>
              <a:gd name="connsiteY24" fmla="*/ 715223 h 1376126"/>
              <a:gd name="connsiteX25" fmla="*/ 1665838 w 3141553"/>
              <a:gd name="connsiteY25" fmla="*/ 685045 h 1376126"/>
              <a:gd name="connsiteX26" fmla="*/ 1786551 w 3141553"/>
              <a:gd name="connsiteY26" fmla="*/ 685045 h 1376126"/>
              <a:gd name="connsiteX27" fmla="*/ 1786551 w 3141553"/>
              <a:gd name="connsiteY27" fmla="*/ 624689 h 1376126"/>
              <a:gd name="connsiteX28" fmla="*/ 1922353 w 3141553"/>
              <a:gd name="connsiteY28" fmla="*/ 624689 h 1376126"/>
              <a:gd name="connsiteX29" fmla="*/ 1922353 w 3141553"/>
              <a:gd name="connsiteY29" fmla="*/ 570368 h 1376126"/>
              <a:gd name="connsiteX30" fmla="*/ 2055137 w 3141553"/>
              <a:gd name="connsiteY30" fmla="*/ 570368 h 1376126"/>
              <a:gd name="connsiteX31" fmla="*/ 2055137 w 3141553"/>
              <a:gd name="connsiteY31" fmla="*/ 461726 h 1376126"/>
              <a:gd name="connsiteX32" fmla="*/ 2190939 w 3141553"/>
              <a:gd name="connsiteY32" fmla="*/ 461726 h 1376126"/>
              <a:gd name="connsiteX33" fmla="*/ 2190939 w 3141553"/>
              <a:gd name="connsiteY33" fmla="*/ 365156 h 1376126"/>
              <a:gd name="connsiteX34" fmla="*/ 2317688 w 3141553"/>
              <a:gd name="connsiteY34" fmla="*/ 365156 h 1376126"/>
              <a:gd name="connsiteX35" fmla="*/ 2332777 w 3141553"/>
              <a:gd name="connsiteY35" fmla="*/ 365156 h 1376126"/>
              <a:gd name="connsiteX36" fmla="*/ 2332777 w 3141553"/>
              <a:gd name="connsiteY36" fmla="*/ 220301 h 1376126"/>
              <a:gd name="connsiteX37" fmla="*/ 2474614 w 3141553"/>
              <a:gd name="connsiteY37" fmla="*/ 220301 h 1376126"/>
              <a:gd name="connsiteX38" fmla="*/ 2474614 w 3141553"/>
              <a:gd name="connsiteY38" fmla="*/ 208229 h 1376126"/>
              <a:gd name="connsiteX39" fmla="*/ 2607398 w 3141553"/>
              <a:gd name="connsiteY39" fmla="*/ 208229 h 1376126"/>
              <a:gd name="connsiteX40" fmla="*/ 2607398 w 3141553"/>
              <a:gd name="connsiteY40" fmla="*/ 117695 h 1376126"/>
              <a:gd name="connsiteX41" fmla="*/ 2734147 w 3141553"/>
              <a:gd name="connsiteY41" fmla="*/ 117695 h 1376126"/>
              <a:gd name="connsiteX42" fmla="*/ 2734147 w 3141553"/>
              <a:gd name="connsiteY42" fmla="*/ 87517 h 1376126"/>
              <a:gd name="connsiteX43" fmla="*/ 2879002 w 3141553"/>
              <a:gd name="connsiteY43" fmla="*/ 87517 h 1376126"/>
              <a:gd name="connsiteX44" fmla="*/ 2879002 w 3141553"/>
              <a:gd name="connsiteY44" fmla="*/ 30178 h 1376126"/>
              <a:gd name="connsiteX45" fmla="*/ 3005751 w 3141553"/>
              <a:gd name="connsiteY45" fmla="*/ 30178 h 1376126"/>
              <a:gd name="connsiteX46" fmla="*/ 3005751 w 3141553"/>
              <a:gd name="connsiteY46" fmla="*/ 0 h 1376126"/>
              <a:gd name="connsiteX47" fmla="*/ 3141553 w 3141553"/>
              <a:gd name="connsiteY47" fmla="*/ 0 h 1376126"/>
              <a:gd name="connsiteX48" fmla="*/ 3141553 w 3141553"/>
              <a:gd name="connsiteY48" fmla="*/ 392317 h 1376126"/>
              <a:gd name="connsiteX49" fmla="*/ 3105339 w 3141553"/>
              <a:gd name="connsiteY49" fmla="*/ 392317 h 1376126"/>
              <a:gd name="connsiteX50" fmla="*/ 3005751 w 3141553"/>
              <a:gd name="connsiteY50" fmla="*/ 392317 h 1376126"/>
              <a:gd name="connsiteX51" fmla="*/ 3005751 w 3141553"/>
              <a:gd name="connsiteY51" fmla="*/ 419477 h 1376126"/>
              <a:gd name="connsiteX52" fmla="*/ 2857878 w 3141553"/>
              <a:gd name="connsiteY52" fmla="*/ 419477 h 1376126"/>
              <a:gd name="connsiteX53" fmla="*/ 2857878 w 3141553"/>
              <a:gd name="connsiteY53" fmla="*/ 467762 h 1376126"/>
              <a:gd name="connsiteX54" fmla="*/ 2734147 w 3141553"/>
              <a:gd name="connsiteY54" fmla="*/ 467762 h 1376126"/>
              <a:gd name="connsiteX55" fmla="*/ 2734147 w 3141553"/>
              <a:gd name="connsiteY55" fmla="*/ 506994 h 1376126"/>
              <a:gd name="connsiteX56" fmla="*/ 2595327 w 3141553"/>
              <a:gd name="connsiteY56" fmla="*/ 506994 h 1376126"/>
              <a:gd name="connsiteX57" fmla="*/ 2595327 w 3141553"/>
              <a:gd name="connsiteY57" fmla="*/ 579421 h 1376126"/>
              <a:gd name="connsiteX58" fmla="*/ 2465561 w 3141553"/>
              <a:gd name="connsiteY58" fmla="*/ 579421 h 1376126"/>
              <a:gd name="connsiteX59" fmla="*/ 2465561 w 3141553"/>
              <a:gd name="connsiteY59" fmla="*/ 603564 h 1376126"/>
              <a:gd name="connsiteX60" fmla="*/ 2329759 w 3141553"/>
              <a:gd name="connsiteY60" fmla="*/ 603564 h 1376126"/>
              <a:gd name="connsiteX61" fmla="*/ 2329759 w 3141553"/>
              <a:gd name="connsiteY61" fmla="*/ 727295 h 1376126"/>
              <a:gd name="connsiteX62" fmla="*/ 2184903 w 3141553"/>
              <a:gd name="connsiteY62" fmla="*/ 727295 h 1376126"/>
              <a:gd name="connsiteX63" fmla="*/ 2184903 w 3141553"/>
              <a:gd name="connsiteY63" fmla="*/ 811794 h 1376126"/>
              <a:gd name="connsiteX64" fmla="*/ 2049101 w 3141553"/>
              <a:gd name="connsiteY64" fmla="*/ 811794 h 1376126"/>
              <a:gd name="connsiteX65" fmla="*/ 2049101 w 3141553"/>
              <a:gd name="connsiteY65" fmla="*/ 911382 h 1376126"/>
              <a:gd name="connsiteX66" fmla="*/ 1910282 w 3141553"/>
              <a:gd name="connsiteY66" fmla="*/ 911382 h 1376126"/>
              <a:gd name="connsiteX67" fmla="*/ 1910282 w 3141553"/>
              <a:gd name="connsiteY67" fmla="*/ 950614 h 1376126"/>
              <a:gd name="connsiteX68" fmla="*/ 1774480 w 3141553"/>
              <a:gd name="connsiteY68" fmla="*/ 950614 h 1376126"/>
              <a:gd name="connsiteX69" fmla="*/ 1774480 w 3141553"/>
              <a:gd name="connsiteY69" fmla="*/ 998899 h 1376126"/>
              <a:gd name="connsiteX70" fmla="*/ 1641696 w 3141553"/>
              <a:gd name="connsiteY70" fmla="*/ 998899 h 1376126"/>
              <a:gd name="connsiteX71" fmla="*/ 1641696 w 3141553"/>
              <a:gd name="connsiteY71" fmla="*/ 1029077 h 1376126"/>
              <a:gd name="connsiteX72" fmla="*/ 1487787 w 3141553"/>
              <a:gd name="connsiteY72" fmla="*/ 1029077 h 1376126"/>
              <a:gd name="connsiteX73" fmla="*/ 1487787 w 3141553"/>
              <a:gd name="connsiteY73" fmla="*/ 1074344 h 1376126"/>
              <a:gd name="connsiteX74" fmla="*/ 1376127 w 3141553"/>
              <a:gd name="connsiteY74" fmla="*/ 1074344 h 1376126"/>
              <a:gd name="connsiteX75" fmla="*/ 1376127 w 3141553"/>
              <a:gd name="connsiteY75" fmla="*/ 1098487 h 1376126"/>
              <a:gd name="connsiteX76" fmla="*/ 1237307 w 3141553"/>
              <a:gd name="connsiteY76" fmla="*/ 1098487 h 1376126"/>
              <a:gd name="connsiteX77" fmla="*/ 1237307 w 3141553"/>
              <a:gd name="connsiteY77" fmla="*/ 1167897 h 1376126"/>
              <a:gd name="connsiteX78" fmla="*/ 1095470 w 3141553"/>
              <a:gd name="connsiteY78" fmla="*/ 1167897 h 1376126"/>
              <a:gd name="connsiteX79" fmla="*/ 1095470 w 3141553"/>
              <a:gd name="connsiteY79" fmla="*/ 1189021 h 1376126"/>
              <a:gd name="connsiteX80" fmla="*/ 974757 w 3141553"/>
              <a:gd name="connsiteY80" fmla="*/ 1189021 h 1376126"/>
              <a:gd name="connsiteX81" fmla="*/ 962686 w 3141553"/>
              <a:gd name="connsiteY81" fmla="*/ 1189021 h 1376126"/>
              <a:gd name="connsiteX82" fmla="*/ 962686 w 3141553"/>
              <a:gd name="connsiteY82" fmla="*/ 1225235 h 1376126"/>
              <a:gd name="connsiteX83" fmla="*/ 826884 w 3141553"/>
              <a:gd name="connsiteY83" fmla="*/ 1225235 h 1376126"/>
              <a:gd name="connsiteX84" fmla="*/ 826884 w 3141553"/>
              <a:gd name="connsiteY84" fmla="*/ 1243342 h 1376126"/>
              <a:gd name="connsiteX85" fmla="*/ 700135 w 3141553"/>
              <a:gd name="connsiteY85" fmla="*/ 1243342 h 1376126"/>
              <a:gd name="connsiteX86" fmla="*/ 700135 w 3141553"/>
              <a:gd name="connsiteY86" fmla="*/ 1285592 h 1376126"/>
              <a:gd name="connsiteX87" fmla="*/ 552262 w 3141553"/>
              <a:gd name="connsiteY87" fmla="*/ 1285592 h 1376126"/>
              <a:gd name="connsiteX88" fmla="*/ 552262 w 3141553"/>
              <a:gd name="connsiteY88" fmla="*/ 1370091 h 1376126"/>
              <a:gd name="connsiteX89" fmla="*/ 0 w 3141553"/>
              <a:gd name="connsiteY89" fmla="*/ 1376126 h 137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141553" h="1376126">
                <a:moveTo>
                  <a:pt x="0" y="1376126"/>
                </a:moveTo>
                <a:lnTo>
                  <a:pt x="0" y="1321806"/>
                </a:lnTo>
                <a:lnTo>
                  <a:pt x="156927" y="1321806"/>
                </a:lnTo>
                <a:lnTo>
                  <a:pt x="156927" y="1297663"/>
                </a:lnTo>
                <a:lnTo>
                  <a:pt x="289711" y="1297663"/>
                </a:lnTo>
                <a:lnTo>
                  <a:pt x="289711" y="1252396"/>
                </a:lnTo>
                <a:lnTo>
                  <a:pt x="410424" y="1252396"/>
                </a:lnTo>
                <a:lnTo>
                  <a:pt x="410424" y="1216182"/>
                </a:lnTo>
                <a:lnTo>
                  <a:pt x="555280" y="1216182"/>
                </a:lnTo>
                <a:lnTo>
                  <a:pt x="555280" y="1113576"/>
                </a:lnTo>
                <a:lnTo>
                  <a:pt x="688064" y="1113576"/>
                </a:lnTo>
                <a:lnTo>
                  <a:pt x="688064" y="1032095"/>
                </a:lnTo>
                <a:lnTo>
                  <a:pt x="841973" y="1032095"/>
                </a:lnTo>
                <a:lnTo>
                  <a:pt x="841973" y="995881"/>
                </a:lnTo>
                <a:lnTo>
                  <a:pt x="956650" y="995881"/>
                </a:lnTo>
                <a:lnTo>
                  <a:pt x="956650" y="935524"/>
                </a:lnTo>
                <a:lnTo>
                  <a:pt x="1101505" y="935524"/>
                </a:lnTo>
                <a:lnTo>
                  <a:pt x="1101505" y="908364"/>
                </a:lnTo>
                <a:lnTo>
                  <a:pt x="1249379" y="908364"/>
                </a:lnTo>
                <a:lnTo>
                  <a:pt x="1249379" y="817829"/>
                </a:lnTo>
                <a:lnTo>
                  <a:pt x="1370092" y="817829"/>
                </a:lnTo>
                <a:lnTo>
                  <a:pt x="1370092" y="772562"/>
                </a:lnTo>
                <a:lnTo>
                  <a:pt x="1508911" y="772562"/>
                </a:lnTo>
                <a:lnTo>
                  <a:pt x="1508911" y="715223"/>
                </a:lnTo>
                <a:lnTo>
                  <a:pt x="1653767" y="715223"/>
                </a:lnTo>
                <a:cubicBezTo>
                  <a:pt x="1663270" y="686713"/>
                  <a:pt x="1656072" y="694811"/>
                  <a:pt x="1665838" y="685045"/>
                </a:cubicBezTo>
                <a:lnTo>
                  <a:pt x="1786551" y="685045"/>
                </a:lnTo>
                <a:lnTo>
                  <a:pt x="1786551" y="624689"/>
                </a:lnTo>
                <a:lnTo>
                  <a:pt x="1922353" y="624689"/>
                </a:lnTo>
                <a:lnTo>
                  <a:pt x="1922353" y="570368"/>
                </a:lnTo>
                <a:lnTo>
                  <a:pt x="2055137" y="570368"/>
                </a:lnTo>
                <a:lnTo>
                  <a:pt x="2055137" y="461726"/>
                </a:lnTo>
                <a:lnTo>
                  <a:pt x="2190939" y="461726"/>
                </a:lnTo>
                <a:lnTo>
                  <a:pt x="2190939" y="365156"/>
                </a:lnTo>
                <a:lnTo>
                  <a:pt x="2317688" y="365156"/>
                </a:lnTo>
                <a:lnTo>
                  <a:pt x="2332777" y="365156"/>
                </a:lnTo>
                <a:lnTo>
                  <a:pt x="2332777" y="220301"/>
                </a:lnTo>
                <a:lnTo>
                  <a:pt x="2474614" y="220301"/>
                </a:lnTo>
                <a:lnTo>
                  <a:pt x="2474614" y="208229"/>
                </a:lnTo>
                <a:lnTo>
                  <a:pt x="2607398" y="208229"/>
                </a:lnTo>
                <a:lnTo>
                  <a:pt x="2607398" y="117695"/>
                </a:lnTo>
                <a:lnTo>
                  <a:pt x="2734147" y="117695"/>
                </a:lnTo>
                <a:lnTo>
                  <a:pt x="2734147" y="87517"/>
                </a:lnTo>
                <a:lnTo>
                  <a:pt x="2879002" y="87517"/>
                </a:lnTo>
                <a:lnTo>
                  <a:pt x="2879002" y="30178"/>
                </a:lnTo>
                <a:lnTo>
                  <a:pt x="3005751" y="30178"/>
                </a:lnTo>
                <a:lnTo>
                  <a:pt x="3005751" y="0"/>
                </a:lnTo>
                <a:lnTo>
                  <a:pt x="3141553" y="0"/>
                </a:lnTo>
                <a:lnTo>
                  <a:pt x="3141553" y="392317"/>
                </a:lnTo>
                <a:lnTo>
                  <a:pt x="3105339" y="392317"/>
                </a:lnTo>
                <a:lnTo>
                  <a:pt x="3005751" y="392317"/>
                </a:lnTo>
                <a:lnTo>
                  <a:pt x="3005751" y="419477"/>
                </a:lnTo>
                <a:lnTo>
                  <a:pt x="2857878" y="419477"/>
                </a:lnTo>
                <a:lnTo>
                  <a:pt x="2857878" y="467762"/>
                </a:lnTo>
                <a:lnTo>
                  <a:pt x="2734147" y="467762"/>
                </a:lnTo>
                <a:lnTo>
                  <a:pt x="2734147" y="506994"/>
                </a:lnTo>
                <a:lnTo>
                  <a:pt x="2595327" y="506994"/>
                </a:lnTo>
                <a:lnTo>
                  <a:pt x="2595327" y="579421"/>
                </a:lnTo>
                <a:lnTo>
                  <a:pt x="2465561" y="579421"/>
                </a:lnTo>
                <a:lnTo>
                  <a:pt x="2465561" y="603564"/>
                </a:lnTo>
                <a:lnTo>
                  <a:pt x="2329759" y="603564"/>
                </a:lnTo>
                <a:lnTo>
                  <a:pt x="2329759" y="727295"/>
                </a:lnTo>
                <a:lnTo>
                  <a:pt x="2184903" y="727295"/>
                </a:lnTo>
                <a:lnTo>
                  <a:pt x="2184903" y="811794"/>
                </a:lnTo>
                <a:lnTo>
                  <a:pt x="2049101" y="811794"/>
                </a:lnTo>
                <a:lnTo>
                  <a:pt x="2049101" y="911382"/>
                </a:lnTo>
                <a:lnTo>
                  <a:pt x="1910282" y="911382"/>
                </a:lnTo>
                <a:lnTo>
                  <a:pt x="1910282" y="950614"/>
                </a:lnTo>
                <a:lnTo>
                  <a:pt x="1774480" y="950614"/>
                </a:lnTo>
                <a:lnTo>
                  <a:pt x="1774480" y="998899"/>
                </a:lnTo>
                <a:lnTo>
                  <a:pt x="1641696" y="998899"/>
                </a:lnTo>
                <a:lnTo>
                  <a:pt x="1641696" y="1029077"/>
                </a:lnTo>
                <a:lnTo>
                  <a:pt x="1487787" y="1029077"/>
                </a:lnTo>
                <a:lnTo>
                  <a:pt x="1487787" y="1074344"/>
                </a:lnTo>
                <a:lnTo>
                  <a:pt x="1376127" y="1074344"/>
                </a:lnTo>
                <a:lnTo>
                  <a:pt x="1376127" y="1098487"/>
                </a:lnTo>
                <a:lnTo>
                  <a:pt x="1237307" y="1098487"/>
                </a:lnTo>
                <a:lnTo>
                  <a:pt x="1237307" y="1167897"/>
                </a:lnTo>
                <a:lnTo>
                  <a:pt x="1095470" y="1167897"/>
                </a:lnTo>
                <a:lnTo>
                  <a:pt x="1095470" y="1189021"/>
                </a:lnTo>
                <a:lnTo>
                  <a:pt x="974757" y="1189021"/>
                </a:lnTo>
                <a:lnTo>
                  <a:pt x="962686" y="1189021"/>
                </a:lnTo>
                <a:lnTo>
                  <a:pt x="962686" y="1225235"/>
                </a:lnTo>
                <a:lnTo>
                  <a:pt x="826884" y="1225235"/>
                </a:lnTo>
                <a:lnTo>
                  <a:pt x="826884" y="1243342"/>
                </a:lnTo>
                <a:lnTo>
                  <a:pt x="700135" y="1243342"/>
                </a:lnTo>
                <a:lnTo>
                  <a:pt x="700135" y="1285592"/>
                </a:lnTo>
                <a:lnTo>
                  <a:pt x="552262" y="1285592"/>
                </a:lnTo>
                <a:lnTo>
                  <a:pt x="552262" y="1370091"/>
                </a:lnTo>
                <a:lnTo>
                  <a:pt x="0" y="1376126"/>
                </a:lnTo>
                <a:close/>
              </a:path>
            </a:pathLst>
          </a:custGeom>
          <a:solidFill>
            <a:schemeClr val="accent3">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 name="Freeform: Shape 11">
            <a:extLst>
              <a:ext uri="{FF2B5EF4-FFF2-40B4-BE49-F238E27FC236}">
                <a16:creationId xmlns:a16="http://schemas.microsoft.com/office/drawing/2014/main" xmlns="" id="{2F0A89D9-BA07-47F0-823D-569D864C767B}"/>
              </a:ext>
            </a:extLst>
          </p:cNvPr>
          <p:cNvSpPr/>
          <p:nvPr/>
        </p:nvSpPr>
        <p:spPr bwMode="auto">
          <a:xfrm>
            <a:off x="7257214" y="3626377"/>
            <a:ext cx="3831559" cy="1217713"/>
          </a:xfrm>
          <a:custGeom>
            <a:avLst/>
            <a:gdLst>
              <a:gd name="connsiteX0" fmla="*/ 0 w 3831559"/>
              <a:gd name="connsiteY0" fmla="*/ 1217713 h 1217713"/>
              <a:gd name="connsiteX1" fmla="*/ 802887 w 3831559"/>
              <a:gd name="connsiteY1" fmla="*/ 1217713 h 1217713"/>
              <a:gd name="connsiteX2" fmla="*/ 802887 w 3831559"/>
              <a:gd name="connsiteY2" fmla="*/ 1155266 h 1217713"/>
              <a:gd name="connsiteX3" fmla="*/ 954544 w 3831559"/>
              <a:gd name="connsiteY3" fmla="*/ 1155266 h 1217713"/>
              <a:gd name="connsiteX4" fmla="*/ 954544 w 3831559"/>
              <a:gd name="connsiteY4" fmla="*/ 1101740 h 1217713"/>
              <a:gd name="connsiteX5" fmla="*/ 1092819 w 3831559"/>
              <a:gd name="connsiteY5" fmla="*/ 1101740 h 1217713"/>
              <a:gd name="connsiteX6" fmla="*/ 1092819 w 3831559"/>
              <a:gd name="connsiteY6" fmla="*/ 1070517 h 1217713"/>
              <a:gd name="connsiteX7" fmla="*/ 1222173 w 3831559"/>
              <a:gd name="connsiteY7" fmla="*/ 1070517 h 1217713"/>
              <a:gd name="connsiteX8" fmla="*/ 1222173 w 3831559"/>
              <a:gd name="connsiteY8" fmla="*/ 1030372 h 1217713"/>
              <a:gd name="connsiteX9" fmla="*/ 1360448 w 3831559"/>
              <a:gd name="connsiteY9" fmla="*/ 1030372 h 1217713"/>
              <a:gd name="connsiteX10" fmla="*/ 1360448 w 3831559"/>
              <a:gd name="connsiteY10" fmla="*/ 1008070 h 1217713"/>
              <a:gd name="connsiteX11" fmla="*/ 1512105 w 3831559"/>
              <a:gd name="connsiteY11" fmla="*/ 1008070 h 1217713"/>
              <a:gd name="connsiteX12" fmla="*/ 1512105 w 3831559"/>
              <a:gd name="connsiteY12" fmla="*/ 932242 h 1217713"/>
              <a:gd name="connsiteX13" fmla="*/ 1788655 w 3831559"/>
              <a:gd name="connsiteY13" fmla="*/ 932242 h 1217713"/>
              <a:gd name="connsiteX14" fmla="*/ 1788655 w 3831559"/>
              <a:gd name="connsiteY14" fmla="*/ 865334 h 1217713"/>
              <a:gd name="connsiteX15" fmla="*/ 1918009 w 3831559"/>
              <a:gd name="connsiteY15" fmla="*/ 865334 h 1217713"/>
              <a:gd name="connsiteX16" fmla="*/ 1918009 w 3831559"/>
              <a:gd name="connsiteY16" fmla="*/ 793966 h 1217713"/>
              <a:gd name="connsiteX17" fmla="*/ 2051824 w 3831559"/>
              <a:gd name="connsiteY17" fmla="*/ 793966 h 1217713"/>
              <a:gd name="connsiteX18" fmla="*/ 2051824 w 3831559"/>
              <a:gd name="connsiteY18" fmla="*/ 753822 h 1217713"/>
              <a:gd name="connsiteX19" fmla="*/ 2185639 w 3831559"/>
              <a:gd name="connsiteY19" fmla="*/ 753822 h 1217713"/>
              <a:gd name="connsiteX20" fmla="*/ 2185639 w 3831559"/>
              <a:gd name="connsiteY20" fmla="*/ 655691 h 1217713"/>
              <a:gd name="connsiteX21" fmla="*/ 2323914 w 3831559"/>
              <a:gd name="connsiteY21" fmla="*/ 655691 h 1217713"/>
              <a:gd name="connsiteX22" fmla="*/ 2323914 w 3831559"/>
              <a:gd name="connsiteY22" fmla="*/ 633389 h 1217713"/>
              <a:gd name="connsiteX23" fmla="*/ 2323914 w 3831559"/>
              <a:gd name="connsiteY23" fmla="*/ 620007 h 1217713"/>
              <a:gd name="connsiteX24" fmla="*/ 2462189 w 3831559"/>
              <a:gd name="connsiteY24" fmla="*/ 620007 h 1217713"/>
              <a:gd name="connsiteX25" fmla="*/ 2462189 w 3831559"/>
              <a:gd name="connsiteY25" fmla="*/ 575403 h 1217713"/>
              <a:gd name="connsiteX26" fmla="*/ 2596004 w 3831559"/>
              <a:gd name="connsiteY26" fmla="*/ 575403 h 1217713"/>
              <a:gd name="connsiteX27" fmla="*/ 2596004 w 3831559"/>
              <a:gd name="connsiteY27" fmla="*/ 441588 h 1217713"/>
              <a:gd name="connsiteX28" fmla="*/ 2734279 w 3831559"/>
              <a:gd name="connsiteY28" fmla="*/ 441588 h 1217713"/>
              <a:gd name="connsiteX29" fmla="*/ 2734279 w 3831559"/>
              <a:gd name="connsiteY29" fmla="*/ 370220 h 1217713"/>
              <a:gd name="connsiteX30" fmla="*/ 2868093 w 3831559"/>
              <a:gd name="connsiteY30" fmla="*/ 370220 h 1217713"/>
              <a:gd name="connsiteX31" fmla="*/ 2868093 w 3831559"/>
              <a:gd name="connsiteY31" fmla="*/ 294392 h 1217713"/>
              <a:gd name="connsiteX32" fmla="*/ 3001908 w 3831559"/>
              <a:gd name="connsiteY32" fmla="*/ 294392 h 1217713"/>
              <a:gd name="connsiteX33" fmla="*/ 3001908 w 3831559"/>
              <a:gd name="connsiteY33" fmla="*/ 272089 h 1217713"/>
              <a:gd name="connsiteX34" fmla="*/ 3140183 w 3831559"/>
              <a:gd name="connsiteY34" fmla="*/ 272089 h 1217713"/>
              <a:gd name="connsiteX35" fmla="*/ 3140183 w 3831559"/>
              <a:gd name="connsiteY35" fmla="*/ 223024 h 1217713"/>
              <a:gd name="connsiteX36" fmla="*/ 3282919 w 3831559"/>
              <a:gd name="connsiteY36" fmla="*/ 223024 h 1217713"/>
              <a:gd name="connsiteX37" fmla="*/ 3282919 w 3831559"/>
              <a:gd name="connsiteY37" fmla="*/ 196261 h 1217713"/>
              <a:gd name="connsiteX38" fmla="*/ 3416733 w 3831559"/>
              <a:gd name="connsiteY38" fmla="*/ 196261 h 1217713"/>
              <a:gd name="connsiteX39" fmla="*/ 3416733 w 3831559"/>
              <a:gd name="connsiteY39" fmla="*/ 129354 h 1217713"/>
              <a:gd name="connsiteX40" fmla="*/ 3555008 w 3831559"/>
              <a:gd name="connsiteY40" fmla="*/ 129354 h 1217713"/>
              <a:gd name="connsiteX41" fmla="*/ 3555008 w 3831559"/>
              <a:gd name="connsiteY41" fmla="*/ 62446 h 1217713"/>
              <a:gd name="connsiteX42" fmla="*/ 3688823 w 3831559"/>
              <a:gd name="connsiteY42" fmla="*/ 62446 h 1217713"/>
              <a:gd name="connsiteX43" fmla="*/ 3688823 w 3831559"/>
              <a:gd name="connsiteY43" fmla="*/ 49065 h 1217713"/>
              <a:gd name="connsiteX44" fmla="*/ 3831559 w 3831559"/>
              <a:gd name="connsiteY44" fmla="*/ 49065 h 1217713"/>
              <a:gd name="connsiteX45" fmla="*/ 3831559 w 3831559"/>
              <a:gd name="connsiteY45" fmla="*/ 0 h 121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31559" h="1217713">
                <a:moveTo>
                  <a:pt x="0" y="1217713"/>
                </a:moveTo>
                <a:lnTo>
                  <a:pt x="802887" y="1217713"/>
                </a:lnTo>
                <a:lnTo>
                  <a:pt x="802887" y="1155266"/>
                </a:lnTo>
                <a:lnTo>
                  <a:pt x="954544" y="1155266"/>
                </a:lnTo>
                <a:lnTo>
                  <a:pt x="954544" y="1101740"/>
                </a:lnTo>
                <a:lnTo>
                  <a:pt x="1092819" y="1101740"/>
                </a:lnTo>
                <a:lnTo>
                  <a:pt x="1092819" y="1070517"/>
                </a:lnTo>
                <a:lnTo>
                  <a:pt x="1222173" y="1070517"/>
                </a:lnTo>
                <a:lnTo>
                  <a:pt x="1222173" y="1030372"/>
                </a:lnTo>
                <a:lnTo>
                  <a:pt x="1360448" y="1030372"/>
                </a:lnTo>
                <a:lnTo>
                  <a:pt x="1360448" y="1008070"/>
                </a:lnTo>
                <a:lnTo>
                  <a:pt x="1512105" y="1008070"/>
                </a:lnTo>
                <a:lnTo>
                  <a:pt x="1512105" y="932242"/>
                </a:lnTo>
                <a:lnTo>
                  <a:pt x="1788655" y="932242"/>
                </a:lnTo>
                <a:lnTo>
                  <a:pt x="1788655" y="865334"/>
                </a:lnTo>
                <a:lnTo>
                  <a:pt x="1918009" y="865334"/>
                </a:lnTo>
                <a:lnTo>
                  <a:pt x="1918009" y="793966"/>
                </a:lnTo>
                <a:lnTo>
                  <a:pt x="2051824" y="793966"/>
                </a:lnTo>
                <a:lnTo>
                  <a:pt x="2051824" y="753822"/>
                </a:lnTo>
                <a:lnTo>
                  <a:pt x="2185639" y="753822"/>
                </a:lnTo>
                <a:lnTo>
                  <a:pt x="2185639" y="655691"/>
                </a:lnTo>
                <a:lnTo>
                  <a:pt x="2323914" y="655691"/>
                </a:lnTo>
                <a:lnTo>
                  <a:pt x="2323914" y="633389"/>
                </a:lnTo>
                <a:lnTo>
                  <a:pt x="2323914" y="620007"/>
                </a:lnTo>
                <a:lnTo>
                  <a:pt x="2462189" y="620007"/>
                </a:lnTo>
                <a:lnTo>
                  <a:pt x="2462189" y="575403"/>
                </a:lnTo>
                <a:lnTo>
                  <a:pt x="2596004" y="575403"/>
                </a:lnTo>
                <a:lnTo>
                  <a:pt x="2596004" y="441588"/>
                </a:lnTo>
                <a:lnTo>
                  <a:pt x="2734279" y="441588"/>
                </a:lnTo>
                <a:lnTo>
                  <a:pt x="2734279" y="370220"/>
                </a:lnTo>
                <a:lnTo>
                  <a:pt x="2868093" y="370220"/>
                </a:lnTo>
                <a:lnTo>
                  <a:pt x="2868093" y="294392"/>
                </a:lnTo>
                <a:lnTo>
                  <a:pt x="3001908" y="294392"/>
                </a:lnTo>
                <a:lnTo>
                  <a:pt x="3001908" y="272089"/>
                </a:lnTo>
                <a:lnTo>
                  <a:pt x="3140183" y="272089"/>
                </a:lnTo>
                <a:lnTo>
                  <a:pt x="3140183" y="223024"/>
                </a:lnTo>
                <a:lnTo>
                  <a:pt x="3282919" y="223024"/>
                </a:lnTo>
                <a:lnTo>
                  <a:pt x="3282919" y="196261"/>
                </a:lnTo>
                <a:lnTo>
                  <a:pt x="3416733" y="196261"/>
                </a:lnTo>
                <a:lnTo>
                  <a:pt x="3416733" y="129354"/>
                </a:lnTo>
                <a:lnTo>
                  <a:pt x="3555008" y="129354"/>
                </a:lnTo>
                <a:lnTo>
                  <a:pt x="3555008" y="62446"/>
                </a:lnTo>
                <a:lnTo>
                  <a:pt x="3688823" y="62446"/>
                </a:lnTo>
                <a:lnTo>
                  <a:pt x="3688823" y="49065"/>
                </a:lnTo>
                <a:lnTo>
                  <a:pt x="3831559" y="49065"/>
                </a:lnTo>
                <a:lnTo>
                  <a:pt x="3831559" y="0"/>
                </a:lnTo>
              </a:path>
            </a:pathLst>
          </a:custGeom>
          <a:noFill/>
          <a:ln w="28575">
            <a:solidFill>
              <a:schemeClr val="accent1"/>
            </a:solidFill>
            <a:miter lim="800000"/>
            <a:headEnd/>
            <a:tailEnd/>
          </a:ln>
        </p:spPr>
        <p:txBody>
          <a:bodyPr rtlCol="0" anchor="ctr"/>
          <a:lstStyle/>
          <a:p>
            <a:pPr algn="ctr"/>
            <a:endParaRPr lang="en-US" dirty="0"/>
          </a:p>
        </p:txBody>
      </p:sp>
      <p:sp>
        <p:nvSpPr>
          <p:cNvPr id="13" name="Freeform: Shape 12">
            <a:extLst>
              <a:ext uri="{FF2B5EF4-FFF2-40B4-BE49-F238E27FC236}">
                <a16:creationId xmlns:a16="http://schemas.microsoft.com/office/drawing/2014/main" xmlns="" id="{CF0A47D3-E1D1-4A4E-93E5-FCCE8C2CEED2}"/>
              </a:ext>
            </a:extLst>
          </p:cNvPr>
          <p:cNvSpPr/>
          <p:nvPr/>
        </p:nvSpPr>
        <p:spPr bwMode="auto">
          <a:xfrm>
            <a:off x="7248293" y="3523785"/>
            <a:ext cx="3831559" cy="1320305"/>
          </a:xfrm>
          <a:custGeom>
            <a:avLst/>
            <a:gdLst>
              <a:gd name="connsiteX0" fmla="*/ 0 w 3831559"/>
              <a:gd name="connsiteY0" fmla="*/ 1320305 h 1320305"/>
              <a:gd name="connsiteX1" fmla="*/ 682454 w 3831559"/>
              <a:gd name="connsiteY1" fmla="*/ 1320305 h 1320305"/>
              <a:gd name="connsiteX2" fmla="*/ 682454 w 3831559"/>
              <a:gd name="connsiteY2" fmla="*/ 1298002 h 1320305"/>
              <a:gd name="connsiteX3" fmla="*/ 847492 w 3831559"/>
              <a:gd name="connsiteY3" fmla="*/ 1298002 h 1320305"/>
              <a:gd name="connsiteX4" fmla="*/ 847492 w 3831559"/>
              <a:gd name="connsiteY4" fmla="*/ 1280160 h 1320305"/>
              <a:gd name="connsiteX5" fmla="*/ 976847 w 3831559"/>
              <a:gd name="connsiteY5" fmla="*/ 1280160 h 1320305"/>
              <a:gd name="connsiteX6" fmla="*/ 976847 w 3831559"/>
              <a:gd name="connsiteY6" fmla="*/ 1271239 h 1320305"/>
              <a:gd name="connsiteX7" fmla="*/ 1097280 w 3831559"/>
              <a:gd name="connsiteY7" fmla="*/ 1271239 h 1320305"/>
              <a:gd name="connsiteX8" fmla="*/ 1097280 w 3831559"/>
              <a:gd name="connsiteY8" fmla="*/ 1271239 h 1320305"/>
              <a:gd name="connsiteX9" fmla="*/ 1097280 w 3831559"/>
              <a:gd name="connsiteY9" fmla="*/ 1231095 h 1320305"/>
              <a:gd name="connsiteX10" fmla="*/ 1248936 w 3831559"/>
              <a:gd name="connsiteY10" fmla="*/ 1231095 h 1320305"/>
              <a:gd name="connsiteX11" fmla="*/ 1248936 w 3831559"/>
              <a:gd name="connsiteY11" fmla="*/ 1159727 h 1320305"/>
              <a:gd name="connsiteX12" fmla="*/ 1378290 w 3831559"/>
              <a:gd name="connsiteY12" fmla="*/ 1159727 h 1320305"/>
              <a:gd name="connsiteX13" fmla="*/ 1378290 w 3831559"/>
              <a:gd name="connsiteY13" fmla="*/ 1092820 h 1320305"/>
              <a:gd name="connsiteX14" fmla="*/ 1503184 w 3831559"/>
              <a:gd name="connsiteY14" fmla="*/ 1092820 h 1320305"/>
              <a:gd name="connsiteX15" fmla="*/ 1503184 w 3831559"/>
              <a:gd name="connsiteY15" fmla="*/ 1057136 h 1320305"/>
              <a:gd name="connsiteX16" fmla="*/ 1641459 w 3831559"/>
              <a:gd name="connsiteY16" fmla="*/ 1057136 h 1320305"/>
              <a:gd name="connsiteX17" fmla="*/ 1641459 w 3831559"/>
              <a:gd name="connsiteY17" fmla="*/ 1021452 h 1320305"/>
              <a:gd name="connsiteX18" fmla="*/ 1650380 w 3831559"/>
              <a:gd name="connsiteY18" fmla="*/ 1012531 h 1320305"/>
              <a:gd name="connsiteX19" fmla="*/ 1793116 w 3831559"/>
              <a:gd name="connsiteY19" fmla="*/ 1012531 h 1320305"/>
              <a:gd name="connsiteX20" fmla="*/ 1793116 w 3831559"/>
              <a:gd name="connsiteY20" fmla="*/ 990229 h 1320305"/>
              <a:gd name="connsiteX21" fmla="*/ 1918009 w 3831559"/>
              <a:gd name="connsiteY21" fmla="*/ 990229 h 1320305"/>
              <a:gd name="connsiteX22" fmla="*/ 1918009 w 3831559"/>
              <a:gd name="connsiteY22" fmla="*/ 927782 h 1320305"/>
              <a:gd name="connsiteX23" fmla="*/ 1918009 w 3831559"/>
              <a:gd name="connsiteY23" fmla="*/ 918861 h 1320305"/>
              <a:gd name="connsiteX24" fmla="*/ 2060745 w 3831559"/>
              <a:gd name="connsiteY24" fmla="*/ 918861 h 1320305"/>
              <a:gd name="connsiteX25" fmla="*/ 2060745 w 3831559"/>
              <a:gd name="connsiteY25" fmla="*/ 860875 h 1320305"/>
              <a:gd name="connsiteX26" fmla="*/ 2199020 w 3831559"/>
              <a:gd name="connsiteY26" fmla="*/ 860875 h 1320305"/>
              <a:gd name="connsiteX27" fmla="*/ 2199020 w 3831559"/>
              <a:gd name="connsiteY27" fmla="*/ 811809 h 1320305"/>
              <a:gd name="connsiteX28" fmla="*/ 2341756 w 3831559"/>
              <a:gd name="connsiteY28" fmla="*/ 811809 h 1320305"/>
              <a:gd name="connsiteX29" fmla="*/ 2341756 w 3831559"/>
              <a:gd name="connsiteY29" fmla="*/ 776125 h 1320305"/>
              <a:gd name="connsiteX30" fmla="*/ 2471110 w 3831559"/>
              <a:gd name="connsiteY30" fmla="*/ 776125 h 1320305"/>
              <a:gd name="connsiteX31" fmla="*/ 2471110 w 3831559"/>
              <a:gd name="connsiteY31" fmla="*/ 744902 h 1320305"/>
              <a:gd name="connsiteX32" fmla="*/ 2604925 w 3831559"/>
              <a:gd name="connsiteY32" fmla="*/ 744902 h 1320305"/>
              <a:gd name="connsiteX33" fmla="*/ 2604925 w 3831559"/>
              <a:gd name="connsiteY33" fmla="*/ 682455 h 1320305"/>
              <a:gd name="connsiteX34" fmla="*/ 2743200 w 3831559"/>
              <a:gd name="connsiteY34" fmla="*/ 682455 h 1320305"/>
              <a:gd name="connsiteX35" fmla="*/ 2743200 w 3831559"/>
              <a:gd name="connsiteY35" fmla="*/ 588785 h 1320305"/>
              <a:gd name="connsiteX36" fmla="*/ 2881475 w 3831559"/>
              <a:gd name="connsiteY36" fmla="*/ 588785 h 1320305"/>
              <a:gd name="connsiteX37" fmla="*/ 2881475 w 3831559"/>
              <a:gd name="connsiteY37" fmla="*/ 486194 h 1320305"/>
              <a:gd name="connsiteX38" fmla="*/ 3015289 w 3831559"/>
              <a:gd name="connsiteY38" fmla="*/ 486194 h 1320305"/>
              <a:gd name="connsiteX39" fmla="*/ 3015289 w 3831559"/>
              <a:gd name="connsiteY39" fmla="*/ 356839 h 1320305"/>
              <a:gd name="connsiteX40" fmla="*/ 3282919 w 3831559"/>
              <a:gd name="connsiteY40" fmla="*/ 356839 h 1320305"/>
              <a:gd name="connsiteX41" fmla="*/ 3282919 w 3831559"/>
              <a:gd name="connsiteY41" fmla="*/ 267630 h 1320305"/>
              <a:gd name="connsiteX42" fmla="*/ 3282919 w 3831559"/>
              <a:gd name="connsiteY42" fmla="*/ 267630 h 1320305"/>
              <a:gd name="connsiteX43" fmla="*/ 3439036 w 3831559"/>
              <a:gd name="connsiteY43" fmla="*/ 267630 h 1320305"/>
              <a:gd name="connsiteX44" fmla="*/ 3439036 w 3831559"/>
              <a:gd name="connsiteY44" fmla="*/ 209643 h 1320305"/>
              <a:gd name="connsiteX45" fmla="*/ 3577311 w 3831559"/>
              <a:gd name="connsiteY45" fmla="*/ 209643 h 1320305"/>
              <a:gd name="connsiteX46" fmla="*/ 3577311 w 3831559"/>
              <a:gd name="connsiteY46" fmla="*/ 165038 h 1320305"/>
              <a:gd name="connsiteX47" fmla="*/ 3688823 w 3831559"/>
              <a:gd name="connsiteY47" fmla="*/ 165038 h 1320305"/>
              <a:gd name="connsiteX48" fmla="*/ 3688823 w 3831559"/>
              <a:gd name="connsiteY48" fmla="*/ 129355 h 1320305"/>
              <a:gd name="connsiteX49" fmla="*/ 3831559 w 3831559"/>
              <a:gd name="connsiteY49" fmla="*/ 129355 h 1320305"/>
              <a:gd name="connsiteX50" fmla="*/ 3831559 w 3831559"/>
              <a:gd name="connsiteY50" fmla="*/ 0 h 132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31559" h="1320305">
                <a:moveTo>
                  <a:pt x="0" y="1320305"/>
                </a:moveTo>
                <a:lnTo>
                  <a:pt x="682454" y="1320305"/>
                </a:lnTo>
                <a:lnTo>
                  <a:pt x="682454" y="1298002"/>
                </a:lnTo>
                <a:lnTo>
                  <a:pt x="847492" y="1298002"/>
                </a:lnTo>
                <a:lnTo>
                  <a:pt x="847492" y="1280160"/>
                </a:lnTo>
                <a:lnTo>
                  <a:pt x="976847" y="1280160"/>
                </a:lnTo>
                <a:lnTo>
                  <a:pt x="976847" y="1271239"/>
                </a:lnTo>
                <a:lnTo>
                  <a:pt x="1097280" y="1271239"/>
                </a:lnTo>
                <a:lnTo>
                  <a:pt x="1097280" y="1271239"/>
                </a:lnTo>
                <a:lnTo>
                  <a:pt x="1097280" y="1231095"/>
                </a:lnTo>
                <a:lnTo>
                  <a:pt x="1248936" y="1231095"/>
                </a:lnTo>
                <a:lnTo>
                  <a:pt x="1248936" y="1159727"/>
                </a:lnTo>
                <a:lnTo>
                  <a:pt x="1378290" y="1159727"/>
                </a:lnTo>
                <a:lnTo>
                  <a:pt x="1378290" y="1092820"/>
                </a:lnTo>
                <a:lnTo>
                  <a:pt x="1503184" y="1092820"/>
                </a:lnTo>
                <a:lnTo>
                  <a:pt x="1503184" y="1057136"/>
                </a:lnTo>
                <a:lnTo>
                  <a:pt x="1641459" y="1057136"/>
                </a:lnTo>
                <a:lnTo>
                  <a:pt x="1641459" y="1021452"/>
                </a:lnTo>
                <a:lnTo>
                  <a:pt x="1650380" y="1012531"/>
                </a:lnTo>
                <a:lnTo>
                  <a:pt x="1793116" y="1012531"/>
                </a:lnTo>
                <a:lnTo>
                  <a:pt x="1793116" y="990229"/>
                </a:lnTo>
                <a:lnTo>
                  <a:pt x="1918009" y="990229"/>
                </a:lnTo>
                <a:lnTo>
                  <a:pt x="1918009" y="927782"/>
                </a:lnTo>
                <a:lnTo>
                  <a:pt x="1918009" y="918861"/>
                </a:lnTo>
                <a:lnTo>
                  <a:pt x="2060745" y="918861"/>
                </a:lnTo>
                <a:lnTo>
                  <a:pt x="2060745" y="860875"/>
                </a:lnTo>
                <a:lnTo>
                  <a:pt x="2199020" y="860875"/>
                </a:lnTo>
                <a:lnTo>
                  <a:pt x="2199020" y="811809"/>
                </a:lnTo>
                <a:lnTo>
                  <a:pt x="2341756" y="811809"/>
                </a:lnTo>
                <a:lnTo>
                  <a:pt x="2341756" y="776125"/>
                </a:lnTo>
                <a:lnTo>
                  <a:pt x="2471110" y="776125"/>
                </a:lnTo>
                <a:lnTo>
                  <a:pt x="2471110" y="744902"/>
                </a:lnTo>
                <a:lnTo>
                  <a:pt x="2604925" y="744902"/>
                </a:lnTo>
                <a:lnTo>
                  <a:pt x="2604925" y="682455"/>
                </a:lnTo>
                <a:lnTo>
                  <a:pt x="2743200" y="682455"/>
                </a:lnTo>
                <a:lnTo>
                  <a:pt x="2743200" y="588785"/>
                </a:lnTo>
                <a:lnTo>
                  <a:pt x="2881475" y="588785"/>
                </a:lnTo>
                <a:lnTo>
                  <a:pt x="2881475" y="486194"/>
                </a:lnTo>
                <a:lnTo>
                  <a:pt x="3015289" y="486194"/>
                </a:lnTo>
                <a:lnTo>
                  <a:pt x="3015289" y="356839"/>
                </a:lnTo>
                <a:lnTo>
                  <a:pt x="3282919" y="356839"/>
                </a:lnTo>
                <a:lnTo>
                  <a:pt x="3282919" y="267630"/>
                </a:lnTo>
                <a:lnTo>
                  <a:pt x="3282919" y="267630"/>
                </a:lnTo>
                <a:lnTo>
                  <a:pt x="3439036" y="267630"/>
                </a:lnTo>
                <a:lnTo>
                  <a:pt x="3439036" y="209643"/>
                </a:lnTo>
                <a:lnTo>
                  <a:pt x="3577311" y="209643"/>
                </a:lnTo>
                <a:lnTo>
                  <a:pt x="3577311" y="165038"/>
                </a:lnTo>
                <a:lnTo>
                  <a:pt x="3688823" y="165038"/>
                </a:lnTo>
                <a:lnTo>
                  <a:pt x="3688823" y="129355"/>
                </a:lnTo>
                <a:lnTo>
                  <a:pt x="3831559" y="129355"/>
                </a:lnTo>
                <a:lnTo>
                  <a:pt x="3831559" y="0"/>
                </a:lnTo>
              </a:path>
            </a:pathLst>
          </a:custGeom>
          <a:noFill/>
          <a:ln w="28575">
            <a:solidFill>
              <a:schemeClr val="accent3"/>
            </a:solidFill>
            <a:miter lim="800000"/>
            <a:headEnd/>
            <a:tailEnd/>
          </a:ln>
        </p:spPr>
        <p:txBody>
          <a:bodyPr rtlCol="0" anchor="ctr"/>
          <a:lstStyle/>
          <a:p>
            <a:pPr algn="ctr"/>
            <a:endParaRPr lang="en-US" dirty="0"/>
          </a:p>
        </p:txBody>
      </p:sp>
      <p:sp>
        <p:nvSpPr>
          <p:cNvPr id="10" name="Freeform: Shape 9">
            <a:extLst>
              <a:ext uri="{FF2B5EF4-FFF2-40B4-BE49-F238E27FC236}">
                <a16:creationId xmlns:a16="http://schemas.microsoft.com/office/drawing/2014/main" xmlns="" id="{8FE6BC3F-84BA-4900-B869-175046F7D234}"/>
              </a:ext>
            </a:extLst>
          </p:cNvPr>
          <p:cNvSpPr/>
          <p:nvPr/>
        </p:nvSpPr>
        <p:spPr bwMode="auto">
          <a:xfrm>
            <a:off x="2113005" y="3150973"/>
            <a:ext cx="3538152" cy="1717589"/>
          </a:xfrm>
          <a:custGeom>
            <a:avLst/>
            <a:gdLst>
              <a:gd name="connsiteX0" fmla="*/ 0 w 3538152"/>
              <a:gd name="connsiteY0" fmla="*/ 1705232 h 1717589"/>
              <a:gd name="connsiteX1" fmla="*/ 0 w 3538152"/>
              <a:gd name="connsiteY1" fmla="*/ 1561070 h 1717589"/>
              <a:gd name="connsiteX2" fmla="*/ 140044 w 3538152"/>
              <a:gd name="connsiteY2" fmla="*/ 1561070 h 1717589"/>
              <a:gd name="connsiteX3" fmla="*/ 140044 w 3538152"/>
              <a:gd name="connsiteY3" fmla="*/ 1445741 h 1717589"/>
              <a:gd name="connsiteX4" fmla="*/ 275968 w 3538152"/>
              <a:gd name="connsiteY4" fmla="*/ 1445741 h 1717589"/>
              <a:gd name="connsiteX5" fmla="*/ 275968 w 3538152"/>
              <a:gd name="connsiteY5" fmla="*/ 1301578 h 1717589"/>
              <a:gd name="connsiteX6" fmla="*/ 411892 w 3538152"/>
              <a:gd name="connsiteY6" fmla="*/ 1301578 h 1717589"/>
              <a:gd name="connsiteX7" fmla="*/ 411892 w 3538152"/>
              <a:gd name="connsiteY7" fmla="*/ 1202724 h 1717589"/>
              <a:gd name="connsiteX8" fmla="*/ 543698 w 3538152"/>
              <a:gd name="connsiteY8" fmla="*/ 1202724 h 1717589"/>
              <a:gd name="connsiteX9" fmla="*/ 543698 w 3538152"/>
              <a:gd name="connsiteY9" fmla="*/ 1124465 h 1717589"/>
              <a:gd name="connsiteX10" fmla="*/ 679622 w 3538152"/>
              <a:gd name="connsiteY10" fmla="*/ 1124465 h 1717589"/>
              <a:gd name="connsiteX11" fmla="*/ 679622 w 3538152"/>
              <a:gd name="connsiteY11" fmla="*/ 984422 h 1717589"/>
              <a:gd name="connsiteX12" fmla="*/ 819665 w 3538152"/>
              <a:gd name="connsiteY12" fmla="*/ 984422 h 1717589"/>
              <a:gd name="connsiteX13" fmla="*/ 819665 w 3538152"/>
              <a:gd name="connsiteY13" fmla="*/ 889686 h 1717589"/>
              <a:gd name="connsiteX14" fmla="*/ 963827 w 3538152"/>
              <a:gd name="connsiteY14" fmla="*/ 889686 h 1717589"/>
              <a:gd name="connsiteX15" fmla="*/ 963827 w 3538152"/>
              <a:gd name="connsiteY15" fmla="*/ 860854 h 1717589"/>
              <a:gd name="connsiteX16" fmla="*/ 1095633 w 3538152"/>
              <a:gd name="connsiteY16" fmla="*/ 860854 h 1717589"/>
              <a:gd name="connsiteX17" fmla="*/ 1095633 w 3538152"/>
              <a:gd name="connsiteY17" fmla="*/ 811427 h 1717589"/>
              <a:gd name="connsiteX18" fmla="*/ 1223319 w 3538152"/>
              <a:gd name="connsiteY18" fmla="*/ 811427 h 1717589"/>
              <a:gd name="connsiteX19" fmla="*/ 1223319 w 3538152"/>
              <a:gd name="connsiteY19" fmla="*/ 729049 h 1717589"/>
              <a:gd name="connsiteX20" fmla="*/ 1363363 w 3538152"/>
              <a:gd name="connsiteY20" fmla="*/ 729049 h 1717589"/>
              <a:gd name="connsiteX21" fmla="*/ 1363363 w 3538152"/>
              <a:gd name="connsiteY21" fmla="*/ 630195 h 1717589"/>
              <a:gd name="connsiteX22" fmla="*/ 1495168 w 3538152"/>
              <a:gd name="connsiteY22" fmla="*/ 630195 h 1717589"/>
              <a:gd name="connsiteX23" fmla="*/ 1495168 w 3538152"/>
              <a:gd name="connsiteY23" fmla="*/ 597243 h 1717589"/>
              <a:gd name="connsiteX24" fmla="*/ 1635211 w 3538152"/>
              <a:gd name="connsiteY24" fmla="*/ 597243 h 1717589"/>
              <a:gd name="connsiteX25" fmla="*/ 1635211 w 3538152"/>
              <a:gd name="connsiteY25" fmla="*/ 523103 h 1717589"/>
              <a:gd name="connsiteX26" fmla="*/ 1775254 w 3538152"/>
              <a:gd name="connsiteY26" fmla="*/ 523103 h 1717589"/>
              <a:gd name="connsiteX27" fmla="*/ 1775254 w 3538152"/>
              <a:gd name="connsiteY27" fmla="*/ 523103 h 1717589"/>
              <a:gd name="connsiteX28" fmla="*/ 1775254 w 3538152"/>
              <a:gd name="connsiteY28" fmla="*/ 486032 h 1717589"/>
              <a:gd name="connsiteX29" fmla="*/ 2055341 w 3538152"/>
              <a:gd name="connsiteY29" fmla="*/ 486032 h 1717589"/>
              <a:gd name="connsiteX30" fmla="*/ 2055341 w 3538152"/>
              <a:gd name="connsiteY30" fmla="*/ 407773 h 1717589"/>
              <a:gd name="connsiteX31" fmla="*/ 2042984 w 3538152"/>
              <a:gd name="connsiteY31" fmla="*/ 407773 h 1717589"/>
              <a:gd name="connsiteX32" fmla="*/ 2187146 w 3538152"/>
              <a:gd name="connsiteY32" fmla="*/ 407773 h 1717589"/>
              <a:gd name="connsiteX33" fmla="*/ 2187146 w 3538152"/>
              <a:gd name="connsiteY33" fmla="*/ 341870 h 1717589"/>
              <a:gd name="connsiteX34" fmla="*/ 2327190 w 3538152"/>
              <a:gd name="connsiteY34" fmla="*/ 341870 h 1717589"/>
              <a:gd name="connsiteX35" fmla="*/ 2327190 w 3538152"/>
              <a:gd name="connsiteY35" fmla="*/ 275968 h 1717589"/>
              <a:gd name="connsiteX36" fmla="*/ 2450757 w 3538152"/>
              <a:gd name="connsiteY36" fmla="*/ 275968 h 1717589"/>
              <a:gd name="connsiteX37" fmla="*/ 2450757 w 3538152"/>
              <a:gd name="connsiteY37" fmla="*/ 193589 h 1717589"/>
              <a:gd name="connsiteX38" fmla="*/ 2590800 w 3538152"/>
              <a:gd name="connsiteY38" fmla="*/ 193589 h 1717589"/>
              <a:gd name="connsiteX39" fmla="*/ 2590800 w 3538152"/>
              <a:gd name="connsiteY39" fmla="*/ 152400 h 1717589"/>
              <a:gd name="connsiteX40" fmla="*/ 2730844 w 3538152"/>
              <a:gd name="connsiteY40" fmla="*/ 152400 h 1717589"/>
              <a:gd name="connsiteX41" fmla="*/ 2730844 w 3538152"/>
              <a:gd name="connsiteY41" fmla="*/ 127686 h 1717589"/>
              <a:gd name="connsiteX42" fmla="*/ 3010930 w 3538152"/>
              <a:gd name="connsiteY42" fmla="*/ 127686 h 1717589"/>
              <a:gd name="connsiteX43" fmla="*/ 3010930 w 3538152"/>
              <a:gd name="connsiteY43" fmla="*/ 102973 h 1717589"/>
              <a:gd name="connsiteX44" fmla="*/ 3266303 w 3538152"/>
              <a:gd name="connsiteY44" fmla="*/ 102973 h 1717589"/>
              <a:gd name="connsiteX45" fmla="*/ 3266303 w 3538152"/>
              <a:gd name="connsiteY45" fmla="*/ 37070 h 1717589"/>
              <a:gd name="connsiteX46" fmla="*/ 3406346 w 3538152"/>
              <a:gd name="connsiteY46" fmla="*/ 37070 h 1717589"/>
              <a:gd name="connsiteX47" fmla="*/ 3406346 w 3538152"/>
              <a:gd name="connsiteY47" fmla="*/ 0 h 1717589"/>
              <a:gd name="connsiteX48" fmla="*/ 3538152 w 3538152"/>
              <a:gd name="connsiteY48" fmla="*/ 0 h 1717589"/>
              <a:gd name="connsiteX49" fmla="*/ 3538152 w 3538152"/>
              <a:gd name="connsiteY49" fmla="*/ 469557 h 1717589"/>
              <a:gd name="connsiteX50" fmla="*/ 3406346 w 3538152"/>
              <a:gd name="connsiteY50" fmla="*/ 469557 h 1717589"/>
              <a:gd name="connsiteX51" fmla="*/ 3406346 w 3538152"/>
              <a:gd name="connsiteY51" fmla="*/ 502508 h 1717589"/>
              <a:gd name="connsiteX52" fmla="*/ 3262184 w 3538152"/>
              <a:gd name="connsiteY52" fmla="*/ 502508 h 1717589"/>
              <a:gd name="connsiteX53" fmla="*/ 3262184 w 3538152"/>
              <a:gd name="connsiteY53" fmla="*/ 593124 h 1717589"/>
              <a:gd name="connsiteX54" fmla="*/ 2986217 w 3538152"/>
              <a:gd name="connsiteY54" fmla="*/ 593124 h 1717589"/>
              <a:gd name="connsiteX55" fmla="*/ 2986217 w 3538152"/>
              <a:gd name="connsiteY55" fmla="*/ 605481 h 1717589"/>
              <a:gd name="connsiteX56" fmla="*/ 2714368 w 3538152"/>
              <a:gd name="connsiteY56" fmla="*/ 605481 h 1717589"/>
              <a:gd name="connsiteX57" fmla="*/ 2714368 w 3538152"/>
              <a:gd name="connsiteY57" fmla="*/ 634313 h 1717589"/>
              <a:gd name="connsiteX58" fmla="*/ 2590800 w 3538152"/>
              <a:gd name="connsiteY58" fmla="*/ 634313 h 1717589"/>
              <a:gd name="connsiteX59" fmla="*/ 2590800 w 3538152"/>
              <a:gd name="connsiteY59" fmla="*/ 679622 h 1717589"/>
              <a:gd name="connsiteX60" fmla="*/ 2446638 w 3538152"/>
              <a:gd name="connsiteY60" fmla="*/ 679622 h 1717589"/>
              <a:gd name="connsiteX61" fmla="*/ 2446638 w 3538152"/>
              <a:gd name="connsiteY61" fmla="*/ 749643 h 1717589"/>
              <a:gd name="connsiteX62" fmla="*/ 2310714 w 3538152"/>
              <a:gd name="connsiteY62" fmla="*/ 749643 h 1717589"/>
              <a:gd name="connsiteX63" fmla="*/ 2310714 w 3538152"/>
              <a:gd name="connsiteY63" fmla="*/ 827903 h 1717589"/>
              <a:gd name="connsiteX64" fmla="*/ 2174790 w 3538152"/>
              <a:gd name="connsiteY64" fmla="*/ 827903 h 1717589"/>
              <a:gd name="connsiteX65" fmla="*/ 2174790 w 3538152"/>
              <a:gd name="connsiteY65" fmla="*/ 889686 h 1717589"/>
              <a:gd name="connsiteX66" fmla="*/ 2038865 w 3538152"/>
              <a:gd name="connsiteY66" fmla="*/ 889686 h 1717589"/>
              <a:gd name="connsiteX67" fmla="*/ 2038865 w 3538152"/>
              <a:gd name="connsiteY67" fmla="*/ 951470 h 1717589"/>
              <a:gd name="connsiteX68" fmla="*/ 1762898 w 3538152"/>
              <a:gd name="connsiteY68" fmla="*/ 951470 h 1717589"/>
              <a:gd name="connsiteX69" fmla="*/ 1762898 w 3538152"/>
              <a:gd name="connsiteY69" fmla="*/ 992659 h 1717589"/>
              <a:gd name="connsiteX70" fmla="*/ 1626973 w 3538152"/>
              <a:gd name="connsiteY70" fmla="*/ 992659 h 1717589"/>
              <a:gd name="connsiteX71" fmla="*/ 1626973 w 3538152"/>
              <a:gd name="connsiteY71" fmla="*/ 1062681 h 1717589"/>
              <a:gd name="connsiteX72" fmla="*/ 1499287 w 3538152"/>
              <a:gd name="connsiteY72" fmla="*/ 1062681 h 1717589"/>
              <a:gd name="connsiteX73" fmla="*/ 1499287 w 3538152"/>
              <a:gd name="connsiteY73" fmla="*/ 1091513 h 1717589"/>
              <a:gd name="connsiteX74" fmla="*/ 1359244 w 3538152"/>
              <a:gd name="connsiteY74" fmla="*/ 1091513 h 1717589"/>
              <a:gd name="connsiteX75" fmla="*/ 1359244 w 3538152"/>
              <a:gd name="connsiteY75" fmla="*/ 1182130 h 1717589"/>
              <a:gd name="connsiteX76" fmla="*/ 1223319 w 3538152"/>
              <a:gd name="connsiteY76" fmla="*/ 1182130 h 1717589"/>
              <a:gd name="connsiteX77" fmla="*/ 1223319 w 3538152"/>
              <a:gd name="connsiteY77" fmla="*/ 1239795 h 1717589"/>
              <a:gd name="connsiteX78" fmla="*/ 1083276 w 3538152"/>
              <a:gd name="connsiteY78" fmla="*/ 1239795 h 1717589"/>
              <a:gd name="connsiteX79" fmla="*/ 1083276 w 3538152"/>
              <a:gd name="connsiteY79" fmla="*/ 1289222 h 1717589"/>
              <a:gd name="connsiteX80" fmla="*/ 951471 w 3538152"/>
              <a:gd name="connsiteY80" fmla="*/ 1289222 h 1717589"/>
              <a:gd name="connsiteX81" fmla="*/ 951471 w 3538152"/>
              <a:gd name="connsiteY81" fmla="*/ 1326292 h 1717589"/>
              <a:gd name="connsiteX82" fmla="*/ 832022 w 3538152"/>
              <a:gd name="connsiteY82" fmla="*/ 1326292 h 1717589"/>
              <a:gd name="connsiteX83" fmla="*/ 807309 w 3538152"/>
              <a:gd name="connsiteY83" fmla="*/ 1326292 h 1717589"/>
              <a:gd name="connsiteX84" fmla="*/ 807309 w 3538152"/>
              <a:gd name="connsiteY84" fmla="*/ 1363362 h 1717589"/>
              <a:gd name="connsiteX85" fmla="*/ 667265 w 3538152"/>
              <a:gd name="connsiteY85" fmla="*/ 1363362 h 1717589"/>
              <a:gd name="connsiteX86" fmla="*/ 667265 w 3538152"/>
              <a:gd name="connsiteY86" fmla="*/ 1486930 h 1717589"/>
              <a:gd name="connsiteX87" fmla="*/ 547817 w 3538152"/>
              <a:gd name="connsiteY87" fmla="*/ 1486930 h 1717589"/>
              <a:gd name="connsiteX88" fmla="*/ 547817 w 3538152"/>
              <a:gd name="connsiteY88" fmla="*/ 1544595 h 1717589"/>
              <a:gd name="connsiteX89" fmla="*/ 403654 w 3538152"/>
              <a:gd name="connsiteY89" fmla="*/ 1544595 h 1717589"/>
              <a:gd name="connsiteX90" fmla="*/ 403654 w 3538152"/>
              <a:gd name="connsiteY90" fmla="*/ 1585784 h 1717589"/>
              <a:gd name="connsiteX91" fmla="*/ 271849 w 3538152"/>
              <a:gd name="connsiteY91" fmla="*/ 1585784 h 1717589"/>
              <a:gd name="connsiteX92" fmla="*/ 271849 w 3538152"/>
              <a:gd name="connsiteY92" fmla="*/ 1688757 h 1717589"/>
              <a:gd name="connsiteX93" fmla="*/ 131806 w 3538152"/>
              <a:gd name="connsiteY93" fmla="*/ 1688757 h 1717589"/>
              <a:gd name="connsiteX94" fmla="*/ 131806 w 3538152"/>
              <a:gd name="connsiteY94" fmla="*/ 1717589 h 1717589"/>
              <a:gd name="connsiteX95" fmla="*/ 0 w 3538152"/>
              <a:gd name="connsiteY95" fmla="*/ 1705232 h 171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538152" h="1717589">
                <a:moveTo>
                  <a:pt x="0" y="1705232"/>
                </a:moveTo>
                <a:lnTo>
                  <a:pt x="0" y="1561070"/>
                </a:lnTo>
                <a:lnTo>
                  <a:pt x="140044" y="1561070"/>
                </a:lnTo>
                <a:lnTo>
                  <a:pt x="140044" y="1445741"/>
                </a:lnTo>
                <a:lnTo>
                  <a:pt x="275968" y="1445741"/>
                </a:lnTo>
                <a:lnTo>
                  <a:pt x="275968" y="1301578"/>
                </a:lnTo>
                <a:lnTo>
                  <a:pt x="411892" y="1301578"/>
                </a:lnTo>
                <a:lnTo>
                  <a:pt x="411892" y="1202724"/>
                </a:lnTo>
                <a:lnTo>
                  <a:pt x="543698" y="1202724"/>
                </a:lnTo>
                <a:lnTo>
                  <a:pt x="543698" y="1124465"/>
                </a:lnTo>
                <a:lnTo>
                  <a:pt x="679622" y="1124465"/>
                </a:lnTo>
                <a:lnTo>
                  <a:pt x="679622" y="984422"/>
                </a:lnTo>
                <a:lnTo>
                  <a:pt x="819665" y="984422"/>
                </a:lnTo>
                <a:lnTo>
                  <a:pt x="819665" y="889686"/>
                </a:lnTo>
                <a:lnTo>
                  <a:pt x="963827" y="889686"/>
                </a:lnTo>
                <a:lnTo>
                  <a:pt x="963827" y="860854"/>
                </a:lnTo>
                <a:lnTo>
                  <a:pt x="1095633" y="860854"/>
                </a:lnTo>
                <a:lnTo>
                  <a:pt x="1095633" y="811427"/>
                </a:lnTo>
                <a:lnTo>
                  <a:pt x="1223319" y="811427"/>
                </a:lnTo>
                <a:lnTo>
                  <a:pt x="1223319" y="729049"/>
                </a:lnTo>
                <a:lnTo>
                  <a:pt x="1363363" y="729049"/>
                </a:lnTo>
                <a:lnTo>
                  <a:pt x="1363363" y="630195"/>
                </a:lnTo>
                <a:lnTo>
                  <a:pt x="1495168" y="630195"/>
                </a:lnTo>
                <a:lnTo>
                  <a:pt x="1495168" y="597243"/>
                </a:lnTo>
                <a:lnTo>
                  <a:pt x="1635211" y="597243"/>
                </a:lnTo>
                <a:lnTo>
                  <a:pt x="1635211" y="523103"/>
                </a:lnTo>
                <a:lnTo>
                  <a:pt x="1775254" y="523103"/>
                </a:lnTo>
                <a:lnTo>
                  <a:pt x="1775254" y="523103"/>
                </a:lnTo>
                <a:lnTo>
                  <a:pt x="1775254" y="486032"/>
                </a:lnTo>
                <a:lnTo>
                  <a:pt x="2055341" y="486032"/>
                </a:lnTo>
                <a:lnTo>
                  <a:pt x="2055341" y="407773"/>
                </a:lnTo>
                <a:lnTo>
                  <a:pt x="2042984" y="407773"/>
                </a:lnTo>
                <a:lnTo>
                  <a:pt x="2187146" y="407773"/>
                </a:lnTo>
                <a:lnTo>
                  <a:pt x="2187146" y="341870"/>
                </a:lnTo>
                <a:lnTo>
                  <a:pt x="2327190" y="341870"/>
                </a:lnTo>
                <a:lnTo>
                  <a:pt x="2327190" y="275968"/>
                </a:lnTo>
                <a:lnTo>
                  <a:pt x="2450757" y="275968"/>
                </a:lnTo>
                <a:lnTo>
                  <a:pt x="2450757" y="193589"/>
                </a:lnTo>
                <a:lnTo>
                  <a:pt x="2590800" y="193589"/>
                </a:lnTo>
                <a:lnTo>
                  <a:pt x="2590800" y="152400"/>
                </a:lnTo>
                <a:lnTo>
                  <a:pt x="2730844" y="152400"/>
                </a:lnTo>
                <a:lnTo>
                  <a:pt x="2730844" y="127686"/>
                </a:lnTo>
                <a:lnTo>
                  <a:pt x="3010930" y="127686"/>
                </a:lnTo>
                <a:lnTo>
                  <a:pt x="3010930" y="102973"/>
                </a:lnTo>
                <a:lnTo>
                  <a:pt x="3266303" y="102973"/>
                </a:lnTo>
                <a:lnTo>
                  <a:pt x="3266303" y="37070"/>
                </a:lnTo>
                <a:lnTo>
                  <a:pt x="3406346" y="37070"/>
                </a:lnTo>
                <a:lnTo>
                  <a:pt x="3406346" y="0"/>
                </a:lnTo>
                <a:lnTo>
                  <a:pt x="3538152" y="0"/>
                </a:lnTo>
                <a:lnTo>
                  <a:pt x="3538152" y="469557"/>
                </a:lnTo>
                <a:lnTo>
                  <a:pt x="3406346" y="469557"/>
                </a:lnTo>
                <a:lnTo>
                  <a:pt x="3406346" y="502508"/>
                </a:lnTo>
                <a:lnTo>
                  <a:pt x="3262184" y="502508"/>
                </a:lnTo>
                <a:lnTo>
                  <a:pt x="3262184" y="593124"/>
                </a:lnTo>
                <a:lnTo>
                  <a:pt x="2986217" y="593124"/>
                </a:lnTo>
                <a:lnTo>
                  <a:pt x="2986217" y="605481"/>
                </a:lnTo>
                <a:lnTo>
                  <a:pt x="2714368" y="605481"/>
                </a:lnTo>
                <a:lnTo>
                  <a:pt x="2714368" y="634313"/>
                </a:lnTo>
                <a:lnTo>
                  <a:pt x="2590800" y="634313"/>
                </a:lnTo>
                <a:lnTo>
                  <a:pt x="2590800" y="679622"/>
                </a:lnTo>
                <a:lnTo>
                  <a:pt x="2446638" y="679622"/>
                </a:lnTo>
                <a:lnTo>
                  <a:pt x="2446638" y="749643"/>
                </a:lnTo>
                <a:lnTo>
                  <a:pt x="2310714" y="749643"/>
                </a:lnTo>
                <a:lnTo>
                  <a:pt x="2310714" y="827903"/>
                </a:lnTo>
                <a:lnTo>
                  <a:pt x="2174790" y="827903"/>
                </a:lnTo>
                <a:lnTo>
                  <a:pt x="2174790" y="889686"/>
                </a:lnTo>
                <a:lnTo>
                  <a:pt x="2038865" y="889686"/>
                </a:lnTo>
                <a:lnTo>
                  <a:pt x="2038865" y="951470"/>
                </a:lnTo>
                <a:lnTo>
                  <a:pt x="1762898" y="951470"/>
                </a:lnTo>
                <a:lnTo>
                  <a:pt x="1762898" y="992659"/>
                </a:lnTo>
                <a:lnTo>
                  <a:pt x="1626973" y="992659"/>
                </a:lnTo>
                <a:lnTo>
                  <a:pt x="1626973" y="1062681"/>
                </a:lnTo>
                <a:lnTo>
                  <a:pt x="1499287" y="1062681"/>
                </a:lnTo>
                <a:lnTo>
                  <a:pt x="1499287" y="1091513"/>
                </a:lnTo>
                <a:lnTo>
                  <a:pt x="1359244" y="1091513"/>
                </a:lnTo>
                <a:lnTo>
                  <a:pt x="1359244" y="1182130"/>
                </a:lnTo>
                <a:lnTo>
                  <a:pt x="1223319" y="1182130"/>
                </a:lnTo>
                <a:lnTo>
                  <a:pt x="1223319" y="1239795"/>
                </a:lnTo>
                <a:lnTo>
                  <a:pt x="1083276" y="1239795"/>
                </a:lnTo>
                <a:lnTo>
                  <a:pt x="1083276" y="1289222"/>
                </a:lnTo>
                <a:lnTo>
                  <a:pt x="951471" y="1289222"/>
                </a:lnTo>
                <a:lnTo>
                  <a:pt x="951471" y="1326292"/>
                </a:lnTo>
                <a:lnTo>
                  <a:pt x="832022" y="1326292"/>
                </a:lnTo>
                <a:lnTo>
                  <a:pt x="807309" y="1326292"/>
                </a:lnTo>
                <a:lnTo>
                  <a:pt x="807309" y="1363362"/>
                </a:lnTo>
                <a:lnTo>
                  <a:pt x="667265" y="1363362"/>
                </a:lnTo>
                <a:lnTo>
                  <a:pt x="667265" y="1486930"/>
                </a:lnTo>
                <a:lnTo>
                  <a:pt x="547817" y="1486930"/>
                </a:lnTo>
                <a:lnTo>
                  <a:pt x="547817" y="1544595"/>
                </a:lnTo>
                <a:lnTo>
                  <a:pt x="403654" y="1544595"/>
                </a:lnTo>
                <a:lnTo>
                  <a:pt x="403654" y="1585784"/>
                </a:lnTo>
                <a:lnTo>
                  <a:pt x="271849" y="1585784"/>
                </a:lnTo>
                <a:lnTo>
                  <a:pt x="271849" y="1688757"/>
                </a:lnTo>
                <a:lnTo>
                  <a:pt x="131806" y="1688757"/>
                </a:lnTo>
                <a:lnTo>
                  <a:pt x="131806" y="1717589"/>
                </a:lnTo>
                <a:lnTo>
                  <a:pt x="0" y="1705232"/>
                </a:lnTo>
                <a:close/>
              </a:path>
            </a:pathLst>
          </a:custGeom>
          <a:solidFill>
            <a:schemeClr val="accent3">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 name="Freeform: Shape 7">
            <a:extLst>
              <a:ext uri="{FF2B5EF4-FFF2-40B4-BE49-F238E27FC236}">
                <a16:creationId xmlns:a16="http://schemas.microsoft.com/office/drawing/2014/main" xmlns="" id="{25CBF828-8DD5-4BDF-B96E-61A3DE1B33DE}"/>
              </a:ext>
            </a:extLst>
          </p:cNvPr>
          <p:cNvSpPr/>
          <p:nvPr/>
        </p:nvSpPr>
        <p:spPr bwMode="auto">
          <a:xfrm>
            <a:off x="1968843" y="3163330"/>
            <a:ext cx="3690552" cy="1705232"/>
          </a:xfrm>
          <a:custGeom>
            <a:avLst/>
            <a:gdLst>
              <a:gd name="connsiteX0" fmla="*/ 0 w 3690552"/>
              <a:gd name="connsiteY0" fmla="*/ 1701113 h 1705232"/>
              <a:gd name="connsiteX1" fmla="*/ 0 w 3690552"/>
              <a:gd name="connsiteY1" fmla="*/ 1635211 h 1705232"/>
              <a:gd name="connsiteX2" fmla="*/ 135925 w 3690552"/>
              <a:gd name="connsiteY2" fmla="*/ 1635211 h 1705232"/>
              <a:gd name="connsiteX3" fmla="*/ 135925 w 3690552"/>
              <a:gd name="connsiteY3" fmla="*/ 1548713 h 1705232"/>
              <a:gd name="connsiteX4" fmla="*/ 288325 w 3690552"/>
              <a:gd name="connsiteY4" fmla="*/ 1548713 h 1705232"/>
              <a:gd name="connsiteX5" fmla="*/ 288325 w 3690552"/>
              <a:gd name="connsiteY5" fmla="*/ 1458097 h 1705232"/>
              <a:gd name="connsiteX6" fmla="*/ 428368 w 3690552"/>
              <a:gd name="connsiteY6" fmla="*/ 1458097 h 1705232"/>
              <a:gd name="connsiteX7" fmla="*/ 428368 w 3690552"/>
              <a:gd name="connsiteY7" fmla="*/ 1285102 h 1705232"/>
              <a:gd name="connsiteX8" fmla="*/ 551935 w 3690552"/>
              <a:gd name="connsiteY8" fmla="*/ 1285102 h 1705232"/>
              <a:gd name="connsiteX9" fmla="*/ 551935 w 3690552"/>
              <a:gd name="connsiteY9" fmla="*/ 1235675 h 1705232"/>
              <a:gd name="connsiteX10" fmla="*/ 551935 w 3690552"/>
              <a:gd name="connsiteY10" fmla="*/ 1116227 h 1705232"/>
              <a:gd name="connsiteX11" fmla="*/ 704335 w 3690552"/>
              <a:gd name="connsiteY11" fmla="*/ 1116227 h 1705232"/>
              <a:gd name="connsiteX12" fmla="*/ 704335 w 3690552"/>
              <a:gd name="connsiteY12" fmla="*/ 902043 h 1705232"/>
              <a:gd name="connsiteX13" fmla="*/ 819665 w 3690552"/>
              <a:gd name="connsiteY13" fmla="*/ 902043 h 1705232"/>
              <a:gd name="connsiteX14" fmla="*/ 819665 w 3690552"/>
              <a:gd name="connsiteY14" fmla="*/ 823784 h 1705232"/>
              <a:gd name="connsiteX15" fmla="*/ 963827 w 3690552"/>
              <a:gd name="connsiteY15" fmla="*/ 823784 h 1705232"/>
              <a:gd name="connsiteX16" fmla="*/ 963827 w 3690552"/>
              <a:gd name="connsiteY16" fmla="*/ 675502 h 1705232"/>
              <a:gd name="connsiteX17" fmla="*/ 1095633 w 3690552"/>
              <a:gd name="connsiteY17" fmla="*/ 675502 h 1705232"/>
              <a:gd name="connsiteX18" fmla="*/ 1095633 w 3690552"/>
              <a:gd name="connsiteY18" fmla="*/ 580767 h 1705232"/>
              <a:gd name="connsiteX19" fmla="*/ 1231557 w 3690552"/>
              <a:gd name="connsiteY19" fmla="*/ 580767 h 1705232"/>
              <a:gd name="connsiteX20" fmla="*/ 1231557 w 3690552"/>
              <a:gd name="connsiteY20" fmla="*/ 506627 h 1705232"/>
              <a:gd name="connsiteX21" fmla="*/ 1371600 w 3690552"/>
              <a:gd name="connsiteY21" fmla="*/ 506627 h 1705232"/>
              <a:gd name="connsiteX22" fmla="*/ 1371600 w 3690552"/>
              <a:gd name="connsiteY22" fmla="*/ 366584 h 1705232"/>
              <a:gd name="connsiteX23" fmla="*/ 1515762 w 3690552"/>
              <a:gd name="connsiteY23" fmla="*/ 366584 h 1705232"/>
              <a:gd name="connsiteX24" fmla="*/ 1515762 w 3690552"/>
              <a:gd name="connsiteY24" fmla="*/ 325394 h 1705232"/>
              <a:gd name="connsiteX25" fmla="*/ 1515762 w 3690552"/>
              <a:gd name="connsiteY25" fmla="*/ 308919 h 1705232"/>
              <a:gd name="connsiteX26" fmla="*/ 1787611 w 3690552"/>
              <a:gd name="connsiteY26" fmla="*/ 308919 h 1705232"/>
              <a:gd name="connsiteX27" fmla="*/ 1787611 w 3690552"/>
              <a:gd name="connsiteY27" fmla="*/ 275967 h 1705232"/>
              <a:gd name="connsiteX28" fmla="*/ 1907060 w 3690552"/>
              <a:gd name="connsiteY28" fmla="*/ 275967 h 1705232"/>
              <a:gd name="connsiteX29" fmla="*/ 1907060 w 3690552"/>
              <a:gd name="connsiteY29" fmla="*/ 251254 h 1705232"/>
              <a:gd name="connsiteX30" fmla="*/ 2059460 w 3690552"/>
              <a:gd name="connsiteY30" fmla="*/ 251254 h 1705232"/>
              <a:gd name="connsiteX31" fmla="*/ 2059460 w 3690552"/>
              <a:gd name="connsiteY31" fmla="*/ 197708 h 1705232"/>
              <a:gd name="connsiteX32" fmla="*/ 2187146 w 3690552"/>
              <a:gd name="connsiteY32" fmla="*/ 197708 h 1705232"/>
              <a:gd name="connsiteX33" fmla="*/ 2187146 w 3690552"/>
              <a:gd name="connsiteY33" fmla="*/ 172994 h 1705232"/>
              <a:gd name="connsiteX34" fmla="*/ 2323071 w 3690552"/>
              <a:gd name="connsiteY34" fmla="*/ 172994 h 1705232"/>
              <a:gd name="connsiteX35" fmla="*/ 2323071 w 3690552"/>
              <a:gd name="connsiteY35" fmla="*/ 144162 h 1705232"/>
              <a:gd name="connsiteX36" fmla="*/ 2599038 w 3690552"/>
              <a:gd name="connsiteY36" fmla="*/ 144162 h 1705232"/>
              <a:gd name="connsiteX37" fmla="*/ 2599038 w 3690552"/>
              <a:gd name="connsiteY37" fmla="*/ 119448 h 1705232"/>
              <a:gd name="connsiteX38" fmla="*/ 2734962 w 3690552"/>
              <a:gd name="connsiteY38" fmla="*/ 119448 h 1705232"/>
              <a:gd name="connsiteX39" fmla="*/ 2734962 w 3690552"/>
              <a:gd name="connsiteY39" fmla="*/ 90616 h 1705232"/>
              <a:gd name="connsiteX40" fmla="*/ 3010930 w 3690552"/>
              <a:gd name="connsiteY40" fmla="*/ 90616 h 1705232"/>
              <a:gd name="connsiteX41" fmla="*/ 3010930 w 3690552"/>
              <a:gd name="connsiteY41" fmla="*/ 90616 h 1705232"/>
              <a:gd name="connsiteX42" fmla="*/ 3010930 w 3690552"/>
              <a:gd name="connsiteY42" fmla="*/ 61784 h 1705232"/>
              <a:gd name="connsiteX43" fmla="*/ 3150973 w 3690552"/>
              <a:gd name="connsiteY43" fmla="*/ 61784 h 1705232"/>
              <a:gd name="connsiteX44" fmla="*/ 3150973 w 3690552"/>
              <a:gd name="connsiteY44" fmla="*/ 61784 h 1705232"/>
              <a:gd name="connsiteX45" fmla="*/ 3150973 w 3690552"/>
              <a:gd name="connsiteY45" fmla="*/ 61784 h 1705232"/>
              <a:gd name="connsiteX46" fmla="*/ 3150973 w 3690552"/>
              <a:gd name="connsiteY46" fmla="*/ 24713 h 1705232"/>
              <a:gd name="connsiteX47" fmla="*/ 3558746 w 3690552"/>
              <a:gd name="connsiteY47" fmla="*/ 24713 h 1705232"/>
              <a:gd name="connsiteX48" fmla="*/ 3558746 w 3690552"/>
              <a:gd name="connsiteY48" fmla="*/ 0 h 1705232"/>
              <a:gd name="connsiteX49" fmla="*/ 3690552 w 3690552"/>
              <a:gd name="connsiteY49" fmla="*/ 0 h 1705232"/>
              <a:gd name="connsiteX50" fmla="*/ 3690552 w 3690552"/>
              <a:gd name="connsiteY50" fmla="*/ 506627 h 1705232"/>
              <a:gd name="connsiteX51" fmla="*/ 3558746 w 3690552"/>
              <a:gd name="connsiteY51" fmla="*/ 506627 h 1705232"/>
              <a:gd name="connsiteX52" fmla="*/ 3558746 w 3690552"/>
              <a:gd name="connsiteY52" fmla="*/ 506627 h 1705232"/>
              <a:gd name="connsiteX53" fmla="*/ 3558746 w 3690552"/>
              <a:gd name="connsiteY53" fmla="*/ 539578 h 1705232"/>
              <a:gd name="connsiteX54" fmla="*/ 3130379 w 3690552"/>
              <a:gd name="connsiteY54" fmla="*/ 539578 h 1705232"/>
              <a:gd name="connsiteX55" fmla="*/ 3130379 w 3690552"/>
              <a:gd name="connsiteY55" fmla="*/ 568411 h 1705232"/>
              <a:gd name="connsiteX56" fmla="*/ 2998573 w 3690552"/>
              <a:gd name="connsiteY56" fmla="*/ 568411 h 1705232"/>
              <a:gd name="connsiteX57" fmla="*/ 2998573 w 3690552"/>
              <a:gd name="connsiteY57" fmla="*/ 593124 h 1705232"/>
              <a:gd name="connsiteX58" fmla="*/ 2730843 w 3690552"/>
              <a:gd name="connsiteY58" fmla="*/ 593124 h 1705232"/>
              <a:gd name="connsiteX59" fmla="*/ 2730843 w 3690552"/>
              <a:gd name="connsiteY59" fmla="*/ 621956 h 1705232"/>
              <a:gd name="connsiteX60" fmla="*/ 2603157 w 3690552"/>
              <a:gd name="connsiteY60" fmla="*/ 621956 h 1705232"/>
              <a:gd name="connsiteX61" fmla="*/ 2603157 w 3690552"/>
              <a:gd name="connsiteY61" fmla="*/ 646670 h 1705232"/>
              <a:gd name="connsiteX62" fmla="*/ 2331308 w 3690552"/>
              <a:gd name="connsiteY62" fmla="*/ 646670 h 1705232"/>
              <a:gd name="connsiteX63" fmla="*/ 2331308 w 3690552"/>
              <a:gd name="connsiteY63" fmla="*/ 675502 h 1705232"/>
              <a:gd name="connsiteX64" fmla="*/ 2170671 w 3690552"/>
              <a:gd name="connsiteY64" fmla="*/ 675502 h 1705232"/>
              <a:gd name="connsiteX65" fmla="*/ 2170671 w 3690552"/>
              <a:gd name="connsiteY65" fmla="*/ 704335 h 1705232"/>
              <a:gd name="connsiteX66" fmla="*/ 2051222 w 3690552"/>
              <a:gd name="connsiteY66" fmla="*/ 704335 h 1705232"/>
              <a:gd name="connsiteX67" fmla="*/ 2051222 w 3690552"/>
              <a:gd name="connsiteY67" fmla="*/ 753762 h 1705232"/>
              <a:gd name="connsiteX68" fmla="*/ 1923535 w 3690552"/>
              <a:gd name="connsiteY68" fmla="*/ 753762 h 1705232"/>
              <a:gd name="connsiteX69" fmla="*/ 1923535 w 3690552"/>
              <a:gd name="connsiteY69" fmla="*/ 786713 h 1705232"/>
              <a:gd name="connsiteX70" fmla="*/ 1655806 w 3690552"/>
              <a:gd name="connsiteY70" fmla="*/ 786713 h 1705232"/>
              <a:gd name="connsiteX71" fmla="*/ 1655806 w 3690552"/>
              <a:gd name="connsiteY71" fmla="*/ 786713 h 1705232"/>
              <a:gd name="connsiteX72" fmla="*/ 1655806 w 3690552"/>
              <a:gd name="connsiteY72" fmla="*/ 844378 h 1705232"/>
              <a:gd name="connsiteX73" fmla="*/ 1511643 w 3690552"/>
              <a:gd name="connsiteY73" fmla="*/ 844378 h 1705232"/>
              <a:gd name="connsiteX74" fmla="*/ 1371600 w 3690552"/>
              <a:gd name="connsiteY74" fmla="*/ 844378 h 1705232"/>
              <a:gd name="connsiteX75" fmla="*/ 1371600 w 3690552"/>
              <a:gd name="connsiteY75" fmla="*/ 1009135 h 1705232"/>
              <a:gd name="connsiteX76" fmla="*/ 1243914 w 3690552"/>
              <a:gd name="connsiteY76" fmla="*/ 1009135 h 1705232"/>
              <a:gd name="connsiteX77" fmla="*/ 1243914 w 3690552"/>
              <a:gd name="connsiteY77" fmla="*/ 1062681 h 1705232"/>
              <a:gd name="connsiteX78" fmla="*/ 1091514 w 3690552"/>
              <a:gd name="connsiteY78" fmla="*/ 1062681 h 1705232"/>
              <a:gd name="connsiteX79" fmla="*/ 1091514 w 3690552"/>
              <a:gd name="connsiteY79" fmla="*/ 1145059 h 1705232"/>
              <a:gd name="connsiteX80" fmla="*/ 951471 w 3690552"/>
              <a:gd name="connsiteY80" fmla="*/ 1145059 h 1705232"/>
              <a:gd name="connsiteX81" fmla="*/ 951471 w 3690552"/>
              <a:gd name="connsiteY81" fmla="*/ 1260389 h 1705232"/>
              <a:gd name="connsiteX82" fmla="*/ 811427 w 3690552"/>
              <a:gd name="connsiteY82" fmla="*/ 1260389 h 1705232"/>
              <a:gd name="connsiteX83" fmla="*/ 811427 w 3690552"/>
              <a:gd name="connsiteY83" fmla="*/ 1342767 h 1705232"/>
              <a:gd name="connsiteX84" fmla="*/ 687860 w 3690552"/>
              <a:gd name="connsiteY84" fmla="*/ 1342767 h 1705232"/>
              <a:gd name="connsiteX85" fmla="*/ 687860 w 3690552"/>
              <a:gd name="connsiteY85" fmla="*/ 1499286 h 1705232"/>
              <a:gd name="connsiteX86" fmla="*/ 551935 w 3690552"/>
              <a:gd name="connsiteY86" fmla="*/ 1499286 h 1705232"/>
              <a:gd name="connsiteX87" fmla="*/ 551935 w 3690552"/>
              <a:gd name="connsiteY87" fmla="*/ 1589902 h 1705232"/>
              <a:gd name="connsiteX88" fmla="*/ 407773 w 3690552"/>
              <a:gd name="connsiteY88" fmla="*/ 1589902 h 1705232"/>
              <a:gd name="connsiteX89" fmla="*/ 407773 w 3690552"/>
              <a:gd name="connsiteY89" fmla="*/ 1676400 h 1705232"/>
              <a:gd name="connsiteX90" fmla="*/ 259492 w 3690552"/>
              <a:gd name="connsiteY90" fmla="*/ 1676400 h 1705232"/>
              <a:gd name="connsiteX91" fmla="*/ 259492 w 3690552"/>
              <a:gd name="connsiteY91" fmla="*/ 1705232 h 1705232"/>
              <a:gd name="connsiteX92" fmla="*/ 0 w 3690552"/>
              <a:gd name="connsiteY92" fmla="*/ 1701113 h 170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690552" h="1705232">
                <a:moveTo>
                  <a:pt x="0" y="1701113"/>
                </a:moveTo>
                <a:lnTo>
                  <a:pt x="0" y="1635211"/>
                </a:lnTo>
                <a:lnTo>
                  <a:pt x="135925" y="1635211"/>
                </a:lnTo>
                <a:lnTo>
                  <a:pt x="135925" y="1548713"/>
                </a:lnTo>
                <a:lnTo>
                  <a:pt x="288325" y="1548713"/>
                </a:lnTo>
                <a:lnTo>
                  <a:pt x="288325" y="1458097"/>
                </a:lnTo>
                <a:lnTo>
                  <a:pt x="428368" y="1458097"/>
                </a:lnTo>
                <a:lnTo>
                  <a:pt x="428368" y="1285102"/>
                </a:lnTo>
                <a:lnTo>
                  <a:pt x="551935" y="1285102"/>
                </a:lnTo>
                <a:lnTo>
                  <a:pt x="551935" y="1235675"/>
                </a:lnTo>
                <a:lnTo>
                  <a:pt x="551935" y="1116227"/>
                </a:lnTo>
                <a:lnTo>
                  <a:pt x="704335" y="1116227"/>
                </a:lnTo>
                <a:lnTo>
                  <a:pt x="704335" y="902043"/>
                </a:lnTo>
                <a:lnTo>
                  <a:pt x="819665" y="902043"/>
                </a:lnTo>
                <a:lnTo>
                  <a:pt x="819665" y="823784"/>
                </a:lnTo>
                <a:lnTo>
                  <a:pt x="963827" y="823784"/>
                </a:lnTo>
                <a:lnTo>
                  <a:pt x="963827" y="675502"/>
                </a:lnTo>
                <a:lnTo>
                  <a:pt x="1095633" y="675502"/>
                </a:lnTo>
                <a:lnTo>
                  <a:pt x="1095633" y="580767"/>
                </a:lnTo>
                <a:lnTo>
                  <a:pt x="1231557" y="580767"/>
                </a:lnTo>
                <a:lnTo>
                  <a:pt x="1231557" y="506627"/>
                </a:lnTo>
                <a:lnTo>
                  <a:pt x="1371600" y="506627"/>
                </a:lnTo>
                <a:lnTo>
                  <a:pt x="1371600" y="366584"/>
                </a:lnTo>
                <a:lnTo>
                  <a:pt x="1515762" y="366584"/>
                </a:lnTo>
                <a:lnTo>
                  <a:pt x="1515762" y="325394"/>
                </a:lnTo>
                <a:lnTo>
                  <a:pt x="1515762" y="308919"/>
                </a:lnTo>
                <a:lnTo>
                  <a:pt x="1787611" y="308919"/>
                </a:lnTo>
                <a:lnTo>
                  <a:pt x="1787611" y="275967"/>
                </a:lnTo>
                <a:lnTo>
                  <a:pt x="1907060" y="275967"/>
                </a:lnTo>
                <a:lnTo>
                  <a:pt x="1907060" y="251254"/>
                </a:lnTo>
                <a:lnTo>
                  <a:pt x="2059460" y="251254"/>
                </a:lnTo>
                <a:lnTo>
                  <a:pt x="2059460" y="197708"/>
                </a:lnTo>
                <a:lnTo>
                  <a:pt x="2187146" y="197708"/>
                </a:lnTo>
                <a:lnTo>
                  <a:pt x="2187146" y="172994"/>
                </a:lnTo>
                <a:lnTo>
                  <a:pt x="2323071" y="172994"/>
                </a:lnTo>
                <a:lnTo>
                  <a:pt x="2323071" y="144162"/>
                </a:lnTo>
                <a:lnTo>
                  <a:pt x="2599038" y="144162"/>
                </a:lnTo>
                <a:lnTo>
                  <a:pt x="2599038" y="119448"/>
                </a:lnTo>
                <a:lnTo>
                  <a:pt x="2734962" y="119448"/>
                </a:lnTo>
                <a:lnTo>
                  <a:pt x="2734962" y="90616"/>
                </a:lnTo>
                <a:lnTo>
                  <a:pt x="3010930" y="90616"/>
                </a:lnTo>
                <a:lnTo>
                  <a:pt x="3010930" y="90616"/>
                </a:lnTo>
                <a:lnTo>
                  <a:pt x="3010930" y="61784"/>
                </a:lnTo>
                <a:lnTo>
                  <a:pt x="3150973" y="61784"/>
                </a:lnTo>
                <a:lnTo>
                  <a:pt x="3150973" y="61784"/>
                </a:lnTo>
                <a:lnTo>
                  <a:pt x="3150973" y="61784"/>
                </a:lnTo>
                <a:lnTo>
                  <a:pt x="3150973" y="24713"/>
                </a:lnTo>
                <a:lnTo>
                  <a:pt x="3558746" y="24713"/>
                </a:lnTo>
                <a:lnTo>
                  <a:pt x="3558746" y="0"/>
                </a:lnTo>
                <a:lnTo>
                  <a:pt x="3690552" y="0"/>
                </a:lnTo>
                <a:lnTo>
                  <a:pt x="3690552" y="506627"/>
                </a:lnTo>
                <a:lnTo>
                  <a:pt x="3558746" y="506627"/>
                </a:lnTo>
                <a:lnTo>
                  <a:pt x="3558746" y="506627"/>
                </a:lnTo>
                <a:lnTo>
                  <a:pt x="3558746" y="539578"/>
                </a:lnTo>
                <a:lnTo>
                  <a:pt x="3130379" y="539578"/>
                </a:lnTo>
                <a:lnTo>
                  <a:pt x="3130379" y="568411"/>
                </a:lnTo>
                <a:lnTo>
                  <a:pt x="2998573" y="568411"/>
                </a:lnTo>
                <a:lnTo>
                  <a:pt x="2998573" y="593124"/>
                </a:lnTo>
                <a:lnTo>
                  <a:pt x="2730843" y="593124"/>
                </a:lnTo>
                <a:lnTo>
                  <a:pt x="2730843" y="621956"/>
                </a:lnTo>
                <a:lnTo>
                  <a:pt x="2603157" y="621956"/>
                </a:lnTo>
                <a:lnTo>
                  <a:pt x="2603157" y="646670"/>
                </a:lnTo>
                <a:lnTo>
                  <a:pt x="2331308" y="646670"/>
                </a:lnTo>
                <a:lnTo>
                  <a:pt x="2331308" y="675502"/>
                </a:lnTo>
                <a:lnTo>
                  <a:pt x="2170671" y="675502"/>
                </a:lnTo>
                <a:lnTo>
                  <a:pt x="2170671" y="704335"/>
                </a:lnTo>
                <a:lnTo>
                  <a:pt x="2051222" y="704335"/>
                </a:lnTo>
                <a:lnTo>
                  <a:pt x="2051222" y="753762"/>
                </a:lnTo>
                <a:lnTo>
                  <a:pt x="1923535" y="753762"/>
                </a:lnTo>
                <a:lnTo>
                  <a:pt x="1923535" y="786713"/>
                </a:lnTo>
                <a:lnTo>
                  <a:pt x="1655806" y="786713"/>
                </a:lnTo>
                <a:lnTo>
                  <a:pt x="1655806" y="786713"/>
                </a:lnTo>
                <a:lnTo>
                  <a:pt x="1655806" y="844378"/>
                </a:lnTo>
                <a:lnTo>
                  <a:pt x="1511643" y="844378"/>
                </a:lnTo>
                <a:lnTo>
                  <a:pt x="1371600" y="844378"/>
                </a:lnTo>
                <a:lnTo>
                  <a:pt x="1371600" y="1009135"/>
                </a:lnTo>
                <a:lnTo>
                  <a:pt x="1243914" y="1009135"/>
                </a:lnTo>
                <a:lnTo>
                  <a:pt x="1243914" y="1062681"/>
                </a:lnTo>
                <a:lnTo>
                  <a:pt x="1091514" y="1062681"/>
                </a:lnTo>
                <a:lnTo>
                  <a:pt x="1091514" y="1145059"/>
                </a:lnTo>
                <a:lnTo>
                  <a:pt x="951471" y="1145059"/>
                </a:lnTo>
                <a:lnTo>
                  <a:pt x="951471" y="1260389"/>
                </a:lnTo>
                <a:lnTo>
                  <a:pt x="811427" y="1260389"/>
                </a:lnTo>
                <a:lnTo>
                  <a:pt x="811427" y="1342767"/>
                </a:lnTo>
                <a:lnTo>
                  <a:pt x="687860" y="1342767"/>
                </a:lnTo>
                <a:lnTo>
                  <a:pt x="687860" y="1499286"/>
                </a:lnTo>
                <a:lnTo>
                  <a:pt x="551935" y="1499286"/>
                </a:lnTo>
                <a:lnTo>
                  <a:pt x="551935" y="1589902"/>
                </a:lnTo>
                <a:lnTo>
                  <a:pt x="407773" y="1589902"/>
                </a:lnTo>
                <a:lnTo>
                  <a:pt x="407773" y="1676400"/>
                </a:lnTo>
                <a:lnTo>
                  <a:pt x="259492" y="1676400"/>
                </a:lnTo>
                <a:lnTo>
                  <a:pt x="259492" y="1705232"/>
                </a:lnTo>
                <a:lnTo>
                  <a:pt x="0" y="1701113"/>
                </a:lnTo>
                <a:close/>
              </a:path>
            </a:pathLst>
          </a:custGeom>
          <a:solidFill>
            <a:schemeClr val="accent2">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 name="Freeform: Shape 5">
            <a:extLst>
              <a:ext uri="{FF2B5EF4-FFF2-40B4-BE49-F238E27FC236}">
                <a16:creationId xmlns:a16="http://schemas.microsoft.com/office/drawing/2014/main" xmlns="" id="{C64DA9A1-925E-4C69-A29F-6770109A52C0}"/>
              </a:ext>
            </a:extLst>
          </p:cNvPr>
          <p:cNvSpPr/>
          <p:nvPr/>
        </p:nvSpPr>
        <p:spPr bwMode="auto">
          <a:xfrm>
            <a:off x="1837038" y="3323968"/>
            <a:ext cx="3830594" cy="1544594"/>
          </a:xfrm>
          <a:custGeom>
            <a:avLst/>
            <a:gdLst>
              <a:gd name="connsiteX0" fmla="*/ 0 w 3830594"/>
              <a:gd name="connsiteY0" fmla="*/ 1544594 h 1544594"/>
              <a:gd name="connsiteX1" fmla="*/ 131805 w 3830594"/>
              <a:gd name="connsiteY1" fmla="*/ 1544594 h 1544594"/>
              <a:gd name="connsiteX2" fmla="*/ 131805 w 3830594"/>
              <a:gd name="connsiteY2" fmla="*/ 1515762 h 1544594"/>
              <a:gd name="connsiteX3" fmla="*/ 271848 w 3830594"/>
              <a:gd name="connsiteY3" fmla="*/ 1515762 h 1544594"/>
              <a:gd name="connsiteX4" fmla="*/ 271848 w 3830594"/>
              <a:gd name="connsiteY4" fmla="*/ 1466335 h 1544594"/>
              <a:gd name="connsiteX5" fmla="*/ 399535 w 3830594"/>
              <a:gd name="connsiteY5" fmla="*/ 1466335 h 1544594"/>
              <a:gd name="connsiteX6" fmla="*/ 399535 w 3830594"/>
              <a:gd name="connsiteY6" fmla="*/ 1416908 h 1544594"/>
              <a:gd name="connsiteX7" fmla="*/ 543697 w 3830594"/>
              <a:gd name="connsiteY7" fmla="*/ 1416908 h 1544594"/>
              <a:gd name="connsiteX8" fmla="*/ 543697 w 3830594"/>
              <a:gd name="connsiteY8" fmla="*/ 1268627 h 1544594"/>
              <a:gd name="connsiteX9" fmla="*/ 687859 w 3830594"/>
              <a:gd name="connsiteY9" fmla="*/ 1268627 h 1544594"/>
              <a:gd name="connsiteX10" fmla="*/ 687859 w 3830594"/>
              <a:gd name="connsiteY10" fmla="*/ 1140940 h 1544594"/>
              <a:gd name="connsiteX11" fmla="*/ 823784 w 3830594"/>
              <a:gd name="connsiteY11" fmla="*/ 1140940 h 1544594"/>
              <a:gd name="connsiteX12" fmla="*/ 823784 w 3830594"/>
              <a:gd name="connsiteY12" fmla="*/ 951470 h 1544594"/>
              <a:gd name="connsiteX13" fmla="*/ 955589 w 3830594"/>
              <a:gd name="connsiteY13" fmla="*/ 951470 h 1544594"/>
              <a:gd name="connsiteX14" fmla="*/ 955589 w 3830594"/>
              <a:gd name="connsiteY14" fmla="*/ 869091 h 1544594"/>
              <a:gd name="connsiteX15" fmla="*/ 1083276 w 3830594"/>
              <a:gd name="connsiteY15" fmla="*/ 869091 h 1544594"/>
              <a:gd name="connsiteX16" fmla="*/ 1083276 w 3830594"/>
              <a:gd name="connsiteY16" fmla="*/ 733167 h 1544594"/>
              <a:gd name="connsiteX17" fmla="*/ 1231557 w 3830594"/>
              <a:gd name="connsiteY17" fmla="*/ 733167 h 1544594"/>
              <a:gd name="connsiteX18" fmla="*/ 1231557 w 3830594"/>
              <a:gd name="connsiteY18" fmla="*/ 646670 h 1544594"/>
              <a:gd name="connsiteX19" fmla="*/ 1363362 w 3830594"/>
              <a:gd name="connsiteY19" fmla="*/ 646670 h 1544594"/>
              <a:gd name="connsiteX20" fmla="*/ 1363362 w 3830594"/>
              <a:gd name="connsiteY20" fmla="*/ 560173 h 1544594"/>
              <a:gd name="connsiteX21" fmla="*/ 1499286 w 3830594"/>
              <a:gd name="connsiteY21" fmla="*/ 560173 h 1544594"/>
              <a:gd name="connsiteX22" fmla="*/ 1499286 w 3830594"/>
              <a:gd name="connsiteY22" fmla="*/ 428367 h 1544594"/>
              <a:gd name="connsiteX23" fmla="*/ 1635211 w 3830594"/>
              <a:gd name="connsiteY23" fmla="*/ 428367 h 1544594"/>
              <a:gd name="connsiteX24" fmla="*/ 1635211 w 3830594"/>
              <a:gd name="connsiteY24" fmla="*/ 370702 h 1544594"/>
              <a:gd name="connsiteX25" fmla="*/ 1915297 w 3830594"/>
              <a:gd name="connsiteY25" fmla="*/ 370702 h 1544594"/>
              <a:gd name="connsiteX26" fmla="*/ 1915297 w 3830594"/>
              <a:gd name="connsiteY26" fmla="*/ 370702 h 1544594"/>
              <a:gd name="connsiteX27" fmla="*/ 1915297 w 3830594"/>
              <a:gd name="connsiteY27" fmla="*/ 337751 h 1544594"/>
              <a:gd name="connsiteX28" fmla="*/ 2051221 w 3830594"/>
              <a:gd name="connsiteY28" fmla="*/ 337751 h 1544594"/>
              <a:gd name="connsiteX29" fmla="*/ 2051221 w 3830594"/>
              <a:gd name="connsiteY29" fmla="*/ 317156 h 1544594"/>
              <a:gd name="connsiteX30" fmla="*/ 2195384 w 3830594"/>
              <a:gd name="connsiteY30" fmla="*/ 317156 h 1544594"/>
              <a:gd name="connsiteX31" fmla="*/ 2195384 w 3830594"/>
              <a:gd name="connsiteY31" fmla="*/ 259491 h 1544594"/>
              <a:gd name="connsiteX32" fmla="*/ 2314832 w 3830594"/>
              <a:gd name="connsiteY32" fmla="*/ 259491 h 1544594"/>
              <a:gd name="connsiteX33" fmla="*/ 2314832 w 3830594"/>
              <a:gd name="connsiteY33" fmla="*/ 259491 h 1544594"/>
              <a:gd name="connsiteX34" fmla="*/ 2314832 w 3830594"/>
              <a:gd name="connsiteY34" fmla="*/ 230659 h 1544594"/>
              <a:gd name="connsiteX35" fmla="*/ 2458994 w 3830594"/>
              <a:gd name="connsiteY35" fmla="*/ 230659 h 1544594"/>
              <a:gd name="connsiteX36" fmla="*/ 2458994 w 3830594"/>
              <a:gd name="connsiteY36" fmla="*/ 205946 h 1544594"/>
              <a:gd name="connsiteX37" fmla="*/ 2718486 w 3830594"/>
              <a:gd name="connsiteY37" fmla="*/ 205946 h 1544594"/>
              <a:gd name="connsiteX38" fmla="*/ 2718486 w 3830594"/>
              <a:gd name="connsiteY38" fmla="*/ 172994 h 1544594"/>
              <a:gd name="connsiteX39" fmla="*/ 2862648 w 3830594"/>
              <a:gd name="connsiteY39" fmla="*/ 172994 h 1544594"/>
              <a:gd name="connsiteX40" fmla="*/ 2862648 w 3830594"/>
              <a:gd name="connsiteY40" fmla="*/ 148281 h 1544594"/>
              <a:gd name="connsiteX41" fmla="*/ 3134497 w 3830594"/>
              <a:gd name="connsiteY41" fmla="*/ 148281 h 1544594"/>
              <a:gd name="connsiteX42" fmla="*/ 3134497 w 3830594"/>
              <a:gd name="connsiteY42" fmla="*/ 148281 h 1544594"/>
              <a:gd name="connsiteX43" fmla="*/ 3134497 w 3830594"/>
              <a:gd name="connsiteY43" fmla="*/ 148281 h 1544594"/>
              <a:gd name="connsiteX44" fmla="*/ 3134497 w 3830594"/>
              <a:gd name="connsiteY44" fmla="*/ 119448 h 1544594"/>
              <a:gd name="connsiteX45" fmla="*/ 3282778 w 3830594"/>
              <a:gd name="connsiteY45" fmla="*/ 119448 h 1544594"/>
              <a:gd name="connsiteX46" fmla="*/ 3282778 w 3830594"/>
              <a:gd name="connsiteY46" fmla="*/ 94735 h 1544594"/>
              <a:gd name="connsiteX47" fmla="*/ 3665838 w 3830594"/>
              <a:gd name="connsiteY47" fmla="*/ 94735 h 1544594"/>
              <a:gd name="connsiteX48" fmla="*/ 3665838 w 3830594"/>
              <a:gd name="connsiteY48" fmla="*/ 94735 h 1544594"/>
              <a:gd name="connsiteX49" fmla="*/ 3665838 w 3830594"/>
              <a:gd name="connsiteY49" fmla="*/ 49427 h 1544594"/>
              <a:gd name="connsiteX50" fmla="*/ 3830594 w 3830594"/>
              <a:gd name="connsiteY50" fmla="*/ 49427 h 1544594"/>
              <a:gd name="connsiteX51" fmla="*/ 3830594 w 3830594"/>
              <a:gd name="connsiteY51" fmla="*/ 0 h 15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30594" h="1544594">
                <a:moveTo>
                  <a:pt x="0" y="1544594"/>
                </a:moveTo>
                <a:lnTo>
                  <a:pt x="131805" y="1544594"/>
                </a:lnTo>
                <a:lnTo>
                  <a:pt x="131805" y="1515762"/>
                </a:lnTo>
                <a:lnTo>
                  <a:pt x="271848" y="1515762"/>
                </a:lnTo>
                <a:lnTo>
                  <a:pt x="271848" y="1466335"/>
                </a:lnTo>
                <a:lnTo>
                  <a:pt x="399535" y="1466335"/>
                </a:lnTo>
                <a:lnTo>
                  <a:pt x="399535" y="1416908"/>
                </a:lnTo>
                <a:lnTo>
                  <a:pt x="543697" y="1416908"/>
                </a:lnTo>
                <a:lnTo>
                  <a:pt x="543697" y="1268627"/>
                </a:lnTo>
                <a:lnTo>
                  <a:pt x="687859" y="1268627"/>
                </a:lnTo>
                <a:lnTo>
                  <a:pt x="687859" y="1140940"/>
                </a:lnTo>
                <a:lnTo>
                  <a:pt x="823784" y="1140940"/>
                </a:lnTo>
                <a:lnTo>
                  <a:pt x="823784" y="951470"/>
                </a:lnTo>
                <a:lnTo>
                  <a:pt x="955589" y="951470"/>
                </a:lnTo>
                <a:lnTo>
                  <a:pt x="955589" y="869091"/>
                </a:lnTo>
                <a:lnTo>
                  <a:pt x="1083276" y="869091"/>
                </a:lnTo>
                <a:lnTo>
                  <a:pt x="1083276" y="733167"/>
                </a:lnTo>
                <a:lnTo>
                  <a:pt x="1231557" y="733167"/>
                </a:lnTo>
                <a:lnTo>
                  <a:pt x="1231557" y="646670"/>
                </a:lnTo>
                <a:lnTo>
                  <a:pt x="1363362" y="646670"/>
                </a:lnTo>
                <a:lnTo>
                  <a:pt x="1363362" y="560173"/>
                </a:lnTo>
                <a:lnTo>
                  <a:pt x="1499286" y="560173"/>
                </a:lnTo>
                <a:lnTo>
                  <a:pt x="1499286" y="428367"/>
                </a:lnTo>
                <a:lnTo>
                  <a:pt x="1635211" y="428367"/>
                </a:lnTo>
                <a:lnTo>
                  <a:pt x="1635211" y="370702"/>
                </a:lnTo>
                <a:lnTo>
                  <a:pt x="1915297" y="370702"/>
                </a:lnTo>
                <a:lnTo>
                  <a:pt x="1915297" y="370702"/>
                </a:lnTo>
                <a:lnTo>
                  <a:pt x="1915297" y="337751"/>
                </a:lnTo>
                <a:lnTo>
                  <a:pt x="2051221" y="337751"/>
                </a:lnTo>
                <a:lnTo>
                  <a:pt x="2051221" y="317156"/>
                </a:lnTo>
                <a:lnTo>
                  <a:pt x="2195384" y="317156"/>
                </a:lnTo>
                <a:lnTo>
                  <a:pt x="2195384" y="259491"/>
                </a:lnTo>
                <a:lnTo>
                  <a:pt x="2314832" y="259491"/>
                </a:lnTo>
                <a:lnTo>
                  <a:pt x="2314832" y="259491"/>
                </a:lnTo>
                <a:lnTo>
                  <a:pt x="2314832" y="230659"/>
                </a:lnTo>
                <a:lnTo>
                  <a:pt x="2458994" y="230659"/>
                </a:lnTo>
                <a:lnTo>
                  <a:pt x="2458994" y="205946"/>
                </a:lnTo>
                <a:lnTo>
                  <a:pt x="2718486" y="205946"/>
                </a:lnTo>
                <a:lnTo>
                  <a:pt x="2718486" y="172994"/>
                </a:lnTo>
                <a:lnTo>
                  <a:pt x="2862648" y="172994"/>
                </a:lnTo>
                <a:lnTo>
                  <a:pt x="2862648" y="148281"/>
                </a:lnTo>
                <a:lnTo>
                  <a:pt x="3134497" y="148281"/>
                </a:lnTo>
                <a:lnTo>
                  <a:pt x="3134497" y="148281"/>
                </a:lnTo>
                <a:lnTo>
                  <a:pt x="3134497" y="148281"/>
                </a:lnTo>
                <a:lnTo>
                  <a:pt x="3134497" y="119448"/>
                </a:lnTo>
                <a:lnTo>
                  <a:pt x="3282778" y="119448"/>
                </a:lnTo>
                <a:lnTo>
                  <a:pt x="3282778" y="94735"/>
                </a:lnTo>
                <a:lnTo>
                  <a:pt x="3665838" y="94735"/>
                </a:lnTo>
                <a:lnTo>
                  <a:pt x="3665838" y="94735"/>
                </a:lnTo>
                <a:lnTo>
                  <a:pt x="3665838" y="49427"/>
                </a:lnTo>
                <a:lnTo>
                  <a:pt x="3830594" y="49427"/>
                </a:lnTo>
                <a:lnTo>
                  <a:pt x="3830594" y="0"/>
                </a:lnTo>
              </a:path>
            </a:pathLst>
          </a:custGeom>
          <a:noFill/>
          <a:ln w="28575">
            <a:solidFill>
              <a:schemeClr val="accent1"/>
            </a:solidFill>
            <a:miter lim="800000"/>
            <a:headEnd/>
            <a:tailEnd/>
          </a:ln>
        </p:spPr>
        <p:txBody>
          <a:bodyPr rtlCol="0" anchor="ctr"/>
          <a:lstStyle/>
          <a:p>
            <a:pPr algn="ctr"/>
            <a:endParaRPr lang="en-US" dirty="0"/>
          </a:p>
        </p:txBody>
      </p:sp>
      <p:sp>
        <p:nvSpPr>
          <p:cNvPr id="4" name="Freeform: Shape 3">
            <a:extLst>
              <a:ext uri="{FF2B5EF4-FFF2-40B4-BE49-F238E27FC236}">
                <a16:creationId xmlns:a16="http://schemas.microsoft.com/office/drawing/2014/main" xmlns="" id="{308F202D-981C-4F90-920F-632E52C1D99C}"/>
              </a:ext>
            </a:extLst>
          </p:cNvPr>
          <p:cNvSpPr/>
          <p:nvPr/>
        </p:nvSpPr>
        <p:spPr bwMode="auto">
          <a:xfrm>
            <a:off x="1837038" y="3356919"/>
            <a:ext cx="3830594" cy="1503405"/>
          </a:xfrm>
          <a:custGeom>
            <a:avLst/>
            <a:gdLst>
              <a:gd name="connsiteX0" fmla="*/ 0 w 3830594"/>
              <a:gd name="connsiteY0" fmla="*/ 1503405 h 1503405"/>
              <a:gd name="connsiteX1" fmla="*/ 275967 w 3830594"/>
              <a:gd name="connsiteY1" fmla="*/ 1503405 h 1503405"/>
              <a:gd name="connsiteX2" fmla="*/ 275967 w 3830594"/>
              <a:gd name="connsiteY2" fmla="*/ 1437503 h 1503405"/>
              <a:gd name="connsiteX3" fmla="*/ 411892 w 3830594"/>
              <a:gd name="connsiteY3" fmla="*/ 1437503 h 1503405"/>
              <a:gd name="connsiteX4" fmla="*/ 411892 w 3830594"/>
              <a:gd name="connsiteY4" fmla="*/ 1359243 h 1503405"/>
              <a:gd name="connsiteX5" fmla="*/ 543697 w 3830594"/>
              <a:gd name="connsiteY5" fmla="*/ 1359243 h 1503405"/>
              <a:gd name="connsiteX6" fmla="*/ 543697 w 3830594"/>
              <a:gd name="connsiteY6" fmla="*/ 1231557 h 1503405"/>
              <a:gd name="connsiteX7" fmla="*/ 691978 w 3830594"/>
              <a:gd name="connsiteY7" fmla="*/ 1231557 h 1503405"/>
              <a:gd name="connsiteX8" fmla="*/ 691978 w 3830594"/>
              <a:gd name="connsiteY8" fmla="*/ 1165654 h 1503405"/>
              <a:gd name="connsiteX9" fmla="*/ 811427 w 3830594"/>
              <a:gd name="connsiteY9" fmla="*/ 1165654 h 1503405"/>
              <a:gd name="connsiteX10" fmla="*/ 811427 w 3830594"/>
              <a:gd name="connsiteY10" fmla="*/ 1075038 h 1503405"/>
              <a:gd name="connsiteX11" fmla="*/ 955589 w 3830594"/>
              <a:gd name="connsiteY11" fmla="*/ 1075038 h 1503405"/>
              <a:gd name="connsiteX12" fmla="*/ 955589 w 3830594"/>
              <a:gd name="connsiteY12" fmla="*/ 943232 h 1503405"/>
              <a:gd name="connsiteX13" fmla="*/ 1083276 w 3830594"/>
              <a:gd name="connsiteY13" fmla="*/ 943232 h 1503405"/>
              <a:gd name="connsiteX14" fmla="*/ 1083276 w 3830594"/>
              <a:gd name="connsiteY14" fmla="*/ 910281 h 1503405"/>
              <a:gd name="connsiteX15" fmla="*/ 1231557 w 3830594"/>
              <a:gd name="connsiteY15" fmla="*/ 910281 h 1503405"/>
              <a:gd name="connsiteX16" fmla="*/ 1231557 w 3830594"/>
              <a:gd name="connsiteY16" fmla="*/ 852616 h 1503405"/>
              <a:gd name="connsiteX17" fmla="*/ 1363362 w 3830594"/>
              <a:gd name="connsiteY17" fmla="*/ 852616 h 1503405"/>
              <a:gd name="connsiteX18" fmla="*/ 1363362 w 3830594"/>
              <a:gd name="connsiteY18" fmla="*/ 811427 h 1503405"/>
              <a:gd name="connsiteX19" fmla="*/ 1491048 w 3830594"/>
              <a:gd name="connsiteY19" fmla="*/ 811427 h 1503405"/>
              <a:gd name="connsiteX20" fmla="*/ 1491048 w 3830594"/>
              <a:gd name="connsiteY20" fmla="*/ 716692 h 1503405"/>
              <a:gd name="connsiteX21" fmla="*/ 1631092 w 3830594"/>
              <a:gd name="connsiteY21" fmla="*/ 716692 h 1503405"/>
              <a:gd name="connsiteX22" fmla="*/ 1631092 w 3830594"/>
              <a:gd name="connsiteY22" fmla="*/ 617838 h 1503405"/>
              <a:gd name="connsiteX23" fmla="*/ 1775254 w 3830594"/>
              <a:gd name="connsiteY23" fmla="*/ 617838 h 1503405"/>
              <a:gd name="connsiteX24" fmla="*/ 1775254 w 3830594"/>
              <a:gd name="connsiteY24" fmla="*/ 605481 h 1503405"/>
              <a:gd name="connsiteX25" fmla="*/ 1902940 w 3830594"/>
              <a:gd name="connsiteY25" fmla="*/ 605481 h 1503405"/>
              <a:gd name="connsiteX26" fmla="*/ 1902940 w 3830594"/>
              <a:gd name="connsiteY26" fmla="*/ 535459 h 1503405"/>
              <a:gd name="connsiteX27" fmla="*/ 2051221 w 3830594"/>
              <a:gd name="connsiteY27" fmla="*/ 535459 h 1503405"/>
              <a:gd name="connsiteX28" fmla="*/ 2051221 w 3830594"/>
              <a:gd name="connsiteY28" fmla="*/ 481913 h 1503405"/>
              <a:gd name="connsiteX29" fmla="*/ 2314832 w 3830594"/>
              <a:gd name="connsiteY29" fmla="*/ 481913 h 1503405"/>
              <a:gd name="connsiteX30" fmla="*/ 2314832 w 3830594"/>
              <a:gd name="connsiteY30" fmla="*/ 428367 h 1503405"/>
              <a:gd name="connsiteX31" fmla="*/ 2454876 w 3830594"/>
              <a:gd name="connsiteY31" fmla="*/ 428367 h 1503405"/>
              <a:gd name="connsiteX32" fmla="*/ 2454876 w 3830594"/>
              <a:gd name="connsiteY32" fmla="*/ 358346 h 1503405"/>
              <a:gd name="connsiteX33" fmla="*/ 2594919 w 3830594"/>
              <a:gd name="connsiteY33" fmla="*/ 358346 h 1503405"/>
              <a:gd name="connsiteX34" fmla="*/ 2594919 w 3830594"/>
              <a:gd name="connsiteY34" fmla="*/ 280086 h 1503405"/>
              <a:gd name="connsiteX35" fmla="*/ 2722605 w 3830594"/>
              <a:gd name="connsiteY35" fmla="*/ 280086 h 1503405"/>
              <a:gd name="connsiteX36" fmla="*/ 2722605 w 3830594"/>
              <a:gd name="connsiteY36" fmla="*/ 201827 h 1503405"/>
              <a:gd name="connsiteX37" fmla="*/ 2870886 w 3830594"/>
              <a:gd name="connsiteY37" fmla="*/ 201827 h 1503405"/>
              <a:gd name="connsiteX38" fmla="*/ 2870886 w 3830594"/>
              <a:gd name="connsiteY38" fmla="*/ 152400 h 1503405"/>
              <a:gd name="connsiteX39" fmla="*/ 3002692 w 3830594"/>
              <a:gd name="connsiteY39" fmla="*/ 152400 h 1503405"/>
              <a:gd name="connsiteX40" fmla="*/ 3002692 w 3830594"/>
              <a:gd name="connsiteY40" fmla="*/ 135924 h 1503405"/>
              <a:gd name="connsiteX41" fmla="*/ 3282778 w 3830594"/>
              <a:gd name="connsiteY41" fmla="*/ 135924 h 1503405"/>
              <a:gd name="connsiteX42" fmla="*/ 3282778 w 3830594"/>
              <a:gd name="connsiteY42" fmla="*/ 111211 h 1503405"/>
              <a:gd name="connsiteX43" fmla="*/ 3550508 w 3830594"/>
              <a:gd name="connsiteY43" fmla="*/ 111211 h 1503405"/>
              <a:gd name="connsiteX44" fmla="*/ 3550508 w 3830594"/>
              <a:gd name="connsiteY44" fmla="*/ 28832 h 1503405"/>
              <a:gd name="connsiteX45" fmla="*/ 3690551 w 3830594"/>
              <a:gd name="connsiteY45" fmla="*/ 28832 h 1503405"/>
              <a:gd name="connsiteX46" fmla="*/ 3690551 w 3830594"/>
              <a:gd name="connsiteY46" fmla="*/ 0 h 1503405"/>
              <a:gd name="connsiteX47" fmla="*/ 3830594 w 3830594"/>
              <a:gd name="connsiteY47" fmla="*/ 0 h 150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30594" h="1503405">
                <a:moveTo>
                  <a:pt x="0" y="1503405"/>
                </a:moveTo>
                <a:lnTo>
                  <a:pt x="275967" y="1503405"/>
                </a:lnTo>
                <a:lnTo>
                  <a:pt x="275967" y="1437503"/>
                </a:lnTo>
                <a:lnTo>
                  <a:pt x="411892" y="1437503"/>
                </a:lnTo>
                <a:lnTo>
                  <a:pt x="411892" y="1359243"/>
                </a:lnTo>
                <a:lnTo>
                  <a:pt x="543697" y="1359243"/>
                </a:lnTo>
                <a:lnTo>
                  <a:pt x="543697" y="1231557"/>
                </a:lnTo>
                <a:lnTo>
                  <a:pt x="691978" y="1231557"/>
                </a:lnTo>
                <a:lnTo>
                  <a:pt x="691978" y="1165654"/>
                </a:lnTo>
                <a:lnTo>
                  <a:pt x="811427" y="1165654"/>
                </a:lnTo>
                <a:lnTo>
                  <a:pt x="811427" y="1075038"/>
                </a:lnTo>
                <a:lnTo>
                  <a:pt x="955589" y="1075038"/>
                </a:lnTo>
                <a:lnTo>
                  <a:pt x="955589" y="943232"/>
                </a:lnTo>
                <a:lnTo>
                  <a:pt x="1083276" y="943232"/>
                </a:lnTo>
                <a:lnTo>
                  <a:pt x="1083276" y="910281"/>
                </a:lnTo>
                <a:lnTo>
                  <a:pt x="1231557" y="910281"/>
                </a:lnTo>
                <a:lnTo>
                  <a:pt x="1231557" y="852616"/>
                </a:lnTo>
                <a:lnTo>
                  <a:pt x="1363362" y="852616"/>
                </a:lnTo>
                <a:lnTo>
                  <a:pt x="1363362" y="811427"/>
                </a:lnTo>
                <a:lnTo>
                  <a:pt x="1491048" y="811427"/>
                </a:lnTo>
                <a:lnTo>
                  <a:pt x="1491048" y="716692"/>
                </a:lnTo>
                <a:lnTo>
                  <a:pt x="1631092" y="716692"/>
                </a:lnTo>
                <a:lnTo>
                  <a:pt x="1631092" y="617838"/>
                </a:lnTo>
                <a:lnTo>
                  <a:pt x="1775254" y="617838"/>
                </a:lnTo>
                <a:lnTo>
                  <a:pt x="1775254" y="605481"/>
                </a:lnTo>
                <a:lnTo>
                  <a:pt x="1902940" y="605481"/>
                </a:lnTo>
                <a:lnTo>
                  <a:pt x="1902940" y="535459"/>
                </a:lnTo>
                <a:lnTo>
                  <a:pt x="2051221" y="535459"/>
                </a:lnTo>
                <a:lnTo>
                  <a:pt x="2051221" y="481913"/>
                </a:lnTo>
                <a:lnTo>
                  <a:pt x="2314832" y="481913"/>
                </a:lnTo>
                <a:lnTo>
                  <a:pt x="2314832" y="428367"/>
                </a:lnTo>
                <a:lnTo>
                  <a:pt x="2454876" y="428367"/>
                </a:lnTo>
                <a:lnTo>
                  <a:pt x="2454876" y="358346"/>
                </a:lnTo>
                <a:lnTo>
                  <a:pt x="2594919" y="358346"/>
                </a:lnTo>
                <a:lnTo>
                  <a:pt x="2594919" y="280086"/>
                </a:lnTo>
                <a:lnTo>
                  <a:pt x="2722605" y="280086"/>
                </a:lnTo>
                <a:lnTo>
                  <a:pt x="2722605" y="201827"/>
                </a:lnTo>
                <a:lnTo>
                  <a:pt x="2870886" y="201827"/>
                </a:lnTo>
                <a:lnTo>
                  <a:pt x="2870886" y="152400"/>
                </a:lnTo>
                <a:lnTo>
                  <a:pt x="3002692" y="152400"/>
                </a:lnTo>
                <a:lnTo>
                  <a:pt x="3002692" y="135924"/>
                </a:lnTo>
                <a:lnTo>
                  <a:pt x="3282778" y="135924"/>
                </a:lnTo>
                <a:lnTo>
                  <a:pt x="3282778" y="111211"/>
                </a:lnTo>
                <a:lnTo>
                  <a:pt x="3550508" y="111211"/>
                </a:lnTo>
                <a:lnTo>
                  <a:pt x="3550508" y="28832"/>
                </a:lnTo>
                <a:lnTo>
                  <a:pt x="3690551" y="28832"/>
                </a:lnTo>
                <a:lnTo>
                  <a:pt x="3690551" y="0"/>
                </a:lnTo>
                <a:lnTo>
                  <a:pt x="3830594" y="0"/>
                </a:lnTo>
              </a:path>
            </a:pathLst>
          </a:custGeom>
          <a:noFill/>
          <a:ln w="28575">
            <a:solidFill>
              <a:schemeClr val="accent3"/>
            </a:solidFill>
            <a:miter lim="800000"/>
            <a:headEnd/>
            <a:tailEnd/>
          </a:ln>
        </p:spPr>
        <p:txBody>
          <a:bodyPr rtlCol="0" anchor="ctr"/>
          <a:lstStyle/>
          <a:p>
            <a:pPr algn="ctr"/>
            <a:endParaRPr lang="en-US" dirty="0"/>
          </a:p>
        </p:txBody>
      </p:sp>
      <p:sp>
        <p:nvSpPr>
          <p:cNvPr id="2" name="Title 1">
            <a:extLst>
              <a:ext uri="{FF2B5EF4-FFF2-40B4-BE49-F238E27FC236}">
                <a16:creationId xmlns:a16="http://schemas.microsoft.com/office/drawing/2014/main" xmlns="" id="{FD8C4D3E-06E2-4C43-B84E-95DCFD78236E}"/>
              </a:ext>
            </a:extLst>
          </p:cNvPr>
          <p:cNvSpPr>
            <a:spLocks noGrp="1"/>
          </p:cNvSpPr>
          <p:nvPr>
            <p:ph type="title"/>
          </p:nvPr>
        </p:nvSpPr>
        <p:spPr/>
        <p:txBody>
          <a:bodyPr/>
          <a:lstStyle/>
          <a:p>
            <a:r>
              <a:rPr lang="en-US" dirty="0">
                <a:solidFill>
                  <a:schemeClr val="bg1"/>
                </a:solidFill>
              </a:rPr>
              <a:t>NIAD ACTT-1: Time to Recovery</a:t>
            </a:r>
          </a:p>
        </p:txBody>
      </p:sp>
      <p:sp>
        <p:nvSpPr>
          <p:cNvPr id="9" name="TextBox 8">
            <a:extLst>
              <a:ext uri="{FF2B5EF4-FFF2-40B4-BE49-F238E27FC236}">
                <a16:creationId xmlns:a16="http://schemas.microsoft.com/office/drawing/2014/main" xmlns="" id="{7551D6F6-8623-440F-B480-A54324A0D13C}"/>
              </a:ext>
            </a:extLst>
          </p:cNvPr>
          <p:cNvSpPr txBox="1"/>
          <p:nvPr/>
        </p:nvSpPr>
        <p:spPr bwMode="auto">
          <a:xfrm>
            <a:off x="1733247" y="1493011"/>
            <a:ext cx="436275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High-Flow Oxygen or Noninvasive Mechanical Ventilation</a:t>
            </a:r>
          </a:p>
          <a:p>
            <a:pPr algn="ctr">
              <a:lnSpc>
                <a:spcPct val="100000"/>
              </a:lnSpc>
              <a:spcAft>
                <a:spcPct val="0"/>
              </a:spcAft>
              <a:buClrTx/>
              <a:buFontTx/>
              <a:buNone/>
            </a:pPr>
            <a:r>
              <a:rPr lang="en-US" b="1" dirty="0">
                <a:solidFill>
                  <a:schemeClr val="bg1"/>
                </a:solidFill>
                <a:latin typeface="Calibri" panose="020F0502020204030204" pitchFamily="34" charset="0"/>
              </a:rPr>
              <a:t>(BL Ordinal Score = 6)</a:t>
            </a:r>
          </a:p>
        </p:txBody>
      </p:sp>
      <p:sp>
        <p:nvSpPr>
          <p:cNvPr id="11" name="TextBox 10">
            <a:extLst>
              <a:ext uri="{FF2B5EF4-FFF2-40B4-BE49-F238E27FC236}">
                <a16:creationId xmlns:a16="http://schemas.microsoft.com/office/drawing/2014/main" xmlns="" id="{3494A1F5-6CDC-4C26-BC25-6062B7ADAD49}"/>
              </a:ext>
            </a:extLst>
          </p:cNvPr>
          <p:cNvSpPr txBox="1"/>
          <p:nvPr/>
        </p:nvSpPr>
        <p:spPr bwMode="auto">
          <a:xfrm>
            <a:off x="7599498" y="1493011"/>
            <a:ext cx="325935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Mechanical Ventilation or ECMO</a:t>
            </a:r>
          </a:p>
          <a:p>
            <a:pPr algn="ctr">
              <a:lnSpc>
                <a:spcPct val="100000"/>
              </a:lnSpc>
              <a:spcAft>
                <a:spcPct val="0"/>
              </a:spcAft>
              <a:buClrTx/>
              <a:buFontTx/>
              <a:buNone/>
            </a:pPr>
            <a:r>
              <a:rPr lang="en-US" b="1" dirty="0">
                <a:solidFill>
                  <a:schemeClr val="bg1"/>
                </a:solidFill>
                <a:latin typeface="Calibri" panose="020F0502020204030204" pitchFamily="34" charset="0"/>
              </a:rPr>
              <a:t>(BL Ordinal Score = 7)</a:t>
            </a:r>
          </a:p>
        </p:txBody>
      </p:sp>
      <p:sp>
        <p:nvSpPr>
          <p:cNvPr id="17" name="TextBox 16">
            <a:extLst>
              <a:ext uri="{FF2B5EF4-FFF2-40B4-BE49-F238E27FC236}">
                <a16:creationId xmlns:a16="http://schemas.microsoft.com/office/drawing/2014/main" xmlns="" id="{E8930BF9-D63A-4AA3-B3F9-108832B1C8EE}"/>
              </a:ext>
            </a:extLst>
          </p:cNvPr>
          <p:cNvSpPr txBox="1"/>
          <p:nvPr/>
        </p:nvSpPr>
        <p:spPr bwMode="auto">
          <a:xfrm rot="16200000">
            <a:off x="-372530" y="3496094"/>
            <a:ext cx="288808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Proportion Recovered</a:t>
            </a:r>
          </a:p>
        </p:txBody>
      </p:sp>
      <p:sp>
        <p:nvSpPr>
          <p:cNvPr id="19" name="TextBox 18">
            <a:extLst>
              <a:ext uri="{FF2B5EF4-FFF2-40B4-BE49-F238E27FC236}">
                <a16:creationId xmlns:a16="http://schemas.microsoft.com/office/drawing/2014/main" xmlns="" id="{175036F4-1327-440C-BAB7-F86CC289D550}"/>
              </a:ext>
            </a:extLst>
          </p:cNvPr>
          <p:cNvSpPr txBox="1"/>
          <p:nvPr/>
        </p:nvSpPr>
        <p:spPr bwMode="auto">
          <a:xfrm>
            <a:off x="3049455" y="5122334"/>
            <a:ext cx="121919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Days</a:t>
            </a:r>
          </a:p>
        </p:txBody>
      </p:sp>
      <p:grpSp>
        <p:nvGrpSpPr>
          <p:cNvPr id="3" name="Group 1">
            <a:extLst>
              <a:ext uri="{FF2B5EF4-FFF2-40B4-BE49-F238E27FC236}">
                <a16:creationId xmlns:a16="http://schemas.microsoft.com/office/drawing/2014/main" xmlns="" id="{AC43DAF6-E8CC-4ED1-8A80-3760957CEFB2}"/>
              </a:ext>
            </a:extLst>
          </p:cNvPr>
          <p:cNvGrpSpPr>
            <a:grpSpLocks/>
          </p:cNvGrpSpPr>
          <p:nvPr/>
        </p:nvGrpSpPr>
        <p:grpSpPr bwMode="auto">
          <a:xfrm>
            <a:off x="9392911" y="6213768"/>
            <a:ext cx="2488502" cy="449064"/>
            <a:chOff x="9602074" y="3550251"/>
            <a:chExt cx="2488502" cy="449257"/>
          </a:xfrm>
        </p:grpSpPr>
        <p:pic>
          <p:nvPicPr>
            <p:cNvPr id="27" name="Picture 26">
              <a:extLst>
                <a:ext uri="{FF2B5EF4-FFF2-40B4-BE49-F238E27FC236}">
                  <a16:creationId xmlns:a16="http://schemas.microsoft.com/office/drawing/2014/main" xmlns="" id="{584CB9E2-54C1-44EF-BCB5-BC5B68136F9F}"/>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8" name="Rectangle 8">
              <a:extLst>
                <a:ext uri="{FF2B5EF4-FFF2-40B4-BE49-F238E27FC236}">
                  <a16:creationId xmlns:a16="http://schemas.microsoft.com/office/drawing/2014/main" xmlns="" id="{FE373E9A-E13E-410F-A260-692BB6C4CCEC}"/>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24" name="Freeform: Shape 23">
            <a:extLst>
              <a:ext uri="{FF2B5EF4-FFF2-40B4-BE49-F238E27FC236}">
                <a16:creationId xmlns:a16="http://schemas.microsoft.com/office/drawing/2014/main" xmlns="" id="{2308FFDA-0A9F-47DF-A558-F37D40CD77FE}"/>
              </a:ext>
            </a:extLst>
          </p:cNvPr>
          <p:cNvSpPr/>
          <p:nvPr/>
        </p:nvSpPr>
        <p:spPr bwMode="auto">
          <a:xfrm>
            <a:off x="1832985" y="2402276"/>
            <a:ext cx="3824536" cy="2464182"/>
          </a:xfrm>
          <a:custGeom>
            <a:avLst/>
            <a:gdLst>
              <a:gd name="connsiteX0" fmla="*/ 0 w 2646381"/>
              <a:gd name="connsiteY0" fmla="*/ 0 h 1705087"/>
              <a:gd name="connsiteX1" fmla="*/ 0 w 2646381"/>
              <a:gd name="connsiteY1" fmla="*/ 1705087 h 1705087"/>
              <a:gd name="connsiteX2" fmla="*/ 2646381 w 2646381"/>
              <a:gd name="connsiteY2" fmla="*/ 1705087 h 1705087"/>
            </a:gdLst>
            <a:ahLst/>
            <a:cxnLst>
              <a:cxn ang="0">
                <a:pos x="connsiteX0" y="connsiteY0"/>
              </a:cxn>
              <a:cxn ang="0">
                <a:pos x="connsiteX1" y="connsiteY1"/>
              </a:cxn>
              <a:cxn ang="0">
                <a:pos x="connsiteX2" y="connsiteY2"/>
              </a:cxn>
            </a:cxnLst>
            <a:rect l="l" t="t" r="r" b="b"/>
            <a:pathLst>
              <a:path w="2646381" h="1705087">
                <a:moveTo>
                  <a:pt x="0" y="0"/>
                </a:moveTo>
                <a:lnTo>
                  <a:pt x="0" y="1705087"/>
                </a:lnTo>
                <a:lnTo>
                  <a:pt x="2646381" y="1705087"/>
                </a:lnTo>
              </a:path>
            </a:pathLst>
          </a:custGeom>
          <a:noFill/>
          <a:ln w="28575">
            <a:solidFill>
              <a:schemeClr val="bg1"/>
            </a:solidFill>
            <a:miter lim="800000"/>
            <a:headEnd/>
            <a:tailEnd/>
          </a:ln>
        </p:spPr>
        <p:txBody>
          <a:bodyPr rtlCol="0" anchor="ctr"/>
          <a:lstStyle/>
          <a:p>
            <a:pPr algn="ctr"/>
            <a:endParaRPr lang="en-US" dirty="0"/>
          </a:p>
        </p:txBody>
      </p:sp>
      <p:grpSp>
        <p:nvGrpSpPr>
          <p:cNvPr id="5" name="Group 24">
            <a:extLst>
              <a:ext uri="{FF2B5EF4-FFF2-40B4-BE49-F238E27FC236}">
                <a16:creationId xmlns:a16="http://schemas.microsoft.com/office/drawing/2014/main" xmlns="" id="{253D5125-CAA5-4E3F-BE4B-B9C8D77C7AEA}"/>
              </a:ext>
            </a:extLst>
          </p:cNvPr>
          <p:cNvGrpSpPr/>
          <p:nvPr/>
        </p:nvGrpSpPr>
        <p:grpSpPr>
          <a:xfrm>
            <a:off x="1731930" y="2410049"/>
            <a:ext cx="101055" cy="2456410"/>
            <a:chOff x="1140310" y="2538804"/>
            <a:chExt cx="69925" cy="1699709"/>
          </a:xfrm>
        </p:grpSpPr>
        <p:cxnSp>
          <p:nvCxnSpPr>
            <p:cNvPr id="30" name="Straight Connector 29">
              <a:extLst>
                <a:ext uri="{FF2B5EF4-FFF2-40B4-BE49-F238E27FC236}">
                  <a16:creationId xmlns:a16="http://schemas.microsoft.com/office/drawing/2014/main" xmlns="" id="{4D51D9C1-CD52-48B7-9A3B-33EDAA78848E}"/>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xmlns="" id="{FFA72A81-F011-48FA-88A5-37B61CB733EF}"/>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xmlns="" id="{B209850A-8F25-4569-ADA5-CE32921EA5BF}"/>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xmlns="" id="{39527478-B1B8-49AB-A87D-8FB085E8D9DD}"/>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xmlns="" id="{2D38D6F8-45DB-4FDC-912D-4403C0130128}"/>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15" name="Group 34">
            <a:extLst>
              <a:ext uri="{FF2B5EF4-FFF2-40B4-BE49-F238E27FC236}">
                <a16:creationId xmlns:a16="http://schemas.microsoft.com/office/drawing/2014/main" xmlns="" id="{4F3A067A-EE0A-4CA9-8E4C-38F6CEA420BC}"/>
              </a:ext>
            </a:extLst>
          </p:cNvPr>
          <p:cNvGrpSpPr/>
          <p:nvPr/>
        </p:nvGrpSpPr>
        <p:grpSpPr>
          <a:xfrm>
            <a:off x="1832984" y="4866460"/>
            <a:ext cx="3814204" cy="93272"/>
            <a:chOff x="1210234" y="4238514"/>
            <a:chExt cx="2639232" cy="64539"/>
          </a:xfrm>
        </p:grpSpPr>
        <p:grpSp>
          <p:nvGrpSpPr>
            <p:cNvPr id="16" name="Group 35">
              <a:extLst>
                <a:ext uri="{FF2B5EF4-FFF2-40B4-BE49-F238E27FC236}">
                  <a16:creationId xmlns:a16="http://schemas.microsoft.com/office/drawing/2014/main" xmlns="" id="{C788545E-E39A-4E82-B680-1EB955D745F3}"/>
                </a:ext>
              </a:extLst>
            </p:cNvPr>
            <p:cNvGrpSpPr/>
            <p:nvPr/>
          </p:nvGrpSpPr>
          <p:grpSpPr>
            <a:xfrm rot="5400000">
              <a:off x="1551794" y="3896955"/>
              <a:ext cx="64538" cy="747657"/>
              <a:chOff x="1140310" y="2538804"/>
              <a:chExt cx="69925" cy="1699709"/>
            </a:xfrm>
          </p:grpSpPr>
          <p:cxnSp>
            <p:nvCxnSpPr>
              <p:cNvPr id="49" name="Straight Connector 48">
                <a:extLst>
                  <a:ext uri="{FF2B5EF4-FFF2-40B4-BE49-F238E27FC236}">
                    <a16:creationId xmlns:a16="http://schemas.microsoft.com/office/drawing/2014/main" xmlns="" id="{70897A5D-7B31-4036-AD98-7C1154E133D0}"/>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xmlns="" id="{02339F88-8845-4128-9EB2-8182C00369E2}"/>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xmlns="" id="{BBFA68B1-86A4-4025-B7AB-A3F1433DA27C}"/>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xmlns="" id="{39B23530-DEBF-4ABF-B4A9-1624F2AD752D}"/>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xmlns="" id="{75BB6D86-2FA4-49D5-B215-FD41C0FCA48D}"/>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18" name="Group 36">
              <a:extLst>
                <a:ext uri="{FF2B5EF4-FFF2-40B4-BE49-F238E27FC236}">
                  <a16:creationId xmlns:a16="http://schemas.microsoft.com/office/drawing/2014/main" xmlns="" id="{D1AE38D6-4C35-435E-BD0E-828C19325B01}"/>
                </a:ext>
              </a:extLst>
            </p:cNvPr>
            <p:cNvGrpSpPr/>
            <p:nvPr/>
          </p:nvGrpSpPr>
          <p:grpSpPr>
            <a:xfrm rot="5400000">
              <a:off x="2505809" y="3896954"/>
              <a:ext cx="64538" cy="747657"/>
              <a:chOff x="1140310" y="2538804"/>
              <a:chExt cx="69925" cy="1699709"/>
            </a:xfrm>
          </p:grpSpPr>
          <p:cxnSp>
            <p:nvCxnSpPr>
              <p:cNvPr id="44" name="Straight Connector 43">
                <a:extLst>
                  <a:ext uri="{FF2B5EF4-FFF2-40B4-BE49-F238E27FC236}">
                    <a16:creationId xmlns:a16="http://schemas.microsoft.com/office/drawing/2014/main" xmlns="" id="{78B11C5B-B1DF-43DB-AD36-503BF1D076B8}"/>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xmlns="" id="{62356C43-3D1C-45B1-A5ED-58DFC025240D}"/>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xmlns="" id="{54275652-327D-4C9C-B366-3948F669E3B9}"/>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xmlns="" id="{ACE63CD8-4E6F-49E5-B5D2-5BC55B4D3F1A}"/>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xmlns="" id="{1592FDF3-3E80-4255-B379-16E419425A92}"/>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0" name="Group 37">
              <a:extLst>
                <a:ext uri="{FF2B5EF4-FFF2-40B4-BE49-F238E27FC236}">
                  <a16:creationId xmlns:a16="http://schemas.microsoft.com/office/drawing/2014/main" xmlns="" id="{5E743002-EEF2-48BC-B126-CEAEF6DC6D7C}"/>
                </a:ext>
              </a:extLst>
            </p:cNvPr>
            <p:cNvGrpSpPr/>
            <p:nvPr/>
          </p:nvGrpSpPr>
          <p:grpSpPr>
            <a:xfrm rot="5400000">
              <a:off x="3443369" y="3896955"/>
              <a:ext cx="64538" cy="747657"/>
              <a:chOff x="1140310" y="2538804"/>
              <a:chExt cx="69925" cy="1699709"/>
            </a:xfrm>
          </p:grpSpPr>
          <p:cxnSp>
            <p:nvCxnSpPr>
              <p:cNvPr id="39" name="Straight Connector 38">
                <a:extLst>
                  <a:ext uri="{FF2B5EF4-FFF2-40B4-BE49-F238E27FC236}">
                    <a16:creationId xmlns:a16="http://schemas.microsoft.com/office/drawing/2014/main" xmlns="" id="{F155F368-2C6A-4ECB-A0B2-B4D68DE5BE16}"/>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xmlns="" id="{549B7445-C6ED-4988-9B9F-04B15CD02D91}"/>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xmlns="" id="{96CF4B41-D307-4D3A-BB50-A7206852CE89}"/>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xmlns="" id="{EB4049F6-1D64-4372-BC7A-ED738FFC3229}"/>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xmlns="" id="{A6EF7CCD-19C2-4221-B46D-1EBC9FE02EB7}"/>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sp>
        <p:nvSpPr>
          <p:cNvPr id="54" name="TextBox 53">
            <a:extLst>
              <a:ext uri="{FF2B5EF4-FFF2-40B4-BE49-F238E27FC236}">
                <a16:creationId xmlns:a16="http://schemas.microsoft.com/office/drawing/2014/main" xmlns="" id="{0666862F-E384-417F-A957-6177488562A1}"/>
              </a:ext>
            </a:extLst>
          </p:cNvPr>
          <p:cNvSpPr txBox="1"/>
          <p:nvPr/>
        </p:nvSpPr>
        <p:spPr bwMode="auto">
          <a:xfrm>
            <a:off x="1053603" y="2250049"/>
            <a:ext cx="727891"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55" name="TextBox 54">
            <a:extLst>
              <a:ext uri="{FF2B5EF4-FFF2-40B4-BE49-F238E27FC236}">
                <a16:creationId xmlns:a16="http://schemas.microsoft.com/office/drawing/2014/main" xmlns="" id="{901F5A97-26FE-44DA-819A-E9858D213AFF}"/>
              </a:ext>
            </a:extLst>
          </p:cNvPr>
          <p:cNvSpPr txBox="1"/>
          <p:nvPr/>
        </p:nvSpPr>
        <p:spPr bwMode="auto">
          <a:xfrm>
            <a:off x="1053601" y="2851269"/>
            <a:ext cx="727892"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0.75</a:t>
            </a:r>
          </a:p>
        </p:txBody>
      </p:sp>
      <p:sp>
        <p:nvSpPr>
          <p:cNvPr id="56" name="TextBox 55">
            <a:extLst>
              <a:ext uri="{FF2B5EF4-FFF2-40B4-BE49-F238E27FC236}">
                <a16:creationId xmlns:a16="http://schemas.microsoft.com/office/drawing/2014/main" xmlns="" id="{B0EF4138-89FE-461F-AF55-3FA9A12A83E4}"/>
              </a:ext>
            </a:extLst>
          </p:cNvPr>
          <p:cNvSpPr txBox="1"/>
          <p:nvPr/>
        </p:nvSpPr>
        <p:spPr bwMode="auto">
          <a:xfrm>
            <a:off x="1052105" y="3452488"/>
            <a:ext cx="727892"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0.50</a:t>
            </a:r>
          </a:p>
        </p:txBody>
      </p:sp>
      <p:sp>
        <p:nvSpPr>
          <p:cNvPr id="57" name="TextBox 56">
            <a:extLst>
              <a:ext uri="{FF2B5EF4-FFF2-40B4-BE49-F238E27FC236}">
                <a16:creationId xmlns:a16="http://schemas.microsoft.com/office/drawing/2014/main" xmlns="" id="{EB1F8548-D41E-400C-9AA7-885B3D40AE10}"/>
              </a:ext>
            </a:extLst>
          </p:cNvPr>
          <p:cNvSpPr txBox="1"/>
          <p:nvPr/>
        </p:nvSpPr>
        <p:spPr bwMode="auto">
          <a:xfrm>
            <a:off x="1065472" y="4080029"/>
            <a:ext cx="727892"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0.25</a:t>
            </a:r>
          </a:p>
        </p:txBody>
      </p:sp>
      <p:sp>
        <p:nvSpPr>
          <p:cNvPr id="58" name="TextBox 57">
            <a:extLst>
              <a:ext uri="{FF2B5EF4-FFF2-40B4-BE49-F238E27FC236}">
                <a16:creationId xmlns:a16="http://schemas.microsoft.com/office/drawing/2014/main" xmlns="" id="{39FA66C5-A5AB-4D06-9F21-65D93F2A4BDC}"/>
              </a:ext>
            </a:extLst>
          </p:cNvPr>
          <p:cNvSpPr txBox="1"/>
          <p:nvPr/>
        </p:nvSpPr>
        <p:spPr bwMode="auto">
          <a:xfrm>
            <a:off x="1510942" y="4704209"/>
            <a:ext cx="2760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59" name="TextBox 58">
            <a:extLst>
              <a:ext uri="{FF2B5EF4-FFF2-40B4-BE49-F238E27FC236}">
                <a16:creationId xmlns:a16="http://schemas.microsoft.com/office/drawing/2014/main" xmlns="" id="{BEAF3B41-3F3E-4BF6-80E2-EDDA9EE18E52}"/>
              </a:ext>
            </a:extLst>
          </p:cNvPr>
          <p:cNvSpPr txBox="1"/>
          <p:nvPr/>
        </p:nvSpPr>
        <p:spPr bwMode="auto">
          <a:xfrm>
            <a:off x="1638021" y="4897222"/>
            <a:ext cx="398927"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60" name="TextBox 59">
            <a:extLst>
              <a:ext uri="{FF2B5EF4-FFF2-40B4-BE49-F238E27FC236}">
                <a16:creationId xmlns:a16="http://schemas.microsoft.com/office/drawing/2014/main" xmlns="" id="{5E432960-9DB0-4D94-B193-55F222E31D3C}"/>
              </a:ext>
            </a:extLst>
          </p:cNvPr>
          <p:cNvSpPr txBox="1"/>
          <p:nvPr/>
        </p:nvSpPr>
        <p:spPr bwMode="auto">
          <a:xfrm>
            <a:off x="1910874" y="4897222"/>
            <a:ext cx="398927"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a:t>
            </a:r>
          </a:p>
        </p:txBody>
      </p:sp>
      <p:sp>
        <p:nvSpPr>
          <p:cNvPr id="61" name="TextBox 60">
            <a:extLst>
              <a:ext uri="{FF2B5EF4-FFF2-40B4-BE49-F238E27FC236}">
                <a16:creationId xmlns:a16="http://schemas.microsoft.com/office/drawing/2014/main" xmlns="" id="{D7D12BFD-354C-4BAA-8A82-757AF48E9074}"/>
              </a:ext>
            </a:extLst>
          </p:cNvPr>
          <p:cNvSpPr txBox="1"/>
          <p:nvPr/>
        </p:nvSpPr>
        <p:spPr bwMode="auto">
          <a:xfrm>
            <a:off x="2183173" y="4897222"/>
            <a:ext cx="398927"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a:t>
            </a:r>
          </a:p>
        </p:txBody>
      </p:sp>
      <p:sp>
        <p:nvSpPr>
          <p:cNvPr id="62" name="TextBox 61">
            <a:extLst>
              <a:ext uri="{FF2B5EF4-FFF2-40B4-BE49-F238E27FC236}">
                <a16:creationId xmlns:a16="http://schemas.microsoft.com/office/drawing/2014/main" xmlns="" id="{4710C281-C910-456B-A133-56EBFF43E3EB}"/>
              </a:ext>
            </a:extLst>
          </p:cNvPr>
          <p:cNvSpPr txBox="1"/>
          <p:nvPr/>
        </p:nvSpPr>
        <p:spPr bwMode="auto">
          <a:xfrm>
            <a:off x="2456025" y="4897222"/>
            <a:ext cx="398927"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63" name="TextBox 62">
            <a:extLst>
              <a:ext uri="{FF2B5EF4-FFF2-40B4-BE49-F238E27FC236}">
                <a16:creationId xmlns:a16="http://schemas.microsoft.com/office/drawing/2014/main" xmlns="" id="{FF4A7D2B-9C8D-4924-BD16-D99D052E60B1}"/>
              </a:ext>
            </a:extLst>
          </p:cNvPr>
          <p:cNvSpPr txBox="1"/>
          <p:nvPr/>
        </p:nvSpPr>
        <p:spPr bwMode="auto">
          <a:xfrm>
            <a:off x="2728956" y="4892064"/>
            <a:ext cx="398927"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a:t>
            </a:r>
          </a:p>
        </p:txBody>
      </p:sp>
      <p:sp>
        <p:nvSpPr>
          <p:cNvPr id="64" name="TextBox 63">
            <a:extLst>
              <a:ext uri="{FF2B5EF4-FFF2-40B4-BE49-F238E27FC236}">
                <a16:creationId xmlns:a16="http://schemas.microsoft.com/office/drawing/2014/main" xmlns="" id="{B8D1FB6A-75C2-430E-A1BC-AEDF35050CCE}"/>
              </a:ext>
            </a:extLst>
          </p:cNvPr>
          <p:cNvSpPr txBox="1"/>
          <p:nvPr/>
        </p:nvSpPr>
        <p:spPr bwMode="auto">
          <a:xfrm>
            <a:off x="2935785" y="4892064"/>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65" name="TextBox 64">
            <a:extLst>
              <a:ext uri="{FF2B5EF4-FFF2-40B4-BE49-F238E27FC236}">
                <a16:creationId xmlns:a16="http://schemas.microsoft.com/office/drawing/2014/main" xmlns="" id="{E7FA0B6F-E6F4-4EDA-B879-A96374D5AF1B}"/>
              </a:ext>
            </a:extLst>
          </p:cNvPr>
          <p:cNvSpPr txBox="1"/>
          <p:nvPr/>
        </p:nvSpPr>
        <p:spPr bwMode="auto">
          <a:xfrm>
            <a:off x="3208084" y="4892064"/>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66" name="TextBox 65">
            <a:extLst>
              <a:ext uri="{FF2B5EF4-FFF2-40B4-BE49-F238E27FC236}">
                <a16:creationId xmlns:a16="http://schemas.microsoft.com/office/drawing/2014/main" xmlns="" id="{988DAC23-2A62-4C9F-BA28-7345AA46072B}"/>
              </a:ext>
            </a:extLst>
          </p:cNvPr>
          <p:cNvSpPr txBox="1"/>
          <p:nvPr/>
        </p:nvSpPr>
        <p:spPr bwMode="auto">
          <a:xfrm>
            <a:off x="3496485" y="4892064"/>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67" name="TextBox 66">
            <a:extLst>
              <a:ext uri="{FF2B5EF4-FFF2-40B4-BE49-F238E27FC236}">
                <a16:creationId xmlns:a16="http://schemas.microsoft.com/office/drawing/2014/main" xmlns="" id="{F31C4F9F-4D73-44F0-AA9F-8D2063E7E15E}"/>
              </a:ext>
            </a:extLst>
          </p:cNvPr>
          <p:cNvSpPr txBox="1"/>
          <p:nvPr/>
        </p:nvSpPr>
        <p:spPr bwMode="auto">
          <a:xfrm>
            <a:off x="3762418" y="4887015"/>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16</a:t>
            </a:r>
          </a:p>
        </p:txBody>
      </p:sp>
      <p:sp>
        <p:nvSpPr>
          <p:cNvPr id="68" name="TextBox 67">
            <a:extLst>
              <a:ext uri="{FF2B5EF4-FFF2-40B4-BE49-F238E27FC236}">
                <a16:creationId xmlns:a16="http://schemas.microsoft.com/office/drawing/2014/main" xmlns="" id="{C789B7F3-5933-4227-B1D3-B1F604139ACE}"/>
              </a:ext>
            </a:extLst>
          </p:cNvPr>
          <p:cNvSpPr txBox="1"/>
          <p:nvPr/>
        </p:nvSpPr>
        <p:spPr bwMode="auto">
          <a:xfrm>
            <a:off x="4034717" y="4887015"/>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69" name="TextBox 68">
            <a:extLst>
              <a:ext uri="{FF2B5EF4-FFF2-40B4-BE49-F238E27FC236}">
                <a16:creationId xmlns:a16="http://schemas.microsoft.com/office/drawing/2014/main" xmlns="" id="{23EF4C53-EDE6-4A87-8530-9D55F5139611}"/>
              </a:ext>
            </a:extLst>
          </p:cNvPr>
          <p:cNvSpPr txBox="1"/>
          <p:nvPr/>
        </p:nvSpPr>
        <p:spPr bwMode="auto">
          <a:xfrm>
            <a:off x="4323117" y="4887015"/>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70" name="TextBox 69">
            <a:extLst>
              <a:ext uri="{FF2B5EF4-FFF2-40B4-BE49-F238E27FC236}">
                <a16:creationId xmlns:a16="http://schemas.microsoft.com/office/drawing/2014/main" xmlns="" id="{81D4992F-0222-4B75-A145-28F03FD73F8B}"/>
              </a:ext>
            </a:extLst>
          </p:cNvPr>
          <p:cNvSpPr txBox="1"/>
          <p:nvPr/>
        </p:nvSpPr>
        <p:spPr bwMode="auto">
          <a:xfrm>
            <a:off x="4587326" y="4875881"/>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22</a:t>
            </a:r>
          </a:p>
        </p:txBody>
      </p:sp>
      <p:sp>
        <p:nvSpPr>
          <p:cNvPr id="71" name="TextBox 70">
            <a:extLst>
              <a:ext uri="{FF2B5EF4-FFF2-40B4-BE49-F238E27FC236}">
                <a16:creationId xmlns:a16="http://schemas.microsoft.com/office/drawing/2014/main" xmlns="" id="{AC30BC70-B478-4BE0-A90D-29849D96A5A6}"/>
              </a:ext>
            </a:extLst>
          </p:cNvPr>
          <p:cNvSpPr txBox="1"/>
          <p:nvPr/>
        </p:nvSpPr>
        <p:spPr bwMode="auto">
          <a:xfrm>
            <a:off x="4853259" y="4870831"/>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72" name="TextBox 71">
            <a:extLst>
              <a:ext uri="{FF2B5EF4-FFF2-40B4-BE49-F238E27FC236}">
                <a16:creationId xmlns:a16="http://schemas.microsoft.com/office/drawing/2014/main" xmlns="" id="{A4993993-1775-45F5-B91F-CD277E0C73EB}"/>
              </a:ext>
            </a:extLst>
          </p:cNvPr>
          <p:cNvSpPr txBox="1"/>
          <p:nvPr/>
        </p:nvSpPr>
        <p:spPr bwMode="auto">
          <a:xfrm>
            <a:off x="5125559" y="4870831"/>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26</a:t>
            </a:r>
          </a:p>
        </p:txBody>
      </p:sp>
      <p:sp>
        <p:nvSpPr>
          <p:cNvPr id="73" name="TextBox 72">
            <a:extLst>
              <a:ext uri="{FF2B5EF4-FFF2-40B4-BE49-F238E27FC236}">
                <a16:creationId xmlns:a16="http://schemas.microsoft.com/office/drawing/2014/main" xmlns="" id="{CB20387A-34DE-4B6B-8193-9352985FB27E}"/>
              </a:ext>
            </a:extLst>
          </p:cNvPr>
          <p:cNvSpPr txBox="1"/>
          <p:nvPr/>
        </p:nvSpPr>
        <p:spPr bwMode="auto">
          <a:xfrm>
            <a:off x="5413960" y="4870831"/>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sp>
        <p:nvSpPr>
          <p:cNvPr id="90" name="TextBox 89">
            <a:extLst>
              <a:ext uri="{FF2B5EF4-FFF2-40B4-BE49-F238E27FC236}">
                <a16:creationId xmlns:a16="http://schemas.microsoft.com/office/drawing/2014/main" xmlns="" id="{81B6D893-E27E-4FB8-9E4A-821488DF4DBB}"/>
              </a:ext>
            </a:extLst>
          </p:cNvPr>
          <p:cNvSpPr txBox="1"/>
          <p:nvPr/>
        </p:nvSpPr>
        <p:spPr bwMode="auto">
          <a:xfrm>
            <a:off x="2969495" y="3165611"/>
            <a:ext cx="99424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dirty="0">
                <a:solidFill>
                  <a:schemeClr val="accent1"/>
                </a:solidFill>
                <a:latin typeface="Calibri" panose="020F0502020204030204" pitchFamily="34" charset="0"/>
              </a:rPr>
              <a:t>Remdesivir</a:t>
            </a:r>
            <a:endParaRPr lang="en-US" sz="1400" b="0" dirty="0">
              <a:solidFill>
                <a:schemeClr val="accent1"/>
              </a:solidFill>
              <a:latin typeface="Calibri" panose="020F0502020204030204" pitchFamily="34" charset="0"/>
            </a:endParaRPr>
          </a:p>
        </p:txBody>
      </p:sp>
      <p:sp>
        <p:nvSpPr>
          <p:cNvPr id="91" name="TextBox 90">
            <a:extLst>
              <a:ext uri="{FF2B5EF4-FFF2-40B4-BE49-F238E27FC236}">
                <a16:creationId xmlns:a16="http://schemas.microsoft.com/office/drawing/2014/main" xmlns="" id="{868845D9-B1C4-474A-9B3A-FBD86EFB264A}"/>
              </a:ext>
            </a:extLst>
          </p:cNvPr>
          <p:cNvSpPr txBox="1"/>
          <p:nvPr/>
        </p:nvSpPr>
        <p:spPr bwMode="auto">
          <a:xfrm>
            <a:off x="3794863" y="4049166"/>
            <a:ext cx="76014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0" dirty="0">
                <a:solidFill>
                  <a:schemeClr val="accent3"/>
                </a:solidFill>
                <a:latin typeface="Calibri" panose="020F0502020204030204" pitchFamily="34" charset="0"/>
              </a:rPr>
              <a:t>Placebo</a:t>
            </a:r>
          </a:p>
        </p:txBody>
      </p:sp>
      <p:sp>
        <p:nvSpPr>
          <p:cNvPr id="97" name="TextBox 96">
            <a:extLst>
              <a:ext uri="{FF2B5EF4-FFF2-40B4-BE49-F238E27FC236}">
                <a16:creationId xmlns:a16="http://schemas.microsoft.com/office/drawing/2014/main" xmlns="" id="{90C971A0-90F6-4BDE-AE74-0042261E8D91}"/>
              </a:ext>
            </a:extLst>
          </p:cNvPr>
          <p:cNvSpPr txBox="1"/>
          <p:nvPr/>
        </p:nvSpPr>
        <p:spPr bwMode="auto">
          <a:xfrm rot="16200000">
            <a:off x="5054787" y="3475482"/>
            <a:ext cx="288808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Proportion Recovered</a:t>
            </a:r>
          </a:p>
        </p:txBody>
      </p:sp>
      <p:sp>
        <p:nvSpPr>
          <p:cNvPr id="98" name="TextBox 97">
            <a:extLst>
              <a:ext uri="{FF2B5EF4-FFF2-40B4-BE49-F238E27FC236}">
                <a16:creationId xmlns:a16="http://schemas.microsoft.com/office/drawing/2014/main" xmlns="" id="{CC1914B6-3CD0-492F-BED0-EF73407A3035}"/>
              </a:ext>
            </a:extLst>
          </p:cNvPr>
          <p:cNvSpPr txBox="1"/>
          <p:nvPr/>
        </p:nvSpPr>
        <p:spPr bwMode="auto">
          <a:xfrm>
            <a:off x="8476772" y="5101722"/>
            <a:ext cx="121919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Days</a:t>
            </a:r>
          </a:p>
        </p:txBody>
      </p:sp>
      <p:sp>
        <p:nvSpPr>
          <p:cNvPr id="99" name="Freeform: Shape 98">
            <a:extLst>
              <a:ext uri="{FF2B5EF4-FFF2-40B4-BE49-F238E27FC236}">
                <a16:creationId xmlns:a16="http://schemas.microsoft.com/office/drawing/2014/main" xmlns="" id="{155A5F77-FB7F-4AC0-9781-D91F03E61B17}"/>
              </a:ext>
            </a:extLst>
          </p:cNvPr>
          <p:cNvSpPr/>
          <p:nvPr/>
        </p:nvSpPr>
        <p:spPr bwMode="auto">
          <a:xfrm>
            <a:off x="7260302" y="2381664"/>
            <a:ext cx="3824536" cy="2464182"/>
          </a:xfrm>
          <a:custGeom>
            <a:avLst/>
            <a:gdLst>
              <a:gd name="connsiteX0" fmla="*/ 0 w 2646381"/>
              <a:gd name="connsiteY0" fmla="*/ 0 h 1705087"/>
              <a:gd name="connsiteX1" fmla="*/ 0 w 2646381"/>
              <a:gd name="connsiteY1" fmla="*/ 1705087 h 1705087"/>
              <a:gd name="connsiteX2" fmla="*/ 2646381 w 2646381"/>
              <a:gd name="connsiteY2" fmla="*/ 1705087 h 1705087"/>
            </a:gdLst>
            <a:ahLst/>
            <a:cxnLst>
              <a:cxn ang="0">
                <a:pos x="connsiteX0" y="connsiteY0"/>
              </a:cxn>
              <a:cxn ang="0">
                <a:pos x="connsiteX1" y="connsiteY1"/>
              </a:cxn>
              <a:cxn ang="0">
                <a:pos x="connsiteX2" y="connsiteY2"/>
              </a:cxn>
            </a:cxnLst>
            <a:rect l="l" t="t" r="r" b="b"/>
            <a:pathLst>
              <a:path w="2646381" h="1705087">
                <a:moveTo>
                  <a:pt x="0" y="0"/>
                </a:moveTo>
                <a:lnTo>
                  <a:pt x="0" y="1705087"/>
                </a:lnTo>
                <a:lnTo>
                  <a:pt x="2646381" y="1705087"/>
                </a:lnTo>
              </a:path>
            </a:pathLst>
          </a:custGeom>
          <a:noFill/>
          <a:ln w="28575">
            <a:solidFill>
              <a:schemeClr val="bg1"/>
            </a:solidFill>
            <a:miter lim="800000"/>
            <a:headEnd/>
            <a:tailEnd/>
          </a:ln>
        </p:spPr>
        <p:txBody>
          <a:bodyPr rtlCol="0" anchor="ctr"/>
          <a:lstStyle/>
          <a:p>
            <a:pPr algn="ctr"/>
            <a:endParaRPr lang="en-US" dirty="0"/>
          </a:p>
        </p:txBody>
      </p:sp>
      <p:grpSp>
        <p:nvGrpSpPr>
          <p:cNvPr id="21" name="Group 99">
            <a:extLst>
              <a:ext uri="{FF2B5EF4-FFF2-40B4-BE49-F238E27FC236}">
                <a16:creationId xmlns:a16="http://schemas.microsoft.com/office/drawing/2014/main" xmlns="" id="{1189311D-36D3-402C-A7A8-0F6BCA09847F}"/>
              </a:ext>
            </a:extLst>
          </p:cNvPr>
          <p:cNvGrpSpPr/>
          <p:nvPr/>
        </p:nvGrpSpPr>
        <p:grpSpPr>
          <a:xfrm>
            <a:off x="7159247" y="2389437"/>
            <a:ext cx="101055" cy="2456410"/>
            <a:chOff x="1140310" y="2538804"/>
            <a:chExt cx="69925" cy="1699709"/>
          </a:xfrm>
        </p:grpSpPr>
        <p:cxnSp>
          <p:nvCxnSpPr>
            <p:cNvPr id="101" name="Straight Connector 100">
              <a:extLst>
                <a:ext uri="{FF2B5EF4-FFF2-40B4-BE49-F238E27FC236}">
                  <a16:creationId xmlns:a16="http://schemas.microsoft.com/office/drawing/2014/main" xmlns="" id="{48970FC5-452A-460A-835A-C8A4AEDE716E}"/>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xmlns="" id="{CBB856B6-5143-4485-B6E6-3722119EBFF6}"/>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xmlns="" id="{1E757B4C-0ECE-4AD3-B5FF-0739AB75A6BC}"/>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xmlns="" id="{D4984923-BC63-4548-BC03-78B9828E00A0}"/>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xmlns="" id="{4F504F50-DAC7-428E-884F-CAFE2EA2DCC2}"/>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2" name="Group 105">
            <a:extLst>
              <a:ext uri="{FF2B5EF4-FFF2-40B4-BE49-F238E27FC236}">
                <a16:creationId xmlns:a16="http://schemas.microsoft.com/office/drawing/2014/main" xmlns="" id="{5A3C1F74-8340-45B6-B90E-843CDB94FE3A}"/>
              </a:ext>
            </a:extLst>
          </p:cNvPr>
          <p:cNvGrpSpPr/>
          <p:nvPr/>
        </p:nvGrpSpPr>
        <p:grpSpPr>
          <a:xfrm>
            <a:off x="7260301" y="4845848"/>
            <a:ext cx="3814204" cy="93272"/>
            <a:chOff x="1210234" y="4238514"/>
            <a:chExt cx="2639232" cy="64539"/>
          </a:xfrm>
        </p:grpSpPr>
        <p:grpSp>
          <p:nvGrpSpPr>
            <p:cNvPr id="23" name="Group 106">
              <a:extLst>
                <a:ext uri="{FF2B5EF4-FFF2-40B4-BE49-F238E27FC236}">
                  <a16:creationId xmlns:a16="http://schemas.microsoft.com/office/drawing/2014/main" xmlns="" id="{94CB7954-F537-4EAE-A654-FD0165A48B65}"/>
                </a:ext>
              </a:extLst>
            </p:cNvPr>
            <p:cNvGrpSpPr/>
            <p:nvPr/>
          </p:nvGrpSpPr>
          <p:grpSpPr>
            <a:xfrm rot="5400000">
              <a:off x="1551794" y="3896955"/>
              <a:ext cx="64538" cy="747657"/>
              <a:chOff x="1140310" y="2538804"/>
              <a:chExt cx="69925" cy="1699709"/>
            </a:xfrm>
          </p:grpSpPr>
          <p:cxnSp>
            <p:nvCxnSpPr>
              <p:cNvPr id="120" name="Straight Connector 119">
                <a:extLst>
                  <a:ext uri="{FF2B5EF4-FFF2-40B4-BE49-F238E27FC236}">
                    <a16:creationId xmlns:a16="http://schemas.microsoft.com/office/drawing/2014/main" xmlns="" id="{BD1618DC-D376-45AA-B5C3-C3E5D6B2F4AE}"/>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xmlns="" id="{F7906A4D-E247-49DC-B1C7-DCABD04D004C}"/>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xmlns="" id="{1624BC7F-E40F-4071-A5A7-23991EFB911B}"/>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xmlns="" id="{9F19CFBC-213F-4670-9B70-A9FF487967FC}"/>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xmlns="" id="{1F5D996D-5F1C-4F53-9C1B-222735D81C67}"/>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5" name="Group 107">
              <a:extLst>
                <a:ext uri="{FF2B5EF4-FFF2-40B4-BE49-F238E27FC236}">
                  <a16:creationId xmlns:a16="http://schemas.microsoft.com/office/drawing/2014/main" xmlns="" id="{59B510FD-86A6-4CEE-B6AB-6171B640A456}"/>
                </a:ext>
              </a:extLst>
            </p:cNvPr>
            <p:cNvGrpSpPr/>
            <p:nvPr/>
          </p:nvGrpSpPr>
          <p:grpSpPr>
            <a:xfrm rot="5400000">
              <a:off x="2505809" y="3896954"/>
              <a:ext cx="64538" cy="747657"/>
              <a:chOff x="1140310" y="2538804"/>
              <a:chExt cx="69925" cy="1699709"/>
            </a:xfrm>
          </p:grpSpPr>
          <p:cxnSp>
            <p:nvCxnSpPr>
              <p:cNvPr id="115" name="Straight Connector 114">
                <a:extLst>
                  <a:ext uri="{FF2B5EF4-FFF2-40B4-BE49-F238E27FC236}">
                    <a16:creationId xmlns:a16="http://schemas.microsoft.com/office/drawing/2014/main" xmlns="" id="{E0FA38BB-C43C-41AC-89E1-FD526D6D6E3E}"/>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xmlns="" id="{749F7629-BACA-4527-A7E7-F21CA293A194}"/>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xmlns="" id="{7B369D46-E477-4C3C-BEDF-5D0827DB4829}"/>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xmlns="" id="{F088529F-3E96-4123-9C9E-2B40A010233F}"/>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xmlns="" id="{0B16400F-7CBD-4A37-A18C-C1484287F0C8}"/>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6" name="Group 108">
              <a:extLst>
                <a:ext uri="{FF2B5EF4-FFF2-40B4-BE49-F238E27FC236}">
                  <a16:creationId xmlns:a16="http://schemas.microsoft.com/office/drawing/2014/main" xmlns="" id="{B06690C5-ADFD-4245-BC1A-468682EFDBDB}"/>
                </a:ext>
              </a:extLst>
            </p:cNvPr>
            <p:cNvGrpSpPr/>
            <p:nvPr/>
          </p:nvGrpSpPr>
          <p:grpSpPr>
            <a:xfrm rot="5400000">
              <a:off x="3443369" y="3896955"/>
              <a:ext cx="64538" cy="747657"/>
              <a:chOff x="1140310" y="2538804"/>
              <a:chExt cx="69925" cy="1699709"/>
            </a:xfrm>
          </p:grpSpPr>
          <p:cxnSp>
            <p:nvCxnSpPr>
              <p:cNvPr id="110" name="Straight Connector 109">
                <a:extLst>
                  <a:ext uri="{FF2B5EF4-FFF2-40B4-BE49-F238E27FC236}">
                    <a16:creationId xmlns:a16="http://schemas.microsoft.com/office/drawing/2014/main" xmlns="" id="{20D52DD1-B815-42DD-80CC-10F83270C125}"/>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xmlns="" id="{2A242A54-A2E7-4401-AC8D-1A11F72A882C}"/>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xmlns="" id="{EAB26A91-E8DF-4246-9E72-C7546571EE7E}"/>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xmlns="" id="{3BAA8DF2-B2B3-4582-8243-EC8B2D32CBA8}"/>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xmlns="" id="{8A397AEF-4BF6-4C7A-9E06-1C6B0062BFF4}"/>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sp>
        <p:nvSpPr>
          <p:cNvPr id="125" name="TextBox 124">
            <a:extLst>
              <a:ext uri="{FF2B5EF4-FFF2-40B4-BE49-F238E27FC236}">
                <a16:creationId xmlns:a16="http://schemas.microsoft.com/office/drawing/2014/main" xmlns="" id="{12CF5CC0-00FB-4D83-8F19-3748DA2CBD6F}"/>
              </a:ext>
            </a:extLst>
          </p:cNvPr>
          <p:cNvSpPr txBox="1"/>
          <p:nvPr/>
        </p:nvSpPr>
        <p:spPr bwMode="auto">
          <a:xfrm>
            <a:off x="6480920" y="2229437"/>
            <a:ext cx="727891"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26" name="TextBox 125">
            <a:extLst>
              <a:ext uri="{FF2B5EF4-FFF2-40B4-BE49-F238E27FC236}">
                <a16:creationId xmlns:a16="http://schemas.microsoft.com/office/drawing/2014/main" xmlns="" id="{21CE4679-66A8-4085-A2CA-156F48C62057}"/>
              </a:ext>
            </a:extLst>
          </p:cNvPr>
          <p:cNvSpPr txBox="1"/>
          <p:nvPr/>
        </p:nvSpPr>
        <p:spPr bwMode="auto">
          <a:xfrm>
            <a:off x="6480918" y="2830657"/>
            <a:ext cx="727892"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0.75</a:t>
            </a:r>
          </a:p>
        </p:txBody>
      </p:sp>
      <p:sp>
        <p:nvSpPr>
          <p:cNvPr id="127" name="TextBox 126">
            <a:extLst>
              <a:ext uri="{FF2B5EF4-FFF2-40B4-BE49-F238E27FC236}">
                <a16:creationId xmlns:a16="http://schemas.microsoft.com/office/drawing/2014/main" xmlns="" id="{464A137A-CFAB-47D9-B236-B3112883BED7}"/>
              </a:ext>
            </a:extLst>
          </p:cNvPr>
          <p:cNvSpPr txBox="1"/>
          <p:nvPr/>
        </p:nvSpPr>
        <p:spPr bwMode="auto">
          <a:xfrm>
            <a:off x="6479422" y="3431876"/>
            <a:ext cx="727892"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0.50</a:t>
            </a:r>
          </a:p>
        </p:txBody>
      </p:sp>
      <p:sp>
        <p:nvSpPr>
          <p:cNvPr id="128" name="TextBox 127">
            <a:extLst>
              <a:ext uri="{FF2B5EF4-FFF2-40B4-BE49-F238E27FC236}">
                <a16:creationId xmlns:a16="http://schemas.microsoft.com/office/drawing/2014/main" xmlns="" id="{289D05E4-A909-4085-883B-96162859E525}"/>
              </a:ext>
            </a:extLst>
          </p:cNvPr>
          <p:cNvSpPr txBox="1"/>
          <p:nvPr/>
        </p:nvSpPr>
        <p:spPr bwMode="auto">
          <a:xfrm>
            <a:off x="6492789" y="4059417"/>
            <a:ext cx="727892"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0.25</a:t>
            </a:r>
          </a:p>
        </p:txBody>
      </p:sp>
      <p:sp>
        <p:nvSpPr>
          <p:cNvPr id="129" name="TextBox 128">
            <a:extLst>
              <a:ext uri="{FF2B5EF4-FFF2-40B4-BE49-F238E27FC236}">
                <a16:creationId xmlns:a16="http://schemas.microsoft.com/office/drawing/2014/main" xmlns="" id="{014CA18F-DAEE-436B-BC7C-5028ED61B7F2}"/>
              </a:ext>
            </a:extLst>
          </p:cNvPr>
          <p:cNvSpPr txBox="1"/>
          <p:nvPr/>
        </p:nvSpPr>
        <p:spPr bwMode="auto">
          <a:xfrm>
            <a:off x="6938259" y="4683597"/>
            <a:ext cx="2760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30" name="TextBox 129">
            <a:extLst>
              <a:ext uri="{FF2B5EF4-FFF2-40B4-BE49-F238E27FC236}">
                <a16:creationId xmlns:a16="http://schemas.microsoft.com/office/drawing/2014/main" xmlns="" id="{EB0FD534-D7AE-4778-9322-261303D89B21}"/>
              </a:ext>
            </a:extLst>
          </p:cNvPr>
          <p:cNvSpPr txBox="1"/>
          <p:nvPr/>
        </p:nvSpPr>
        <p:spPr bwMode="auto">
          <a:xfrm>
            <a:off x="7065338" y="4876610"/>
            <a:ext cx="398927"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31" name="TextBox 130">
            <a:extLst>
              <a:ext uri="{FF2B5EF4-FFF2-40B4-BE49-F238E27FC236}">
                <a16:creationId xmlns:a16="http://schemas.microsoft.com/office/drawing/2014/main" xmlns="" id="{29DAB261-EA4D-4A39-B256-2851992C20E2}"/>
              </a:ext>
            </a:extLst>
          </p:cNvPr>
          <p:cNvSpPr txBox="1"/>
          <p:nvPr/>
        </p:nvSpPr>
        <p:spPr bwMode="auto">
          <a:xfrm>
            <a:off x="7338191" y="4876610"/>
            <a:ext cx="398927"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a:t>
            </a:r>
          </a:p>
        </p:txBody>
      </p:sp>
      <p:sp>
        <p:nvSpPr>
          <p:cNvPr id="132" name="TextBox 131">
            <a:extLst>
              <a:ext uri="{FF2B5EF4-FFF2-40B4-BE49-F238E27FC236}">
                <a16:creationId xmlns:a16="http://schemas.microsoft.com/office/drawing/2014/main" xmlns="" id="{3B438F8B-A927-44CA-B783-F657E59049B2}"/>
              </a:ext>
            </a:extLst>
          </p:cNvPr>
          <p:cNvSpPr txBox="1"/>
          <p:nvPr/>
        </p:nvSpPr>
        <p:spPr bwMode="auto">
          <a:xfrm>
            <a:off x="7610490" y="4876610"/>
            <a:ext cx="398927"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a:t>
            </a:r>
          </a:p>
        </p:txBody>
      </p:sp>
      <p:sp>
        <p:nvSpPr>
          <p:cNvPr id="133" name="TextBox 132">
            <a:extLst>
              <a:ext uri="{FF2B5EF4-FFF2-40B4-BE49-F238E27FC236}">
                <a16:creationId xmlns:a16="http://schemas.microsoft.com/office/drawing/2014/main" xmlns="" id="{A0B52EF2-3193-4EB7-ABE1-942B4ED82B97}"/>
              </a:ext>
            </a:extLst>
          </p:cNvPr>
          <p:cNvSpPr txBox="1"/>
          <p:nvPr/>
        </p:nvSpPr>
        <p:spPr bwMode="auto">
          <a:xfrm>
            <a:off x="7883342" y="4876610"/>
            <a:ext cx="398927"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134" name="TextBox 133">
            <a:extLst>
              <a:ext uri="{FF2B5EF4-FFF2-40B4-BE49-F238E27FC236}">
                <a16:creationId xmlns:a16="http://schemas.microsoft.com/office/drawing/2014/main" xmlns="" id="{B400F282-FF69-4491-BA62-771B93325477}"/>
              </a:ext>
            </a:extLst>
          </p:cNvPr>
          <p:cNvSpPr txBox="1"/>
          <p:nvPr/>
        </p:nvSpPr>
        <p:spPr bwMode="auto">
          <a:xfrm>
            <a:off x="8156273" y="4871452"/>
            <a:ext cx="398927"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a:t>
            </a:r>
          </a:p>
        </p:txBody>
      </p:sp>
      <p:sp>
        <p:nvSpPr>
          <p:cNvPr id="135" name="TextBox 134">
            <a:extLst>
              <a:ext uri="{FF2B5EF4-FFF2-40B4-BE49-F238E27FC236}">
                <a16:creationId xmlns:a16="http://schemas.microsoft.com/office/drawing/2014/main" xmlns="" id="{F3562C2E-42F7-4A8D-ACD0-0984474DBA71}"/>
              </a:ext>
            </a:extLst>
          </p:cNvPr>
          <p:cNvSpPr txBox="1"/>
          <p:nvPr/>
        </p:nvSpPr>
        <p:spPr bwMode="auto">
          <a:xfrm>
            <a:off x="8363102" y="4871452"/>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136" name="TextBox 135">
            <a:extLst>
              <a:ext uri="{FF2B5EF4-FFF2-40B4-BE49-F238E27FC236}">
                <a16:creationId xmlns:a16="http://schemas.microsoft.com/office/drawing/2014/main" xmlns="" id="{4C62D5A1-812D-4AD8-9C27-0724CA97DD2F}"/>
              </a:ext>
            </a:extLst>
          </p:cNvPr>
          <p:cNvSpPr txBox="1"/>
          <p:nvPr/>
        </p:nvSpPr>
        <p:spPr bwMode="auto">
          <a:xfrm>
            <a:off x="8635401" y="4871452"/>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137" name="TextBox 136">
            <a:extLst>
              <a:ext uri="{FF2B5EF4-FFF2-40B4-BE49-F238E27FC236}">
                <a16:creationId xmlns:a16="http://schemas.microsoft.com/office/drawing/2014/main" xmlns="" id="{81E58B80-CAEF-42EF-AAB6-02EF265815F1}"/>
              </a:ext>
            </a:extLst>
          </p:cNvPr>
          <p:cNvSpPr txBox="1"/>
          <p:nvPr/>
        </p:nvSpPr>
        <p:spPr bwMode="auto">
          <a:xfrm>
            <a:off x="8923802" y="4871452"/>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138" name="TextBox 137">
            <a:extLst>
              <a:ext uri="{FF2B5EF4-FFF2-40B4-BE49-F238E27FC236}">
                <a16:creationId xmlns:a16="http://schemas.microsoft.com/office/drawing/2014/main" xmlns="" id="{76C80BD9-FFDE-4F90-A2DA-760F57679934}"/>
              </a:ext>
            </a:extLst>
          </p:cNvPr>
          <p:cNvSpPr txBox="1"/>
          <p:nvPr/>
        </p:nvSpPr>
        <p:spPr bwMode="auto">
          <a:xfrm>
            <a:off x="9189735" y="4866403"/>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16</a:t>
            </a:r>
          </a:p>
        </p:txBody>
      </p:sp>
      <p:sp>
        <p:nvSpPr>
          <p:cNvPr id="139" name="TextBox 138">
            <a:extLst>
              <a:ext uri="{FF2B5EF4-FFF2-40B4-BE49-F238E27FC236}">
                <a16:creationId xmlns:a16="http://schemas.microsoft.com/office/drawing/2014/main" xmlns="" id="{E92BB7A2-835B-4CF7-BCBA-5435438793B1}"/>
              </a:ext>
            </a:extLst>
          </p:cNvPr>
          <p:cNvSpPr txBox="1"/>
          <p:nvPr/>
        </p:nvSpPr>
        <p:spPr bwMode="auto">
          <a:xfrm>
            <a:off x="9462034" y="4866403"/>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140" name="TextBox 139">
            <a:extLst>
              <a:ext uri="{FF2B5EF4-FFF2-40B4-BE49-F238E27FC236}">
                <a16:creationId xmlns:a16="http://schemas.microsoft.com/office/drawing/2014/main" xmlns="" id="{7E386F10-682E-401E-AFF2-E548C1C79D1A}"/>
              </a:ext>
            </a:extLst>
          </p:cNvPr>
          <p:cNvSpPr txBox="1"/>
          <p:nvPr/>
        </p:nvSpPr>
        <p:spPr bwMode="auto">
          <a:xfrm>
            <a:off x="9750434" y="4866403"/>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41" name="TextBox 140">
            <a:extLst>
              <a:ext uri="{FF2B5EF4-FFF2-40B4-BE49-F238E27FC236}">
                <a16:creationId xmlns:a16="http://schemas.microsoft.com/office/drawing/2014/main" xmlns="" id="{74EF6947-949D-4621-8329-C0AB6D49FF02}"/>
              </a:ext>
            </a:extLst>
          </p:cNvPr>
          <p:cNvSpPr txBox="1"/>
          <p:nvPr/>
        </p:nvSpPr>
        <p:spPr bwMode="auto">
          <a:xfrm>
            <a:off x="10014643" y="4855269"/>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22</a:t>
            </a:r>
          </a:p>
        </p:txBody>
      </p:sp>
      <p:sp>
        <p:nvSpPr>
          <p:cNvPr id="142" name="TextBox 141">
            <a:extLst>
              <a:ext uri="{FF2B5EF4-FFF2-40B4-BE49-F238E27FC236}">
                <a16:creationId xmlns:a16="http://schemas.microsoft.com/office/drawing/2014/main" xmlns="" id="{9EB24BDB-77D5-48F9-8DCB-72E14D809326}"/>
              </a:ext>
            </a:extLst>
          </p:cNvPr>
          <p:cNvSpPr txBox="1"/>
          <p:nvPr/>
        </p:nvSpPr>
        <p:spPr bwMode="auto">
          <a:xfrm>
            <a:off x="10280576" y="4850219"/>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143" name="TextBox 142">
            <a:extLst>
              <a:ext uri="{FF2B5EF4-FFF2-40B4-BE49-F238E27FC236}">
                <a16:creationId xmlns:a16="http://schemas.microsoft.com/office/drawing/2014/main" xmlns="" id="{BCF1A324-ABF1-4CD7-931B-8A3E5B222F2D}"/>
              </a:ext>
            </a:extLst>
          </p:cNvPr>
          <p:cNvSpPr txBox="1"/>
          <p:nvPr/>
        </p:nvSpPr>
        <p:spPr bwMode="auto">
          <a:xfrm>
            <a:off x="10552876" y="4850219"/>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26</a:t>
            </a:r>
          </a:p>
        </p:txBody>
      </p:sp>
      <p:sp>
        <p:nvSpPr>
          <p:cNvPr id="144" name="TextBox 143">
            <a:extLst>
              <a:ext uri="{FF2B5EF4-FFF2-40B4-BE49-F238E27FC236}">
                <a16:creationId xmlns:a16="http://schemas.microsoft.com/office/drawing/2014/main" xmlns="" id="{0FC5BA74-9B6F-493B-9161-3CE64EF47210}"/>
              </a:ext>
            </a:extLst>
          </p:cNvPr>
          <p:cNvSpPr txBox="1"/>
          <p:nvPr/>
        </p:nvSpPr>
        <p:spPr bwMode="auto">
          <a:xfrm>
            <a:off x="10841277" y="4850219"/>
            <a:ext cx="530975" cy="44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sp>
        <p:nvSpPr>
          <p:cNvPr id="161" name="TextBox 160">
            <a:extLst>
              <a:ext uri="{FF2B5EF4-FFF2-40B4-BE49-F238E27FC236}">
                <a16:creationId xmlns:a16="http://schemas.microsoft.com/office/drawing/2014/main" xmlns="" id="{488CBC69-FBF8-4083-878E-FCD4D89089BF}"/>
              </a:ext>
            </a:extLst>
          </p:cNvPr>
          <p:cNvSpPr txBox="1"/>
          <p:nvPr/>
        </p:nvSpPr>
        <p:spPr bwMode="auto">
          <a:xfrm>
            <a:off x="8849202" y="3699245"/>
            <a:ext cx="102185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Aft>
                <a:spcPct val="0"/>
              </a:spcAft>
              <a:buClrTx/>
              <a:buFontTx/>
              <a:buNone/>
            </a:pPr>
            <a:r>
              <a:rPr lang="en-US" sz="1400" dirty="0">
                <a:solidFill>
                  <a:schemeClr val="accent1"/>
                </a:solidFill>
                <a:latin typeface="Calibri" panose="020F0502020204030204" pitchFamily="34" charset="0"/>
              </a:rPr>
              <a:t>Remdesivir</a:t>
            </a:r>
            <a:endParaRPr lang="en-US" sz="1400" b="0" dirty="0">
              <a:solidFill>
                <a:schemeClr val="accent1"/>
              </a:solidFill>
              <a:latin typeface="Calibri" panose="020F0502020204030204" pitchFamily="34" charset="0"/>
            </a:endParaRPr>
          </a:p>
        </p:txBody>
      </p:sp>
      <p:sp>
        <p:nvSpPr>
          <p:cNvPr id="162" name="TextBox 161">
            <a:extLst>
              <a:ext uri="{FF2B5EF4-FFF2-40B4-BE49-F238E27FC236}">
                <a16:creationId xmlns:a16="http://schemas.microsoft.com/office/drawing/2014/main" xmlns="" id="{D50FA4FF-8886-458D-A36C-AC131654C47B}"/>
              </a:ext>
            </a:extLst>
          </p:cNvPr>
          <p:cNvSpPr txBox="1"/>
          <p:nvPr/>
        </p:nvSpPr>
        <p:spPr bwMode="auto">
          <a:xfrm>
            <a:off x="10129377" y="4236808"/>
            <a:ext cx="78986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Aft>
                <a:spcPct val="0"/>
              </a:spcAft>
              <a:buClrTx/>
              <a:buFontTx/>
              <a:buNone/>
            </a:pPr>
            <a:r>
              <a:rPr lang="en-US" sz="1400" b="0" dirty="0">
                <a:solidFill>
                  <a:schemeClr val="accent3"/>
                </a:solidFill>
                <a:latin typeface="Calibri" panose="020F0502020204030204" pitchFamily="34" charset="0"/>
              </a:rPr>
              <a:t>Placebo</a:t>
            </a:r>
          </a:p>
        </p:txBody>
      </p:sp>
      <p:sp>
        <p:nvSpPr>
          <p:cNvPr id="7" name="Text Box 15">
            <a:extLst>
              <a:ext uri="{FF2B5EF4-FFF2-40B4-BE49-F238E27FC236}">
                <a16:creationId xmlns:a16="http://schemas.microsoft.com/office/drawing/2014/main" xmlns="" id="{9F17C9F0-2509-4003-8EFE-78BEBD9F5133}"/>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 xmlns:p14="http://schemas.microsoft.com/office/powerpoint/2010/main" val="8404223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445B3-B980-4111-BCB8-BEDC4D2373F1}"/>
              </a:ext>
            </a:extLst>
          </p:cNvPr>
          <p:cNvSpPr>
            <a:spLocks noGrp="1"/>
          </p:cNvSpPr>
          <p:nvPr>
            <p:ph type="title"/>
          </p:nvPr>
        </p:nvSpPr>
        <p:spPr/>
        <p:txBody>
          <a:bodyPr/>
          <a:lstStyle/>
          <a:p>
            <a:r>
              <a:rPr lang="en-US" dirty="0"/>
              <a:t>NIAID ACTT-1: Subgroup Analysis of Time to Recovery</a:t>
            </a:r>
          </a:p>
        </p:txBody>
      </p:sp>
      <p:sp>
        <p:nvSpPr>
          <p:cNvPr id="5" name="TextBox 4">
            <a:extLst>
              <a:ext uri="{FF2B5EF4-FFF2-40B4-BE49-F238E27FC236}">
                <a16:creationId xmlns:a16="http://schemas.microsoft.com/office/drawing/2014/main" xmlns="" id="{930A4B95-1397-4059-97D6-B9CDAE7C6D09}"/>
              </a:ext>
            </a:extLst>
          </p:cNvPr>
          <p:cNvSpPr txBox="1"/>
          <p:nvPr/>
        </p:nvSpPr>
        <p:spPr bwMode="auto">
          <a:xfrm>
            <a:off x="928167" y="1164214"/>
            <a:ext cx="10987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accent3"/>
                </a:solidFill>
                <a:latin typeface="Calibri" panose="020F0502020204030204" pitchFamily="34" charset="0"/>
              </a:rPr>
              <a:t>Subgroup</a:t>
            </a:r>
          </a:p>
        </p:txBody>
      </p:sp>
      <p:sp>
        <p:nvSpPr>
          <p:cNvPr id="6" name="TextBox 5">
            <a:extLst>
              <a:ext uri="{FF2B5EF4-FFF2-40B4-BE49-F238E27FC236}">
                <a16:creationId xmlns:a16="http://schemas.microsoft.com/office/drawing/2014/main" xmlns="" id="{780F1FBF-B71D-4C63-919F-1031B927A8B2}"/>
              </a:ext>
            </a:extLst>
          </p:cNvPr>
          <p:cNvSpPr txBox="1"/>
          <p:nvPr/>
        </p:nvSpPr>
        <p:spPr bwMode="auto">
          <a:xfrm>
            <a:off x="5135327" y="1164214"/>
            <a:ext cx="11954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accent3"/>
                </a:solidFill>
                <a:latin typeface="Calibri" panose="020F0502020204030204" pitchFamily="34" charset="0"/>
              </a:rPr>
              <a:t>Patients, n</a:t>
            </a:r>
          </a:p>
        </p:txBody>
      </p:sp>
      <p:sp>
        <p:nvSpPr>
          <p:cNvPr id="7" name="TextBox 6">
            <a:extLst>
              <a:ext uri="{FF2B5EF4-FFF2-40B4-BE49-F238E27FC236}">
                <a16:creationId xmlns:a16="http://schemas.microsoft.com/office/drawing/2014/main" xmlns="" id="{C9C2DF77-3383-40B8-812F-37CC8CAE4B46}"/>
              </a:ext>
            </a:extLst>
          </p:cNvPr>
          <p:cNvSpPr txBox="1"/>
          <p:nvPr/>
        </p:nvSpPr>
        <p:spPr bwMode="auto">
          <a:xfrm>
            <a:off x="8040238" y="1164214"/>
            <a:ext cx="293484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accent3"/>
                </a:solidFill>
                <a:latin typeface="Calibri" panose="020F0502020204030204" pitchFamily="34" charset="0"/>
              </a:rPr>
              <a:t>Recovery Rate Ratio (95% CI)</a:t>
            </a:r>
          </a:p>
        </p:txBody>
      </p:sp>
      <p:sp>
        <p:nvSpPr>
          <p:cNvPr id="8" name="TextBox 7">
            <a:extLst>
              <a:ext uri="{FF2B5EF4-FFF2-40B4-BE49-F238E27FC236}">
                <a16:creationId xmlns:a16="http://schemas.microsoft.com/office/drawing/2014/main" xmlns="" id="{05A7F5C6-2A34-450C-8DBF-ED2D4B9EF0DD}"/>
              </a:ext>
            </a:extLst>
          </p:cNvPr>
          <p:cNvSpPr txBox="1"/>
          <p:nvPr/>
        </p:nvSpPr>
        <p:spPr bwMode="auto">
          <a:xfrm>
            <a:off x="5515918" y="6336537"/>
            <a:ext cx="143026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Placebo Better</a:t>
            </a:r>
          </a:p>
        </p:txBody>
      </p:sp>
      <p:sp>
        <p:nvSpPr>
          <p:cNvPr id="9" name="TextBox 8">
            <a:extLst>
              <a:ext uri="{FF2B5EF4-FFF2-40B4-BE49-F238E27FC236}">
                <a16:creationId xmlns:a16="http://schemas.microsoft.com/office/drawing/2014/main" xmlns="" id="{B8E6296B-50EA-4EE9-B30D-0941E5388FDE}"/>
              </a:ext>
            </a:extLst>
          </p:cNvPr>
          <p:cNvSpPr txBox="1"/>
          <p:nvPr/>
        </p:nvSpPr>
        <p:spPr bwMode="auto">
          <a:xfrm>
            <a:off x="6848236" y="6336537"/>
            <a:ext cx="210598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Remdesivir Better</a:t>
            </a:r>
          </a:p>
        </p:txBody>
      </p:sp>
      <p:grpSp>
        <p:nvGrpSpPr>
          <p:cNvPr id="3" name="Group 1">
            <a:extLst>
              <a:ext uri="{FF2B5EF4-FFF2-40B4-BE49-F238E27FC236}">
                <a16:creationId xmlns:a16="http://schemas.microsoft.com/office/drawing/2014/main" xmlns="" id="{7697DB07-4607-40A6-82F4-C19017409DF1}"/>
              </a:ext>
            </a:extLst>
          </p:cNvPr>
          <p:cNvGrpSpPr>
            <a:grpSpLocks/>
          </p:cNvGrpSpPr>
          <p:nvPr/>
        </p:nvGrpSpPr>
        <p:grpSpPr bwMode="auto">
          <a:xfrm>
            <a:off x="9392911" y="6213768"/>
            <a:ext cx="2488502" cy="449064"/>
            <a:chOff x="9602074" y="3550251"/>
            <a:chExt cx="2488502" cy="449257"/>
          </a:xfrm>
        </p:grpSpPr>
        <p:pic>
          <p:nvPicPr>
            <p:cNvPr id="12" name="Picture 11">
              <a:extLst>
                <a:ext uri="{FF2B5EF4-FFF2-40B4-BE49-F238E27FC236}">
                  <a16:creationId xmlns:a16="http://schemas.microsoft.com/office/drawing/2014/main" xmlns="" id="{335FD10A-3532-4319-9CF3-78F98EEC1B09}"/>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3" name="Rectangle 8">
              <a:extLst>
                <a:ext uri="{FF2B5EF4-FFF2-40B4-BE49-F238E27FC236}">
                  <a16:creationId xmlns:a16="http://schemas.microsoft.com/office/drawing/2014/main" xmlns="" id="{14EAFB8D-69D2-43FA-8A28-DF40EE0484F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cxnSp>
        <p:nvCxnSpPr>
          <p:cNvPr id="14" name="Straight Connector 13">
            <a:extLst>
              <a:ext uri="{FF2B5EF4-FFF2-40B4-BE49-F238E27FC236}">
                <a16:creationId xmlns:a16="http://schemas.microsoft.com/office/drawing/2014/main" xmlns="" id="{6DC51042-7756-42AE-8EEA-E94F350FF4E1}"/>
              </a:ext>
            </a:extLst>
          </p:cNvPr>
          <p:cNvCxnSpPr/>
          <p:nvPr/>
        </p:nvCxnSpPr>
        <p:spPr bwMode="auto">
          <a:xfrm>
            <a:off x="5848709" y="6020846"/>
            <a:ext cx="3034342"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xmlns="" id="{5AA80E58-0199-4B11-8F24-1D242DA126D9}"/>
              </a:ext>
            </a:extLst>
          </p:cNvPr>
          <p:cNvCxnSpPr/>
          <p:nvPr/>
        </p:nvCxnSpPr>
        <p:spPr bwMode="auto">
          <a:xfrm>
            <a:off x="5857336" y="602123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xmlns="" id="{0A6CF16B-8A9C-46DB-8B2A-D973EA97740B}"/>
              </a:ext>
            </a:extLst>
          </p:cNvPr>
          <p:cNvCxnSpPr/>
          <p:nvPr/>
        </p:nvCxnSpPr>
        <p:spPr bwMode="auto">
          <a:xfrm>
            <a:off x="6868332" y="602123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xmlns="" id="{5CA47A45-E902-4796-9D15-28A5284317D5}"/>
              </a:ext>
            </a:extLst>
          </p:cNvPr>
          <p:cNvCxnSpPr/>
          <p:nvPr/>
        </p:nvCxnSpPr>
        <p:spPr bwMode="auto">
          <a:xfrm>
            <a:off x="7862938" y="602123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xmlns="" id="{45DD3BE9-88EC-404D-95EB-2AA2FA9161A6}"/>
              </a:ext>
            </a:extLst>
          </p:cNvPr>
          <p:cNvCxnSpPr/>
          <p:nvPr/>
        </p:nvCxnSpPr>
        <p:spPr bwMode="auto">
          <a:xfrm>
            <a:off x="8480825" y="602123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xmlns="" id="{10BF8F4F-8C36-4EDE-BC2B-31C0FCBA864A}"/>
              </a:ext>
            </a:extLst>
          </p:cNvPr>
          <p:cNvCxnSpPr/>
          <p:nvPr/>
        </p:nvCxnSpPr>
        <p:spPr bwMode="auto">
          <a:xfrm>
            <a:off x="8883051" y="602123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Arrow Connector 21">
            <a:extLst>
              <a:ext uri="{FF2B5EF4-FFF2-40B4-BE49-F238E27FC236}">
                <a16:creationId xmlns:a16="http://schemas.microsoft.com/office/drawing/2014/main" xmlns="" id="{571E734E-7338-4971-9698-20CB8E8228CF}"/>
              </a:ext>
            </a:extLst>
          </p:cNvPr>
          <p:cNvCxnSpPr/>
          <p:nvPr/>
        </p:nvCxnSpPr>
        <p:spPr bwMode="auto">
          <a:xfrm flipH="1">
            <a:off x="5733054" y="6329177"/>
            <a:ext cx="1115182" cy="0"/>
          </a:xfrm>
          <a:prstGeom prst="straightConnector1">
            <a:avLst/>
          </a:prstGeom>
          <a:noFill/>
          <a:ln w="28575" cap="flat" cmpd="sng" algn="ctr">
            <a:solidFill>
              <a:schemeClr val="bg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xmlns="" id="{08CBFB2C-18C0-4624-9676-F9665D40E65C}"/>
              </a:ext>
            </a:extLst>
          </p:cNvPr>
          <p:cNvCxnSpPr/>
          <p:nvPr/>
        </p:nvCxnSpPr>
        <p:spPr bwMode="auto">
          <a:xfrm>
            <a:off x="6894230" y="6329177"/>
            <a:ext cx="2059989" cy="0"/>
          </a:xfrm>
          <a:prstGeom prst="straightConnector1">
            <a:avLst/>
          </a:prstGeom>
          <a:noFill/>
          <a:ln w="28575" cap="flat" cmpd="sng" algn="ctr">
            <a:solidFill>
              <a:schemeClr val="bg1"/>
            </a:solidFill>
            <a:prstDash val="solid"/>
            <a:round/>
            <a:headEnd type="none" w="med" len="med"/>
            <a:tailEnd type="triangle"/>
          </a:ln>
          <a:effectLst/>
        </p:spPr>
      </p:cxnSp>
      <p:sp>
        <p:nvSpPr>
          <p:cNvPr id="25" name="TextBox 24">
            <a:extLst>
              <a:ext uri="{FF2B5EF4-FFF2-40B4-BE49-F238E27FC236}">
                <a16:creationId xmlns:a16="http://schemas.microsoft.com/office/drawing/2014/main" xmlns="" id="{63C32FE2-D39C-4EAA-9BC9-23F13066739E}"/>
              </a:ext>
            </a:extLst>
          </p:cNvPr>
          <p:cNvSpPr txBox="1"/>
          <p:nvPr/>
        </p:nvSpPr>
        <p:spPr bwMode="auto">
          <a:xfrm>
            <a:off x="5635964" y="6016501"/>
            <a:ext cx="4744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0.5</a:t>
            </a:r>
          </a:p>
        </p:txBody>
      </p:sp>
      <p:sp>
        <p:nvSpPr>
          <p:cNvPr id="26" name="TextBox 25">
            <a:extLst>
              <a:ext uri="{FF2B5EF4-FFF2-40B4-BE49-F238E27FC236}">
                <a16:creationId xmlns:a16="http://schemas.microsoft.com/office/drawing/2014/main" xmlns="" id="{9802344F-9E3F-4E27-85D5-D1E0FEBBF321}"/>
              </a:ext>
            </a:extLst>
          </p:cNvPr>
          <p:cNvSpPr txBox="1"/>
          <p:nvPr/>
        </p:nvSpPr>
        <p:spPr bwMode="auto">
          <a:xfrm>
            <a:off x="6642015" y="6016501"/>
            <a:ext cx="4744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a:t>
            </a:r>
          </a:p>
        </p:txBody>
      </p:sp>
      <p:sp>
        <p:nvSpPr>
          <p:cNvPr id="27" name="TextBox 26">
            <a:extLst>
              <a:ext uri="{FF2B5EF4-FFF2-40B4-BE49-F238E27FC236}">
                <a16:creationId xmlns:a16="http://schemas.microsoft.com/office/drawing/2014/main" xmlns="" id="{35299D59-DEFC-4B00-8323-895601D6BD01}"/>
              </a:ext>
            </a:extLst>
          </p:cNvPr>
          <p:cNvSpPr txBox="1"/>
          <p:nvPr/>
        </p:nvSpPr>
        <p:spPr bwMode="auto">
          <a:xfrm>
            <a:off x="7648027" y="6016501"/>
            <a:ext cx="4744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p>
        </p:txBody>
      </p:sp>
      <p:sp>
        <p:nvSpPr>
          <p:cNvPr id="28" name="TextBox 27">
            <a:extLst>
              <a:ext uri="{FF2B5EF4-FFF2-40B4-BE49-F238E27FC236}">
                <a16:creationId xmlns:a16="http://schemas.microsoft.com/office/drawing/2014/main" xmlns="" id="{52A86651-2B35-401C-939D-132CA1632C9C}"/>
              </a:ext>
            </a:extLst>
          </p:cNvPr>
          <p:cNvSpPr txBox="1"/>
          <p:nvPr/>
        </p:nvSpPr>
        <p:spPr bwMode="auto">
          <a:xfrm>
            <a:off x="8243598" y="6016501"/>
            <a:ext cx="4744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3.0</a:t>
            </a:r>
          </a:p>
        </p:txBody>
      </p:sp>
      <p:sp>
        <p:nvSpPr>
          <p:cNvPr id="29" name="TextBox 28">
            <a:extLst>
              <a:ext uri="{FF2B5EF4-FFF2-40B4-BE49-F238E27FC236}">
                <a16:creationId xmlns:a16="http://schemas.microsoft.com/office/drawing/2014/main" xmlns="" id="{C91AD1C5-AB6D-4AE2-8252-27D61B03B12B}"/>
              </a:ext>
            </a:extLst>
          </p:cNvPr>
          <p:cNvSpPr txBox="1"/>
          <p:nvPr/>
        </p:nvSpPr>
        <p:spPr bwMode="auto">
          <a:xfrm>
            <a:off x="8654451" y="6016501"/>
            <a:ext cx="4744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4.0</a:t>
            </a:r>
          </a:p>
        </p:txBody>
      </p:sp>
      <p:cxnSp>
        <p:nvCxnSpPr>
          <p:cNvPr id="31" name="Straight Connector 30">
            <a:extLst>
              <a:ext uri="{FF2B5EF4-FFF2-40B4-BE49-F238E27FC236}">
                <a16:creationId xmlns:a16="http://schemas.microsoft.com/office/drawing/2014/main" xmlns="" id="{059AA056-7BD1-487A-A123-D62E1BC342EF}"/>
              </a:ext>
            </a:extLst>
          </p:cNvPr>
          <p:cNvCxnSpPr>
            <a:cxnSpLocks/>
          </p:cNvCxnSpPr>
          <p:nvPr/>
        </p:nvCxnSpPr>
        <p:spPr bwMode="auto">
          <a:xfrm flipH="1" flipV="1">
            <a:off x="6868914" y="1526020"/>
            <a:ext cx="0" cy="4490481"/>
          </a:xfrm>
          <a:prstGeom prst="line">
            <a:avLst/>
          </a:prstGeom>
          <a:noFill/>
          <a:ln w="28575" cap="flat" cmpd="sng" algn="ctr">
            <a:solidFill>
              <a:schemeClr val="bg1"/>
            </a:solidFill>
            <a:prstDash val="sysDash"/>
            <a:round/>
            <a:headEnd type="none" w="med" len="med"/>
            <a:tailEnd type="none" w="med" len="med"/>
          </a:ln>
          <a:effectLst/>
        </p:spPr>
      </p:cxnSp>
      <p:cxnSp>
        <p:nvCxnSpPr>
          <p:cNvPr id="33" name="Straight Connector 32">
            <a:extLst>
              <a:ext uri="{FF2B5EF4-FFF2-40B4-BE49-F238E27FC236}">
                <a16:creationId xmlns:a16="http://schemas.microsoft.com/office/drawing/2014/main" xmlns="" id="{EB5C1201-B4C8-459F-8EDC-74A0A837B2E7}"/>
              </a:ext>
            </a:extLst>
          </p:cNvPr>
          <p:cNvCxnSpPr>
            <a:cxnSpLocks/>
          </p:cNvCxnSpPr>
          <p:nvPr/>
        </p:nvCxnSpPr>
        <p:spPr bwMode="auto">
          <a:xfrm>
            <a:off x="877955" y="1518660"/>
            <a:ext cx="10198365" cy="0"/>
          </a:xfrm>
          <a:prstGeom prst="line">
            <a:avLst/>
          </a:prstGeom>
          <a:noFill/>
          <a:ln w="28575" cap="flat" cmpd="sng" algn="ctr">
            <a:solidFill>
              <a:schemeClr val="bg1"/>
            </a:solidFill>
            <a:prstDash val="solid"/>
            <a:round/>
            <a:headEnd type="none" w="med" len="med"/>
            <a:tailEnd type="none" w="med" len="med"/>
          </a:ln>
          <a:effectLst/>
        </p:spPr>
      </p:cxnSp>
      <p:sp>
        <p:nvSpPr>
          <p:cNvPr id="35" name="TextBox 34">
            <a:extLst>
              <a:ext uri="{FF2B5EF4-FFF2-40B4-BE49-F238E27FC236}">
                <a16:creationId xmlns:a16="http://schemas.microsoft.com/office/drawing/2014/main" xmlns="" id="{09739BAF-E027-46E5-B2A0-88B6877CEC4D}"/>
              </a:ext>
            </a:extLst>
          </p:cNvPr>
          <p:cNvSpPr txBox="1"/>
          <p:nvPr/>
        </p:nvSpPr>
        <p:spPr bwMode="auto">
          <a:xfrm>
            <a:off x="8636623" y="1568050"/>
            <a:ext cx="1742072" cy="4632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86000"/>
              </a:lnSpc>
              <a:spcAft>
                <a:spcPct val="0"/>
              </a:spcAft>
              <a:buClrTx/>
              <a:buFontTx/>
              <a:buNone/>
            </a:pPr>
            <a:r>
              <a:rPr lang="en-US" sz="1200" b="0" dirty="0">
                <a:solidFill>
                  <a:schemeClr val="bg1"/>
                </a:solidFill>
                <a:latin typeface="Calibri" panose="020F0502020204030204" pitchFamily="34" charset="0"/>
              </a:rPr>
              <a:t>1.29 (1.12-1.49)</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1.30 (1.10-1.53)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1.30 (0.91-1.87)</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1.36 (0.74-2.47)</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1.29 (1.06-1.57)</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1.25 (0.91-1.72)</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1.07 (0.73-1.58)</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1.68 (1.10-2.58)</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1.28 (0.94-1.73)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1.31 (1.10-1.55)</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dirty="0">
                <a:solidFill>
                  <a:schemeClr val="bg1"/>
                </a:solidFill>
                <a:latin typeface="Calibri" panose="020F0502020204030204" pitchFamily="34" charset="0"/>
              </a:rPr>
              <a:t>1.95</a:t>
            </a:r>
            <a:r>
              <a:rPr lang="en-US" sz="1200" b="0" dirty="0">
                <a:solidFill>
                  <a:schemeClr val="bg1"/>
                </a:solidFill>
                <a:latin typeface="Calibri" panose="020F0502020204030204" pitchFamily="34" charset="0"/>
              </a:rPr>
              <a:t> (1.28-2.97)</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1.19 (0.98-1.44)</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1.29 (1.00-1.67)</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1.30 (1.09-1.56)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1.31 (1.03-1.66)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1.37 (1.14-1.64)</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1.20 (0.94-1.52)</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1.29 (0.91-1.83)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1.45 (1.18-1.79)</a:t>
            </a:r>
          </a:p>
          <a:p>
            <a:pPr algn="ctr">
              <a:lnSpc>
                <a:spcPct val="86000"/>
              </a:lnSpc>
              <a:spcAft>
                <a:spcPct val="0"/>
              </a:spcAft>
              <a:buClrTx/>
              <a:buFontTx/>
              <a:buNone/>
            </a:pPr>
            <a:r>
              <a:rPr lang="en-US" sz="1200" dirty="0">
                <a:solidFill>
                  <a:schemeClr val="bg1"/>
                </a:solidFill>
                <a:latin typeface="Calibri" panose="020F0502020204030204" pitchFamily="34" charset="0"/>
              </a:rPr>
              <a:t>1.09 (0.76-1.57)</a:t>
            </a: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0.98 (0.70-1.36)</a:t>
            </a:r>
          </a:p>
        </p:txBody>
      </p:sp>
      <p:sp>
        <p:nvSpPr>
          <p:cNvPr id="36" name="TextBox 35">
            <a:extLst>
              <a:ext uri="{FF2B5EF4-FFF2-40B4-BE49-F238E27FC236}">
                <a16:creationId xmlns:a16="http://schemas.microsoft.com/office/drawing/2014/main" xmlns="" id="{3FE4511B-CC18-4F0E-88AC-23BE0CFE6180}"/>
              </a:ext>
            </a:extLst>
          </p:cNvPr>
          <p:cNvSpPr txBox="1"/>
          <p:nvPr/>
        </p:nvSpPr>
        <p:spPr bwMode="auto">
          <a:xfrm>
            <a:off x="5310260" y="1568050"/>
            <a:ext cx="845588" cy="4540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86000"/>
              </a:lnSpc>
              <a:spcBef>
                <a:spcPct val="50000"/>
              </a:spcBef>
              <a:spcAft>
                <a:spcPct val="0"/>
              </a:spcAft>
              <a:buClrTx/>
              <a:buFontTx/>
              <a:buNone/>
            </a:pPr>
            <a:r>
              <a:rPr lang="en-US" sz="1200" b="0" dirty="0">
                <a:solidFill>
                  <a:schemeClr val="bg1"/>
                </a:solidFill>
                <a:latin typeface="Calibri" panose="020F0502020204030204" pitchFamily="34" charset="0"/>
              </a:rPr>
              <a:t>1062</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847</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163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52</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566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226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135</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135</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250</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755</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119</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559</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384</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684</a:t>
            </a:r>
            <a:br>
              <a:rPr lang="en-US" sz="1200" b="0" dirty="0">
                <a:solidFill>
                  <a:schemeClr val="bg1"/>
                </a:solidFill>
                <a:latin typeface="Calibri" panose="020F0502020204030204" pitchFamily="34" charset="0"/>
              </a:rPr>
            </a:br>
            <a:r>
              <a:rPr lang="en-US" sz="1200" dirty="0">
                <a:solidFill>
                  <a:schemeClr val="bg1"/>
                </a:solidFill>
                <a:latin typeface="Calibri" panose="020F0502020204030204" pitchFamily="34" charset="0"/>
              </a:rPr>
              <a:t>278</a:t>
            </a: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676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383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138</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435</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193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285</a:t>
            </a:r>
          </a:p>
        </p:txBody>
      </p:sp>
      <p:sp>
        <p:nvSpPr>
          <p:cNvPr id="37" name="TextBox 36">
            <a:extLst>
              <a:ext uri="{FF2B5EF4-FFF2-40B4-BE49-F238E27FC236}">
                <a16:creationId xmlns:a16="http://schemas.microsoft.com/office/drawing/2014/main" xmlns="" id="{15A801C2-C988-4105-ADAC-2083D28BB300}"/>
              </a:ext>
            </a:extLst>
          </p:cNvPr>
          <p:cNvSpPr txBox="1"/>
          <p:nvPr/>
        </p:nvSpPr>
        <p:spPr bwMode="auto">
          <a:xfrm>
            <a:off x="877955" y="1568050"/>
            <a:ext cx="4656769" cy="4592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defTabSz="173038">
              <a:lnSpc>
                <a:spcPct val="86000"/>
              </a:lnSpc>
              <a:spcBef>
                <a:spcPct val="50000"/>
              </a:spcBef>
            </a:pPr>
            <a:r>
              <a:rPr lang="en-US" sz="1200" b="1" dirty="0">
                <a:solidFill>
                  <a:schemeClr val="bg1"/>
                </a:solidFill>
                <a:latin typeface="Calibri" panose="020F0502020204030204" pitchFamily="34" charset="0"/>
                <a:cs typeface="Calibri" panose="020F0502020204030204" pitchFamily="34" charset="0"/>
              </a:rPr>
              <a:t>All patients</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Geographic region</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North America</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Europe</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Asia</a:t>
            </a:r>
            <a:br>
              <a:rPr lang="en-US" sz="1200"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Race</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White</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Black</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Asian</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Other</a:t>
            </a:r>
            <a:br>
              <a:rPr lang="en-US" sz="1200"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Ethnic group</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Hispanic or Latino</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Not Hispanic or Latino</a:t>
            </a:r>
            <a:br>
              <a:rPr lang="en-US" sz="1200"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Age</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18 to &lt; 40 yrs</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40 to &lt; 65 yrs</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 65 yrs</a:t>
            </a:r>
            <a:br>
              <a:rPr lang="en-US" sz="1200"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Sex</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Male</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Female</a:t>
            </a:r>
            <a:br>
              <a:rPr lang="en-US" sz="1200"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Symptoms duration</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 10 days</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&gt; 10 days</a:t>
            </a:r>
            <a:br>
              <a:rPr lang="en-US" sz="1200"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Baseline ordinal score</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4 (not receiving oxygen)</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5 (receiving oxygen)</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6 (receiving high-flow oxygen or noninvasive mechanical ventilation)</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7 (receiving mechanical ventilation or ECMO)</a:t>
            </a:r>
          </a:p>
        </p:txBody>
      </p:sp>
      <p:grpSp>
        <p:nvGrpSpPr>
          <p:cNvPr id="10" name="Group 44">
            <a:extLst>
              <a:ext uri="{FF2B5EF4-FFF2-40B4-BE49-F238E27FC236}">
                <a16:creationId xmlns:a16="http://schemas.microsoft.com/office/drawing/2014/main" xmlns="" id="{612EED3D-915A-4C52-8129-632B6614EC53}"/>
              </a:ext>
            </a:extLst>
          </p:cNvPr>
          <p:cNvGrpSpPr/>
          <p:nvPr/>
        </p:nvGrpSpPr>
        <p:grpSpPr>
          <a:xfrm>
            <a:off x="7033667" y="1647826"/>
            <a:ext cx="418353" cy="76200"/>
            <a:chOff x="7019926" y="1643063"/>
            <a:chExt cx="495301" cy="76200"/>
          </a:xfrm>
        </p:grpSpPr>
        <p:cxnSp>
          <p:nvCxnSpPr>
            <p:cNvPr id="40" name="Straight Connector 39">
              <a:extLst>
                <a:ext uri="{FF2B5EF4-FFF2-40B4-BE49-F238E27FC236}">
                  <a16:creationId xmlns:a16="http://schemas.microsoft.com/office/drawing/2014/main" xmlns="" id="{AB085927-4F2E-4C5D-B695-EA7361231A0B}"/>
                </a:ext>
              </a:extLst>
            </p:cNvPr>
            <p:cNvCxnSpPr>
              <a:cxnSpLocks/>
            </p:cNvCxnSpPr>
            <p:nvPr/>
          </p:nvCxnSpPr>
          <p:spPr bwMode="auto">
            <a:xfrm>
              <a:off x="7019926" y="1681163"/>
              <a:ext cx="495299"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xmlns="" id="{45B4B77C-5C14-4ABA-A51F-C29030FA4622}"/>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xmlns="" id="{6BBFE17B-E82F-4E89-997E-57D480DA209A}"/>
                </a:ext>
              </a:extLst>
            </p:cNvPr>
            <p:cNvCxnSpPr/>
            <p:nvPr/>
          </p:nvCxnSpPr>
          <p:spPr bwMode="auto">
            <a:xfrm>
              <a:off x="7515227"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11" name="Group 45">
            <a:extLst>
              <a:ext uri="{FF2B5EF4-FFF2-40B4-BE49-F238E27FC236}">
                <a16:creationId xmlns:a16="http://schemas.microsoft.com/office/drawing/2014/main" xmlns="" id="{24783F26-D1B4-4308-BC24-13BCD0E1D385}"/>
              </a:ext>
            </a:extLst>
          </p:cNvPr>
          <p:cNvGrpSpPr/>
          <p:nvPr/>
        </p:nvGrpSpPr>
        <p:grpSpPr>
          <a:xfrm>
            <a:off x="7018222" y="1944742"/>
            <a:ext cx="472993" cy="79873"/>
            <a:chOff x="7019926" y="1643063"/>
            <a:chExt cx="519116" cy="76200"/>
          </a:xfrm>
        </p:grpSpPr>
        <p:cxnSp>
          <p:nvCxnSpPr>
            <p:cNvPr id="47" name="Straight Connector 46">
              <a:extLst>
                <a:ext uri="{FF2B5EF4-FFF2-40B4-BE49-F238E27FC236}">
                  <a16:creationId xmlns:a16="http://schemas.microsoft.com/office/drawing/2014/main" xmlns="" id="{AD96DBB6-A3B6-4EBB-B705-A5214239300B}"/>
                </a:ext>
              </a:extLst>
            </p:cNvPr>
            <p:cNvCxnSpPr>
              <a:cxnSpLocks/>
            </p:cNvCxnSpPr>
            <p:nvPr/>
          </p:nvCxnSpPr>
          <p:spPr bwMode="auto">
            <a:xfrm>
              <a:off x="7019926" y="1681163"/>
              <a:ext cx="519116"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xmlns="" id="{60BB4A54-C6CE-43C6-84F8-2D9CCCCE4879}"/>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xmlns="" id="{092FFF17-8E45-4515-A576-447CA8B86FFC}"/>
                </a:ext>
              </a:extLst>
            </p:cNvPr>
            <p:cNvCxnSpPr/>
            <p:nvPr/>
          </p:nvCxnSpPr>
          <p:spPr bwMode="auto">
            <a:xfrm>
              <a:off x="7539042"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21" name="Group 50">
            <a:extLst>
              <a:ext uri="{FF2B5EF4-FFF2-40B4-BE49-F238E27FC236}">
                <a16:creationId xmlns:a16="http://schemas.microsoft.com/office/drawing/2014/main" xmlns="" id="{03B8924E-F9A8-4072-8344-1BAA59685CDA}"/>
              </a:ext>
            </a:extLst>
          </p:cNvPr>
          <p:cNvGrpSpPr/>
          <p:nvPr/>
        </p:nvGrpSpPr>
        <p:grpSpPr>
          <a:xfrm>
            <a:off x="6734626" y="2090883"/>
            <a:ext cx="1045539" cy="99621"/>
            <a:chOff x="7019926" y="1643063"/>
            <a:chExt cx="1290641" cy="76200"/>
          </a:xfrm>
        </p:grpSpPr>
        <p:cxnSp>
          <p:nvCxnSpPr>
            <p:cNvPr id="52" name="Straight Connector 51">
              <a:extLst>
                <a:ext uri="{FF2B5EF4-FFF2-40B4-BE49-F238E27FC236}">
                  <a16:creationId xmlns:a16="http://schemas.microsoft.com/office/drawing/2014/main" xmlns="" id="{627F5F29-50A8-4C8D-96D9-D2DE51391FED}"/>
                </a:ext>
              </a:extLst>
            </p:cNvPr>
            <p:cNvCxnSpPr>
              <a:cxnSpLocks/>
            </p:cNvCxnSpPr>
            <p:nvPr/>
          </p:nvCxnSpPr>
          <p:spPr bwMode="auto">
            <a:xfrm>
              <a:off x="7019926" y="1681163"/>
              <a:ext cx="1290641"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xmlns="" id="{DBE7413A-B504-4CAE-B3BE-72A8B4D3F57A}"/>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xmlns="" id="{68C93306-E8CB-4FAD-BE7E-184EC3A89CFE}"/>
                </a:ext>
              </a:extLst>
            </p:cNvPr>
            <p:cNvCxnSpPr/>
            <p:nvPr/>
          </p:nvCxnSpPr>
          <p:spPr bwMode="auto">
            <a:xfrm>
              <a:off x="8310567"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23" name="Group 55">
            <a:extLst>
              <a:ext uri="{FF2B5EF4-FFF2-40B4-BE49-F238E27FC236}">
                <a16:creationId xmlns:a16="http://schemas.microsoft.com/office/drawing/2014/main" xmlns="" id="{2FA9F0F7-6C1D-4940-8586-C11CE6A20F70}"/>
              </a:ext>
            </a:extLst>
          </p:cNvPr>
          <p:cNvGrpSpPr/>
          <p:nvPr/>
        </p:nvGrpSpPr>
        <p:grpSpPr>
          <a:xfrm>
            <a:off x="6439170" y="2278542"/>
            <a:ext cx="1742071" cy="76200"/>
            <a:chOff x="7019926" y="1643063"/>
            <a:chExt cx="1804428" cy="76200"/>
          </a:xfrm>
        </p:grpSpPr>
        <p:cxnSp>
          <p:nvCxnSpPr>
            <p:cNvPr id="57" name="Straight Connector 56">
              <a:extLst>
                <a:ext uri="{FF2B5EF4-FFF2-40B4-BE49-F238E27FC236}">
                  <a16:creationId xmlns:a16="http://schemas.microsoft.com/office/drawing/2014/main" xmlns="" id="{291B5D82-33DC-406D-8B47-428CEC9B39F0}"/>
                </a:ext>
              </a:extLst>
            </p:cNvPr>
            <p:cNvCxnSpPr>
              <a:cxnSpLocks/>
            </p:cNvCxnSpPr>
            <p:nvPr/>
          </p:nvCxnSpPr>
          <p:spPr bwMode="auto">
            <a:xfrm>
              <a:off x="7019926" y="1681163"/>
              <a:ext cx="1804428"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xmlns="" id="{7C25CC87-43D6-461B-9AA7-DFA1F645462F}"/>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xmlns="" id="{4F1D12CC-6943-4B26-B949-D2912B8051D3}"/>
                </a:ext>
              </a:extLst>
            </p:cNvPr>
            <p:cNvCxnSpPr/>
            <p:nvPr/>
          </p:nvCxnSpPr>
          <p:spPr bwMode="auto">
            <a:xfrm>
              <a:off x="8824354"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30" name="Group 60">
            <a:extLst>
              <a:ext uri="{FF2B5EF4-FFF2-40B4-BE49-F238E27FC236}">
                <a16:creationId xmlns:a16="http://schemas.microsoft.com/office/drawing/2014/main" xmlns="" id="{0C2997B4-363F-42C3-B9CD-03620C75A93C}"/>
              </a:ext>
            </a:extLst>
          </p:cNvPr>
          <p:cNvGrpSpPr/>
          <p:nvPr/>
        </p:nvGrpSpPr>
        <p:grpSpPr>
          <a:xfrm>
            <a:off x="6954714" y="2585190"/>
            <a:ext cx="579993" cy="76200"/>
            <a:chOff x="7019926" y="1643063"/>
            <a:chExt cx="642947" cy="76200"/>
          </a:xfrm>
        </p:grpSpPr>
        <p:cxnSp>
          <p:nvCxnSpPr>
            <p:cNvPr id="62" name="Straight Connector 61">
              <a:extLst>
                <a:ext uri="{FF2B5EF4-FFF2-40B4-BE49-F238E27FC236}">
                  <a16:creationId xmlns:a16="http://schemas.microsoft.com/office/drawing/2014/main" xmlns="" id="{6F071AF3-9C6D-4F96-AB48-B98176AF6470}"/>
                </a:ext>
              </a:extLst>
            </p:cNvPr>
            <p:cNvCxnSpPr>
              <a:cxnSpLocks/>
            </p:cNvCxnSpPr>
            <p:nvPr/>
          </p:nvCxnSpPr>
          <p:spPr bwMode="auto">
            <a:xfrm>
              <a:off x="7019926" y="1681163"/>
              <a:ext cx="642947"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xmlns="" id="{DA265D62-C282-4177-9C20-22A7FE2D9028}"/>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xmlns="" id="{1D7A4494-2632-4788-8355-359BDB44C4FA}"/>
                </a:ext>
              </a:extLst>
            </p:cNvPr>
            <p:cNvCxnSpPr/>
            <p:nvPr/>
          </p:nvCxnSpPr>
          <p:spPr bwMode="auto">
            <a:xfrm>
              <a:off x="7662873"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32" name="Group 65">
            <a:extLst>
              <a:ext uri="{FF2B5EF4-FFF2-40B4-BE49-F238E27FC236}">
                <a16:creationId xmlns:a16="http://schemas.microsoft.com/office/drawing/2014/main" xmlns="" id="{AF3F244F-79D7-4C20-B7E7-56B7584A6FD5}"/>
              </a:ext>
            </a:extLst>
          </p:cNvPr>
          <p:cNvGrpSpPr/>
          <p:nvPr/>
        </p:nvGrpSpPr>
        <p:grpSpPr>
          <a:xfrm>
            <a:off x="6734626" y="2720985"/>
            <a:ext cx="929308" cy="103261"/>
            <a:chOff x="7019926" y="1643063"/>
            <a:chExt cx="1000141" cy="76200"/>
          </a:xfrm>
        </p:grpSpPr>
        <p:cxnSp>
          <p:nvCxnSpPr>
            <p:cNvPr id="67" name="Straight Connector 66">
              <a:extLst>
                <a:ext uri="{FF2B5EF4-FFF2-40B4-BE49-F238E27FC236}">
                  <a16:creationId xmlns:a16="http://schemas.microsoft.com/office/drawing/2014/main" xmlns="" id="{61DB928D-D62B-46BE-A18C-C48D43B74FEF}"/>
                </a:ext>
              </a:extLst>
            </p:cNvPr>
            <p:cNvCxnSpPr>
              <a:cxnSpLocks/>
            </p:cNvCxnSpPr>
            <p:nvPr/>
          </p:nvCxnSpPr>
          <p:spPr bwMode="auto">
            <a:xfrm>
              <a:off x="7019926" y="1681163"/>
              <a:ext cx="1000141" cy="0"/>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xmlns="" id="{315FC0DD-52F3-4AEF-99AD-8329DCDFDCA7}"/>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xmlns="" id="{4C386887-1396-4C4E-AC4A-629A47A64B25}"/>
                </a:ext>
              </a:extLst>
            </p:cNvPr>
            <p:cNvCxnSpPr/>
            <p:nvPr/>
          </p:nvCxnSpPr>
          <p:spPr bwMode="auto">
            <a:xfrm>
              <a:off x="8020067"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34" name="Group 70">
            <a:extLst>
              <a:ext uri="{FF2B5EF4-FFF2-40B4-BE49-F238E27FC236}">
                <a16:creationId xmlns:a16="http://schemas.microsoft.com/office/drawing/2014/main" xmlns="" id="{4E5A468F-7D18-41D9-8996-44A71FBF4B5F}"/>
              </a:ext>
            </a:extLst>
          </p:cNvPr>
          <p:cNvGrpSpPr/>
          <p:nvPr/>
        </p:nvGrpSpPr>
        <p:grpSpPr>
          <a:xfrm>
            <a:off x="6412543" y="2892828"/>
            <a:ext cx="1122546" cy="76200"/>
            <a:chOff x="7019926" y="1643063"/>
            <a:chExt cx="1223988" cy="76200"/>
          </a:xfrm>
        </p:grpSpPr>
        <p:cxnSp>
          <p:nvCxnSpPr>
            <p:cNvPr id="72" name="Straight Connector 71">
              <a:extLst>
                <a:ext uri="{FF2B5EF4-FFF2-40B4-BE49-F238E27FC236}">
                  <a16:creationId xmlns:a16="http://schemas.microsoft.com/office/drawing/2014/main" xmlns="" id="{4EB9DC26-EC7E-44B9-9ACB-7AC1C36D59F0}"/>
                </a:ext>
              </a:extLst>
            </p:cNvPr>
            <p:cNvCxnSpPr>
              <a:cxnSpLocks/>
            </p:cNvCxnSpPr>
            <p:nvPr/>
          </p:nvCxnSpPr>
          <p:spPr bwMode="auto">
            <a:xfrm>
              <a:off x="7019926" y="1681163"/>
              <a:ext cx="1223988" cy="0"/>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xmlns="" id="{32B95F4D-D36F-4314-B1B3-007D874A999F}"/>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xmlns="" id="{6A81B2BD-AFE8-4C27-BD42-7C0BAF0CFBFF}"/>
                </a:ext>
              </a:extLst>
            </p:cNvPr>
            <p:cNvCxnSpPr/>
            <p:nvPr/>
          </p:nvCxnSpPr>
          <p:spPr bwMode="auto">
            <a:xfrm>
              <a:off x="8243914"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38" name="Group 75">
            <a:extLst>
              <a:ext uri="{FF2B5EF4-FFF2-40B4-BE49-F238E27FC236}">
                <a16:creationId xmlns:a16="http://schemas.microsoft.com/office/drawing/2014/main" xmlns="" id="{9C4B5740-B1D2-4239-86A1-7EBC568AF6B8}"/>
              </a:ext>
            </a:extLst>
          </p:cNvPr>
          <p:cNvGrpSpPr/>
          <p:nvPr/>
        </p:nvGrpSpPr>
        <p:grpSpPr>
          <a:xfrm>
            <a:off x="7010176" y="3040542"/>
            <a:ext cx="1233421" cy="76200"/>
            <a:chOff x="7019926" y="1643063"/>
            <a:chExt cx="1452596" cy="76200"/>
          </a:xfrm>
        </p:grpSpPr>
        <p:cxnSp>
          <p:nvCxnSpPr>
            <p:cNvPr id="77" name="Straight Connector 76">
              <a:extLst>
                <a:ext uri="{FF2B5EF4-FFF2-40B4-BE49-F238E27FC236}">
                  <a16:creationId xmlns:a16="http://schemas.microsoft.com/office/drawing/2014/main" xmlns="" id="{F06A4D1E-E46E-4EF4-9063-DD44727A9965}"/>
                </a:ext>
              </a:extLst>
            </p:cNvPr>
            <p:cNvCxnSpPr>
              <a:cxnSpLocks/>
            </p:cNvCxnSpPr>
            <p:nvPr/>
          </p:nvCxnSpPr>
          <p:spPr bwMode="auto">
            <a:xfrm>
              <a:off x="7019926" y="1681163"/>
              <a:ext cx="1452596" cy="0"/>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xmlns="" id="{642C70C0-B5D1-46D2-9476-835024636465}"/>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xmlns="" id="{74FBB3AB-5CB0-443C-BC31-FB243EF4A3C3}"/>
                </a:ext>
              </a:extLst>
            </p:cNvPr>
            <p:cNvCxnSpPr/>
            <p:nvPr/>
          </p:nvCxnSpPr>
          <p:spPr bwMode="auto">
            <a:xfrm>
              <a:off x="8472522"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39" name="Group 80">
            <a:extLst>
              <a:ext uri="{FF2B5EF4-FFF2-40B4-BE49-F238E27FC236}">
                <a16:creationId xmlns:a16="http://schemas.microsoft.com/office/drawing/2014/main" xmlns="" id="{6FDD7696-3DE1-4E86-9447-6EFEF911803B}"/>
              </a:ext>
            </a:extLst>
          </p:cNvPr>
          <p:cNvGrpSpPr/>
          <p:nvPr/>
        </p:nvGrpSpPr>
        <p:grpSpPr>
          <a:xfrm>
            <a:off x="6789605" y="3365432"/>
            <a:ext cx="874057" cy="76200"/>
            <a:chOff x="7500942" y="1643063"/>
            <a:chExt cx="971580" cy="76200"/>
          </a:xfrm>
        </p:grpSpPr>
        <p:cxnSp>
          <p:nvCxnSpPr>
            <p:cNvPr id="82" name="Straight Connector 81">
              <a:extLst>
                <a:ext uri="{FF2B5EF4-FFF2-40B4-BE49-F238E27FC236}">
                  <a16:creationId xmlns:a16="http://schemas.microsoft.com/office/drawing/2014/main" xmlns="" id="{54F6973C-6E48-429D-BC0D-08B8CCF1A116}"/>
                </a:ext>
              </a:extLst>
            </p:cNvPr>
            <p:cNvCxnSpPr>
              <a:cxnSpLocks/>
            </p:cNvCxnSpPr>
            <p:nvPr/>
          </p:nvCxnSpPr>
          <p:spPr bwMode="auto">
            <a:xfrm>
              <a:off x="7500942" y="1681163"/>
              <a:ext cx="971580" cy="0"/>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xmlns="" id="{CAE1CDDC-A21F-41C4-B29B-C7AB2E146B37}"/>
                </a:ext>
              </a:extLst>
            </p:cNvPr>
            <p:cNvCxnSpPr/>
            <p:nvPr/>
          </p:nvCxnSpPr>
          <p:spPr bwMode="auto">
            <a:xfrm>
              <a:off x="7500942"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xmlns="" id="{85B148FD-19AA-4FC2-A0D5-A77ED9FAFA45}"/>
                </a:ext>
              </a:extLst>
            </p:cNvPr>
            <p:cNvCxnSpPr/>
            <p:nvPr/>
          </p:nvCxnSpPr>
          <p:spPr bwMode="auto">
            <a:xfrm>
              <a:off x="8472522"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41" name="Group 85">
            <a:extLst>
              <a:ext uri="{FF2B5EF4-FFF2-40B4-BE49-F238E27FC236}">
                <a16:creationId xmlns:a16="http://schemas.microsoft.com/office/drawing/2014/main" xmlns="" id="{728BA643-27C1-4AA9-B94C-5AF751BB1D74}"/>
              </a:ext>
            </a:extLst>
          </p:cNvPr>
          <p:cNvGrpSpPr/>
          <p:nvPr/>
        </p:nvGrpSpPr>
        <p:grpSpPr>
          <a:xfrm>
            <a:off x="7014253" y="3520368"/>
            <a:ext cx="496060" cy="76200"/>
            <a:chOff x="7019926" y="1643063"/>
            <a:chExt cx="561980" cy="76200"/>
          </a:xfrm>
        </p:grpSpPr>
        <p:cxnSp>
          <p:nvCxnSpPr>
            <p:cNvPr id="87" name="Straight Connector 86">
              <a:extLst>
                <a:ext uri="{FF2B5EF4-FFF2-40B4-BE49-F238E27FC236}">
                  <a16:creationId xmlns:a16="http://schemas.microsoft.com/office/drawing/2014/main" xmlns="" id="{373E2F96-BA2F-4577-A7AD-30CE53E5DF70}"/>
                </a:ext>
              </a:extLst>
            </p:cNvPr>
            <p:cNvCxnSpPr>
              <a:cxnSpLocks/>
            </p:cNvCxnSpPr>
            <p:nvPr/>
          </p:nvCxnSpPr>
          <p:spPr bwMode="auto">
            <a:xfrm>
              <a:off x="7019926" y="1681163"/>
              <a:ext cx="561653"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xmlns="" id="{75270075-88D6-4A00-8F78-7CA695B843DF}"/>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xmlns="" id="{B9A53646-D4FD-48F0-B930-C58DE18797E5}"/>
                </a:ext>
              </a:extLst>
            </p:cNvPr>
            <p:cNvCxnSpPr/>
            <p:nvPr/>
          </p:nvCxnSpPr>
          <p:spPr bwMode="auto">
            <a:xfrm>
              <a:off x="7581906"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42" name="Group 90">
            <a:extLst>
              <a:ext uri="{FF2B5EF4-FFF2-40B4-BE49-F238E27FC236}">
                <a16:creationId xmlns:a16="http://schemas.microsoft.com/office/drawing/2014/main" xmlns="" id="{8DB6895F-7AD7-4A32-A72D-B4E06C9BACA7}"/>
              </a:ext>
            </a:extLst>
          </p:cNvPr>
          <p:cNvGrpSpPr/>
          <p:nvPr/>
        </p:nvGrpSpPr>
        <p:grpSpPr>
          <a:xfrm>
            <a:off x="7238580" y="3826561"/>
            <a:ext cx="1205506" cy="76200"/>
            <a:chOff x="7019926" y="1643063"/>
            <a:chExt cx="1300182" cy="76200"/>
          </a:xfrm>
        </p:grpSpPr>
        <p:cxnSp>
          <p:nvCxnSpPr>
            <p:cNvPr id="92" name="Straight Connector 91">
              <a:extLst>
                <a:ext uri="{FF2B5EF4-FFF2-40B4-BE49-F238E27FC236}">
                  <a16:creationId xmlns:a16="http://schemas.microsoft.com/office/drawing/2014/main" xmlns="" id="{0FE9F941-A968-4635-A2C8-A396FA0A3FEB}"/>
                </a:ext>
              </a:extLst>
            </p:cNvPr>
            <p:cNvCxnSpPr>
              <a:cxnSpLocks/>
            </p:cNvCxnSpPr>
            <p:nvPr/>
          </p:nvCxnSpPr>
          <p:spPr bwMode="auto">
            <a:xfrm>
              <a:off x="7019926" y="1681163"/>
              <a:ext cx="1300182"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xmlns="" id="{483F143C-8A5F-4D77-8EED-0DF12BE9CF06}"/>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xmlns="" id="{0F0B8CBE-E028-40C9-93B1-DC78160D2C72}"/>
                </a:ext>
              </a:extLst>
            </p:cNvPr>
            <p:cNvCxnSpPr/>
            <p:nvPr/>
          </p:nvCxnSpPr>
          <p:spPr bwMode="auto">
            <a:xfrm>
              <a:off x="8320108"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45" name="Group 95">
            <a:extLst>
              <a:ext uri="{FF2B5EF4-FFF2-40B4-BE49-F238E27FC236}">
                <a16:creationId xmlns:a16="http://schemas.microsoft.com/office/drawing/2014/main" xmlns="" id="{245F54E4-A5BA-4497-8687-870C93D93099}"/>
              </a:ext>
            </a:extLst>
          </p:cNvPr>
          <p:cNvGrpSpPr/>
          <p:nvPr/>
        </p:nvGrpSpPr>
        <p:grpSpPr>
          <a:xfrm>
            <a:off x="6848236" y="3991032"/>
            <a:ext cx="548446" cy="76200"/>
            <a:chOff x="7019926" y="1643063"/>
            <a:chExt cx="619135" cy="76200"/>
          </a:xfrm>
        </p:grpSpPr>
        <p:cxnSp>
          <p:nvCxnSpPr>
            <p:cNvPr id="97" name="Straight Connector 96">
              <a:extLst>
                <a:ext uri="{FF2B5EF4-FFF2-40B4-BE49-F238E27FC236}">
                  <a16:creationId xmlns:a16="http://schemas.microsoft.com/office/drawing/2014/main" xmlns="" id="{05D8A714-C518-4F9C-B87D-0CAB0C36C3F9}"/>
                </a:ext>
              </a:extLst>
            </p:cNvPr>
            <p:cNvCxnSpPr>
              <a:cxnSpLocks/>
            </p:cNvCxnSpPr>
            <p:nvPr/>
          </p:nvCxnSpPr>
          <p:spPr bwMode="auto">
            <a:xfrm>
              <a:off x="7019926" y="1681163"/>
              <a:ext cx="619135" cy="0"/>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xmlns="" id="{30AE8D55-6C4E-4FEF-A079-A65BD9F961BB}"/>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xmlns="" id="{57E4CC1E-299F-46D5-AAA3-16F547A48B83}"/>
                </a:ext>
              </a:extLst>
            </p:cNvPr>
            <p:cNvCxnSpPr/>
            <p:nvPr/>
          </p:nvCxnSpPr>
          <p:spPr bwMode="auto">
            <a:xfrm>
              <a:off x="7639061"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46" name="Group 100">
            <a:extLst>
              <a:ext uri="{FF2B5EF4-FFF2-40B4-BE49-F238E27FC236}">
                <a16:creationId xmlns:a16="http://schemas.microsoft.com/office/drawing/2014/main" xmlns="" id="{D8E42FAD-CCF1-45F1-A084-6A26EB651F72}"/>
              </a:ext>
            </a:extLst>
          </p:cNvPr>
          <p:cNvGrpSpPr/>
          <p:nvPr/>
        </p:nvGrpSpPr>
        <p:grpSpPr>
          <a:xfrm>
            <a:off x="6874786" y="4147540"/>
            <a:ext cx="734966" cy="76200"/>
            <a:chOff x="7019926" y="1643063"/>
            <a:chExt cx="847743" cy="76200"/>
          </a:xfrm>
        </p:grpSpPr>
        <p:cxnSp>
          <p:nvCxnSpPr>
            <p:cNvPr id="102" name="Straight Connector 101">
              <a:extLst>
                <a:ext uri="{FF2B5EF4-FFF2-40B4-BE49-F238E27FC236}">
                  <a16:creationId xmlns:a16="http://schemas.microsoft.com/office/drawing/2014/main" xmlns="" id="{3403829E-1D31-4C82-87F7-BA7A8B3686CB}"/>
                </a:ext>
              </a:extLst>
            </p:cNvPr>
            <p:cNvCxnSpPr>
              <a:cxnSpLocks/>
            </p:cNvCxnSpPr>
            <p:nvPr/>
          </p:nvCxnSpPr>
          <p:spPr bwMode="auto">
            <a:xfrm>
              <a:off x="7019926" y="1681163"/>
              <a:ext cx="847743" cy="0"/>
            </a:xfrm>
            <a:prstGeom prst="line">
              <a:avLst/>
            </a:prstGeom>
            <a:noFill/>
            <a:ln w="28575" cap="flat" cmpd="sng" algn="ctr">
              <a:solidFill>
                <a:schemeClr val="bg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xmlns="" id="{6337680C-2E04-4859-AF15-B8FC42FD5982}"/>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xmlns="" id="{B57B37F4-4BC4-490F-8450-8BC2ED1D42C4}"/>
                </a:ext>
              </a:extLst>
            </p:cNvPr>
            <p:cNvCxnSpPr/>
            <p:nvPr/>
          </p:nvCxnSpPr>
          <p:spPr bwMode="auto">
            <a:xfrm>
              <a:off x="7867669"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50" name="Group 105">
            <a:extLst>
              <a:ext uri="{FF2B5EF4-FFF2-40B4-BE49-F238E27FC236}">
                <a16:creationId xmlns:a16="http://schemas.microsoft.com/office/drawing/2014/main" xmlns="" id="{22108ED8-BF8A-4CAC-AA79-5D7D2872C76B}"/>
              </a:ext>
            </a:extLst>
          </p:cNvPr>
          <p:cNvGrpSpPr/>
          <p:nvPr/>
        </p:nvGrpSpPr>
        <p:grpSpPr>
          <a:xfrm>
            <a:off x="7005921" y="4475528"/>
            <a:ext cx="511393" cy="76200"/>
            <a:chOff x="7019926" y="1643063"/>
            <a:chExt cx="590558" cy="76200"/>
          </a:xfrm>
        </p:grpSpPr>
        <p:cxnSp>
          <p:nvCxnSpPr>
            <p:cNvPr id="107" name="Straight Connector 106">
              <a:extLst>
                <a:ext uri="{FF2B5EF4-FFF2-40B4-BE49-F238E27FC236}">
                  <a16:creationId xmlns:a16="http://schemas.microsoft.com/office/drawing/2014/main" xmlns="" id="{C7C681E3-72EF-4E9C-99F2-4E95ECC2CD74}"/>
                </a:ext>
              </a:extLst>
            </p:cNvPr>
            <p:cNvCxnSpPr>
              <a:cxnSpLocks/>
            </p:cNvCxnSpPr>
            <p:nvPr/>
          </p:nvCxnSpPr>
          <p:spPr bwMode="auto">
            <a:xfrm>
              <a:off x="7019926" y="1681163"/>
              <a:ext cx="584328" cy="0"/>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xmlns="" id="{B8BFB54F-BC27-426C-A984-3D2AF5C51D59}"/>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xmlns="" id="{9F52B2A6-F5FB-4591-908D-8F488E959FD0}"/>
                </a:ext>
              </a:extLst>
            </p:cNvPr>
            <p:cNvCxnSpPr/>
            <p:nvPr/>
          </p:nvCxnSpPr>
          <p:spPr bwMode="auto">
            <a:xfrm>
              <a:off x="7610484"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51" name="Group 110">
            <a:extLst>
              <a:ext uri="{FF2B5EF4-FFF2-40B4-BE49-F238E27FC236}">
                <a16:creationId xmlns:a16="http://schemas.microsoft.com/office/drawing/2014/main" xmlns="" id="{A44E6050-D8C9-42B4-AD05-C58E20FD8029}"/>
              </a:ext>
            </a:extLst>
          </p:cNvPr>
          <p:cNvGrpSpPr/>
          <p:nvPr/>
        </p:nvGrpSpPr>
        <p:grpSpPr>
          <a:xfrm>
            <a:off x="6918968" y="4621580"/>
            <a:ext cx="690784" cy="76200"/>
            <a:chOff x="7019926" y="1643063"/>
            <a:chExt cx="776301" cy="76200"/>
          </a:xfrm>
        </p:grpSpPr>
        <p:cxnSp>
          <p:nvCxnSpPr>
            <p:cNvPr id="112" name="Straight Connector 111">
              <a:extLst>
                <a:ext uri="{FF2B5EF4-FFF2-40B4-BE49-F238E27FC236}">
                  <a16:creationId xmlns:a16="http://schemas.microsoft.com/office/drawing/2014/main" xmlns="" id="{21B1E814-6543-4BA2-AE99-F8D74E6BE79E}"/>
                </a:ext>
              </a:extLst>
            </p:cNvPr>
            <p:cNvCxnSpPr>
              <a:cxnSpLocks/>
            </p:cNvCxnSpPr>
            <p:nvPr/>
          </p:nvCxnSpPr>
          <p:spPr bwMode="auto">
            <a:xfrm>
              <a:off x="7019926" y="1681163"/>
              <a:ext cx="776301" cy="0"/>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xmlns="" id="{37DAB4B1-B666-41B7-90AD-F527096C5E72}"/>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xmlns="" id="{315D44B5-8D53-4D45-8F2C-1B7AA9342E76}"/>
                </a:ext>
              </a:extLst>
            </p:cNvPr>
            <p:cNvCxnSpPr/>
            <p:nvPr/>
          </p:nvCxnSpPr>
          <p:spPr bwMode="auto">
            <a:xfrm>
              <a:off x="7796227"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55" name="Group 115">
            <a:extLst>
              <a:ext uri="{FF2B5EF4-FFF2-40B4-BE49-F238E27FC236}">
                <a16:creationId xmlns:a16="http://schemas.microsoft.com/office/drawing/2014/main" xmlns="" id="{9FE60FB9-39D2-4189-9832-68BDDD49F07E}"/>
              </a:ext>
            </a:extLst>
          </p:cNvPr>
          <p:cNvGrpSpPr/>
          <p:nvPr/>
        </p:nvGrpSpPr>
        <p:grpSpPr>
          <a:xfrm>
            <a:off x="6780050" y="5113388"/>
            <a:ext cx="690785" cy="76200"/>
            <a:chOff x="7019926" y="1643063"/>
            <a:chExt cx="776301" cy="76200"/>
          </a:xfrm>
        </p:grpSpPr>
        <p:cxnSp>
          <p:nvCxnSpPr>
            <p:cNvPr id="117" name="Straight Connector 116">
              <a:extLst>
                <a:ext uri="{FF2B5EF4-FFF2-40B4-BE49-F238E27FC236}">
                  <a16:creationId xmlns:a16="http://schemas.microsoft.com/office/drawing/2014/main" xmlns="" id="{863684A0-C03B-489C-8739-A0A8A81654DB}"/>
                </a:ext>
              </a:extLst>
            </p:cNvPr>
            <p:cNvCxnSpPr>
              <a:cxnSpLocks/>
            </p:cNvCxnSpPr>
            <p:nvPr/>
          </p:nvCxnSpPr>
          <p:spPr bwMode="auto">
            <a:xfrm>
              <a:off x="7019926" y="1681163"/>
              <a:ext cx="776301" cy="0"/>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xmlns="" id="{4962C705-41CD-4000-B9BF-5E38329B2A07}"/>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xmlns="" id="{C525F50E-9D88-4D95-A425-B126464F654B}"/>
                </a:ext>
              </a:extLst>
            </p:cNvPr>
            <p:cNvCxnSpPr/>
            <p:nvPr/>
          </p:nvCxnSpPr>
          <p:spPr bwMode="auto">
            <a:xfrm>
              <a:off x="7796227"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56" name="Group 119">
            <a:extLst>
              <a:ext uri="{FF2B5EF4-FFF2-40B4-BE49-F238E27FC236}">
                <a16:creationId xmlns:a16="http://schemas.microsoft.com/office/drawing/2014/main" xmlns="" id="{F9C167EB-33EE-43AC-892A-6A392CBC367C}"/>
              </a:ext>
            </a:extLst>
          </p:cNvPr>
          <p:cNvGrpSpPr/>
          <p:nvPr/>
        </p:nvGrpSpPr>
        <p:grpSpPr>
          <a:xfrm>
            <a:off x="7065942" y="4939501"/>
            <a:ext cx="530534" cy="76200"/>
            <a:chOff x="7019926" y="1643063"/>
            <a:chExt cx="590558" cy="76200"/>
          </a:xfrm>
        </p:grpSpPr>
        <p:cxnSp>
          <p:nvCxnSpPr>
            <p:cNvPr id="121" name="Straight Connector 120">
              <a:extLst>
                <a:ext uri="{FF2B5EF4-FFF2-40B4-BE49-F238E27FC236}">
                  <a16:creationId xmlns:a16="http://schemas.microsoft.com/office/drawing/2014/main" xmlns="" id="{DABF409F-6FBF-4EFE-83A4-B1855DBB4FAC}"/>
                </a:ext>
              </a:extLst>
            </p:cNvPr>
            <p:cNvCxnSpPr>
              <a:cxnSpLocks/>
            </p:cNvCxnSpPr>
            <p:nvPr/>
          </p:nvCxnSpPr>
          <p:spPr bwMode="auto">
            <a:xfrm>
              <a:off x="7019926" y="1681163"/>
              <a:ext cx="584328" cy="0"/>
            </a:xfrm>
            <a:prstGeom prst="line">
              <a:avLst/>
            </a:prstGeom>
            <a:noFill/>
            <a:ln w="28575" cap="flat" cmpd="sng" algn="ctr">
              <a:solidFill>
                <a:schemeClr val="bg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xmlns="" id="{D8645B31-9F67-49EC-AC7B-506651D05C51}"/>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xmlns="" id="{7031B442-AA0E-4968-881F-24CB986762B3}"/>
                </a:ext>
              </a:extLst>
            </p:cNvPr>
            <p:cNvCxnSpPr/>
            <p:nvPr/>
          </p:nvCxnSpPr>
          <p:spPr bwMode="auto">
            <a:xfrm>
              <a:off x="7610484"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60" name="Group 123">
            <a:extLst>
              <a:ext uri="{FF2B5EF4-FFF2-40B4-BE49-F238E27FC236}">
                <a16:creationId xmlns:a16="http://schemas.microsoft.com/office/drawing/2014/main" xmlns="" id="{52AED71A-E5D8-4509-9FD4-B275E58088C6}"/>
              </a:ext>
            </a:extLst>
          </p:cNvPr>
          <p:cNvGrpSpPr/>
          <p:nvPr/>
        </p:nvGrpSpPr>
        <p:grpSpPr>
          <a:xfrm>
            <a:off x="6732239" y="5412528"/>
            <a:ext cx="1024174" cy="76200"/>
            <a:chOff x="7019926" y="1643063"/>
            <a:chExt cx="1128736" cy="76200"/>
          </a:xfrm>
        </p:grpSpPr>
        <p:cxnSp>
          <p:nvCxnSpPr>
            <p:cNvPr id="125" name="Straight Connector 124">
              <a:extLst>
                <a:ext uri="{FF2B5EF4-FFF2-40B4-BE49-F238E27FC236}">
                  <a16:creationId xmlns:a16="http://schemas.microsoft.com/office/drawing/2014/main" xmlns="" id="{91050A5A-F351-4514-9150-4E91C282DEAC}"/>
                </a:ext>
              </a:extLst>
            </p:cNvPr>
            <p:cNvCxnSpPr>
              <a:cxnSpLocks/>
            </p:cNvCxnSpPr>
            <p:nvPr/>
          </p:nvCxnSpPr>
          <p:spPr bwMode="auto">
            <a:xfrm>
              <a:off x="7019926" y="1681163"/>
              <a:ext cx="1128736" cy="0"/>
            </a:xfrm>
            <a:prstGeom prst="line">
              <a:avLst/>
            </a:prstGeom>
            <a:noFill/>
            <a:ln w="28575" cap="flat" cmpd="sng" algn="ctr">
              <a:solidFill>
                <a:schemeClr val="bg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xmlns="" id="{005E0FA8-39C1-4343-B692-E88464694E46}"/>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xmlns="" id="{A2AE2849-6DF8-41FB-B342-C73C4FA32654}"/>
                </a:ext>
              </a:extLst>
            </p:cNvPr>
            <p:cNvCxnSpPr/>
            <p:nvPr/>
          </p:nvCxnSpPr>
          <p:spPr bwMode="auto">
            <a:xfrm>
              <a:off x="8148662"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61" name="Group 128">
            <a:extLst>
              <a:ext uri="{FF2B5EF4-FFF2-40B4-BE49-F238E27FC236}">
                <a16:creationId xmlns:a16="http://schemas.microsoft.com/office/drawing/2014/main" xmlns="" id="{FEE84C65-FD12-433F-A991-1AD6E1795F41}"/>
              </a:ext>
            </a:extLst>
          </p:cNvPr>
          <p:cNvGrpSpPr/>
          <p:nvPr/>
        </p:nvGrpSpPr>
        <p:grpSpPr>
          <a:xfrm>
            <a:off x="7114362" y="5571542"/>
            <a:ext cx="609486" cy="76200"/>
            <a:chOff x="7019926" y="1643063"/>
            <a:chExt cx="676287" cy="76200"/>
          </a:xfrm>
        </p:grpSpPr>
        <p:cxnSp>
          <p:nvCxnSpPr>
            <p:cNvPr id="130" name="Straight Connector 129">
              <a:extLst>
                <a:ext uri="{FF2B5EF4-FFF2-40B4-BE49-F238E27FC236}">
                  <a16:creationId xmlns:a16="http://schemas.microsoft.com/office/drawing/2014/main" xmlns="" id="{0E279A8B-F084-4853-A011-38BC1345717A}"/>
                </a:ext>
              </a:extLst>
            </p:cNvPr>
            <p:cNvCxnSpPr>
              <a:cxnSpLocks/>
            </p:cNvCxnSpPr>
            <p:nvPr/>
          </p:nvCxnSpPr>
          <p:spPr bwMode="auto">
            <a:xfrm>
              <a:off x="7019926" y="1681163"/>
              <a:ext cx="666925" cy="0"/>
            </a:xfrm>
            <a:prstGeom prst="line">
              <a:avLst/>
            </a:prstGeom>
            <a:noFill/>
            <a:ln w="28575" cap="flat" cmpd="sng" algn="ctr">
              <a:solidFill>
                <a:schemeClr val="bg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xmlns="" id="{4DE5AB71-6483-4DDA-8D4F-7200EC23192C}"/>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xmlns="" id="{31CF74AB-5F3A-466B-BB5A-14764A65A8BE}"/>
                </a:ext>
              </a:extLst>
            </p:cNvPr>
            <p:cNvCxnSpPr/>
            <p:nvPr/>
          </p:nvCxnSpPr>
          <p:spPr bwMode="auto">
            <a:xfrm>
              <a:off x="7696213"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65" name="Group 133">
            <a:extLst>
              <a:ext uri="{FF2B5EF4-FFF2-40B4-BE49-F238E27FC236}">
                <a16:creationId xmlns:a16="http://schemas.microsoft.com/office/drawing/2014/main" xmlns="" id="{DFDE4609-51CF-4B7B-9BC0-BF7B54AA23B9}"/>
              </a:ext>
            </a:extLst>
          </p:cNvPr>
          <p:cNvGrpSpPr/>
          <p:nvPr/>
        </p:nvGrpSpPr>
        <p:grpSpPr>
          <a:xfrm>
            <a:off x="6475968" y="5726529"/>
            <a:ext cx="1058740" cy="76200"/>
            <a:chOff x="7019926" y="1643063"/>
            <a:chExt cx="1190647" cy="76200"/>
          </a:xfrm>
        </p:grpSpPr>
        <p:cxnSp>
          <p:nvCxnSpPr>
            <p:cNvPr id="135" name="Straight Connector 134">
              <a:extLst>
                <a:ext uri="{FF2B5EF4-FFF2-40B4-BE49-F238E27FC236}">
                  <a16:creationId xmlns:a16="http://schemas.microsoft.com/office/drawing/2014/main" xmlns="" id="{00C6B856-D0FD-4637-83E8-14F7588C42FE}"/>
                </a:ext>
              </a:extLst>
            </p:cNvPr>
            <p:cNvCxnSpPr>
              <a:cxnSpLocks/>
            </p:cNvCxnSpPr>
            <p:nvPr/>
          </p:nvCxnSpPr>
          <p:spPr bwMode="auto">
            <a:xfrm>
              <a:off x="7019926" y="1681163"/>
              <a:ext cx="1189772" cy="0"/>
            </a:xfrm>
            <a:prstGeom prst="line">
              <a:avLst/>
            </a:prstGeom>
            <a:noFill/>
            <a:ln w="28575" cap="flat" cmpd="sng" algn="ctr">
              <a:solidFill>
                <a:schemeClr val="bg1"/>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xmlns="" id="{04A07C92-D810-42DF-827F-9CD0A904FA80}"/>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xmlns="" id="{EA0FB818-DA56-4DAB-9133-95DD80A0AD09}"/>
                </a:ext>
              </a:extLst>
            </p:cNvPr>
            <p:cNvCxnSpPr/>
            <p:nvPr/>
          </p:nvCxnSpPr>
          <p:spPr bwMode="auto">
            <a:xfrm>
              <a:off x="8210573"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66" name="Group 138">
            <a:extLst>
              <a:ext uri="{FF2B5EF4-FFF2-40B4-BE49-F238E27FC236}">
                <a16:creationId xmlns:a16="http://schemas.microsoft.com/office/drawing/2014/main" xmlns="" id="{E126CD6B-207A-4101-880E-DBACC69F7F81}"/>
              </a:ext>
            </a:extLst>
          </p:cNvPr>
          <p:cNvGrpSpPr/>
          <p:nvPr/>
        </p:nvGrpSpPr>
        <p:grpSpPr>
          <a:xfrm>
            <a:off x="6348498" y="5892770"/>
            <a:ext cx="973138" cy="76200"/>
            <a:chOff x="7019926" y="1643063"/>
            <a:chExt cx="1162069" cy="76200"/>
          </a:xfrm>
        </p:grpSpPr>
        <p:cxnSp>
          <p:nvCxnSpPr>
            <p:cNvPr id="140" name="Straight Connector 139">
              <a:extLst>
                <a:ext uri="{FF2B5EF4-FFF2-40B4-BE49-F238E27FC236}">
                  <a16:creationId xmlns:a16="http://schemas.microsoft.com/office/drawing/2014/main" xmlns="" id="{22B6611D-1DE1-4343-88F9-4DCFA94E79BC}"/>
                </a:ext>
              </a:extLst>
            </p:cNvPr>
            <p:cNvCxnSpPr>
              <a:cxnSpLocks/>
            </p:cNvCxnSpPr>
            <p:nvPr/>
          </p:nvCxnSpPr>
          <p:spPr bwMode="auto">
            <a:xfrm>
              <a:off x="7019926" y="1681163"/>
              <a:ext cx="1162069" cy="0"/>
            </a:xfrm>
            <a:prstGeom prst="line">
              <a:avLst/>
            </a:prstGeom>
            <a:noFill/>
            <a:ln w="28575" cap="flat" cmpd="sng" algn="ctr">
              <a:solidFill>
                <a:schemeClr val="bg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xmlns="" id="{765ED9EB-B89A-4127-AA98-2FFD7AD79CBB}"/>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xmlns="" id="{DB77FC85-FF0C-437C-B3F2-0F90F284AD64}"/>
                </a:ext>
              </a:extLst>
            </p:cNvPr>
            <p:cNvCxnSpPr/>
            <p:nvPr/>
          </p:nvCxnSpPr>
          <p:spPr bwMode="auto">
            <a:xfrm>
              <a:off x="8181995" y="1643063"/>
              <a:ext cx="0" cy="76200"/>
            </a:xfrm>
            <a:prstGeom prst="line">
              <a:avLst/>
            </a:prstGeom>
            <a:noFill/>
            <a:ln w="28575" cap="flat" cmpd="sng" algn="ctr">
              <a:solidFill>
                <a:schemeClr val="bg1"/>
              </a:solidFill>
              <a:prstDash val="solid"/>
              <a:round/>
              <a:headEnd type="none" w="med" len="med"/>
              <a:tailEnd type="none" w="med" len="med"/>
            </a:ln>
            <a:effectLst/>
          </p:spPr>
        </p:cxnSp>
      </p:grpSp>
      <p:sp>
        <p:nvSpPr>
          <p:cNvPr id="144" name="Oval 143">
            <a:extLst>
              <a:ext uri="{FF2B5EF4-FFF2-40B4-BE49-F238E27FC236}">
                <a16:creationId xmlns:a16="http://schemas.microsoft.com/office/drawing/2014/main" xmlns="" id="{4767403E-96C8-4472-BE40-7F8014E5322D}"/>
              </a:ext>
            </a:extLst>
          </p:cNvPr>
          <p:cNvSpPr/>
          <p:nvPr/>
        </p:nvSpPr>
        <p:spPr bwMode="auto">
          <a:xfrm>
            <a:off x="7202004" y="1653785"/>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5" name="Oval 144">
            <a:extLst>
              <a:ext uri="{FF2B5EF4-FFF2-40B4-BE49-F238E27FC236}">
                <a16:creationId xmlns:a16="http://schemas.microsoft.com/office/drawing/2014/main" xmlns="" id="{7EB71B3B-30D9-44A9-A5A8-2C1145518183}"/>
              </a:ext>
            </a:extLst>
          </p:cNvPr>
          <p:cNvSpPr/>
          <p:nvPr/>
        </p:nvSpPr>
        <p:spPr bwMode="auto">
          <a:xfrm>
            <a:off x="7209004" y="1945280"/>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6" name="Oval 145">
            <a:extLst>
              <a:ext uri="{FF2B5EF4-FFF2-40B4-BE49-F238E27FC236}">
                <a16:creationId xmlns:a16="http://schemas.microsoft.com/office/drawing/2014/main" xmlns="" id="{B5C38E68-F3DF-4D8C-96CA-8DD385426A85}"/>
              </a:ext>
            </a:extLst>
          </p:cNvPr>
          <p:cNvSpPr/>
          <p:nvPr/>
        </p:nvSpPr>
        <p:spPr bwMode="auto">
          <a:xfrm>
            <a:off x="7216371" y="2102089"/>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7" name="Oval 146">
            <a:extLst>
              <a:ext uri="{FF2B5EF4-FFF2-40B4-BE49-F238E27FC236}">
                <a16:creationId xmlns:a16="http://schemas.microsoft.com/office/drawing/2014/main" xmlns="" id="{861C1D60-2F82-45AC-A8D9-3AD8793E3C87}"/>
              </a:ext>
            </a:extLst>
          </p:cNvPr>
          <p:cNvSpPr/>
          <p:nvPr/>
        </p:nvSpPr>
        <p:spPr bwMode="auto">
          <a:xfrm>
            <a:off x="7272716" y="2283885"/>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8" name="Oval 147">
            <a:extLst>
              <a:ext uri="{FF2B5EF4-FFF2-40B4-BE49-F238E27FC236}">
                <a16:creationId xmlns:a16="http://schemas.microsoft.com/office/drawing/2014/main" xmlns="" id="{6E32B10C-1167-456F-9372-7CA205A7BFFE}"/>
              </a:ext>
            </a:extLst>
          </p:cNvPr>
          <p:cNvSpPr/>
          <p:nvPr/>
        </p:nvSpPr>
        <p:spPr bwMode="auto">
          <a:xfrm>
            <a:off x="7151480" y="2737845"/>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9" name="Oval 148">
            <a:extLst>
              <a:ext uri="{FF2B5EF4-FFF2-40B4-BE49-F238E27FC236}">
                <a16:creationId xmlns:a16="http://schemas.microsoft.com/office/drawing/2014/main" xmlns="" id="{7F16C379-93B6-4DE4-9DF1-628557B9ED07}"/>
              </a:ext>
            </a:extLst>
          </p:cNvPr>
          <p:cNvSpPr/>
          <p:nvPr/>
        </p:nvSpPr>
        <p:spPr bwMode="auto">
          <a:xfrm>
            <a:off x="7196079" y="2585190"/>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0" name="Oval 149">
            <a:extLst>
              <a:ext uri="{FF2B5EF4-FFF2-40B4-BE49-F238E27FC236}">
                <a16:creationId xmlns:a16="http://schemas.microsoft.com/office/drawing/2014/main" xmlns="" id="{B490670F-7173-4473-9E23-1EF679A6C65C}"/>
              </a:ext>
            </a:extLst>
          </p:cNvPr>
          <p:cNvSpPr/>
          <p:nvPr/>
        </p:nvSpPr>
        <p:spPr bwMode="auto">
          <a:xfrm>
            <a:off x="6929532" y="2884159"/>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1" name="Oval 150">
            <a:extLst>
              <a:ext uri="{FF2B5EF4-FFF2-40B4-BE49-F238E27FC236}">
                <a16:creationId xmlns:a16="http://schemas.microsoft.com/office/drawing/2014/main" xmlns="" id="{2441A249-0244-4EFA-A63A-E020D9775C71}"/>
              </a:ext>
            </a:extLst>
          </p:cNvPr>
          <p:cNvSpPr/>
          <p:nvPr/>
        </p:nvSpPr>
        <p:spPr bwMode="auto">
          <a:xfrm>
            <a:off x="7596479" y="3042066"/>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2" name="Oval 151">
            <a:extLst>
              <a:ext uri="{FF2B5EF4-FFF2-40B4-BE49-F238E27FC236}">
                <a16:creationId xmlns:a16="http://schemas.microsoft.com/office/drawing/2014/main" xmlns="" id="{18B781F8-51E7-4A0B-8398-3AEF08AD6552}"/>
              </a:ext>
            </a:extLst>
          </p:cNvPr>
          <p:cNvSpPr/>
          <p:nvPr/>
        </p:nvSpPr>
        <p:spPr bwMode="auto">
          <a:xfrm>
            <a:off x="7179228" y="3369373"/>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3" name="Oval 152">
            <a:extLst>
              <a:ext uri="{FF2B5EF4-FFF2-40B4-BE49-F238E27FC236}">
                <a16:creationId xmlns:a16="http://schemas.microsoft.com/office/drawing/2014/main" xmlns="" id="{55E2697D-4A74-4597-9C18-26483F3F4A32}"/>
              </a:ext>
            </a:extLst>
          </p:cNvPr>
          <p:cNvSpPr/>
          <p:nvPr/>
        </p:nvSpPr>
        <p:spPr bwMode="auto">
          <a:xfrm>
            <a:off x="7232655" y="3516934"/>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4" name="Oval 153">
            <a:extLst>
              <a:ext uri="{FF2B5EF4-FFF2-40B4-BE49-F238E27FC236}">
                <a16:creationId xmlns:a16="http://schemas.microsoft.com/office/drawing/2014/main" xmlns="" id="{1DEF1DC4-C5BF-4880-9A08-0DD2C06D5D82}"/>
              </a:ext>
            </a:extLst>
          </p:cNvPr>
          <p:cNvSpPr/>
          <p:nvPr/>
        </p:nvSpPr>
        <p:spPr bwMode="auto">
          <a:xfrm>
            <a:off x="7811547" y="3826561"/>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5" name="Oval 154">
            <a:extLst>
              <a:ext uri="{FF2B5EF4-FFF2-40B4-BE49-F238E27FC236}">
                <a16:creationId xmlns:a16="http://schemas.microsoft.com/office/drawing/2014/main" xmlns="" id="{49A41BB7-38B3-47A7-9D5D-2F4425326C9E}"/>
              </a:ext>
            </a:extLst>
          </p:cNvPr>
          <p:cNvSpPr/>
          <p:nvPr/>
        </p:nvSpPr>
        <p:spPr bwMode="auto">
          <a:xfrm>
            <a:off x="7090442" y="3986723"/>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6" name="Oval 155">
            <a:extLst>
              <a:ext uri="{FF2B5EF4-FFF2-40B4-BE49-F238E27FC236}">
                <a16:creationId xmlns:a16="http://schemas.microsoft.com/office/drawing/2014/main" xmlns="" id="{5C47EBF2-1F39-4EA1-A43C-98DF6C7FC8F1}"/>
              </a:ext>
            </a:extLst>
          </p:cNvPr>
          <p:cNvSpPr/>
          <p:nvPr/>
        </p:nvSpPr>
        <p:spPr bwMode="auto">
          <a:xfrm>
            <a:off x="7215804" y="4149343"/>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7" name="Oval 156">
            <a:extLst>
              <a:ext uri="{FF2B5EF4-FFF2-40B4-BE49-F238E27FC236}">
                <a16:creationId xmlns:a16="http://schemas.microsoft.com/office/drawing/2014/main" xmlns="" id="{3F16EA40-D697-4AD8-8669-C6247F0DF6B9}"/>
              </a:ext>
            </a:extLst>
          </p:cNvPr>
          <p:cNvSpPr/>
          <p:nvPr/>
        </p:nvSpPr>
        <p:spPr bwMode="auto">
          <a:xfrm>
            <a:off x="7222181" y="4474289"/>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8" name="Oval 157">
            <a:extLst>
              <a:ext uri="{FF2B5EF4-FFF2-40B4-BE49-F238E27FC236}">
                <a16:creationId xmlns:a16="http://schemas.microsoft.com/office/drawing/2014/main" xmlns="" id="{671F3F69-5429-45C5-BBF8-BF3695ADEC7B}"/>
              </a:ext>
            </a:extLst>
          </p:cNvPr>
          <p:cNvSpPr/>
          <p:nvPr/>
        </p:nvSpPr>
        <p:spPr bwMode="auto">
          <a:xfrm>
            <a:off x="7229712" y="4626495"/>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9" name="Oval 158">
            <a:extLst>
              <a:ext uri="{FF2B5EF4-FFF2-40B4-BE49-F238E27FC236}">
                <a16:creationId xmlns:a16="http://schemas.microsoft.com/office/drawing/2014/main" xmlns="" id="{ECDCC50C-CC4F-49B7-A9F7-9CCF874470F0}"/>
              </a:ext>
            </a:extLst>
          </p:cNvPr>
          <p:cNvSpPr/>
          <p:nvPr/>
        </p:nvSpPr>
        <p:spPr bwMode="auto">
          <a:xfrm>
            <a:off x="7289271" y="4938650"/>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0" name="Oval 159">
            <a:extLst>
              <a:ext uri="{FF2B5EF4-FFF2-40B4-BE49-F238E27FC236}">
                <a16:creationId xmlns:a16="http://schemas.microsoft.com/office/drawing/2014/main" xmlns="" id="{BD3AF22D-D0FE-44BE-B32F-08877E355716}"/>
              </a:ext>
            </a:extLst>
          </p:cNvPr>
          <p:cNvSpPr/>
          <p:nvPr/>
        </p:nvSpPr>
        <p:spPr bwMode="auto">
          <a:xfrm>
            <a:off x="7099193" y="5112733"/>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1" name="Oval 160">
            <a:extLst>
              <a:ext uri="{FF2B5EF4-FFF2-40B4-BE49-F238E27FC236}">
                <a16:creationId xmlns:a16="http://schemas.microsoft.com/office/drawing/2014/main" xmlns="" id="{8DF383EA-49FB-4791-8158-EFEDBE5C17FA}"/>
              </a:ext>
            </a:extLst>
          </p:cNvPr>
          <p:cNvSpPr/>
          <p:nvPr/>
        </p:nvSpPr>
        <p:spPr bwMode="auto">
          <a:xfrm>
            <a:off x="7199765" y="5414875"/>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2" name="Oval 161">
            <a:extLst>
              <a:ext uri="{FF2B5EF4-FFF2-40B4-BE49-F238E27FC236}">
                <a16:creationId xmlns:a16="http://schemas.microsoft.com/office/drawing/2014/main" xmlns="" id="{7D00591A-DEE0-4794-8126-43FD2D32C5E9}"/>
              </a:ext>
            </a:extLst>
          </p:cNvPr>
          <p:cNvSpPr/>
          <p:nvPr/>
        </p:nvSpPr>
        <p:spPr bwMode="auto">
          <a:xfrm>
            <a:off x="7373451" y="5571991"/>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3" name="Oval 162">
            <a:extLst>
              <a:ext uri="{FF2B5EF4-FFF2-40B4-BE49-F238E27FC236}">
                <a16:creationId xmlns:a16="http://schemas.microsoft.com/office/drawing/2014/main" xmlns="" id="{599C4959-D8C1-457C-B919-CAAD036AEE3C}"/>
              </a:ext>
            </a:extLst>
          </p:cNvPr>
          <p:cNvSpPr/>
          <p:nvPr/>
        </p:nvSpPr>
        <p:spPr bwMode="auto">
          <a:xfrm>
            <a:off x="6957510" y="5726529"/>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4" name="Oval 163">
            <a:extLst>
              <a:ext uri="{FF2B5EF4-FFF2-40B4-BE49-F238E27FC236}">
                <a16:creationId xmlns:a16="http://schemas.microsoft.com/office/drawing/2014/main" xmlns="" id="{930552FC-4CE9-4E29-9855-924E4E904423}"/>
              </a:ext>
            </a:extLst>
          </p:cNvPr>
          <p:cNvSpPr/>
          <p:nvPr/>
        </p:nvSpPr>
        <p:spPr bwMode="auto">
          <a:xfrm>
            <a:off x="6794295" y="5895950"/>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 name="Rectangle 3">
            <a:extLst>
              <a:ext uri="{FF2B5EF4-FFF2-40B4-BE49-F238E27FC236}">
                <a16:creationId xmlns:a16="http://schemas.microsoft.com/office/drawing/2014/main" xmlns="" id="{F7143806-2962-4EBE-A924-A3A1FAF99E6A}"/>
              </a:ext>
            </a:extLst>
          </p:cNvPr>
          <p:cNvSpPr/>
          <p:nvPr/>
        </p:nvSpPr>
        <p:spPr bwMode="auto">
          <a:xfrm>
            <a:off x="865441" y="5210076"/>
            <a:ext cx="9990625" cy="802378"/>
          </a:xfrm>
          <a:prstGeom prst="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 name="Text Box 15">
            <a:extLst>
              <a:ext uri="{FF2B5EF4-FFF2-40B4-BE49-F238E27FC236}">
                <a16:creationId xmlns:a16="http://schemas.microsoft.com/office/drawing/2014/main" xmlns="" id="{529B7578-6870-4C90-A3F5-99C14D658575}"/>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 xmlns:p14="http://schemas.microsoft.com/office/powerpoint/2010/main" val="11588269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26685D-DE3A-4155-9B17-E9368C29292D}"/>
              </a:ext>
            </a:extLst>
          </p:cNvPr>
          <p:cNvSpPr>
            <a:spLocks noGrp="1"/>
          </p:cNvSpPr>
          <p:nvPr>
            <p:ph type="title"/>
          </p:nvPr>
        </p:nvSpPr>
        <p:spPr/>
        <p:txBody>
          <a:bodyPr/>
          <a:lstStyle/>
          <a:p>
            <a:r>
              <a:rPr lang="en-US" dirty="0"/>
              <a:t>NIAID ACTT-1: Time to Recovery by Symptom Duration</a:t>
            </a:r>
          </a:p>
        </p:txBody>
      </p:sp>
      <p:sp>
        <p:nvSpPr>
          <p:cNvPr id="3" name="Content Placeholder 2">
            <a:extLst>
              <a:ext uri="{FF2B5EF4-FFF2-40B4-BE49-F238E27FC236}">
                <a16:creationId xmlns:a16="http://schemas.microsoft.com/office/drawing/2014/main" xmlns="" id="{35CB45B5-F9BA-47E5-BDB4-1C5398951028}"/>
              </a:ext>
            </a:extLst>
          </p:cNvPr>
          <p:cNvSpPr>
            <a:spLocks noGrp="1"/>
          </p:cNvSpPr>
          <p:nvPr>
            <p:ph idx="1"/>
          </p:nvPr>
        </p:nvSpPr>
        <p:spPr/>
        <p:txBody>
          <a:bodyPr/>
          <a:lstStyle/>
          <a:p>
            <a:r>
              <a:rPr lang="en-US" dirty="0"/>
              <a:t>Greater benefit when given earlier in illness</a:t>
            </a:r>
          </a:p>
        </p:txBody>
      </p:sp>
      <p:graphicFrame>
        <p:nvGraphicFramePr>
          <p:cNvPr id="5" name="Group 32">
            <a:extLst>
              <a:ext uri="{FF2B5EF4-FFF2-40B4-BE49-F238E27FC236}">
                <a16:creationId xmlns:a16="http://schemas.microsoft.com/office/drawing/2014/main" xmlns="" id="{E958DD7C-E1DC-44D3-B903-503E24F0089B}"/>
              </a:ext>
            </a:extLst>
          </p:cNvPr>
          <p:cNvGraphicFramePr>
            <a:graphicFrameLocks noGrp="1"/>
          </p:cNvGraphicFramePr>
          <p:nvPr/>
        </p:nvGraphicFramePr>
        <p:xfrm>
          <a:off x="721216" y="2060009"/>
          <a:ext cx="10735056" cy="4023440"/>
        </p:xfrm>
        <a:graphic>
          <a:graphicData uri="http://schemas.openxmlformats.org/drawingml/2006/table">
            <a:tbl>
              <a:tblPr/>
              <a:tblGrid>
                <a:gridCol w="4489578">
                  <a:extLst>
                    <a:ext uri="{9D8B030D-6E8A-4147-A177-3AD203B41FA5}">
                      <a16:colId xmlns:a16="http://schemas.microsoft.com/office/drawing/2014/main" xmlns="" val="20000"/>
                    </a:ext>
                  </a:extLst>
                </a:gridCol>
                <a:gridCol w="2102016">
                  <a:extLst>
                    <a:ext uri="{9D8B030D-6E8A-4147-A177-3AD203B41FA5}">
                      <a16:colId xmlns:a16="http://schemas.microsoft.com/office/drawing/2014/main" xmlns="" val="20001"/>
                    </a:ext>
                  </a:extLst>
                </a:gridCol>
                <a:gridCol w="1624010">
                  <a:extLst>
                    <a:ext uri="{9D8B030D-6E8A-4147-A177-3AD203B41FA5}">
                      <a16:colId xmlns:a16="http://schemas.microsoft.com/office/drawing/2014/main" xmlns="" val="20002"/>
                    </a:ext>
                  </a:extLst>
                </a:gridCol>
                <a:gridCol w="2519452">
                  <a:extLst>
                    <a:ext uri="{9D8B030D-6E8A-4147-A177-3AD203B41FA5}">
                      <a16:colId xmlns:a16="http://schemas.microsoft.com/office/drawing/2014/main" xmlns="" val="524732532"/>
                    </a:ext>
                  </a:extLst>
                </a:gridCol>
              </a:tblGrid>
              <a:tr h="0">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Outcome by Duration of Symptoms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Remdesivir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Placebo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HR (95% CI)</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0"/>
                  </a:ext>
                </a:extLst>
              </a:tr>
              <a:tr h="13131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1st quartile (≤ 6 days)</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Recovered, n/N</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time to recovery, days</a:t>
                      </a:r>
                      <a:endParaRPr kumimoji="0" lang="en-US" sz="1800" b="0" i="0" u="none" strike="noStrike" cap="none" normalizeH="0" baseline="3000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119/158</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10.0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65/124</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24.0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1.92 (1.41-2.60)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1"/>
                  </a:ext>
                </a:extLst>
              </a:tr>
              <a:tr h="13131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2nd quartile (7 to ≤ 9 days)</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Recovered, n/N</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time to recovery, days</a:t>
                      </a:r>
                      <a:endParaRPr kumimoji="0" lang="en-US" sz="1800" b="0" i="0" u="none" strike="noStrike" cap="none" normalizeH="0" baseline="3000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110/148</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10.0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116/152</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12.0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0.99 (0.76-1.28)</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r h="13131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3rd quartile (10 to ≤ 12 days)</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Recovered, n/N</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time to recovery, days</a:t>
                      </a:r>
                      <a:endParaRPr kumimoji="0" lang="en-US" sz="1800" b="0" i="0" u="none" strike="noStrike" cap="none" normalizeH="0" baseline="3000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86/113</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7.0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76/108</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14.0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1.45 (1.07-1.98)</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288030370"/>
                  </a:ext>
                </a:extLst>
              </a:tr>
              <a:tr h="13131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4th quartile (≥ 13 days)</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Recovered, n/N</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time to recovery, days</a:t>
                      </a:r>
                      <a:endParaRPr kumimoji="0" lang="en-US" sz="1800" b="0" i="0" u="none" strike="noStrike" cap="none" normalizeH="0" baseline="3000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84/121</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12.0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94/135</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16.0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1.15 (0.86-1.54)</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290925135"/>
                  </a:ext>
                </a:extLst>
              </a:tr>
            </a:tbl>
          </a:graphicData>
        </a:graphic>
      </p:graphicFrame>
      <p:grpSp>
        <p:nvGrpSpPr>
          <p:cNvPr id="4" name="Group 1">
            <a:extLst>
              <a:ext uri="{FF2B5EF4-FFF2-40B4-BE49-F238E27FC236}">
                <a16:creationId xmlns:a16="http://schemas.microsoft.com/office/drawing/2014/main" xmlns="" id="{34D12F2B-035D-49FA-B4F1-75C623384E8D}"/>
              </a:ext>
            </a:extLst>
          </p:cNvPr>
          <p:cNvGrpSpPr>
            <a:grpSpLocks/>
          </p:cNvGrpSpPr>
          <p:nvPr/>
        </p:nvGrpSpPr>
        <p:grpSpPr bwMode="auto">
          <a:xfrm>
            <a:off x="9392911" y="6213768"/>
            <a:ext cx="2488502" cy="449064"/>
            <a:chOff x="9602074" y="3550251"/>
            <a:chExt cx="2488502" cy="449257"/>
          </a:xfrm>
        </p:grpSpPr>
        <p:pic>
          <p:nvPicPr>
            <p:cNvPr id="7" name="Picture 6">
              <a:extLst>
                <a:ext uri="{FF2B5EF4-FFF2-40B4-BE49-F238E27FC236}">
                  <a16:creationId xmlns:a16="http://schemas.microsoft.com/office/drawing/2014/main" xmlns="" id="{A06A1609-E240-4894-B1BC-E1D10910F7CA}"/>
                </a:ext>
              </a:extLst>
            </p:cNvPr>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8" name="Rectangle 8">
              <a:extLst>
                <a:ext uri="{FF2B5EF4-FFF2-40B4-BE49-F238E27FC236}">
                  <a16:creationId xmlns:a16="http://schemas.microsoft.com/office/drawing/2014/main" xmlns="" id="{090148EE-FA6F-4512-BB4E-FF673D40031D}"/>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
        <p:nvSpPr>
          <p:cNvPr id="9" name="Text Box 15">
            <a:extLst>
              <a:ext uri="{FF2B5EF4-FFF2-40B4-BE49-F238E27FC236}">
                <a16:creationId xmlns:a16="http://schemas.microsoft.com/office/drawing/2014/main" xmlns="" id="{7CB4B97C-7F1D-4A8F-B13B-0446F7A2FE36}"/>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2020;[Epub].</a:t>
            </a:r>
            <a:r>
              <a:rPr lang="en-US" altLang="en-US" sz="1200" b="0" dirty="0">
                <a:solidFill>
                  <a:schemeClr val="bg2"/>
                </a:solidFill>
                <a:latin typeface="Calibri" panose="020F0502020204030204" pitchFamily="34" charset="0"/>
              </a:rPr>
              <a:t> </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 xmlns:p14="http://schemas.microsoft.com/office/powerpoint/2010/main" val="32158875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F65B5284-A016-40AE-8211-CECB2CF27933}"/>
              </a:ext>
            </a:extLst>
          </p:cNvPr>
          <p:cNvSpPr>
            <a:spLocks noGrp="1" noChangeArrowheads="1"/>
          </p:cNvSpPr>
          <p:nvPr>
            <p:ph type="title"/>
          </p:nvPr>
        </p:nvSpPr>
        <p:spPr/>
        <p:txBody>
          <a:bodyPr/>
          <a:lstStyle/>
          <a:p>
            <a:r>
              <a:rPr lang="ro-RO" dirty="0" smtClean="0"/>
              <a:t> </a:t>
            </a:r>
            <a:r>
              <a:rPr lang="ro-RO" dirty="0" smtClean="0">
                <a:solidFill>
                  <a:schemeClr val="bg1"/>
                </a:solidFill>
              </a:rPr>
              <a:t>Studiul </a:t>
            </a:r>
            <a:r>
              <a:rPr lang="en-US" dirty="0" smtClean="0">
                <a:solidFill>
                  <a:schemeClr val="bg1"/>
                </a:solidFill>
              </a:rPr>
              <a:t>SIMPLE-Severe : </a:t>
            </a:r>
            <a:r>
              <a:rPr lang="en-US" dirty="0">
                <a:solidFill>
                  <a:schemeClr val="bg1"/>
                </a:solidFill>
              </a:rPr>
              <a:t/>
            </a:r>
            <a:br>
              <a:rPr lang="en-US" dirty="0">
                <a:solidFill>
                  <a:schemeClr val="bg1"/>
                </a:solidFill>
              </a:rPr>
            </a:br>
            <a:r>
              <a:rPr lang="en-US" dirty="0" err="1">
                <a:solidFill>
                  <a:schemeClr val="bg1"/>
                </a:solidFill>
              </a:rPr>
              <a:t>Remdesivir</a:t>
            </a:r>
            <a:r>
              <a:rPr lang="en-US" dirty="0">
                <a:solidFill>
                  <a:schemeClr val="bg1"/>
                </a:solidFill>
              </a:rPr>
              <a:t> </a:t>
            </a:r>
            <a:r>
              <a:rPr lang="ro-RO" dirty="0" smtClean="0">
                <a:solidFill>
                  <a:schemeClr val="bg1"/>
                </a:solidFill>
              </a:rPr>
              <a:t>la pacienții cu forme severe COVID-19</a:t>
            </a:r>
            <a:endParaRPr lang="en-US" altLang="en-US" dirty="0">
              <a:solidFill>
                <a:schemeClr val="bg1"/>
              </a:solidFill>
            </a:endParaRPr>
          </a:p>
        </p:txBody>
      </p:sp>
      <p:sp>
        <p:nvSpPr>
          <p:cNvPr id="2" name="Content Placeholder 1">
            <a:extLst>
              <a:ext uri="{FF2B5EF4-FFF2-40B4-BE49-F238E27FC236}">
                <a16:creationId xmlns:a16="http://schemas.microsoft.com/office/drawing/2014/main" xmlns="" id="{B8562AB4-BDC1-40F7-ABE8-B1978BDA092F}"/>
              </a:ext>
            </a:extLst>
          </p:cNvPr>
          <p:cNvSpPr>
            <a:spLocks noGrp="1"/>
          </p:cNvSpPr>
          <p:nvPr>
            <p:ph idx="1"/>
          </p:nvPr>
        </p:nvSpPr>
        <p:spPr>
          <a:xfrm>
            <a:off x="604675" y="1513047"/>
            <a:ext cx="10877529" cy="597795"/>
          </a:xfrm>
        </p:spPr>
        <p:txBody>
          <a:bodyPr/>
          <a:lstStyle/>
          <a:p>
            <a:r>
              <a:rPr lang="ro-RO" dirty="0" smtClean="0"/>
              <a:t>Studiu de fază III, open-label, multicentric, randomizat</a:t>
            </a:r>
            <a:endParaRPr lang="en-US" dirty="0"/>
          </a:p>
        </p:txBody>
      </p:sp>
      <p:sp>
        <p:nvSpPr>
          <p:cNvPr id="19460" name="Text Box 45">
            <a:extLst>
              <a:ext uri="{FF2B5EF4-FFF2-40B4-BE49-F238E27FC236}">
                <a16:creationId xmlns:a16="http://schemas.microsoft.com/office/drawing/2014/main" xmlns="" id="{73BB8788-EA93-4F80-B091-B8486BEE8697}"/>
              </a:ext>
            </a:extLst>
          </p:cNvPr>
          <p:cNvSpPr txBox="1">
            <a:spLocks noChangeArrowheads="1"/>
          </p:cNvSpPr>
          <p:nvPr/>
        </p:nvSpPr>
        <p:spPr bwMode="auto">
          <a:xfrm>
            <a:off x="709797" y="2370503"/>
            <a:ext cx="3600890"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None/>
            </a:pPr>
            <a:r>
              <a:rPr lang="ro-RO" altLang="en-US" sz="1800" b="0" dirty="0" smtClean="0">
                <a:solidFill>
                  <a:srgbClr val="000000"/>
                </a:solidFill>
                <a:latin typeface="Calibri" panose="020F0502020204030204" pitchFamily="34" charset="0"/>
              </a:rPr>
              <a:t>Pacienți cu vârste </a:t>
            </a:r>
            <a:r>
              <a:rPr lang="en-GB" altLang="en-US" sz="1800" b="0" dirty="0" smtClean="0">
                <a:solidFill>
                  <a:srgbClr val="000000"/>
                </a:solidFill>
                <a:latin typeface="Calibri" panose="020F0502020204030204" pitchFamily="34" charset="0"/>
              </a:rPr>
              <a:t>≥ </a:t>
            </a:r>
            <a:r>
              <a:rPr lang="en-GB" altLang="en-US" sz="1800" b="0" dirty="0">
                <a:solidFill>
                  <a:srgbClr val="000000"/>
                </a:solidFill>
                <a:latin typeface="Calibri" panose="020F0502020204030204" pitchFamily="34" charset="0"/>
              </a:rPr>
              <a:t>12 </a:t>
            </a:r>
            <a:r>
              <a:rPr lang="ro-RO" altLang="en-US" sz="1800" b="0" dirty="0" smtClean="0">
                <a:solidFill>
                  <a:srgbClr val="000000"/>
                </a:solidFill>
                <a:latin typeface="Calibri" panose="020F0502020204030204" pitchFamily="34" charset="0"/>
              </a:rPr>
              <a:t>ani, spitalizați, cu infecție cu SARS-CoV-2 confirmată în ultimele 4 zile</a:t>
            </a:r>
            <a:r>
              <a:rPr lang="en-GB" altLang="en-US" sz="1800" b="0" dirty="0" smtClean="0">
                <a:solidFill>
                  <a:srgbClr val="000000"/>
                </a:solidFill>
                <a:latin typeface="Calibri" panose="020F0502020204030204" pitchFamily="34" charset="0"/>
              </a:rPr>
              <a:t>, </a:t>
            </a:r>
            <a:r>
              <a:rPr lang="en-GB" altLang="en-US" sz="1800" b="0" dirty="0">
                <a:solidFill>
                  <a:srgbClr val="000000"/>
                </a:solidFill>
                <a:latin typeface="Calibri" panose="020F0502020204030204" pitchFamily="34" charset="0"/>
              </a:rPr>
              <a:t>SpO</a:t>
            </a:r>
            <a:r>
              <a:rPr lang="en-GB" altLang="en-US" sz="1800" b="0" baseline="-25000" dirty="0">
                <a:solidFill>
                  <a:srgbClr val="000000"/>
                </a:solidFill>
                <a:latin typeface="Calibri" panose="020F0502020204030204" pitchFamily="34" charset="0"/>
              </a:rPr>
              <a:t>2</a:t>
            </a:r>
            <a:r>
              <a:rPr lang="en-GB" altLang="en-US" sz="1800" b="0" dirty="0">
                <a:solidFill>
                  <a:srgbClr val="000000"/>
                </a:solidFill>
                <a:latin typeface="Calibri" panose="020F0502020204030204" pitchFamily="34" charset="0"/>
              </a:rPr>
              <a:t> ≤ 94% </a:t>
            </a:r>
            <a:r>
              <a:rPr lang="ro-RO" altLang="en-US" sz="1800" b="0" dirty="0" smtClean="0">
                <a:solidFill>
                  <a:srgbClr val="000000"/>
                </a:solidFill>
                <a:latin typeface="Calibri" panose="020F0502020204030204" pitchFamily="34" charset="0"/>
              </a:rPr>
              <a:t>în aerul ambiental sau cu oxigen suplimentar și imagine radiologică de pneumonie</a:t>
            </a:r>
            <a:endParaRPr lang="en-GB" altLang="en-US" sz="1800" b="0" dirty="0">
              <a:solidFill>
                <a:srgbClr val="000000"/>
              </a:solidFill>
              <a:latin typeface="Calibri" panose="020F0502020204030204" pitchFamily="34" charset="0"/>
            </a:endParaRPr>
          </a:p>
          <a:p>
            <a:pPr algn="ctr">
              <a:lnSpc>
                <a:spcPct val="100000"/>
              </a:lnSpc>
              <a:spcBef>
                <a:spcPct val="0"/>
              </a:spcBef>
              <a:spcAft>
                <a:spcPct val="0"/>
              </a:spcAft>
              <a:buClrTx/>
              <a:buFont typeface="Wingdings" panose="05000000000000000000" pitchFamily="2" charset="2"/>
              <a:buNone/>
            </a:pPr>
            <a:r>
              <a:rPr lang="en-US" altLang="en-US" sz="1800" b="0" dirty="0">
                <a:solidFill>
                  <a:srgbClr val="000000"/>
                </a:solidFill>
                <a:latin typeface="Calibri" panose="020F0502020204030204" pitchFamily="34" charset="0"/>
              </a:rPr>
              <a:t>(</a:t>
            </a:r>
            <a:r>
              <a:rPr lang="en-US" altLang="en-US" sz="1800" dirty="0">
                <a:solidFill>
                  <a:schemeClr val="bg1"/>
                </a:solidFill>
                <a:latin typeface="Calibri" panose="020F0502020204030204" pitchFamily="34" charset="0"/>
              </a:rPr>
              <a:t>N = 397</a:t>
            </a:r>
            <a:r>
              <a:rPr lang="en-US" altLang="en-US" sz="1800" b="0" dirty="0">
                <a:solidFill>
                  <a:srgbClr val="000000"/>
                </a:solidFill>
                <a:latin typeface="Calibri" panose="020F0502020204030204" pitchFamily="34" charset="0"/>
              </a:rPr>
              <a:t>)</a:t>
            </a:r>
          </a:p>
        </p:txBody>
      </p:sp>
      <p:sp>
        <p:nvSpPr>
          <p:cNvPr id="19464" name="Rectangle 50">
            <a:extLst>
              <a:ext uri="{FF2B5EF4-FFF2-40B4-BE49-F238E27FC236}">
                <a16:creationId xmlns:a16="http://schemas.microsoft.com/office/drawing/2014/main" xmlns="" id="{FD3256D1-4424-49E5-A490-F3D2F2281980}"/>
              </a:ext>
            </a:extLst>
          </p:cNvPr>
          <p:cNvSpPr>
            <a:spLocks noChangeArrowheads="1"/>
          </p:cNvSpPr>
          <p:nvPr/>
        </p:nvSpPr>
        <p:spPr bwMode="auto">
          <a:xfrm>
            <a:off x="5131243" y="3464570"/>
            <a:ext cx="4059936" cy="1024128"/>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None/>
            </a:pPr>
            <a:r>
              <a:rPr lang="en-US" altLang="en-US" sz="1800" dirty="0">
                <a:solidFill>
                  <a:srgbClr val="FFFFFF"/>
                </a:solidFill>
                <a:latin typeface="Calibri" panose="020F0502020204030204" pitchFamily="34" charset="0"/>
              </a:rPr>
              <a:t>Remdesivir IV QD</a:t>
            </a:r>
          </a:p>
          <a:p>
            <a:pPr algn="ctr">
              <a:lnSpc>
                <a:spcPct val="100000"/>
              </a:lnSpc>
              <a:spcBef>
                <a:spcPct val="0"/>
              </a:spcBef>
              <a:spcAft>
                <a:spcPct val="0"/>
              </a:spcAft>
              <a:buClrTx/>
              <a:buNone/>
            </a:pPr>
            <a:r>
              <a:rPr lang="ro-RO" altLang="en-US" sz="1800" dirty="0" smtClean="0">
                <a:solidFill>
                  <a:srgbClr val="FFFFFF"/>
                </a:solidFill>
                <a:latin typeface="Calibri" panose="020F0502020204030204" pitchFamily="34" charset="0"/>
              </a:rPr>
              <a:t>Ziua</a:t>
            </a:r>
            <a:r>
              <a:rPr lang="en-US" altLang="en-US" sz="1800" dirty="0" smtClean="0">
                <a:solidFill>
                  <a:srgbClr val="FFFFFF"/>
                </a:solidFill>
                <a:latin typeface="Calibri" panose="020F0502020204030204" pitchFamily="34" charset="0"/>
              </a:rPr>
              <a:t> </a:t>
            </a:r>
            <a:r>
              <a:rPr lang="en-US" altLang="en-US" sz="1800" dirty="0">
                <a:solidFill>
                  <a:srgbClr val="FFFFFF"/>
                </a:solidFill>
                <a:latin typeface="Calibri" panose="020F0502020204030204" pitchFamily="34" charset="0"/>
              </a:rPr>
              <a:t>1 200 mg; </a:t>
            </a:r>
            <a:r>
              <a:rPr lang="ro-RO" altLang="en-US" sz="1800" dirty="0" smtClean="0">
                <a:solidFill>
                  <a:srgbClr val="FFFFFF"/>
                </a:solidFill>
                <a:latin typeface="Calibri" panose="020F0502020204030204" pitchFamily="34" charset="0"/>
              </a:rPr>
              <a:t>Zilele</a:t>
            </a:r>
            <a:r>
              <a:rPr lang="en-US" altLang="en-US" sz="1800" dirty="0" smtClean="0">
                <a:solidFill>
                  <a:srgbClr val="FFFFFF"/>
                </a:solidFill>
                <a:latin typeface="Calibri" panose="020F0502020204030204" pitchFamily="34" charset="0"/>
              </a:rPr>
              <a:t> </a:t>
            </a:r>
            <a:r>
              <a:rPr lang="en-US" altLang="en-US" sz="1800" dirty="0">
                <a:solidFill>
                  <a:srgbClr val="FFFFFF"/>
                </a:solidFill>
                <a:latin typeface="Calibri" panose="020F0502020204030204" pitchFamily="34" charset="0"/>
              </a:rPr>
              <a:t>2-10 100 mg</a:t>
            </a:r>
          </a:p>
          <a:p>
            <a:pPr algn="ctr">
              <a:lnSpc>
                <a:spcPct val="100000"/>
              </a:lnSpc>
              <a:spcBef>
                <a:spcPct val="0"/>
              </a:spcBef>
              <a:spcAft>
                <a:spcPct val="0"/>
              </a:spcAft>
              <a:buClrTx/>
              <a:buNone/>
            </a:pPr>
            <a:r>
              <a:rPr lang="en-US" altLang="en-US" sz="1800" b="0" dirty="0">
                <a:solidFill>
                  <a:srgbClr val="FFFFFF"/>
                </a:solidFill>
                <a:latin typeface="Calibri" panose="020F0502020204030204" pitchFamily="34" charset="0"/>
              </a:rPr>
              <a:t>(n = 197)</a:t>
            </a:r>
          </a:p>
        </p:txBody>
      </p:sp>
      <p:grpSp>
        <p:nvGrpSpPr>
          <p:cNvPr id="3" name="Group 1">
            <a:extLst>
              <a:ext uri="{FF2B5EF4-FFF2-40B4-BE49-F238E27FC236}">
                <a16:creationId xmlns:a16="http://schemas.microsoft.com/office/drawing/2014/main" xmlns="" id="{E58E73BD-D5F2-4E64-B43E-E0CF6D98EB3C}"/>
              </a:ext>
            </a:extLst>
          </p:cNvPr>
          <p:cNvGrpSpPr>
            <a:grpSpLocks/>
          </p:cNvGrpSpPr>
          <p:nvPr/>
        </p:nvGrpSpPr>
        <p:grpSpPr bwMode="auto">
          <a:xfrm>
            <a:off x="9392911" y="6213768"/>
            <a:ext cx="2488502" cy="449064"/>
            <a:chOff x="9602074" y="3550251"/>
            <a:chExt cx="2488502" cy="449257"/>
          </a:xfrm>
        </p:grpSpPr>
        <p:pic>
          <p:nvPicPr>
            <p:cNvPr id="20" name="Picture 19">
              <a:extLst>
                <a:ext uri="{FF2B5EF4-FFF2-40B4-BE49-F238E27FC236}">
                  <a16:creationId xmlns:a16="http://schemas.microsoft.com/office/drawing/2014/main" xmlns="" id="{9FB91D8D-845C-44A8-AD3D-0D51B8296ACE}"/>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1" name="Rectangle 8">
              <a:extLst>
                <a:ext uri="{FF2B5EF4-FFF2-40B4-BE49-F238E27FC236}">
                  <a16:creationId xmlns:a16="http://schemas.microsoft.com/office/drawing/2014/main" xmlns="" id="{C8238E82-3097-4F2D-9B63-6AD2A169D23A}"/>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455560"/>
                  </a:solidFill>
                  <a:latin typeface="Calibri" panose="020F0502020204030204" pitchFamily="34" charset="0"/>
                  <a:hlinkClick r:id="rId4"/>
                </a:rPr>
                <a:t>clinicaloptions.com</a:t>
              </a:r>
              <a:endParaRPr lang="en-US" altLang="en-US" sz="1400" b="0" dirty="0">
                <a:solidFill>
                  <a:srgbClr val="455560"/>
                </a:solidFill>
                <a:latin typeface="Calibri" panose="020F0502020204030204" pitchFamily="34" charset="0"/>
              </a:endParaRPr>
            </a:p>
          </p:txBody>
        </p:sp>
      </p:grpSp>
      <p:sp>
        <p:nvSpPr>
          <p:cNvPr id="16" name="Text Box 15">
            <a:extLst>
              <a:ext uri="{FF2B5EF4-FFF2-40B4-BE49-F238E27FC236}">
                <a16:creationId xmlns:a16="http://schemas.microsoft.com/office/drawing/2014/main" xmlns="" id="{F114CB94-B1A3-45C5-B072-BA5F9B27C86E}"/>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Goldman. NEJM. 2020;[Epub]. NCT04292899. </a:t>
            </a:r>
            <a:endParaRPr lang="en-US" altLang="en-US" sz="1200" b="0" dirty="0">
              <a:solidFill>
                <a:srgbClr val="455560"/>
              </a:solidFill>
              <a:latin typeface="Calibri" panose="020F0502020204030204" pitchFamily="34" charset="0"/>
              <a:cs typeface="+mn-cs"/>
            </a:endParaRPr>
          </a:p>
        </p:txBody>
      </p:sp>
      <p:sp>
        <p:nvSpPr>
          <p:cNvPr id="18" name="Rectangle 49">
            <a:extLst>
              <a:ext uri="{FF2B5EF4-FFF2-40B4-BE49-F238E27FC236}">
                <a16:creationId xmlns:a16="http://schemas.microsoft.com/office/drawing/2014/main" xmlns="" id="{C4A59C4A-C25A-4B46-8CA4-E3FF382D358B}"/>
              </a:ext>
            </a:extLst>
          </p:cNvPr>
          <p:cNvSpPr>
            <a:spLocks noChangeArrowheads="1"/>
          </p:cNvSpPr>
          <p:nvPr/>
        </p:nvSpPr>
        <p:spPr bwMode="auto">
          <a:xfrm>
            <a:off x="5155975" y="2307633"/>
            <a:ext cx="4055659" cy="1024847"/>
          </a:xfrm>
          <a:prstGeom prst="rect">
            <a:avLst/>
          </a:prstGeom>
          <a:solidFill>
            <a:schemeClr val="accent2"/>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None/>
            </a:pPr>
            <a:r>
              <a:rPr lang="en-US" altLang="en-US" sz="1800" dirty="0">
                <a:solidFill>
                  <a:srgbClr val="FFFFFF"/>
                </a:solidFill>
                <a:latin typeface="Calibri" panose="020F0502020204030204" pitchFamily="34" charset="0"/>
              </a:rPr>
              <a:t>Remdesivir IV QD</a:t>
            </a:r>
          </a:p>
          <a:p>
            <a:pPr algn="ctr">
              <a:lnSpc>
                <a:spcPct val="100000"/>
              </a:lnSpc>
              <a:spcBef>
                <a:spcPct val="0"/>
              </a:spcBef>
              <a:spcAft>
                <a:spcPct val="0"/>
              </a:spcAft>
              <a:buClrTx/>
              <a:buNone/>
            </a:pPr>
            <a:r>
              <a:rPr lang="ro-RO" altLang="en-US" sz="1800" dirty="0" smtClean="0">
                <a:solidFill>
                  <a:srgbClr val="FFFFFF"/>
                </a:solidFill>
                <a:latin typeface="Calibri" panose="020F0502020204030204" pitchFamily="34" charset="0"/>
              </a:rPr>
              <a:t>Ziua</a:t>
            </a:r>
            <a:r>
              <a:rPr lang="en-US" altLang="en-US" sz="1800" dirty="0" smtClean="0">
                <a:solidFill>
                  <a:srgbClr val="FFFFFF"/>
                </a:solidFill>
                <a:latin typeface="Calibri" panose="020F0502020204030204" pitchFamily="34" charset="0"/>
              </a:rPr>
              <a:t> </a:t>
            </a:r>
            <a:r>
              <a:rPr lang="en-US" altLang="en-US" sz="1800" dirty="0">
                <a:solidFill>
                  <a:srgbClr val="FFFFFF"/>
                </a:solidFill>
                <a:latin typeface="Calibri" panose="020F0502020204030204" pitchFamily="34" charset="0"/>
              </a:rPr>
              <a:t>1 200 mg; </a:t>
            </a:r>
            <a:r>
              <a:rPr lang="ro-RO" altLang="en-US" sz="1800" dirty="0" smtClean="0">
                <a:solidFill>
                  <a:srgbClr val="FFFFFF"/>
                </a:solidFill>
                <a:latin typeface="Calibri" panose="020F0502020204030204" pitchFamily="34" charset="0"/>
              </a:rPr>
              <a:t>Zilele</a:t>
            </a:r>
            <a:r>
              <a:rPr lang="en-US" altLang="en-US" sz="1800" dirty="0" smtClean="0">
                <a:solidFill>
                  <a:srgbClr val="FFFFFF"/>
                </a:solidFill>
                <a:latin typeface="Calibri" panose="020F0502020204030204" pitchFamily="34" charset="0"/>
              </a:rPr>
              <a:t> </a:t>
            </a:r>
            <a:r>
              <a:rPr lang="en-US" altLang="en-US" sz="1800" dirty="0">
                <a:solidFill>
                  <a:srgbClr val="FFFFFF"/>
                </a:solidFill>
                <a:latin typeface="Calibri" panose="020F0502020204030204" pitchFamily="34" charset="0"/>
              </a:rPr>
              <a:t>2-5 100 mg</a:t>
            </a:r>
          </a:p>
          <a:p>
            <a:pPr algn="ctr">
              <a:lnSpc>
                <a:spcPct val="100000"/>
              </a:lnSpc>
              <a:spcBef>
                <a:spcPct val="0"/>
              </a:spcBef>
              <a:spcAft>
                <a:spcPct val="0"/>
              </a:spcAft>
              <a:buClrTx/>
              <a:buNone/>
            </a:pPr>
            <a:r>
              <a:rPr lang="en-US" altLang="en-US" sz="1800" b="0" dirty="0">
                <a:solidFill>
                  <a:srgbClr val="FFFFFF"/>
                </a:solidFill>
                <a:latin typeface="Calibri" panose="020F0502020204030204" pitchFamily="34" charset="0"/>
              </a:rPr>
              <a:t>(n = 200)</a:t>
            </a:r>
          </a:p>
        </p:txBody>
      </p:sp>
      <p:sp>
        <p:nvSpPr>
          <p:cNvPr id="24" name="Content Placeholder 1">
            <a:extLst>
              <a:ext uri="{FF2B5EF4-FFF2-40B4-BE49-F238E27FC236}">
                <a16:creationId xmlns:a16="http://schemas.microsoft.com/office/drawing/2014/main" xmlns="" id="{B8562AB4-BDC1-40F7-ABE8-B1978BDA092F}"/>
              </a:ext>
            </a:extLst>
          </p:cNvPr>
          <p:cNvSpPr txBox="1">
            <a:spLocks/>
          </p:cNvSpPr>
          <p:nvPr/>
        </p:nvSpPr>
        <p:spPr bwMode="auto">
          <a:xfrm>
            <a:off x="577380" y="4681585"/>
            <a:ext cx="10877529" cy="1160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ro-RO" b="0" dirty="0" smtClean="0"/>
              <a:t>Obiectiv principal</a:t>
            </a:r>
            <a:r>
              <a:rPr lang="en-US" b="0" dirty="0" smtClean="0"/>
              <a:t>: </a:t>
            </a:r>
            <a:r>
              <a:rPr lang="ro-RO" b="0" dirty="0" smtClean="0"/>
              <a:t>starea clinică în ziua 14 după scala de afectare clinică</a:t>
            </a:r>
            <a:endParaRPr lang="en-US" b="0" dirty="0"/>
          </a:p>
          <a:p>
            <a:r>
              <a:rPr lang="ro-RO" b="0" dirty="0" smtClean="0"/>
              <a:t>Obiectiv secundar</a:t>
            </a:r>
            <a:r>
              <a:rPr lang="en-US" b="0" dirty="0" smtClean="0"/>
              <a:t>: </a:t>
            </a:r>
            <a:r>
              <a:rPr lang="ro-RO" b="0" dirty="0" smtClean="0"/>
              <a:t>efecte adverse după prima doză până la 30 de zile de la ultima doză</a:t>
            </a:r>
            <a:endParaRPr lang="en-US" b="0" dirty="0"/>
          </a:p>
        </p:txBody>
      </p:sp>
      <p:sp>
        <p:nvSpPr>
          <p:cNvPr id="25" name="Line 53">
            <a:extLst>
              <a:ext uri="{FF2B5EF4-FFF2-40B4-BE49-F238E27FC236}">
                <a16:creationId xmlns:a16="http://schemas.microsoft.com/office/drawing/2014/main" xmlns="" id="{19B47B8E-7D11-46DE-BD1E-B2309FDE5C23}"/>
              </a:ext>
            </a:extLst>
          </p:cNvPr>
          <p:cNvSpPr>
            <a:spLocks noChangeShapeType="1"/>
          </p:cNvSpPr>
          <p:nvPr/>
        </p:nvSpPr>
        <p:spPr bwMode="auto">
          <a:xfrm>
            <a:off x="4325140" y="3614046"/>
            <a:ext cx="622300" cy="350837"/>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26" name="Line 54">
            <a:extLst>
              <a:ext uri="{FF2B5EF4-FFF2-40B4-BE49-F238E27FC236}">
                <a16:creationId xmlns:a16="http://schemas.microsoft.com/office/drawing/2014/main" xmlns="" id="{D1F2E6DC-39ED-43FE-A784-E6851ADCA3EA}"/>
              </a:ext>
            </a:extLst>
          </p:cNvPr>
          <p:cNvSpPr>
            <a:spLocks noChangeShapeType="1"/>
          </p:cNvSpPr>
          <p:nvPr/>
        </p:nvSpPr>
        <p:spPr bwMode="auto">
          <a:xfrm flipV="1">
            <a:off x="4325140" y="2817197"/>
            <a:ext cx="622300" cy="347662"/>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9800417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10004-D369-4E0A-968C-93B87FEBB6EE}"/>
              </a:ext>
            </a:extLst>
          </p:cNvPr>
          <p:cNvSpPr>
            <a:spLocks noGrp="1"/>
          </p:cNvSpPr>
          <p:nvPr>
            <p:ph type="title"/>
          </p:nvPr>
        </p:nvSpPr>
        <p:spPr>
          <a:xfrm>
            <a:off x="609759" y="238127"/>
            <a:ext cx="10872444" cy="880989"/>
          </a:xfrm>
        </p:spPr>
        <p:txBody>
          <a:bodyPr/>
          <a:lstStyle/>
          <a:p>
            <a:r>
              <a:rPr lang="ro-RO" dirty="0" smtClean="0"/>
              <a:t> </a:t>
            </a:r>
            <a:r>
              <a:rPr lang="ro-RO" dirty="0" smtClean="0">
                <a:solidFill>
                  <a:schemeClr val="bg1"/>
                </a:solidFill>
              </a:rPr>
              <a:t>Studiul </a:t>
            </a:r>
            <a:r>
              <a:rPr lang="en-US" dirty="0" smtClean="0">
                <a:solidFill>
                  <a:schemeClr val="bg1"/>
                </a:solidFill>
              </a:rPr>
              <a:t>SIMPLE-Severe: </a:t>
            </a:r>
            <a:r>
              <a:rPr lang="en-US" dirty="0" err="1" smtClean="0">
                <a:solidFill>
                  <a:schemeClr val="bg1"/>
                </a:solidFill>
              </a:rPr>
              <a:t>Ef</a:t>
            </a:r>
            <a:r>
              <a:rPr lang="ro-RO" dirty="0" smtClean="0">
                <a:solidFill>
                  <a:schemeClr val="bg1"/>
                </a:solidFill>
              </a:rPr>
              <a:t>icacitate</a:t>
            </a:r>
            <a:endParaRPr lang="en-US" dirty="0">
              <a:solidFill>
                <a:schemeClr val="bg1"/>
              </a:solidFill>
            </a:endParaRPr>
          </a:p>
        </p:txBody>
      </p:sp>
      <p:sp>
        <p:nvSpPr>
          <p:cNvPr id="3" name="Content Placeholder 2">
            <a:extLst>
              <a:ext uri="{FF2B5EF4-FFF2-40B4-BE49-F238E27FC236}">
                <a16:creationId xmlns:a16="http://schemas.microsoft.com/office/drawing/2014/main" xmlns="" id="{714222F4-F578-4987-AC78-0E5E59A7475C}"/>
              </a:ext>
            </a:extLst>
          </p:cNvPr>
          <p:cNvSpPr>
            <a:spLocks noGrp="1"/>
          </p:cNvSpPr>
          <p:nvPr>
            <p:ph idx="1"/>
          </p:nvPr>
        </p:nvSpPr>
        <p:spPr>
          <a:xfrm>
            <a:off x="618322" y="1089967"/>
            <a:ext cx="10877529" cy="891486"/>
          </a:xfrm>
        </p:spPr>
        <p:txBody>
          <a:bodyPr/>
          <a:lstStyle/>
          <a:p>
            <a:r>
              <a:rPr lang="ro-RO" dirty="0" smtClean="0"/>
              <a:t>Până în ziua 14</a:t>
            </a:r>
            <a:r>
              <a:rPr lang="en-US" dirty="0" smtClean="0"/>
              <a:t>, </a:t>
            </a:r>
            <a:r>
              <a:rPr lang="ro-RO" dirty="0" smtClean="0"/>
              <a:t>ameliorare clinică similară </a:t>
            </a:r>
            <a:r>
              <a:rPr lang="en-US" dirty="0" smtClean="0"/>
              <a:t>(</a:t>
            </a:r>
            <a:r>
              <a:rPr lang="en-US" dirty="0"/>
              <a:t>≥ 2 </a:t>
            </a:r>
            <a:r>
              <a:rPr lang="en-US" dirty="0" smtClean="0"/>
              <a:t>p</a:t>
            </a:r>
            <a:r>
              <a:rPr lang="ro-RO" dirty="0" smtClean="0"/>
              <a:t>uncte</a:t>
            </a:r>
            <a:r>
              <a:rPr lang="en-US" dirty="0" smtClean="0"/>
              <a:t>) </a:t>
            </a:r>
            <a:r>
              <a:rPr lang="ro-RO" dirty="0" smtClean="0"/>
              <a:t>la pacienții cu</a:t>
            </a:r>
            <a:r>
              <a:rPr lang="en-US" dirty="0" smtClean="0"/>
              <a:t> COVID-19</a:t>
            </a:r>
            <a:r>
              <a:rPr lang="ro-RO" dirty="0" smtClean="0"/>
              <a:t> formă severă</a:t>
            </a:r>
            <a:r>
              <a:rPr lang="en-US" dirty="0" smtClean="0"/>
              <a:t>: </a:t>
            </a:r>
            <a:r>
              <a:rPr lang="en-US" dirty="0"/>
              <a:t>65% </a:t>
            </a:r>
            <a:r>
              <a:rPr lang="ro-RO" dirty="0" smtClean="0"/>
              <a:t>în grupul care a primit tratament 5 zile </a:t>
            </a:r>
            <a:r>
              <a:rPr lang="en-US" dirty="0" err="1" smtClean="0"/>
              <a:t>vs</a:t>
            </a:r>
            <a:r>
              <a:rPr lang="en-US" dirty="0" smtClean="0"/>
              <a:t> </a:t>
            </a:r>
            <a:r>
              <a:rPr lang="en-US" dirty="0"/>
              <a:t>54% </a:t>
            </a:r>
            <a:r>
              <a:rPr lang="ro-RO" dirty="0" smtClean="0"/>
              <a:t>în grupul care a primit tratament 10 zile</a:t>
            </a:r>
            <a:endParaRPr lang="en-US" dirty="0"/>
          </a:p>
        </p:txBody>
      </p:sp>
      <p:grpSp>
        <p:nvGrpSpPr>
          <p:cNvPr id="4" name="Group 1">
            <a:extLst>
              <a:ext uri="{FF2B5EF4-FFF2-40B4-BE49-F238E27FC236}">
                <a16:creationId xmlns:a16="http://schemas.microsoft.com/office/drawing/2014/main" xmlns="" id="{04807D7A-D6F9-4E78-A27F-B1C328E41271}"/>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1D3F3EDE-9288-44F8-9F86-66BD61F8F86D}"/>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6">
              <a:extLst>
                <a:ext uri="{FF2B5EF4-FFF2-40B4-BE49-F238E27FC236}">
                  <a16:creationId xmlns:a16="http://schemas.microsoft.com/office/drawing/2014/main" xmlns="" id="{807C3705-18B6-4578-8D37-DCCCFCE58E70}"/>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8" name="Text Box 15">
            <a:extLst>
              <a:ext uri="{FF2B5EF4-FFF2-40B4-BE49-F238E27FC236}">
                <a16:creationId xmlns:a16="http://schemas.microsoft.com/office/drawing/2014/main" xmlns="" id="{D3A2AE3D-214D-41E1-AF1B-8853FD8E61DB}"/>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rPr>
              <a:t>Goldman. NEJM. 2020;[Epub]. </a:t>
            </a:r>
            <a:endParaRPr lang="en-US" altLang="en-US" sz="1200" b="0" dirty="0">
              <a:solidFill>
                <a:srgbClr val="455560"/>
              </a:solidFill>
              <a:latin typeface="Calibri" panose="020F0502020204030204" pitchFamily="34" charset="0"/>
            </a:endParaRPr>
          </a:p>
        </p:txBody>
      </p:sp>
      <p:graphicFrame>
        <p:nvGraphicFramePr>
          <p:cNvPr id="12" name="Group 32">
            <a:extLst>
              <a:ext uri="{FF2B5EF4-FFF2-40B4-BE49-F238E27FC236}">
                <a16:creationId xmlns:a16="http://schemas.microsoft.com/office/drawing/2014/main" xmlns="" id="{0858D962-1524-4DB7-B0D4-D289398108E5}"/>
              </a:ext>
            </a:extLst>
          </p:cNvPr>
          <p:cNvGraphicFramePr>
            <a:graphicFrameLocks noGrp="1"/>
          </p:cNvGraphicFramePr>
          <p:nvPr/>
        </p:nvGraphicFramePr>
        <p:xfrm>
          <a:off x="754371" y="2293282"/>
          <a:ext cx="10735061" cy="3749168"/>
        </p:xfrm>
        <a:graphic>
          <a:graphicData uri="http://schemas.openxmlformats.org/drawingml/2006/table">
            <a:tbl>
              <a:tblPr/>
              <a:tblGrid>
                <a:gridCol w="8095191">
                  <a:extLst>
                    <a:ext uri="{9D8B030D-6E8A-4147-A177-3AD203B41FA5}">
                      <a16:colId xmlns:a16="http://schemas.microsoft.com/office/drawing/2014/main" xmlns="" val="20000"/>
                    </a:ext>
                  </a:extLst>
                </a:gridCol>
                <a:gridCol w="1319935">
                  <a:extLst>
                    <a:ext uri="{9D8B030D-6E8A-4147-A177-3AD203B41FA5}">
                      <a16:colId xmlns:a16="http://schemas.microsoft.com/office/drawing/2014/main" xmlns="" val="20001"/>
                    </a:ext>
                  </a:extLst>
                </a:gridCol>
                <a:gridCol w="1319935">
                  <a:extLst>
                    <a:ext uri="{9D8B030D-6E8A-4147-A177-3AD203B41FA5}">
                      <a16:colId xmlns:a16="http://schemas.microsoft.com/office/drawing/2014/main" xmlns="" val="20002"/>
                    </a:ext>
                  </a:extLst>
                </a:gridCol>
              </a:tblGrid>
              <a:tr h="823784">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Calibri" panose="020F0502020204030204" pitchFamily="34" charset="0"/>
                        </a:rPr>
                        <a:t>Status </a:t>
                      </a:r>
                      <a:r>
                        <a:rPr kumimoji="0" lang="ro-RO" sz="1800" b="1" i="0" u="none" strike="noStrike" cap="none" normalizeH="0" baseline="0" dirty="0" smtClean="0">
                          <a:ln>
                            <a:noFill/>
                          </a:ln>
                          <a:solidFill>
                            <a:schemeClr val="tx1"/>
                          </a:solidFill>
                          <a:effectLst/>
                          <a:latin typeface="Calibri" panose="020F0502020204030204" pitchFamily="34" charset="0"/>
                        </a:rPr>
                        <a:t>clinic ziua</a:t>
                      </a:r>
                      <a:r>
                        <a:rPr kumimoji="0" lang="en-US" sz="1800" b="1" i="0" u="none" strike="noStrike" cap="none" normalizeH="0" baseline="0" dirty="0" smtClean="0">
                          <a:ln>
                            <a:noFill/>
                          </a:ln>
                          <a:solidFill>
                            <a:schemeClr val="tx1"/>
                          </a:solidFill>
                          <a:effectLst/>
                          <a:latin typeface="Calibri" panose="020F0502020204030204" pitchFamily="34" charset="0"/>
                        </a:rPr>
                        <a:t> </a:t>
                      </a:r>
                      <a:r>
                        <a:rPr kumimoji="0" lang="en-US" sz="1800" b="1" i="0" u="none" strike="noStrike" cap="none" normalizeH="0" baseline="0" dirty="0">
                          <a:ln>
                            <a:noFill/>
                          </a:ln>
                          <a:solidFill>
                            <a:schemeClr val="tx1"/>
                          </a:solidFill>
                          <a:effectLst/>
                          <a:latin typeface="Calibri" panose="020F0502020204030204" pitchFamily="34" charset="0"/>
                        </a:rPr>
                        <a:t>14,* n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Remdesivir</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Calibri" panose="020F0502020204030204" pitchFamily="34" charset="0"/>
                        </a:rPr>
                        <a:t>5</a:t>
                      </a:r>
                      <a:r>
                        <a:rPr kumimoji="0" lang="ro-RO" sz="1800" b="1" i="0" u="none" strike="noStrike" cap="none" normalizeH="0" baseline="0" dirty="0" smtClean="0">
                          <a:ln>
                            <a:noFill/>
                          </a:ln>
                          <a:solidFill>
                            <a:schemeClr val="tx1"/>
                          </a:solidFill>
                          <a:effectLst/>
                          <a:latin typeface="Calibri" panose="020F0502020204030204" pitchFamily="34" charset="0"/>
                        </a:rPr>
                        <a:t> zile</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200)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Remdesivir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Calibri" panose="020F0502020204030204" pitchFamily="34" charset="0"/>
                        </a:rPr>
                        <a:t>10</a:t>
                      </a:r>
                      <a:r>
                        <a:rPr kumimoji="0" lang="ro-RO" sz="1800" b="1" i="0" u="none" strike="noStrike" cap="none" normalizeH="0" baseline="0" dirty="0" smtClean="0">
                          <a:ln>
                            <a:noFill/>
                          </a:ln>
                          <a:solidFill>
                            <a:schemeClr val="tx1"/>
                          </a:solidFill>
                          <a:effectLst/>
                          <a:latin typeface="Calibri" panose="020F0502020204030204" pitchFamily="34" charset="0"/>
                        </a:rPr>
                        <a:t> zile</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197)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0"/>
                  </a:ext>
                </a:extLst>
              </a:tr>
              <a:tr h="32952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De</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ces</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16 (8)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21 (11)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1"/>
                  </a:ext>
                </a:extLst>
              </a:tr>
              <a:tr h="32952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cu ventilație mecanică invazivă sau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ECMO</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16 (8)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33 (17)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r h="32952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cu ventilație non-invazivă sau oxigen cu flux mare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9 (4)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10 (5)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95285846"/>
                  </a:ext>
                </a:extLst>
              </a:tr>
              <a:tr h="32952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care necesită oxigen suplimentar cu flux redus</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19 (10)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14 (7)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869126630"/>
                  </a:ext>
                </a:extLst>
              </a:tr>
              <a:tr h="32952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5: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care necesită îngrijire medicală continuă, fără a necesita oxigen suplimentar</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11 (6)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13 (7)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926403077"/>
                  </a:ext>
                </a:extLst>
              </a:tr>
              <a:tr h="329522">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care nu necesită îngrijire medicală continuă sau oxigen suplimentar</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9 (4)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 (2)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6"/>
                  </a:ext>
                </a:extLst>
              </a:tr>
              <a:tr h="32952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7: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Pacient nespitalizat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120 (60)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103 (52)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7"/>
                  </a:ext>
                </a:extLst>
              </a:tr>
            </a:tbl>
          </a:graphicData>
        </a:graphic>
      </p:graphicFrame>
      <p:sp>
        <p:nvSpPr>
          <p:cNvPr id="16" name="TextBox 15"/>
          <p:cNvSpPr txBox="1"/>
          <p:nvPr/>
        </p:nvSpPr>
        <p:spPr bwMode="auto">
          <a:xfrm>
            <a:off x="1847250" y="6103583"/>
            <a:ext cx="488761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a:t>
            </a:r>
            <a:r>
              <a:rPr lang="en-US" sz="1600" b="0" i="1" dirty="0">
                <a:solidFill>
                  <a:schemeClr val="bg1"/>
                </a:solidFill>
                <a:latin typeface="Calibri" panose="020F0502020204030204" pitchFamily="34" charset="0"/>
              </a:rPr>
              <a:t>P </a:t>
            </a:r>
            <a:r>
              <a:rPr lang="en-US" sz="1600" b="0" dirty="0">
                <a:solidFill>
                  <a:schemeClr val="bg1"/>
                </a:solidFill>
                <a:latin typeface="Calibri" panose="020F0502020204030204" pitchFamily="34" charset="0"/>
              </a:rPr>
              <a:t>= .14 for baseline-adjusted difference between arms.</a:t>
            </a:r>
            <a:endParaRPr lang="en-US" sz="1600" b="0" i="1"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4835570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10004-D369-4E0A-968C-93B87FEBB6EE}"/>
              </a:ext>
            </a:extLst>
          </p:cNvPr>
          <p:cNvSpPr>
            <a:spLocks noGrp="1"/>
          </p:cNvSpPr>
          <p:nvPr>
            <p:ph type="title"/>
          </p:nvPr>
        </p:nvSpPr>
        <p:spPr/>
        <p:txBody>
          <a:bodyPr/>
          <a:lstStyle/>
          <a:p>
            <a:r>
              <a:rPr lang="ro-RO" dirty="0" smtClean="0">
                <a:solidFill>
                  <a:schemeClr val="bg1"/>
                </a:solidFill>
              </a:rPr>
              <a:t>Studiul </a:t>
            </a:r>
            <a:r>
              <a:rPr lang="en-US" dirty="0" smtClean="0">
                <a:solidFill>
                  <a:schemeClr val="bg1"/>
                </a:solidFill>
              </a:rPr>
              <a:t>SIMPLE-Severe : S</a:t>
            </a:r>
            <a:r>
              <a:rPr lang="ro-RO" dirty="0" smtClean="0">
                <a:solidFill>
                  <a:schemeClr val="bg1"/>
                </a:solidFill>
              </a:rPr>
              <a:t>iguranță</a:t>
            </a:r>
            <a:endParaRPr lang="en-US" dirty="0">
              <a:solidFill>
                <a:schemeClr val="bg1"/>
              </a:solidFill>
            </a:endParaRPr>
          </a:p>
        </p:txBody>
      </p:sp>
      <p:sp>
        <p:nvSpPr>
          <p:cNvPr id="15" name="Content Placeholder 14"/>
          <p:cNvSpPr>
            <a:spLocks noGrp="1"/>
          </p:cNvSpPr>
          <p:nvPr>
            <p:ph idx="1"/>
          </p:nvPr>
        </p:nvSpPr>
        <p:spPr>
          <a:xfrm>
            <a:off x="604675" y="1117262"/>
            <a:ext cx="10877529" cy="908420"/>
          </a:xfrm>
        </p:spPr>
        <p:txBody>
          <a:bodyPr/>
          <a:lstStyle/>
          <a:p>
            <a:r>
              <a:rPr lang="ro-RO" dirty="0" smtClean="0"/>
              <a:t>Cele mai frecvente efecte adverse: greață, insuficiență respiratorie acută, creșterea ALT, constipație</a:t>
            </a:r>
            <a:endParaRPr lang="en-US" dirty="0"/>
          </a:p>
        </p:txBody>
      </p:sp>
      <p:grpSp>
        <p:nvGrpSpPr>
          <p:cNvPr id="3" name="Group 1">
            <a:extLst>
              <a:ext uri="{FF2B5EF4-FFF2-40B4-BE49-F238E27FC236}">
                <a16:creationId xmlns:a16="http://schemas.microsoft.com/office/drawing/2014/main" xmlns="" id="{04807D7A-D6F9-4E78-A27F-B1C328E41271}"/>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1D3F3EDE-9288-44F8-9F86-66BD61F8F86D}"/>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6">
              <a:extLst>
                <a:ext uri="{FF2B5EF4-FFF2-40B4-BE49-F238E27FC236}">
                  <a16:creationId xmlns:a16="http://schemas.microsoft.com/office/drawing/2014/main" xmlns="" id="{807C3705-18B6-4578-8D37-DCCCFCE58E70}"/>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8" name="Text Box 15">
            <a:extLst>
              <a:ext uri="{FF2B5EF4-FFF2-40B4-BE49-F238E27FC236}">
                <a16:creationId xmlns:a16="http://schemas.microsoft.com/office/drawing/2014/main" xmlns="" id="{D3A2AE3D-214D-41E1-AF1B-8853FD8E61DB}"/>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rPr>
              <a:t>Goldman. NEJM. 2020;[Epub]. </a:t>
            </a:r>
            <a:endParaRPr lang="en-US" altLang="en-US" sz="1200" b="0" dirty="0">
              <a:solidFill>
                <a:srgbClr val="455560"/>
              </a:solidFill>
              <a:latin typeface="Calibri" panose="020F0502020204030204" pitchFamily="34" charset="0"/>
            </a:endParaRPr>
          </a:p>
        </p:txBody>
      </p:sp>
      <p:sp>
        <p:nvSpPr>
          <p:cNvPr id="13" name="Rectangle 12"/>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graphicFrame>
        <p:nvGraphicFramePr>
          <p:cNvPr id="14" name="Group 32">
            <a:extLst>
              <a:ext uri="{FF2B5EF4-FFF2-40B4-BE49-F238E27FC236}">
                <a16:creationId xmlns:a16="http://schemas.microsoft.com/office/drawing/2014/main" xmlns="" id="{0858D962-1524-4DB7-B0D4-D289398108E5}"/>
              </a:ext>
            </a:extLst>
          </p:cNvPr>
          <p:cNvGraphicFramePr>
            <a:graphicFrameLocks noGrp="1"/>
          </p:cNvGraphicFramePr>
          <p:nvPr>
            <p:extLst>
              <p:ext uri="{D42A27DB-BD31-4B8C-83A1-F6EECF244321}">
                <p14:modId xmlns="" xmlns:p14="http://schemas.microsoft.com/office/powerpoint/2010/main" val="3368421828"/>
              </p:ext>
            </p:extLst>
          </p:nvPr>
        </p:nvGraphicFramePr>
        <p:xfrm>
          <a:off x="691843" y="2132880"/>
          <a:ext cx="10731333" cy="3688192"/>
        </p:xfrm>
        <a:graphic>
          <a:graphicData uri="http://schemas.openxmlformats.org/drawingml/2006/table">
            <a:tbl>
              <a:tblPr/>
              <a:tblGrid>
                <a:gridCol w="3577111">
                  <a:extLst>
                    <a:ext uri="{9D8B030D-6E8A-4147-A177-3AD203B41FA5}">
                      <a16:colId xmlns:a16="http://schemas.microsoft.com/office/drawing/2014/main" xmlns="" val="20000"/>
                    </a:ext>
                  </a:extLst>
                </a:gridCol>
                <a:gridCol w="3577111">
                  <a:extLst>
                    <a:ext uri="{9D8B030D-6E8A-4147-A177-3AD203B41FA5}">
                      <a16:colId xmlns:a16="http://schemas.microsoft.com/office/drawing/2014/main" xmlns="" val="20001"/>
                    </a:ext>
                  </a:extLst>
                </a:gridCol>
                <a:gridCol w="3577111">
                  <a:extLst>
                    <a:ext uri="{9D8B030D-6E8A-4147-A177-3AD203B41FA5}">
                      <a16:colId xmlns:a16="http://schemas.microsoft.com/office/drawing/2014/main" xmlns="" val="20002"/>
                    </a:ext>
                  </a:extLst>
                </a:gridCol>
              </a:tblGrid>
              <a:tr h="678948">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2000" b="1" i="0" u="none" strike="noStrike" cap="none" normalizeH="0" baseline="0" dirty="0" smtClean="0">
                          <a:ln>
                            <a:noFill/>
                          </a:ln>
                          <a:solidFill>
                            <a:schemeClr val="tx1"/>
                          </a:solidFill>
                          <a:effectLst/>
                          <a:latin typeface="Calibri" panose="020F0502020204030204" pitchFamily="34" charset="0"/>
                        </a:rPr>
                        <a:t>Rezultate</a:t>
                      </a:r>
                      <a:r>
                        <a:rPr kumimoji="0" lang="en-US" sz="2000" b="1" i="0" u="none" strike="noStrike" cap="none" normalizeH="0" baseline="0" dirty="0" smtClean="0">
                          <a:ln>
                            <a:noFill/>
                          </a:ln>
                          <a:solidFill>
                            <a:schemeClr val="tx1"/>
                          </a:solidFill>
                          <a:effectLst/>
                          <a:latin typeface="Calibri" panose="020F0502020204030204" pitchFamily="34" charset="0"/>
                        </a:rPr>
                        <a:t>, </a:t>
                      </a:r>
                      <a:r>
                        <a:rPr kumimoji="0" lang="en-US" sz="2000" b="1" i="0" u="none" strike="noStrike" cap="none" normalizeH="0" baseline="0" dirty="0">
                          <a:ln>
                            <a:noFill/>
                          </a:ln>
                          <a:solidFill>
                            <a:schemeClr val="tx1"/>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err="1">
                          <a:ln>
                            <a:noFill/>
                          </a:ln>
                          <a:solidFill>
                            <a:schemeClr val="tx1"/>
                          </a:solidFill>
                          <a:effectLst/>
                          <a:latin typeface="Calibri" panose="020F0502020204030204" pitchFamily="34" charset="0"/>
                        </a:rPr>
                        <a:t>Remdesivir</a:t>
                      </a:r>
                      <a:r>
                        <a:rPr kumimoji="0" lang="en-US" sz="2000" b="1" i="0" u="none" strike="noStrike" cap="none" normalizeH="0" baseline="0" dirty="0">
                          <a:ln>
                            <a:noFill/>
                          </a:ln>
                          <a:solidFill>
                            <a:schemeClr val="tx1"/>
                          </a:solidFill>
                          <a:effectLst/>
                          <a:latin typeface="Calibri" panose="020F0502020204030204" pitchFamily="34" charset="0"/>
                        </a:rPr>
                        <a:t> </a:t>
                      </a:r>
                      <a:r>
                        <a:rPr kumimoji="0" lang="en-US" sz="2000" b="1" i="0" u="none" strike="noStrike" cap="none" normalizeH="0" baseline="0" dirty="0" smtClean="0">
                          <a:ln>
                            <a:noFill/>
                          </a:ln>
                          <a:solidFill>
                            <a:schemeClr val="tx1"/>
                          </a:solidFill>
                          <a:effectLst/>
                          <a:latin typeface="Calibri" panose="020F0502020204030204" pitchFamily="34" charset="0"/>
                        </a:rPr>
                        <a:t>5</a:t>
                      </a:r>
                      <a:r>
                        <a:rPr kumimoji="0" lang="ro-RO" sz="2000" b="1" i="0" u="none" strike="noStrike" cap="none" normalizeH="0" baseline="0" dirty="0" smtClean="0">
                          <a:ln>
                            <a:noFill/>
                          </a:ln>
                          <a:solidFill>
                            <a:schemeClr val="tx1"/>
                          </a:solidFill>
                          <a:effectLst/>
                          <a:latin typeface="Calibri" panose="020F0502020204030204" pitchFamily="34" charset="0"/>
                        </a:rPr>
                        <a:t> zile</a:t>
                      </a:r>
                      <a:r>
                        <a:rPr kumimoji="0" lang="en-US" sz="2000" b="1" i="0" u="none" strike="noStrike" cap="none" normalizeH="0" baseline="0" dirty="0" smtClean="0">
                          <a:ln>
                            <a:noFill/>
                          </a:ln>
                          <a:solidFill>
                            <a:schemeClr val="tx1"/>
                          </a:solidFill>
                          <a:effectLst/>
                          <a:latin typeface="Calibri" panose="020F0502020204030204" pitchFamily="34" charset="0"/>
                        </a:rPr>
                        <a:t> </a:t>
                      </a:r>
                      <a:endParaRPr kumimoji="0" lang="en-US" sz="20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200)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err="1">
                          <a:ln>
                            <a:noFill/>
                          </a:ln>
                          <a:solidFill>
                            <a:schemeClr val="tx1"/>
                          </a:solidFill>
                          <a:effectLst/>
                          <a:latin typeface="Calibri" panose="020F0502020204030204" pitchFamily="34" charset="0"/>
                        </a:rPr>
                        <a:t>Remdesivir</a:t>
                      </a:r>
                      <a:r>
                        <a:rPr kumimoji="0" lang="en-US" sz="2000" b="1" i="0" u="none" strike="noStrike" cap="none" normalizeH="0" baseline="0" dirty="0">
                          <a:ln>
                            <a:noFill/>
                          </a:ln>
                          <a:solidFill>
                            <a:schemeClr val="tx1"/>
                          </a:solidFill>
                          <a:effectLst/>
                          <a:latin typeface="Calibri" panose="020F0502020204030204" pitchFamily="34" charset="0"/>
                        </a:rPr>
                        <a:t> </a:t>
                      </a:r>
                      <a:r>
                        <a:rPr kumimoji="0" lang="en-US" sz="2000" b="1" i="0" u="none" strike="noStrike" cap="none" normalizeH="0" baseline="0" dirty="0" smtClean="0">
                          <a:ln>
                            <a:noFill/>
                          </a:ln>
                          <a:solidFill>
                            <a:schemeClr val="tx1"/>
                          </a:solidFill>
                          <a:effectLst/>
                          <a:latin typeface="Calibri" panose="020F0502020204030204" pitchFamily="34" charset="0"/>
                        </a:rPr>
                        <a:t>10</a:t>
                      </a:r>
                      <a:r>
                        <a:rPr kumimoji="0" lang="ro-RO" sz="2000" b="1" i="0" u="none" strike="noStrike" cap="none" normalizeH="0" baseline="0" dirty="0" smtClean="0">
                          <a:ln>
                            <a:noFill/>
                          </a:ln>
                          <a:solidFill>
                            <a:schemeClr val="tx1"/>
                          </a:solidFill>
                          <a:effectLst/>
                          <a:latin typeface="Calibri" panose="020F0502020204030204" pitchFamily="34" charset="0"/>
                        </a:rPr>
                        <a:t> zile</a:t>
                      </a:r>
                      <a:endParaRPr kumimoji="0" lang="en-US" sz="20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197)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0"/>
                  </a:ext>
                </a:extLst>
              </a:tr>
              <a:tr h="38376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Orice efect advers</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70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74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1"/>
                  </a:ext>
                </a:extLst>
              </a:tr>
              <a:tr h="38376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Efecte adverse importante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38376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3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efecte adverse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r h="678948">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Tratament întrerupt din cauza efectelor adverse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r h="678948">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3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modificări ale testelor de laborator</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5"/>
                  </a:ext>
                </a:extLst>
              </a:tr>
              <a:tr h="38376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err="1" smtClean="0">
                          <a:ln>
                            <a:noFill/>
                          </a:ln>
                          <a:solidFill>
                            <a:schemeClr val="bg2">
                              <a:lumMod val="10000"/>
                            </a:schemeClr>
                          </a:solidFill>
                          <a:effectLst/>
                          <a:latin typeface="Calibri" panose="020F0502020204030204" pitchFamily="34" charset="0"/>
                        </a:rPr>
                        <a:t>Mortalit</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ate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295285846"/>
                  </a:ext>
                </a:extLst>
              </a:tr>
            </a:tbl>
          </a:graphicData>
        </a:graphic>
      </p:graphicFrame>
    </p:spTree>
    <p:extLst>
      <p:ext uri="{BB962C8B-B14F-4D97-AF65-F5344CB8AC3E}">
        <p14:creationId xmlns="" xmlns:p14="http://schemas.microsoft.com/office/powerpoint/2010/main" val="21950694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1D70F7-BA6E-42BA-9AF7-21ABFD7FB85E}"/>
              </a:ext>
            </a:extLst>
          </p:cNvPr>
          <p:cNvSpPr>
            <a:spLocks noGrp="1"/>
          </p:cNvSpPr>
          <p:nvPr>
            <p:ph type="title"/>
          </p:nvPr>
        </p:nvSpPr>
        <p:spPr/>
        <p:txBody>
          <a:bodyPr/>
          <a:lstStyle/>
          <a:p>
            <a:r>
              <a:rPr lang="ro-RO" dirty="0" smtClean="0">
                <a:solidFill>
                  <a:schemeClr val="bg1"/>
                </a:solidFill>
              </a:rPr>
              <a:t>Rezultate suplimentare trial clinic </a:t>
            </a:r>
            <a:r>
              <a:rPr lang="en-US" dirty="0" err="1" smtClean="0">
                <a:solidFill>
                  <a:schemeClr val="bg1"/>
                </a:solidFill>
              </a:rPr>
              <a:t>Remdesivir</a:t>
            </a:r>
            <a:endParaRPr lang="en-US" dirty="0">
              <a:solidFill>
                <a:schemeClr val="bg1"/>
              </a:solidFill>
            </a:endParaRPr>
          </a:p>
        </p:txBody>
      </p:sp>
      <p:sp>
        <p:nvSpPr>
          <p:cNvPr id="5" name="Content Placeholder 4">
            <a:extLst>
              <a:ext uri="{FF2B5EF4-FFF2-40B4-BE49-F238E27FC236}">
                <a16:creationId xmlns:a16="http://schemas.microsoft.com/office/drawing/2014/main" xmlns="" id="{A99C3426-C847-4775-8125-5288587DCF3F}"/>
              </a:ext>
            </a:extLst>
          </p:cNvPr>
          <p:cNvSpPr>
            <a:spLocks noGrp="1"/>
          </p:cNvSpPr>
          <p:nvPr>
            <p:ph idx="1"/>
          </p:nvPr>
        </p:nvSpPr>
        <p:spPr/>
        <p:txBody>
          <a:bodyPr/>
          <a:lstStyle/>
          <a:p>
            <a:r>
              <a:rPr lang="en-US" dirty="0"/>
              <a:t>NCT04257656: </a:t>
            </a:r>
            <a:r>
              <a:rPr lang="ro-RO" dirty="0" smtClean="0"/>
              <a:t>studiu de fază III, multicentric, randomizat, dublu-orb, cu grup placebo, la 10 spitale din </a:t>
            </a:r>
            <a:r>
              <a:rPr lang="en-US" dirty="0" smtClean="0"/>
              <a:t>Hubei</a:t>
            </a:r>
            <a:r>
              <a:rPr lang="en-US" dirty="0"/>
              <a:t>, China</a:t>
            </a:r>
          </a:p>
          <a:p>
            <a:pPr lvl="1"/>
            <a:r>
              <a:rPr lang="ro-RO" dirty="0" smtClean="0"/>
              <a:t>Nu au fost observate diferențe semnificative ale duratei de timp până la ameliorarea clinică </a:t>
            </a:r>
            <a:r>
              <a:rPr lang="en-US" dirty="0" smtClean="0"/>
              <a:t>(HR</a:t>
            </a:r>
            <a:r>
              <a:rPr lang="en-US" dirty="0"/>
              <a:t>: 1.23; 95% CI: 0.87-1.75) </a:t>
            </a:r>
            <a:r>
              <a:rPr lang="ro-RO" dirty="0" smtClean="0"/>
              <a:t>sau ale duratei ventilației mecanice invazive între pacienții cu forme severe de COVID-19 care au primit remdesivir 10 zile (n=158) vs grupul placebo (n=79)</a:t>
            </a:r>
          </a:p>
          <a:p>
            <a:pPr lvl="1"/>
            <a:r>
              <a:rPr lang="ro-RO" dirty="0" smtClean="0"/>
              <a:t>Studiul nu a atins perioada predeterminată datorită reducerii infectărilor</a:t>
            </a:r>
          </a:p>
          <a:p>
            <a:pPr lvl="1"/>
            <a:endParaRPr lang="en-US" dirty="0"/>
          </a:p>
          <a:p>
            <a:pPr lvl="3">
              <a:buNone/>
            </a:pPr>
            <a:endParaRPr lang="en-US" dirty="0"/>
          </a:p>
          <a:p>
            <a:pPr lvl="2"/>
            <a:endParaRPr lang="en-US" dirty="0"/>
          </a:p>
          <a:p>
            <a:pPr lvl="1"/>
            <a:endParaRPr lang="en-US" dirty="0"/>
          </a:p>
        </p:txBody>
      </p:sp>
      <p:sp>
        <p:nvSpPr>
          <p:cNvPr id="6" name="Text Box 15">
            <a:extLst>
              <a:ext uri="{FF2B5EF4-FFF2-40B4-BE49-F238E27FC236}">
                <a16:creationId xmlns:a16="http://schemas.microsoft.com/office/drawing/2014/main" xmlns="" id="{20519C0D-FF76-471E-B54A-5EC01C0C5061}"/>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Wang. Lancet. 2020;395:1569. </a:t>
            </a:r>
            <a:endParaRPr lang="en-US" altLang="en-US" sz="1200" b="0" dirty="0">
              <a:solidFill>
                <a:srgbClr val="455560"/>
              </a:solidFill>
              <a:latin typeface="Calibri" panose="020F0502020204030204" pitchFamily="34" charset="0"/>
              <a:cs typeface="+mn-cs"/>
            </a:endParaRPr>
          </a:p>
        </p:txBody>
      </p:sp>
      <p:grpSp>
        <p:nvGrpSpPr>
          <p:cNvPr id="2" name="Group 1">
            <a:extLst>
              <a:ext uri="{FF2B5EF4-FFF2-40B4-BE49-F238E27FC236}">
                <a16:creationId xmlns:a16="http://schemas.microsoft.com/office/drawing/2014/main" xmlns="" id="{3D719767-FD43-4BD8-B47A-101D1E599ED8}"/>
              </a:ext>
            </a:extLst>
          </p:cNvPr>
          <p:cNvGrpSpPr>
            <a:grpSpLocks/>
          </p:cNvGrpSpPr>
          <p:nvPr/>
        </p:nvGrpSpPr>
        <p:grpSpPr bwMode="auto">
          <a:xfrm>
            <a:off x="9392911" y="6213768"/>
            <a:ext cx="2488502" cy="449064"/>
            <a:chOff x="9602074" y="3550251"/>
            <a:chExt cx="2488502" cy="449257"/>
          </a:xfrm>
        </p:grpSpPr>
        <p:pic>
          <p:nvPicPr>
            <p:cNvPr id="8" name="Picture 7">
              <a:extLst>
                <a:ext uri="{FF2B5EF4-FFF2-40B4-BE49-F238E27FC236}">
                  <a16:creationId xmlns:a16="http://schemas.microsoft.com/office/drawing/2014/main" xmlns="" id="{EC204628-5247-495F-AA2F-5DB486AA9E7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9" name="Rectangle 8">
              <a:extLst>
                <a:ext uri="{FF2B5EF4-FFF2-40B4-BE49-F238E27FC236}">
                  <a16:creationId xmlns:a16="http://schemas.microsoft.com/office/drawing/2014/main" xmlns="" id="{AB861B1B-9A00-4E41-A1A2-A4B0A087753F}"/>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455560"/>
                  </a:solidFill>
                  <a:latin typeface="Calibri" panose="020F0502020204030204" pitchFamily="34" charset="0"/>
                  <a:hlinkClick r:id="rId4"/>
                </a:rPr>
                <a:t>clinicaloptions.com</a:t>
              </a:r>
              <a:endParaRPr lang="en-US" altLang="en-US" sz="1400" b="0" dirty="0">
                <a:solidFill>
                  <a:srgbClr val="455560"/>
                </a:solidFill>
                <a:latin typeface="Calibri" panose="020F0502020204030204" pitchFamily="34" charset="0"/>
              </a:endParaRPr>
            </a:p>
          </p:txBody>
        </p:sp>
      </p:grpSp>
    </p:spTree>
    <p:extLst>
      <p:ext uri="{BB962C8B-B14F-4D97-AF65-F5344CB8AC3E}">
        <p14:creationId xmlns="" xmlns:p14="http://schemas.microsoft.com/office/powerpoint/2010/main" val="40179147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081AEA-68D5-47B0-8F3F-58081B5D8235}"/>
              </a:ext>
            </a:extLst>
          </p:cNvPr>
          <p:cNvSpPr>
            <a:spLocks noGrp="1"/>
          </p:cNvSpPr>
          <p:nvPr>
            <p:ph type="title"/>
          </p:nvPr>
        </p:nvSpPr>
        <p:spPr/>
        <p:txBody>
          <a:bodyPr/>
          <a:lstStyle/>
          <a:p>
            <a:r>
              <a:rPr lang="en-US" dirty="0" err="1" smtClean="0">
                <a:solidFill>
                  <a:schemeClr val="bg1"/>
                </a:solidFill>
              </a:rPr>
              <a:t>Remdesivir</a:t>
            </a:r>
            <a:r>
              <a:rPr lang="ro-RO" dirty="0" smtClean="0">
                <a:solidFill>
                  <a:schemeClr val="bg1"/>
                </a:solidFill>
              </a:rPr>
              <a:t>-Recomandări EMA</a:t>
            </a:r>
            <a:endParaRPr lang="en-US" dirty="0">
              <a:solidFill>
                <a:schemeClr val="bg1"/>
              </a:solidFill>
            </a:endParaRPr>
          </a:p>
        </p:txBody>
      </p:sp>
      <p:sp>
        <p:nvSpPr>
          <p:cNvPr id="4" name="Content Placeholder 3">
            <a:extLst>
              <a:ext uri="{FF2B5EF4-FFF2-40B4-BE49-F238E27FC236}">
                <a16:creationId xmlns:a16="http://schemas.microsoft.com/office/drawing/2014/main" xmlns="" id="{C22757FF-DD09-4A93-93A5-8D3FFDB38139}"/>
              </a:ext>
            </a:extLst>
          </p:cNvPr>
          <p:cNvSpPr>
            <a:spLocks noGrp="1"/>
          </p:cNvSpPr>
          <p:nvPr>
            <p:ph sz="half" idx="1"/>
          </p:nvPr>
        </p:nvSpPr>
        <p:spPr>
          <a:xfrm>
            <a:off x="629116" y="1059880"/>
            <a:ext cx="5309278" cy="4643793"/>
          </a:xfrm>
        </p:spPr>
        <p:txBody>
          <a:bodyPr/>
          <a:lstStyle/>
          <a:p>
            <a:endParaRPr lang="en-US" sz="2400" dirty="0"/>
          </a:p>
          <a:p>
            <a:endParaRPr lang="en-US" sz="2400" dirty="0"/>
          </a:p>
          <a:p>
            <a:pPr marL="0" indent="0">
              <a:buNone/>
            </a:pPr>
            <a:endParaRPr lang="en-US" sz="2400" dirty="0"/>
          </a:p>
          <a:p>
            <a:r>
              <a:rPr lang="ro-RO" sz="2400" dirty="0" smtClean="0"/>
              <a:t>Doze recomandate/durată</a:t>
            </a:r>
            <a:r>
              <a:rPr lang="en-US" sz="2400" dirty="0" smtClean="0"/>
              <a:t>:</a:t>
            </a:r>
            <a:endParaRPr lang="en-US" sz="2400" dirty="0"/>
          </a:p>
          <a:p>
            <a:pPr lvl="1"/>
            <a:r>
              <a:rPr lang="ro-RO" sz="2200" dirty="0" smtClean="0"/>
              <a:t>Ziua</a:t>
            </a:r>
            <a:r>
              <a:rPr lang="en-US" sz="2200" dirty="0" smtClean="0"/>
              <a:t> </a:t>
            </a:r>
            <a:r>
              <a:rPr lang="en-US" sz="2200" dirty="0"/>
              <a:t>1: </a:t>
            </a:r>
            <a:r>
              <a:rPr lang="ro-RO" sz="2200" dirty="0" smtClean="0"/>
              <a:t>doză unică</a:t>
            </a:r>
            <a:r>
              <a:rPr lang="en-US" sz="2200" dirty="0" smtClean="0"/>
              <a:t> </a:t>
            </a:r>
            <a:r>
              <a:rPr lang="en-US" sz="2200" dirty="0"/>
              <a:t>200 mg </a:t>
            </a:r>
            <a:r>
              <a:rPr lang="en-US" sz="2200" dirty="0" smtClean="0"/>
              <a:t>IV</a:t>
            </a:r>
            <a:endParaRPr lang="en-US" sz="2200" dirty="0"/>
          </a:p>
          <a:p>
            <a:pPr lvl="1"/>
            <a:r>
              <a:rPr lang="ro-RO" sz="2200" dirty="0" smtClean="0"/>
              <a:t>Începând cu ziua 2</a:t>
            </a:r>
            <a:r>
              <a:rPr lang="en-US" sz="2200" dirty="0" smtClean="0"/>
              <a:t>: </a:t>
            </a:r>
            <a:r>
              <a:rPr lang="en-US" sz="2200" dirty="0"/>
              <a:t>100 mg IV </a:t>
            </a:r>
            <a:r>
              <a:rPr lang="ro-RO" sz="2200" dirty="0" smtClean="0"/>
              <a:t>o dată pe zi</a:t>
            </a:r>
            <a:endParaRPr lang="en-US" sz="2200" dirty="0"/>
          </a:p>
          <a:p>
            <a:pPr lvl="1"/>
            <a:r>
              <a:rPr lang="ro-RO" sz="2200" dirty="0" smtClean="0"/>
              <a:t>Durata totală a tratamentului ar trebui să fie </a:t>
            </a:r>
            <a:r>
              <a:rPr lang="en-US" sz="2200" dirty="0" smtClean="0"/>
              <a:t>5-10 </a:t>
            </a:r>
            <a:r>
              <a:rPr lang="ro-RO" sz="2200" dirty="0" smtClean="0"/>
              <a:t>zile</a:t>
            </a:r>
            <a:endParaRPr lang="en-US" sz="2200" dirty="0"/>
          </a:p>
          <a:p>
            <a:r>
              <a:rPr lang="ro-RO" sz="2400" dirty="0" smtClean="0"/>
              <a:t>Contraindicat pacienților cu hipersensibilitate la remdesivir sau excipienți</a:t>
            </a:r>
            <a:endParaRPr lang="en-US" sz="2400" dirty="0"/>
          </a:p>
        </p:txBody>
      </p:sp>
      <p:sp>
        <p:nvSpPr>
          <p:cNvPr id="6" name="Content Placeholder 5">
            <a:extLst>
              <a:ext uri="{FF2B5EF4-FFF2-40B4-BE49-F238E27FC236}">
                <a16:creationId xmlns:a16="http://schemas.microsoft.com/office/drawing/2014/main" xmlns="" id="{FEFEF6D3-DFE9-4518-B32F-05CE1DC59760}"/>
              </a:ext>
            </a:extLst>
          </p:cNvPr>
          <p:cNvSpPr>
            <a:spLocks noGrp="1"/>
          </p:cNvSpPr>
          <p:nvPr>
            <p:ph sz="half" idx="2"/>
          </p:nvPr>
        </p:nvSpPr>
        <p:spPr>
          <a:xfrm>
            <a:off x="6252634" y="986322"/>
            <a:ext cx="5229570" cy="5402593"/>
          </a:xfrm>
        </p:spPr>
        <p:txBody>
          <a:bodyPr/>
          <a:lstStyle/>
          <a:p>
            <a:endParaRPr lang="en-US" dirty="0"/>
          </a:p>
          <a:p>
            <a:endParaRPr lang="en-US" dirty="0"/>
          </a:p>
          <a:p>
            <a:endParaRPr lang="en-US" dirty="0"/>
          </a:p>
          <a:p>
            <a:r>
              <a:rPr lang="ro-RO" sz="2400" dirty="0" smtClean="0"/>
              <a:t>Atenționări</a:t>
            </a:r>
            <a:r>
              <a:rPr lang="en-US" sz="2800" dirty="0" smtClean="0"/>
              <a:t>:</a:t>
            </a:r>
            <a:endParaRPr lang="en-US" sz="2800" dirty="0"/>
          </a:p>
          <a:p>
            <a:pPr lvl="1"/>
            <a:r>
              <a:rPr lang="ro-RO" sz="2200" dirty="0" smtClean="0"/>
              <a:t>Au fost observate reacții de hipersensibilitate și creșterea nivelului transaminazelor</a:t>
            </a:r>
            <a:endParaRPr lang="en-US" sz="2200" dirty="0"/>
          </a:p>
          <a:p>
            <a:pPr lvl="1"/>
            <a:r>
              <a:rPr lang="ro-RO" sz="2200" dirty="0" smtClean="0"/>
              <a:t>Nu ar trebui administrat pacienților cu RFGe</a:t>
            </a:r>
            <a:r>
              <a:rPr lang="en-US" sz="2200" dirty="0" smtClean="0"/>
              <a:t> </a:t>
            </a:r>
            <a:r>
              <a:rPr lang="en-US" sz="2200" dirty="0"/>
              <a:t>&lt; 30 mL/min</a:t>
            </a:r>
          </a:p>
          <a:p>
            <a:pPr lvl="1"/>
            <a:r>
              <a:rPr lang="ro-RO" sz="2200" dirty="0" smtClean="0"/>
              <a:t>Risc de reducere a activității antivirale când este administrat în asociere cu clorochină sau hidroxiclorochină</a:t>
            </a:r>
            <a:endParaRPr lang="en-US" sz="2200" dirty="0"/>
          </a:p>
          <a:p>
            <a:pPr lvl="1"/>
            <a:endParaRPr lang="en-US" dirty="0"/>
          </a:p>
          <a:p>
            <a:endParaRPr lang="en-US" dirty="0"/>
          </a:p>
        </p:txBody>
      </p:sp>
      <p:sp>
        <p:nvSpPr>
          <p:cNvPr id="7" name="Rectangle: Rounded Corners 6">
            <a:extLst>
              <a:ext uri="{FF2B5EF4-FFF2-40B4-BE49-F238E27FC236}">
                <a16:creationId xmlns:a16="http://schemas.microsoft.com/office/drawing/2014/main" xmlns="" id="{6FBD69AF-E732-45B9-99AB-B1B2160B4AA3}"/>
              </a:ext>
            </a:extLst>
          </p:cNvPr>
          <p:cNvSpPr/>
          <p:nvPr/>
        </p:nvSpPr>
        <p:spPr bwMode="auto">
          <a:xfrm>
            <a:off x="719138" y="1140059"/>
            <a:ext cx="10763065" cy="1495112"/>
          </a:xfrm>
          <a:prstGeom prst="roundRect">
            <a:avLst/>
          </a:prstGeom>
          <a:solidFill>
            <a:schemeClr val="accent2"/>
          </a:solidFill>
          <a:ln w="0">
            <a:noFill/>
            <a:miter lim="800000"/>
            <a:headEnd/>
            <a:tailEnd/>
          </a:ln>
        </p:spPr>
        <p:txBody>
          <a:bodyPr rtlCol="0" anchor="b"/>
          <a:lstStyle/>
          <a:p>
            <a:pPr algn="ctr" eaLnBrk="1" fontAlgn="auto" hangingPunct="1">
              <a:spcBef>
                <a:spcPts val="0"/>
              </a:spcBef>
              <a:spcAft>
                <a:spcPts val="0"/>
              </a:spcAft>
              <a:buClr>
                <a:srgbClr val="015873"/>
              </a:buClr>
            </a:pPr>
            <a:r>
              <a:rPr lang="ro-RO" sz="2400" dirty="0" smtClean="0">
                <a:solidFill>
                  <a:srgbClr val="FFFFFF"/>
                </a:solidFill>
                <a:latin typeface="Calibri" panose="020F0502020204030204" pitchFamily="34" charset="0"/>
                <a:cs typeface="+mn-cs"/>
              </a:rPr>
              <a:t>Indicație terapeutică</a:t>
            </a:r>
            <a:endParaRPr lang="en-US" sz="2400" dirty="0">
              <a:solidFill>
                <a:srgbClr val="FFFFFF"/>
              </a:solidFill>
              <a:latin typeface="Calibri" panose="020F0502020204030204" pitchFamily="34" charset="0"/>
              <a:cs typeface="+mn-cs"/>
            </a:endParaRPr>
          </a:p>
          <a:p>
            <a:pPr algn="ctr" eaLnBrk="1" fontAlgn="auto" hangingPunct="1">
              <a:spcBef>
                <a:spcPts val="0"/>
              </a:spcBef>
              <a:spcAft>
                <a:spcPts val="0"/>
              </a:spcAft>
              <a:buClr>
                <a:srgbClr val="015873"/>
              </a:buClr>
            </a:pPr>
            <a:r>
              <a:rPr lang="en-US" sz="2200" b="0" i="1" dirty="0" smtClean="0">
                <a:solidFill>
                  <a:srgbClr val="FFFFFF"/>
                </a:solidFill>
                <a:latin typeface="Calibri" panose="020F0502020204030204" pitchFamily="34" charset="0"/>
                <a:cs typeface="+mn-cs"/>
              </a:rPr>
              <a:t>“…</a:t>
            </a:r>
            <a:r>
              <a:rPr lang="vi-VN" sz="2200" b="0" i="1" dirty="0" smtClean="0">
                <a:latin typeface="Calibri" pitchFamily="34" charset="0"/>
                <a:cs typeface="Calibri" pitchFamily="34" charset="0"/>
              </a:rPr>
              <a:t>este indicat în tratamentul infecției cu coronavirus 2019 (COVID-19) la adulți și adolescenți (cu vârsta de 12 ani și peste și cu greutatea de cel puțin 40 kg) cu pneumonie care necesită oxigenoterapie</a:t>
            </a:r>
            <a:r>
              <a:rPr lang="en-US" sz="2200" b="0" i="1" dirty="0" smtClean="0">
                <a:solidFill>
                  <a:srgbClr val="FFFFFF"/>
                </a:solidFill>
                <a:latin typeface="Calibri" panose="020F0502020204030204" pitchFamily="34" charset="0"/>
                <a:cs typeface="Calibri" panose="020F0502020204030204" pitchFamily="34" charset="0"/>
              </a:rPr>
              <a:t>…”</a:t>
            </a:r>
            <a:endParaRPr lang="en-US" sz="2200" b="0" i="1" dirty="0">
              <a:solidFill>
                <a:srgbClr val="FFFFFF"/>
              </a:solidFill>
              <a:latin typeface="Calibri" panose="020F0502020204030204" pitchFamily="34" charset="0"/>
              <a:cs typeface="Calibri" panose="020F0502020204030204" pitchFamily="34" charset="0"/>
            </a:endParaRPr>
          </a:p>
        </p:txBody>
      </p:sp>
      <p:sp>
        <p:nvSpPr>
          <p:cNvPr id="11" name="Text Box 15">
            <a:extLst>
              <a:ext uri="{FF2B5EF4-FFF2-40B4-BE49-F238E27FC236}">
                <a16:creationId xmlns:a16="http://schemas.microsoft.com/office/drawing/2014/main" xmlns="" id="{B5547289-1788-426B-B102-6D09BA396827}"/>
              </a:ext>
            </a:extLst>
          </p:cNvPr>
          <p:cNvSpPr txBox="1">
            <a:spLocks noChangeArrowheads="1"/>
          </p:cNvSpPr>
          <p:nvPr/>
        </p:nvSpPr>
        <p:spPr bwMode="auto">
          <a:xfrm>
            <a:off x="285639" y="63893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Remdesivir EMA PI. </a:t>
            </a:r>
            <a:endParaRPr lang="en-US" altLang="en-US" sz="1200" b="0" dirty="0">
              <a:solidFill>
                <a:srgbClr val="455560"/>
              </a:solidFill>
              <a:latin typeface="Calibri" panose="020F0502020204030204" pitchFamily="34" charset="0"/>
              <a:cs typeface="+mn-cs"/>
            </a:endParaRPr>
          </a:p>
        </p:txBody>
      </p:sp>
    </p:spTree>
    <p:extLst>
      <p:ext uri="{BB962C8B-B14F-4D97-AF65-F5344CB8AC3E}">
        <p14:creationId xmlns="" xmlns:p14="http://schemas.microsoft.com/office/powerpoint/2010/main" val="24774284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Freeform: Shape 1039">
            <a:extLst>
              <a:ext uri="{FF2B5EF4-FFF2-40B4-BE49-F238E27FC236}">
                <a16:creationId xmlns:a16="http://schemas.microsoft.com/office/drawing/2014/main" xmlns="" id="{DEA26AFF-A586-4438-8FD3-D5B95A77E67A}"/>
              </a:ext>
            </a:extLst>
          </p:cNvPr>
          <p:cNvSpPr/>
          <p:nvPr/>
        </p:nvSpPr>
        <p:spPr bwMode="auto">
          <a:xfrm>
            <a:off x="3178885" y="3582296"/>
            <a:ext cx="797903" cy="570452"/>
          </a:xfrm>
          <a:custGeom>
            <a:avLst/>
            <a:gdLst>
              <a:gd name="connsiteX0" fmla="*/ 790687 w 797903"/>
              <a:gd name="connsiteY0" fmla="*/ 107577 h 570452"/>
              <a:gd name="connsiteX1" fmla="*/ 774550 w 797903"/>
              <a:gd name="connsiteY1" fmla="*/ 424927 h 570452"/>
              <a:gd name="connsiteX2" fmla="*/ 597049 w 797903"/>
              <a:gd name="connsiteY2" fmla="*/ 570156 h 570452"/>
              <a:gd name="connsiteX3" fmla="*/ 333487 w 797903"/>
              <a:gd name="connsiteY3" fmla="*/ 451821 h 570452"/>
              <a:gd name="connsiteX4" fmla="*/ 188259 w 797903"/>
              <a:gd name="connsiteY4" fmla="*/ 112956 h 570452"/>
              <a:gd name="connsiteX5" fmla="*/ 0 w 797903"/>
              <a:gd name="connsiteY5" fmla="*/ 0 h 57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903" h="570452">
                <a:moveTo>
                  <a:pt x="790687" y="107577"/>
                </a:moveTo>
                <a:cubicBezTo>
                  <a:pt x="798755" y="227704"/>
                  <a:pt x="806823" y="347831"/>
                  <a:pt x="774550" y="424927"/>
                </a:cubicBezTo>
                <a:cubicBezTo>
                  <a:pt x="742277" y="502023"/>
                  <a:pt x="670559" y="565674"/>
                  <a:pt x="597049" y="570156"/>
                </a:cubicBezTo>
                <a:cubicBezTo>
                  <a:pt x="523538" y="574638"/>
                  <a:pt x="401619" y="528021"/>
                  <a:pt x="333487" y="451821"/>
                </a:cubicBezTo>
                <a:cubicBezTo>
                  <a:pt x="265355" y="375621"/>
                  <a:pt x="243840" y="188259"/>
                  <a:pt x="188259" y="112956"/>
                </a:cubicBezTo>
                <a:cubicBezTo>
                  <a:pt x="132678" y="37653"/>
                  <a:pt x="66339" y="18826"/>
                  <a:pt x="0" y="0"/>
                </a:cubicBezTo>
              </a:path>
            </a:pathLst>
          </a:custGeom>
          <a:noFill/>
          <a:ln w="28575">
            <a:solidFill>
              <a:schemeClr val="accent3"/>
            </a:solidFill>
            <a:miter lim="800000"/>
            <a:headEnd/>
            <a:tailEnd/>
          </a:ln>
        </p:spPr>
        <p:txBody>
          <a:bodyPr rtlCol="0" anchor="ctr"/>
          <a:lstStyle/>
          <a:p>
            <a:pPr algn="ctr"/>
            <a:endParaRPr lang="en-US" dirty="0"/>
          </a:p>
        </p:txBody>
      </p:sp>
      <p:sp>
        <p:nvSpPr>
          <p:cNvPr id="1042" name="Freeform: Shape 1041">
            <a:extLst>
              <a:ext uri="{FF2B5EF4-FFF2-40B4-BE49-F238E27FC236}">
                <a16:creationId xmlns:a16="http://schemas.microsoft.com/office/drawing/2014/main" xmlns="" id="{34E272E2-E4C5-487D-8A0F-9B1323251C47}"/>
              </a:ext>
            </a:extLst>
          </p:cNvPr>
          <p:cNvSpPr/>
          <p:nvPr/>
        </p:nvSpPr>
        <p:spPr bwMode="auto">
          <a:xfrm>
            <a:off x="6704123" y="3577167"/>
            <a:ext cx="2156244" cy="357656"/>
          </a:xfrm>
          <a:custGeom>
            <a:avLst/>
            <a:gdLst>
              <a:gd name="connsiteX0" fmla="*/ 5710 w 2156244"/>
              <a:gd name="connsiteY0" fmla="*/ 0 h 357656"/>
              <a:gd name="connsiteX1" fmla="*/ 14177 w 2156244"/>
              <a:gd name="connsiteY1" fmla="*/ 194733 h 357656"/>
              <a:gd name="connsiteX2" fmla="*/ 128477 w 2156244"/>
              <a:gd name="connsiteY2" fmla="*/ 330200 h 357656"/>
              <a:gd name="connsiteX3" fmla="*/ 382477 w 2156244"/>
              <a:gd name="connsiteY3" fmla="*/ 351366 h 357656"/>
              <a:gd name="connsiteX4" fmla="*/ 1326510 w 2156244"/>
              <a:gd name="connsiteY4" fmla="*/ 249766 h 357656"/>
              <a:gd name="connsiteX5" fmla="*/ 2156244 w 2156244"/>
              <a:gd name="connsiteY5" fmla="*/ 63500 h 35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6244" h="357656">
                <a:moveTo>
                  <a:pt x="5710" y="0"/>
                </a:moveTo>
                <a:cubicBezTo>
                  <a:pt x="-287" y="69850"/>
                  <a:pt x="-6284" y="139700"/>
                  <a:pt x="14177" y="194733"/>
                </a:cubicBezTo>
                <a:cubicBezTo>
                  <a:pt x="34638" y="249766"/>
                  <a:pt x="67094" y="304095"/>
                  <a:pt x="128477" y="330200"/>
                </a:cubicBezTo>
                <a:cubicBezTo>
                  <a:pt x="189860" y="356305"/>
                  <a:pt x="182805" y="364772"/>
                  <a:pt x="382477" y="351366"/>
                </a:cubicBezTo>
                <a:cubicBezTo>
                  <a:pt x="582149" y="337960"/>
                  <a:pt x="1030882" y="297744"/>
                  <a:pt x="1326510" y="249766"/>
                </a:cubicBezTo>
                <a:cubicBezTo>
                  <a:pt x="1622138" y="201788"/>
                  <a:pt x="1889191" y="132644"/>
                  <a:pt x="2156244" y="63500"/>
                </a:cubicBezTo>
              </a:path>
            </a:pathLst>
          </a:custGeom>
          <a:noFill/>
          <a:ln w="28575">
            <a:solidFill>
              <a:schemeClr val="accent5"/>
            </a:solidFill>
            <a:miter lim="800000"/>
            <a:headEnd/>
            <a:tailEnd/>
          </a:ln>
        </p:spPr>
        <p:txBody>
          <a:bodyPr rtlCol="0" anchor="ctr"/>
          <a:lstStyle/>
          <a:p>
            <a:pPr algn="ctr"/>
            <a:endParaRPr lang="en-US" dirty="0"/>
          </a:p>
        </p:txBody>
      </p:sp>
      <p:sp>
        <p:nvSpPr>
          <p:cNvPr id="1043" name="Freeform: Shape 1042">
            <a:extLst>
              <a:ext uri="{FF2B5EF4-FFF2-40B4-BE49-F238E27FC236}">
                <a16:creationId xmlns:a16="http://schemas.microsoft.com/office/drawing/2014/main" xmlns="" id="{30B775D0-755F-47D6-AD4D-6EB7F282B8C6}"/>
              </a:ext>
            </a:extLst>
          </p:cNvPr>
          <p:cNvSpPr/>
          <p:nvPr/>
        </p:nvSpPr>
        <p:spPr bwMode="auto">
          <a:xfrm>
            <a:off x="7725833" y="3572933"/>
            <a:ext cx="1134534" cy="149228"/>
          </a:xfrm>
          <a:custGeom>
            <a:avLst/>
            <a:gdLst>
              <a:gd name="connsiteX0" fmla="*/ 0 w 1134534"/>
              <a:gd name="connsiteY0" fmla="*/ 0 h 149228"/>
              <a:gd name="connsiteX1" fmla="*/ 33867 w 1134534"/>
              <a:gd name="connsiteY1" fmla="*/ 127000 h 149228"/>
              <a:gd name="connsiteX2" fmla="*/ 165100 w 1134534"/>
              <a:gd name="connsiteY2" fmla="*/ 148167 h 149228"/>
              <a:gd name="connsiteX3" fmla="*/ 508000 w 1134534"/>
              <a:gd name="connsiteY3" fmla="*/ 114300 h 149228"/>
              <a:gd name="connsiteX4" fmla="*/ 1134534 w 1134534"/>
              <a:gd name="connsiteY4" fmla="*/ 12700 h 149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534" h="149228">
                <a:moveTo>
                  <a:pt x="0" y="0"/>
                </a:moveTo>
                <a:cubicBezTo>
                  <a:pt x="3175" y="51153"/>
                  <a:pt x="6350" y="102306"/>
                  <a:pt x="33867" y="127000"/>
                </a:cubicBezTo>
                <a:cubicBezTo>
                  <a:pt x="61384" y="151694"/>
                  <a:pt x="86078" y="150284"/>
                  <a:pt x="165100" y="148167"/>
                </a:cubicBezTo>
                <a:cubicBezTo>
                  <a:pt x="244122" y="146050"/>
                  <a:pt x="346428" y="136878"/>
                  <a:pt x="508000" y="114300"/>
                </a:cubicBezTo>
                <a:cubicBezTo>
                  <a:pt x="669572" y="91722"/>
                  <a:pt x="902053" y="52211"/>
                  <a:pt x="1134534" y="12700"/>
                </a:cubicBezTo>
              </a:path>
            </a:pathLst>
          </a:custGeom>
          <a:noFill/>
          <a:ln w="28575">
            <a:solidFill>
              <a:schemeClr val="accent5"/>
            </a:solidFill>
            <a:miter lim="800000"/>
            <a:headEnd/>
            <a:tailEnd/>
          </a:ln>
        </p:spPr>
        <p:txBody>
          <a:bodyPr rtlCol="0" anchor="ctr"/>
          <a:lstStyle/>
          <a:p>
            <a:pPr algn="ctr"/>
            <a:endParaRPr lang="en-US" dirty="0"/>
          </a:p>
        </p:txBody>
      </p:sp>
      <p:sp>
        <p:nvSpPr>
          <p:cNvPr id="61" name="Freeform: Shape 60">
            <a:extLst>
              <a:ext uri="{FF2B5EF4-FFF2-40B4-BE49-F238E27FC236}">
                <a16:creationId xmlns:a16="http://schemas.microsoft.com/office/drawing/2014/main" xmlns="" id="{75E7A768-22B5-410B-BBF2-CB8FE077431A}"/>
              </a:ext>
            </a:extLst>
          </p:cNvPr>
          <p:cNvSpPr/>
          <p:nvPr/>
        </p:nvSpPr>
        <p:spPr bwMode="auto">
          <a:xfrm>
            <a:off x="3669553" y="2354729"/>
            <a:ext cx="1159435" cy="1231153"/>
          </a:xfrm>
          <a:custGeom>
            <a:avLst/>
            <a:gdLst>
              <a:gd name="connsiteX0" fmla="*/ 11953 w 1159435"/>
              <a:gd name="connsiteY0" fmla="*/ 83671 h 1231153"/>
              <a:gd name="connsiteX1" fmla="*/ 508000 w 1159435"/>
              <a:gd name="connsiteY1" fmla="*/ 0 h 1231153"/>
              <a:gd name="connsiteX2" fmla="*/ 794871 w 1159435"/>
              <a:gd name="connsiteY2" fmla="*/ 11953 h 1231153"/>
              <a:gd name="connsiteX3" fmla="*/ 1159435 w 1159435"/>
              <a:gd name="connsiteY3" fmla="*/ 83671 h 1231153"/>
              <a:gd name="connsiteX4" fmla="*/ 1159435 w 1159435"/>
              <a:gd name="connsiteY4" fmla="*/ 1111624 h 1231153"/>
              <a:gd name="connsiteX5" fmla="*/ 1123576 w 1159435"/>
              <a:gd name="connsiteY5" fmla="*/ 1201271 h 1231153"/>
              <a:gd name="connsiteX6" fmla="*/ 1033929 w 1159435"/>
              <a:gd name="connsiteY6" fmla="*/ 1231153 h 1231153"/>
              <a:gd name="connsiteX7" fmla="*/ 155388 w 1159435"/>
              <a:gd name="connsiteY7" fmla="*/ 1231153 h 1231153"/>
              <a:gd name="connsiteX8" fmla="*/ 23906 w 1159435"/>
              <a:gd name="connsiteY8" fmla="*/ 1195295 h 1231153"/>
              <a:gd name="connsiteX9" fmla="*/ 0 w 1159435"/>
              <a:gd name="connsiteY9" fmla="*/ 1123577 h 1231153"/>
              <a:gd name="connsiteX10" fmla="*/ 11953 w 1159435"/>
              <a:gd name="connsiteY10" fmla="*/ 83671 h 12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35" h="1231153">
                <a:moveTo>
                  <a:pt x="11953" y="83671"/>
                </a:moveTo>
                <a:lnTo>
                  <a:pt x="508000" y="0"/>
                </a:lnTo>
                <a:lnTo>
                  <a:pt x="794871" y="11953"/>
                </a:lnTo>
                <a:lnTo>
                  <a:pt x="1159435" y="83671"/>
                </a:lnTo>
                <a:lnTo>
                  <a:pt x="1159435" y="1111624"/>
                </a:lnTo>
                <a:lnTo>
                  <a:pt x="1123576" y="1201271"/>
                </a:lnTo>
                <a:lnTo>
                  <a:pt x="1033929" y="1231153"/>
                </a:lnTo>
                <a:lnTo>
                  <a:pt x="155388" y="1231153"/>
                </a:lnTo>
                <a:lnTo>
                  <a:pt x="23906" y="1195295"/>
                </a:lnTo>
                <a:lnTo>
                  <a:pt x="0" y="1123577"/>
                </a:lnTo>
                <a:lnTo>
                  <a:pt x="11953" y="83671"/>
                </a:lnTo>
                <a:close/>
              </a:path>
            </a:pathLst>
          </a:cu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pic>
        <p:nvPicPr>
          <p:cNvPr id="59" name="Picture 58">
            <a:extLst>
              <a:ext uri="{FF2B5EF4-FFF2-40B4-BE49-F238E27FC236}">
                <a16:creationId xmlns:a16="http://schemas.microsoft.com/office/drawing/2014/main" xmlns="" id="{5E2406E3-C055-4376-8E8E-45ABFF495588}"/>
              </a:ext>
            </a:extLst>
          </p:cNvPr>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3639968" y="2325227"/>
            <a:ext cx="1215262" cy="1362523"/>
          </a:xfrm>
          <a:prstGeom prst="rect">
            <a:avLst/>
          </a:prstGeom>
        </p:spPr>
      </p:pic>
      <p:sp>
        <p:nvSpPr>
          <p:cNvPr id="62" name="Freeform: Shape 61">
            <a:extLst>
              <a:ext uri="{FF2B5EF4-FFF2-40B4-BE49-F238E27FC236}">
                <a16:creationId xmlns:a16="http://schemas.microsoft.com/office/drawing/2014/main" xmlns="" id="{53F77B07-190D-459E-A1C4-15691A7300FF}"/>
              </a:ext>
            </a:extLst>
          </p:cNvPr>
          <p:cNvSpPr/>
          <p:nvPr/>
        </p:nvSpPr>
        <p:spPr bwMode="auto">
          <a:xfrm>
            <a:off x="6148439" y="2386026"/>
            <a:ext cx="758990" cy="1107134"/>
          </a:xfrm>
          <a:custGeom>
            <a:avLst/>
            <a:gdLst>
              <a:gd name="connsiteX0" fmla="*/ 11953 w 1159435"/>
              <a:gd name="connsiteY0" fmla="*/ 83671 h 1231153"/>
              <a:gd name="connsiteX1" fmla="*/ 508000 w 1159435"/>
              <a:gd name="connsiteY1" fmla="*/ 0 h 1231153"/>
              <a:gd name="connsiteX2" fmla="*/ 794871 w 1159435"/>
              <a:gd name="connsiteY2" fmla="*/ 11953 h 1231153"/>
              <a:gd name="connsiteX3" fmla="*/ 1159435 w 1159435"/>
              <a:gd name="connsiteY3" fmla="*/ 83671 h 1231153"/>
              <a:gd name="connsiteX4" fmla="*/ 1159435 w 1159435"/>
              <a:gd name="connsiteY4" fmla="*/ 1111624 h 1231153"/>
              <a:gd name="connsiteX5" fmla="*/ 1123576 w 1159435"/>
              <a:gd name="connsiteY5" fmla="*/ 1201271 h 1231153"/>
              <a:gd name="connsiteX6" fmla="*/ 1033929 w 1159435"/>
              <a:gd name="connsiteY6" fmla="*/ 1231153 h 1231153"/>
              <a:gd name="connsiteX7" fmla="*/ 155388 w 1159435"/>
              <a:gd name="connsiteY7" fmla="*/ 1231153 h 1231153"/>
              <a:gd name="connsiteX8" fmla="*/ 23906 w 1159435"/>
              <a:gd name="connsiteY8" fmla="*/ 1195295 h 1231153"/>
              <a:gd name="connsiteX9" fmla="*/ 0 w 1159435"/>
              <a:gd name="connsiteY9" fmla="*/ 1123577 h 1231153"/>
              <a:gd name="connsiteX10" fmla="*/ 11953 w 1159435"/>
              <a:gd name="connsiteY10" fmla="*/ 83671 h 12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35" h="1231153">
                <a:moveTo>
                  <a:pt x="11953" y="83671"/>
                </a:moveTo>
                <a:lnTo>
                  <a:pt x="508000" y="0"/>
                </a:lnTo>
                <a:lnTo>
                  <a:pt x="794871" y="11953"/>
                </a:lnTo>
                <a:lnTo>
                  <a:pt x="1159435" y="83671"/>
                </a:lnTo>
                <a:lnTo>
                  <a:pt x="1159435" y="1111624"/>
                </a:lnTo>
                <a:lnTo>
                  <a:pt x="1123576" y="1201271"/>
                </a:lnTo>
                <a:lnTo>
                  <a:pt x="1033929" y="1231153"/>
                </a:lnTo>
                <a:lnTo>
                  <a:pt x="155388" y="1231153"/>
                </a:lnTo>
                <a:lnTo>
                  <a:pt x="23906" y="1195295"/>
                </a:lnTo>
                <a:lnTo>
                  <a:pt x="0" y="1123577"/>
                </a:lnTo>
                <a:lnTo>
                  <a:pt x="11953" y="83671"/>
                </a:lnTo>
                <a:close/>
              </a:path>
            </a:pathLst>
          </a:custGeom>
          <a:solidFill>
            <a:schemeClr val="accent5"/>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 name="Rectangle 21">
            <a:extLst>
              <a:ext uri="{FF2B5EF4-FFF2-40B4-BE49-F238E27FC236}">
                <a16:creationId xmlns:a16="http://schemas.microsoft.com/office/drawing/2014/main" xmlns="" id="{7C426F74-F324-4F42-BC4F-EA85F58330F7}"/>
              </a:ext>
            </a:extLst>
          </p:cNvPr>
          <p:cNvSpPr/>
          <p:nvPr/>
        </p:nvSpPr>
        <p:spPr bwMode="auto">
          <a:xfrm>
            <a:off x="2050026" y="4550111"/>
            <a:ext cx="3850803" cy="314588"/>
          </a:xfrm>
          <a:prstGeom prst="rect">
            <a:avLst/>
          </a:prstGeom>
          <a:gradFill flip="none" rotWithShape="1">
            <a:gsLst>
              <a:gs pos="3000">
                <a:schemeClr val="tx1"/>
              </a:gs>
              <a:gs pos="23000">
                <a:schemeClr val="accent3"/>
              </a:gs>
              <a:gs pos="100000">
                <a:schemeClr val="accent5"/>
              </a:gs>
            </a:gsLst>
            <a:lin ang="0" scaled="1"/>
            <a:tileRect/>
          </a:gra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 name="Rectangle 22">
            <a:extLst>
              <a:ext uri="{FF2B5EF4-FFF2-40B4-BE49-F238E27FC236}">
                <a16:creationId xmlns:a16="http://schemas.microsoft.com/office/drawing/2014/main" xmlns="" id="{EAA79209-AEF3-4825-8BE2-F8654389AD33}"/>
              </a:ext>
            </a:extLst>
          </p:cNvPr>
          <p:cNvSpPr/>
          <p:nvPr/>
        </p:nvSpPr>
        <p:spPr bwMode="auto">
          <a:xfrm rot="10800000">
            <a:off x="6055966" y="4549222"/>
            <a:ext cx="3741548" cy="314588"/>
          </a:xfrm>
          <a:prstGeom prst="rect">
            <a:avLst/>
          </a:prstGeom>
          <a:gradFill flip="none" rotWithShape="1">
            <a:gsLst>
              <a:gs pos="0">
                <a:schemeClr val="tx1"/>
              </a:gs>
              <a:gs pos="25000">
                <a:schemeClr val="accent5"/>
              </a:gs>
            </a:gsLst>
            <a:lin ang="0" scaled="1"/>
            <a:tileRect/>
          </a:gra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 name="TextBox 24">
            <a:extLst>
              <a:ext uri="{FF2B5EF4-FFF2-40B4-BE49-F238E27FC236}">
                <a16:creationId xmlns:a16="http://schemas.microsoft.com/office/drawing/2014/main" xmlns="" id="{ECAE444D-CA18-4523-A93D-0C386E741571}"/>
              </a:ext>
            </a:extLst>
          </p:cNvPr>
          <p:cNvSpPr txBox="1"/>
          <p:nvPr/>
        </p:nvSpPr>
        <p:spPr bwMode="auto">
          <a:xfrm>
            <a:off x="3866894" y="4508537"/>
            <a:ext cx="174297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Donor Apheresis</a:t>
            </a:r>
          </a:p>
        </p:txBody>
      </p:sp>
      <p:sp>
        <p:nvSpPr>
          <p:cNvPr id="27" name="TextBox 26">
            <a:extLst>
              <a:ext uri="{FF2B5EF4-FFF2-40B4-BE49-F238E27FC236}">
                <a16:creationId xmlns:a16="http://schemas.microsoft.com/office/drawing/2014/main" xmlns="" id="{1C7178A1-941F-4AD2-8D37-BA7A9EE2F9B0}"/>
              </a:ext>
            </a:extLst>
          </p:cNvPr>
          <p:cNvSpPr txBox="1"/>
          <p:nvPr/>
        </p:nvSpPr>
        <p:spPr bwMode="auto">
          <a:xfrm>
            <a:off x="6317300" y="4514725"/>
            <a:ext cx="270163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Plasma Infusion (1-2 Units)</a:t>
            </a:r>
          </a:p>
        </p:txBody>
      </p:sp>
      <p:sp>
        <p:nvSpPr>
          <p:cNvPr id="2" name="Title 1">
            <a:extLst>
              <a:ext uri="{FF2B5EF4-FFF2-40B4-BE49-F238E27FC236}">
                <a16:creationId xmlns:a16="http://schemas.microsoft.com/office/drawing/2014/main" xmlns="" id="{C6102EDE-47B0-4E8B-B45E-16D290E2549B}"/>
              </a:ext>
            </a:extLst>
          </p:cNvPr>
          <p:cNvSpPr>
            <a:spLocks noGrp="1"/>
          </p:cNvSpPr>
          <p:nvPr>
            <p:ph type="title"/>
          </p:nvPr>
        </p:nvSpPr>
        <p:spPr/>
        <p:txBody>
          <a:bodyPr/>
          <a:lstStyle/>
          <a:p>
            <a:r>
              <a:rPr lang="en-US" dirty="0"/>
              <a:t>Theory of Using Convalescent Plasma to Treat COVID-19</a:t>
            </a:r>
          </a:p>
        </p:txBody>
      </p:sp>
      <p:grpSp>
        <p:nvGrpSpPr>
          <p:cNvPr id="3" name="Group 1">
            <a:extLst>
              <a:ext uri="{FF2B5EF4-FFF2-40B4-BE49-F238E27FC236}">
                <a16:creationId xmlns:a16="http://schemas.microsoft.com/office/drawing/2014/main" xmlns="" id="{493F3947-F008-4AC7-ACE8-C5E6F369EA65}"/>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83D63359-1D5D-4D0C-94FB-97629CB1360A}"/>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EBDDA5E5-3926-456D-9362-B413A6304AA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8" name="Text Box 15">
            <a:extLst>
              <a:ext uri="{FF2B5EF4-FFF2-40B4-BE49-F238E27FC236}">
                <a16:creationId xmlns:a16="http://schemas.microsoft.com/office/drawing/2014/main" xmlns="" id="{9838A917-753C-431A-A920-0F38505D8CE6}"/>
              </a:ext>
            </a:extLst>
          </p:cNvPr>
          <p:cNvSpPr txBox="1">
            <a:spLocks noChangeArrowheads="1"/>
          </p:cNvSpPr>
          <p:nvPr/>
        </p:nvSpPr>
        <p:spPr bwMode="auto">
          <a:xfrm>
            <a:off x="394821" y="637098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IDEA. COVID-19 Tx. https://covid.idea.medicine.uw.edu/page/treatment/drugs/human-coronavirus-immune-plasma-hcip </a:t>
            </a:r>
          </a:p>
        </p:txBody>
      </p:sp>
      <p:pic>
        <p:nvPicPr>
          <p:cNvPr id="4" name="Picture 3">
            <a:extLst>
              <a:ext uri="{FF2B5EF4-FFF2-40B4-BE49-F238E27FC236}">
                <a16:creationId xmlns:a16="http://schemas.microsoft.com/office/drawing/2014/main" xmlns="" id="{3ADC767F-FD7E-4E59-8287-44C0C049F04A}"/>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2218018" y="2279575"/>
            <a:ext cx="1088254" cy="2897669"/>
          </a:xfrm>
          <a:prstGeom prst="rect">
            <a:avLst/>
          </a:prstGeom>
        </p:spPr>
      </p:pic>
      <p:pic>
        <p:nvPicPr>
          <p:cNvPr id="9" name="Picture 8">
            <a:extLst>
              <a:ext uri="{FF2B5EF4-FFF2-40B4-BE49-F238E27FC236}">
                <a16:creationId xmlns:a16="http://schemas.microsoft.com/office/drawing/2014/main" xmlns="" id="{F0FD45C9-38F4-4660-BDB6-9C5C04D69B07}"/>
              </a:ext>
            </a:extLst>
          </p:cNvPr>
          <p:cNvPicPr>
            <a:picLocks noChangeAspect="1"/>
          </p:cNvPicPr>
          <p:nvPr/>
        </p:nvPicPr>
        <p:blipFill>
          <a:blip r:embed="rId5" cstate="screen">
            <a:alphaModFix amt="70000"/>
            <a:extLst>
              <a:ext uri="{28A0092B-C50C-407E-A947-70E740481C1C}">
                <a14:useLocalDpi xmlns="" xmlns:a14="http://schemas.microsoft.com/office/drawing/2010/main"/>
              </a:ext>
            </a:extLst>
          </a:blip>
          <a:stretch>
            <a:fillRect/>
          </a:stretch>
        </p:blipFill>
        <p:spPr>
          <a:xfrm>
            <a:off x="8744541" y="2279574"/>
            <a:ext cx="1088254" cy="2897669"/>
          </a:xfrm>
          <a:prstGeom prst="rect">
            <a:avLst/>
          </a:prstGeom>
          <a:effectLst>
            <a:glow rad="228600">
              <a:schemeClr val="accent5">
                <a:satMod val="175000"/>
                <a:alpha val="40000"/>
              </a:schemeClr>
            </a:glow>
          </a:effectLst>
        </p:spPr>
      </p:pic>
      <p:sp>
        <p:nvSpPr>
          <p:cNvPr id="11" name="TextBox 10">
            <a:extLst>
              <a:ext uri="{FF2B5EF4-FFF2-40B4-BE49-F238E27FC236}">
                <a16:creationId xmlns:a16="http://schemas.microsoft.com/office/drawing/2014/main" xmlns="" id="{509B4220-D50B-4B5E-988D-CEF3703D0430}"/>
              </a:ext>
            </a:extLst>
          </p:cNvPr>
          <p:cNvSpPr txBox="1"/>
          <p:nvPr/>
        </p:nvSpPr>
        <p:spPr bwMode="auto">
          <a:xfrm>
            <a:off x="1794111" y="1497023"/>
            <a:ext cx="192398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Donors Recovered</a:t>
            </a:r>
            <a:br>
              <a:rPr lang="en-US" b="1" dirty="0">
                <a:solidFill>
                  <a:schemeClr val="bg1"/>
                </a:solidFill>
                <a:latin typeface="Calibri" panose="020F0502020204030204" pitchFamily="34" charset="0"/>
              </a:rPr>
            </a:br>
            <a:r>
              <a:rPr lang="en-US" b="1" dirty="0">
                <a:solidFill>
                  <a:schemeClr val="bg1"/>
                </a:solidFill>
                <a:latin typeface="Calibri" panose="020F0502020204030204" pitchFamily="34" charset="0"/>
              </a:rPr>
              <a:t>From COVID-19</a:t>
            </a:r>
          </a:p>
        </p:txBody>
      </p:sp>
      <p:sp>
        <p:nvSpPr>
          <p:cNvPr id="12" name="TextBox 11">
            <a:extLst>
              <a:ext uri="{FF2B5EF4-FFF2-40B4-BE49-F238E27FC236}">
                <a16:creationId xmlns:a16="http://schemas.microsoft.com/office/drawing/2014/main" xmlns="" id="{5E36B512-8729-4CF5-817B-49DDCC99985E}"/>
              </a:ext>
            </a:extLst>
          </p:cNvPr>
          <p:cNvSpPr txBox="1"/>
          <p:nvPr/>
        </p:nvSpPr>
        <p:spPr bwMode="auto">
          <a:xfrm>
            <a:off x="8554846" y="1482727"/>
            <a:ext cx="148239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Patients With</a:t>
            </a:r>
            <a:br>
              <a:rPr lang="en-US" b="1" dirty="0">
                <a:solidFill>
                  <a:schemeClr val="bg1"/>
                </a:solidFill>
                <a:latin typeface="Calibri" panose="020F0502020204030204" pitchFamily="34" charset="0"/>
              </a:rPr>
            </a:br>
            <a:r>
              <a:rPr lang="en-US" b="1" dirty="0">
                <a:solidFill>
                  <a:schemeClr val="bg1"/>
                </a:solidFill>
                <a:latin typeface="Calibri" panose="020F0502020204030204" pitchFamily="34" charset="0"/>
              </a:rPr>
              <a:t>COVID-19</a:t>
            </a:r>
          </a:p>
        </p:txBody>
      </p:sp>
      <p:sp>
        <p:nvSpPr>
          <p:cNvPr id="14" name="TextBox 13">
            <a:extLst>
              <a:ext uri="{FF2B5EF4-FFF2-40B4-BE49-F238E27FC236}">
                <a16:creationId xmlns:a16="http://schemas.microsoft.com/office/drawing/2014/main" xmlns="" id="{1C53F003-AEF7-41A3-A4AC-E333C9558FEA}"/>
              </a:ext>
            </a:extLst>
          </p:cNvPr>
          <p:cNvSpPr txBox="1"/>
          <p:nvPr/>
        </p:nvSpPr>
        <p:spPr bwMode="auto">
          <a:xfrm>
            <a:off x="5923618" y="1875406"/>
            <a:ext cx="21469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Convalescent Plasma</a:t>
            </a:r>
          </a:p>
        </p:txBody>
      </p:sp>
      <p:sp>
        <p:nvSpPr>
          <p:cNvPr id="16" name="TextBox 15">
            <a:extLst>
              <a:ext uri="{FF2B5EF4-FFF2-40B4-BE49-F238E27FC236}">
                <a16:creationId xmlns:a16="http://schemas.microsoft.com/office/drawing/2014/main" xmlns="" id="{A1564C33-FC22-4CCA-B789-2197FEC4D012}"/>
              </a:ext>
            </a:extLst>
          </p:cNvPr>
          <p:cNvSpPr txBox="1"/>
          <p:nvPr/>
        </p:nvSpPr>
        <p:spPr bwMode="auto">
          <a:xfrm>
            <a:off x="4589579" y="4170114"/>
            <a:ext cx="274402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Matching: ABO Compatible</a:t>
            </a:r>
          </a:p>
        </p:txBody>
      </p:sp>
      <p:sp>
        <p:nvSpPr>
          <p:cNvPr id="18" name="TextBox 17">
            <a:extLst>
              <a:ext uri="{FF2B5EF4-FFF2-40B4-BE49-F238E27FC236}">
                <a16:creationId xmlns:a16="http://schemas.microsoft.com/office/drawing/2014/main" xmlns="" id="{D9B1B207-1669-4992-95CA-C86C60030ADB}"/>
              </a:ext>
            </a:extLst>
          </p:cNvPr>
          <p:cNvSpPr txBox="1"/>
          <p:nvPr/>
        </p:nvSpPr>
        <p:spPr bwMode="auto">
          <a:xfrm>
            <a:off x="1478440" y="5540765"/>
            <a:ext cx="237392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SARS-CoV-2</a:t>
            </a:r>
            <a:br>
              <a:rPr lang="en-US" dirty="0">
                <a:solidFill>
                  <a:schemeClr val="bg1"/>
                </a:solidFill>
                <a:latin typeface="Calibri" panose="020F0502020204030204" pitchFamily="34" charset="0"/>
              </a:rPr>
            </a:br>
            <a:r>
              <a:rPr lang="en-US" dirty="0">
                <a:solidFill>
                  <a:schemeClr val="bg1"/>
                </a:solidFill>
                <a:latin typeface="Calibri" panose="020F0502020204030204" pitchFamily="34" charset="0"/>
              </a:rPr>
              <a:t>Neutralizing Antibodies</a:t>
            </a:r>
          </a:p>
        </p:txBody>
      </p:sp>
      <p:sp>
        <p:nvSpPr>
          <p:cNvPr id="20" name="TextBox 19">
            <a:extLst>
              <a:ext uri="{FF2B5EF4-FFF2-40B4-BE49-F238E27FC236}">
                <a16:creationId xmlns:a16="http://schemas.microsoft.com/office/drawing/2014/main" xmlns="" id="{FAE888D6-E540-474D-AC61-2D09159D4B3C}"/>
              </a:ext>
            </a:extLst>
          </p:cNvPr>
          <p:cNvSpPr txBox="1"/>
          <p:nvPr/>
        </p:nvSpPr>
        <p:spPr bwMode="auto">
          <a:xfrm>
            <a:off x="8171115" y="5540765"/>
            <a:ext cx="237392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SARS-CoV-2</a:t>
            </a:r>
            <a:br>
              <a:rPr lang="en-US" dirty="0">
                <a:solidFill>
                  <a:schemeClr val="bg1"/>
                </a:solidFill>
                <a:latin typeface="Calibri" panose="020F0502020204030204" pitchFamily="34" charset="0"/>
              </a:rPr>
            </a:br>
            <a:r>
              <a:rPr lang="en-US" dirty="0">
                <a:solidFill>
                  <a:schemeClr val="bg1"/>
                </a:solidFill>
                <a:latin typeface="Calibri" panose="020F0502020204030204" pitchFamily="34" charset="0"/>
              </a:rPr>
              <a:t>Neutralizing Antibodies</a:t>
            </a:r>
          </a:p>
        </p:txBody>
      </p:sp>
      <p:cxnSp>
        <p:nvCxnSpPr>
          <p:cNvPr id="30" name="Straight Arrow Connector 29">
            <a:extLst>
              <a:ext uri="{FF2B5EF4-FFF2-40B4-BE49-F238E27FC236}">
                <a16:creationId xmlns:a16="http://schemas.microsoft.com/office/drawing/2014/main" xmlns="" id="{4A690891-0B64-4E29-8A27-A1A415648976}"/>
              </a:ext>
            </a:extLst>
          </p:cNvPr>
          <p:cNvCxnSpPr/>
          <p:nvPr/>
        </p:nvCxnSpPr>
        <p:spPr bwMode="auto">
          <a:xfrm>
            <a:off x="3457303" y="5347063"/>
            <a:ext cx="5024846" cy="0"/>
          </a:xfrm>
          <a:prstGeom prst="straightConnector1">
            <a:avLst/>
          </a:prstGeom>
          <a:noFill/>
          <a:ln w="28575" cap="flat" cmpd="sng" algn="ctr">
            <a:solidFill>
              <a:schemeClr val="bg1"/>
            </a:solidFill>
            <a:prstDash val="solid"/>
            <a:round/>
            <a:headEnd type="none" w="med" len="med"/>
            <a:tailEnd type="triangle"/>
          </a:ln>
          <a:effectLst/>
        </p:spPr>
      </p:cxnSp>
      <p:grpSp>
        <p:nvGrpSpPr>
          <p:cNvPr id="5" name="Group 38">
            <a:extLst>
              <a:ext uri="{FF2B5EF4-FFF2-40B4-BE49-F238E27FC236}">
                <a16:creationId xmlns:a16="http://schemas.microsoft.com/office/drawing/2014/main" xmlns="" id="{BCC367E9-D791-4F10-AAF7-3155DF100EDB}"/>
              </a:ext>
            </a:extLst>
          </p:cNvPr>
          <p:cNvGrpSpPr/>
          <p:nvPr/>
        </p:nvGrpSpPr>
        <p:grpSpPr>
          <a:xfrm>
            <a:off x="2033406" y="4991349"/>
            <a:ext cx="1365181" cy="769441"/>
            <a:chOff x="1981788" y="4991349"/>
            <a:chExt cx="1365181" cy="769441"/>
          </a:xfrm>
        </p:grpSpPr>
        <p:sp>
          <p:nvSpPr>
            <p:cNvPr id="31" name="TextBox 30">
              <a:extLst>
                <a:ext uri="{FF2B5EF4-FFF2-40B4-BE49-F238E27FC236}">
                  <a16:creationId xmlns:a16="http://schemas.microsoft.com/office/drawing/2014/main" xmlns="" id="{1975C64B-419F-4F7B-9E6D-A3EA424C22F9}"/>
                </a:ext>
              </a:extLst>
            </p:cNvPr>
            <p:cNvSpPr txBox="1"/>
            <p:nvPr/>
          </p:nvSpPr>
          <p:spPr bwMode="auto">
            <a:xfrm rot="10800000">
              <a:off x="1981788" y="4991349"/>
              <a:ext cx="46038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sp>
          <p:nvSpPr>
            <p:cNvPr id="33" name="TextBox 32">
              <a:extLst>
                <a:ext uri="{FF2B5EF4-FFF2-40B4-BE49-F238E27FC236}">
                  <a16:creationId xmlns:a16="http://schemas.microsoft.com/office/drawing/2014/main" xmlns="" id="{FDE35264-B9B3-414E-A082-305F070905CF}"/>
                </a:ext>
              </a:extLst>
            </p:cNvPr>
            <p:cNvSpPr txBox="1"/>
            <p:nvPr/>
          </p:nvSpPr>
          <p:spPr bwMode="auto">
            <a:xfrm rot="10800000">
              <a:off x="2286891" y="4991349"/>
              <a:ext cx="46038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sp>
          <p:nvSpPr>
            <p:cNvPr id="35" name="TextBox 34">
              <a:extLst>
                <a:ext uri="{FF2B5EF4-FFF2-40B4-BE49-F238E27FC236}">
                  <a16:creationId xmlns:a16="http://schemas.microsoft.com/office/drawing/2014/main" xmlns="" id="{744AFCB1-AE01-46E8-B766-368552712AB8}"/>
                </a:ext>
              </a:extLst>
            </p:cNvPr>
            <p:cNvSpPr txBox="1"/>
            <p:nvPr/>
          </p:nvSpPr>
          <p:spPr bwMode="auto">
            <a:xfrm rot="10800000">
              <a:off x="2581484" y="4991349"/>
              <a:ext cx="46038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sp>
          <p:nvSpPr>
            <p:cNvPr id="37" name="TextBox 36">
              <a:extLst>
                <a:ext uri="{FF2B5EF4-FFF2-40B4-BE49-F238E27FC236}">
                  <a16:creationId xmlns:a16="http://schemas.microsoft.com/office/drawing/2014/main" xmlns="" id="{2893BAF6-2124-4A17-8DA3-3E1CEB88E7E6}"/>
                </a:ext>
              </a:extLst>
            </p:cNvPr>
            <p:cNvSpPr txBox="1"/>
            <p:nvPr/>
          </p:nvSpPr>
          <p:spPr bwMode="auto">
            <a:xfrm rot="10800000">
              <a:off x="2886587" y="4991349"/>
              <a:ext cx="46038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grpSp>
      <p:grpSp>
        <p:nvGrpSpPr>
          <p:cNvPr id="10" name="Group 40">
            <a:extLst>
              <a:ext uri="{FF2B5EF4-FFF2-40B4-BE49-F238E27FC236}">
                <a16:creationId xmlns:a16="http://schemas.microsoft.com/office/drawing/2014/main" xmlns="" id="{8B07E2D6-971A-4C0E-AF7A-407105F60FD2}"/>
              </a:ext>
            </a:extLst>
          </p:cNvPr>
          <p:cNvGrpSpPr/>
          <p:nvPr/>
        </p:nvGrpSpPr>
        <p:grpSpPr>
          <a:xfrm>
            <a:off x="8621769" y="4998723"/>
            <a:ext cx="1365181" cy="769441"/>
            <a:chOff x="1981788" y="4991349"/>
            <a:chExt cx="1365181" cy="769441"/>
          </a:xfrm>
        </p:grpSpPr>
        <p:sp>
          <p:nvSpPr>
            <p:cNvPr id="42" name="TextBox 41">
              <a:extLst>
                <a:ext uri="{FF2B5EF4-FFF2-40B4-BE49-F238E27FC236}">
                  <a16:creationId xmlns:a16="http://schemas.microsoft.com/office/drawing/2014/main" xmlns="" id="{E2EF5C9A-D49B-4241-B290-A69C26663213}"/>
                </a:ext>
              </a:extLst>
            </p:cNvPr>
            <p:cNvSpPr txBox="1"/>
            <p:nvPr/>
          </p:nvSpPr>
          <p:spPr bwMode="auto">
            <a:xfrm rot="10800000">
              <a:off x="1981788" y="4991349"/>
              <a:ext cx="46038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sp>
          <p:nvSpPr>
            <p:cNvPr id="43" name="TextBox 42">
              <a:extLst>
                <a:ext uri="{FF2B5EF4-FFF2-40B4-BE49-F238E27FC236}">
                  <a16:creationId xmlns:a16="http://schemas.microsoft.com/office/drawing/2014/main" xmlns="" id="{28B087F1-C34F-4699-8E42-99C532B30D2C}"/>
                </a:ext>
              </a:extLst>
            </p:cNvPr>
            <p:cNvSpPr txBox="1"/>
            <p:nvPr/>
          </p:nvSpPr>
          <p:spPr bwMode="auto">
            <a:xfrm rot="10800000">
              <a:off x="2286891" y="4991349"/>
              <a:ext cx="46038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sp>
          <p:nvSpPr>
            <p:cNvPr id="44" name="TextBox 43">
              <a:extLst>
                <a:ext uri="{FF2B5EF4-FFF2-40B4-BE49-F238E27FC236}">
                  <a16:creationId xmlns:a16="http://schemas.microsoft.com/office/drawing/2014/main" xmlns="" id="{705D9901-0520-41BB-A491-4F98477FA70A}"/>
                </a:ext>
              </a:extLst>
            </p:cNvPr>
            <p:cNvSpPr txBox="1"/>
            <p:nvPr/>
          </p:nvSpPr>
          <p:spPr bwMode="auto">
            <a:xfrm rot="10800000">
              <a:off x="2581484" y="4991349"/>
              <a:ext cx="46038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sp>
          <p:nvSpPr>
            <p:cNvPr id="45" name="TextBox 44">
              <a:extLst>
                <a:ext uri="{FF2B5EF4-FFF2-40B4-BE49-F238E27FC236}">
                  <a16:creationId xmlns:a16="http://schemas.microsoft.com/office/drawing/2014/main" xmlns="" id="{F2D5D296-6F4F-402C-9E86-2EBB1A486675}"/>
                </a:ext>
              </a:extLst>
            </p:cNvPr>
            <p:cNvSpPr txBox="1"/>
            <p:nvPr/>
          </p:nvSpPr>
          <p:spPr bwMode="auto">
            <a:xfrm rot="10800000">
              <a:off x="2886587" y="4991349"/>
              <a:ext cx="46038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grpSp>
      <p:sp>
        <p:nvSpPr>
          <p:cNvPr id="40" name="TextBox 39">
            <a:extLst>
              <a:ext uri="{FF2B5EF4-FFF2-40B4-BE49-F238E27FC236}">
                <a16:creationId xmlns:a16="http://schemas.microsoft.com/office/drawing/2014/main" xmlns="" id="{CBEC18C8-5F16-4281-AC31-1EA08E6428EB}"/>
              </a:ext>
            </a:extLst>
          </p:cNvPr>
          <p:cNvSpPr txBox="1"/>
          <p:nvPr/>
        </p:nvSpPr>
        <p:spPr bwMode="auto">
          <a:xfrm rot="10270630">
            <a:off x="3852360" y="2321037"/>
            <a:ext cx="309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2"/>
                </a:solidFill>
                <a:latin typeface="Calibri" panose="020F0502020204030204" pitchFamily="34" charset="0"/>
              </a:rPr>
              <a:t>Y</a:t>
            </a:r>
          </a:p>
        </p:txBody>
      </p:sp>
      <p:sp>
        <p:nvSpPr>
          <p:cNvPr id="47" name="TextBox 46">
            <a:extLst>
              <a:ext uri="{FF2B5EF4-FFF2-40B4-BE49-F238E27FC236}">
                <a16:creationId xmlns:a16="http://schemas.microsoft.com/office/drawing/2014/main" xmlns="" id="{BE80CC1E-F7E2-46DD-80F6-B1B4D2645ACB}"/>
              </a:ext>
            </a:extLst>
          </p:cNvPr>
          <p:cNvSpPr txBox="1"/>
          <p:nvPr/>
        </p:nvSpPr>
        <p:spPr bwMode="auto">
          <a:xfrm rot="19492042">
            <a:off x="4094125" y="2321036"/>
            <a:ext cx="309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2"/>
                </a:solidFill>
                <a:latin typeface="Calibri" panose="020F0502020204030204" pitchFamily="34" charset="0"/>
              </a:rPr>
              <a:t>Y</a:t>
            </a:r>
          </a:p>
        </p:txBody>
      </p:sp>
      <p:sp>
        <p:nvSpPr>
          <p:cNvPr id="49" name="TextBox 48">
            <a:extLst>
              <a:ext uri="{FF2B5EF4-FFF2-40B4-BE49-F238E27FC236}">
                <a16:creationId xmlns:a16="http://schemas.microsoft.com/office/drawing/2014/main" xmlns="" id="{55E836EA-E73F-4AB6-A344-6D6DB037DB60}"/>
              </a:ext>
            </a:extLst>
          </p:cNvPr>
          <p:cNvSpPr txBox="1"/>
          <p:nvPr/>
        </p:nvSpPr>
        <p:spPr bwMode="auto">
          <a:xfrm rot="19880033">
            <a:off x="4248525" y="3219219"/>
            <a:ext cx="309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2"/>
                </a:solidFill>
                <a:latin typeface="Calibri" panose="020F0502020204030204" pitchFamily="34" charset="0"/>
              </a:rPr>
              <a:t>Y</a:t>
            </a:r>
          </a:p>
        </p:txBody>
      </p:sp>
      <p:sp>
        <p:nvSpPr>
          <p:cNvPr id="53" name="TextBox 52">
            <a:extLst>
              <a:ext uri="{FF2B5EF4-FFF2-40B4-BE49-F238E27FC236}">
                <a16:creationId xmlns:a16="http://schemas.microsoft.com/office/drawing/2014/main" xmlns="" id="{E627FE3B-E366-4C45-BE02-F56E7B568AE0}"/>
              </a:ext>
            </a:extLst>
          </p:cNvPr>
          <p:cNvSpPr txBox="1"/>
          <p:nvPr/>
        </p:nvSpPr>
        <p:spPr bwMode="auto">
          <a:xfrm rot="1523447">
            <a:off x="4376713" y="2339886"/>
            <a:ext cx="309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2"/>
                </a:solidFill>
                <a:latin typeface="Calibri" panose="020F0502020204030204" pitchFamily="34" charset="0"/>
              </a:rPr>
              <a:t>Y</a:t>
            </a:r>
          </a:p>
        </p:txBody>
      </p:sp>
      <p:sp>
        <p:nvSpPr>
          <p:cNvPr id="54" name="TextBox 53">
            <a:extLst>
              <a:ext uri="{FF2B5EF4-FFF2-40B4-BE49-F238E27FC236}">
                <a16:creationId xmlns:a16="http://schemas.microsoft.com/office/drawing/2014/main" xmlns="" id="{ECDAE77F-11E6-43CA-A46A-6655E0F902DD}"/>
              </a:ext>
            </a:extLst>
          </p:cNvPr>
          <p:cNvSpPr txBox="1"/>
          <p:nvPr/>
        </p:nvSpPr>
        <p:spPr bwMode="auto">
          <a:xfrm rot="13052335">
            <a:off x="3997486" y="3203888"/>
            <a:ext cx="309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2"/>
                </a:solidFill>
                <a:latin typeface="Calibri" panose="020F0502020204030204" pitchFamily="34" charset="0"/>
              </a:rPr>
              <a:t>Y</a:t>
            </a:r>
          </a:p>
        </p:txBody>
      </p:sp>
      <p:sp>
        <p:nvSpPr>
          <p:cNvPr id="55" name="TextBox 54">
            <a:extLst>
              <a:ext uri="{FF2B5EF4-FFF2-40B4-BE49-F238E27FC236}">
                <a16:creationId xmlns:a16="http://schemas.microsoft.com/office/drawing/2014/main" xmlns="" id="{E48B231E-0A25-4280-85A8-A188FA9A3BCF}"/>
              </a:ext>
            </a:extLst>
          </p:cNvPr>
          <p:cNvSpPr txBox="1"/>
          <p:nvPr/>
        </p:nvSpPr>
        <p:spPr bwMode="auto">
          <a:xfrm rot="1523447">
            <a:off x="4376713" y="2339885"/>
            <a:ext cx="309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2"/>
                </a:solidFill>
                <a:latin typeface="Calibri" panose="020F0502020204030204" pitchFamily="34" charset="0"/>
              </a:rPr>
              <a:t>Y</a:t>
            </a:r>
          </a:p>
        </p:txBody>
      </p:sp>
      <p:pic>
        <p:nvPicPr>
          <p:cNvPr id="58" name="Picture 57">
            <a:extLst>
              <a:ext uri="{FF2B5EF4-FFF2-40B4-BE49-F238E27FC236}">
                <a16:creationId xmlns:a16="http://schemas.microsoft.com/office/drawing/2014/main" xmlns="" id="{F56CE7D2-7DE3-4111-93BA-F27768FF40B1}"/>
              </a:ext>
            </a:extLst>
          </p:cNvPr>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6135776" y="2372007"/>
            <a:ext cx="792574" cy="1204583"/>
          </a:xfrm>
          <a:prstGeom prst="rect">
            <a:avLst/>
          </a:prstGeom>
        </p:spPr>
      </p:pic>
      <p:cxnSp>
        <p:nvCxnSpPr>
          <p:cNvPr id="1025" name="Straight Arrow Connector 1024">
            <a:extLst>
              <a:ext uri="{FF2B5EF4-FFF2-40B4-BE49-F238E27FC236}">
                <a16:creationId xmlns:a16="http://schemas.microsoft.com/office/drawing/2014/main" xmlns="" id="{0443AC87-5C7C-46EA-BC55-06D2336A1D7A}"/>
              </a:ext>
            </a:extLst>
          </p:cNvPr>
          <p:cNvCxnSpPr/>
          <p:nvPr/>
        </p:nvCxnSpPr>
        <p:spPr bwMode="auto">
          <a:xfrm>
            <a:off x="4979158" y="2910034"/>
            <a:ext cx="990568" cy="0"/>
          </a:xfrm>
          <a:prstGeom prst="straightConnector1">
            <a:avLst/>
          </a:prstGeom>
          <a:noFill/>
          <a:ln w="28575" cap="flat" cmpd="sng" algn="ctr">
            <a:solidFill>
              <a:schemeClr val="bg1"/>
            </a:solidFill>
            <a:prstDash val="solid"/>
            <a:round/>
            <a:headEnd type="none" w="med" len="med"/>
            <a:tailEnd type="triangle"/>
          </a:ln>
          <a:effectLst/>
        </p:spPr>
      </p:cxnSp>
      <p:sp>
        <p:nvSpPr>
          <p:cNvPr id="1027" name="Rectangle: Rounded Corners 1026">
            <a:extLst>
              <a:ext uri="{FF2B5EF4-FFF2-40B4-BE49-F238E27FC236}">
                <a16:creationId xmlns:a16="http://schemas.microsoft.com/office/drawing/2014/main" xmlns="" id="{69CEC25D-EAAA-43C1-9870-94542373ED37}"/>
              </a:ext>
            </a:extLst>
          </p:cNvPr>
          <p:cNvSpPr/>
          <p:nvPr/>
        </p:nvSpPr>
        <p:spPr bwMode="auto">
          <a:xfrm>
            <a:off x="3740417" y="2678184"/>
            <a:ext cx="1016820" cy="578881"/>
          </a:xfrm>
          <a:prstGeom prst="roundRect">
            <a:avLst/>
          </a:prstGeom>
          <a:solidFill>
            <a:schemeClr val="tx1"/>
          </a:solid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1029" name="Straight Connector 1028">
            <a:extLst>
              <a:ext uri="{FF2B5EF4-FFF2-40B4-BE49-F238E27FC236}">
                <a16:creationId xmlns:a16="http://schemas.microsoft.com/office/drawing/2014/main" xmlns="" id="{30EE8A06-8AEB-4343-B2B8-ADCF0C119611}"/>
              </a:ext>
            </a:extLst>
          </p:cNvPr>
          <p:cNvCxnSpPr>
            <a:cxnSpLocks/>
          </p:cNvCxnSpPr>
          <p:nvPr/>
        </p:nvCxnSpPr>
        <p:spPr bwMode="auto">
          <a:xfrm>
            <a:off x="3739595" y="2843927"/>
            <a:ext cx="1017642" cy="0"/>
          </a:xfrm>
          <a:prstGeom prst="line">
            <a:avLst/>
          </a:prstGeom>
          <a:noFill/>
          <a:ln w="28575" cap="flat" cmpd="sng" algn="ctr">
            <a:solidFill>
              <a:schemeClr val="bg1"/>
            </a:solidFill>
            <a:prstDash val="solid"/>
            <a:round/>
            <a:headEnd type="none" w="med" len="med"/>
            <a:tailEnd type="none" w="med" len="med"/>
          </a:ln>
          <a:effectLst/>
        </p:spPr>
      </p:cxnSp>
      <p:cxnSp>
        <p:nvCxnSpPr>
          <p:cNvPr id="1032" name="Straight Connector 1031">
            <a:extLst>
              <a:ext uri="{FF2B5EF4-FFF2-40B4-BE49-F238E27FC236}">
                <a16:creationId xmlns:a16="http://schemas.microsoft.com/office/drawing/2014/main" xmlns="" id="{96332405-19BF-43BF-8B3B-F3B09BE7597A}"/>
              </a:ext>
            </a:extLst>
          </p:cNvPr>
          <p:cNvCxnSpPr/>
          <p:nvPr/>
        </p:nvCxnSpPr>
        <p:spPr bwMode="auto">
          <a:xfrm>
            <a:off x="4159584" y="3142151"/>
            <a:ext cx="0" cy="114914"/>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xmlns="" id="{165E15F2-89DC-46E9-B21B-5C911AD068F4}"/>
              </a:ext>
            </a:extLst>
          </p:cNvPr>
          <p:cNvCxnSpPr/>
          <p:nvPr/>
        </p:nvCxnSpPr>
        <p:spPr bwMode="auto">
          <a:xfrm>
            <a:off x="4397017" y="3144985"/>
            <a:ext cx="0" cy="114914"/>
          </a:xfrm>
          <a:prstGeom prst="line">
            <a:avLst/>
          </a:prstGeom>
          <a:noFill/>
          <a:ln w="28575" cap="flat" cmpd="sng" algn="ctr">
            <a:solidFill>
              <a:schemeClr val="bg1"/>
            </a:solidFill>
            <a:prstDash val="solid"/>
            <a:round/>
            <a:headEnd type="none" w="med" len="med"/>
            <a:tailEnd type="none" w="med" len="med"/>
          </a:ln>
          <a:effectLst/>
        </p:spPr>
      </p:cxnSp>
      <p:sp>
        <p:nvSpPr>
          <p:cNvPr id="1033" name="TextBox 1032">
            <a:extLst>
              <a:ext uri="{FF2B5EF4-FFF2-40B4-BE49-F238E27FC236}">
                <a16:creationId xmlns:a16="http://schemas.microsoft.com/office/drawing/2014/main" xmlns="" id="{B82C65E9-16C2-4CAA-8758-D2270B73CF32}"/>
              </a:ext>
            </a:extLst>
          </p:cNvPr>
          <p:cNvSpPr txBox="1"/>
          <p:nvPr/>
        </p:nvSpPr>
        <p:spPr bwMode="auto">
          <a:xfrm>
            <a:off x="3920015" y="2830276"/>
            <a:ext cx="66877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Blood</a:t>
            </a:r>
          </a:p>
        </p:txBody>
      </p:sp>
      <p:grpSp>
        <p:nvGrpSpPr>
          <p:cNvPr id="13" name="Group 1033">
            <a:extLst>
              <a:ext uri="{FF2B5EF4-FFF2-40B4-BE49-F238E27FC236}">
                <a16:creationId xmlns:a16="http://schemas.microsoft.com/office/drawing/2014/main" xmlns="" id="{9EC77123-A55F-44FF-9E2D-C967930A84BC}"/>
              </a:ext>
            </a:extLst>
          </p:cNvPr>
          <p:cNvGrpSpPr/>
          <p:nvPr/>
        </p:nvGrpSpPr>
        <p:grpSpPr>
          <a:xfrm>
            <a:off x="6214164" y="2585937"/>
            <a:ext cx="627556" cy="578881"/>
            <a:chOff x="6220140" y="2585937"/>
            <a:chExt cx="1017642" cy="578881"/>
          </a:xfrm>
        </p:grpSpPr>
        <p:sp>
          <p:nvSpPr>
            <p:cNvPr id="76" name="Rectangle: Rounded Corners 75">
              <a:extLst>
                <a:ext uri="{FF2B5EF4-FFF2-40B4-BE49-F238E27FC236}">
                  <a16:creationId xmlns:a16="http://schemas.microsoft.com/office/drawing/2014/main" xmlns="" id="{D184D38E-054E-4C1C-87A8-614F8B7BD125}"/>
                </a:ext>
              </a:extLst>
            </p:cNvPr>
            <p:cNvSpPr/>
            <p:nvPr/>
          </p:nvSpPr>
          <p:spPr bwMode="auto">
            <a:xfrm>
              <a:off x="6220962" y="2585937"/>
              <a:ext cx="1016820" cy="578881"/>
            </a:xfrm>
            <a:prstGeom prst="roundRect">
              <a:avLst/>
            </a:prstGeom>
            <a:solidFill>
              <a:schemeClr val="tx1"/>
            </a:solid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77" name="Straight Connector 76">
              <a:extLst>
                <a:ext uri="{FF2B5EF4-FFF2-40B4-BE49-F238E27FC236}">
                  <a16:creationId xmlns:a16="http://schemas.microsoft.com/office/drawing/2014/main" xmlns="" id="{80A089A3-D613-419D-8101-FB82417752ED}"/>
                </a:ext>
              </a:extLst>
            </p:cNvPr>
            <p:cNvCxnSpPr>
              <a:cxnSpLocks/>
            </p:cNvCxnSpPr>
            <p:nvPr/>
          </p:nvCxnSpPr>
          <p:spPr bwMode="auto">
            <a:xfrm>
              <a:off x="6220140" y="2751680"/>
              <a:ext cx="1017642" cy="0"/>
            </a:xfrm>
            <a:prstGeom prst="line">
              <a:avLst/>
            </a:prstGeom>
            <a:noFill/>
            <a:ln w="28575" cap="flat" cmpd="sng" algn="ctr">
              <a:solidFill>
                <a:schemeClr val="bg1"/>
              </a:solidFill>
              <a:prstDash val="solid"/>
              <a:round/>
              <a:headEnd type="none" w="med" len="med"/>
              <a:tailEnd type="none" w="med" len="med"/>
            </a:ln>
            <a:effectLst/>
          </p:spPr>
        </p:cxnSp>
      </p:grpSp>
      <p:grpSp>
        <p:nvGrpSpPr>
          <p:cNvPr id="15" name="Group 1034">
            <a:extLst>
              <a:ext uri="{FF2B5EF4-FFF2-40B4-BE49-F238E27FC236}">
                <a16:creationId xmlns:a16="http://schemas.microsoft.com/office/drawing/2014/main" xmlns="" id="{2B249E62-7452-4C22-8FD5-1EADD8F42401}"/>
              </a:ext>
            </a:extLst>
          </p:cNvPr>
          <p:cNvGrpSpPr/>
          <p:nvPr/>
        </p:nvGrpSpPr>
        <p:grpSpPr>
          <a:xfrm>
            <a:off x="6472300" y="3045079"/>
            <a:ext cx="160968" cy="126476"/>
            <a:chOff x="6640129" y="3047180"/>
            <a:chExt cx="237433" cy="117638"/>
          </a:xfrm>
        </p:grpSpPr>
        <p:cxnSp>
          <p:nvCxnSpPr>
            <p:cNvPr id="78" name="Straight Connector 77">
              <a:extLst>
                <a:ext uri="{FF2B5EF4-FFF2-40B4-BE49-F238E27FC236}">
                  <a16:creationId xmlns:a16="http://schemas.microsoft.com/office/drawing/2014/main" xmlns="" id="{3E9F37C7-698F-47F4-A8E3-F7C8105D6D6B}"/>
                </a:ext>
              </a:extLst>
            </p:cNvPr>
            <p:cNvCxnSpPr/>
            <p:nvPr/>
          </p:nvCxnSpPr>
          <p:spPr bwMode="auto">
            <a:xfrm>
              <a:off x="6640129" y="3049904"/>
              <a:ext cx="0" cy="114914"/>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xmlns="" id="{7EBA4C29-B8FA-4959-9C3E-E0719A7D8966}"/>
                </a:ext>
              </a:extLst>
            </p:cNvPr>
            <p:cNvCxnSpPr/>
            <p:nvPr/>
          </p:nvCxnSpPr>
          <p:spPr bwMode="auto">
            <a:xfrm>
              <a:off x="6877562" y="3047180"/>
              <a:ext cx="0" cy="114914"/>
            </a:xfrm>
            <a:prstGeom prst="line">
              <a:avLst/>
            </a:prstGeom>
            <a:noFill/>
            <a:ln w="28575" cap="flat" cmpd="sng" algn="ctr">
              <a:solidFill>
                <a:schemeClr val="bg1"/>
              </a:solidFill>
              <a:prstDash val="solid"/>
              <a:round/>
              <a:headEnd type="none" w="med" len="med"/>
              <a:tailEnd type="none" w="med" len="med"/>
            </a:ln>
            <a:effectLst/>
          </p:spPr>
        </p:cxnSp>
      </p:grpSp>
      <p:sp>
        <p:nvSpPr>
          <p:cNvPr id="80" name="TextBox 79">
            <a:extLst>
              <a:ext uri="{FF2B5EF4-FFF2-40B4-BE49-F238E27FC236}">
                <a16:creationId xmlns:a16="http://schemas.microsoft.com/office/drawing/2014/main" xmlns="" id="{8B347119-A321-4E39-8E7C-3147E8AA3E3C}"/>
              </a:ext>
            </a:extLst>
          </p:cNvPr>
          <p:cNvSpPr txBox="1"/>
          <p:nvPr/>
        </p:nvSpPr>
        <p:spPr bwMode="auto">
          <a:xfrm>
            <a:off x="6147308" y="2738120"/>
            <a:ext cx="77617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Plasma</a:t>
            </a:r>
          </a:p>
        </p:txBody>
      </p:sp>
      <p:sp>
        <p:nvSpPr>
          <p:cNvPr id="1036" name="TextBox 1035">
            <a:extLst>
              <a:ext uri="{FF2B5EF4-FFF2-40B4-BE49-F238E27FC236}">
                <a16:creationId xmlns:a16="http://schemas.microsoft.com/office/drawing/2014/main" xmlns="" id="{8E0BC062-4814-4682-9342-8E7B95A4C5BB}"/>
              </a:ext>
            </a:extLst>
          </p:cNvPr>
          <p:cNvSpPr txBox="1"/>
          <p:nvPr/>
        </p:nvSpPr>
        <p:spPr bwMode="auto">
          <a:xfrm rot="10270630">
            <a:off x="6174831" y="3139085"/>
            <a:ext cx="309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
        <p:nvSpPr>
          <p:cNvPr id="1037" name="TextBox 1036">
            <a:extLst>
              <a:ext uri="{FF2B5EF4-FFF2-40B4-BE49-F238E27FC236}">
                <a16:creationId xmlns:a16="http://schemas.microsoft.com/office/drawing/2014/main" xmlns="" id="{E15B0775-5DAA-49B3-A62D-D36D91F61DA3}"/>
              </a:ext>
            </a:extLst>
          </p:cNvPr>
          <p:cNvSpPr txBox="1"/>
          <p:nvPr/>
        </p:nvSpPr>
        <p:spPr bwMode="auto">
          <a:xfrm rot="20122621">
            <a:off x="6318758" y="3121307"/>
            <a:ext cx="309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
        <p:nvSpPr>
          <p:cNvPr id="1038" name="TextBox 1037">
            <a:extLst>
              <a:ext uri="{FF2B5EF4-FFF2-40B4-BE49-F238E27FC236}">
                <a16:creationId xmlns:a16="http://schemas.microsoft.com/office/drawing/2014/main" xmlns="" id="{3D014E7C-C1D9-44A8-8161-FFB65466E483}"/>
              </a:ext>
            </a:extLst>
          </p:cNvPr>
          <p:cNvSpPr txBox="1"/>
          <p:nvPr/>
        </p:nvSpPr>
        <p:spPr bwMode="auto">
          <a:xfrm rot="10270630">
            <a:off x="6447780" y="3129579"/>
            <a:ext cx="309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
        <p:nvSpPr>
          <p:cNvPr id="1039" name="TextBox 1038">
            <a:extLst>
              <a:ext uri="{FF2B5EF4-FFF2-40B4-BE49-F238E27FC236}">
                <a16:creationId xmlns:a16="http://schemas.microsoft.com/office/drawing/2014/main" xmlns="" id="{B9BF302A-E856-4037-B342-BBAC8C04DDA2}"/>
              </a:ext>
            </a:extLst>
          </p:cNvPr>
          <p:cNvSpPr txBox="1"/>
          <p:nvPr/>
        </p:nvSpPr>
        <p:spPr bwMode="auto">
          <a:xfrm rot="438727">
            <a:off x="6586189" y="3128615"/>
            <a:ext cx="309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
        <p:nvSpPr>
          <p:cNvPr id="91" name="Freeform: Shape 90">
            <a:extLst>
              <a:ext uri="{FF2B5EF4-FFF2-40B4-BE49-F238E27FC236}">
                <a16:creationId xmlns:a16="http://schemas.microsoft.com/office/drawing/2014/main" xmlns="" id="{D811D92E-2AA9-4A13-8FDC-85B4577B2E9D}"/>
              </a:ext>
            </a:extLst>
          </p:cNvPr>
          <p:cNvSpPr/>
          <p:nvPr/>
        </p:nvSpPr>
        <p:spPr bwMode="auto">
          <a:xfrm>
            <a:off x="7161642" y="2386165"/>
            <a:ext cx="758990" cy="1107134"/>
          </a:xfrm>
          <a:custGeom>
            <a:avLst/>
            <a:gdLst>
              <a:gd name="connsiteX0" fmla="*/ 11953 w 1159435"/>
              <a:gd name="connsiteY0" fmla="*/ 83671 h 1231153"/>
              <a:gd name="connsiteX1" fmla="*/ 508000 w 1159435"/>
              <a:gd name="connsiteY1" fmla="*/ 0 h 1231153"/>
              <a:gd name="connsiteX2" fmla="*/ 794871 w 1159435"/>
              <a:gd name="connsiteY2" fmla="*/ 11953 h 1231153"/>
              <a:gd name="connsiteX3" fmla="*/ 1159435 w 1159435"/>
              <a:gd name="connsiteY3" fmla="*/ 83671 h 1231153"/>
              <a:gd name="connsiteX4" fmla="*/ 1159435 w 1159435"/>
              <a:gd name="connsiteY4" fmla="*/ 1111624 h 1231153"/>
              <a:gd name="connsiteX5" fmla="*/ 1123576 w 1159435"/>
              <a:gd name="connsiteY5" fmla="*/ 1201271 h 1231153"/>
              <a:gd name="connsiteX6" fmla="*/ 1033929 w 1159435"/>
              <a:gd name="connsiteY6" fmla="*/ 1231153 h 1231153"/>
              <a:gd name="connsiteX7" fmla="*/ 155388 w 1159435"/>
              <a:gd name="connsiteY7" fmla="*/ 1231153 h 1231153"/>
              <a:gd name="connsiteX8" fmla="*/ 23906 w 1159435"/>
              <a:gd name="connsiteY8" fmla="*/ 1195295 h 1231153"/>
              <a:gd name="connsiteX9" fmla="*/ 0 w 1159435"/>
              <a:gd name="connsiteY9" fmla="*/ 1123577 h 1231153"/>
              <a:gd name="connsiteX10" fmla="*/ 11953 w 1159435"/>
              <a:gd name="connsiteY10" fmla="*/ 83671 h 12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35" h="1231153">
                <a:moveTo>
                  <a:pt x="11953" y="83671"/>
                </a:moveTo>
                <a:lnTo>
                  <a:pt x="508000" y="0"/>
                </a:lnTo>
                <a:lnTo>
                  <a:pt x="794871" y="11953"/>
                </a:lnTo>
                <a:lnTo>
                  <a:pt x="1159435" y="83671"/>
                </a:lnTo>
                <a:lnTo>
                  <a:pt x="1159435" y="1111624"/>
                </a:lnTo>
                <a:lnTo>
                  <a:pt x="1123576" y="1201271"/>
                </a:lnTo>
                <a:lnTo>
                  <a:pt x="1033929" y="1231153"/>
                </a:lnTo>
                <a:lnTo>
                  <a:pt x="155388" y="1231153"/>
                </a:lnTo>
                <a:lnTo>
                  <a:pt x="23906" y="1195295"/>
                </a:lnTo>
                <a:lnTo>
                  <a:pt x="0" y="1123577"/>
                </a:lnTo>
                <a:lnTo>
                  <a:pt x="11953" y="83671"/>
                </a:lnTo>
                <a:close/>
              </a:path>
            </a:pathLst>
          </a:custGeom>
          <a:solidFill>
            <a:schemeClr val="accent5"/>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pic>
        <p:nvPicPr>
          <p:cNvPr id="92" name="Picture 91">
            <a:extLst>
              <a:ext uri="{FF2B5EF4-FFF2-40B4-BE49-F238E27FC236}">
                <a16:creationId xmlns:a16="http://schemas.microsoft.com/office/drawing/2014/main" xmlns="" id="{A6421A43-1FBD-4847-8B41-93818E0CF38C}"/>
              </a:ext>
            </a:extLst>
          </p:cNvPr>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7148979" y="2372146"/>
            <a:ext cx="792574" cy="1204583"/>
          </a:xfrm>
          <a:prstGeom prst="rect">
            <a:avLst/>
          </a:prstGeom>
        </p:spPr>
      </p:pic>
      <p:grpSp>
        <p:nvGrpSpPr>
          <p:cNvPr id="17" name="Group 92">
            <a:extLst>
              <a:ext uri="{FF2B5EF4-FFF2-40B4-BE49-F238E27FC236}">
                <a16:creationId xmlns:a16="http://schemas.microsoft.com/office/drawing/2014/main" xmlns="" id="{A2F92F99-331C-4FD2-835F-50E8B13E6AD4}"/>
              </a:ext>
            </a:extLst>
          </p:cNvPr>
          <p:cNvGrpSpPr/>
          <p:nvPr/>
        </p:nvGrpSpPr>
        <p:grpSpPr>
          <a:xfrm>
            <a:off x="7227367" y="2586076"/>
            <a:ext cx="627556" cy="578881"/>
            <a:chOff x="6220140" y="2585937"/>
            <a:chExt cx="1017642" cy="578881"/>
          </a:xfrm>
        </p:grpSpPr>
        <p:sp>
          <p:nvSpPr>
            <p:cNvPr id="94" name="Rectangle: Rounded Corners 93">
              <a:extLst>
                <a:ext uri="{FF2B5EF4-FFF2-40B4-BE49-F238E27FC236}">
                  <a16:creationId xmlns:a16="http://schemas.microsoft.com/office/drawing/2014/main" xmlns="" id="{26EB0441-1ACF-4AD1-89AC-E52BC6DFEF7A}"/>
                </a:ext>
              </a:extLst>
            </p:cNvPr>
            <p:cNvSpPr/>
            <p:nvPr/>
          </p:nvSpPr>
          <p:spPr bwMode="auto">
            <a:xfrm>
              <a:off x="6220962" y="2585937"/>
              <a:ext cx="1016820" cy="578881"/>
            </a:xfrm>
            <a:prstGeom prst="roundRect">
              <a:avLst/>
            </a:prstGeom>
            <a:solidFill>
              <a:schemeClr val="tx1"/>
            </a:solid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95" name="Straight Connector 94">
              <a:extLst>
                <a:ext uri="{FF2B5EF4-FFF2-40B4-BE49-F238E27FC236}">
                  <a16:creationId xmlns:a16="http://schemas.microsoft.com/office/drawing/2014/main" xmlns="" id="{356089EB-15D3-4880-A0FF-C1FA6000EA76}"/>
                </a:ext>
              </a:extLst>
            </p:cNvPr>
            <p:cNvCxnSpPr>
              <a:cxnSpLocks/>
            </p:cNvCxnSpPr>
            <p:nvPr/>
          </p:nvCxnSpPr>
          <p:spPr bwMode="auto">
            <a:xfrm>
              <a:off x="6220140" y="2751680"/>
              <a:ext cx="1017642" cy="0"/>
            </a:xfrm>
            <a:prstGeom prst="line">
              <a:avLst/>
            </a:prstGeom>
            <a:noFill/>
            <a:ln w="28575" cap="flat" cmpd="sng" algn="ctr">
              <a:solidFill>
                <a:schemeClr val="bg1"/>
              </a:solidFill>
              <a:prstDash val="solid"/>
              <a:round/>
              <a:headEnd type="none" w="med" len="med"/>
              <a:tailEnd type="none" w="med" len="med"/>
            </a:ln>
            <a:effectLst/>
          </p:spPr>
        </p:cxnSp>
      </p:grpSp>
      <p:grpSp>
        <p:nvGrpSpPr>
          <p:cNvPr id="19" name="Group 95">
            <a:extLst>
              <a:ext uri="{FF2B5EF4-FFF2-40B4-BE49-F238E27FC236}">
                <a16:creationId xmlns:a16="http://schemas.microsoft.com/office/drawing/2014/main" xmlns="" id="{7141BF3E-D90E-4543-8E53-C3B0D270FD83}"/>
              </a:ext>
            </a:extLst>
          </p:cNvPr>
          <p:cNvGrpSpPr/>
          <p:nvPr/>
        </p:nvGrpSpPr>
        <p:grpSpPr>
          <a:xfrm>
            <a:off x="7485503" y="3045218"/>
            <a:ext cx="160968" cy="126476"/>
            <a:chOff x="6640129" y="3047180"/>
            <a:chExt cx="237433" cy="117638"/>
          </a:xfrm>
        </p:grpSpPr>
        <p:cxnSp>
          <p:nvCxnSpPr>
            <p:cNvPr id="97" name="Straight Connector 96">
              <a:extLst>
                <a:ext uri="{FF2B5EF4-FFF2-40B4-BE49-F238E27FC236}">
                  <a16:creationId xmlns:a16="http://schemas.microsoft.com/office/drawing/2014/main" xmlns="" id="{551FD022-05F5-4B26-86E9-76DBCAD7AD07}"/>
                </a:ext>
              </a:extLst>
            </p:cNvPr>
            <p:cNvCxnSpPr/>
            <p:nvPr/>
          </p:nvCxnSpPr>
          <p:spPr bwMode="auto">
            <a:xfrm>
              <a:off x="6640129" y="3049904"/>
              <a:ext cx="0" cy="114914"/>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xmlns="" id="{0EA73063-2D72-4596-8345-F29EAA22E4BB}"/>
                </a:ext>
              </a:extLst>
            </p:cNvPr>
            <p:cNvCxnSpPr/>
            <p:nvPr/>
          </p:nvCxnSpPr>
          <p:spPr bwMode="auto">
            <a:xfrm>
              <a:off x="6877562" y="3047180"/>
              <a:ext cx="0" cy="114914"/>
            </a:xfrm>
            <a:prstGeom prst="line">
              <a:avLst/>
            </a:prstGeom>
            <a:noFill/>
            <a:ln w="28575" cap="flat" cmpd="sng" algn="ctr">
              <a:solidFill>
                <a:schemeClr val="bg1"/>
              </a:solidFill>
              <a:prstDash val="solid"/>
              <a:round/>
              <a:headEnd type="none" w="med" len="med"/>
              <a:tailEnd type="none" w="med" len="med"/>
            </a:ln>
            <a:effectLst/>
          </p:spPr>
        </p:cxnSp>
      </p:grpSp>
      <p:sp>
        <p:nvSpPr>
          <p:cNvPr id="99" name="TextBox 98">
            <a:extLst>
              <a:ext uri="{FF2B5EF4-FFF2-40B4-BE49-F238E27FC236}">
                <a16:creationId xmlns:a16="http://schemas.microsoft.com/office/drawing/2014/main" xmlns="" id="{E2F988BE-4E88-4D56-BA51-30174434A97D}"/>
              </a:ext>
            </a:extLst>
          </p:cNvPr>
          <p:cNvSpPr txBox="1"/>
          <p:nvPr/>
        </p:nvSpPr>
        <p:spPr bwMode="auto">
          <a:xfrm>
            <a:off x="7160511" y="2738259"/>
            <a:ext cx="77617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Plasma</a:t>
            </a:r>
          </a:p>
        </p:txBody>
      </p:sp>
      <p:sp>
        <p:nvSpPr>
          <p:cNvPr id="100" name="TextBox 99">
            <a:extLst>
              <a:ext uri="{FF2B5EF4-FFF2-40B4-BE49-F238E27FC236}">
                <a16:creationId xmlns:a16="http://schemas.microsoft.com/office/drawing/2014/main" xmlns="" id="{B7E7C052-483F-413E-BE97-D8592F944E0E}"/>
              </a:ext>
            </a:extLst>
          </p:cNvPr>
          <p:cNvSpPr txBox="1"/>
          <p:nvPr/>
        </p:nvSpPr>
        <p:spPr bwMode="auto">
          <a:xfrm rot="10270630">
            <a:off x="7188034" y="3139224"/>
            <a:ext cx="309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
        <p:nvSpPr>
          <p:cNvPr id="101" name="TextBox 100">
            <a:extLst>
              <a:ext uri="{FF2B5EF4-FFF2-40B4-BE49-F238E27FC236}">
                <a16:creationId xmlns:a16="http://schemas.microsoft.com/office/drawing/2014/main" xmlns="" id="{31120C3A-E038-4AC3-95A3-F2B955F748BF}"/>
              </a:ext>
            </a:extLst>
          </p:cNvPr>
          <p:cNvSpPr txBox="1"/>
          <p:nvPr/>
        </p:nvSpPr>
        <p:spPr bwMode="auto">
          <a:xfrm rot="20122621">
            <a:off x="7331961" y="3121446"/>
            <a:ext cx="309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
        <p:nvSpPr>
          <p:cNvPr id="102" name="TextBox 101">
            <a:extLst>
              <a:ext uri="{FF2B5EF4-FFF2-40B4-BE49-F238E27FC236}">
                <a16:creationId xmlns:a16="http://schemas.microsoft.com/office/drawing/2014/main" xmlns="" id="{07685534-DA69-4C99-BBAC-242CB41B25A1}"/>
              </a:ext>
            </a:extLst>
          </p:cNvPr>
          <p:cNvSpPr txBox="1"/>
          <p:nvPr/>
        </p:nvSpPr>
        <p:spPr bwMode="auto">
          <a:xfrm rot="10270630">
            <a:off x="7460983" y="3129718"/>
            <a:ext cx="309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
        <p:nvSpPr>
          <p:cNvPr id="103" name="TextBox 102">
            <a:extLst>
              <a:ext uri="{FF2B5EF4-FFF2-40B4-BE49-F238E27FC236}">
                <a16:creationId xmlns:a16="http://schemas.microsoft.com/office/drawing/2014/main" xmlns="" id="{1A228DF1-2B0F-40AB-A5CA-7C756B54C989}"/>
              </a:ext>
            </a:extLst>
          </p:cNvPr>
          <p:cNvSpPr txBox="1"/>
          <p:nvPr/>
        </p:nvSpPr>
        <p:spPr bwMode="auto">
          <a:xfrm rot="438727">
            <a:off x="7599392" y="3128754"/>
            <a:ext cx="309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Tree>
    <p:extLst>
      <p:ext uri="{BB962C8B-B14F-4D97-AF65-F5344CB8AC3E}">
        <p14:creationId xmlns="" xmlns:p14="http://schemas.microsoft.com/office/powerpoint/2010/main" val="1501524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Randomized Controlled Trial in China: Convalescent Plasma for Severe or Life-threatening COVID-19</a:t>
            </a:r>
          </a:p>
        </p:txBody>
      </p:sp>
      <p:sp>
        <p:nvSpPr>
          <p:cNvPr id="11" name="Content Placeholder 10"/>
          <p:cNvSpPr>
            <a:spLocks noGrp="1"/>
          </p:cNvSpPr>
          <p:nvPr>
            <p:ph idx="1"/>
          </p:nvPr>
        </p:nvSpPr>
        <p:spPr/>
        <p:txBody>
          <a:bodyPr/>
          <a:lstStyle/>
          <a:p>
            <a:r>
              <a:rPr lang="en-US" sz="2400" dirty="0"/>
              <a:t>Open-label trial enrolling from 7 medical centers in Wuhan, China (Feb-April 2020)</a:t>
            </a:r>
          </a:p>
        </p:txBody>
      </p:sp>
      <p:grpSp>
        <p:nvGrpSpPr>
          <p:cNvPr id="3" name="Group 1">
            <a:extLst>
              <a:ext uri="{FF2B5EF4-FFF2-40B4-BE49-F238E27FC236}">
                <a16:creationId xmlns:a16="http://schemas.microsoft.com/office/drawing/2014/main" xmlns="" id="{19D52439-BB9F-4D05-974A-B7D5F2B4E1FE}"/>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a16="http://schemas.microsoft.com/office/drawing/2014/main" xmlns="" id="{9DD568C3-BF3F-4881-8BE9-A333CBE4A20A}"/>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xmlns="" id="{D34A19C6-828E-4746-BE11-522CFF60E14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7" name="Text Box 15">
            <a:extLst>
              <a:ext uri="{FF2B5EF4-FFF2-40B4-BE49-F238E27FC236}">
                <a16:creationId xmlns:a16="http://schemas.microsoft.com/office/drawing/2014/main" xmlns="" id="{B5547289-1788-426B-B102-6D09BA396827}"/>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Li. JAMA. 2020;324:460. </a:t>
            </a:r>
          </a:p>
        </p:txBody>
      </p:sp>
      <p:sp>
        <p:nvSpPr>
          <p:cNvPr id="12" name="Content Placeholder 10"/>
          <p:cNvSpPr txBox="1">
            <a:spLocks/>
          </p:cNvSpPr>
          <p:nvPr/>
        </p:nvSpPr>
        <p:spPr bwMode="auto">
          <a:xfrm>
            <a:off x="604675" y="4742126"/>
            <a:ext cx="10877529" cy="1475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a:lnSpc>
                <a:spcPct val="80000"/>
              </a:lnSpc>
            </a:pPr>
            <a:r>
              <a:rPr lang="en-US" sz="2400" b="0" dirty="0"/>
              <a:t>Primary endpoint: time to clinical improvement (ie, discharged alive or 2-point reduction on 6-point disease severity scale) within 28 days</a:t>
            </a:r>
          </a:p>
          <a:p>
            <a:pPr>
              <a:lnSpc>
                <a:spcPct val="80000"/>
              </a:lnSpc>
            </a:pPr>
            <a:r>
              <a:rPr lang="en-US" sz="2400" b="0" dirty="0"/>
              <a:t>Secondary outcomes: 28-day mortality, time to discharge, rate of viral PCR result changing from BL positive to negative within 72 hrs </a:t>
            </a:r>
          </a:p>
        </p:txBody>
      </p:sp>
      <p:sp>
        <p:nvSpPr>
          <p:cNvPr id="13" name="Rectangle 12"/>
          <p:cNvSpPr/>
          <p:nvPr/>
        </p:nvSpPr>
        <p:spPr>
          <a:xfrm>
            <a:off x="604674" y="2691121"/>
            <a:ext cx="2882815" cy="1200329"/>
          </a:xfrm>
          <a:prstGeom prst="rect">
            <a:avLst/>
          </a:prstGeom>
        </p:spPr>
        <p:txBody>
          <a:bodyPr wrap="square">
            <a:spAutoFit/>
          </a:bodyPr>
          <a:lstStyle/>
          <a:p>
            <a:pPr algn="ctr"/>
            <a:r>
              <a:rPr lang="en-US" b="0" dirty="0">
                <a:solidFill>
                  <a:schemeClr val="bg1"/>
                </a:solidFill>
                <a:latin typeface="Calibri"/>
                <a:cs typeface="Calibri"/>
              </a:rPr>
              <a:t>Hospitalized adults with </a:t>
            </a:r>
          </a:p>
          <a:p>
            <a:pPr algn="ctr"/>
            <a:r>
              <a:rPr lang="en-US" b="0" dirty="0">
                <a:solidFill>
                  <a:schemeClr val="bg1"/>
                </a:solidFill>
                <a:latin typeface="Calibri"/>
                <a:cs typeface="Calibri"/>
              </a:rPr>
              <a:t>lab-confirmed severe* or life-threatening</a:t>
            </a:r>
            <a:r>
              <a:rPr lang="en-US" b="0" baseline="30000" dirty="0">
                <a:solidFill>
                  <a:schemeClr val="bg1"/>
                </a:solidFill>
                <a:latin typeface="Calibri"/>
                <a:cs typeface="Calibri"/>
              </a:rPr>
              <a:t>†</a:t>
            </a:r>
            <a:r>
              <a:rPr lang="en-US" b="0" dirty="0">
                <a:solidFill>
                  <a:schemeClr val="bg1"/>
                </a:solidFill>
                <a:latin typeface="Calibri"/>
                <a:cs typeface="Calibri"/>
              </a:rPr>
              <a:t> COVID-19</a:t>
            </a:r>
          </a:p>
          <a:p>
            <a:pPr algn="ctr"/>
            <a:r>
              <a:rPr lang="en-US" b="0" dirty="0">
                <a:solidFill>
                  <a:schemeClr val="bg1"/>
                </a:solidFill>
                <a:latin typeface="Calibri"/>
                <a:cs typeface="Calibri"/>
              </a:rPr>
              <a:t>(N = 103)</a:t>
            </a:r>
          </a:p>
        </p:txBody>
      </p:sp>
      <p:sp>
        <p:nvSpPr>
          <p:cNvPr id="14" name="Rectangle 13"/>
          <p:cNvSpPr/>
          <p:nvPr/>
        </p:nvSpPr>
        <p:spPr>
          <a:xfrm>
            <a:off x="604675" y="4094699"/>
            <a:ext cx="11376920" cy="584776"/>
          </a:xfrm>
          <a:prstGeom prst="rect">
            <a:avLst/>
          </a:prstGeom>
        </p:spPr>
        <p:txBody>
          <a:bodyPr wrap="square">
            <a:spAutoFit/>
          </a:bodyPr>
          <a:lstStyle/>
          <a:p>
            <a:r>
              <a:rPr lang="en-US" sz="1600" b="0" dirty="0">
                <a:solidFill>
                  <a:schemeClr val="bg1"/>
                </a:solidFill>
                <a:latin typeface="Calibri"/>
                <a:cs typeface="Calibri"/>
              </a:rPr>
              <a:t>Trial terminated early due to containment of local epidemic; may be underpowered to register clinically important differences. </a:t>
            </a:r>
          </a:p>
          <a:p>
            <a:r>
              <a:rPr lang="en-US" sz="1600" b="0" dirty="0">
                <a:solidFill>
                  <a:schemeClr val="bg1"/>
                </a:solidFill>
                <a:latin typeface="Calibri"/>
                <a:cs typeface="Calibri"/>
              </a:rPr>
              <a:t>*Respiratory distress and/or hypoxemia. </a:t>
            </a:r>
            <a:r>
              <a:rPr lang="en-US" sz="1600" b="0" baseline="30000" dirty="0">
                <a:solidFill>
                  <a:schemeClr val="bg1"/>
                </a:solidFill>
                <a:latin typeface="Calibri"/>
                <a:cs typeface="Calibri"/>
              </a:rPr>
              <a:t>†</a:t>
            </a:r>
            <a:r>
              <a:rPr lang="en-US" sz="1600" b="0" dirty="0">
                <a:solidFill>
                  <a:schemeClr val="bg1"/>
                </a:solidFill>
                <a:latin typeface="Calibri"/>
                <a:cs typeface="Calibri"/>
              </a:rPr>
              <a:t>Shock, organ failure, or mechanical ventilation. </a:t>
            </a:r>
            <a:r>
              <a:rPr lang="en-US" sz="1600" b="0" baseline="30000" dirty="0">
                <a:solidFill>
                  <a:schemeClr val="bg1"/>
                </a:solidFill>
                <a:latin typeface="Calibri"/>
                <a:cs typeface="Calibri"/>
              </a:rPr>
              <a:t>‡</a:t>
            </a:r>
            <a:r>
              <a:rPr lang="en-US" sz="1600" b="0" dirty="0">
                <a:solidFill>
                  <a:schemeClr val="bg1"/>
                </a:solidFill>
                <a:latin typeface="Calibri"/>
                <a:cs typeface="Calibri"/>
              </a:rPr>
              <a:t>4-13 mL/kg, S-RBD–specific IgG titer ≥ 1:640. </a:t>
            </a:r>
          </a:p>
        </p:txBody>
      </p:sp>
      <p:sp>
        <p:nvSpPr>
          <p:cNvPr id="15" name="Rectangle 49">
            <a:extLst>
              <a:ext uri="{FF2B5EF4-FFF2-40B4-BE49-F238E27FC236}">
                <a16:creationId xmlns:a16="http://schemas.microsoft.com/office/drawing/2014/main" xmlns="" id="{C346F25D-ABA6-46CD-940B-7C5654E371C3}"/>
              </a:ext>
            </a:extLst>
          </p:cNvPr>
          <p:cNvSpPr>
            <a:spLocks noChangeArrowheads="1"/>
          </p:cNvSpPr>
          <p:nvPr/>
        </p:nvSpPr>
        <p:spPr bwMode="auto">
          <a:xfrm>
            <a:off x="4272231" y="2557040"/>
            <a:ext cx="4476384" cy="724131"/>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Standard Treatment + Convalescent Plasma</a:t>
            </a:r>
            <a:r>
              <a:rPr lang="en-US" altLang="en-US" sz="1800" b="1" baseline="30000" dirty="0">
                <a:solidFill>
                  <a:srgbClr val="FFFFFF"/>
                </a:solidFill>
                <a:latin typeface="Calibri" panose="020F0502020204030204" pitchFamily="34" charset="0"/>
                <a:cs typeface="Arial" panose="020B0604020202020204" pitchFamily="34" charset="0"/>
              </a:rPr>
              <a:t>‡</a:t>
            </a:r>
          </a:p>
          <a:p>
            <a:pPr lvl="0" algn="ctr" eaLnBrk="0" fontAlgn="base" hangingPunct="0">
              <a:lnSpc>
                <a:spcPct val="100000"/>
              </a:lnSpc>
              <a:spcBef>
                <a:spcPct val="0"/>
              </a:spcBef>
              <a:spcAft>
                <a:spcPct val="0"/>
              </a:spcAft>
              <a:buClrTx/>
              <a:buNone/>
            </a:pPr>
            <a:r>
              <a:rPr lang="en-US" altLang="en-US" sz="1800" dirty="0">
                <a:solidFill>
                  <a:srgbClr val="FFFFFF"/>
                </a:solidFill>
                <a:latin typeface="Calibri" panose="020F0502020204030204" pitchFamily="34" charset="0"/>
                <a:cs typeface="Arial" panose="020B0604020202020204" pitchFamily="34" charset="0"/>
              </a:rPr>
              <a:t>(n = 52)</a:t>
            </a:r>
          </a:p>
        </p:txBody>
      </p:sp>
      <p:sp>
        <p:nvSpPr>
          <p:cNvPr id="16" name="Rectangle 50">
            <a:extLst>
              <a:ext uri="{FF2B5EF4-FFF2-40B4-BE49-F238E27FC236}">
                <a16:creationId xmlns:a16="http://schemas.microsoft.com/office/drawing/2014/main" xmlns="" id="{FD3256D1-4424-49E5-A490-F3D2F2281980}"/>
              </a:ext>
            </a:extLst>
          </p:cNvPr>
          <p:cNvSpPr>
            <a:spLocks noChangeArrowheads="1"/>
          </p:cNvSpPr>
          <p:nvPr/>
        </p:nvSpPr>
        <p:spPr bwMode="auto">
          <a:xfrm>
            <a:off x="4268055" y="3329911"/>
            <a:ext cx="4480560" cy="73152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Standard Treatment Alone</a:t>
            </a:r>
          </a:p>
          <a:p>
            <a:pPr lvl="0" algn="ctr" eaLnBrk="0" fontAlgn="base" hangingPunct="0">
              <a:lnSpc>
                <a:spcPct val="100000"/>
              </a:lnSpc>
              <a:spcBef>
                <a:spcPct val="0"/>
              </a:spcBef>
              <a:spcAft>
                <a:spcPct val="0"/>
              </a:spcAft>
              <a:buClrTx/>
              <a:buNone/>
            </a:pPr>
            <a:r>
              <a:rPr lang="en-US" altLang="en-US" sz="1800" dirty="0">
                <a:solidFill>
                  <a:srgbClr val="FFFFFF"/>
                </a:solidFill>
                <a:latin typeface="Calibri" panose="020F0502020204030204" pitchFamily="34" charset="0"/>
                <a:cs typeface="Arial" panose="020B0604020202020204" pitchFamily="34" charset="0"/>
              </a:rPr>
              <a:t>(n = 51)</a:t>
            </a:r>
          </a:p>
        </p:txBody>
      </p:sp>
      <p:sp>
        <p:nvSpPr>
          <p:cNvPr id="19" name="TextBox 18">
            <a:extLst>
              <a:ext uri="{FF2B5EF4-FFF2-40B4-BE49-F238E27FC236}">
                <a16:creationId xmlns:a16="http://schemas.microsoft.com/office/drawing/2014/main" xmlns="" id="{8302D5D7-AE9E-4D5C-BF15-BACB40F0F73E}"/>
              </a:ext>
            </a:extLst>
          </p:cNvPr>
          <p:cNvSpPr txBox="1"/>
          <p:nvPr/>
        </p:nvSpPr>
        <p:spPr bwMode="auto">
          <a:xfrm>
            <a:off x="2833722" y="1979174"/>
            <a:ext cx="269658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b="0" i="1" dirty="0">
                <a:solidFill>
                  <a:schemeClr val="bg1"/>
                </a:solidFill>
                <a:latin typeface="Calibri" panose="020F0502020204030204" pitchFamily="34" charset="0"/>
              </a:rPr>
              <a:t>Stratified by disease severity</a:t>
            </a:r>
          </a:p>
        </p:txBody>
      </p:sp>
      <p:sp>
        <p:nvSpPr>
          <p:cNvPr id="20" name="Line 52">
            <a:extLst>
              <a:ext uri="{FF2B5EF4-FFF2-40B4-BE49-F238E27FC236}">
                <a16:creationId xmlns:a16="http://schemas.microsoft.com/office/drawing/2014/main" xmlns="" id="{C86D8F1B-CD00-43C5-9643-DB5EEED43DB5}"/>
              </a:ext>
            </a:extLst>
          </p:cNvPr>
          <p:cNvSpPr>
            <a:spLocks noChangeShapeType="1"/>
          </p:cNvSpPr>
          <p:nvPr/>
        </p:nvSpPr>
        <p:spPr bwMode="auto">
          <a:xfrm flipH="1">
            <a:off x="3645845" y="2314651"/>
            <a:ext cx="0" cy="638792"/>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4" name="Line 53">
            <a:extLst>
              <a:ext uri="{FF2B5EF4-FFF2-40B4-BE49-F238E27FC236}">
                <a16:creationId xmlns:a16="http://schemas.microsoft.com/office/drawing/2014/main" xmlns="" id="{19B47B8E-7D11-46DE-BD1E-B2309FDE5C23}"/>
              </a:ext>
            </a:extLst>
          </p:cNvPr>
          <p:cNvSpPr>
            <a:spLocks noChangeShapeType="1"/>
          </p:cNvSpPr>
          <p:nvPr/>
        </p:nvSpPr>
        <p:spPr bwMode="auto">
          <a:xfrm>
            <a:off x="3423439" y="3347254"/>
            <a:ext cx="622300" cy="350837"/>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26" name="Line 53">
            <a:extLst>
              <a:ext uri="{FF2B5EF4-FFF2-40B4-BE49-F238E27FC236}">
                <a16:creationId xmlns:a16="http://schemas.microsoft.com/office/drawing/2014/main" xmlns="" id="{19B47B8E-7D11-46DE-BD1E-B2309FDE5C23}"/>
              </a:ext>
            </a:extLst>
          </p:cNvPr>
          <p:cNvSpPr>
            <a:spLocks noChangeShapeType="1"/>
          </p:cNvSpPr>
          <p:nvPr/>
        </p:nvSpPr>
        <p:spPr bwMode="auto">
          <a:xfrm flipV="1">
            <a:off x="3431151" y="2904878"/>
            <a:ext cx="622300" cy="350837"/>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972174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57200" y="522514"/>
            <a:ext cx="5486400" cy="581297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6384471" y="506186"/>
            <a:ext cx="4718958" cy="5796643"/>
          </a:xfrm>
          <a:prstGeom prst="rect">
            <a:avLst/>
          </a:prstGeom>
          <a:noFill/>
          <a:ln w="9525">
            <a:noFill/>
            <a:miter lim="800000"/>
            <a:headEnd/>
            <a:tailEnd/>
          </a:ln>
          <a:effectLst/>
        </p:spPr>
      </p:pic>
    </p:spTree>
    <p:extLst>
      <p:ext uri="{BB962C8B-B14F-4D97-AF65-F5344CB8AC3E}">
        <p14:creationId xmlns="" xmlns:p14="http://schemas.microsoft.com/office/powerpoint/2010/main" val="4538192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033D657-8549-4657-BD0F-2429A595BA38}"/>
              </a:ext>
            </a:extLst>
          </p:cNvPr>
          <p:cNvSpPr>
            <a:spLocks noGrp="1"/>
          </p:cNvSpPr>
          <p:nvPr>
            <p:ph idx="1"/>
          </p:nvPr>
        </p:nvSpPr>
        <p:spPr>
          <a:xfrm>
            <a:off x="604675" y="1875137"/>
            <a:ext cx="10877529" cy="4288596"/>
          </a:xfrm>
        </p:spPr>
        <p:txBody>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Test for interaction not significant (</a:t>
            </a:r>
            <a:r>
              <a:rPr lang="en-US" sz="2400" i="1" dirty="0"/>
              <a:t>P </a:t>
            </a:r>
            <a:r>
              <a:rPr lang="en-US" sz="2400" dirty="0"/>
              <a:t>= .17); interpretation limited by early termination of trial (potentially underpowered)</a:t>
            </a:r>
          </a:p>
        </p:txBody>
      </p:sp>
      <p:sp>
        <p:nvSpPr>
          <p:cNvPr id="217" name="Freeform: Shape 216">
            <a:extLst>
              <a:ext uri="{FF2B5EF4-FFF2-40B4-BE49-F238E27FC236}">
                <a16:creationId xmlns:a16="http://schemas.microsoft.com/office/drawing/2014/main" xmlns="" id="{EB4FC2B9-0B0B-4C79-92AF-FE515C0EACD7}"/>
              </a:ext>
            </a:extLst>
          </p:cNvPr>
          <p:cNvSpPr/>
          <p:nvPr/>
        </p:nvSpPr>
        <p:spPr bwMode="auto">
          <a:xfrm>
            <a:off x="5170098" y="2743200"/>
            <a:ext cx="2771955" cy="2139351"/>
          </a:xfrm>
          <a:custGeom>
            <a:avLst/>
            <a:gdLst>
              <a:gd name="connsiteX0" fmla="*/ 0 w 2771955"/>
              <a:gd name="connsiteY0" fmla="*/ 2139351 h 2139351"/>
              <a:gd name="connsiteX1" fmla="*/ 385313 w 2771955"/>
              <a:gd name="connsiteY1" fmla="*/ 2139351 h 2139351"/>
              <a:gd name="connsiteX2" fmla="*/ 385313 w 2771955"/>
              <a:gd name="connsiteY2" fmla="*/ 2047336 h 2139351"/>
              <a:gd name="connsiteX3" fmla="*/ 695864 w 2771955"/>
              <a:gd name="connsiteY3" fmla="*/ 2047336 h 2139351"/>
              <a:gd name="connsiteX4" fmla="*/ 695864 w 2771955"/>
              <a:gd name="connsiteY4" fmla="*/ 1811547 h 2139351"/>
              <a:gd name="connsiteX5" fmla="*/ 799381 w 2771955"/>
              <a:gd name="connsiteY5" fmla="*/ 1811547 h 2139351"/>
              <a:gd name="connsiteX6" fmla="*/ 799381 w 2771955"/>
              <a:gd name="connsiteY6" fmla="*/ 1719532 h 2139351"/>
              <a:gd name="connsiteX7" fmla="*/ 885645 w 2771955"/>
              <a:gd name="connsiteY7" fmla="*/ 1719532 h 2139351"/>
              <a:gd name="connsiteX8" fmla="*/ 885645 w 2771955"/>
              <a:gd name="connsiteY8" fmla="*/ 1529751 h 2139351"/>
              <a:gd name="connsiteX9" fmla="*/ 994913 w 2771955"/>
              <a:gd name="connsiteY9" fmla="*/ 1529751 h 2139351"/>
              <a:gd name="connsiteX10" fmla="*/ 994913 w 2771955"/>
              <a:gd name="connsiteY10" fmla="*/ 1316966 h 2139351"/>
              <a:gd name="connsiteX11" fmla="*/ 1196196 w 2771955"/>
              <a:gd name="connsiteY11" fmla="*/ 1316966 h 2139351"/>
              <a:gd name="connsiteX12" fmla="*/ 1196196 w 2771955"/>
              <a:gd name="connsiteY12" fmla="*/ 1104181 h 2139351"/>
              <a:gd name="connsiteX13" fmla="*/ 1282460 w 2771955"/>
              <a:gd name="connsiteY13" fmla="*/ 1104181 h 2139351"/>
              <a:gd name="connsiteX14" fmla="*/ 1282460 w 2771955"/>
              <a:gd name="connsiteY14" fmla="*/ 897147 h 2139351"/>
              <a:gd name="connsiteX15" fmla="*/ 1385977 w 2771955"/>
              <a:gd name="connsiteY15" fmla="*/ 897147 h 2139351"/>
              <a:gd name="connsiteX16" fmla="*/ 1385977 w 2771955"/>
              <a:gd name="connsiteY16" fmla="*/ 690113 h 2139351"/>
              <a:gd name="connsiteX17" fmla="*/ 1483744 w 2771955"/>
              <a:gd name="connsiteY17" fmla="*/ 690113 h 2139351"/>
              <a:gd name="connsiteX18" fmla="*/ 1483744 w 2771955"/>
              <a:gd name="connsiteY18" fmla="*/ 494581 h 2139351"/>
              <a:gd name="connsiteX19" fmla="*/ 1587260 w 2771955"/>
              <a:gd name="connsiteY19" fmla="*/ 494581 h 2139351"/>
              <a:gd name="connsiteX20" fmla="*/ 1587260 w 2771955"/>
              <a:gd name="connsiteY20" fmla="*/ 368060 h 2139351"/>
              <a:gd name="connsiteX21" fmla="*/ 2081842 w 2771955"/>
              <a:gd name="connsiteY21" fmla="*/ 368060 h 2139351"/>
              <a:gd name="connsiteX22" fmla="*/ 2081842 w 2771955"/>
              <a:gd name="connsiteY22" fmla="*/ 235789 h 2139351"/>
              <a:gd name="connsiteX23" fmla="*/ 2380891 w 2771955"/>
              <a:gd name="connsiteY23" fmla="*/ 235789 h 2139351"/>
              <a:gd name="connsiteX24" fmla="*/ 2380891 w 2771955"/>
              <a:gd name="connsiteY24" fmla="*/ 0 h 2139351"/>
              <a:gd name="connsiteX25" fmla="*/ 2771955 w 2771955"/>
              <a:gd name="connsiteY25" fmla="*/ 0 h 213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71955" h="2139351">
                <a:moveTo>
                  <a:pt x="0" y="2139351"/>
                </a:moveTo>
                <a:lnTo>
                  <a:pt x="385313" y="2139351"/>
                </a:lnTo>
                <a:lnTo>
                  <a:pt x="385313" y="2047336"/>
                </a:lnTo>
                <a:lnTo>
                  <a:pt x="695864" y="2047336"/>
                </a:lnTo>
                <a:lnTo>
                  <a:pt x="695864" y="1811547"/>
                </a:lnTo>
                <a:lnTo>
                  <a:pt x="799381" y="1811547"/>
                </a:lnTo>
                <a:lnTo>
                  <a:pt x="799381" y="1719532"/>
                </a:lnTo>
                <a:lnTo>
                  <a:pt x="885645" y="1719532"/>
                </a:lnTo>
                <a:lnTo>
                  <a:pt x="885645" y="1529751"/>
                </a:lnTo>
                <a:lnTo>
                  <a:pt x="994913" y="1529751"/>
                </a:lnTo>
                <a:lnTo>
                  <a:pt x="994913" y="1316966"/>
                </a:lnTo>
                <a:lnTo>
                  <a:pt x="1196196" y="1316966"/>
                </a:lnTo>
                <a:lnTo>
                  <a:pt x="1196196" y="1104181"/>
                </a:lnTo>
                <a:lnTo>
                  <a:pt x="1282460" y="1104181"/>
                </a:lnTo>
                <a:lnTo>
                  <a:pt x="1282460" y="897147"/>
                </a:lnTo>
                <a:lnTo>
                  <a:pt x="1385977" y="897147"/>
                </a:lnTo>
                <a:lnTo>
                  <a:pt x="1385977" y="690113"/>
                </a:lnTo>
                <a:lnTo>
                  <a:pt x="1483744" y="690113"/>
                </a:lnTo>
                <a:lnTo>
                  <a:pt x="1483744" y="494581"/>
                </a:lnTo>
                <a:lnTo>
                  <a:pt x="1587260" y="494581"/>
                </a:lnTo>
                <a:lnTo>
                  <a:pt x="1587260" y="368060"/>
                </a:lnTo>
                <a:lnTo>
                  <a:pt x="2081842" y="368060"/>
                </a:lnTo>
                <a:lnTo>
                  <a:pt x="2081842" y="235789"/>
                </a:lnTo>
                <a:lnTo>
                  <a:pt x="2380891" y="235789"/>
                </a:lnTo>
                <a:lnTo>
                  <a:pt x="2380891" y="0"/>
                </a:lnTo>
                <a:lnTo>
                  <a:pt x="2771955" y="0"/>
                </a:lnTo>
              </a:path>
            </a:pathLst>
          </a:custGeom>
          <a:noFill/>
          <a:ln w="28575">
            <a:solidFill>
              <a:schemeClr val="accent1"/>
            </a:solidFill>
            <a:miter lim="800000"/>
            <a:headEnd/>
            <a:tailEnd/>
          </a:ln>
        </p:spPr>
        <p:txBody>
          <a:bodyPr rtlCol="0" anchor="ctr"/>
          <a:lstStyle/>
          <a:p>
            <a:pPr algn="ctr"/>
            <a:endParaRPr lang="en-US" dirty="0"/>
          </a:p>
        </p:txBody>
      </p:sp>
      <p:sp>
        <p:nvSpPr>
          <p:cNvPr id="218" name="Freeform: Shape 217">
            <a:extLst>
              <a:ext uri="{FF2B5EF4-FFF2-40B4-BE49-F238E27FC236}">
                <a16:creationId xmlns:a16="http://schemas.microsoft.com/office/drawing/2014/main" xmlns="" id="{DA623DB0-DD33-4E34-ACE5-2D535C3BA24B}"/>
              </a:ext>
            </a:extLst>
          </p:cNvPr>
          <p:cNvSpPr/>
          <p:nvPr/>
        </p:nvSpPr>
        <p:spPr bwMode="auto">
          <a:xfrm>
            <a:off x="5170098" y="3289540"/>
            <a:ext cx="2766204" cy="1587260"/>
          </a:xfrm>
          <a:custGeom>
            <a:avLst/>
            <a:gdLst>
              <a:gd name="connsiteX0" fmla="*/ 0 w 2766204"/>
              <a:gd name="connsiteY0" fmla="*/ 1587260 h 1587260"/>
              <a:gd name="connsiteX1" fmla="*/ 598098 w 2766204"/>
              <a:gd name="connsiteY1" fmla="*/ 1587260 h 1587260"/>
              <a:gd name="connsiteX2" fmla="*/ 598098 w 2766204"/>
              <a:gd name="connsiteY2" fmla="*/ 1253705 h 1587260"/>
              <a:gd name="connsiteX3" fmla="*/ 983411 w 2766204"/>
              <a:gd name="connsiteY3" fmla="*/ 1253705 h 1587260"/>
              <a:gd name="connsiteX4" fmla="*/ 983411 w 2766204"/>
              <a:gd name="connsiteY4" fmla="*/ 1144437 h 1587260"/>
              <a:gd name="connsiteX5" fmla="*/ 1081177 w 2766204"/>
              <a:gd name="connsiteY5" fmla="*/ 1144437 h 1587260"/>
              <a:gd name="connsiteX6" fmla="*/ 1081177 w 2766204"/>
              <a:gd name="connsiteY6" fmla="*/ 1029418 h 1587260"/>
              <a:gd name="connsiteX7" fmla="*/ 1489494 w 2766204"/>
              <a:gd name="connsiteY7" fmla="*/ 1029418 h 1587260"/>
              <a:gd name="connsiteX8" fmla="*/ 1489494 w 2766204"/>
              <a:gd name="connsiteY8" fmla="*/ 920151 h 1587260"/>
              <a:gd name="connsiteX9" fmla="*/ 1575759 w 2766204"/>
              <a:gd name="connsiteY9" fmla="*/ 920151 h 1587260"/>
              <a:gd name="connsiteX10" fmla="*/ 1575759 w 2766204"/>
              <a:gd name="connsiteY10" fmla="*/ 793630 h 1587260"/>
              <a:gd name="connsiteX11" fmla="*/ 1673525 w 2766204"/>
              <a:gd name="connsiteY11" fmla="*/ 793630 h 1587260"/>
              <a:gd name="connsiteX12" fmla="*/ 1673525 w 2766204"/>
              <a:gd name="connsiteY12" fmla="*/ 690113 h 1587260"/>
              <a:gd name="connsiteX13" fmla="*/ 1777042 w 2766204"/>
              <a:gd name="connsiteY13" fmla="*/ 690113 h 1587260"/>
              <a:gd name="connsiteX14" fmla="*/ 1777042 w 2766204"/>
              <a:gd name="connsiteY14" fmla="*/ 569343 h 1587260"/>
              <a:gd name="connsiteX15" fmla="*/ 1880559 w 2766204"/>
              <a:gd name="connsiteY15" fmla="*/ 569343 h 1587260"/>
              <a:gd name="connsiteX16" fmla="*/ 1880559 w 2766204"/>
              <a:gd name="connsiteY16" fmla="*/ 339305 h 1587260"/>
              <a:gd name="connsiteX17" fmla="*/ 2363638 w 2766204"/>
              <a:gd name="connsiteY17" fmla="*/ 339305 h 1587260"/>
              <a:gd name="connsiteX18" fmla="*/ 2363638 w 2766204"/>
              <a:gd name="connsiteY18" fmla="*/ 0 h 1587260"/>
              <a:gd name="connsiteX19" fmla="*/ 2766204 w 2766204"/>
              <a:gd name="connsiteY19" fmla="*/ 0 h 158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6204" h="1587260">
                <a:moveTo>
                  <a:pt x="0" y="1587260"/>
                </a:moveTo>
                <a:lnTo>
                  <a:pt x="598098" y="1587260"/>
                </a:lnTo>
                <a:lnTo>
                  <a:pt x="598098" y="1253705"/>
                </a:lnTo>
                <a:lnTo>
                  <a:pt x="983411" y="1253705"/>
                </a:lnTo>
                <a:lnTo>
                  <a:pt x="983411" y="1144437"/>
                </a:lnTo>
                <a:lnTo>
                  <a:pt x="1081177" y="1144437"/>
                </a:lnTo>
                <a:lnTo>
                  <a:pt x="1081177" y="1029418"/>
                </a:lnTo>
                <a:lnTo>
                  <a:pt x="1489494" y="1029418"/>
                </a:lnTo>
                <a:lnTo>
                  <a:pt x="1489494" y="920151"/>
                </a:lnTo>
                <a:lnTo>
                  <a:pt x="1575759" y="920151"/>
                </a:lnTo>
                <a:lnTo>
                  <a:pt x="1575759" y="793630"/>
                </a:lnTo>
                <a:lnTo>
                  <a:pt x="1673525" y="793630"/>
                </a:lnTo>
                <a:lnTo>
                  <a:pt x="1673525" y="690113"/>
                </a:lnTo>
                <a:lnTo>
                  <a:pt x="1777042" y="690113"/>
                </a:lnTo>
                <a:lnTo>
                  <a:pt x="1777042" y="569343"/>
                </a:lnTo>
                <a:lnTo>
                  <a:pt x="1880559" y="569343"/>
                </a:lnTo>
                <a:lnTo>
                  <a:pt x="1880559" y="339305"/>
                </a:lnTo>
                <a:lnTo>
                  <a:pt x="2363638" y="339305"/>
                </a:lnTo>
                <a:lnTo>
                  <a:pt x="2363638" y="0"/>
                </a:lnTo>
                <a:lnTo>
                  <a:pt x="2766204" y="0"/>
                </a:lnTo>
              </a:path>
            </a:pathLst>
          </a:custGeom>
          <a:noFill/>
          <a:ln w="28575">
            <a:solidFill>
              <a:schemeClr val="accent3"/>
            </a:solidFill>
            <a:miter lim="800000"/>
            <a:headEnd/>
            <a:tailEnd/>
          </a:ln>
        </p:spPr>
        <p:txBody>
          <a:bodyPr rtlCol="0" anchor="ctr"/>
          <a:lstStyle/>
          <a:p>
            <a:pPr algn="ctr"/>
            <a:endParaRPr lang="en-US" dirty="0"/>
          </a:p>
        </p:txBody>
      </p:sp>
      <p:sp>
        <p:nvSpPr>
          <p:cNvPr id="25" name="TextBox 24"/>
          <p:cNvSpPr txBox="1"/>
          <p:nvPr/>
        </p:nvSpPr>
        <p:spPr bwMode="auto">
          <a:xfrm>
            <a:off x="2292737" y="1747481"/>
            <a:ext cx="144289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2000" b="1" dirty="0">
                <a:solidFill>
                  <a:schemeClr val="bg1"/>
                </a:solidFill>
                <a:latin typeface="Calibri" panose="020F0502020204030204" pitchFamily="34" charset="0"/>
              </a:rPr>
              <a:t>All Patients </a:t>
            </a:r>
          </a:p>
          <a:p>
            <a:pPr algn="ctr">
              <a:lnSpc>
                <a:spcPct val="100000"/>
              </a:lnSpc>
              <a:spcAft>
                <a:spcPct val="0"/>
              </a:spcAft>
              <a:buClrTx/>
              <a:buFontTx/>
              <a:buNone/>
            </a:pPr>
            <a:r>
              <a:rPr lang="en-US" sz="2000" b="1" dirty="0">
                <a:solidFill>
                  <a:schemeClr val="bg1"/>
                </a:solidFill>
                <a:latin typeface="Calibri" panose="020F0502020204030204" pitchFamily="34" charset="0"/>
              </a:rPr>
              <a:t>(N = 103)</a:t>
            </a:r>
          </a:p>
        </p:txBody>
      </p:sp>
      <p:sp>
        <p:nvSpPr>
          <p:cNvPr id="26" name="TextBox 25"/>
          <p:cNvSpPr txBox="1"/>
          <p:nvPr/>
        </p:nvSpPr>
        <p:spPr bwMode="auto">
          <a:xfrm>
            <a:off x="5626208" y="1747481"/>
            <a:ext cx="1777901"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2000" b="1" dirty="0">
                <a:solidFill>
                  <a:schemeClr val="bg1"/>
                </a:solidFill>
                <a:latin typeface="Calibri" panose="020F0502020204030204" pitchFamily="34" charset="0"/>
              </a:rPr>
              <a:t>Severe Disease</a:t>
            </a:r>
          </a:p>
          <a:p>
            <a:pPr algn="ctr">
              <a:lnSpc>
                <a:spcPct val="100000"/>
              </a:lnSpc>
              <a:spcAft>
                <a:spcPct val="0"/>
              </a:spcAft>
              <a:buClrTx/>
              <a:buFontTx/>
              <a:buNone/>
            </a:pPr>
            <a:r>
              <a:rPr lang="en-US" sz="2000" b="1" dirty="0">
                <a:solidFill>
                  <a:schemeClr val="bg1"/>
                </a:solidFill>
                <a:latin typeface="Calibri" panose="020F0502020204030204" pitchFamily="34" charset="0"/>
              </a:rPr>
              <a:t>(n = 45)</a:t>
            </a:r>
          </a:p>
        </p:txBody>
      </p:sp>
      <p:sp>
        <p:nvSpPr>
          <p:cNvPr id="27" name="TextBox 26"/>
          <p:cNvSpPr txBox="1"/>
          <p:nvPr/>
        </p:nvSpPr>
        <p:spPr bwMode="auto">
          <a:xfrm>
            <a:off x="8772209" y="1747481"/>
            <a:ext cx="280645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2000" b="1" dirty="0">
                <a:solidFill>
                  <a:schemeClr val="bg1"/>
                </a:solidFill>
                <a:latin typeface="Calibri" panose="020F0502020204030204" pitchFamily="34" charset="0"/>
              </a:rPr>
              <a:t>Life-threatening Disease </a:t>
            </a:r>
          </a:p>
          <a:p>
            <a:pPr algn="ctr">
              <a:lnSpc>
                <a:spcPct val="100000"/>
              </a:lnSpc>
              <a:spcAft>
                <a:spcPct val="0"/>
              </a:spcAft>
              <a:buClrTx/>
              <a:buFontTx/>
              <a:buNone/>
            </a:pPr>
            <a:r>
              <a:rPr lang="en-US" sz="2000" b="1" dirty="0">
                <a:solidFill>
                  <a:schemeClr val="bg1"/>
                </a:solidFill>
                <a:latin typeface="Calibri" panose="020F0502020204030204" pitchFamily="34" charset="0"/>
              </a:rPr>
              <a:t>(n = 58)</a:t>
            </a:r>
          </a:p>
        </p:txBody>
      </p:sp>
      <p:sp>
        <p:nvSpPr>
          <p:cNvPr id="28" name="TextBox 27"/>
          <p:cNvSpPr txBox="1"/>
          <p:nvPr/>
        </p:nvSpPr>
        <p:spPr bwMode="auto">
          <a:xfrm>
            <a:off x="5207812" y="5366413"/>
            <a:ext cx="277555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 After Randomization</a:t>
            </a:r>
          </a:p>
        </p:txBody>
      </p:sp>
      <p:sp>
        <p:nvSpPr>
          <p:cNvPr id="32" name="TextBox 31"/>
          <p:cNvSpPr txBox="1"/>
          <p:nvPr/>
        </p:nvSpPr>
        <p:spPr bwMode="auto">
          <a:xfrm>
            <a:off x="4048363" y="3256896"/>
            <a:ext cx="5514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accent1"/>
                </a:solidFill>
                <a:latin typeface="Calibri" panose="020F0502020204030204" pitchFamily="34" charset="0"/>
              </a:rPr>
              <a:t>51.9</a:t>
            </a:r>
          </a:p>
        </p:txBody>
      </p:sp>
      <p:sp>
        <p:nvSpPr>
          <p:cNvPr id="35" name="TextBox 34"/>
          <p:cNvSpPr txBox="1"/>
          <p:nvPr/>
        </p:nvSpPr>
        <p:spPr bwMode="auto">
          <a:xfrm>
            <a:off x="4136462" y="3875472"/>
            <a:ext cx="5514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accent3"/>
                </a:solidFill>
                <a:latin typeface="Calibri" panose="020F0502020204030204" pitchFamily="34" charset="0"/>
              </a:rPr>
              <a:t>43.1</a:t>
            </a:r>
          </a:p>
        </p:txBody>
      </p:sp>
      <p:sp>
        <p:nvSpPr>
          <p:cNvPr id="36" name="TextBox 35"/>
          <p:cNvSpPr txBox="1"/>
          <p:nvPr/>
        </p:nvSpPr>
        <p:spPr bwMode="auto">
          <a:xfrm>
            <a:off x="7641131" y="2316196"/>
            <a:ext cx="5514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accent1"/>
                </a:solidFill>
                <a:latin typeface="Calibri" panose="020F0502020204030204" pitchFamily="34" charset="0"/>
              </a:rPr>
              <a:t>91.3</a:t>
            </a:r>
          </a:p>
        </p:txBody>
      </p:sp>
      <p:sp>
        <p:nvSpPr>
          <p:cNvPr id="37" name="TextBox 36"/>
          <p:cNvSpPr txBox="1"/>
          <p:nvPr/>
        </p:nvSpPr>
        <p:spPr bwMode="auto">
          <a:xfrm>
            <a:off x="7745306" y="2838322"/>
            <a:ext cx="5514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accent3"/>
                </a:solidFill>
                <a:latin typeface="Calibri" panose="020F0502020204030204" pitchFamily="34" charset="0"/>
              </a:rPr>
              <a:t>68.2</a:t>
            </a:r>
          </a:p>
        </p:txBody>
      </p:sp>
      <p:sp>
        <p:nvSpPr>
          <p:cNvPr id="38" name="TextBox 37"/>
          <p:cNvSpPr txBox="1"/>
          <p:nvPr/>
        </p:nvSpPr>
        <p:spPr bwMode="auto">
          <a:xfrm>
            <a:off x="11098447" y="4504386"/>
            <a:ext cx="5514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accent1"/>
                </a:solidFill>
                <a:latin typeface="Calibri" panose="020F0502020204030204" pitchFamily="34" charset="0"/>
              </a:rPr>
              <a:t>20.7</a:t>
            </a:r>
          </a:p>
        </p:txBody>
      </p:sp>
      <p:sp>
        <p:nvSpPr>
          <p:cNvPr id="39" name="TextBox 38"/>
          <p:cNvSpPr txBox="1"/>
          <p:nvPr/>
        </p:nvSpPr>
        <p:spPr bwMode="auto">
          <a:xfrm>
            <a:off x="11047379" y="3659387"/>
            <a:ext cx="5514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accent3"/>
                </a:solidFill>
                <a:latin typeface="Calibri" panose="020F0502020204030204" pitchFamily="34" charset="0"/>
              </a:rPr>
              <a:t>24.1</a:t>
            </a:r>
          </a:p>
        </p:txBody>
      </p:sp>
      <p:sp>
        <p:nvSpPr>
          <p:cNvPr id="2" name="Title 1"/>
          <p:cNvSpPr>
            <a:spLocks noGrp="1"/>
          </p:cNvSpPr>
          <p:nvPr>
            <p:ph type="title"/>
          </p:nvPr>
        </p:nvSpPr>
        <p:spPr/>
        <p:txBody>
          <a:bodyPr/>
          <a:lstStyle/>
          <a:p>
            <a:pPr algn="ctr"/>
            <a:r>
              <a:rPr lang="en-US" dirty="0">
                <a:solidFill>
                  <a:schemeClr val="bg1"/>
                </a:solidFill>
              </a:rPr>
              <a:t>Randomized Controlled Trial in China: </a:t>
            </a:r>
            <a:br>
              <a:rPr lang="en-US" dirty="0">
                <a:solidFill>
                  <a:schemeClr val="bg1"/>
                </a:solidFill>
              </a:rPr>
            </a:br>
            <a:r>
              <a:rPr lang="en-US" dirty="0">
                <a:solidFill>
                  <a:schemeClr val="bg1"/>
                </a:solidFill>
              </a:rPr>
              <a:t>Time to Clinical </a:t>
            </a:r>
            <a:r>
              <a:rPr lang="en-US" dirty="0" smtClean="0">
                <a:solidFill>
                  <a:schemeClr val="bg1"/>
                </a:solidFill>
              </a:rPr>
              <a:t>Improvement</a:t>
            </a:r>
            <a:r>
              <a:rPr lang="ro-RO" dirty="0" smtClean="0">
                <a:solidFill>
                  <a:schemeClr val="bg1"/>
                </a:solidFill>
              </a:rPr>
              <a:t> (cont.)</a:t>
            </a:r>
            <a:endParaRPr lang="en-US" dirty="0">
              <a:solidFill>
                <a:schemeClr val="bg1"/>
              </a:solidFill>
            </a:endParaRPr>
          </a:p>
        </p:txBody>
      </p:sp>
      <p:grpSp>
        <p:nvGrpSpPr>
          <p:cNvPr id="7" name="Group 1">
            <a:extLst>
              <a:ext uri="{FF2B5EF4-FFF2-40B4-BE49-F238E27FC236}">
                <a16:creationId xmlns:a16="http://schemas.microsoft.com/office/drawing/2014/main" xmlns="" id="{19D52439-BB9F-4D05-974A-B7D5F2B4E1FE}"/>
              </a:ext>
            </a:extLst>
          </p:cNvPr>
          <p:cNvGrpSpPr>
            <a:grpSpLocks/>
          </p:cNvGrpSpPr>
          <p:nvPr/>
        </p:nvGrpSpPr>
        <p:grpSpPr bwMode="auto">
          <a:xfrm>
            <a:off x="9392911" y="6213768"/>
            <a:ext cx="2488502" cy="449064"/>
            <a:chOff x="9602074" y="3550251"/>
            <a:chExt cx="2488502" cy="449257"/>
          </a:xfrm>
        </p:grpSpPr>
        <p:pic>
          <p:nvPicPr>
            <p:cNvPr id="22" name="Picture 21">
              <a:extLst>
                <a:ext uri="{FF2B5EF4-FFF2-40B4-BE49-F238E27FC236}">
                  <a16:creationId xmlns:a16="http://schemas.microsoft.com/office/drawing/2014/main" xmlns="" id="{9DD568C3-BF3F-4881-8BE9-A333CBE4A20A}"/>
                </a:ext>
              </a:extLst>
            </p:cNvPr>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3" name="Rectangle 8">
              <a:extLst>
                <a:ext uri="{FF2B5EF4-FFF2-40B4-BE49-F238E27FC236}">
                  <a16:creationId xmlns:a16="http://schemas.microsoft.com/office/drawing/2014/main" xmlns="" id="{D34A19C6-828E-4746-BE11-522CFF60E14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3"/>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24" name="Text Box 15">
            <a:extLst>
              <a:ext uri="{FF2B5EF4-FFF2-40B4-BE49-F238E27FC236}">
                <a16:creationId xmlns:a16="http://schemas.microsoft.com/office/drawing/2014/main" xmlns="" id="{B5547289-1788-426B-B102-6D09BA396827}"/>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Li. JAMA. 2020;324:460. </a:t>
            </a:r>
          </a:p>
        </p:txBody>
      </p:sp>
      <p:grpSp>
        <p:nvGrpSpPr>
          <p:cNvPr id="9" name="Group 44"/>
          <p:cNvGrpSpPr/>
          <p:nvPr/>
        </p:nvGrpSpPr>
        <p:grpSpPr>
          <a:xfrm>
            <a:off x="3455805" y="1364518"/>
            <a:ext cx="5241919" cy="369332"/>
            <a:chOff x="2859421" y="1364518"/>
            <a:chExt cx="5241919" cy="369332"/>
          </a:xfrm>
        </p:grpSpPr>
        <p:cxnSp>
          <p:nvCxnSpPr>
            <p:cNvPr id="40" name="Straight Connector 39"/>
            <p:cNvCxnSpPr/>
            <p:nvPr/>
          </p:nvCxnSpPr>
          <p:spPr bwMode="auto">
            <a:xfrm>
              <a:off x="2859421" y="1549184"/>
              <a:ext cx="372533" cy="0"/>
            </a:xfrm>
            <a:prstGeom prst="line">
              <a:avLst/>
            </a:prstGeom>
            <a:noFill/>
            <a:ln w="28575" cap="flat" cmpd="sng" algn="ctr">
              <a:solidFill>
                <a:schemeClr val="accent1"/>
              </a:solidFill>
              <a:prstDash val="solid"/>
              <a:round/>
              <a:headEnd type="none" w="med" len="med"/>
              <a:tailEnd type="none" w="med" len="med"/>
            </a:ln>
            <a:effectLst/>
          </p:spPr>
        </p:cxnSp>
        <p:cxnSp>
          <p:nvCxnSpPr>
            <p:cNvPr id="41" name="Straight Connector 40"/>
            <p:cNvCxnSpPr/>
            <p:nvPr/>
          </p:nvCxnSpPr>
          <p:spPr bwMode="auto">
            <a:xfrm>
              <a:off x="5651963" y="1549184"/>
              <a:ext cx="372533" cy="0"/>
            </a:xfrm>
            <a:prstGeom prst="line">
              <a:avLst/>
            </a:prstGeom>
            <a:noFill/>
            <a:ln w="28575" cap="flat" cmpd="sng" algn="ctr">
              <a:solidFill>
                <a:schemeClr val="accent3"/>
              </a:solidFill>
              <a:prstDash val="solid"/>
              <a:round/>
              <a:headEnd type="none" w="med" len="med"/>
              <a:tailEnd type="none" w="med" len="med"/>
            </a:ln>
            <a:effectLst/>
          </p:spPr>
        </p:cxnSp>
        <p:sp>
          <p:nvSpPr>
            <p:cNvPr id="42" name="TextBox 41"/>
            <p:cNvSpPr txBox="1"/>
            <p:nvPr/>
          </p:nvSpPr>
          <p:spPr bwMode="auto">
            <a:xfrm>
              <a:off x="6057191" y="1364518"/>
              <a:ext cx="204414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bg1"/>
                  </a:solidFill>
                  <a:latin typeface="Calibri" panose="020F0502020204030204" pitchFamily="34" charset="0"/>
                </a:rPr>
                <a:t>Standard treatment</a:t>
              </a:r>
            </a:p>
          </p:txBody>
        </p:sp>
        <p:sp>
          <p:nvSpPr>
            <p:cNvPr id="43" name="TextBox 42"/>
            <p:cNvSpPr txBox="1"/>
            <p:nvPr/>
          </p:nvSpPr>
          <p:spPr bwMode="auto">
            <a:xfrm>
              <a:off x="3264649" y="1364518"/>
              <a:ext cx="21569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bg1"/>
                  </a:solidFill>
                  <a:latin typeface="Calibri" panose="020F0502020204030204" pitchFamily="34" charset="0"/>
                </a:rPr>
                <a:t>Convalescent plasma</a:t>
              </a:r>
            </a:p>
          </p:txBody>
        </p:sp>
      </p:grpSp>
      <p:sp>
        <p:nvSpPr>
          <p:cNvPr id="47" name="TextBox 46"/>
          <p:cNvSpPr txBox="1"/>
          <p:nvPr/>
        </p:nvSpPr>
        <p:spPr bwMode="auto">
          <a:xfrm>
            <a:off x="1712648" y="2566323"/>
            <a:ext cx="2513629" cy="584776"/>
          </a:xfrm>
          <a:prstGeom prst="rect">
            <a:avLst/>
          </a:prstGeom>
          <a:noFill/>
          <a:ln>
            <a:noFill/>
          </a:ln>
        </p:spPr>
        <p:txBody>
          <a:bodyPr wrap="none" rtlCol="0">
            <a:spAutoFit/>
          </a:bodyPr>
          <a:lstStyle/>
          <a:p>
            <a:pPr>
              <a:lnSpc>
                <a:spcPct val="100000"/>
              </a:lnSpc>
              <a:spcAft>
                <a:spcPct val="0"/>
              </a:spcAft>
              <a:buClrTx/>
              <a:buFontTx/>
              <a:buNone/>
            </a:pPr>
            <a:r>
              <a:rPr lang="en-US" sz="1600" b="0" dirty="0">
                <a:solidFill>
                  <a:schemeClr val="bg1"/>
                </a:solidFill>
                <a:latin typeface="Calibri" panose="020F0502020204030204" pitchFamily="34" charset="0"/>
              </a:rPr>
              <a:t>HR: 1.40 (95% CI: 0.79-2.49;</a:t>
            </a:r>
          </a:p>
          <a:p>
            <a:pPr>
              <a:lnSpc>
                <a:spcPct val="100000"/>
              </a:lnSpc>
              <a:spcAft>
                <a:spcPct val="0"/>
              </a:spcAft>
              <a:buClrTx/>
              <a:buFontTx/>
              <a:buNone/>
            </a:pPr>
            <a:r>
              <a:rPr lang="en-US" sz="1600" b="0" dirty="0">
                <a:solidFill>
                  <a:schemeClr val="bg1"/>
                </a:solidFill>
                <a:latin typeface="Calibri" panose="020F0502020204030204" pitchFamily="34" charset="0"/>
              </a:rPr>
              <a:t> </a:t>
            </a:r>
            <a:r>
              <a:rPr lang="en-US" sz="1600" b="0" i="1" dirty="0">
                <a:solidFill>
                  <a:schemeClr val="bg1"/>
                </a:solidFill>
                <a:latin typeface="Calibri" panose="020F0502020204030204" pitchFamily="34" charset="0"/>
              </a:rPr>
              <a:t>P </a:t>
            </a:r>
            <a:r>
              <a:rPr lang="en-US" sz="1600" b="0" dirty="0">
                <a:solidFill>
                  <a:schemeClr val="bg1"/>
                </a:solidFill>
                <a:latin typeface="Calibri" panose="020F0502020204030204" pitchFamily="34" charset="0"/>
              </a:rPr>
              <a:t>= .26)</a:t>
            </a:r>
          </a:p>
        </p:txBody>
      </p:sp>
      <p:sp>
        <p:nvSpPr>
          <p:cNvPr id="48" name="TextBox 47"/>
          <p:cNvSpPr txBox="1"/>
          <p:nvPr/>
        </p:nvSpPr>
        <p:spPr bwMode="auto">
          <a:xfrm>
            <a:off x="5845696" y="4561245"/>
            <a:ext cx="2513629" cy="584776"/>
          </a:xfrm>
          <a:prstGeom prst="rect">
            <a:avLst/>
          </a:prstGeom>
          <a:noFill/>
          <a:ln>
            <a:noFill/>
          </a:ln>
        </p:spPr>
        <p:txBody>
          <a:bodyPr wrap="none" rtlCol="0">
            <a:spAutoFit/>
          </a:bodyPr>
          <a:lstStyle/>
          <a:p>
            <a:pPr>
              <a:lnSpc>
                <a:spcPct val="100000"/>
              </a:lnSpc>
              <a:spcAft>
                <a:spcPct val="0"/>
              </a:spcAft>
              <a:buClrTx/>
              <a:buFontTx/>
              <a:buNone/>
            </a:pPr>
            <a:r>
              <a:rPr lang="en-US" sz="1600" b="0" dirty="0">
                <a:solidFill>
                  <a:schemeClr val="bg1"/>
                </a:solidFill>
                <a:latin typeface="Calibri" panose="020F0502020204030204" pitchFamily="34" charset="0"/>
              </a:rPr>
              <a:t>HR: 2.15 (95% CI: 1.07-4.32;</a:t>
            </a:r>
          </a:p>
          <a:p>
            <a:pPr>
              <a:lnSpc>
                <a:spcPct val="100000"/>
              </a:lnSpc>
              <a:spcAft>
                <a:spcPct val="0"/>
              </a:spcAft>
              <a:buClrTx/>
              <a:buFontTx/>
              <a:buNone/>
            </a:pPr>
            <a:r>
              <a:rPr lang="en-US" sz="1600" b="0" dirty="0">
                <a:solidFill>
                  <a:schemeClr val="bg1"/>
                </a:solidFill>
                <a:latin typeface="Calibri" panose="020F0502020204030204" pitchFamily="34" charset="0"/>
              </a:rPr>
              <a:t> </a:t>
            </a:r>
            <a:r>
              <a:rPr lang="en-US" sz="1600" b="0" i="1" dirty="0">
                <a:solidFill>
                  <a:schemeClr val="bg1"/>
                </a:solidFill>
                <a:latin typeface="Calibri" panose="020F0502020204030204" pitchFamily="34" charset="0"/>
              </a:rPr>
              <a:t>P </a:t>
            </a:r>
            <a:r>
              <a:rPr lang="en-US" sz="1600" b="0" dirty="0">
                <a:solidFill>
                  <a:schemeClr val="bg1"/>
                </a:solidFill>
                <a:latin typeface="Calibri" panose="020F0502020204030204" pitchFamily="34" charset="0"/>
              </a:rPr>
              <a:t>= .03)</a:t>
            </a:r>
          </a:p>
        </p:txBody>
      </p:sp>
      <p:sp>
        <p:nvSpPr>
          <p:cNvPr id="50" name="TextBox 49"/>
          <p:cNvSpPr txBox="1"/>
          <p:nvPr/>
        </p:nvSpPr>
        <p:spPr bwMode="auto">
          <a:xfrm>
            <a:off x="8916278" y="2951888"/>
            <a:ext cx="2513629" cy="584776"/>
          </a:xfrm>
          <a:prstGeom prst="rect">
            <a:avLst/>
          </a:prstGeom>
          <a:noFill/>
          <a:ln>
            <a:noFill/>
          </a:ln>
        </p:spPr>
        <p:txBody>
          <a:bodyPr wrap="none" rtlCol="0">
            <a:spAutoFit/>
          </a:bodyPr>
          <a:lstStyle/>
          <a:p>
            <a:pPr>
              <a:lnSpc>
                <a:spcPct val="100000"/>
              </a:lnSpc>
              <a:spcAft>
                <a:spcPct val="0"/>
              </a:spcAft>
              <a:buClrTx/>
              <a:buFontTx/>
              <a:buNone/>
            </a:pPr>
            <a:r>
              <a:rPr lang="en-US" sz="1600" b="0" dirty="0">
                <a:solidFill>
                  <a:schemeClr val="bg1"/>
                </a:solidFill>
                <a:latin typeface="Calibri" panose="020F0502020204030204" pitchFamily="34" charset="0"/>
              </a:rPr>
              <a:t>HR: 0.88 (95% CI: 0.30-2.63;</a:t>
            </a:r>
          </a:p>
          <a:p>
            <a:pPr>
              <a:lnSpc>
                <a:spcPct val="100000"/>
              </a:lnSpc>
              <a:spcAft>
                <a:spcPct val="0"/>
              </a:spcAft>
              <a:buClrTx/>
              <a:buFontTx/>
              <a:buNone/>
            </a:pPr>
            <a:r>
              <a:rPr lang="en-US" sz="1600" b="0" dirty="0">
                <a:solidFill>
                  <a:schemeClr val="bg1"/>
                </a:solidFill>
                <a:latin typeface="Calibri" panose="020F0502020204030204" pitchFamily="34" charset="0"/>
              </a:rPr>
              <a:t> </a:t>
            </a:r>
            <a:r>
              <a:rPr lang="en-US" sz="1600" b="0" i="1" dirty="0">
                <a:solidFill>
                  <a:schemeClr val="bg1"/>
                </a:solidFill>
                <a:latin typeface="Calibri" panose="020F0502020204030204" pitchFamily="34" charset="0"/>
              </a:rPr>
              <a:t>P </a:t>
            </a:r>
            <a:r>
              <a:rPr lang="en-US" sz="1600" b="0" dirty="0">
                <a:solidFill>
                  <a:schemeClr val="bg1"/>
                </a:solidFill>
                <a:latin typeface="Calibri" panose="020F0502020204030204" pitchFamily="34" charset="0"/>
              </a:rPr>
              <a:t>= .83)</a:t>
            </a:r>
          </a:p>
        </p:txBody>
      </p:sp>
      <p:sp>
        <p:nvSpPr>
          <p:cNvPr id="57" name="TextBox 56"/>
          <p:cNvSpPr txBox="1"/>
          <p:nvPr/>
        </p:nvSpPr>
        <p:spPr bwMode="auto">
          <a:xfrm rot="16200000">
            <a:off x="-533232" y="3508999"/>
            <a:ext cx="266420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Cumulative </a:t>
            </a:r>
          </a:p>
          <a:p>
            <a:pPr algn="ctr">
              <a:lnSpc>
                <a:spcPct val="100000"/>
              </a:lnSpc>
              <a:spcAft>
                <a:spcPct val="0"/>
              </a:spcAft>
              <a:buClrTx/>
              <a:buFontTx/>
              <a:buNone/>
            </a:pPr>
            <a:r>
              <a:rPr lang="en-US" b="1" dirty="0">
                <a:solidFill>
                  <a:schemeClr val="bg1"/>
                </a:solidFill>
                <a:latin typeface="Calibri" panose="020F0502020204030204" pitchFamily="34" charset="0"/>
              </a:rPr>
              <a:t>Improvement Rate (%)</a:t>
            </a:r>
          </a:p>
        </p:txBody>
      </p:sp>
      <p:sp>
        <p:nvSpPr>
          <p:cNvPr id="4" name="Freeform: Shape 3">
            <a:extLst>
              <a:ext uri="{FF2B5EF4-FFF2-40B4-BE49-F238E27FC236}">
                <a16:creationId xmlns:a16="http://schemas.microsoft.com/office/drawing/2014/main" xmlns="" id="{FE5BE170-555C-46F3-AC84-822E7CA43505}"/>
              </a:ext>
            </a:extLst>
          </p:cNvPr>
          <p:cNvSpPr/>
          <p:nvPr/>
        </p:nvSpPr>
        <p:spPr bwMode="auto">
          <a:xfrm>
            <a:off x="1577591" y="2491991"/>
            <a:ext cx="2773345" cy="2622620"/>
          </a:xfrm>
          <a:custGeom>
            <a:avLst/>
            <a:gdLst>
              <a:gd name="connsiteX0" fmla="*/ 0 w 2773345"/>
              <a:gd name="connsiteY0" fmla="*/ 0 h 2622620"/>
              <a:gd name="connsiteX1" fmla="*/ 0 w 2773345"/>
              <a:gd name="connsiteY1" fmla="*/ 2622620 h 2622620"/>
              <a:gd name="connsiteX2" fmla="*/ 2773345 w 2773345"/>
              <a:gd name="connsiteY2" fmla="*/ 2622620 h 2622620"/>
            </a:gdLst>
            <a:ahLst/>
            <a:cxnLst>
              <a:cxn ang="0">
                <a:pos x="connsiteX0" y="connsiteY0"/>
              </a:cxn>
              <a:cxn ang="0">
                <a:pos x="connsiteX1" y="connsiteY1"/>
              </a:cxn>
              <a:cxn ang="0">
                <a:pos x="connsiteX2" y="connsiteY2"/>
              </a:cxn>
            </a:cxnLst>
            <a:rect l="l" t="t" r="r" b="b"/>
            <a:pathLst>
              <a:path w="2773345" h="2622620">
                <a:moveTo>
                  <a:pt x="0" y="0"/>
                </a:moveTo>
                <a:lnTo>
                  <a:pt x="0" y="2622620"/>
                </a:lnTo>
                <a:lnTo>
                  <a:pt x="2773345" y="2622620"/>
                </a:lnTo>
              </a:path>
            </a:pathLst>
          </a:custGeom>
          <a:noFill/>
          <a:ln w="28575">
            <a:solidFill>
              <a:schemeClr val="bg1"/>
            </a:solidFill>
            <a:miter lim="800000"/>
            <a:headEnd/>
            <a:tailEnd/>
          </a:ln>
        </p:spPr>
        <p:txBody>
          <a:bodyPr rtlCol="0" anchor="ctr"/>
          <a:lstStyle/>
          <a:p>
            <a:pPr algn="ctr"/>
            <a:endParaRPr lang="en-US" dirty="0"/>
          </a:p>
        </p:txBody>
      </p:sp>
      <p:grpSp>
        <p:nvGrpSpPr>
          <p:cNvPr id="21" name="Group 6">
            <a:extLst>
              <a:ext uri="{FF2B5EF4-FFF2-40B4-BE49-F238E27FC236}">
                <a16:creationId xmlns:a16="http://schemas.microsoft.com/office/drawing/2014/main" xmlns="" id="{3BD54992-7B48-41BF-98E8-C033A74FC6C2}"/>
              </a:ext>
            </a:extLst>
          </p:cNvPr>
          <p:cNvGrpSpPr/>
          <p:nvPr/>
        </p:nvGrpSpPr>
        <p:grpSpPr>
          <a:xfrm>
            <a:off x="1496727" y="2498211"/>
            <a:ext cx="87085" cy="2385526"/>
            <a:chOff x="1496727" y="2498211"/>
            <a:chExt cx="87085" cy="2385526"/>
          </a:xfrm>
        </p:grpSpPr>
        <p:cxnSp>
          <p:nvCxnSpPr>
            <p:cNvPr id="6" name="Straight Connector 5">
              <a:extLst>
                <a:ext uri="{FF2B5EF4-FFF2-40B4-BE49-F238E27FC236}">
                  <a16:creationId xmlns:a16="http://schemas.microsoft.com/office/drawing/2014/main" xmlns="" id="{3E48FD5A-32DA-4C41-9494-6A1769090BB6}"/>
                </a:ext>
              </a:extLst>
            </p:cNvPr>
            <p:cNvCxnSpPr>
              <a:cxnSpLocks/>
            </p:cNvCxnSpPr>
            <p:nvPr/>
          </p:nvCxnSpPr>
          <p:spPr bwMode="auto">
            <a:xfrm>
              <a:off x="1496727" y="249821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xmlns="" id="{5B9AFD87-A8B2-445C-A4E9-3279565C1438}"/>
                </a:ext>
              </a:extLst>
            </p:cNvPr>
            <p:cNvCxnSpPr>
              <a:cxnSpLocks/>
            </p:cNvCxnSpPr>
            <p:nvPr/>
          </p:nvCxnSpPr>
          <p:spPr bwMode="auto">
            <a:xfrm>
              <a:off x="1496727" y="297531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xmlns="" id="{FEAD2180-8D44-4F94-8830-CEE1A92C9CBB}"/>
                </a:ext>
              </a:extLst>
            </p:cNvPr>
            <p:cNvCxnSpPr>
              <a:cxnSpLocks/>
            </p:cNvCxnSpPr>
            <p:nvPr/>
          </p:nvCxnSpPr>
          <p:spPr bwMode="auto">
            <a:xfrm>
              <a:off x="1496727" y="345242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xmlns="" id="{94DAF348-DB17-4309-8BFC-8DC0DFE3FC25}"/>
                </a:ext>
              </a:extLst>
            </p:cNvPr>
            <p:cNvCxnSpPr>
              <a:cxnSpLocks/>
            </p:cNvCxnSpPr>
            <p:nvPr/>
          </p:nvCxnSpPr>
          <p:spPr bwMode="auto">
            <a:xfrm>
              <a:off x="1496727" y="392952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xmlns="" id="{FFFD4491-6FF9-471A-AB6D-9538C5A40556}"/>
                </a:ext>
              </a:extLst>
            </p:cNvPr>
            <p:cNvCxnSpPr>
              <a:cxnSpLocks/>
            </p:cNvCxnSpPr>
            <p:nvPr/>
          </p:nvCxnSpPr>
          <p:spPr bwMode="auto">
            <a:xfrm>
              <a:off x="1496727" y="440663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xmlns="" id="{019379E0-0523-47B4-8F75-6AAA8637379B}"/>
                </a:ext>
              </a:extLst>
            </p:cNvPr>
            <p:cNvCxnSpPr>
              <a:cxnSpLocks/>
            </p:cNvCxnSpPr>
            <p:nvPr/>
          </p:nvCxnSpPr>
          <p:spPr bwMode="auto">
            <a:xfrm>
              <a:off x="1496727" y="4883737"/>
              <a:ext cx="8708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26" name="Group 48">
            <a:extLst>
              <a:ext uri="{FF2B5EF4-FFF2-40B4-BE49-F238E27FC236}">
                <a16:creationId xmlns:a16="http://schemas.microsoft.com/office/drawing/2014/main" xmlns="" id="{57E5909C-1B78-426F-830B-0267005B2D5E}"/>
              </a:ext>
            </a:extLst>
          </p:cNvPr>
          <p:cNvGrpSpPr/>
          <p:nvPr/>
        </p:nvGrpSpPr>
        <p:grpSpPr>
          <a:xfrm rot="5400000">
            <a:off x="2916512" y="3767297"/>
            <a:ext cx="94345" cy="2773344"/>
            <a:chOff x="1496727" y="2975316"/>
            <a:chExt cx="87085" cy="1908421"/>
          </a:xfrm>
        </p:grpSpPr>
        <p:cxnSp>
          <p:nvCxnSpPr>
            <p:cNvPr id="52" name="Straight Connector 51">
              <a:extLst>
                <a:ext uri="{FF2B5EF4-FFF2-40B4-BE49-F238E27FC236}">
                  <a16:creationId xmlns:a16="http://schemas.microsoft.com/office/drawing/2014/main" xmlns="" id="{4E98C512-0163-4D2B-8DCC-1F50D1DF3533}"/>
                </a:ext>
              </a:extLst>
            </p:cNvPr>
            <p:cNvCxnSpPr>
              <a:cxnSpLocks/>
            </p:cNvCxnSpPr>
            <p:nvPr/>
          </p:nvCxnSpPr>
          <p:spPr bwMode="auto">
            <a:xfrm>
              <a:off x="1496727" y="297531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xmlns="" id="{CEBA8BC5-6C3C-41AD-A5A0-47A55E7B2054}"/>
                </a:ext>
              </a:extLst>
            </p:cNvPr>
            <p:cNvCxnSpPr>
              <a:cxnSpLocks/>
            </p:cNvCxnSpPr>
            <p:nvPr/>
          </p:nvCxnSpPr>
          <p:spPr bwMode="auto">
            <a:xfrm>
              <a:off x="1496727" y="345242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xmlns="" id="{38C8EA32-2BE4-4B92-A62E-B16002400275}"/>
                </a:ext>
              </a:extLst>
            </p:cNvPr>
            <p:cNvCxnSpPr>
              <a:cxnSpLocks/>
            </p:cNvCxnSpPr>
            <p:nvPr/>
          </p:nvCxnSpPr>
          <p:spPr bwMode="auto">
            <a:xfrm>
              <a:off x="1496727" y="392952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xmlns="" id="{BCCEF843-A019-4BED-B141-57EEF6D2E120}"/>
                </a:ext>
              </a:extLst>
            </p:cNvPr>
            <p:cNvCxnSpPr>
              <a:cxnSpLocks/>
            </p:cNvCxnSpPr>
            <p:nvPr/>
          </p:nvCxnSpPr>
          <p:spPr bwMode="auto">
            <a:xfrm>
              <a:off x="1496727" y="440663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xmlns="" id="{B3573E5C-E268-475E-A505-8856E16C010F}"/>
                </a:ext>
              </a:extLst>
            </p:cNvPr>
            <p:cNvCxnSpPr>
              <a:cxnSpLocks/>
            </p:cNvCxnSpPr>
            <p:nvPr/>
          </p:nvCxnSpPr>
          <p:spPr bwMode="auto">
            <a:xfrm>
              <a:off x="1496727" y="4883737"/>
              <a:ext cx="87085" cy="0"/>
            </a:xfrm>
            <a:prstGeom prst="line">
              <a:avLst/>
            </a:prstGeom>
            <a:noFill/>
            <a:ln w="28575" cap="flat" cmpd="sng" algn="ctr">
              <a:solidFill>
                <a:schemeClr val="bg1"/>
              </a:solidFill>
              <a:prstDash val="solid"/>
              <a:round/>
              <a:headEnd type="none" w="med" len="med"/>
              <a:tailEnd type="none" w="med" len="med"/>
            </a:ln>
            <a:effectLst/>
          </p:spPr>
        </p:cxnSp>
      </p:grpSp>
      <p:sp>
        <p:nvSpPr>
          <p:cNvPr id="8" name="TextBox 7">
            <a:extLst>
              <a:ext uri="{FF2B5EF4-FFF2-40B4-BE49-F238E27FC236}">
                <a16:creationId xmlns:a16="http://schemas.microsoft.com/office/drawing/2014/main" xmlns="" id="{6F4F8F49-BE56-48BF-95A7-93EC5FF77BAE}"/>
              </a:ext>
            </a:extLst>
          </p:cNvPr>
          <p:cNvSpPr txBox="1"/>
          <p:nvPr/>
        </p:nvSpPr>
        <p:spPr bwMode="auto">
          <a:xfrm>
            <a:off x="1262389" y="469907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0" name="TextBox 9">
            <a:extLst>
              <a:ext uri="{FF2B5EF4-FFF2-40B4-BE49-F238E27FC236}">
                <a16:creationId xmlns:a16="http://schemas.microsoft.com/office/drawing/2014/main" xmlns="" id="{C0B205CE-1321-4703-A0D9-59A1074EB4B7}"/>
              </a:ext>
            </a:extLst>
          </p:cNvPr>
          <p:cNvSpPr txBox="1"/>
          <p:nvPr/>
        </p:nvSpPr>
        <p:spPr bwMode="auto">
          <a:xfrm>
            <a:off x="1144309" y="4217148"/>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1" name="TextBox 10">
            <a:extLst>
              <a:ext uri="{FF2B5EF4-FFF2-40B4-BE49-F238E27FC236}">
                <a16:creationId xmlns:a16="http://schemas.microsoft.com/office/drawing/2014/main" xmlns="" id="{B2C2FE80-F017-40B6-BD46-9343FDAAF372}"/>
              </a:ext>
            </a:extLst>
          </p:cNvPr>
          <p:cNvSpPr txBox="1"/>
          <p:nvPr/>
        </p:nvSpPr>
        <p:spPr bwMode="auto">
          <a:xfrm>
            <a:off x="1143796" y="3744861"/>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12" name="TextBox 11">
            <a:extLst>
              <a:ext uri="{FF2B5EF4-FFF2-40B4-BE49-F238E27FC236}">
                <a16:creationId xmlns:a16="http://schemas.microsoft.com/office/drawing/2014/main" xmlns="" id="{CC313C8B-7C02-4401-B7A2-CC31080BC9AA}"/>
              </a:ext>
            </a:extLst>
          </p:cNvPr>
          <p:cNvSpPr txBox="1"/>
          <p:nvPr/>
        </p:nvSpPr>
        <p:spPr bwMode="auto">
          <a:xfrm>
            <a:off x="1142734" y="3262939"/>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13" name="TextBox 12">
            <a:extLst>
              <a:ext uri="{FF2B5EF4-FFF2-40B4-BE49-F238E27FC236}">
                <a16:creationId xmlns:a16="http://schemas.microsoft.com/office/drawing/2014/main" xmlns="" id="{FCA779E6-B526-4EFB-82CD-E63D5797099E}"/>
              </a:ext>
            </a:extLst>
          </p:cNvPr>
          <p:cNvSpPr txBox="1"/>
          <p:nvPr/>
        </p:nvSpPr>
        <p:spPr bwMode="auto">
          <a:xfrm>
            <a:off x="1146258" y="2790650"/>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14" name="TextBox 13">
            <a:extLst>
              <a:ext uri="{FF2B5EF4-FFF2-40B4-BE49-F238E27FC236}">
                <a16:creationId xmlns:a16="http://schemas.microsoft.com/office/drawing/2014/main" xmlns="" id="{A7F0A1F2-18F7-414A-BB64-153644CD92E1}"/>
              </a:ext>
            </a:extLst>
          </p:cNvPr>
          <p:cNvSpPr txBox="1"/>
          <p:nvPr/>
        </p:nvSpPr>
        <p:spPr bwMode="auto">
          <a:xfrm>
            <a:off x="1028176" y="2308728"/>
            <a:ext cx="5357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15" name="TextBox 14">
            <a:extLst>
              <a:ext uri="{FF2B5EF4-FFF2-40B4-BE49-F238E27FC236}">
                <a16:creationId xmlns:a16="http://schemas.microsoft.com/office/drawing/2014/main" xmlns="" id="{F0A595DA-44FB-4FEC-B723-A7832565BD40}"/>
              </a:ext>
            </a:extLst>
          </p:cNvPr>
          <p:cNvSpPr txBox="1"/>
          <p:nvPr/>
        </p:nvSpPr>
        <p:spPr bwMode="auto">
          <a:xfrm>
            <a:off x="1432969" y="5134431"/>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6" name="TextBox 15">
            <a:extLst>
              <a:ext uri="{FF2B5EF4-FFF2-40B4-BE49-F238E27FC236}">
                <a16:creationId xmlns:a16="http://schemas.microsoft.com/office/drawing/2014/main" xmlns="" id="{6A1AA409-350C-445B-9C00-8A8E28E38835}"/>
              </a:ext>
            </a:extLst>
          </p:cNvPr>
          <p:cNvSpPr txBox="1"/>
          <p:nvPr/>
        </p:nvSpPr>
        <p:spPr bwMode="auto">
          <a:xfrm>
            <a:off x="2126303" y="5134431"/>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17" name="TextBox 16">
            <a:extLst>
              <a:ext uri="{FF2B5EF4-FFF2-40B4-BE49-F238E27FC236}">
                <a16:creationId xmlns:a16="http://schemas.microsoft.com/office/drawing/2014/main" xmlns="" id="{AEB0984D-2DF8-4A9B-B5AA-94EC21B8C4F7}"/>
              </a:ext>
            </a:extLst>
          </p:cNvPr>
          <p:cNvSpPr txBox="1"/>
          <p:nvPr/>
        </p:nvSpPr>
        <p:spPr bwMode="auto">
          <a:xfrm>
            <a:off x="2746997" y="5134431"/>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18" name="TextBox 17">
            <a:extLst>
              <a:ext uri="{FF2B5EF4-FFF2-40B4-BE49-F238E27FC236}">
                <a16:creationId xmlns:a16="http://schemas.microsoft.com/office/drawing/2014/main" xmlns="" id="{AA0F8406-BC3C-4276-AF21-EAC00613FFA7}"/>
              </a:ext>
            </a:extLst>
          </p:cNvPr>
          <p:cNvSpPr txBox="1"/>
          <p:nvPr/>
        </p:nvSpPr>
        <p:spPr bwMode="auto">
          <a:xfrm>
            <a:off x="3461801" y="5134431"/>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19" name="TextBox 18">
            <a:extLst>
              <a:ext uri="{FF2B5EF4-FFF2-40B4-BE49-F238E27FC236}">
                <a16:creationId xmlns:a16="http://schemas.microsoft.com/office/drawing/2014/main" xmlns="" id="{0374BE8D-1816-4CC1-A4CD-8B0549E371D1}"/>
              </a:ext>
            </a:extLst>
          </p:cNvPr>
          <p:cNvSpPr txBox="1"/>
          <p:nvPr/>
        </p:nvSpPr>
        <p:spPr bwMode="auto">
          <a:xfrm>
            <a:off x="4141004" y="5134431"/>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20" name="TextBox 19">
            <a:extLst>
              <a:ext uri="{FF2B5EF4-FFF2-40B4-BE49-F238E27FC236}">
                <a16:creationId xmlns:a16="http://schemas.microsoft.com/office/drawing/2014/main" xmlns="" id="{8521E9A1-C6E6-4DE7-934D-DD455545CB83}"/>
              </a:ext>
            </a:extLst>
          </p:cNvPr>
          <p:cNvSpPr txBox="1"/>
          <p:nvPr/>
        </p:nvSpPr>
        <p:spPr bwMode="auto">
          <a:xfrm>
            <a:off x="1869077" y="3337570"/>
            <a:ext cx="21502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accent1"/>
                </a:solidFill>
                <a:latin typeface="Calibri" panose="020F0502020204030204" pitchFamily="34" charset="0"/>
              </a:rPr>
              <a:t>Convalescent plasma</a:t>
            </a:r>
          </a:p>
        </p:txBody>
      </p:sp>
      <p:sp>
        <p:nvSpPr>
          <p:cNvPr id="29" name="TextBox 28">
            <a:extLst>
              <a:ext uri="{FF2B5EF4-FFF2-40B4-BE49-F238E27FC236}">
                <a16:creationId xmlns:a16="http://schemas.microsoft.com/office/drawing/2014/main" xmlns="" id="{6E746592-9241-4D57-851D-2AB28B95B10F}"/>
              </a:ext>
            </a:extLst>
          </p:cNvPr>
          <p:cNvSpPr txBox="1"/>
          <p:nvPr/>
        </p:nvSpPr>
        <p:spPr bwMode="auto">
          <a:xfrm>
            <a:off x="3068450" y="4464640"/>
            <a:ext cx="8777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accent3"/>
                </a:solidFill>
                <a:latin typeface="Calibri" panose="020F0502020204030204" pitchFamily="34" charset="0"/>
              </a:rPr>
              <a:t>Control</a:t>
            </a:r>
          </a:p>
        </p:txBody>
      </p:sp>
      <p:sp>
        <p:nvSpPr>
          <p:cNvPr id="30" name="Freeform: Shape 29">
            <a:extLst>
              <a:ext uri="{FF2B5EF4-FFF2-40B4-BE49-F238E27FC236}">
                <a16:creationId xmlns:a16="http://schemas.microsoft.com/office/drawing/2014/main" xmlns="" id="{B9E4541A-F8BD-4896-AD3D-73C1EF76FF1D}"/>
              </a:ext>
            </a:extLst>
          </p:cNvPr>
          <p:cNvSpPr/>
          <p:nvPr/>
        </p:nvSpPr>
        <p:spPr bwMode="auto">
          <a:xfrm>
            <a:off x="1571017" y="3711102"/>
            <a:ext cx="2786974" cy="1162455"/>
          </a:xfrm>
          <a:custGeom>
            <a:avLst/>
            <a:gdLst>
              <a:gd name="connsiteX0" fmla="*/ 0 w 2786974"/>
              <a:gd name="connsiteY0" fmla="*/ 1162455 h 1162455"/>
              <a:gd name="connsiteX1" fmla="*/ 296694 w 2786974"/>
              <a:gd name="connsiteY1" fmla="*/ 1162455 h 1162455"/>
              <a:gd name="connsiteX2" fmla="*/ 296694 w 2786974"/>
              <a:gd name="connsiteY2" fmla="*/ 1138136 h 1162455"/>
              <a:gd name="connsiteX3" fmla="*/ 408562 w 2786974"/>
              <a:gd name="connsiteY3" fmla="*/ 1138136 h 1162455"/>
              <a:gd name="connsiteX4" fmla="*/ 408562 w 2786974"/>
              <a:gd name="connsiteY4" fmla="*/ 1084634 h 1162455"/>
              <a:gd name="connsiteX5" fmla="*/ 607979 w 2786974"/>
              <a:gd name="connsiteY5" fmla="*/ 1084634 h 1162455"/>
              <a:gd name="connsiteX6" fmla="*/ 607979 w 2786974"/>
              <a:gd name="connsiteY6" fmla="*/ 1040860 h 1162455"/>
              <a:gd name="connsiteX7" fmla="*/ 719847 w 2786974"/>
              <a:gd name="connsiteY7" fmla="*/ 1040860 h 1162455"/>
              <a:gd name="connsiteX8" fmla="*/ 719847 w 2786974"/>
              <a:gd name="connsiteY8" fmla="*/ 948447 h 1162455"/>
              <a:gd name="connsiteX9" fmla="*/ 812260 w 2786974"/>
              <a:gd name="connsiteY9" fmla="*/ 948447 h 1162455"/>
              <a:gd name="connsiteX10" fmla="*/ 812260 w 2786974"/>
              <a:gd name="connsiteY10" fmla="*/ 890081 h 1162455"/>
              <a:gd name="connsiteX11" fmla="*/ 899809 w 2786974"/>
              <a:gd name="connsiteY11" fmla="*/ 890081 h 1162455"/>
              <a:gd name="connsiteX12" fmla="*/ 899809 w 2786974"/>
              <a:gd name="connsiteY12" fmla="*/ 797668 h 1162455"/>
              <a:gd name="connsiteX13" fmla="*/ 1001949 w 2786974"/>
              <a:gd name="connsiteY13" fmla="*/ 797668 h 1162455"/>
              <a:gd name="connsiteX14" fmla="*/ 1001949 w 2786974"/>
              <a:gd name="connsiteY14" fmla="*/ 714983 h 1162455"/>
              <a:gd name="connsiteX15" fmla="*/ 1191638 w 2786974"/>
              <a:gd name="connsiteY15" fmla="*/ 714983 h 1162455"/>
              <a:gd name="connsiteX16" fmla="*/ 1191638 w 2786974"/>
              <a:gd name="connsiteY16" fmla="*/ 622570 h 1162455"/>
              <a:gd name="connsiteX17" fmla="*/ 1298643 w 2786974"/>
              <a:gd name="connsiteY17" fmla="*/ 622570 h 1162455"/>
              <a:gd name="connsiteX18" fmla="*/ 1298643 w 2786974"/>
              <a:gd name="connsiteY18" fmla="*/ 525294 h 1162455"/>
              <a:gd name="connsiteX19" fmla="*/ 1405647 w 2786974"/>
              <a:gd name="connsiteY19" fmla="*/ 525294 h 1162455"/>
              <a:gd name="connsiteX20" fmla="*/ 1405647 w 2786974"/>
              <a:gd name="connsiteY20" fmla="*/ 403698 h 1162455"/>
              <a:gd name="connsiteX21" fmla="*/ 1502923 w 2786974"/>
              <a:gd name="connsiteY21" fmla="*/ 403698 h 1162455"/>
              <a:gd name="connsiteX22" fmla="*/ 1502923 w 2786974"/>
              <a:gd name="connsiteY22" fmla="*/ 296694 h 1162455"/>
              <a:gd name="connsiteX23" fmla="*/ 1595336 w 2786974"/>
              <a:gd name="connsiteY23" fmla="*/ 296694 h 1162455"/>
              <a:gd name="connsiteX24" fmla="*/ 1595336 w 2786974"/>
              <a:gd name="connsiteY24" fmla="*/ 262647 h 1162455"/>
              <a:gd name="connsiteX25" fmla="*/ 1794753 w 2786974"/>
              <a:gd name="connsiteY25" fmla="*/ 262647 h 1162455"/>
              <a:gd name="connsiteX26" fmla="*/ 1794753 w 2786974"/>
              <a:gd name="connsiteY26" fmla="*/ 204281 h 1162455"/>
              <a:gd name="connsiteX27" fmla="*/ 2101174 w 2786974"/>
              <a:gd name="connsiteY27" fmla="*/ 204281 h 1162455"/>
              <a:gd name="connsiteX28" fmla="*/ 2101174 w 2786974"/>
              <a:gd name="connsiteY28" fmla="*/ 150779 h 1162455"/>
              <a:gd name="connsiteX29" fmla="*/ 2198451 w 2786974"/>
              <a:gd name="connsiteY29" fmla="*/ 150779 h 1162455"/>
              <a:gd name="connsiteX30" fmla="*/ 2198451 w 2786974"/>
              <a:gd name="connsiteY30" fmla="*/ 102141 h 1162455"/>
              <a:gd name="connsiteX31" fmla="*/ 2397868 w 2786974"/>
              <a:gd name="connsiteY31" fmla="*/ 102141 h 1162455"/>
              <a:gd name="connsiteX32" fmla="*/ 2397868 w 2786974"/>
              <a:gd name="connsiteY32" fmla="*/ 0 h 1162455"/>
              <a:gd name="connsiteX33" fmla="*/ 2786974 w 2786974"/>
              <a:gd name="connsiteY33" fmla="*/ 0 h 11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86974" h="1162455">
                <a:moveTo>
                  <a:pt x="0" y="1162455"/>
                </a:moveTo>
                <a:lnTo>
                  <a:pt x="296694" y="1162455"/>
                </a:lnTo>
                <a:lnTo>
                  <a:pt x="296694" y="1138136"/>
                </a:lnTo>
                <a:lnTo>
                  <a:pt x="408562" y="1138136"/>
                </a:lnTo>
                <a:lnTo>
                  <a:pt x="408562" y="1084634"/>
                </a:lnTo>
                <a:lnTo>
                  <a:pt x="607979" y="1084634"/>
                </a:lnTo>
                <a:lnTo>
                  <a:pt x="607979" y="1040860"/>
                </a:lnTo>
                <a:lnTo>
                  <a:pt x="719847" y="1040860"/>
                </a:lnTo>
                <a:lnTo>
                  <a:pt x="719847" y="948447"/>
                </a:lnTo>
                <a:lnTo>
                  <a:pt x="812260" y="948447"/>
                </a:lnTo>
                <a:lnTo>
                  <a:pt x="812260" y="890081"/>
                </a:lnTo>
                <a:lnTo>
                  <a:pt x="899809" y="890081"/>
                </a:lnTo>
                <a:lnTo>
                  <a:pt x="899809" y="797668"/>
                </a:lnTo>
                <a:lnTo>
                  <a:pt x="1001949" y="797668"/>
                </a:lnTo>
                <a:lnTo>
                  <a:pt x="1001949" y="714983"/>
                </a:lnTo>
                <a:lnTo>
                  <a:pt x="1191638" y="714983"/>
                </a:lnTo>
                <a:lnTo>
                  <a:pt x="1191638" y="622570"/>
                </a:lnTo>
                <a:lnTo>
                  <a:pt x="1298643" y="622570"/>
                </a:lnTo>
                <a:lnTo>
                  <a:pt x="1298643" y="525294"/>
                </a:lnTo>
                <a:lnTo>
                  <a:pt x="1405647" y="525294"/>
                </a:lnTo>
                <a:lnTo>
                  <a:pt x="1405647" y="403698"/>
                </a:lnTo>
                <a:lnTo>
                  <a:pt x="1502923" y="403698"/>
                </a:lnTo>
                <a:lnTo>
                  <a:pt x="1502923" y="296694"/>
                </a:lnTo>
                <a:lnTo>
                  <a:pt x="1595336" y="296694"/>
                </a:lnTo>
                <a:lnTo>
                  <a:pt x="1595336" y="262647"/>
                </a:lnTo>
                <a:lnTo>
                  <a:pt x="1794753" y="262647"/>
                </a:lnTo>
                <a:lnTo>
                  <a:pt x="1794753" y="204281"/>
                </a:lnTo>
                <a:lnTo>
                  <a:pt x="2101174" y="204281"/>
                </a:lnTo>
                <a:lnTo>
                  <a:pt x="2101174" y="150779"/>
                </a:lnTo>
                <a:lnTo>
                  <a:pt x="2198451" y="150779"/>
                </a:lnTo>
                <a:lnTo>
                  <a:pt x="2198451" y="102141"/>
                </a:lnTo>
                <a:lnTo>
                  <a:pt x="2397868" y="102141"/>
                </a:lnTo>
                <a:lnTo>
                  <a:pt x="2397868" y="0"/>
                </a:lnTo>
                <a:lnTo>
                  <a:pt x="2786974" y="0"/>
                </a:lnTo>
              </a:path>
            </a:pathLst>
          </a:custGeom>
          <a:noFill/>
          <a:ln w="28575">
            <a:solidFill>
              <a:schemeClr val="accent1"/>
            </a:solidFill>
            <a:miter lim="800000"/>
            <a:headEnd/>
            <a:tailEnd/>
          </a:ln>
        </p:spPr>
        <p:txBody>
          <a:bodyPr rtlCol="0" anchor="ctr"/>
          <a:lstStyle/>
          <a:p>
            <a:pPr algn="ctr"/>
            <a:endParaRPr lang="en-US" dirty="0"/>
          </a:p>
        </p:txBody>
      </p:sp>
      <p:sp>
        <p:nvSpPr>
          <p:cNvPr id="70" name="Freeform: Shape 69">
            <a:extLst>
              <a:ext uri="{FF2B5EF4-FFF2-40B4-BE49-F238E27FC236}">
                <a16:creationId xmlns:a16="http://schemas.microsoft.com/office/drawing/2014/main" xmlns="" id="{BCC484F3-8B47-4C73-8BFD-9D84304A67C9}"/>
              </a:ext>
            </a:extLst>
          </p:cNvPr>
          <p:cNvSpPr/>
          <p:nvPr/>
        </p:nvSpPr>
        <p:spPr bwMode="auto">
          <a:xfrm>
            <a:off x="1580745" y="3891064"/>
            <a:ext cx="2782110" cy="997085"/>
          </a:xfrm>
          <a:custGeom>
            <a:avLst/>
            <a:gdLst>
              <a:gd name="connsiteX0" fmla="*/ 0 w 2782110"/>
              <a:gd name="connsiteY0" fmla="*/ 997085 h 997085"/>
              <a:gd name="connsiteX1" fmla="*/ 603115 w 2782110"/>
              <a:gd name="connsiteY1" fmla="*/ 997085 h 997085"/>
              <a:gd name="connsiteX2" fmla="*/ 603115 w 2782110"/>
              <a:gd name="connsiteY2" fmla="*/ 812259 h 997085"/>
              <a:gd name="connsiteX3" fmla="*/ 792804 w 2782110"/>
              <a:gd name="connsiteY3" fmla="*/ 812259 h 997085"/>
              <a:gd name="connsiteX4" fmla="*/ 792804 w 2782110"/>
              <a:gd name="connsiteY4" fmla="*/ 758757 h 997085"/>
              <a:gd name="connsiteX5" fmla="*/ 904672 w 2782110"/>
              <a:gd name="connsiteY5" fmla="*/ 758757 h 997085"/>
              <a:gd name="connsiteX6" fmla="*/ 904672 w 2782110"/>
              <a:gd name="connsiteY6" fmla="*/ 714983 h 997085"/>
              <a:gd name="connsiteX7" fmla="*/ 987357 w 2782110"/>
              <a:gd name="connsiteY7" fmla="*/ 714983 h 997085"/>
              <a:gd name="connsiteX8" fmla="*/ 987357 w 2782110"/>
              <a:gd name="connsiteY8" fmla="*/ 656617 h 997085"/>
              <a:gd name="connsiteX9" fmla="*/ 1089498 w 2782110"/>
              <a:gd name="connsiteY9" fmla="*/ 656617 h 997085"/>
              <a:gd name="connsiteX10" fmla="*/ 1089498 w 2782110"/>
              <a:gd name="connsiteY10" fmla="*/ 612842 h 997085"/>
              <a:gd name="connsiteX11" fmla="*/ 1493195 w 2782110"/>
              <a:gd name="connsiteY11" fmla="*/ 612842 h 997085"/>
              <a:gd name="connsiteX12" fmla="*/ 1493195 w 2782110"/>
              <a:gd name="connsiteY12" fmla="*/ 569068 h 997085"/>
              <a:gd name="connsiteX13" fmla="*/ 1585608 w 2782110"/>
              <a:gd name="connsiteY13" fmla="*/ 569068 h 997085"/>
              <a:gd name="connsiteX14" fmla="*/ 1585608 w 2782110"/>
              <a:gd name="connsiteY14" fmla="*/ 525293 h 997085"/>
              <a:gd name="connsiteX15" fmla="*/ 1682885 w 2782110"/>
              <a:gd name="connsiteY15" fmla="*/ 525293 h 997085"/>
              <a:gd name="connsiteX16" fmla="*/ 1682885 w 2782110"/>
              <a:gd name="connsiteY16" fmla="*/ 423153 h 997085"/>
              <a:gd name="connsiteX17" fmla="*/ 1785025 w 2782110"/>
              <a:gd name="connsiteY17" fmla="*/ 423153 h 997085"/>
              <a:gd name="connsiteX18" fmla="*/ 1785025 w 2782110"/>
              <a:gd name="connsiteY18" fmla="*/ 369651 h 997085"/>
              <a:gd name="connsiteX19" fmla="*/ 1887166 w 2782110"/>
              <a:gd name="connsiteY19" fmla="*/ 369651 h 997085"/>
              <a:gd name="connsiteX20" fmla="*/ 1887166 w 2782110"/>
              <a:gd name="connsiteY20" fmla="*/ 277238 h 997085"/>
              <a:gd name="connsiteX21" fmla="*/ 2071991 w 2782110"/>
              <a:gd name="connsiteY21" fmla="*/ 277238 h 997085"/>
              <a:gd name="connsiteX22" fmla="*/ 2071991 w 2782110"/>
              <a:gd name="connsiteY22" fmla="*/ 277238 h 997085"/>
              <a:gd name="connsiteX23" fmla="*/ 2071991 w 2782110"/>
              <a:gd name="connsiteY23" fmla="*/ 223736 h 997085"/>
              <a:gd name="connsiteX24" fmla="*/ 2368685 w 2782110"/>
              <a:gd name="connsiteY24" fmla="*/ 223736 h 997085"/>
              <a:gd name="connsiteX25" fmla="*/ 2368685 w 2782110"/>
              <a:gd name="connsiteY25" fmla="*/ 43774 h 997085"/>
              <a:gd name="connsiteX26" fmla="*/ 2582693 w 2782110"/>
              <a:gd name="connsiteY26" fmla="*/ 43774 h 997085"/>
              <a:gd name="connsiteX27" fmla="*/ 2582693 w 2782110"/>
              <a:gd name="connsiteY27" fmla="*/ 0 h 997085"/>
              <a:gd name="connsiteX28" fmla="*/ 2782110 w 2782110"/>
              <a:gd name="connsiteY28" fmla="*/ 0 h 9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82110" h="997085">
                <a:moveTo>
                  <a:pt x="0" y="997085"/>
                </a:moveTo>
                <a:lnTo>
                  <a:pt x="603115" y="997085"/>
                </a:lnTo>
                <a:lnTo>
                  <a:pt x="603115" y="812259"/>
                </a:lnTo>
                <a:lnTo>
                  <a:pt x="792804" y="812259"/>
                </a:lnTo>
                <a:lnTo>
                  <a:pt x="792804" y="758757"/>
                </a:lnTo>
                <a:lnTo>
                  <a:pt x="904672" y="758757"/>
                </a:lnTo>
                <a:lnTo>
                  <a:pt x="904672" y="714983"/>
                </a:lnTo>
                <a:lnTo>
                  <a:pt x="987357" y="714983"/>
                </a:lnTo>
                <a:lnTo>
                  <a:pt x="987357" y="656617"/>
                </a:lnTo>
                <a:lnTo>
                  <a:pt x="1089498" y="656617"/>
                </a:lnTo>
                <a:lnTo>
                  <a:pt x="1089498" y="612842"/>
                </a:lnTo>
                <a:lnTo>
                  <a:pt x="1493195" y="612842"/>
                </a:lnTo>
                <a:lnTo>
                  <a:pt x="1493195" y="569068"/>
                </a:lnTo>
                <a:lnTo>
                  <a:pt x="1585608" y="569068"/>
                </a:lnTo>
                <a:lnTo>
                  <a:pt x="1585608" y="525293"/>
                </a:lnTo>
                <a:lnTo>
                  <a:pt x="1682885" y="525293"/>
                </a:lnTo>
                <a:lnTo>
                  <a:pt x="1682885" y="423153"/>
                </a:lnTo>
                <a:lnTo>
                  <a:pt x="1785025" y="423153"/>
                </a:lnTo>
                <a:lnTo>
                  <a:pt x="1785025" y="369651"/>
                </a:lnTo>
                <a:lnTo>
                  <a:pt x="1887166" y="369651"/>
                </a:lnTo>
                <a:lnTo>
                  <a:pt x="1887166" y="277238"/>
                </a:lnTo>
                <a:lnTo>
                  <a:pt x="2071991" y="277238"/>
                </a:lnTo>
                <a:lnTo>
                  <a:pt x="2071991" y="277238"/>
                </a:lnTo>
                <a:lnTo>
                  <a:pt x="2071991" y="223736"/>
                </a:lnTo>
                <a:lnTo>
                  <a:pt x="2368685" y="223736"/>
                </a:lnTo>
                <a:lnTo>
                  <a:pt x="2368685" y="43774"/>
                </a:lnTo>
                <a:lnTo>
                  <a:pt x="2582693" y="43774"/>
                </a:lnTo>
                <a:lnTo>
                  <a:pt x="2582693" y="0"/>
                </a:lnTo>
                <a:lnTo>
                  <a:pt x="2782110" y="0"/>
                </a:lnTo>
              </a:path>
            </a:pathLst>
          </a:custGeom>
          <a:noFill/>
          <a:ln w="28575">
            <a:solidFill>
              <a:schemeClr val="accent3"/>
            </a:solidFill>
            <a:miter lim="800000"/>
            <a:headEnd/>
            <a:tailEnd/>
          </a:ln>
        </p:spPr>
        <p:txBody>
          <a:bodyPr rtlCol="0" anchor="ctr"/>
          <a:lstStyle/>
          <a:p>
            <a:pPr algn="ctr"/>
            <a:endParaRPr lang="en-US" dirty="0"/>
          </a:p>
        </p:txBody>
      </p:sp>
      <p:cxnSp>
        <p:nvCxnSpPr>
          <p:cNvPr id="72" name="Straight Connector 71">
            <a:extLst>
              <a:ext uri="{FF2B5EF4-FFF2-40B4-BE49-F238E27FC236}">
                <a16:creationId xmlns:a16="http://schemas.microsoft.com/office/drawing/2014/main" xmlns="" id="{01B7D446-0142-4EE2-93BB-647022F08913}"/>
              </a:ext>
            </a:extLst>
          </p:cNvPr>
          <p:cNvCxnSpPr>
            <a:cxnSpLocks/>
          </p:cNvCxnSpPr>
          <p:nvPr/>
        </p:nvCxnSpPr>
        <p:spPr bwMode="auto">
          <a:xfrm>
            <a:off x="2185319" y="4613849"/>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xmlns="" id="{2769BC22-813C-41B6-AF25-D79AF866CF34}"/>
              </a:ext>
            </a:extLst>
          </p:cNvPr>
          <p:cNvCxnSpPr>
            <a:cxnSpLocks/>
          </p:cNvCxnSpPr>
          <p:nvPr/>
        </p:nvCxnSpPr>
        <p:spPr bwMode="auto">
          <a:xfrm>
            <a:off x="2375964" y="4561245"/>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xmlns="" id="{2A307D6D-566B-489A-9AA8-19BFB128E6AB}"/>
              </a:ext>
            </a:extLst>
          </p:cNvPr>
          <p:cNvCxnSpPr>
            <a:cxnSpLocks/>
          </p:cNvCxnSpPr>
          <p:nvPr/>
        </p:nvCxnSpPr>
        <p:spPr bwMode="auto">
          <a:xfrm>
            <a:off x="2570085" y="4464640"/>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xmlns="" id="{7A1E2E30-F70F-4F60-90B3-6FD8A109D256}"/>
              </a:ext>
            </a:extLst>
          </p:cNvPr>
          <p:cNvCxnSpPr>
            <a:cxnSpLocks/>
          </p:cNvCxnSpPr>
          <p:nvPr/>
        </p:nvCxnSpPr>
        <p:spPr bwMode="auto">
          <a:xfrm>
            <a:off x="2670333" y="4421966"/>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xmlns="" id="{08D1A410-A1B7-4F1D-8CEA-FA096AA7DC1C}"/>
              </a:ext>
            </a:extLst>
          </p:cNvPr>
          <p:cNvCxnSpPr>
            <a:cxnSpLocks/>
          </p:cNvCxnSpPr>
          <p:nvPr/>
        </p:nvCxnSpPr>
        <p:spPr bwMode="auto">
          <a:xfrm>
            <a:off x="3074970" y="4375657"/>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xmlns="" id="{1961972D-0588-4F0A-BB5E-A643EE1DF577}"/>
              </a:ext>
            </a:extLst>
          </p:cNvPr>
          <p:cNvCxnSpPr>
            <a:cxnSpLocks/>
          </p:cNvCxnSpPr>
          <p:nvPr/>
        </p:nvCxnSpPr>
        <p:spPr bwMode="auto">
          <a:xfrm>
            <a:off x="3165701" y="4324760"/>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xmlns="" id="{9FCF386F-303B-4CF8-B9B9-DC9F4BE53971}"/>
              </a:ext>
            </a:extLst>
          </p:cNvPr>
          <p:cNvCxnSpPr>
            <a:cxnSpLocks/>
          </p:cNvCxnSpPr>
          <p:nvPr/>
        </p:nvCxnSpPr>
        <p:spPr bwMode="auto">
          <a:xfrm>
            <a:off x="3265949" y="4214026"/>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xmlns="" id="{FA9B06FC-94DB-4839-8A8C-50DE2C0A50BB}"/>
              </a:ext>
            </a:extLst>
          </p:cNvPr>
          <p:cNvCxnSpPr>
            <a:cxnSpLocks/>
          </p:cNvCxnSpPr>
          <p:nvPr/>
        </p:nvCxnSpPr>
        <p:spPr bwMode="auto">
          <a:xfrm>
            <a:off x="3366197" y="4170718"/>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xmlns="" id="{280EF572-AAC9-4C4F-8F31-B841A374C73A}"/>
              </a:ext>
            </a:extLst>
          </p:cNvPr>
          <p:cNvCxnSpPr>
            <a:cxnSpLocks/>
          </p:cNvCxnSpPr>
          <p:nvPr/>
        </p:nvCxnSpPr>
        <p:spPr bwMode="auto">
          <a:xfrm>
            <a:off x="3466236" y="4078403"/>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xmlns="" id="{587B35CB-C8B6-4682-89BB-033228AADCC4}"/>
              </a:ext>
            </a:extLst>
          </p:cNvPr>
          <p:cNvCxnSpPr>
            <a:cxnSpLocks/>
          </p:cNvCxnSpPr>
          <p:nvPr/>
        </p:nvCxnSpPr>
        <p:spPr bwMode="auto">
          <a:xfrm>
            <a:off x="3652502" y="4019435"/>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xmlns="" id="{82E3402F-51D3-4987-8EC0-CF660CE89656}"/>
              </a:ext>
            </a:extLst>
          </p:cNvPr>
          <p:cNvCxnSpPr>
            <a:cxnSpLocks/>
          </p:cNvCxnSpPr>
          <p:nvPr/>
        </p:nvCxnSpPr>
        <p:spPr bwMode="auto">
          <a:xfrm>
            <a:off x="3949668" y="3844178"/>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xmlns="" id="{30A897FC-0B20-412C-B815-0A03A7EDC3EE}"/>
              </a:ext>
            </a:extLst>
          </p:cNvPr>
          <p:cNvCxnSpPr>
            <a:cxnSpLocks/>
          </p:cNvCxnSpPr>
          <p:nvPr/>
        </p:nvCxnSpPr>
        <p:spPr bwMode="auto">
          <a:xfrm>
            <a:off x="4165910" y="3803301"/>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xmlns="" id="{B6FDE6AB-267B-4431-86DC-B2C6D6087539}"/>
              </a:ext>
            </a:extLst>
          </p:cNvPr>
          <p:cNvCxnSpPr>
            <a:cxnSpLocks/>
          </p:cNvCxnSpPr>
          <p:nvPr/>
        </p:nvCxnSpPr>
        <p:spPr bwMode="auto">
          <a:xfrm>
            <a:off x="4350473" y="3790124"/>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xmlns="" id="{9A173FE6-593C-414F-B6FD-ABCC8FA04970}"/>
              </a:ext>
            </a:extLst>
          </p:cNvPr>
          <p:cNvCxnSpPr>
            <a:cxnSpLocks/>
          </p:cNvCxnSpPr>
          <p:nvPr/>
        </p:nvCxnSpPr>
        <p:spPr bwMode="auto">
          <a:xfrm>
            <a:off x="1891499" y="4761511"/>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xmlns="" id="{E730B0A8-66B8-405D-AFC9-24A797F01754}"/>
              </a:ext>
            </a:extLst>
          </p:cNvPr>
          <p:cNvCxnSpPr>
            <a:cxnSpLocks/>
          </p:cNvCxnSpPr>
          <p:nvPr/>
        </p:nvCxnSpPr>
        <p:spPr bwMode="auto">
          <a:xfrm>
            <a:off x="1977839" y="4722314"/>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xmlns="" id="{C0D9ADE4-9908-4A34-841A-434C2E0795DC}"/>
              </a:ext>
            </a:extLst>
          </p:cNvPr>
          <p:cNvCxnSpPr>
            <a:cxnSpLocks/>
          </p:cNvCxnSpPr>
          <p:nvPr/>
        </p:nvCxnSpPr>
        <p:spPr bwMode="auto">
          <a:xfrm>
            <a:off x="2291692" y="4571175"/>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xmlns="" id="{E02099F6-C4A2-4E4B-A40F-B7F8A24D9256}"/>
              </a:ext>
            </a:extLst>
          </p:cNvPr>
          <p:cNvCxnSpPr>
            <a:cxnSpLocks/>
          </p:cNvCxnSpPr>
          <p:nvPr/>
        </p:nvCxnSpPr>
        <p:spPr bwMode="auto">
          <a:xfrm>
            <a:off x="2470387" y="4418331"/>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xmlns="" id="{B18D0C2E-46D5-4A0C-A272-6190FE837DC1}"/>
              </a:ext>
            </a:extLst>
          </p:cNvPr>
          <p:cNvCxnSpPr>
            <a:cxnSpLocks/>
          </p:cNvCxnSpPr>
          <p:nvPr/>
        </p:nvCxnSpPr>
        <p:spPr bwMode="auto">
          <a:xfrm>
            <a:off x="2571360" y="4328237"/>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xmlns="" id="{2F490EA0-4B75-42AA-BCFD-7BB0C940D83C}"/>
              </a:ext>
            </a:extLst>
          </p:cNvPr>
          <p:cNvCxnSpPr>
            <a:cxnSpLocks/>
          </p:cNvCxnSpPr>
          <p:nvPr/>
        </p:nvCxnSpPr>
        <p:spPr bwMode="auto">
          <a:xfrm>
            <a:off x="2761280" y="4245997"/>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xmlns="" id="{350C49D4-4361-4AB2-A2CA-3DB4CEA1BDD9}"/>
              </a:ext>
            </a:extLst>
          </p:cNvPr>
          <p:cNvCxnSpPr>
            <a:cxnSpLocks/>
          </p:cNvCxnSpPr>
          <p:nvPr/>
        </p:nvCxnSpPr>
        <p:spPr bwMode="auto">
          <a:xfrm>
            <a:off x="2868481" y="4139664"/>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xmlns="" id="{C77870A8-7E3F-41F6-A2E5-2B259740647A}"/>
              </a:ext>
            </a:extLst>
          </p:cNvPr>
          <p:cNvCxnSpPr>
            <a:cxnSpLocks/>
          </p:cNvCxnSpPr>
          <p:nvPr/>
        </p:nvCxnSpPr>
        <p:spPr bwMode="auto">
          <a:xfrm>
            <a:off x="2974814" y="4028845"/>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xmlns="" id="{079806BA-208B-48C9-9EC4-226D38A545BA}"/>
              </a:ext>
            </a:extLst>
          </p:cNvPr>
          <p:cNvCxnSpPr>
            <a:cxnSpLocks/>
          </p:cNvCxnSpPr>
          <p:nvPr/>
        </p:nvCxnSpPr>
        <p:spPr bwMode="auto">
          <a:xfrm>
            <a:off x="3071927" y="3908857"/>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xmlns="" id="{B1AAA002-5541-49A9-8571-01BA80BFB1AB}"/>
              </a:ext>
            </a:extLst>
          </p:cNvPr>
          <p:cNvCxnSpPr>
            <a:cxnSpLocks/>
          </p:cNvCxnSpPr>
          <p:nvPr/>
        </p:nvCxnSpPr>
        <p:spPr bwMode="auto">
          <a:xfrm>
            <a:off x="3165701" y="3883375"/>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xmlns="" id="{448C37DA-3B18-480C-9FFA-B569D23F5A3D}"/>
              </a:ext>
            </a:extLst>
          </p:cNvPr>
          <p:cNvCxnSpPr>
            <a:cxnSpLocks/>
          </p:cNvCxnSpPr>
          <p:nvPr/>
        </p:nvCxnSpPr>
        <p:spPr bwMode="auto">
          <a:xfrm>
            <a:off x="3265949" y="3878949"/>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xmlns="" id="{897E4E77-5469-4845-828E-7B47233AA6AB}"/>
              </a:ext>
            </a:extLst>
          </p:cNvPr>
          <p:cNvCxnSpPr>
            <a:cxnSpLocks/>
          </p:cNvCxnSpPr>
          <p:nvPr/>
        </p:nvCxnSpPr>
        <p:spPr bwMode="auto">
          <a:xfrm>
            <a:off x="3366197" y="3821574"/>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xmlns="" id="{4338D135-0389-4888-9B57-5DD8E2E7A2CD}"/>
              </a:ext>
            </a:extLst>
          </p:cNvPr>
          <p:cNvCxnSpPr>
            <a:cxnSpLocks/>
          </p:cNvCxnSpPr>
          <p:nvPr/>
        </p:nvCxnSpPr>
        <p:spPr bwMode="auto">
          <a:xfrm>
            <a:off x="3671153" y="3772316"/>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xmlns="" id="{D0197DD8-5844-4D3B-B3BA-DCBFAA068DDC}"/>
              </a:ext>
            </a:extLst>
          </p:cNvPr>
          <p:cNvCxnSpPr>
            <a:cxnSpLocks/>
          </p:cNvCxnSpPr>
          <p:nvPr/>
        </p:nvCxnSpPr>
        <p:spPr bwMode="auto">
          <a:xfrm>
            <a:off x="3768347" y="3717953"/>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xmlns="" id="{B3880C23-1A44-48DE-A882-66B80AA02710}"/>
              </a:ext>
            </a:extLst>
          </p:cNvPr>
          <p:cNvCxnSpPr>
            <a:cxnSpLocks/>
          </p:cNvCxnSpPr>
          <p:nvPr/>
        </p:nvCxnSpPr>
        <p:spPr bwMode="auto">
          <a:xfrm>
            <a:off x="3965945" y="3621554"/>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xmlns="" id="{E904FC69-FF60-4E74-86F4-85CC10C1E330}"/>
              </a:ext>
            </a:extLst>
          </p:cNvPr>
          <p:cNvCxnSpPr>
            <a:cxnSpLocks/>
          </p:cNvCxnSpPr>
          <p:nvPr/>
        </p:nvCxnSpPr>
        <p:spPr bwMode="auto">
          <a:xfrm>
            <a:off x="4341239" y="3625317"/>
            <a:ext cx="0" cy="85348"/>
          </a:xfrm>
          <a:prstGeom prst="line">
            <a:avLst/>
          </a:prstGeom>
          <a:noFill/>
          <a:ln w="28575" cap="flat" cmpd="sng" algn="ctr">
            <a:solidFill>
              <a:schemeClr val="accent1"/>
            </a:solidFill>
            <a:prstDash val="solid"/>
            <a:round/>
            <a:headEnd type="none" w="med" len="med"/>
            <a:tailEnd type="none" w="med" len="med"/>
          </a:ln>
          <a:effectLst/>
        </p:spPr>
      </p:cxnSp>
      <p:sp>
        <p:nvSpPr>
          <p:cNvPr id="161" name="Freeform: Shape 160">
            <a:extLst>
              <a:ext uri="{FF2B5EF4-FFF2-40B4-BE49-F238E27FC236}">
                <a16:creationId xmlns:a16="http://schemas.microsoft.com/office/drawing/2014/main" xmlns="" id="{1114E03A-2B1C-4BC8-9B1A-7D6A8A39592C}"/>
              </a:ext>
            </a:extLst>
          </p:cNvPr>
          <p:cNvSpPr/>
          <p:nvPr/>
        </p:nvSpPr>
        <p:spPr bwMode="auto">
          <a:xfrm>
            <a:off x="5164260" y="2491991"/>
            <a:ext cx="2773345" cy="2622620"/>
          </a:xfrm>
          <a:custGeom>
            <a:avLst/>
            <a:gdLst>
              <a:gd name="connsiteX0" fmla="*/ 0 w 2773345"/>
              <a:gd name="connsiteY0" fmla="*/ 0 h 2622620"/>
              <a:gd name="connsiteX1" fmla="*/ 0 w 2773345"/>
              <a:gd name="connsiteY1" fmla="*/ 2622620 h 2622620"/>
              <a:gd name="connsiteX2" fmla="*/ 2773345 w 2773345"/>
              <a:gd name="connsiteY2" fmla="*/ 2622620 h 2622620"/>
            </a:gdLst>
            <a:ahLst/>
            <a:cxnLst>
              <a:cxn ang="0">
                <a:pos x="connsiteX0" y="connsiteY0"/>
              </a:cxn>
              <a:cxn ang="0">
                <a:pos x="connsiteX1" y="connsiteY1"/>
              </a:cxn>
              <a:cxn ang="0">
                <a:pos x="connsiteX2" y="connsiteY2"/>
              </a:cxn>
            </a:cxnLst>
            <a:rect l="l" t="t" r="r" b="b"/>
            <a:pathLst>
              <a:path w="2773345" h="2622620">
                <a:moveTo>
                  <a:pt x="0" y="0"/>
                </a:moveTo>
                <a:lnTo>
                  <a:pt x="0" y="2622620"/>
                </a:lnTo>
                <a:lnTo>
                  <a:pt x="2773345" y="2622620"/>
                </a:lnTo>
              </a:path>
            </a:pathLst>
          </a:custGeom>
          <a:noFill/>
          <a:ln w="28575">
            <a:solidFill>
              <a:schemeClr val="bg1"/>
            </a:solidFill>
            <a:miter lim="800000"/>
            <a:headEnd/>
            <a:tailEnd/>
          </a:ln>
        </p:spPr>
        <p:txBody>
          <a:bodyPr rtlCol="0" anchor="ctr"/>
          <a:lstStyle/>
          <a:p>
            <a:pPr algn="ctr"/>
            <a:endParaRPr lang="en-US" dirty="0"/>
          </a:p>
        </p:txBody>
      </p:sp>
      <p:grpSp>
        <p:nvGrpSpPr>
          <p:cNvPr id="227" name="Group 161">
            <a:extLst>
              <a:ext uri="{FF2B5EF4-FFF2-40B4-BE49-F238E27FC236}">
                <a16:creationId xmlns:a16="http://schemas.microsoft.com/office/drawing/2014/main" xmlns="" id="{D53E78C3-34E5-42C7-A72D-CA7CC7B7A46A}"/>
              </a:ext>
            </a:extLst>
          </p:cNvPr>
          <p:cNvGrpSpPr/>
          <p:nvPr/>
        </p:nvGrpSpPr>
        <p:grpSpPr>
          <a:xfrm>
            <a:off x="5083396" y="2498211"/>
            <a:ext cx="87085" cy="2385526"/>
            <a:chOff x="1496727" y="2498211"/>
            <a:chExt cx="87085" cy="2385526"/>
          </a:xfrm>
        </p:grpSpPr>
        <p:cxnSp>
          <p:nvCxnSpPr>
            <p:cNvPr id="163" name="Straight Connector 162">
              <a:extLst>
                <a:ext uri="{FF2B5EF4-FFF2-40B4-BE49-F238E27FC236}">
                  <a16:creationId xmlns:a16="http://schemas.microsoft.com/office/drawing/2014/main" xmlns="" id="{4C11DCD5-A57B-476B-971F-05E5A88CBB67}"/>
                </a:ext>
              </a:extLst>
            </p:cNvPr>
            <p:cNvCxnSpPr>
              <a:cxnSpLocks/>
            </p:cNvCxnSpPr>
            <p:nvPr/>
          </p:nvCxnSpPr>
          <p:spPr bwMode="auto">
            <a:xfrm>
              <a:off x="1496727" y="249821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xmlns="" id="{6D6DFE95-2DBA-4B9D-B216-A8C9C873816C}"/>
                </a:ext>
              </a:extLst>
            </p:cNvPr>
            <p:cNvCxnSpPr>
              <a:cxnSpLocks/>
            </p:cNvCxnSpPr>
            <p:nvPr/>
          </p:nvCxnSpPr>
          <p:spPr bwMode="auto">
            <a:xfrm>
              <a:off x="1496727" y="297531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xmlns="" id="{583F1B86-5D6B-4802-A7D8-A55B5744AD45}"/>
                </a:ext>
              </a:extLst>
            </p:cNvPr>
            <p:cNvCxnSpPr>
              <a:cxnSpLocks/>
            </p:cNvCxnSpPr>
            <p:nvPr/>
          </p:nvCxnSpPr>
          <p:spPr bwMode="auto">
            <a:xfrm>
              <a:off x="1496727" y="345242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xmlns="" id="{196D62F5-8A17-4757-B874-1A8AC0C049B0}"/>
                </a:ext>
              </a:extLst>
            </p:cNvPr>
            <p:cNvCxnSpPr>
              <a:cxnSpLocks/>
            </p:cNvCxnSpPr>
            <p:nvPr/>
          </p:nvCxnSpPr>
          <p:spPr bwMode="auto">
            <a:xfrm>
              <a:off x="1496727" y="392952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xmlns="" id="{9B9DABF5-C5BF-4515-879D-5F4B02FF0A9B}"/>
                </a:ext>
              </a:extLst>
            </p:cNvPr>
            <p:cNvCxnSpPr>
              <a:cxnSpLocks/>
            </p:cNvCxnSpPr>
            <p:nvPr/>
          </p:nvCxnSpPr>
          <p:spPr bwMode="auto">
            <a:xfrm>
              <a:off x="1496727" y="440663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xmlns="" id="{1A2AEA8D-9D2D-40B8-B885-1B709C87CFEB}"/>
                </a:ext>
              </a:extLst>
            </p:cNvPr>
            <p:cNvCxnSpPr>
              <a:cxnSpLocks/>
            </p:cNvCxnSpPr>
            <p:nvPr/>
          </p:nvCxnSpPr>
          <p:spPr bwMode="auto">
            <a:xfrm>
              <a:off x="1496727" y="4883737"/>
              <a:ext cx="8708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28" name="Group 168">
            <a:extLst>
              <a:ext uri="{FF2B5EF4-FFF2-40B4-BE49-F238E27FC236}">
                <a16:creationId xmlns:a16="http://schemas.microsoft.com/office/drawing/2014/main" xmlns="" id="{7F4CECBF-3BAF-4DCC-9C1F-F15775984D3D}"/>
              </a:ext>
            </a:extLst>
          </p:cNvPr>
          <p:cNvGrpSpPr/>
          <p:nvPr/>
        </p:nvGrpSpPr>
        <p:grpSpPr>
          <a:xfrm rot="5400000">
            <a:off x="6503181" y="3767297"/>
            <a:ext cx="94345" cy="2773344"/>
            <a:chOff x="1496727" y="2975316"/>
            <a:chExt cx="87085" cy="1908421"/>
          </a:xfrm>
        </p:grpSpPr>
        <p:cxnSp>
          <p:nvCxnSpPr>
            <p:cNvPr id="170" name="Straight Connector 169">
              <a:extLst>
                <a:ext uri="{FF2B5EF4-FFF2-40B4-BE49-F238E27FC236}">
                  <a16:creationId xmlns:a16="http://schemas.microsoft.com/office/drawing/2014/main" xmlns="" id="{DD7D6C12-1F1B-49EA-8889-43F710BE5945}"/>
                </a:ext>
              </a:extLst>
            </p:cNvPr>
            <p:cNvCxnSpPr>
              <a:cxnSpLocks/>
            </p:cNvCxnSpPr>
            <p:nvPr/>
          </p:nvCxnSpPr>
          <p:spPr bwMode="auto">
            <a:xfrm>
              <a:off x="1496727" y="297531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xmlns="" id="{3913707F-3283-4427-A820-5CB63D701D40}"/>
                </a:ext>
              </a:extLst>
            </p:cNvPr>
            <p:cNvCxnSpPr>
              <a:cxnSpLocks/>
            </p:cNvCxnSpPr>
            <p:nvPr/>
          </p:nvCxnSpPr>
          <p:spPr bwMode="auto">
            <a:xfrm>
              <a:off x="1496727" y="345242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xmlns="" id="{4F0D1FE9-3FF1-412B-AFF6-C2FA1E2641F4}"/>
                </a:ext>
              </a:extLst>
            </p:cNvPr>
            <p:cNvCxnSpPr>
              <a:cxnSpLocks/>
            </p:cNvCxnSpPr>
            <p:nvPr/>
          </p:nvCxnSpPr>
          <p:spPr bwMode="auto">
            <a:xfrm>
              <a:off x="1496727" y="392952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xmlns="" id="{A40C7206-41D9-49B2-8B46-36DFB24DE0AB}"/>
                </a:ext>
              </a:extLst>
            </p:cNvPr>
            <p:cNvCxnSpPr>
              <a:cxnSpLocks/>
            </p:cNvCxnSpPr>
            <p:nvPr/>
          </p:nvCxnSpPr>
          <p:spPr bwMode="auto">
            <a:xfrm>
              <a:off x="1496727" y="440663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xmlns="" id="{FC047F3C-E591-41C2-821A-4F881C4F8D63}"/>
                </a:ext>
              </a:extLst>
            </p:cNvPr>
            <p:cNvCxnSpPr>
              <a:cxnSpLocks/>
            </p:cNvCxnSpPr>
            <p:nvPr/>
          </p:nvCxnSpPr>
          <p:spPr bwMode="auto">
            <a:xfrm>
              <a:off x="1496727" y="4883737"/>
              <a:ext cx="87085" cy="0"/>
            </a:xfrm>
            <a:prstGeom prst="line">
              <a:avLst/>
            </a:prstGeom>
            <a:noFill/>
            <a:ln w="28575" cap="flat" cmpd="sng" algn="ctr">
              <a:solidFill>
                <a:schemeClr val="bg1"/>
              </a:solidFill>
              <a:prstDash val="solid"/>
              <a:round/>
              <a:headEnd type="none" w="med" len="med"/>
              <a:tailEnd type="none" w="med" len="med"/>
            </a:ln>
            <a:effectLst/>
          </p:spPr>
        </p:cxnSp>
      </p:grpSp>
      <p:sp>
        <p:nvSpPr>
          <p:cNvPr id="175" name="TextBox 174">
            <a:extLst>
              <a:ext uri="{FF2B5EF4-FFF2-40B4-BE49-F238E27FC236}">
                <a16:creationId xmlns:a16="http://schemas.microsoft.com/office/drawing/2014/main" xmlns="" id="{F773BE81-A79E-4C75-A790-4A913EB44405}"/>
              </a:ext>
            </a:extLst>
          </p:cNvPr>
          <p:cNvSpPr txBox="1"/>
          <p:nvPr/>
        </p:nvSpPr>
        <p:spPr bwMode="auto">
          <a:xfrm>
            <a:off x="4849058" y="469907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76" name="TextBox 175">
            <a:extLst>
              <a:ext uri="{FF2B5EF4-FFF2-40B4-BE49-F238E27FC236}">
                <a16:creationId xmlns:a16="http://schemas.microsoft.com/office/drawing/2014/main" xmlns="" id="{8FC8374F-86F5-4C7D-BD5E-6D149B8112DE}"/>
              </a:ext>
            </a:extLst>
          </p:cNvPr>
          <p:cNvSpPr txBox="1"/>
          <p:nvPr/>
        </p:nvSpPr>
        <p:spPr bwMode="auto">
          <a:xfrm>
            <a:off x="4730978" y="4217148"/>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77" name="TextBox 176">
            <a:extLst>
              <a:ext uri="{FF2B5EF4-FFF2-40B4-BE49-F238E27FC236}">
                <a16:creationId xmlns:a16="http://schemas.microsoft.com/office/drawing/2014/main" xmlns="" id="{AACFAE31-789B-4089-8CF5-21A0AD659B09}"/>
              </a:ext>
            </a:extLst>
          </p:cNvPr>
          <p:cNvSpPr txBox="1"/>
          <p:nvPr/>
        </p:nvSpPr>
        <p:spPr bwMode="auto">
          <a:xfrm>
            <a:off x="4730465" y="3744861"/>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178" name="TextBox 177">
            <a:extLst>
              <a:ext uri="{FF2B5EF4-FFF2-40B4-BE49-F238E27FC236}">
                <a16:creationId xmlns:a16="http://schemas.microsoft.com/office/drawing/2014/main" xmlns="" id="{E50D48F8-9188-4E68-9004-5398E710CF50}"/>
              </a:ext>
            </a:extLst>
          </p:cNvPr>
          <p:cNvSpPr txBox="1"/>
          <p:nvPr/>
        </p:nvSpPr>
        <p:spPr bwMode="auto">
          <a:xfrm>
            <a:off x="4729403" y="3262939"/>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179" name="TextBox 178">
            <a:extLst>
              <a:ext uri="{FF2B5EF4-FFF2-40B4-BE49-F238E27FC236}">
                <a16:creationId xmlns:a16="http://schemas.microsoft.com/office/drawing/2014/main" xmlns="" id="{230DEE81-6E7D-4DE4-A117-CACCCEC84B6A}"/>
              </a:ext>
            </a:extLst>
          </p:cNvPr>
          <p:cNvSpPr txBox="1"/>
          <p:nvPr/>
        </p:nvSpPr>
        <p:spPr bwMode="auto">
          <a:xfrm>
            <a:off x="4732927" y="2790650"/>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180" name="TextBox 179">
            <a:extLst>
              <a:ext uri="{FF2B5EF4-FFF2-40B4-BE49-F238E27FC236}">
                <a16:creationId xmlns:a16="http://schemas.microsoft.com/office/drawing/2014/main" xmlns="" id="{FF930195-3905-4076-A6FE-07D06723D686}"/>
              </a:ext>
            </a:extLst>
          </p:cNvPr>
          <p:cNvSpPr txBox="1"/>
          <p:nvPr/>
        </p:nvSpPr>
        <p:spPr bwMode="auto">
          <a:xfrm>
            <a:off x="4614845" y="2308728"/>
            <a:ext cx="5357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181" name="TextBox 180">
            <a:extLst>
              <a:ext uri="{FF2B5EF4-FFF2-40B4-BE49-F238E27FC236}">
                <a16:creationId xmlns:a16="http://schemas.microsoft.com/office/drawing/2014/main" xmlns="" id="{9C80FE0E-F85F-4882-9BDF-B028ECB1F9B3}"/>
              </a:ext>
            </a:extLst>
          </p:cNvPr>
          <p:cNvSpPr txBox="1"/>
          <p:nvPr/>
        </p:nvSpPr>
        <p:spPr bwMode="auto">
          <a:xfrm>
            <a:off x="5019638" y="5134431"/>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82" name="TextBox 181">
            <a:extLst>
              <a:ext uri="{FF2B5EF4-FFF2-40B4-BE49-F238E27FC236}">
                <a16:creationId xmlns:a16="http://schemas.microsoft.com/office/drawing/2014/main" xmlns="" id="{51D97198-D7B4-4EE3-958F-CD1AE8A809B6}"/>
              </a:ext>
            </a:extLst>
          </p:cNvPr>
          <p:cNvSpPr txBox="1"/>
          <p:nvPr/>
        </p:nvSpPr>
        <p:spPr bwMode="auto">
          <a:xfrm>
            <a:off x="5712972" y="5134431"/>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183" name="TextBox 182">
            <a:extLst>
              <a:ext uri="{FF2B5EF4-FFF2-40B4-BE49-F238E27FC236}">
                <a16:creationId xmlns:a16="http://schemas.microsoft.com/office/drawing/2014/main" xmlns="" id="{15F32E08-7127-45D4-8ACA-D06955DB35DD}"/>
              </a:ext>
            </a:extLst>
          </p:cNvPr>
          <p:cNvSpPr txBox="1"/>
          <p:nvPr/>
        </p:nvSpPr>
        <p:spPr bwMode="auto">
          <a:xfrm>
            <a:off x="6333666" y="5134431"/>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184" name="TextBox 183">
            <a:extLst>
              <a:ext uri="{FF2B5EF4-FFF2-40B4-BE49-F238E27FC236}">
                <a16:creationId xmlns:a16="http://schemas.microsoft.com/office/drawing/2014/main" xmlns="" id="{626A0779-E54F-44E3-BCD3-9AE9AB379976}"/>
              </a:ext>
            </a:extLst>
          </p:cNvPr>
          <p:cNvSpPr txBox="1"/>
          <p:nvPr/>
        </p:nvSpPr>
        <p:spPr bwMode="auto">
          <a:xfrm>
            <a:off x="7048470" y="5134431"/>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185" name="TextBox 184">
            <a:extLst>
              <a:ext uri="{FF2B5EF4-FFF2-40B4-BE49-F238E27FC236}">
                <a16:creationId xmlns:a16="http://schemas.microsoft.com/office/drawing/2014/main" xmlns="" id="{558FA1C5-2687-4ED1-B950-16B8F7D7118A}"/>
              </a:ext>
            </a:extLst>
          </p:cNvPr>
          <p:cNvSpPr txBox="1"/>
          <p:nvPr/>
        </p:nvSpPr>
        <p:spPr bwMode="auto">
          <a:xfrm>
            <a:off x="7727673" y="5134431"/>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186" name="TextBox 185">
            <a:extLst>
              <a:ext uri="{FF2B5EF4-FFF2-40B4-BE49-F238E27FC236}">
                <a16:creationId xmlns:a16="http://schemas.microsoft.com/office/drawing/2014/main" xmlns="" id="{34E41EBF-1FEA-449B-805F-308E95F12E90}"/>
              </a:ext>
            </a:extLst>
          </p:cNvPr>
          <p:cNvSpPr txBox="1"/>
          <p:nvPr/>
        </p:nvSpPr>
        <p:spPr bwMode="auto">
          <a:xfrm>
            <a:off x="5327593" y="2482343"/>
            <a:ext cx="21502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accent1"/>
                </a:solidFill>
                <a:latin typeface="Calibri" panose="020F0502020204030204" pitchFamily="34" charset="0"/>
              </a:rPr>
              <a:t>Convalescent plasma</a:t>
            </a:r>
          </a:p>
        </p:txBody>
      </p:sp>
      <p:sp>
        <p:nvSpPr>
          <p:cNvPr id="187" name="TextBox 186">
            <a:extLst>
              <a:ext uri="{FF2B5EF4-FFF2-40B4-BE49-F238E27FC236}">
                <a16:creationId xmlns:a16="http://schemas.microsoft.com/office/drawing/2014/main" xmlns="" id="{AB8723D2-5DAF-47E7-BD25-0FE32ADCF0BF}"/>
              </a:ext>
            </a:extLst>
          </p:cNvPr>
          <p:cNvSpPr txBox="1"/>
          <p:nvPr/>
        </p:nvSpPr>
        <p:spPr bwMode="auto">
          <a:xfrm>
            <a:off x="7381630" y="3620320"/>
            <a:ext cx="8777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accent3"/>
                </a:solidFill>
                <a:latin typeface="Calibri" panose="020F0502020204030204" pitchFamily="34" charset="0"/>
              </a:rPr>
              <a:t>Control</a:t>
            </a:r>
          </a:p>
        </p:txBody>
      </p:sp>
      <p:cxnSp>
        <p:nvCxnSpPr>
          <p:cNvPr id="188" name="Straight Connector 187">
            <a:extLst>
              <a:ext uri="{FF2B5EF4-FFF2-40B4-BE49-F238E27FC236}">
                <a16:creationId xmlns:a16="http://schemas.microsoft.com/office/drawing/2014/main" xmlns="" id="{FCB7AEA1-6187-47AE-83DC-D2208A4D2DD5}"/>
              </a:ext>
            </a:extLst>
          </p:cNvPr>
          <p:cNvCxnSpPr>
            <a:cxnSpLocks/>
          </p:cNvCxnSpPr>
          <p:nvPr/>
        </p:nvCxnSpPr>
        <p:spPr bwMode="auto">
          <a:xfrm>
            <a:off x="6154543" y="4346932"/>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xmlns="" id="{D26D25D9-2D6A-47A5-8373-96646A0D4102}"/>
              </a:ext>
            </a:extLst>
          </p:cNvPr>
          <p:cNvCxnSpPr>
            <a:cxnSpLocks/>
          </p:cNvCxnSpPr>
          <p:nvPr/>
        </p:nvCxnSpPr>
        <p:spPr bwMode="auto">
          <a:xfrm>
            <a:off x="5764702" y="4446927"/>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xmlns="" id="{911D955A-C646-4AD5-A400-E6B8F60FBE51}"/>
              </a:ext>
            </a:extLst>
          </p:cNvPr>
          <p:cNvCxnSpPr>
            <a:cxnSpLocks/>
          </p:cNvCxnSpPr>
          <p:nvPr/>
        </p:nvCxnSpPr>
        <p:spPr bwMode="auto">
          <a:xfrm>
            <a:off x="6156754" y="4464640"/>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xmlns="" id="{52C078B5-39B2-49F0-A33E-59EDFEDE1A4B}"/>
              </a:ext>
            </a:extLst>
          </p:cNvPr>
          <p:cNvCxnSpPr>
            <a:cxnSpLocks/>
          </p:cNvCxnSpPr>
          <p:nvPr/>
        </p:nvCxnSpPr>
        <p:spPr bwMode="auto">
          <a:xfrm>
            <a:off x="6248347" y="4222201"/>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xmlns="" id="{9B3E9ED6-CD27-4A0A-A85A-9E959B876E75}"/>
              </a:ext>
            </a:extLst>
          </p:cNvPr>
          <p:cNvCxnSpPr>
            <a:cxnSpLocks/>
          </p:cNvCxnSpPr>
          <p:nvPr/>
        </p:nvCxnSpPr>
        <p:spPr bwMode="auto">
          <a:xfrm>
            <a:off x="6656537" y="4120787"/>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xmlns="" id="{512D6587-12F6-4C17-B970-28268953B2AB}"/>
              </a:ext>
            </a:extLst>
          </p:cNvPr>
          <p:cNvCxnSpPr>
            <a:cxnSpLocks/>
          </p:cNvCxnSpPr>
          <p:nvPr/>
        </p:nvCxnSpPr>
        <p:spPr bwMode="auto">
          <a:xfrm>
            <a:off x="6741441" y="3998432"/>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xmlns="" id="{E5D6B8FC-0EAA-4BF8-B4A1-DC7CD3E24EBB}"/>
              </a:ext>
            </a:extLst>
          </p:cNvPr>
          <p:cNvCxnSpPr>
            <a:cxnSpLocks/>
          </p:cNvCxnSpPr>
          <p:nvPr/>
        </p:nvCxnSpPr>
        <p:spPr bwMode="auto">
          <a:xfrm>
            <a:off x="6841689" y="3886852"/>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xmlns="" id="{CF443A22-9C08-4823-BA0E-966F2AE4B12C}"/>
              </a:ext>
            </a:extLst>
          </p:cNvPr>
          <p:cNvCxnSpPr>
            <a:cxnSpLocks/>
          </p:cNvCxnSpPr>
          <p:nvPr/>
        </p:nvCxnSpPr>
        <p:spPr bwMode="auto">
          <a:xfrm>
            <a:off x="6941937" y="3768610"/>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xmlns="" id="{CF3AA300-E1A0-4C80-A7B3-E7C3C7081197}"/>
              </a:ext>
            </a:extLst>
          </p:cNvPr>
          <p:cNvCxnSpPr>
            <a:cxnSpLocks/>
          </p:cNvCxnSpPr>
          <p:nvPr/>
        </p:nvCxnSpPr>
        <p:spPr bwMode="auto">
          <a:xfrm>
            <a:off x="7048470" y="3535994"/>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xmlns="" id="{2F6AC6DB-73AD-4AA0-96DC-1A9F50173BA0}"/>
              </a:ext>
            </a:extLst>
          </p:cNvPr>
          <p:cNvCxnSpPr>
            <a:cxnSpLocks/>
          </p:cNvCxnSpPr>
          <p:nvPr/>
        </p:nvCxnSpPr>
        <p:spPr bwMode="auto">
          <a:xfrm>
            <a:off x="7532694" y="3209021"/>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xmlns="" id="{2E970F65-2C29-4970-B7B3-B0C05DFE218D}"/>
              </a:ext>
            </a:extLst>
          </p:cNvPr>
          <p:cNvCxnSpPr>
            <a:cxnSpLocks/>
          </p:cNvCxnSpPr>
          <p:nvPr/>
        </p:nvCxnSpPr>
        <p:spPr bwMode="auto">
          <a:xfrm>
            <a:off x="7936045" y="3209077"/>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xmlns="" id="{64D0BFBE-966C-4178-98BC-A698BF134986}"/>
              </a:ext>
            </a:extLst>
          </p:cNvPr>
          <p:cNvCxnSpPr>
            <a:cxnSpLocks/>
          </p:cNvCxnSpPr>
          <p:nvPr/>
        </p:nvCxnSpPr>
        <p:spPr bwMode="auto">
          <a:xfrm>
            <a:off x="5557222" y="4705049"/>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xmlns="" id="{91D4E313-4BB5-418F-A7CB-52C1112EF395}"/>
              </a:ext>
            </a:extLst>
          </p:cNvPr>
          <p:cNvCxnSpPr>
            <a:cxnSpLocks/>
          </p:cNvCxnSpPr>
          <p:nvPr/>
        </p:nvCxnSpPr>
        <p:spPr bwMode="auto">
          <a:xfrm>
            <a:off x="5863815" y="4475897"/>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xmlns="" id="{4622613C-2427-4144-BEA3-0A119FAE0391}"/>
              </a:ext>
            </a:extLst>
          </p:cNvPr>
          <p:cNvCxnSpPr>
            <a:cxnSpLocks/>
          </p:cNvCxnSpPr>
          <p:nvPr/>
        </p:nvCxnSpPr>
        <p:spPr bwMode="auto">
          <a:xfrm>
            <a:off x="5966276" y="4367434"/>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xmlns="" id="{0F230312-D54A-44D1-A449-6DD86A8848C5}"/>
              </a:ext>
            </a:extLst>
          </p:cNvPr>
          <p:cNvCxnSpPr>
            <a:cxnSpLocks/>
          </p:cNvCxnSpPr>
          <p:nvPr/>
        </p:nvCxnSpPr>
        <p:spPr bwMode="auto">
          <a:xfrm>
            <a:off x="6055680" y="4184568"/>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xmlns="" id="{799FE639-6856-4959-BF18-3867ED644F46}"/>
              </a:ext>
            </a:extLst>
          </p:cNvPr>
          <p:cNvCxnSpPr>
            <a:cxnSpLocks/>
          </p:cNvCxnSpPr>
          <p:nvPr/>
        </p:nvCxnSpPr>
        <p:spPr bwMode="auto">
          <a:xfrm>
            <a:off x="6162192" y="3964297"/>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xmlns="" id="{4B5A8745-D8C6-44CB-91ED-4F84790741FF}"/>
              </a:ext>
            </a:extLst>
          </p:cNvPr>
          <p:cNvCxnSpPr>
            <a:cxnSpLocks/>
          </p:cNvCxnSpPr>
          <p:nvPr/>
        </p:nvCxnSpPr>
        <p:spPr bwMode="auto">
          <a:xfrm>
            <a:off x="6364075" y="3752128"/>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xmlns="" id="{9327047C-3836-4ADE-A6C5-BED9D2A8E6D7}"/>
              </a:ext>
            </a:extLst>
          </p:cNvPr>
          <p:cNvCxnSpPr>
            <a:cxnSpLocks/>
          </p:cNvCxnSpPr>
          <p:nvPr/>
        </p:nvCxnSpPr>
        <p:spPr bwMode="auto">
          <a:xfrm>
            <a:off x="6452193" y="3546923"/>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xmlns="" id="{4E494A26-477C-4980-BDD9-1ADC321F08EF}"/>
              </a:ext>
            </a:extLst>
          </p:cNvPr>
          <p:cNvCxnSpPr>
            <a:cxnSpLocks/>
          </p:cNvCxnSpPr>
          <p:nvPr/>
        </p:nvCxnSpPr>
        <p:spPr bwMode="auto">
          <a:xfrm>
            <a:off x="6553997" y="3337570"/>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xmlns="" id="{11100739-C23F-447F-B552-69CEA2261ED9}"/>
              </a:ext>
            </a:extLst>
          </p:cNvPr>
          <p:cNvCxnSpPr>
            <a:cxnSpLocks/>
          </p:cNvCxnSpPr>
          <p:nvPr/>
        </p:nvCxnSpPr>
        <p:spPr bwMode="auto">
          <a:xfrm>
            <a:off x="6650710" y="3151099"/>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xmlns="" id="{979A65F3-D67E-4350-B496-D142F4E33F24}"/>
              </a:ext>
            </a:extLst>
          </p:cNvPr>
          <p:cNvCxnSpPr>
            <a:cxnSpLocks/>
          </p:cNvCxnSpPr>
          <p:nvPr/>
        </p:nvCxnSpPr>
        <p:spPr bwMode="auto">
          <a:xfrm>
            <a:off x="6756013" y="3022838"/>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xmlns="" id="{52FE0A9D-0E92-45F7-AD5D-D83A1D0796EA}"/>
              </a:ext>
            </a:extLst>
          </p:cNvPr>
          <p:cNvCxnSpPr>
            <a:cxnSpLocks/>
          </p:cNvCxnSpPr>
          <p:nvPr/>
        </p:nvCxnSpPr>
        <p:spPr bwMode="auto">
          <a:xfrm>
            <a:off x="7248862" y="2889968"/>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xmlns="" id="{D26E1B49-82DB-4558-BAEB-92D714308910}"/>
              </a:ext>
            </a:extLst>
          </p:cNvPr>
          <p:cNvCxnSpPr>
            <a:cxnSpLocks/>
          </p:cNvCxnSpPr>
          <p:nvPr/>
        </p:nvCxnSpPr>
        <p:spPr bwMode="auto">
          <a:xfrm>
            <a:off x="7549881" y="2657852"/>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xmlns="" id="{811C2C76-0F2B-49F4-B899-9A0EFA4EAFB6}"/>
              </a:ext>
            </a:extLst>
          </p:cNvPr>
          <p:cNvCxnSpPr>
            <a:cxnSpLocks/>
          </p:cNvCxnSpPr>
          <p:nvPr/>
        </p:nvCxnSpPr>
        <p:spPr bwMode="auto">
          <a:xfrm>
            <a:off x="7936045" y="2657852"/>
            <a:ext cx="0" cy="85348"/>
          </a:xfrm>
          <a:prstGeom prst="line">
            <a:avLst/>
          </a:prstGeom>
          <a:noFill/>
          <a:ln w="28575" cap="flat" cmpd="sng" algn="ctr">
            <a:solidFill>
              <a:schemeClr val="accent1"/>
            </a:solidFill>
            <a:prstDash val="solid"/>
            <a:round/>
            <a:headEnd type="none" w="med" len="med"/>
            <a:tailEnd type="none" w="med" len="med"/>
          </a:ln>
          <a:effectLst/>
        </p:spPr>
      </p:cxnSp>
      <p:sp>
        <p:nvSpPr>
          <p:cNvPr id="139" name="Freeform: Shape 138">
            <a:extLst>
              <a:ext uri="{FF2B5EF4-FFF2-40B4-BE49-F238E27FC236}">
                <a16:creationId xmlns:a16="http://schemas.microsoft.com/office/drawing/2014/main" xmlns="" id="{F6731767-DE63-41B9-A392-1592E8BE3FAD}"/>
              </a:ext>
            </a:extLst>
          </p:cNvPr>
          <p:cNvSpPr/>
          <p:nvPr/>
        </p:nvSpPr>
        <p:spPr bwMode="auto">
          <a:xfrm>
            <a:off x="8751171" y="2491991"/>
            <a:ext cx="2773345" cy="2622620"/>
          </a:xfrm>
          <a:custGeom>
            <a:avLst/>
            <a:gdLst>
              <a:gd name="connsiteX0" fmla="*/ 0 w 2773345"/>
              <a:gd name="connsiteY0" fmla="*/ 0 h 2622620"/>
              <a:gd name="connsiteX1" fmla="*/ 0 w 2773345"/>
              <a:gd name="connsiteY1" fmla="*/ 2622620 h 2622620"/>
              <a:gd name="connsiteX2" fmla="*/ 2773345 w 2773345"/>
              <a:gd name="connsiteY2" fmla="*/ 2622620 h 2622620"/>
            </a:gdLst>
            <a:ahLst/>
            <a:cxnLst>
              <a:cxn ang="0">
                <a:pos x="connsiteX0" y="connsiteY0"/>
              </a:cxn>
              <a:cxn ang="0">
                <a:pos x="connsiteX1" y="connsiteY1"/>
              </a:cxn>
              <a:cxn ang="0">
                <a:pos x="connsiteX2" y="connsiteY2"/>
              </a:cxn>
            </a:cxnLst>
            <a:rect l="l" t="t" r="r" b="b"/>
            <a:pathLst>
              <a:path w="2773345" h="2622620">
                <a:moveTo>
                  <a:pt x="0" y="0"/>
                </a:moveTo>
                <a:lnTo>
                  <a:pt x="0" y="2622620"/>
                </a:lnTo>
                <a:lnTo>
                  <a:pt x="2773345" y="2622620"/>
                </a:lnTo>
              </a:path>
            </a:pathLst>
          </a:custGeom>
          <a:noFill/>
          <a:ln w="28575">
            <a:solidFill>
              <a:schemeClr val="bg1"/>
            </a:solidFill>
            <a:miter lim="800000"/>
            <a:headEnd/>
            <a:tailEnd/>
          </a:ln>
        </p:spPr>
        <p:txBody>
          <a:bodyPr rtlCol="0" anchor="ctr"/>
          <a:lstStyle/>
          <a:p>
            <a:pPr algn="ctr"/>
            <a:endParaRPr lang="en-US" dirty="0"/>
          </a:p>
        </p:txBody>
      </p:sp>
      <p:grpSp>
        <p:nvGrpSpPr>
          <p:cNvPr id="229" name="Group 139">
            <a:extLst>
              <a:ext uri="{FF2B5EF4-FFF2-40B4-BE49-F238E27FC236}">
                <a16:creationId xmlns:a16="http://schemas.microsoft.com/office/drawing/2014/main" xmlns="" id="{0576E47C-9081-4F5B-81CD-EFC5A61EED18}"/>
              </a:ext>
            </a:extLst>
          </p:cNvPr>
          <p:cNvGrpSpPr/>
          <p:nvPr/>
        </p:nvGrpSpPr>
        <p:grpSpPr>
          <a:xfrm>
            <a:off x="8670307" y="2498211"/>
            <a:ext cx="87085" cy="2385526"/>
            <a:chOff x="1496727" y="2498211"/>
            <a:chExt cx="87085" cy="2385526"/>
          </a:xfrm>
        </p:grpSpPr>
        <p:cxnSp>
          <p:nvCxnSpPr>
            <p:cNvPr id="141" name="Straight Connector 140">
              <a:extLst>
                <a:ext uri="{FF2B5EF4-FFF2-40B4-BE49-F238E27FC236}">
                  <a16:creationId xmlns:a16="http://schemas.microsoft.com/office/drawing/2014/main" xmlns="" id="{6128895C-651C-4B85-A01E-AD4842137972}"/>
                </a:ext>
              </a:extLst>
            </p:cNvPr>
            <p:cNvCxnSpPr>
              <a:cxnSpLocks/>
            </p:cNvCxnSpPr>
            <p:nvPr/>
          </p:nvCxnSpPr>
          <p:spPr bwMode="auto">
            <a:xfrm>
              <a:off x="1496727" y="249821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xmlns="" id="{99986944-EDEA-4079-AE7A-45407667C485}"/>
                </a:ext>
              </a:extLst>
            </p:cNvPr>
            <p:cNvCxnSpPr>
              <a:cxnSpLocks/>
            </p:cNvCxnSpPr>
            <p:nvPr/>
          </p:nvCxnSpPr>
          <p:spPr bwMode="auto">
            <a:xfrm>
              <a:off x="1496727" y="297531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xmlns="" id="{54B7E054-C4B9-4733-A2A4-4A8402977339}"/>
                </a:ext>
              </a:extLst>
            </p:cNvPr>
            <p:cNvCxnSpPr>
              <a:cxnSpLocks/>
            </p:cNvCxnSpPr>
            <p:nvPr/>
          </p:nvCxnSpPr>
          <p:spPr bwMode="auto">
            <a:xfrm>
              <a:off x="1496727" y="345242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xmlns="" id="{76A095B9-2B96-458E-B935-9BA14640C1EC}"/>
                </a:ext>
              </a:extLst>
            </p:cNvPr>
            <p:cNvCxnSpPr>
              <a:cxnSpLocks/>
            </p:cNvCxnSpPr>
            <p:nvPr/>
          </p:nvCxnSpPr>
          <p:spPr bwMode="auto">
            <a:xfrm>
              <a:off x="1496727" y="392952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xmlns="" id="{E1DEF55E-95C6-4F40-854A-85D23FDEF7F3}"/>
                </a:ext>
              </a:extLst>
            </p:cNvPr>
            <p:cNvCxnSpPr>
              <a:cxnSpLocks/>
            </p:cNvCxnSpPr>
            <p:nvPr/>
          </p:nvCxnSpPr>
          <p:spPr bwMode="auto">
            <a:xfrm>
              <a:off x="1496727" y="440663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xmlns="" id="{DBF65E37-BBE3-4974-A7DF-13ABD13A3B1C}"/>
                </a:ext>
              </a:extLst>
            </p:cNvPr>
            <p:cNvCxnSpPr>
              <a:cxnSpLocks/>
            </p:cNvCxnSpPr>
            <p:nvPr/>
          </p:nvCxnSpPr>
          <p:spPr bwMode="auto">
            <a:xfrm>
              <a:off x="1496727" y="4883737"/>
              <a:ext cx="8708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37" name="Group 146">
            <a:extLst>
              <a:ext uri="{FF2B5EF4-FFF2-40B4-BE49-F238E27FC236}">
                <a16:creationId xmlns:a16="http://schemas.microsoft.com/office/drawing/2014/main" xmlns="" id="{24F876D1-4EC3-43DC-A177-D57A854F9AD5}"/>
              </a:ext>
            </a:extLst>
          </p:cNvPr>
          <p:cNvGrpSpPr/>
          <p:nvPr/>
        </p:nvGrpSpPr>
        <p:grpSpPr>
          <a:xfrm rot="5400000">
            <a:off x="10090092" y="3767297"/>
            <a:ext cx="94345" cy="2773344"/>
            <a:chOff x="1496727" y="2975316"/>
            <a:chExt cx="87085" cy="1908421"/>
          </a:xfrm>
        </p:grpSpPr>
        <p:cxnSp>
          <p:nvCxnSpPr>
            <p:cNvPr id="148" name="Straight Connector 147">
              <a:extLst>
                <a:ext uri="{FF2B5EF4-FFF2-40B4-BE49-F238E27FC236}">
                  <a16:creationId xmlns:a16="http://schemas.microsoft.com/office/drawing/2014/main" xmlns="" id="{65199A58-7BB7-4647-B54C-956E81F1BEF6}"/>
                </a:ext>
              </a:extLst>
            </p:cNvPr>
            <p:cNvCxnSpPr>
              <a:cxnSpLocks/>
            </p:cNvCxnSpPr>
            <p:nvPr/>
          </p:nvCxnSpPr>
          <p:spPr bwMode="auto">
            <a:xfrm>
              <a:off x="1496727" y="297531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xmlns="" id="{349993CC-F4BD-4347-B57F-C1BF4959C92F}"/>
                </a:ext>
              </a:extLst>
            </p:cNvPr>
            <p:cNvCxnSpPr>
              <a:cxnSpLocks/>
            </p:cNvCxnSpPr>
            <p:nvPr/>
          </p:nvCxnSpPr>
          <p:spPr bwMode="auto">
            <a:xfrm>
              <a:off x="1496727" y="345242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xmlns="" id="{1C6A31F5-FA56-41E4-AF09-ED63E575CBEE}"/>
                </a:ext>
              </a:extLst>
            </p:cNvPr>
            <p:cNvCxnSpPr>
              <a:cxnSpLocks/>
            </p:cNvCxnSpPr>
            <p:nvPr/>
          </p:nvCxnSpPr>
          <p:spPr bwMode="auto">
            <a:xfrm>
              <a:off x="1496727" y="392952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xmlns="" id="{2268CF7B-3E29-4FCC-BFBA-92F98F700B8E}"/>
                </a:ext>
              </a:extLst>
            </p:cNvPr>
            <p:cNvCxnSpPr>
              <a:cxnSpLocks/>
            </p:cNvCxnSpPr>
            <p:nvPr/>
          </p:nvCxnSpPr>
          <p:spPr bwMode="auto">
            <a:xfrm>
              <a:off x="1496727" y="440663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xmlns="" id="{A4E15B98-D76C-4E0C-B28D-09E42A450D28}"/>
                </a:ext>
              </a:extLst>
            </p:cNvPr>
            <p:cNvCxnSpPr>
              <a:cxnSpLocks/>
            </p:cNvCxnSpPr>
            <p:nvPr/>
          </p:nvCxnSpPr>
          <p:spPr bwMode="auto">
            <a:xfrm>
              <a:off x="1496727" y="4883737"/>
              <a:ext cx="87085" cy="0"/>
            </a:xfrm>
            <a:prstGeom prst="line">
              <a:avLst/>
            </a:prstGeom>
            <a:noFill/>
            <a:ln w="28575" cap="flat" cmpd="sng" algn="ctr">
              <a:solidFill>
                <a:schemeClr val="bg1"/>
              </a:solidFill>
              <a:prstDash val="solid"/>
              <a:round/>
              <a:headEnd type="none" w="med" len="med"/>
              <a:tailEnd type="none" w="med" len="med"/>
            </a:ln>
            <a:effectLst/>
          </p:spPr>
        </p:cxnSp>
      </p:grpSp>
      <p:sp>
        <p:nvSpPr>
          <p:cNvPr id="153" name="TextBox 152">
            <a:extLst>
              <a:ext uri="{FF2B5EF4-FFF2-40B4-BE49-F238E27FC236}">
                <a16:creationId xmlns:a16="http://schemas.microsoft.com/office/drawing/2014/main" xmlns="" id="{1DA0BA1D-6C32-4754-9556-FE4D3A51E098}"/>
              </a:ext>
            </a:extLst>
          </p:cNvPr>
          <p:cNvSpPr txBox="1"/>
          <p:nvPr/>
        </p:nvSpPr>
        <p:spPr bwMode="auto">
          <a:xfrm>
            <a:off x="8435969" y="469907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54" name="TextBox 153">
            <a:extLst>
              <a:ext uri="{FF2B5EF4-FFF2-40B4-BE49-F238E27FC236}">
                <a16:creationId xmlns:a16="http://schemas.microsoft.com/office/drawing/2014/main" xmlns="" id="{6F0C97EB-7736-4650-B18A-A3B8A2FF59BF}"/>
              </a:ext>
            </a:extLst>
          </p:cNvPr>
          <p:cNvSpPr txBox="1"/>
          <p:nvPr/>
        </p:nvSpPr>
        <p:spPr bwMode="auto">
          <a:xfrm>
            <a:off x="8317889" y="4217148"/>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55" name="TextBox 154">
            <a:extLst>
              <a:ext uri="{FF2B5EF4-FFF2-40B4-BE49-F238E27FC236}">
                <a16:creationId xmlns:a16="http://schemas.microsoft.com/office/drawing/2014/main" xmlns="" id="{1BFC7ED5-E8D0-4F22-94F3-791DAEBCF4D6}"/>
              </a:ext>
            </a:extLst>
          </p:cNvPr>
          <p:cNvSpPr txBox="1"/>
          <p:nvPr/>
        </p:nvSpPr>
        <p:spPr bwMode="auto">
          <a:xfrm>
            <a:off x="8317376" y="3744861"/>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156" name="TextBox 155">
            <a:extLst>
              <a:ext uri="{FF2B5EF4-FFF2-40B4-BE49-F238E27FC236}">
                <a16:creationId xmlns:a16="http://schemas.microsoft.com/office/drawing/2014/main" xmlns="" id="{0437F69B-6F18-4B32-83CD-41953258399D}"/>
              </a:ext>
            </a:extLst>
          </p:cNvPr>
          <p:cNvSpPr txBox="1"/>
          <p:nvPr/>
        </p:nvSpPr>
        <p:spPr bwMode="auto">
          <a:xfrm>
            <a:off x="8316314" y="3262939"/>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157" name="TextBox 156">
            <a:extLst>
              <a:ext uri="{FF2B5EF4-FFF2-40B4-BE49-F238E27FC236}">
                <a16:creationId xmlns:a16="http://schemas.microsoft.com/office/drawing/2014/main" xmlns="" id="{8B1D624E-FBAE-4B40-90E0-AF4C7C38F5B4}"/>
              </a:ext>
            </a:extLst>
          </p:cNvPr>
          <p:cNvSpPr txBox="1"/>
          <p:nvPr/>
        </p:nvSpPr>
        <p:spPr bwMode="auto">
          <a:xfrm>
            <a:off x="8319838" y="2790650"/>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158" name="TextBox 157">
            <a:extLst>
              <a:ext uri="{FF2B5EF4-FFF2-40B4-BE49-F238E27FC236}">
                <a16:creationId xmlns:a16="http://schemas.microsoft.com/office/drawing/2014/main" xmlns="" id="{42838DB2-8CE5-480D-ABF6-800DCC6E3F5A}"/>
              </a:ext>
            </a:extLst>
          </p:cNvPr>
          <p:cNvSpPr txBox="1"/>
          <p:nvPr/>
        </p:nvSpPr>
        <p:spPr bwMode="auto">
          <a:xfrm>
            <a:off x="8201756" y="2308728"/>
            <a:ext cx="5357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159" name="TextBox 158">
            <a:extLst>
              <a:ext uri="{FF2B5EF4-FFF2-40B4-BE49-F238E27FC236}">
                <a16:creationId xmlns:a16="http://schemas.microsoft.com/office/drawing/2014/main" xmlns="" id="{A87F8739-1EE9-49C7-BA1B-05941F60B8FF}"/>
              </a:ext>
            </a:extLst>
          </p:cNvPr>
          <p:cNvSpPr txBox="1"/>
          <p:nvPr/>
        </p:nvSpPr>
        <p:spPr bwMode="auto">
          <a:xfrm>
            <a:off x="8606549" y="5134431"/>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60" name="TextBox 159">
            <a:extLst>
              <a:ext uri="{FF2B5EF4-FFF2-40B4-BE49-F238E27FC236}">
                <a16:creationId xmlns:a16="http://schemas.microsoft.com/office/drawing/2014/main" xmlns="" id="{1F89F91C-45B5-495B-86A2-7DF85C7472C1}"/>
              </a:ext>
            </a:extLst>
          </p:cNvPr>
          <p:cNvSpPr txBox="1"/>
          <p:nvPr/>
        </p:nvSpPr>
        <p:spPr bwMode="auto">
          <a:xfrm>
            <a:off x="9299883" y="5134431"/>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199" name="TextBox 198">
            <a:extLst>
              <a:ext uri="{FF2B5EF4-FFF2-40B4-BE49-F238E27FC236}">
                <a16:creationId xmlns:a16="http://schemas.microsoft.com/office/drawing/2014/main" xmlns="" id="{D12BAC86-2D63-4530-986A-4CA01CCC4BB3}"/>
              </a:ext>
            </a:extLst>
          </p:cNvPr>
          <p:cNvSpPr txBox="1"/>
          <p:nvPr/>
        </p:nvSpPr>
        <p:spPr bwMode="auto">
          <a:xfrm>
            <a:off x="9920577" y="5134431"/>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200" name="TextBox 199">
            <a:extLst>
              <a:ext uri="{FF2B5EF4-FFF2-40B4-BE49-F238E27FC236}">
                <a16:creationId xmlns:a16="http://schemas.microsoft.com/office/drawing/2014/main" xmlns="" id="{0DA989BF-EAB0-4488-9661-7C1CD9EEA04F}"/>
              </a:ext>
            </a:extLst>
          </p:cNvPr>
          <p:cNvSpPr txBox="1"/>
          <p:nvPr/>
        </p:nvSpPr>
        <p:spPr bwMode="auto">
          <a:xfrm>
            <a:off x="10635381" y="5134431"/>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201" name="TextBox 200">
            <a:extLst>
              <a:ext uri="{FF2B5EF4-FFF2-40B4-BE49-F238E27FC236}">
                <a16:creationId xmlns:a16="http://schemas.microsoft.com/office/drawing/2014/main" xmlns="" id="{B9F81DCC-DDC3-4426-97C3-CBBAC6AEAB9E}"/>
              </a:ext>
            </a:extLst>
          </p:cNvPr>
          <p:cNvSpPr txBox="1"/>
          <p:nvPr/>
        </p:nvSpPr>
        <p:spPr bwMode="auto">
          <a:xfrm>
            <a:off x="11314584" y="5134431"/>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215" name="TextBox 214">
            <a:extLst>
              <a:ext uri="{FF2B5EF4-FFF2-40B4-BE49-F238E27FC236}">
                <a16:creationId xmlns:a16="http://schemas.microsoft.com/office/drawing/2014/main" xmlns="" id="{83071248-F7C3-480B-B35C-282734071B9E}"/>
              </a:ext>
            </a:extLst>
          </p:cNvPr>
          <p:cNvSpPr txBox="1"/>
          <p:nvPr/>
        </p:nvSpPr>
        <p:spPr bwMode="auto">
          <a:xfrm>
            <a:off x="9522994" y="4688891"/>
            <a:ext cx="21502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accent1"/>
                </a:solidFill>
                <a:latin typeface="Calibri" panose="020F0502020204030204" pitchFamily="34" charset="0"/>
              </a:rPr>
              <a:t>Convalescent plasma</a:t>
            </a:r>
          </a:p>
        </p:txBody>
      </p:sp>
      <p:sp>
        <p:nvSpPr>
          <p:cNvPr id="216" name="TextBox 215">
            <a:extLst>
              <a:ext uri="{FF2B5EF4-FFF2-40B4-BE49-F238E27FC236}">
                <a16:creationId xmlns:a16="http://schemas.microsoft.com/office/drawing/2014/main" xmlns="" id="{FFCD880F-D1EA-49C7-AF9B-5030FDFE2DBA}"/>
              </a:ext>
            </a:extLst>
          </p:cNvPr>
          <p:cNvSpPr txBox="1"/>
          <p:nvPr/>
        </p:nvSpPr>
        <p:spPr bwMode="auto">
          <a:xfrm>
            <a:off x="10736417" y="3884569"/>
            <a:ext cx="8777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accent3"/>
                </a:solidFill>
                <a:latin typeface="Calibri" panose="020F0502020204030204" pitchFamily="34" charset="0"/>
              </a:rPr>
              <a:t>Control</a:t>
            </a:r>
          </a:p>
        </p:txBody>
      </p:sp>
      <p:cxnSp>
        <p:nvCxnSpPr>
          <p:cNvPr id="219" name="Straight Connector 218">
            <a:extLst>
              <a:ext uri="{FF2B5EF4-FFF2-40B4-BE49-F238E27FC236}">
                <a16:creationId xmlns:a16="http://schemas.microsoft.com/office/drawing/2014/main" xmlns="" id="{58C07596-1BA7-4A23-9872-92A99FB61605}"/>
              </a:ext>
            </a:extLst>
          </p:cNvPr>
          <p:cNvCxnSpPr>
            <a:cxnSpLocks/>
          </p:cNvCxnSpPr>
          <p:nvPr/>
        </p:nvCxnSpPr>
        <p:spPr bwMode="auto">
          <a:xfrm>
            <a:off x="10438450" y="4464640"/>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xmlns="" id="{886C843F-5494-4F86-AB2E-9665E8E808AF}"/>
              </a:ext>
            </a:extLst>
          </p:cNvPr>
          <p:cNvCxnSpPr>
            <a:cxnSpLocks/>
          </p:cNvCxnSpPr>
          <p:nvPr/>
        </p:nvCxnSpPr>
        <p:spPr bwMode="auto">
          <a:xfrm>
            <a:off x="9542070" y="4636842"/>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xmlns="" id="{AC9757E7-F113-484D-9365-38E6CA708B01}"/>
              </a:ext>
            </a:extLst>
          </p:cNvPr>
          <p:cNvCxnSpPr>
            <a:cxnSpLocks/>
          </p:cNvCxnSpPr>
          <p:nvPr/>
        </p:nvCxnSpPr>
        <p:spPr bwMode="auto">
          <a:xfrm>
            <a:off x="9646256" y="4553120"/>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xmlns="" id="{693A0141-EDFB-4427-A313-56B616712256}"/>
              </a:ext>
            </a:extLst>
          </p:cNvPr>
          <p:cNvCxnSpPr>
            <a:cxnSpLocks/>
          </p:cNvCxnSpPr>
          <p:nvPr/>
        </p:nvCxnSpPr>
        <p:spPr bwMode="auto">
          <a:xfrm>
            <a:off x="10830600" y="4383074"/>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xmlns="" id="{1C7063B0-DB37-422E-86C4-1D5A22C2297D}"/>
              </a:ext>
            </a:extLst>
          </p:cNvPr>
          <p:cNvCxnSpPr>
            <a:cxnSpLocks/>
          </p:cNvCxnSpPr>
          <p:nvPr/>
        </p:nvCxnSpPr>
        <p:spPr bwMode="auto">
          <a:xfrm>
            <a:off x="11130508" y="4296593"/>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xmlns="" id="{BEA482BA-9F7C-433D-8650-5056CFB19FC8}"/>
              </a:ext>
            </a:extLst>
          </p:cNvPr>
          <p:cNvCxnSpPr>
            <a:cxnSpLocks/>
          </p:cNvCxnSpPr>
          <p:nvPr/>
        </p:nvCxnSpPr>
        <p:spPr bwMode="auto">
          <a:xfrm>
            <a:off x="11320586" y="4222201"/>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xmlns="" id="{F855768C-474A-4C6D-9989-57AC8CADF895}"/>
              </a:ext>
            </a:extLst>
          </p:cNvPr>
          <p:cNvCxnSpPr>
            <a:cxnSpLocks/>
          </p:cNvCxnSpPr>
          <p:nvPr/>
        </p:nvCxnSpPr>
        <p:spPr bwMode="auto">
          <a:xfrm>
            <a:off x="11519555" y="4213392"/>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xmlns="" id="{62862948-BA0E-4BD1-A048-DA5150F9CF15}"/>
              </a:ext>
            </a:extLst>
          </p:cNvPr>
          <p:cNvCxnSpPr>
            <a:cxnSpLocks/>
          </p:cNvCxnSpPr>
          <p:nvPr/>
        </p:nvCxnSpPr>
        <p:spPr bwMode="auto">
          <a:xfrm>
            <a:off x="9053007" y="4722314"/>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xmlns="" id="{7AE71B91-4D11-4481-AFC1-68FE2B8613B7}"/>
              </a:ext>
            </a:extLst>
          </p:cNvPr>
          <p:cNvCxnSpPr>
            <a:cxnSpLocks/>
          </p:cNvCxnSpPr>
          <p:nvPr/>
        </p:nvCxnSpPr>
        <p:spPr bwMode="auto">
          <a:xfrm>
            <a:off x="9344113" y="4633824"/>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xmlns="" id="{ED47AD83-179B-4383-8684-1131ED7C8AFF}"/>
              </a:ext>
            </a:extLst>
          </p:cNvPr>
          <p:cNvCxnSpPr>
            <a:cxnSpLocks/>
          </p:cNvCxnSpPr>
          <p:nvPr/>
        </p:nvCxnSpPr>
        <p:spPr bwMode="auto">
          <a:xfrm>
            <a:off x="10143242" y="4547543"/>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xmlns="" id="{29C80A71-525A-408B-8FC5-38A6B8244833}"/>
              </a:ext>
            </a:extLst>
          </p:cNvPr>
          <p:cNvCxnSpPr>
            <a:cxnSpLocks/>
          </p:cNvCxnSpPr>
          <p:nvPr/>
        </p:nvCxnSpPr>
        <p:spPr bwMode="auto">
          <a:xfrm>
            <a:off x="10239734" y="4543283"/>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xmlns="" id="{C521C780-31D9-4765-9AF3-A23927D3636B}"/>
              </a:ext>
            </a:extLst>
          </p:cNvPr>
          <p:cNvCxnSpPr>
            <a:cxnSpLocks/>
          </p:cNvCxnSpPr>
          <p:nvPr/>
        </p:nvCxnSpPr>
        <p:spPr bwMode="auto">
          <a:xfrm>
            <a:off x="10536921" y="4464640"/>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xmlns="" id="{A73759F9-1339-47F1-A3C0-4A617255FF7E}"/>
              </a:ext>
            </a:extLst>
          </p:cNvPr>
          <p:cNvCxnSpPr>
            <a:cxnSpLocks/>
          </p:cNvCxnSpPr>
          <p:nvPr/>
        </p:nvCxnSpPr>
        <p:spPr bwMode="auto">
          <a:xfrm>
            <a:off x="10928231" y="4375657"/>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xmlns="" id="{5060B97F-4A52-4584-921D-BE8C97C09448}"/>
              </a:ext>
            </a:extLst>
          </p:cNvPr>
          <p:cNvCxnSpPr>
            <a:cxnSpLocks/>
          </p:cNvCxnSpPr>
          <p:nvPr/>
        </p:nvCxnSpPr>
        <p:spPr bwMode="auto">
          <a:xfrm>
            <a:off x="11519555" y="4389606"/>
            <a:ext cx="0" cy="85348"/>
          </a:xfrm>
          <a:prstGeom prst="line">
            <a:avLst/>
          </a:prstGeom>
          <a:noFill/>
          <a:ln w="28575" cap="flat" cmpd="sng" algn="ctr">
            <a:solidFill>
              <a:schemeClr val="accent1"/>
            </a:solidFill>
            <a:prstDash val="solid"/>
            <a:round/>
            <a:headEnd type="none" w="med" len="med"/>
            <a:tailEnd type="none" w="med" len="med"/>
          </a:ln>
          <a:effectLst/>
        </p:spPr>
      </p:cxnSp>
      <p:sp>
        <p:nvSpPr>
          <p:cNvPr id="5" name="Freeform: Shape 4">
            <a:extLst>
              <a:ext uri="{FF2B5EF4-FFF2-40B4-BE49-F238E27FC236}">
                <a16:creationId xmlns:a16="http://schemas.microsoft.com/office/drawing/2014/main" xmlns="" id="{E21E3DAD-84B4-48FB-9234-7A7C6367E171}"/>
              </a:ext>
            </a:extLst>
          </p:cNvPr>
          <p:cNvSpPr/>
          <p:nvPr/>
        </p:nvSpPr>
        <p:spPr bwMode="auto">
          <a:xfrm>
            <a:off x="8763786" y="4465163"/>
            <a:ext cx="2755769" cy="417922"/>
          </a:xfrm>
          <a:custGeom>
            <a:avLst/>
            <a:gdLst>
              <a:gd name="connsiteX0" fmla="*/ 0 w 2755769"/>
              <a:gd name="connsiteY0" fmla="*/ 417922 h 417922"/>
              <a:gd name="connsiteX1" fmla="*/ 289088 w 2755769"/>
              <a:gd name="connsiteY1" fmla="*/ 417922 h 417922"/>
              <a:gd name="connsiteX2" fmla="*/ 289088 w 2755769"/>
              <a:gd name="connsiteY2" fmla="*/ 342507 h 417922"/>
              <a:gd name="connsiteX3" fmla="*/ 581319 w 2755769"/>
              <a:gd name="connsiteY3" fmla="*/ 342507 h 417922"/>
              <a:gd name="connsiteX4" fmla="*/ 581319 w 2755769"/>
              <a:gd name="connsiteY4" fmla="*/ 254524 h 417922"/>
              <a:gd name="connsiteX5" fmla="*/ 1379455 w 2755769"/>
              <a:gd name="connsiteY5" fmla="*/ 254524 h 417922"/>
              <a:gd name="connsiteX6" fmla="*/ 1379455 w 2755769"/>
              <a:gd name="connsiteY6" fmla="*/ 179109 h 417922"/>
              <a:gd name="connsiteX7" fmla="*/ 1772239 w 2755769"/>
              <a:gd name="connsiteY7" fmla="*/ 179109 h 417922"/>
              <a:gd name="connsiteX8" fmla="*/ 1772239 w 2755769"/>
              <a:gd name="connsiteY8" fmla="*/ 91126 h 417922"/>
              <a:gd name="connsiteX9" fmla="*/ 2165022 w 2755769"/>
              <a:gd name="connsiteY9" fmla="*/ 91126 h 417922"/>
              <a:gd name="connsiteX10" fmla="*/ 2165022 w 2755769"/>
              <a:gd name="connsiteY10" fmla="*/ 0 h 417922"/>
              <a:gd name="connsiteX11" fmla="*/ 2755769 w 2755769"/>
              <a:gd name="connsiteY11" fmla="*/ 0 h 41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5769" h="417922">
                <a:moveTo>
                  <a:pt x="0" y="417922"/>
                </a:moveTo>
                <a:lnTo>
                  <a:pt x="289088" y="417922"/>
                </a:lnTo>
                <a:lnTo>
                  <a:pt x="289088" y="342507"/>
                </a:lnTo>
                <a:lnTo>
                  <a:pt x="581319" y="342507"/>
                </a:lnTo>
                <a:lnTo>
                  <a:pt x="581319" y="254524"/>
                </a:lnTo>
                <a:lnTo>
                  <a:pt x="1379455" y="254524"/>
                </a:lnTo>
                <a:lnTo>
                  <a:pt x="1379455" y="179109"/>
                </a:lnTo>
                <a:lnTo>
                  <a:pt x="1772239" y="179109"/>
                </a:lnTo>
                <a:lnTo>
                  <a:pt x="1772239" y="91126"/>
                </a:lnTo>
                <a:lnTo>
                  <a:pt x="2165022" y="91126"/>
                </a:lnTo>
                <a:lnTo>
                  <a:pt x="2165022" y="0"/>
                </a:lnTo>
                <a:lnTo>
                  <a:pt x="2755769" y="0"/>
                </a:lnTo>
              </a:path>
            </a:pathLst>
          </a:custGeom>
          <a:noFill/>
          <a:ln w="28575">
            <a:solidFill>
              <a:schemeClr val="accent1"/>
            </a:solidFill>
            <a:miter lim="800000"/>
            <a:headEnd/>
            <a:tailEnd/>
          </a:ln>
        </p:spPr>
        <p:txBody>
          <a:bodyPr rtlCol="0" anchor="ctr"/>
          <a:lstStyle/>
          <a:p>
            <a:pPr algn="ctr"/>
            <a:endParaRPr lang="en-US" dirty="0"/>
          </a:p>
        </p:txBody>
      </p:sp>
      <p:sp>
        <p:nvSpPr>
          <p:cNvPr id="51" name="Freeform: Shape 50">
            <a:extLst>
              <a:ext uri="{FF2B5EF4-FFF2-40B4-BE49-F238E27FC236}">
                <a16:creationId xmlns:a16="http://schemas.microsoft.com/office/drawing/2014/main" xmlns="" id="{82156451-59B5-41D7-8A09-4CEBA5E818EF}"/>
              </a:ext>
            </a:extLst>
          </p:cNvPr>
          <p:cNvSpPr/>
          <p:nvPr/>
        </p:nvSpPr>
        <p:spPr bwMode="auto">
          <a:xfrm>
            <a:off x="8763786" y="4308049"/>
            <a:ext cx="2771480" cy="571893"/>
          </a:xfrm>
          <a:custGeom>
            <a:avLst/>
            <a:gdLst>
              <a:gd name="connsiteX0" fmla="*/ 0 w 2771480"/>
              <a:gd name="connsiteY0" fmla="*/ 571893 h 571893"/>
              <a:gd name="connsiteX1" fmla="*/ 584461 w 2771480"/>
              <a:gd name="connsiteY1" fmla="*/ 571893 h 571893"/>
              <a:gd name="connsiteX2" fmla="*/ 584461 w 2771480"/>
              <a:gd name="connsiteY2" fmla="*/ 496479 h 571893"/>
              <a:gd name="connsiteX3" fmla="*/ 779282 w 2771480"/>
              <a:gd name="connsiteY3" fmla="*/ 496479 h 571893"/>
              <a:gd name="connsiteX4" fmla="*/ 779282 w 2771480"/>
              <a:gd name="connsiteY4" fmla="*/ 417922 h 571893"/>
              <a:gd name="connsiteX5" fmla="*/ 882977 w 2771480"/>
              <a:gd name="connsiteY5" fmla="*/ 417922 h 571893"/>
              <a:gd name="connsiteX6" fmla="*/ 882977 w 2771480"/>
              <a:gd name="connsiteY6" fmla="*/ 336223 h 571893"/>
              <a:gd name="connsiteX7" fmla="*/ 1674828 w 2771480"/>
              <a:gd name="connsiteY7" fmla="*/ 336223 h 571893"/>
              <a:gd name="connsiteX8" fmla="*/ 1674828 w 2771480"/>
              <a:gd name="connsiteY8" fmla="*/ 251382 h 571893"/>
              <a:gd name="connsiteX9" fmla="*/ 2067612 w 2771480"/>
              <a:gd name="connsiteY9" fmla="*/ 251382 h 571893"/>
              <a:gd name="connsiteX10" fmla="*/ 2067612 w 2771480"/>
              <a:gd name="connsiteY10" fmla="*/ 172825 h 571893"/>
              <a:gd name="connsiteX11" fmla="*/ 2366127 w 2771480"/>
              <a:gd name="connsiteY11" fmla="*/ 172825 h 571893"/>
              <a:gd name="connsiteX12" fmla="*/ 2366127 w 2771480"/>
              <a:gd name="connsiteY12" fmla="*/ 81699 h 571893"/>
              <a:gd name="connsiteX13" fmla="*/ 2557806 w 2771480"/>
              <a:gd name="connsiteY13" fmla="*/ 81699 h 571893"/>
              <a:gd name="connsiteX14" fmla="*/ 2557806 w 2771480"/>
              <a:gd name="connsiteY14" fmla="*/ 0 h 571893"/>
              <a:gd name="connsiteX15" fmla="*/ 2771480 w 2771480"/>
              <a:gd name="connsiteY15" fmla="*/ 0 h 57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71480" h="571893">
                <a:moveTo>
                  <a:pt x="0" y="571893"/>
                </a:moveTo>
                <a:lnTo>
                  <a:pt x="584461" y="571893"/>
                </a:lnTo>
                <a:lnTo>
                  <a:pt x="584461" y="496479"/>
                </a:lnTo>
                <a:lnTo>
                  <a:pt x="779282" y="496479"/>
                </a:lnTo>
                <a:lnTo>
                  <a:pt x="779282" y="417922"/>
                </a:lnTo>
                <a:lnTo>
                  <a:pt x="882977" y="417922"/>
                </a:lnTo>
                <a:lnTo>
                  <a:pt x="882977" y="336223"/>
                </a:lnTo>
                <a:lnTo>
                  <a:pt x="1674828" y="336223"/>
                </a:lnTo>
                <a:lnTo>
                  <a:pt x="1674828" y="251382"/>
                </a:lnTo>
                <a:lnTo>
                  <a:pt x="2067612" y="251382"/>
                </a:lnTo>
                <a:lnTo>
                  <a:pt x="2067612" y="172825"/>
                </a:lnTo>
                <a:lnTo>
                  <a:pt x="2366127" y="172825"/>
                </a:lnTo>
                <a:lnTo>
                  <a:pt x="2366127" y="81699"/>
                </a:lnTo>
                <a:lnTo>
                  <a:pt x="2557806" y="81699"/>
                </a:lnTo>
                <a:lnTo>
                  <a:pt x="2557806" y="0"/>
                </a:lnTo>
                <a:lnTo>
                  <a:pt x="2771480" y="0"/>
                </a:lnTo>
              </a:path>
            </a:pathLst>
          </a:custGeom>
          <a:noFill/>
          <a:ln w="28575">
            <a:solidFill>
              <a:schemeClr val="accent3"/>
            </a:solidFill>
            <a:miter lim="800000"/>
            <a:headEnd/>
            <a:tailEnd/>
          </a:ln>
        </p:spPr>
        <p:txBody>
          <a:bodyPr rtlCol="0" anchor="ctr"/>
          <a:lstStyle/>
          <a:p>
            <a:pPr algn="ctr"/>
            <a:endParaRPr lang="en-US" dirty="0"/>
          </a:p>
        </p:txBody>
      </p:sp>
    </p:spTree>
    <p:extLst>
      <p:ext uri="{BB962C8B-B14F-4D97-AF65-F5344CB8AC3E}">
        <p14:creationId xmlns="" xmlns:p14="http://schemas.microsoft.com/office/powerpoint/2010/main" val="18749496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Randomized Controlled Trial in China: </a:t>
            </a:r>
            <a:br>
              <a:rPr lang="en-US" dirty="0">
                <a:solidFill>
                  <a:schemeClr val="bg1"/>
                </a:solidFill>
              </a:rPr>
            </a:br>
            <a:r>
              <a:rPr lang="en-US" dirty="0">
                <a:solidFill>
                  <a:schemeClr val="bg1"/>
                </a:solidFill>
              </a:rPr>
              <a:t>Safety and Secondary Efficacy </a:t>
            </a:r>
            <a:r>
              <a:rPr lang="en-US" dirty="0" smtClean="0">
                <a:solidFill>
                  <a:schemeClr val="bg1"/>
                </a:solidFill>
              </a:rPr>
              <a:t>Outcomes</a:t>
            </a:r>
            <a:r>
              <a:rPr lang="ro-RO" dirty="0" smtClean="0">
                <a:solidFill>
                  <a:schemeClr val="bg1"/>
                </a:solidFill>
              </a:rPr>
              <a:t> (cont.)</a:t>
            </a:r>
            <a:endParaRPr lang="en-US" dirty="0">
              <a:solidFill>
                <a:schemeClr val="bg1"/>
              </a:solidFill>
            </a:endParaRPr>
          </a:p>
        </p:txBody>
      </p:sp>
      <p:sp>
        <p:nvSpPr>
          <p:cNvPr id="8" name="Content Placeholder 7"/>
          <p:cNvSpPr>
            <a:spLocks noGrp="1"/>
          </p:cNvSpPr>
          <p:nvPr>
            <p:ph idx="1"/>
          </p:nvPr>
        </p:nvSpPr>
        <p:spPr/>
        <p:txBody>
          <a:bodyPr/>
          <a:lstStyle/>
          <a:p>
            <a:r>
              <a:rPr lang="en-US" dirty="0">
                <a:solidFill>
                  <a:srgbClr val="000000"/>
                </a:solidFill>
                <a:latin typeface="Calibri"/>
                <a:cs typeface="Calibri"/>
              </a:rPr>
              <a:t>Median symptom duration at transfusion: 30 days</a:t>
            </a:r>
            <a:endParaRPr lang="en-US" dirty="0"/>
          </a:p>
          <a:p>
            <a:r>
              <a:rPr lang="en-US" dirty="0"/>
              <a:t>Transfusion-related AEs occurred in 2 patients within 2-6 hrs, including a case of severe dyspnea; improved with supportive care</a:t>
            </a:r>
          </a:p>
          <a:p>
            <a:endParaRPr lang="en-US" dirty="0"/>
          </a:p>
        </p:txBody>
      </p:sp>
      <p:grpSp>
        <p:nvGrpSpPr>
          <p:cNvPr id="3" name="Group 1">
            <a:extLst>
              <a:ext uri="{FF2B5EF4-FFF2-40B4-BE49-F238E27FC236}">
                <a16:creationId xmlns:a16="http://schemas.microsoft.com/office/drawing/2014/main" xmlns="" id="{19D52439-BB9F-4D05-974A-B7D5F2B4E1FE}"/>
              </a:ext>
            </a:extLst>
          </p:cNvPr>
          <p:cNvGrpSpPr>
            <a:grpSpLocks/>
          </p:cNvGrpSpPr>
          <p:nvPr/>
        </p:nvGrpSpPr>
        <p:grpSpPr bwMode="auto">
          <a:xfrm>
            <a:off x="9392911" y="6213768"/>
            <a:ext cx="2488502" cy="449064"/>
            <a:chOff x="9602074" y="3550251"/>
            <a:chExt cx="2488502" cy="449257"/>
          </a:xfrm>
        </p:grpSpPr>
        <p:pic>
          <p:nvPicPr>
            <p:cNvPr id="22" name="Picture 21">
              <a:extLst>
                <a:ext uri="{FF2B5EF4-FFF2-40B4-BE49-F238E27FC236}">
                  <a16:creationId xmlns:a16="http://schemas.microsoft.com/office/drawing/2014/main" xmlns="" id="{9DD568C3-BF3F-4881-8BE9-A333CBE4A20A}"/>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3" name="Rectangle 8">
              <a:extLst>
                <a:ext uri="{FF2B5EF4-FFF2-40B4-BE49-F238E27FC236}">
                  <a16:creationId xmlns:a16="http://schemas.microsoft.com/office/drawing/2014/main" xmlns="" id="{D34A19C6-828E-4746-BE11-522CFF60E14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24" name="Text Box 15">
            <a:extLst>
              <a:ext uri="{FF2B5EF4-FFF2-40B4-BE49-F238E27FC236}">
                <a16:creationId xmlns:a16="http://schemas.microsoft.com/office/drawing/2014/main" xmlns="" id="{B5547289-1788-426B-B102-6D09BA396827}"/>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Li. JAMA. 2020;324:460. </a:t>
            </a:r>
          </a:p>
        </p:txBody>
      </p:sp>
      <p:graphicFrame>
        <p:nvGraphicFramePr>
          <p:cNvPr id="29"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 xmlns:p14="http://schemas.microsoft.com/office/powerpoint/2010/main" val="1536759704"/>
              </p:ext>
            </p:extLst>
          </p:nvPr>
        </p:nvGraphicFramePr>
        <p:xfrm>
          <a:off x="727076" y="3043263"/>
          <a:ext cx="10755312" cy="3109024"/>
        </p:xfrm>
        <a:graphic>
          <a:graphicData uri="http://schemas.openxmlformats.org/drawingml/2006/table">
            <a:tbl>
              <a:tblPr/>
              <a:tblGrid>
                <a:gridCol w="3167909">
                  <a:extLst>
                    <a:ext uri="{9D8B030D-6E8A-4147-A177-3AD203B41FA5}">
                      <a16:colId xmlns:a16="http://schemas.microsoft.com/office/drawing/2014/main" xmlns="" val="20000"/>
                    </a:ext>
                  </a:extLst>
                </a:gridCol>
                <a:gridCol w="2162830">
                  <a:extLst>
                    <a:ext uri="{9D8B030D-6E8A-4147-A177-3AD203B41FA5}">
                      <a16:colId xmlns:a16="http://schemas.microsoft.com/office/drawing/2014/main" xmlns="" val="20001"/>
                    </a:ext>
                  </a:extLst>
                </a:gridCol>
                <a:gridCol w="2162830">
                  <a:extLst>
                    <a:ext uri="{9D8B030D-6E8A-4147-A177-3AD203B41FA5}">
                      <a16:colId xmlns:a16="http://schemas.microsoft.com/office/drawing/2014/main" xmlns="" val="20002"/>
                    </a:ext>
                  </a:extLst>
                </a:gridCol>
                <a:gridCol w="2162830">
                  <a:extLst>
                    <a:ext uri="{9D8B030D-6E8A-4147-A177-3AD203B41FA5}">
                      <a16:colId xmlns:a16="http://schemas.microsoft.com/office/drawing/2014/main" xmlns="" val="20004"/>
                    </a:ext>
                  </a:extLst>
                </a:gridCol>
                <a:gridCol w="1098913">
                  <a:extLst>
                    <a:ext uri="{9D8B030D-6E8A-4147-A177-3AD203B41FA5}">
                      <a16:colId xmlns:a16="http://schemas.microsoft.com/office/drawing/2014/main" xmlns="" val="20003"/>
                    </a:ext>
                  </a:extLst>
                </a:gridCol>
              </a:tblGrid>
              <a:tr h="54230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sz="2000" b="1" i="0" u="none" strike="noStrike" cap="none" normalizeH="0" baseline="0" dirty="0">
                          <a:ln>
                            <a:noFill/>
                          </a:ln>
                          <a:solidFill>
                            <a:schemeClr val="tx1"/>
                          </a:solidFill>
                          <a:effectLst/>
                          <a:latin typeface="Calibri" panose="020F0502020204030204" pitchFamily="34" charset="0"/>
                        </a:rPr>
                        <a:t>Outcome,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Convalescent Plasma</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52)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Standard Treatment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51)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OR (95%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1" u="none" strike="noStrike" cap="none" normalizeH="0" baseline="0" dirty="0">
                          <a:ln>
                            <a:noFill/>
                          </a:ln>
                          <a:solidFill>
                            <a:schemeClr val="tx1"/>
                          </a:solidFill>
                          <a:effectLst/>
                          <a:latin typeface="Calibri" panose="020F0502020204030204" pitchFamily="34" charset="0"/>
                        </a:rPr>
                        <a:t>P </a:t>
                      </a:r>
                      <a:r>
                        <a:rPr kumimoji="0" lang="en-US" sz="2000" b="1" i="0" u="none" strike="noStrike" cap="none" normalizeH="0" baseline="0" dirty="0">
                          <a:ln>
                            <a:noFill/>
                          </a:ln>
                          <a:solidFill>
                            <a:schemeClr val="tx1"/>
                          </a:solidFill>
                          <a:effectLst/>
                          <a:latin typeface="Calibri" panose="020F0502020204030204" pitchFamily="34" charset="0"/>
                        </a:rPr>
                        <a:t>Value</a:t>
                      </a:r>
                      <a:endParaRPr kumimoji="0" lang="en-US" sz="2000" b="1" i="1"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21364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28-day mortality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8/51 (15.7)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12/50 (24.0)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0.59 (0.22-1.59)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21364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Discharge by Day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26/51 (51.0)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18/50 (36.0)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1.85 (0.83-4.10)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70663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Viral nucleic acid negativity</a:t>
                      </a:r>
                    </a:p>
                    <a:p>
                      <a:pPr marL="344488" marR="0" lvl="0" indent="-231775"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At 24 hrs</a:t>
                      </a:r>
                    </a:p>
                    <a:p>
                      <a:pPr marL="344488" marR="0" lvl="0" indent="-231775"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At 48 hrs</a:t>
                      </a:r>
                    </a:p>
                    <a:p>
                      <a:pPr marL="344488" marR="0" lvl="0" indent="-231775"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At 72 hrs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21/47 (44.7)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32/47 (68.1)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41/47 (87.2)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6/40 (15.0)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13/40 (32.5)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15/40 (37.5)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4.58 (1.62-12.96)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4.43 (1.80-10.92)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11.39 (3.91-33.18)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.003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&lt; .001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&lt; .001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 xmlns:p14="http://schemas.microsoft.com/office/powerpoint/2010/main" val="24058836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604675" y="1513046"/>
            <a:ext cx="10877529" cy="735979"/>
          </a:xfrm>
        </p:spPr>
        <p:txBody>
          <a:bodyPr/>
          <a:lstStyle/>
          <a:p>
            <a:r>
              <a:rPr lang="en-US" sz="2400" dirty="0"/>
              <a:t>Open-label </a:t>
            </a:r>
            <a:r>
              <a:rPr lang="en-US" sz="2400" dirty="0" smtClean="0"/>
              <a:t>R</a:t>
            </a:r>
            <a:r>
              <a:rPr lang="ro-RO" sz="2400" dirty="0" smtClean="0"/>
              <a:t>andomized </a:t>
            </a:r>
            <a:r>
              <a:rPr lang="en-US" sz="2400" dirty="0" smtClean="0"/>
              <a:t>C</a:t>
            </a:r>
            <a:r>
              <a:rPr lang="ro-RO" sz="2400" dirty="0" smtClean="0"/>
              <a:t>ontrolled  Reaction</a:t>
            </a:r>
            <a:r>
              <a:rPr lang="en-US" sz="2400" dirty="0" smtClean="0"/>
              <a:t>T</a:t>
            </a:r>
            <a:r>
              <a:rPr lang="ro-RO" sz="2400" smtClean="0"/>
              <a:t>rial</a:t>
            </a:r>
            <a:r>
              <a:rPr lang="en-US" sz="2400" smtClean="0"/>
              <a:t> </a:t>
            </a:r>
            <a:r>
              <a:rPr lang="en-US" sz="2400" dirty="0"/>
              <a:t>enrolling from 14 secondary and academic hospitals in the Netherlands (April-June 2020)</a:t>
            </a:r>
          </a:p>
        </p:txBody>
      </p:sp>
      <p:sp>
        <p:nvSpPr>
          <p:cNvPr id="2" name="Title 1"/>
          <p:cNvSpPr>
            <a:spLocks noGrp="1"/>
          </p:cNvSpPr>
          <p:nvPr>
            <p:ph type="title"/>
          </p:nvPr>
        </p:nvSpPr>
        <p:spPr/>
        <p:txBody>
          <a:bodyPr/>
          <a:lstStyle/>
          <a:p>
            <a:r>
              <a:rPr lang="en-US" dirty="0"/>
              <a:t>Randomized Controlled Trial in the Netherlands (ConCOVID): Convalescent Plasma for COVID-19</a:t>
            </a:r>
          </a:p>
        </p:txBody>
      </p:sp>
      <p:grpSp>
        <p:nvGrpSpPr>
          <p:cNvPr id="3" name="Group 1">
            <a:extLst>
              <a:ext uri="{FF2B5EF4-FFF2-40B4-BE49-F238E27FC236}">
                <a16:creationId xmlns:a16="http://schemas.microsoft.com/office/drawing/2014/main" xmlns="" id="{19D52439-BB9F-4D05-974A-B7D5F2B4E1FE}"/>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a16="http://schemas.microsoft.com/office/drawing/2014/main" xmlns="" id="{9DD568C3-BF3F-4881-8BE9-A333CBE4A20A}"/>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xmlns="" id="{D34A19C6-828E-4746-BE11-522CFF60E14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7" name="Text Box 15">
            <a:extLst>
              <a:ext uri="{FF2B5EF4-FFF2-40B4-BE49-F238E27FC236}">
                <a16:creationId xmlns:a16="http://schemas.microsoft.com/office/drawing/2014/main" xmlns="" id="{B5547289-1788-426B-B102-6D09BA396827}"/>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Gharbharan. medRxiv;[Preprint]. Note: This study has not been peer reviewed. NCT04342182. </a:t>
            </a:r>
          </a:p>
        </p:txBody>
      </p:sp>
      <p:sp>
        <p:nvSpPr>
          <p:cNvPr id="12" name="Content Placeholder 10"/>
          <p:cNvSpPr txBox="1">
            <a:spLocks/>
          </p:cNvSpPr>
          <p:nvPr/>
        </p:nvSpPr>
        <p:spPr bwMode="auto">
          <a:xfrm>
            <a:off x="604675" y="4949156"/>
            <a:ext cx="10877529" cy="1268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2400" b="0" dirty="0"/>
              <a:t>Primary endpoint: overall mortality until discharge or 60 days post admission</a:t>
            </a:r>
          </a:p>
          <a:p>
            <a:r>
              <a:rPr lang="en-US" sz="2400" b="0" dirty="0"/>
              <a:t>Secondary outcomes: length of hospital stay, improvement by WHO 8-point disease severity scale on Day 15, safety</a:t>
            </a:r>
          </a:p>
        </p:txBody>
      </p:sp>
      <p:sp>
        <p:nvSpPr>
          <p:cNvPr id="13" name="Rectangle 12"/>
          <p:cNvSpPr/>
          <p:nvPr/>
        </p:nvSpPr>
        <p:spPr>
          <a:xfrm>
            <a:off x="604674" y="2599327"/>
            <a:ext cx="2882815" cy="1200329"/>
          </a:xfrm>
          <a:prstGeom prst="rect">
            <a:avLst/>
          </a:prstGeom>
        </p:spPr>
        <p:txBody>
          <a:bodyPr wrap="square">
            <a:spAutoFit/>
          </a:bodyPr>
          <a:lstStyle/>
          <a:p>
            <a:pPr algn="ctr"/>
            <a:r>
              <a:rPr lang="en-US" b="0" dirty="0">
                <a:solidFill>
                  <a:schemeClr val="bg1"/>
                </a:solidFill>
                <a:latin typeface="Calibri"/>
                <a:cs typeface="Calibri"/>
              </a:rPr>
              <a:t>Adults hospitalized for clinical COVID-19 with positive RT-PCR in last 96 hrs</a:t>
            </a:r>
          </a:p>
          <a:p>
            <a:pPr algn="ctr"/>
            <a:r>
              <a:rPr lang="en-US" b="0" dirty="0">
                <a:solidFill>
                  <a:schemeClr val="bg1"/>
                </a:solidFill>
                <a:latin typeface="Calibri"/>
                <a:cs typeface="Calibri"/>
              </a:rPr>
              <a:t>(N = 86)</a:t>
            </a:r>
          </a:p>
        </p:txBody>
      </p:sp>
      <p:sp>
        <p:nvSpPr>
          <p:cNvPr id="14" name="Rectangle 13"/>
          <p:cNvSpPr/>
          <p:nvPr/>
        </p:nvSpPr>
        <p:spPr>
          <a:xfrm>
            <a:off x="1733754" y="4018377"/>
            <a:ext cx="9246625" cy="830997"/>
          </a:xfrm>
          <a:prstGeom prst="rect">
            <a:avLst/>
          </a:prstGeom>
        </p:spPr>
        <p:txBody>
          <a:bodyPr wrap="square">
            <a:spAutoFit/>
          </a:bodyPr>
          <a:lstStyle/>
          <a:p>
            <a:r>
              <a:rPr lang="en-US" sz="1600" b="0" dirty="0">
                <a:solidFill>
                  <a:schemeClr val="bg1"/>
                </a:solidFill>
                <a:latin typeface="Calibri"/>
                <a:cs typeface="Calibri"/>
              </a:rPr>
              <a:t>Trial terminated early due to finding of substantial BL autologous anti-SARS-CoV-2 </a:t>
            </a:r>
            <a:r>
              <a:rPr lang="en-US" sz="1600" b="0" dirty="0" err="1">
                <a:solidFill>
                  <a:schemeClr val="bg1"/>
                </a:solidFill>
                <a:latin typeface="Calibri"/>
                <a:cs typeface="Calibri"/>
              </a:rPr>
              <a:t>NAbs</a:t>
            </a:r>
            <a:r>
              <a:rPr lang="en-US" sz="1600" b="0" dirty="0">
                <a:solidFill>
                  <a:schemeClr val="bg1"/>
                </a:solidFill>
                <a:latin typeface="Calibri"/>
                <a:cs typeface="Calibri"/>
              </a:rPr>
              <a:t> in 79% of enrollees tested; prevents definite conclusions on clinical benefit of convalescent plasma. *300 mL with PRNT50 titer ≥ 1:80; if no clinical response and persistently positive RT-PCR, second plasma unit permissible after 5 days.</a:t>
            </a:r>
          </a:p>
        </p:txBody>
      </p:sp>
      <p:sp>
        <p:nvSpPr>
          <p:cNvPr id="15" name="Rectangle 49">
            <a:extLst>
              <a:ext uri="{FF2B5EF4-FFF2-40B4-BE49-F238E27FC236}">
                <a16:creationId xmlns:a16="http://schemas.microsoft.com/office/drawing/2014/main" xmlns="" id="{C346F25D-ABA6-46CD-940B-7C5654E371C3}"/>
              </a:ext>
            </a:extLst>
          </p:cNvPr>
          <p:cNvSpPr>
            <a:spLocks noChangeArrowheads="1"/>
          </p:cNvSpPr>
          <p:nvPr/>
        </p:nvSpPr>
        <p:spPr bwMode="auto">
          <a:xfrm>
            <a:off x="4272231" y="2465246"/>
            <a:ext cx="4476384" cy="724131"/>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Standard of Care + Convalescent Plasma*</a:t>
            </a:r>
            <a:endParaRPr lang="en-US" altLang="en-US" sz="1800" b="1" baseline="30000" dirty="0">
              <a:solidFill>
                <a:srgbClr val="FFFFFF"/>
              </a:solidFill>
              <a:latin typeface="Calibri" panose="020F0502020204030204" pitchFamily="34" charset="0"/>
              <a:cs typeface="Arial" panose="020B0604020202020204" pitchFamily="34" charset="0"/>
            </a:endParaRPr>
          </a:p>
          <a:p>
            <a:pPr lvl="0" algn="ctr" eaLnBrk="0" fontAlgn="base" hangingPunct="0">
              <a:lnSpc>
                <a:spcPct val="100000"/>
              </a:lnSpc>
              <a:spcBef>
                <a:spcPct val="0"/>
              </a:spcBef>
              <a:spcAft>
                <a:spcPct val="0"/>
              </a:spcAft>
              <a:buClrTx/>
              <a:buNone/>
            </a:pPr>
            <a:r>
              <a:rPr lang="en-US" altLang="en-US" sz="1800" dirty="0">
                <a:solidFill>
                  <a:srgbClr val="FFFFFF"/>
                </a:solidFill>
                <a:latin typeface="Calibri" panose="020F0502020204030204" pitchFamily="34" charset="0"/>
                <a:cs typeface="Arial" panose="020B0604020202020204" pitchFamily="34" charset="0"/>
              </a:rPr>
              <a:t>(n = 43)</a:t>
            </a:r>
          </a:p>
        </p:txBody>
      </p:sp>
      <p:sp>
        <p:nvSpPr>
          <p:cNvPr id="16" name="Rectangle 50">
            <a:extLst>
              <a:ext uri="{FF2B5EF4-FFF2-40B4-BE49-F238E27FC236}">
                <a16:creationId xmlns:a16="http://schemas.microsoft.com/office/drawing/2014/main" xmlns="" id="{FD3256D1-4424-49E5-A490-F3D2F2281980}"/>
              </a:ext>
            </a:extLst>
          </p:cNvPr>
          <p:cNvSpPr>
            <a:spLocks noChangeArrowheads="1"/>
          </p:cNvSpPr>
          <p:nvPr/>
        </p:nvSpPr>
        <p:spPr bwMode="auto">
          <a:xfrm>
            <a:off x="4268055" y="3238117"/>
            <a:ext cx="4480560" cy="73152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Standard of Care Alone</a:t>
            </a:r>
          </a:p>
          <a:p>
            <a:pPr lvl="0" algn="ctr" eaLnBrk="0" fontAlgn="base" hangingPunct="0">
              <a:lnSpc>
                <a:spcPct val="100000"/>
              </a:lnSpc>
              <a:spcBef>
                <a:spcPct val="0"/>
              </a:spcBef>
              <a:spcAft>
                <a:spcPct val="0"/>
              </a:spcAft>
              <a:buClrTx/>
              <a:buNone/>
            </a:pPr>
            <a:r>
              <a:rPr lang="en-US" altLang="en-US" sz="1800" dirty="0">
                <a:solidFill>
                  <a:srgbClr val="FFFFFF"/>
                </a:solidFill>
                <a:latin typeface="Calibri" panose="020F0502020204030204" pitchFamily="34" charset="0"/>
                <a:cs typeface="Arial" panose="020B0604020202020204" pitchFamily="34" charset="0"/>
              </a:rPr>
              <a:t>(n = 43)</a:t>
            </a:r>
          </a:p>
        </p:txBody>
      </p:sp>
      <p:sp>
        <p:nvSpPr>
          <p:cNvPr id="24" name="Line 53">
            <a:extLst>
              <a:ext uri="{FF2B5EF4-FFF2-40B4-BE49-F238E27FC236}">
                <a16:creationId xmlns:a16="http://schemas.microsoft.com/office/drawing/2014/main" xmlns="" id="{19B47B8E-7D11-46DE-BD1E-B2309FDE5C23}"/>
              </a:ext>
            </a:extLst>
          </p:cNvPr>
          <p:cNvSpPr>
            <a:spLocks noChangeShapeType="1"/>
          </p:cNvSpPr>
          <p:nvPr/>
        </p:nvSpPr>
        <p:spPr bwMode="auto">
          <a:xfrm>
            <a:off x="3423439" y="3255460"/>
            <a:ext cx="622300" cy="350837"/>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26" name="Line 53">
            <a:extLst>
              <a:ext uri="{FF2B5EF4-FFF2-40B4-BE49-F238E27FC236}">
                <a16:creationId xmlns:a16="http://schemas.microsoft.com/office/drawing/2014/main" xmlns="" id="{19B47B8E-7D11-46DE-BD1E-B2309FDE5C23}"/>
              </a:ext>
            </a:extLst>
          </p:cNvPr>
          <p:cNvSpPr>
            <a:spLocks noChangeShapeType="1"/>
          </p:cNvSpPr>
          <p:nvPr/>
        </p:nvSpPr>
        <p:spPr bwMode="auto">
          <a:xfrm flipV="1">
            <a:off x="3431151" y="2813084"/>
            <a:ext cx="622300" cy="350837"/>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9895290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ConCOVID: Outcomes</a:t>
            </a:r>
          </a:p>
        </p:txBody>
      </p:sp>
      <p:sp>
        <p:nvSpPr>
          <p:cNvPr id="3" name="Content Placeholder 2"/>
          <p:cNvSpPr>
            <a:spLocks noGrp="1"/>
          </p:cNvSpPr>
          <p:nvPr>
            <p:ph idx="1"/>
          </p:nvPr>
        </p:nvSpPr>
        <p:spPr/>
        <p:txBody>
          <a:bodyPr/>
          <a:lstStyle/>
          <a:p>
            <a:r>
              <a:rPr lang="en-US" sz="2600" dirty="0"/>
              <a:t>Median symptom duration at inclusion: 10 days. </a:t>
            </a:r>
          </a:p>
          <a:p>
            <a:r>
              <a:rPr lang="en-US" sz="2600" dirty="0"/>
              <a:t>Time to discharge, HR: 0.88 (95% CI: 0.49-1.60; </a:t>
            </a:r>
            <a:r>
              <a:rPr lang="en-US" sz="2600" i="1" dirty="0"/>
              <a:t>P </a:t>
            </a:r>
            <a:r>
              <a:rPr lang="en-US" sz="2600" dirty="0"/>
              <a:t>= .68)</a:t>
            </a:r>
          </a:p>
          <a:p>
            <a:r>
              <a:rPr lang="en-US" sz="2600" dirty="0"/>
              <a:t>No plasma-related severe AEs reported</a:t>
            </a:r>
          </a:p>
          <a:p>
            <a:r>
              <a:rPr lang="en-US" sz="2600" dirty="0"/>
              <a:t>Definitive conclusion of benefit not possible due to early trial termination (likely underpowered)</a:t>
            </a:r>
          </a:p>
        </p:txBody>
      </p:sp>
      <p:grpSp>
        <p:nvGrpSpPr>
          <p:cNvPr id="4" name="Group 1">
            <a:extLst>
              <a:ext uri="{FF2B5EF4-FFF2-40B4-BE49-F238E27FC236}">
                <a16:creationId xmlns:a16="http://schemas.microsoft.com/office/drawing/2014/main" xmlns="" id="{19D52439-BB9F-4D05-974A-B7D5F2B4E1FE}"/>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a16="http://schemas.microsoft.com/office/drawing/2014/main" xmlns="" id="{9DD568C3-BF3F-4881-8BE9-A333CBE4A20A}"/>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xmlns="" id="{D34A19C6-828E-4746-BE11-522CFF60E14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7" name="Text Box 15">
            <a:extLst>
              <a:ext uri="{FF2B5EF4-FFF2-40B4-BE49-F238E27FC236}">
                <a16:creationId xmlns:a16="http://schemas.microsoft.com/office/drawing/2014/main" xmlns="" id="{B5547289-1788-426B-B102-6D09BA396827}"/>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Gharbharan. medRxiv;[Preprint]. Note: This study has not been peer reviewed. </a:t>
            </a:r>
          </a:p>
        </p:txBody>
      </p:sp>
      <p:graphicFrame>
        <p:nvGraphicFramePr>
          <p:cNvPr id="20"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 xmlns:p14="http://schemas.microsoft.com/office/powerpoint/2010/main" val="3220497338"/>
              </p:ext>
            </p:extLst>
          </p:nvPr>
        </p:nvGraphicFramePr>
        <p:xfrm>
          <a:off x="727076" y="4072904"/>
          <a:ext cx="10755311" cy="2103168"/>
        </p:xfrm>
        <a:graphic>
          <a:graphicData uri="http://schemas.openxmlformats.org/drawingml/2006/table">
            <a:tbl>
              <a:tblPr/>
              <a:tblGrid>
                <a:gridCol w="3365952">
                  <a:extLst>
                    <a:ext uri="{9D8B030D-6E8A-4147-A177-3AD203B41FA5}">
                      <a16:colId xmlns:a16="http://schemas.microsoft.com/office/drawing/2014/main" xmlns="" val="20000"/>
                    </a:ext>
                  </a:extLst>
                </a:gridCol>
                <a:gridCol w="2022690">
                  <a:extLst>
                    <a:ext uri="{9D8B030D-6E8A-4147-A177-3AD203B41FA5}">
                      <a16:colId xmlns:a16="http://schemas.microsoft.com/office/drawing/2014/main" xmlns="" val="20001"/>
                    </a:ext>
                  </a:extLst>
                </a:gridCol>
                <a:gridCol w="2022690">
                  <a:extLst>
                    <a:ext uri="{9D8B030D-6E8A-4147-A177-3AD203B41FA5}">
                      <a16:colId xmlns:a16="http://schemas.microsoft.com/office/drawing/2014/main" xmlns="" val="20002"/>
                    </a:ext>
                  </a:extLst>
                </a:gridCol>
                <a:gridCol w="2022690">
                  <a:extLst>
                    <a:ext uri="{9D8B030D-6E8A-4147-A177-3AD203B41FA5}">
                      <a16:colId xmlns:a16="http://schemas.microsoft.com/office/drawing/2014/main" xmlns="" val="20003"/>
                    </a:ext>
                  </a:extLst>
                </a:gridCol>
                <a:gridCol w="1321289">
                  <a:extLst>
                    <a:ext uri="{9D8B030D-6E8A-4147-A177-3AD203B41FA5}">
                      <a16:colId xmlns:a16="http://schemas.microsoft.com/office/drawing/2014/main" xmlns="" val="20004"/>
                    </a:ext>
                  </a:extLst>
                </a:gridCol>
              </a:tblGrid>
              <a:tr h="43926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2000" b="1" i="0" u="none" strike="noStrike" cap="none" normalizeH="0" baseline="0" dirty="0">
                          <a:ln>
                            <a:noFill/>
                          </a:ln>
                          <a:solidFill>
                            <a:schemeClr val="tx1"/>
                          </a:solidFill>
                          <a:effectLst/>
                          <a:latin typeface="Calibri" panose="020F0502020204030204" pitchFamily="34" charset="0"/>
                        </a:rPr>
                        <a:t>Outcome,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Convalescent Plasma</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43)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Standard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of Care</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43)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Adjusted OR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1" u="none" strike="noStrike" cap="none" normalizeH="0" baseline="0" dirty="0">
                          <a:ln>
                            <a:noFill/>
                          </a:ln>
                          <a:solidFill>
                            <a:schemeClr val="tx1"/>
                          </a:solidFill>
                          <a:effectLst/>
                          <a:latin typeface="Calibri" panose="020F0502020204030204" pitchFamily="34" charset="0"/>
                        </a:rPr>
                        <a:t>P </a:t>
                      </a:r>
                      <a:r>
                        <a:rPr kumimoji="0" lang="en-US" sz="2000" b="1" i="0" u="none" strike="noStrike" cap="none" normalizeH="0" baseline="0" dirty="0">
                          <a:ln>
                            <a:noFill/>
                          </a:ln>
                          <a:solidFill>
                            <a:schemeClr val="tx1"/>
                          </a:solidFill>
                          <a:effectLst/>
                          <a:latin typeface="Calibri" panose="020F0502020204030204" pitchFamily="34" charset="0"/>
                        </a:rPr>
                        <a:t>Value</a:t>
                      </a:r>
                      <a:endParaRPr kumimoji="0" lang="en-US" sz="2000" b="1" i="1"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1730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Overall mortality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6 (14)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11 (26)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0.95 (0.20-4.67)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.95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3061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Improvement in WHO disease severity score on Day 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25 (58)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25 (58)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1.30 (0.52-3.32)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 xmlns:p14="http://schemas.microsoft.com/office/powerpoint/2010/main" val="34603316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B68F4E-0CC8-4590-BFC0-6AEA9DFB26CF}"/>
              </a:ext>
            </a:extLst>
          </p:cNvPr>
          <p:cNvSpPr>
            <a:spLocks noGrp="1"/>
          </p:cNvSpPr>
          <p:nvPr>
            <p:ph type="title"/>
          </p:nvPr>
        </p:nvSpPr>
        <p:spPr>
          <a:xfrm>
            <a:off x="313898" y="238127"/>
            <a:ext cx="11878102" cy="1103313"/>
          </a:xfrm>
        </p:spPr>
        <p:txBody>
          <a:bodyPr/>
          <a:lstStyle/>
          <a:p>
            <a:r>
              <a:rPr lang="en-US" sz="3200" dirty="0">
                <a:solidFill>
                  <a:schemeClr val="bg1"/>
                </a:solidFill>
              </a:rPr>
              <a:t>FDA EUA </a:t>
            </a:r>
            <a:r>
              <a:rPr lang="ro-RO" sz="3200" dirty="0" smtClean="0">
                <a:solidFill>
                  <a:schemeClr val="bg1"/>
                </a:solidFill>
              </a:rPr>
              <a:t>– Plasma convalescentă în COVID-19</a:t>
            </a:r>
            <a:r>
              <a:rPr lang="en-US" sz="3200" dirty="0" smtClean="0">
                <a:solidFill>
                  <a:schemeClr val="bg1"/>
                </a:solidFill>
              </a:rPr>
              <a:t>:</a:t>
            </a:r>
            <a:r>
              <a:rPr lang="ro-RO" sz="3200" dirty="0" smtClean="0">
                <a:solidFill>
                  <a:schemeClr val="bg1"/>
                </a:solidFill>
              </a:rPr>
              <a:t> Dovezi clinice</a:t>
            </a:r>
            <a:endParaRPr lang="en-US" sz="3200" dirty="0">
              <a:solidFill>
                <a:schemeClr val="bg1"/>
              </a:solidFill>
            </a:endParaRPr>
          </a:p>
        </p:txBody>
      </p:sp>
      <p:sp>
        <p:nvSpPr>
          <p:cNvPr id="10" name="Content Placeholder 9"/>
          <p:cNvSpPr>
            <a:spLocks noGrp="1"/>
          </p:cNvSpPr>
          <p:nvPr>
            <p:ph idx="1"/>
          </p:nvPr>
        </p:nvSpPr>
        <p:spPr/>
        <p:txBody>
          <a:bodyPr/>
          <a:lstStyle/>
          <a:p>
            <a:r>
              <a:rPr lang="en-US" b="1" i="1" dirty="0" smtClean="0"/>
              <a:t>“</a:t>
            </a:r>
            <a:r>
              <a:rPr lang="vi-VN" b="1" i="1" dirty="0" smtClean="0"/>
              <a:t>Plasma convalescentă nu trebuie considerată un nou standard de îngrijire pentru tratamentul pacienților cu COVID-19</a:t>
            </a:r>
            <a:r>
              <a:rPr lang="en-US" b="1" i="1" dirty="0" smtClean="0"/>
              <a:t>”</a:t>
            </a:r>
            <a:endParaRPr lang="en-US" b="1" i="1" dirty="0"/>
          </a:p>
          <a:p>
            <a:r>
              <a:rPr lang="en-US" i="1" dirty="0" smtClean="0"/>
              <a:t>“</a:t>
            </a:r>
            <a:r>
              <a:rPr lang="ro-RO" i="1" dirty="0" smtClean="0"/>
              <a:t>Având în vedere că dovezile clinice care susțin această Autorizație de Utilizare de Urgență (EUA) nu au fost obținute din studii clinice randomizate, prospective, bine controlate, sunt necesare studii clinice randomizate suplimentare</a:t>
            </a:r>
            <a:r>
              <a:rPr lang="en-US" i="1" dirty="0" smtClean="0"/>
              <a:t>”</a:t>
            </a:r>
            <a:endParaRPr lang="en-US" i="1" dirty="0"/>
          </a:p>
          <a:p>
            <a:r>
              <a:rPr lang="en-US" i="1" dirty="0" smtClean="0"/>
              <a:t>“</a:t>
            </a:r>
            <a:r>
              <a:rPr lang="ro-RO" i="1" dirty="0" smtClean="0"/>
              <a:t>Studiile clinice în curs cu privire la plasma convalescentă nu ar trebui modificate pe baza emiterii autorizației de utilizare de urgență. Furnizorii sunt încurajați să înroleze pacienții în aceste studii clinice în curs</a:t>
            </a:r>
            <a:r>
              <a:rPr lang="en-US" i="1" dirty="0" smtClean="0"/>
              <a:t>”</a:t>
            </a:r>
            <a:endParaRPr lang="en-US" i="1" dirty="0"/>
          </a:p>
        </p:txBody>
      </p:sp>
      <p:sp>
        <p:nvSpPr>
          <p:cNvPr id="13" name="Text Box 15">
            <a:extLst>
              <a:ext uri="{FF2B5EF4-FFF2-40B4-BE49-F238E27FC236}">
                <a16:creationId xmlns:a16="http://schemas.microsoft.com/office/drawing/2014/main" xmlns="" id="{B5547289-1788-426B-B102-6D09BA396827}"/>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Convalescent Plasma EUA Fact Sheet for Healthcare Providers.</a:t>
            </a:r>
          </a:p>
        </p:txBody>
      </p:sp>
    </p:spTree>
    <p:extLst>
      <p:ext uri="{BB962C8B-B14F-4D97-AF65-F5344CB8AC3E}">
        <p14:creationId xmlns="" xmlns:p14="http://schemas.microsoft.com/office/powerpoint/2010/main" val="2206849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F56797-873B-46EF-A3E7-63F7D4700A8A}"/>
              </a:ext>
            </a:extLst>
          </p:cNvPr>
          <p:cNvSpPr>
            <a:spLocks noGrp="1"/>
          </p:cNvSpPr>
          <p:nvPr>
            <p:ph type="title"/>
          </p:nvPr>
        </p:nvSpPr>
        <p:spPr/>
        <p:txBody>
          <a:bodyPr/>
          <a:lstStyle/>
          <a:p>
            <a:r>
              <a:rPr lang="en-US" dirty="0"/>
              <a:t>NIH: </a:t>
            </a:r>
            <a:r>
              <a:rPr lang="ro-RO" dirty="0" smtClean="0"/>
              <a:t>Ghiduri de tratament </a:t>
            </a:r>
            <a:r>
              <a:rPr lang="en-US" dirty="0" smtClean="0"/>
              <a:t>COVID-19 </a:t>
            </a:r>
            <a:r>
              <a:rPr lang="en-US" dirty="0"/>
              <a:t/>
            </a:r>
            <a:br>
              <a:rPr lang="en-US" dirty="0"/>
            </a:br>
            <a:endParaRPr lang="en-US" dirty="0"/>
          </a:p>
        </p:txBody>
      </p:sp>
      <p:sp>
        <p:nvSpPr>
          <p:cNvPr id="5" name="TextBox 4">
            <a:extLst>
              <a:ext uri="{FF2B5EF4-FFF2-40B4-BE49-F238E27FC236}">
                <a16:creationId xmlns:a16="http://schemas.microsoft.com/office/drawing/2014/main" xmlns="" id="{E5910CC4-995B-496C-991D-2BD29BA4A078}"/>
              </a:ext>
            </a:extLst>
          </p:cNvPr>
          <p:cNvSpPr txBox="1"/>
          <p:nvPr/>
        </p:nvSpPr>
        <p:spPr bwMode="auto">
          <a:xfrm>
            <a:off x="709795" y="1611068"/>
            <a:ext cx="5386204" cy="1123712"/>
          </a:xfrm>
          <a:prstGeom prst="roundRect">
            <a:avLst/>
          </a:prstGeom>
          <a:solidFill>
            <a:schemeClr val="accent1"/>
          </a:solidFill>
          <a:ln>
            <a:noFill/>
          </a:ln>
        </p:spPr>
        <p:txBody>
          <a:bodyPr wrap="square" rtlCol="0">
            <a:spAutoFit/>
          </a:bodyPr>
          <a:lstStyle/>
          <a:p>
            <a:pPr algn="ctr">
              <a:spcBef>
                <a:spcPct val="50000"/>
              </a:spcBef>
              <a:spcAft>
                <a:spcPct val="0"/>
              </a:spcAft>
            </a:pPr>
            <a:r>
              <a:rPr lang="en-US" sz="2000" i="1" dirty="0" smtClean="0">
                <a:latin typeface="Calibri" panose="020F0502020204030204" pitchFamily="34" charset="0"/>
                <a:cs typeface="Calibri" panose="020F0502020204030204" pitchFamily="34" charset="0"/>
              </a:rPr>
              <a:t>“</a:t>
            </a:r>
            <a:r>
              <a:rPr lang="ro-RO" sz="2000" b="1" i="1" dirty="0" smtClean="0">
                <a:latin typeface="Calibri" panose="020F0502020204030204" pitchFamily="34" charset="0"/>
                <a:cs typeface="Calibri" panose="020F0502020204030204" pitchFamily="34" charset="0"/>
              </a:rPr>
              <a:t>Nu există date suficiente pentru a recomanda sau contraindica utilizarea plasmei convalescente în tratamentul COVID-19.</a:t>
            </a:r>
            <a:r>
              <a:rPr lang="en-US" sz="2000" i="1" dirty="0" smtClean="0">
                <a:latin typeface="Calibri" panose="020F0502020204030204" pitchFamily="34" charset="0"/>
                <a:cs typeface="Calibri" panose="020F0502020204030204" pitchFamily="34" charset="0"/>
              </a:rPr>
              <a:t>”</a:t>
            </a:r>
            <a:endParaRPr lang="en-GB" sz="2000" i="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96BC7E1E-0E73-43FF-B344-1F3EA1BBE54C}"/>
              </a:ext>
            </a:extLst>
          </p:cNvPr>
          <p:cNvSpPr txBox="1"/>
          <p:nvPr/>
        </p:nvSpPr>
        <p:spPr bwMode="auto">
          <a:xfrm>
            <a:off x="723900" y="2824868"/>
            <a:ext cx="10763388" cy="1804749"/>
          </a:xfrm>
          <a:prstGeom prst="roundRect">
            <a:avLst/>
          </a:prstGeom>
          <a:solidFill>
            <a:schemeClr val="accent2"/>
          </a:solidFill>
          <a:ln>
            <a:noFill/>
          </a:ln>
        </p:spPr>
        <p:txBody>
          <a:bodyPr wrap="square" rtlCol="0">
            <a:spAutoFit/>
          </a:bodyPr>
          <a:lstStyle/>
          <a:p>
            <a:pPr algn="ctr">
              <a:spcBef>
                <a:spcPct val="50000"/>
              </a:spcBef>
            </a:pPr>
            <a:r>
              <a:rPr lang="en-US" sz="2000" i="1" dirty="0" smtClean="0">
                <a:latin typeface="Calibri" panose="020F0502020204030204" pitchFamily="34" charset="0"/>
                <a:cs typeface="Calibri" panose="020F0502020204030204" pitchFamily="34" charset="0"/>
              </a:rPr>
              <a:t>“</a:t>
            </a:r>
            <a:r>
              <a:rPr lang="ro-RO" sz="2000" i="1" dirty="0" smtClean="0">
                <a:latin typeface="Calibri" panose="020F0502020204030204" pitchFamily="34" charset="0"/>
                <a:cs typeface="Calibri" panose="020F0502020204030204" pitchFamily="34" charset="0"/>
              </a:rPr>
              <a:t>Datele disponibile sugerează că reacțiile adverse severe după administrarea de plasmă convalescentă în COVID-19 sunt rare și sunt în concordanță cu riscurile asociate perfuziilor de plasmă cu alte indicații. Nu au fost evaluate riscurile pe termen lung ale tratamentului cu plasmă convalescentă în COVID-19 și dacă utilizarea acesteia atenuează răspunsul imun la SARS-CoV-2, făcând pacienții mai susceptibili la reinfecție.</a:t>
            </a:r>
            <a:r>
              <a:rPr lang="en-US" sz="2000" i="1" dirty="0" smtClean="0">
                <a:latin typeface="Calibri" pitchFamily="34" charset="0"/>
                <a:cs typeface="Calibri" pitchFamily="34" charset="0"/>
              </a:rPr>
              <a:t>”</a:t>
            </a:r>
            <a:endParaRPr lang="en-US" sz="2000" i="1" dirty="0">
              <a:latin typeface="Calibri" pitchFamily="34" charset="0"/>
              <a:cs typeface="Calibri" pitchFamily="34" charset="0"/>
            </a:endParaRPr>
          </a:p>
        </p:txBody>
      </p:sp>
      <p:sp>
        <p:nvSpPr>
          <p:cNvPr id="9" name="TextBox 8">
            <a:extLst>
              <a:ext uri="{FF2B5EF4-FFF2-40B4-BE49-F238E27FC236}">
                <a16:creationId xmlns:a16="http://schemas.microsoft.com/office/drawing/2014/main" xmlns="" id="{04F05D4B-32E0-4A38-90E0-B8C86F2E6572}"/>
              </a:ext>
            </a:extLst>
          </p:cNvPr>
          <p:cNvSpPr txBox="1"/>
          <p:nvPr/>
        </p:nvSpPr>
        <p:spPr bwMode="auto">
          <a:xfrm>
            <a:off x="6163057" y="1588290"/>
            <a:ext cx="5319148" cy="1123712"/>
          </a:xfrm>
          <a:prstGeom prst="roundRect">
            <a:avLst/>
          </a:prstGeom>
          <a:solidFill>
            <a:schemeClr val="accent3"/>
          </a:solidFill>
          <a:ln>
            <a:noFill/>
          </a:ln>
        </p:spPr>
        <p:txBody>
          <a:bodyPr wrap="square" rtlCol="0">
            <a:spAutoFit/>
          </a:bodyPr>
          <a:lstStyle/>
          <a:p>
            <a:pPr algn="ctr"/>
            <a:r>
              <a:rPr lang="en-US" sz="2000" i="1" dirty="0" smtClean="0">
                <a:latin typeface="Calibri" panose="020F0502020204030204" pitchFamily="34" charset="0"/>
                <a:cs typeface="Calibri" panose="020F0502020204030204" pitchFamily="34" charset="0"/>
              </a:rPr>
              <a:t>“</a:t>
            </a:r>
            <a:r>
              <a:rPr lang="ro-RO" sz="2000" i="1" dirty="0" smtClean="0">
                <a:latin typeface="Calibri" panose="020F0502020204030204" pitchFamily="34" charset="0"/>
                <a:cs typeface="Calibri" panose="020F0502020204030204" pitchFamily="34" charset="0"/>
              </a:rPr>
              <a:t>Plasma convalescentă nu trebuie considerată standard de îngrijire pentru tratamentul pacienților cu COVID-19.</a:t>
            </a:r>
            <a:r>
              <a:rPr lang="en-US" sz="2000" i="1" dirty="0" smtClean="0">
                <a:latin typeface="Calibri" panose="020F0502020204030204" pitchFamily="34" charset="0"/>
                <a:cs typeface="Calibri" panose="020F0502020204030204" pitchFamily="34" charset="0"/>
              </a:rPr>
              <a:t>”</a:t>
            </a:r>
            <a:endParaRPr lang="en-US" sz="2000" i="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D3BBE99C-388B-4503-94D8-BF53AE3E3E1C}"/>
              </a:ext>
            </a:extLst>
          </p:cNvPr>
          <p:cNvSpPr txBox="1"/>
          <p:nvPr/>
        </p:nvSpPr>
        <p:spPr bwMode="auto">
          <a:xfrm>
            <a:off x="709795" y="4783097"/>
            <a:ext cx="10767976" cy="1123712"/>
          </a:xfrm>
          <a:prstGeom prst="roundRect">
            <a:avLst/>
          </a:prstGeom>
          <a:solidFill>
            <a:schemeClr val="accent3">
              <a:lumMod val="20000"/>
              <a:lumOff val="80000"/>
            </a:schemeClr>
          </a:solidFill>
          <a:ln>
            <a:noFill/>
          </a:ln>
        </p:spPr>
        <p:txBody>
          <a:bodyPr wrap="square" rtlCol="0">
            <a:spAutoFit/>
          </a:bodyPr>
          <a:lstStyle/>
          <a:p>
            <a:pPr algn="ctr"/>
            <a:r>
              <a:rPr lang="en-US" sz="2000" i="1" dirty="0" smtClean="0">
                <a:solidFill>
                  <a:schemeClr val="bg1"/>
                </a:solidFill>
                <a:latin typeface="Calibri" panose="020F0502020204030204" pitchFamily="34" charset="0"/>
                <a:cs typeface="Calibri" panose="020F0502020204030204" pitchFamily="34" charset="0"/>
              </a:rPr>
              <a:t>“</a:t>
            </a:r>
            <a:r>
              <a:rPr lang="ro-RO" sz="2000" i="1" dirty="0" smtClean="0">
                <a:solidFill>
                  <a:schemeClr val="bg1"/>
                </a:solidFill>
                <a:latin typeface="Calibri" pitchFamily="34" charset="0"/>
                <a:cs typeface="Calibri" pitchFamily="34" charset="0"/>
              </a:rPr>
              <a:t>Sunt necesare studii randomizate, prospective, bine controlate, pentru a determina dacă plasma convalescentă este eficientă și sigură pentru tratamentul COVID-19. Membrii sistemului public de sănătate sunt încurajați să participe la aceste studii clinice prospective.</a:t>
            </a:r>
            <a:r>
              <a:rPr lang="en-US" sz="2000" i="1" dirty="0" smtClean="0">
                <a:solidFill>
                  <a:schemeClr val="bg1"/>
                </a:solidFill>
                <a:latin typeface="Calibri" panose="020F0502020204030204" pitchFamily="34" charset="0"/>
                <a:cs typeface="Calibri" panose="020F0502020204030204" pitchFamily="34" charset="0"/>
              </a:rPr>
              <a:t>”</a:t>
            </a:r>
            <a:endParaRPr lang="en-US" sz="2000" i="1" dirty="0">
              <a:solidFill>
                <a:schemeClr val="bg1"/>
              </a:solidFill>
              <a:latin typeface="Calibri" panose="020F0502020204030204" pitchFamily="34" charset="0"/>
              <a:cs typeface="Calibri" panose="020F0502020204030204" pitchFamily="34" charset="0"/>
            </a:endParaRPr>
          </a:p>
        </p:txBody>
      </p:sp>
      <p:grpSp>
        <p:nvGrpSpPr>
          <p:cNvPr id="3" name="Group 1">
            <a:extLst>
              <a:ext uri="{FF2B5EF4-FFF2-40B4-BE49-F238E27FC236}">
                <a16:creationId xmlns:a16="http://schemas.microsoft.com/office/drawing/2014/main" xmlns="" id="{F41EF812-A8FA-4EFA-B10D-51F367B3A698}"/>
              </a:ext>
            </a:extLst>
          </p:cNvPr>
          <p:cNvGrpSpPr>
            <a:grpSpLocks/>
          </p:cNvGrpSpPr>
          <p:nvPr/>
        </p:nvGrpSpPr>
        <p:grpSpPr bwMode="auto">
          <a:xfrm>
            <a:off x="9392911" y="6213768"/>
            <a:ext cx="2488502" cy="449064"/>
            <a:chOff x="9602074" y="3550251"/>
            <a:chExt cx="2488502" cy="449257"/>
          </a:xfrm>
        </p:grpSpPr>
        <p:pic>
          <p:nvPicPr>
            <p:cNvPr id="13" name="Picture 12">
              <a:extLst>
                <a:ext uri="{FF2B5EF4-FFF2-40B4-BE49-F238E27FC236}">
                  <a16:creationId xmlns:a16="http://schemas.microsoft.com/office/drawing/2014/main" xmlns="" id="{FC0D6381-DA27-4D51-A842-6B36E581180F}"/>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4" name="Rectangle 8">
              <a:extLst>
                <a:ext uri="{FF2B5EF4-FFF2-40B4-BE49-F238E27FC236}">
                  <a16:creationId xmlns:a16="http://schemas.microsoft.com/office/drawing/2014/main" xmlns="" id="{6BCA0C46-84EA-4D55-9BE9-E21DAB98DFF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5" name="Text Box 15">
            <a:extLst>
              <a:ext uri="{FF2B5EF4-FFF2-40B4-BE49-F238E27FC236}">
                <a16:creationId xmlns:a16="http://schemas.microsoft.com/office/drawing/2014/main" xmlns="" id="{F7FF9474-DE34-4995-8D3E-55AF42430CC9}"/>
              </a:ext>
            </a:extLst>
          </p:cNvPr>
          <p:cNvSpPr txBox="1">
            <a:spLocks noChangeArrowheads="1"/>
          </p:cNvSpPr>
          <p:nvPr/>
        </p:nvSpPr>
        <p:spPr bwMode="auto">
          <a:xfrm>
            <a:off x="403786"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NIH COVID-19 Treatment Guidelines. Updated September 01, 2020. https://www.covid19treatmentguidelines.nih.gov/statement-on-convalescent-plasma-eua/ </a:t>
            </a:r>
          </a:p>
        </p:txBody>
      </p:sp>
    </p:spTree>
    <p:extLst>
      <p:ext uri="{BB962C8B-B14F-4D97-AF65-F5344CB8AC3E}">
        <p14:creationId xmlns="" xmlns:p14="http://schemas.microsoft.com/office/powerpoint/2010/main" val="37118069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xmlns="" id="{8946CD02-CA4A-4323-9621-7804767E68E1}"/>
              </a:ext>
            </a:extLst>
          </p:cNvPr>
          <p:cNvSpPr txBox="1"/>
          <p:nvPr/>
        </p:nvSpPr>
        <p:spPr bwMode="auto">
          <a:xfrm>
            <a:off x="8668901" y="4522755"/>
            <a:ext cx="68480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spcBef>
                <a:spcPct val="50000"/>
              </a:spcBef>
              <a:spcAft>
                <a:spcPct val="0"/>
              </a:spcAft>
            </a:pPr>
            <a:r>
              <a:rPr lang="en-US" sz="1400" b="0" dirty="0">
                <a:solidFill>
                  <a:schemeClr val="bg1"/>
                </a:solidFill>
                <a:latin typeface="Calibri" panose="020F0502020204030204" pitchFamily="34" charset="0"/>
              </a:rPr>
              <a:t>CH</a:t>
            </a:r>
            <a:r>
              <a:rPr lang="en-US" sz="1400" b="0" baseline="-25000" dirty="0">
                <a:solidFill>
                  <a:schemeClr val="bg1"/>
                </a:solidFill>
                <a:latin typeface="Calibri" panose="020F0502020204030204" pitchFamily="34" charset="0"/>
              </a:rPr>
              <a:t>2</a:t>
            </a:r>
            <a:r>
              <a:rPr lang="en-US" sz="1400" b="0" dirty="0">
                <a:solidFill>
                  <a:schemeClr val="bg1"/>
                </a:solidFill>
                <a:latin typeface="Calibri" panose="020F0502020204030204" pitchFamily="34" charset="0"/>
              </a:rPr>
              <a:t>OH</a:t>
            </a:r>
          </a:p>
        </p:txBody>
      </p:sp>
      <p:sp>
        <p:nvSpPr>
          <p:cNvPr id="2" name="Title 1">
            <a:extLst>
              <a:ext uri="{FF2B5EF4-FFF2-40B4-BE49-F238E27FC236}">
                <a16:creationId xmlns:a16="http://schemas.microsoft.com/office/drawing/2014/main" xmlns="" id="{D982D55A-8B43-4488-9B6C-233451F91DBA}"/>
              </a:ext>
            </a:extLst>
          </p:cNvPr>
          <p:cNvSpPr>
            <a:spLocks noGrp="1"/>
          </p:cNvSpPr>
          <p:nvPr>
            <p:ph type="title"/>
          </p:nvPr>
        </p:nvSpPr>
        <p:spPr/>
        <p:txBody>
          <a:bodyPr/>
          <a:lstStyle/>
          <a:p>
            <a:r>
              <a:rPr lang="en-US" dirty="0" err="1" smtClean="0">
                <a:solidFill>
                  <a:schemeClr val="bg1"/>
                </a:solidFill>
              </a:rPr>
              <a:t>Dexame</a:t>
            </a:r>
            <a:r>
              <a:rPr lang="ro-RO" dirty="0" smtClean="0">
                <a:solidFill>
                  <a:schemeClr val="bg1"/>
                </a:solidFill>
              </a:rPr>
              <a:t>tazona</a:t>
            </a:r>
            <a:endParaRPr lang="en-US" dirty="0">
              <a:solidFill>
                <a:schemeClr val="bg1"/>
              </a:solidFill>
            </a:endParaRPr>
          </a:p>
        </p:txBody>
      </p:sp>
      <p:sp>
        <p:nvSpPr>
          <p:cNvPr id="3" name="Content Placeholder 2">
            <a:extLst>
              <a:ext uri="{FF2B5EF4-FFF2-40B4-BE49-F238E27FC236}">
                <a16:creationId xmlns:a16="http://schemas.microsoft.com/office/drawing/2014/main" xmlns="" id="{E9E1A869-4605-43F2-A827-F47F688CBBF0}"/>
              </a:ext>
            </a:extLst>
          </p:cNvPr>
          <p:cNvSpPr>
            <a:spLocks noGrp="1"/>
          </p:cNvSpPr>
          <p:nvPr>
            <p:ph sz="half" idx="1"/>
          </p:nvPr>
        </p:nvSpPr>
        <p:spPr/>
        <p:txBody>
          <a:bodyPr/>
          <a:lstStyle/>
          <a:p>
            <a:r>
              <a:rPr lang="ro-RO" sz="2600" dirty="0" smtClean="0"/>
              <a:t>Dexametazona este un corticosteroid cu efecte antiinflamatorii,  care a fost utilizat pentru tratamentul alergiilor, astmului, dermatitei, tulburărilor reumatice, sclerozei multiple, altor tulburări autoimune etc.</a:t>
            </a:r>
            <a:endParaRPr lang="en-US" sz="2600" dirty="0"/>
          </a:p>
          <a:p>
            <a:r>
              <a:rPr lang="ro-RO" sz="2600" dirty="0" smtClean="0"/>
              <a:t>Poate fi administrată </a:t>
            </a:r>
            <a:r>
              <a:rPr lang="en-US" sz="2600" dirty="0" smtClean="0"/>
              <a:t>IV </a:t>
            </a:r>
            <a:r>
              <a:rPr lang="ro-RO" sz="2600" dirty="0" smtClean="0"/>
              <a:t>sau</a:t>
            </a:r>
            <a:r>
              <a:rPr lang="en-US" sz="2600" dirty="0" smtClean="0"/>
              <a:t> oral</a:t>
            </a:r>
            <a:endParaRPr lang="en-US" sz="2600" dirty="0"/>
          </a:p>
          <a:p>
            <a:r>
              <a:rPr lang="ro-RO" sz="2600" dirty="0" smtClean="0"/>
              <a:t>Contraindicată de </a:t>
            </a:r>
            <a:r>
              <a:rPr lang="en-US" sz="2600" dirty="0" smtClean="0"/>
              <a:t>FDA </a:t>
            </a:r>
            <a:r>
              <a:rPr lang="ro-RO" sz="2600" dirty="0" smtClean="0"/>
              <a:t>la pacienții cu infecții fungice sistemice</a:t>
            </a:r>
            <a:endParaRPr lang="en-US" sz="2600" dirty="0"/>
          </a:p>
          <a:p>
            <a:r>
              <a:rPr lang="ro-RO" sz="2400" dirty="0" smtClean="0"/>
              <a:t>Sarcină categoria C</a:t>
            </a:r>
            <a:endParaRPr lang="en-US" sz="2400" dirty="0"/>
          </a:p>
          <a:p>
            <a:pPr marL="0" indent="0">
              <a:buNone/>
            </a:pPr>
            <a:endParaRPr lang="en-US" sz="2600" dirty="0"/>
          </a:p>
          <a:p>
            <a:pPr marL="0" indent="0">
              <a:buNone/>
            </a:pPr>
            <a:endParaRPr lang="en-US" dirty="0"/>
          </a:p>
        </p:txBody>
      </p:sp>
      <p:sp>
        <p:nvSpPr>
          <p:cNvPr id="6" name="Content Placeholder 5">
            <a:extLst>
              <a:ext uri="{FF2B5EF4-FFF2-40B4-BE49-F238E27FC236}">
                <a16:creationId xmlns:a16="http://schemas.microsoft.com/office/drawing/2014/main" xmlns="" id="{ED528130-91AA-463F-8D66-B8D5506FBBD3}"/>
              </a:ext>
            </a:extLst>
          </p:cNvPr>
          <p:cNvSpPr>
            <a:spLocks noGrp="1"/>
          </p:cNvSpPr>
          <p:nvPr>
            <p:ph sz="half" idx="2"/>
          </p:nvPr>
        </p:nvSpPr>
        <p:spPr>
          <a:xfrm>
            <a:off x="6252634" y="1210480"/>
            <a:ext cx="5229570" cy="4679462"/>
          </a:xfrm>
        </p:spPr>
        <p:txBody>
          <a:bodyPr/>
          <a:lstStyle/>
          <a:p>
            <a:r>
              <a:rPr lang="ro-RO" sz="2600" b="1" dirty="0" smtClean="0">
                <a:solidFill>
                  <a:schemeClr val="accent3"/>
                </a:solidFill>
              </a:rPr>
              <a:t>Atenționări</a:t>
            </a:r>
            <a:r>
              <a:rPr lang="en-US" sz="2600" b="1" dirty="0" smtClean="0">
                <a:solidFill>
                  <a:schemeClr val="accent3"/>
                </a:solidFill>
              </a:rPr>
              <a:t>: </a:t>
            </a:r>
            <a:r>
              <a:rPr lang="ro-RO" sz="2600" dirty="0" smtClean="0"/>
              <a:t>poate determina creșterea tensiunii arteriale, ruptura peretului liber al ventriculului stâng la pacienții cu infarct miocardic recent, insuficiență adrenocorticală, susceptibilitate crescută la infecții, cataractă/glaucom cu posibila afectare a nervului optic</a:t>
            </a:r>
            <a:endParaRPr lang="en-US" sz="2600" dirty="0"/>
          </a:p>
          <a:p>
            <a:pPr marL="0" indent="0">
              <a:buNone/>
            </a:pPr>
            <a:endParaRPr lang="en-US" dirty="0"/>
          </a:p>
          <a:p>
            <a:pPr>
              <a:buNone/>
            </a:pPr>
            <a:endParaRPr lang="en-US" dirty="0"/>
          </a:p>
        </p:txBody>
      </p:sp>
      <p:sp>
        <p:nvSpPr>
          <p:cNvPr id="5" name="Text Box 15">
            <a:extLst>
              <a:ext uri="{FF2B5EF4-FFF2-40B4-BE49-F238E27FC236}">
                <a16:creationId xmlns:a16="http://schemas.microsoft.com/office/drawing/2014/main" xmlns="" id="{EAC19C74-04D0-4C69-A788-94711BDFF75E}"/>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rgbClr val="455560"/>
                </a:solidFill>
                <a:latin typeface="Calibri" panose="020F0502020204030204" pitchFamily="34" charset="0"/>
              </a:rPr>
              <a:t>Dexamethasone PI. Dexamethasone sodium phosphate PI.</a:t>
            </a:r>
          </a:p>
        </p:txBody>
      </p:sp>
      <p:sp>
        <p:nvSpPr>
          <p:cNvPr id="7" name="Hexagon 6">
            <a:extLst>
              <a:ext uri="{FF2B5EF4-FFF2-40B4-BE49-F238E27FC236}">
                <a16:creationId xmlns:a16="http://schemas.microsoft.com/office/drawing/2014/main" xmlns="" id="{95E5EEA9-EDAE-43A9-83FC-DACE80A3C815}"/>
              </a:ext>
            </a:extLst>
          </p:cNvPr>
          <p:cNvSpPr/>
          <p:nvPr/>
        </p:nvSpPr>
        <p:spPr bwMode="auto">
          <a:xfrm rot="1752812">
            <a:off x="7728878" y="5593590"/>
            <a:ext cx="406673" cy="350580"/>
          </a:xfrm>
          <a:prstGeom prst="hexagon">
            <a:avLst/>
          </a:prstGeom>
          <a:solidFill>
            <a:schemeClr val="tx1"/>
          </a:solid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 name="Hexagon 10">
            <a:extLst>
              <a:ext uri="{FF2B5EF4-FFF2-40B4-BE49-F238E27FC236}">
                <a16:creationId xmlns:a16="http://schemas.microsoft.com/office/drawing/2014/main" xmlns="" id="{C3578805-3865-4388-A25B-3969F0F0C71C}"/>
              </a:ext>
            </a:extLst>
          </p:cNvPr>
          <p:cNvSpPr/>
          <p:nvPr/>
        </p:nvSpPr>
        <p:spPr bwMode="auto">
          <a:xfrm rot="5400000">
            <a:off x="8255443" y="5284370"/>
            <a:ext cx="400976" cy="345669"/>
          </a:xfrm>
          <a:prstGeom prst="hexagon">
            <a:avLst/>
          </a:prstGeom>
          <a:solidFill>
            <a:schemeClr val="tx1"/>
          </a:solid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 name="Hexagon 11">
            <a:extLst>
              <a:ext uri="{FF2B5EF4-FFF2-40B4-BE49-F238E27FC236}">
                <a16:creationId xmlns:a16="http://schemas.microsoft.com/office/drawing/2014/main" xmlns="" id="{72A57849-8083-4CA0-BF3B-B26AE452786D}"/>
              </a:ext>
            </a:extLst>
          </p:cNvPr>
          <p:cNvSpPr/>
          <p:nvPr/>
        </p:nvSpPr>
        <p:spPr bwMode="auto">
          <a:xfrm rot="1592281">
            <a:off x="8084093" y="5593591"/>
            <a:ext cx="406673" cy="350580"/>
          </a:xfrm>
          <a:prstGeom prst="hexagon">
            <a:avLst/>
          </a:prstGeom>
          <a:solidFill>
            <a:schemeClr val="tx1"/>
          </a:solid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 name="Pentagon 12">
            <a:extLst>
              <a:ext uri="{FF2B5EF4-FFF2-40B4-BE49-F238E27FC236}">
                <a16:creationId xmlns:a16="http://schemas.microsoft.com/office/drawing/2014/main" xmlns="" id="{05F9BFF1-AFD8-4E92-8673-E15B48523F55}"/>
              </a:ext>
            </a:extLst>
          </p:cNvPr>
          <p:cNvSpPr/>
          <p:nvPr/>
        </p:nvSpPr>
        <p:spPr bwMode="auto">
          <a:xfrm>
            <a:off x="8628377" y="5233138"/>
            <a:ext cx="379025" cy="331268"/>
          </a:xfrm>
          <a:custGeom>
            <a:avLst/>
            <a:gdLst>
              <a:gd name="connsiteX0" fmla="*/ 0 w 374867"/>
              <a:gd name="connsiteY0" fmla="*/ 118255 h 309596"/>
              <a:gd name="connsiteX1" fmla="*/ 187434 w 374867"/>
              <a:gd name="connsiteY1" fmla="*/ 0 h 309596"/>
              <a:gd name="connsiteX2" fmla="*/ 374867 w 374867"/>
              <a:gd name="connsiteY2" fmla="*/ 118255 h 309596"/>
              <a:gd name="connsiteX3" fmla="*/ 303274 w 374867"/>
              <a:gd name="connsiteY3" fmla="*/ 309595 h 309596"/>
              <a:gd name="connsiteX4" fmla="*/ 71593 w 374867"/>
              <a:gd name="connsiteY4" fmla="*/ 309595 h 309596"/>
              <a:gd name="connsiteX5" fmla="*/ 0 w 374867"/>
              <a:gd name="connsiteY5" fmla="*/ 118255 h 309596"/>
              <a:gd name="connsiteX0" fmla="*/ 0 w 374867"/>
              <a:gd name="connsiteY0" fmla="*/ 118255 h 309595"/>
              <a:gd name="connsiteX1" fmla="*/ 187434 w 374867"/>
              <a:gd name="connsiteY1" fmla="*/ 0 h 309595"/>
              <a:gd name="connsiteX2" fmla="*/ 374867 w 374867"/>
              <a:gd name="connsiteY2" fmla="*/ 118255 h 309595"/>
              <a:gd name="connsiteX3" fmla="*/ 303274 w 374867"/>
              <a:gd name="connsiteY3" fmla="*/ 309595 h 309595"/>
              <a:gd name="connsiteX4" fmla="*/ 10922 w 374867"/>
              <a:gd name="connsiteY4" fmla="*/ 309595 h 309595"/>
              <a:gd name="connsiteX5" fmla="*/ 0 w 374867"/>
              <a:gd name="connsiteY5" fmla="*/ 118255 h 309595"/>
              <a:gd name="connsiteX0" fmla="*/ 0 w 376946"/>
              <a:gd name="connsiteY0" fmla="*/ 118255 h 309595"/>
              <a:gd name="connsiteX1" fmla="*/ 187434 w 376946"/>
              <a:gd name="connsiteY1" fmla="*/ 0 h 309595"/>
              <a:gd name="connsiteX2" fmla="*/ 374867 w 376946"/>
              <a:gd name="connsiteY2" fmla="*/ 118255 h 309595"/>
              <a:gd name="connsiteX3" fmla="*/ 376946 w 376946"/>
              <a:gd name="connsiteY3" fmla="*/ 309595 h 309595"/>
              <a:gd name="connsiteX4" fmla="*/ 10922 w 376946"/>
              <a:gd name="connsiteY4" fmla="*/ 309595 h 309595"/>
              <a:gd name="connsiteX5" fmla="*/ 0 w 376946"/>
              <a:gd name="connsiteY5" fmla="*/ 118255 h 309595"/>
              <a:gd name="connsiteX0" fmla="*/ 2079 w 379025"/>
              <a:gd name="connsiteY0" fmla="*/ 118255 h 309595"/>
              <a:gd name="connsiteX1" fmla="*/ 189513 w 379025"/>
              <a:gd name="connsiteY1" fmla="*/ 0 h 309595"/>
              <a:gd name="connsiteX2" fmla="*/ 376946 w 379025"/>
              <a:gd name="connsiteY2" fmla="*/ 118255 h 309595"/>
              <a:gd name="connsiteX3" fmla="*/ 379025 w 379025"/>
              <a:gd name="connsiteY3" fmla="*/ 309595 h 309595"/>
              <a:gd name="connsiteX4" fmla="*/ 0 w 379025"/>
              <a:gd name="connsiteY4" fmla="*/ 309595 h 309595"/>
              <a:gd name="connsiteX5" fmla="*/ 2079 w 379025"/>
              <a:gd name="connsiteY5" fmla="*/ 118255 h 30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025" h="309595">
                <a:moveTo>
                  <a:pt x="2079" y="118255"/>
                </a:moveTo>
                <a:lnTo>
                  <a:pt x="189513" y="0"/>
                </a:lnTo>
                <a:lnTo>
                  <a:pt x="376946" y="118255"/>
                </a:lnTo>
                <a:lnTo>
                  <a:pt x="379025" y="309595"/>
                </a:lnTo>
                <a:lnTo>
                  <a:pt x="0" y="309595"/>
                </a:lnTo>
                <a:lnTo>
                  <a:pt x="2079" y="118255"/>
                </a:lnTo>
                <a:close/>
              </a:path>
            </a:pathLst>
          </a:custGeom>
          <a:solidFill>
            <a:schemeClr val="tx1"/>
          </a:solid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17" name="Straight Connector 16">
            <a:extLst>
              <a:ext uri="{FF2B5EF4-FFF2-40B4-BE49-F238E27FC236}">
                <a16:creationId xmlns:a16="http://schemas.microsoft.com/office/drawing/2014/main" xmlns="" id="{59A10248-88F8-4BAC-A443-B108D145B5D8}"/>
              </a:ext>
            </a:extLst>
          </p:cNvPr>
          <p:cNvCxnSpPr/>
          <p:nvPr/>
        </p:nvCxnSpPr>
        <p:spPr bwMode="auto">
          <a:xfrm>
            <a:off x="8814642" y="5068551"/>
            <a:ext cx="0" cy="164587"/>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xmlns="" id="{08464750-2351-4038-9CB7-6B60D7D0AEBF}"/>
              </a:ext>
            </a:extLst>
          </p:cNvPr>
          <p:cNvCxnSpPr>
            <a:cxnSpLocks/>
            <a:endCxn id="13" idx="0"/>
          </p:cNvCxnSpPr>
          <p:nvPr/>
        </p:nvCxnSpPr>
        <p:spPr bwMode="auto">
          <a:xfrm>
            <a:off x="8629098" y="5233138"/>
            <a:ext cx="1358" cy="126533"/>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xmlns="" id="{17CBB7EF-E851-4CCE-AC7E-D5731E2E396E}"/>
              </a:ext>
            </a:extLst>
          </p:cNvPr>
          <p:cNvCxnSpPr>
            <a:cxnSpLocks/>
          </p:cNvCxnSpPr>
          <p:nvPr/>
        </p:nvCxnSpPr>
        <p:spPr bwMode="auto">
          <a:xfrm>
            <a:off x="8103452" y="5531160"/>
            <a:ext cx="1358" cy="126533"/>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xmlns="" id="{2B6C1429-7326-463B-AFD8-8A77D117042D}"/>
              </a:ext>
            </a:extLst>
          </p:cNvPr>
          <p:cNvCxnSpPr>
            <a:cxnSpLocks/>
          </p:cNvCxnSpPr>
          <p:nvPr/>
        </p:nvCxnSpPr>
        <p:spPr bwMode="auto">
          <a:xfrm>
            <a:off x="8815364" y="4757248"/>
            <a:ext cx="0" cy="135439"/>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xmlns="" id="{A1BD42D8-64B8-4BC2-BBE4-D2D8BEC482BB}"/>
              </a:ext>
            </a:extLst>
          </p:cNvPr>
          <p:cNvCxnSpPr/>
          <p:nvPr/>
        </p:nvCxnSpPr>
        <p:spPr bwMode="auto">
          <a:xfrm>
            <a:off x="8867419" y="5233138"/>
            <a:ext cx="208015" cy="0"/>
          </a:xfrm>
          <a:prstGeom prst="line">
            <a:avLst/>
          </a:prstGeom>
          <a:noFill/>
          <a:ln w="28575" cap="flat" cmpd="sng" algn="ctr">
            <a:solidFill>
              <a:schemeClr val="bg1"/>
            </a:solidFill>
            <a:prstDash val="sysDot"/>
            <a:round/>
            <a:headEnd type="none" w="med" len="med"/>
            <a:tailEnd type="none" w="med" len="med"/>
          </a:ln>
          <a:effectLst/>
        </p:spPr>
      </p:cxnSp>
      <p:cxnSp>
        <p:nvCxnSpPr>
          <p:cNvPr id="25" name="Straight Connector 24">
            <a:extLst>
              <a:ext uri="{FF2B5EF4-FFF2-40B4-BE49-F238E27FC236}">
                <a16:creationId xmlns:a16="http://schemas.microsoft.com/office/drawing/2014/main" xmlns="" id="{587B39D7-19A1-4961-B644-814D8F9B47BC}"/>
              </a:ext>
            </a:extLst>
          </p:cNvPr>
          <p:cNvCxnSpPr>
            <a:cxnSpLocks/>
          </p:cNvCxnSpPr>
          <p:nvPr/>
        </p:nvCxnSpPr>
        <p:spPr bwMode="auto">
          <a:xfrm>
            <a:off x="9007402" y="5359671"/>
            <a:ext cx="162600" cy="89541"/>
          </a:xfrm>
          <a:prstGeom prst="line">
            <a:avLst/>
          </a:prstGeom>
          <a:noFill/>
          <a:ln w="28575" cap="flat" cmpd="sng" algn="ctr">
            <a:solidFill>
              <a:schemeClr val="bg1"/>
            </a:solidFill>
            <a:prstDash val="sysDot"/>
            <a:round/>
            <a:headEnd type="none" w="med" len="med"/>
            <a:tailEnd type="none" w="med" len="med"/>
          </a:ln>
          <a:effectLst/>
        </p:spPr>
      </p:cxnSp>
      <p:cxnSp>
        <p:nvCxnSpPr>
          <p:cNvPr id="28" name="Straight Connector 27">
            <a:extLst>
              <a:ext uri="{FF2B5EF4-FFF2-40B4-BE49-F238E27FC236}">
                <a16:creationId xmlns:a16="http://schemas.microsoft.com/office/drawing/2014/main" xmlns="" id="{635282AB-BE8A-4AA9-9B2E-36D6C481C92F}"/>
              </a:ext>
            </a:extLst>
          </p:cNvPr>
          <p:cNvCxnSpPr>
            <a:cxnSpLocks/>
          </p:cNvCxnSpPr>
          <p:nvPr/>
        </p:nvCxnSpPr>
        <p:spPr bwMode="auto">
          <a:xfrm>
            <a:off x="8189285" y="5296404"/>
            <a:ext cx="92772" cy="68393"/>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xmlns="" id="{767085A8-B1C1-4AF1-8DBD-880942E0B572}"/>
              </a:ext>
            </a:extLst>
          </p:cNvPr>
          <p:cNvCxnSpPr>
            <a:cxnSpLocks/>
          </p:cNvCxnSpPr>
          <p:nvPr/>
        </p:nvCxnSpPr>
        <p:spPr bwMode="auto">
          <a:xfrm flipH="1">
            <a:off x="7614222" y="5848719"/>
            <a:ext cx="127676" cy="79712"/>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xmlns="" id="{9D6E4A87-FC57-477A-AEE6-33F395324B08}"/>
              </a:ext>
            </a:extLst>
          </p:cNvPr>
          <p:cNvCxnSpPr>
            <a:cxnSpLocks/>
          </p:cNvCxnSpPr>
          <p:nvPr/>
        </p:nvCxnSpPr>
        <p:spPr bwMode="auto">
          <a:xfrm flipH="1">
            <a:off x="7646485" y="5884718"/>
            <a:ext cx="127676" cy="79712"/>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xmlns="" id="{92B92210-45D8-4325-9AC7-D00BFF0F2B5E}"/>
              </a:ext>
            </a:extLst>
          </p:cNvPr>
          <p:cNvCxnSpPr>
            <a:cxnSpLocks/>
          </p:cNvCxnSpPr>
          <p:nvPr/>
        </p:nvCxnSpPr>
        <p:spPr bwMode="auto">
          <a:xfrm>
            <a:off x="8867419" y="4976647"/>
            <a:ext cx="139983"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xmlns="" id="{20D4D7E7-15FE-4273-AA3A-F6F02BC19FC6}"/>
              </a:ext>
            </a:extLst>
          </p:cNvPr>
          <p:cNvCxnSpPr>
            <a:cxnSpLocks/>
          </p:cNvCxnSpPr>
          <p:nvPr/>
        </p:nvCxnSpPr>
        <p:spPr bwMode="auto">
          <a:xfrm>
            <a:off x="8869566" y="5020706"/>
            <a:ext cx="139983" cy="0"/>
          </a:xfrm>
          <a:prstGeom prst="line">
            <a:avLst/>
          </a:prstGeom>
          <a:noFill/>
          <a:ln w="28575" cap="flat" cmpd="sng" algn="ctr">
            <a:solidFill>
              <a:schemeClr val="bg1"/>
            </a:solidFill>
            <a:prstDash val="solid"/>
            <a:round/>
            <a:headEnd type="none" w="med" len="med"/>
            <a:tailEnd type="none" w="med" len="med"/>
          </a:ln>
          <a:effectLst/>
        </p:spPr>
      </p:cxnSp>
      <p:sp>
        <p:nvSpPr>
          <p:cNvPr id="41" name="TextBox 40">
            <a:extLst>
              <a:ext uri="{FF2B5EF4-FFF2-40B4-BE49-F238E27FC236}">
                <a16:creationId xmlns:a16="http://schemas.microsoft.com/office/drawing/2014/main" xmlns="" id="{0BDA619F-96B9-47A0-A295-BF146573BD6A}"/>
              </a:ext>
            </a:extLst>
          </p:cNvPr>
          <p:cNvSpPr txBox="1"/>
          <p:nvPr/>
        </p:nvSpPr>
        <p:spPr bwMode="auto">
          <a:xfrm>
            <a:off x="7393261" y="5831670"/>
            <a:ext cx="3032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O</a:t>
            </a:r>
          </a:p>
        </p:txBody>
      </p:sp>
      <p:sp>
        <p:nvSpPr>
          <p:cNvPr id="42" name="TextBox 41">
            <a:extLst>
              <a:ext uri="{FF2B5EF4-FFF2-40B4-BE49-F238E27FC236}">
                <a16:creationId xmlns:a16="http://schemas.microsoft.com/office/drawing/2014/main" xmlns="" id="{EB3E4356-544D-4AC6-9B4A-A8E44CBA0A4B}"/>
              </a:ext>
            </a:extLst>
          </p:cNvPr>
          <p:cNvSpPr txBox="1"/>
          <p:nvPr/>
        </p:nvSpPr>
        <p:spPr bwMode="auto">
          <a:xfrm>
            <a:off x="7857693" y="5091039"/>
            <a:ext cx="4154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HO</a:t>
            </a:r>
          </a:p>
        </p:txBody>
      </p:sp>
      <p:sp>
        <p:nvSpPr>
          <p:cNvPr id="43" name="TextBox 42">
            <a:extLst>
              <a:ext uri="{FF2B5EF4-FFF2-40B4-BE49-F238E27FC236}">
                <a16:creationId xmlns:a16="http://schemas.microsoft.com/office/drawing/2014/main" xmlns="" id="{389BBB3D-3839-4A6D-B3EA-722D0E812850}"/>
              </a:ext>
            </a:extLst>
          </p:cNvPr>
          <p:cNvSpPr txBox="1"/>
          <p:nvPr/>
        </p:nvSpPr>
        <p:spPr bwMode="auto">
          <a:xfrm>
            <a:off x="7859754" y="5297334"/>
            <a:ext cx="4539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CH</a:t>
            </a:r>
            <a:r>
              <a:rPr lang="en-US" sz="1400" b="0" baseline="-25000" dirty="0">
                <a:solidFill>
                  <a:schemeClr val="bg1"/>
                </a:solidFill>
                <a:latin typeface="Calibri" panose="020F0502020204030204" pitchFamily="34" charset="0"/>
              </a:rPr>
              <a:t>3</a:t>
            </a:r>
          </a:p>
        </p:txBody>
      </p:sp>
      <p:sp>
        <p:nvSpPr>
          <p:cNvPr id="44" name="TextBox 43">
            <a:extLst>
              <a:ext uri="{FF2B5EF4-FFF2-40B4-BE49-F238E27FC236}">
                <a16:creationId xmlns:a16="http://schemas.microsoft.com/office/drawing/2014/main" xmlns="" id="{40C336C4-DBF7-4B73-B464-AA0051ABCCF5}"/>
              </a:ext>
            </a:extLst>
          </p:cNvPr>
          <p:cNvSpPr txBox="1"/>
          <p:nvPr/>
        </p:nvSpPr>
        <p:spPr bwMode="auto">
          <a:xfrm>
            <a:off x="8379333" y="4994605"/>
            <a:ext cx="4539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CH</a:t>
            </a:r>
            <a:r>
              <a:rPr lang="en-US" sz="1400" b="0" baseline="-25000" dirty="0">
                <a:solidFill>
                  <a:schemeClr val="bg1"/>
                </a:solidFill>
                <a:latin typeface="Calibri" panose="020F0502020204030204" pitchFamily="34" charset="0"/>
              </a:rPr>
              <a:t>3</a:t>
            </a:r>
          </a:p>
        </p:txBody>
      </p:sp>
      <p:sp>
        <p:nvSpPr>
          <p:cNvPr id="45" name="TextBox 44">
            <a:extLst>
              <a:ext uri="{FF2B5EF4-FFF2-40B4-BE49-F238E27FC236}">
                <a16:creationId xmlns:a16="http://schemas.microsoft.com/office/drawing/2014/main" xmlns="" id="{02FA245A-DA62-47E3-9989-0DA06CF66CBC}"/>
              </a:ext>
            </a:extLst>
          </p:cNvPr>
          <p:cNvSpPr txBox="1"/>
          <p:nvPr/>
        </p:nvSpPr>
        <p:spPr bwMode="auto">
          <a:xfrm>
            <a:off x="9105482" y="5313655"/>
            <a:ext cx="4539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CH</a:t>
            </a:r>
            <a:r>
              <a:rPr lang="en-US" sz="1400" b="0" baseline="-25000" dirty="0">
                <a:solidFill>
                  <a:schemeClr val="bg1"/>
                </a:solidFill>
                <a:latin typeface="Calibri" panose="020F0502020204030204" pitchFamily="34" charset="0"/>
              </a:rPr>
              <a:t>3</a:t>
            </a:r>
          </a:p>
        </p:txBody>
      </p:sp>
      <p:sp>
        <p:nvSpPr>
          <p:cNvPr id="46" name="TextBox 45">
            <a:extLst>
              <a:ext uri="{FF2B5EF4-FFF2-40B4-BE49-F238E27FC236}">
                <a16:creationId xmlns:a16="http://schemas.microsoft.com/office/drawing/2014/main" xmlns="" id="{0A7EB0E5-BB92-4B95-8B91-1FDCC33533C5}"/>
              </a:ext>
            </a:extLst>
          </p:cNvPr>
          <p:cNvSpPr txBox="1"/>
          <p:nvPr/>
        </p:nvSpPr>
        <p:spPr bwMode="auto">
          <a:xfrm>
            <a:off x="8975513" y="4844215"/>
            <a:ext cx="3032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O</a:t>
            </a:r>
          </a:p>
        </p:txBody>
      </p:sp>
      <p:sp>
        <p:nvSpPr>
          <p:cNvPr id="47" name="TextBox 46">
            <a:extLst>
              <a:ext uri="{FF2B5EF4-FFF2-40B4-BE49-F238E27FC236}">
                <a16:creationId xmlns:a16="http://schemas.microsoft.com/office/drawing/2014/main" xmlns="" id="{8A6F90AB-D5B4-4D87-B0AF-5A8D307EDD2B}"/>
              </a:ext>
            </a:extLst>
          </p:cNvPr>
          <p:cNvSpPr txBox="1"/>
          <p:nvPr/>
        </p:nvSpPr>
        <p:spPr bwMode="auto">
          <a:xfrm>
            <a:off x="9005412" y="5082101"/>
            <a:ext cx="4154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OH</a:t>
            </a:r>
          </a:p>
        </p:txBody>
      </p:sp>
      <p:sp>
        <p:nvSpPr>
          <p:cNvPr id="49" name="TextBox 48">
            <a:extLst>
              <a:ext uri="{FF2B5EF4-FFF2-40B4-BE49-F238E27FC236}">
                <a16:creationId xmlns:a16="http://schemas.microsoft.com/office/drawing/2014/main" xmlns="" id="{2746624A-2D67-4725-A1EA-2FE9ECF3E777}"/>
              </a:ext>
            </a:extLst>
          </p:cNvPr>
          <p:cNvSpPr txBox="1"/>
          <p:nvPr/>
        </p:nvSpPr>
        <p:spPr bwMode="auto">
          <a:xfrm>
            <a:off x="8670209" y="4833928"/>
            <a:ext cx="28084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spcBef>
                <a:spcPct val="50000"/>
              </a:spcBef>
              <a:spcAft>
                <a:spcPct val="0"/>
              </a:spcAft>
            </a:pPr>
            <a:r>
              <a:rPr lang="en-US" sz="1400" b="0" dirty="0">
                <a:solidFill>
                  <a:schemeClr val="bg1"/>
                </a:solidFill>
                <a:latin typeface="Calibri" panose="020F0502020204030204" pitchFamily="34" charset="0"/>
              </a:rPr>
              <a:t>C</a:t>
            </a:r>
          </a:p>
        </p:txBody>
      </p:sp>
      <p:cxnSp>
        <p:nvCxnSpPr>
          <p:cNvPr id="33" name="Straight Connector 32">
            <a:extLst>
              <a:ext uri="{FF2B5EF4-FFF2-40B4-BE49-F238E27FC236}">
                <a16:creationId xmlns:a16="http://schemas.microsoft.com/office/drawing/2014/main" xmlns="" id="{4E26632D-31A9-4F41-AE8A-70B24743EE8E}"/>
              </a:ext>
            </a:extLst>
          </p:cNvPr>
          <p:cNvCxnSpPr>
            <a:cxnSpLocks/>
          </p:cNvCxnSpPr>
          <p:nvPr/>
        </p:nvCxnSpPr>
        <p:spPr bwMode="auto">
          <a:xfrm>
            <a:off x="8450651" y="5267000"/>
            <a:ext cx="0" cy="131816"/>
          </a:xfrm>
          <a:prstGeom prst="line">
            <a:avLst/>
          </a:prstGeom>
          <a:noFill/>
          <a:ln w="28575" cap="flat" cmpd="sng" algn="ctr">
            <a:solidFill>
              <a:schemeClr val="bg1"/>
            </a:solidFill>
            <a:prstDash val="sysDot"/>
            <a:round/>
            <a:headEnd type="none" w="med" len="med"/>
            <a:tailEnd type="none" w="med" len="med"/>
          </a:ln>
          <a:effectLst/>
        </p:spPr>
      </p:cxnSp>
      <p:sp>
        <p:nvSpPr>
          <p:cNvPr id="36" name="TextBox 35">
            <a:extLst>
              <a:ext uri="{FF2B5EF4-FFF2-40B4-BE49-F238E27FC236}">
                <a16:creationId xmlns:a16="http://schemas.microsoft.com/office/drawing/2014/main" xmlns="" id="{D3284AEA-FCA9-4C42-9A7E-152C3A34DD62}"/>
              </a:ext>
            </a:extLst>
          </p:cNvPr>
          <p:cNvSpPr txBox="1"/>
          <p:nvPr/>
        </p:nvSpPr>
        <p:spPr bwMode="auto">
          <a:xfrm>
            <a:off x="8308300" y="5331545"/>
            <a:ext cx="2664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dirty="0">
                <a:solidFill>
                  <a:schemeClr val="bg1"/>
                </a:solidFill>
                <a:latin typeface="Calibri" panose="020F0502020204030204" pitchFamily="34" charset="0"/>
              </a:rPr>
              <a:t>F</a:t>
            </a:r>
            <a:endParaRPr lang="en-US" sz="1400" b="0" dirty="0">
              <a:solidFill>
                <a:schemeClr val="bg1"/>
              </a:solidFill>
              <a:latin typeface="Calibri" panose="020F0502020204030204" pitchFamily="34" charset="0"/>
            </a:endParaRPr>
          </a:p>
        </p:txBody>
      </p:sp>
      <p:cxnSp>
        <p:nvCxnSpPr>
          <p:cNvPr id="37" name="Straight Connector 36">
            <a:extLst>
              <a:ext uri="{FF2B5EF4-FFF2-40B4-BE49-F238E27FC236}">
                <a16:creationId xmlns:a16="http://schemas.microsoft.com/office/drawing/2014/main" xmlns="" id="{FDBC25F1-32A4-49EF-BAAC-AF85EB1809C5}"/>
              </a:ext>
            </a:extLst>
          </p:cNvPr>
          <p:cNvCxnSpPr>
            <a:cxnSpLocks/>
          </p:cNvCxnSpPr>
          <p:nvPr/>
        </p:nvCxnSpPr>
        <p:spPr bwMode="auto">
          <a:xfrm flipH="1">
            <a:off x="7799417" y="5613839"/>
            <a:ext cx="146676" cy="98395"/>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xmlns="" id="{3EE7111A-DE28-491F-B707-3B7790795695}"/>
              </a:ext>
            </a:extLst>
          </p:cNvPr>
          <p:cNvCxnSpPr>
            <a:cxnSpLocks/>
          </p:cNvCxnSpPr>
          <p:nvPr/>
        </p:nvCxnSpPr>
        <p:spPr bwMode="auto">
          <a:xfrm flipH="1">
            <a:off x="7925635" y="5821692"/>
            <a:ext cx="146676" cy="98395"/>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 xmlns:p14="http://schemas.microsoft.com/office/powerpoint/2010/main" val="19491704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ABBE109-9616-4F32-BC0D-6393881B7588}"/>
              </a:ext>
            </a:extLst>
          </p:cNvPr>
          <p:cNvSpPr/>
          <p:nvPr/>
        </p:nvSpPr>
        <p:spPr bwMode="auto">
          <a:xfrm>
            <a:off x="719137" y="5030201"/>
            <a:ext cx="10763067" cy="878986"/>
          </a:xfrm>
          <a:prstGeom prst="rect">
            <a:avLst/>
          </a:prstGeom>
          <a:solidFill>
            <a:schemeClr val="tx1">
              <a:lumMod val="95000"/>
            </a:schemeClr>
          </a:solidFill>
          <a:ln w="28575">
            <a:solidFill>
              <a:schemeClr val="tx2">
                <a:lumMod val="50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 name="Title 1">
            <a:extLst>
              <a:ext uri="{FF2B5EF4-FFF2-40B4-BE49-F238E27FC236}">
                <a16:creationId xmlns:a16="http://schemas.microsoft.com/office/drawing/2014/main" xmlns="" id="{07B964EC-EF4E-4904-8973-A2E3E4B5B5E3}"/>
              </a:ext>
            </a:extLst>
          </p:cNvPr>
          <p:cNvSpPr>
            <a:spLocks noGrp="1"/>
          </p:cNvSpPr>
          <p:nvPr>
            <p:ph type="title"/>
          </p:nvPr>
        </p:nvSpPr>
        <p:spPr>
          <a:xfrm>
            <a:off x="609759" y="238127"/>
            <a:ext cx="10872445" cy="894637"/>
          </a:xfrm>
        </p:spPr>
        <p:txBody>
          <a:bodyPr/>
          <a:lstStyle/>
          <a:p>
            <a:r>
              <a:rPr lang="en-US" dirty="0">
                <a:solidFill>
                  <a:schemeClr val="bg1"/>
                </a:solidFill>
              </a:rPr>
              <a:t>Randomised Evaluation of COVid-19 </a:t>
            </a:r>
            <a:r>
              <a:rPr lang="en-US" dirty="0" err="1">
                <a:solidFill>
                  <a:schemeClr val="bg1"/>
                </a:solidFill>
              </a:rPr>
              <a:t>thERapY</a:t>
            </a:r>
            <a:r>
              <a:rPr lang="en-US" dirty="0">
                <a:solidFill>
                  <a:schemeClr val="bg1"/>
                </a:solidFill>
              </a:rPr>
              <a:t> (RECOVERY) Trial Among Hospitalized Patients</a:t>
            </a:r>
          </a:p>
        </p:txBody>
      </p:sp>
      <p:sp>
        <p:nvSpPr>
          <p:cNvPr id="3" name="Content Placeholder 2">
            <a:extLst>
              <a:ext uri="{FF2B5EF4-FFF2-40B4-BE49-F238E27FC236}">
                <a16:creationId xmlns:a16="http://schemas.microsoft.com/office/drawing/2014/main" xmlns="" id="{7F95B1D6-B73D-461A-8DAF-FB9DA74F48A0}"/>
              </a:ext>
            </a:extLst>
          </p:cNvPr>
          <p:cNvSpPr>
            <a:spLocks noGrp="1"/>
          </p:cNvSpPr>
          <p:nvPr>
            <p:ph sz="half" idx="1"/>
          </p:nvPr>
        </p:nvSpPr>
        <p:spPr>
          <a:xfrm>
            <a:off x="601818" y="1323833"/>
            <a:ext cx="11210321" cy="3466532"/>
          </a:xfrm>
        </p:spPr>
        <p:txBody>
          <a:bodyPr/>
          <a:lstStyle/>
          <a:p>
            <a:pPr>
              <a:spcAft>
                <a:spcPts val="300"/>
              </a:spcAft>
            </a:pPr>
            <a:r>
              <a:rPr lang="en-US" sz="2400" dirty="0"/>
              <a:t>Hospitalized patients with clinically suspected or laboratory confirmed SARS-CoV-2</a:t>
            </a:r>
          </a:p>
          <a:p>
            <a:pPr lvl="1">
              <a:spcAft>
                <a:spcPts val="300"/>
              </a:spcAft>
            </a:pPr>
            <a:r>
              <a:rPr lang="en-US" sz="2200" dirty="0"/>
              <a:t>Initial recruitment was in patients ≥ 18 yrs of age but age limit was removed on 5/9/2020</a:t>
            </a:r>
          </a:p>
          <a:p>
            <a:pPr>
              <a:spcAft>
                <a:spcPts val="300"/>
              </a:spcAft>
            </a:pPr>
            <a:r>
              <a:rPr lang="en-US" sz="2400" dirty="0"/>
              <a:t>Patients randomized to usual care plus: no additional treatment, </a:t>
            </a:r>
            <a:r>
              <a:rPr lang="en-US" sz="2400" b="1" dirty="0">
                <a:solidFill>
                  <a:schemeClr val="accent3"/>
                </a:solidFill>
              </a:rPr>
              <a:t>lopinavir/ritonavir, dexamethasone, hydroxychloroquine, or azithromycin</a:t>
            </a:r>
          </a:p>
          <a:p>
            <a:pPr lvl="1">
              <a:spcAft>
                <a:spcPts val="300"/>
              </a:spcAft>
            </a:pPr>
            <a:r>
              <a:rPr lang="en-US" sz="2200" dirty="0"/>
              <a:t>Factorial design with simultaneous allocation to no additional tx vs </a:t>
            </a:r>
            <a:r>
              <a:rPr lang="en-US" sz="2200" b="1" dirty="0">
                <a:solidFill>
                  <a:schemeClr val="accent3"/>
                </a:solidFill>
              </a:rPr>
              <a:t>convalescent plasma</a:t>
            </a:r>
          </a:p>
          <a:p>
            <a:pPr lvl="1">
              <a:spcAft>
                <a:spcPts val="300"/>
              </a:spcAft>
            </a:pPr>
            <a:r>
              <a:rPr lang="en-US" sz="2200" dirty="0"/>
              <a:t>If progressive disease (hyper-inflammatory state), subsequent randomization to no additional treatment </a:t>
            </a:r>
            <a:r>
              <a:rPr lang="en-US" sz="2200" dirty="0" err="1"/>
              <a:t>vs</a:t>
            </a:r>
            <a:r>
              <a:rPr lang="en-US" sz="2200" dirty="0"/>
              <a:t> </a:t>
            </a:r>
            <a:r>
              <a:rPr lang="en-US" sz="2200" b="1" dirty="0" err="1" smtClean="0">
                <a:solidFill>
                  <a:schemeClr val="accent3"/>
                </a:solidFill>
              </a:rPr>
              <a:t>tocilizumab</a:t>
            </a:r>
            <a:endParaRPr lang="ro-RO" sz="2200" b="1" dirty="0" smtClean="0">
              <a:solidFill>
                <a:schemeClr val="accent3"/>
              </a:solidFill>
            </a:endParaRPr>
          </a:p>
          <a:p>
            <a:pPr lvl="1">
              <a:spcAft>
                <a:spcPts val="300"/>
              </a:spcAft>
            </a:pPr>
            <a:r>
              <a:rPr lang="en-US" sz="2000" b="1" dirty="0" smtClean="0"/>
              <a:t> 11,500 patients </a:t>
            </a:r>
            <a:r>
              <a:rPr lang="en-US" sz="2000" dirty="0" smtClean="0"/>
              <a:t>enrolled from &gt; 175 NHS hospital organizations in the UK</a:t>
            </a:r>
            <a:endParaRPr lang="ro-RO" sz="2200" b="1" dirty="0" smtClean="0">
              <a:solidFill>
                <a:schemeClr val="accent3"/>
              </a:solidFill>
            </a:endParaRPr>
          </a:p>
          <a:p>
            <a:pPr lvl="1">
              <a:spcAft>
                <a:spcPts val="300"/>
              </a:spcAft>
              <a:buNone/>
            </a:pPr>
            <a:endParaRPr lang="ro-RO" sz="2200" b="1" dirty="0" smtClean="0">
              <a:solidFill>
                <a:schemeClr val="accent3"/>
              </a:solidFill>
            </a:endParaRPr>
          </a:p>
          <a:p>
            <a:pPr lvl="1">
              <a:spcAft>
                <a:spcPts val="300"/>
              </a:spcAft>
              <a:buNone/>
            </a:pPr>
            <a:endParaRPr lang="ro-RO" sz="2200" b="1" dirty="0" smtClean="0">
              <a:solidFill>
                <a:schemeClr val="accent3"/>
              </a:solidFill>
            </a:endParaRPr>
          </a:p>
          <a:p>
            <a:pPr>
              <a:spcAft>
                <a:spcPts val="300"/>
              </a:spcAft>
            </a:pPr>
            <a:endParaRPr lang="en-US" sz="2400" b="1" dirty="0">
              <a:solidFill>
                <a:schemeClr val="accent3"/>
              </a:solidFill>
            </a:endParaRPr>
          </a:p>
        </p:txBody>
      </p:sp>
      <p:grpSp>
        <p:nvGrpSpPr>
          <p:cNvPr id="6" name="Group 1">
            <a:extLst>
              <a:ext uri="{FF2B5EF4-FFF2-40B4-BE49-F238E27FC236}">
                <a16:creationId xmlns:a16="http://schemas.microsoft.com/office/drawing/2014/main" xmlns="" id="{B75E61AF-D158-4C61-8441-324D745052AD}"/>
              </a:ext>
            </a:extLst>
          </p:cNvPr>
          <p:cNvGrpSpPr>
            <a:grpSpLocks/>
          </p:cNvGrpSpPr>
          <p:nvPr/>
        </p:nvGrpSpPr>
        <p:grpSpPr bwMode="auto">
          <a:xfrm>
            <a:off x="9392911" y="6213768"/>
            <a:ext cx="2488502" cy="449064"/>
            <a:chOff x="9602074" y="3550251"/>
            <a:chExt cx="2488502" cy="449257"/>
          </a:xfrm>
        </p:grpSpPr>
        <p:pic>
          <p:nvPicPr>
            <p:cNvPr id="7" name="Picture 6">
              <a:extLst>
                <a:ext uri="{FF2B5EF4-FFF2-40B4-BE49-F238E27FC236}">
                  <a16:creationId xmlns:a16="http://schemas.microsoft.com/office/drawing/2014/main" xmlns="" id="{17CE7B2D-B518-4FAB-8C52-6C0705E5773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8" name="Rectangle 7">
              <a:extLst>
                <a:ext uri="{FF2B5EF4-FFF2-40B4-BE49-F238E27FC236}">
                  <a16:creationId xmlns:a16="http://schemas.microsoft.com/office/drawing/2014/main" xmlns="" id="{DB87405D-49CC-4783-B3C9-3D9F3479AE3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9" name="Text Box 15">
            <a:extLst>
              <a:ext uri="{FF2B5EF4-FFF2-40B4-BE49-F238E27FC236}">
                <a16:creationId xmlns:a16="http://schemas.microsoft.com/office/drawing/2014/main" xmlns="" id="{261D699A-9177-4067-B626-DE3C5A3E6030}"/>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rgbClr val="455560"/>
                </a:solidFill>
                <a:latin typeface="Calibri" panose="020F0502020204030204" pitchFamily="34" charset="0"/>
              </a:rPr>
              <a:t>https://www.recoverytrial.net. RECOVERY Collaborative Group. NEJM. 2020;[Epub]. NCT04381936.</a:t>
            </a:r>
          </a:p>
        </p:txBody>
      </p:sp>
      <p:sp>
        <p:nvSpPr>
          <p:cNvPr id="4" name="Rectangle 3">
            <a:extLst>
              <a:ext uri="{FF2B5EF4-FFF2-40B4-BE49-F238E27FC236}">
                <a16:creationId xmlns:a16="http://schemas.microsoft.com/office/drawing/2014/main" xmlns="" id="{F2EA2D6E-2BAE-4159-8EE2-DED6124C5FF2}"/>
              </a:ext>
            </a:extLst>
          </p:cNvPr>
          <p:cNvSpPr/>
          <p:nvPr/>
        </p:nvSpPr>
        <p:spPr>
          <a:xfrm>
            <a:off x="832514" y="5076967"/>
            <a:ext cx="9923002" cy="830997"/>
          </a:xfrm>
          <a:prstGeom prst="rect">
            <a:avLst/>
          </a:prstGeom>
        </p:spPr>
        <p:txBody>
          <a:bodyPr wrap="square">
            <a:spAutoFit/>
          </a:bodyPr>
          <a:lstStyle/>
          <a:p>
            <a:pPr algn="ctr">
              <a:spcAft>
                <a:spcPts val="300"/>
              </a:spcAft>
            </a:pPr>
            <a:r>
              <a:rPr lang="en-US" sz="2400" b="1" dirty="0" smtClean="0">
                <a:solidFill>
                  <a:schemeClr val="accent3"/>
                </a:solidFill>
                <a:latin typeface="Calibri" panose="020F0502020204030204" pitchFamily="34" charset="0"/>
                <a:cs typeface="Calibri" panose="020F0502020204030204" pitchFamily="34" charset="0"/>
              </a:rPr>
              <a:t>6/8/2020</a:t>
            </a:r>
            <a:r>
              <a:rPr lang="en-US" sz="2400" b="1" dirty="0">
                <a:solidFill>
                  <a:schemeClr val="accent3"/>
                </a:solidFill>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a:t>
            </a:r>
            <a:r>
              <a:rPr lang="en-US" sz="2400" dirty="0">
                <a:solidFill>
                  <a:schemeClr val="bg1"/>
                </a:solidFill>
                <a:latin typeface="Calibri" panose="020F0502020204030204" pitchFamily="34" charset="0"/>
                <a:cs typeface="Calibri" panose="020F0502020204030204" pitchFamily="34" charset="0"/>
              </a:rPr>
              <a:t>recruitment to dexamethasone arm halted because sufficient patient numbers enrolled to establish potential benefit</a:t>
            </a:r>
          </a:p>
        </p:txBody>
      </p:sp>
      <p:sp>
        <p:nvSpPr>
          <p:cNvPr id="14" name="Rectangle 13"/>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spTree>
    <p:extLst>
      <p:ext uri="{BB962C8B-B14F-4D97-AF65-F5344CB8AC3E}">
        <p14:creationId xmlns="" xmlns:p14="http://schemas.microsoft.com/office/powerpoint/2010/main" val="23205051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6BAABF-0937-4966-9864-B6D9295EEE4C}"/>
              </a:ext>
            </a:extLst>
          </p:cNvPr>
          <p:cNvSpPr>
            <a:spLocks noGrp="1"/>
          </p:cNvSpPr>
          <p:nvPr>
            <p:ph type="title"/>
          </p:nvPr>
        </p:nvSpPr>
        <p:spPr/>
        <p:txBody>
          <a:bodyPr/>
          <a:lstStyle/>
          <a:p>
            <a:pPr algn="ctr"/>
            <a:r>
              <a:rPr lang="en-US" altLang="en-US" dirty="0">
                <a:solidFill>
                  <a:schemeClr val="bg1"/>
                </a:solidFill>
              </a:rPr>
              <a:t>RECOVERY Trial</a:t>
            </a:r>
            <a:r>
              <a:rPr lang="en-US" dirty="0">
                <a:solidFill>
                  <a:schemeClr val="bg1"/>
                </a:solidFill>
              </a:rPr>
              <a:t>: Baseline Characteristics</a:t>
            </a:r>
          </a:p>
        </p:txBody>
      </p:sp>
      <p:graphicFrame>
        <p:nvGraphicFramePr>
          <p:cNvPr id="4" name="Group 3">
            <a:extLst>
              <a:ext uri="{FF2B5EF4-FFF2-40B4-BE49-F238E27FC236}">
                <a16:creationId xmlns:a16="http://schemas.microsoft.com/office/drawing/2014/main" xmlns="" id="{AE040B80-6328-4774-9674-E168D08684E4}"/>
              </a:ext>
            </a:extLst>
          </p:cNvPr>
          <p:cNvGraphicFramePr>
            <a:graphicFrameLocks/>
          </p:cNvGraphicFramePr>
          <p:nvPr>
            <p:extLst>
              <p:ext uri="{D42A27DB-BD31-4B8C-83A1-F6EECF244321}">
                <p14:modId xmlns="" xmlns:p14="http://schemas.microsoft.com/office/powerpoint/2010/main" val="4073282860"/>
              </p:ext>
            </p:extLst>
          </p:nvPr>
        </p:nvGraphicFramePr>
        <p:xfrm>
          <a:off x="719138" y="1609790"/>
          <a:ext cx="10763251" cy="4450176"/>
        </p:xfrm>
        <a:graphic>
          <a:graphicData uri="http://schemas.openxmlformats.org/drawingml/2006/table">
            <a:tbl>
              <a:tblPr/>
              <a:tblGrid>
                <a:gridCol w="3137715">
                  <a:extLst>
                    <a:ext uri="{9D8B030D-6E8A-4147-A177-3AD203B41FA5}">
                      <a16:colId xmlns:a16="http://schemas.microsoft.com/office/drawing/2014/main" xmlns="" val="20000"/>
                    </a:ext>
                  </a:extLst>
                </a:gridCol>
                <a:gridCol w="1726804">
                  <a:extLst>
                    <a:ext uri="{9D8B030D-6E8A-4147-A177-3AD203B41FA5}">
                      <a16:colId xmlns:a16="http://schemas.microsoft.com/office/drawing/2014/main" xmlns="" val="20001"/>
                    </a:ext>
                  </a:extLst>
                </a:gridCol>
                <a:gridCol w="1279114">
                  <a:extLst>
                    <a:ext uri="{9D8B030D-6E8A-4147-A177-3AD203B41FA5}">
                      <a16:colId xmlns:a16="http://schemas.microsoft.com/office/drawing/2014/main" xmlns="" val="20002"/>
                    </a:ext>
                  </a:extLst>
                </a:gridCol>
                <a:gridCol w="1358479">
                  <a:extLst>
                    <a:ext uri="{9D8B030D-6E8A-4147-A177-3AD203B41FA5}">
                      <a16:colId xmlns:a16="http://schemas.microsoft.com/office/drawing/2014/main" xmlns="" val="20003"/>
                    </a:ext>
                  </a:extLst>
                </a:gridCol>
                <a:gridCol w="1518660">
                  <a:extLst>
                    <a:ext uri="{9D8B030D-6E8A-4147-A177-3AD203B41FA5}">
                      <a16:colId xmlns:a16="http://schemas.microsoft.com/office/drawing/2014/main" xmlns="" val="297874964"/>
                    </a:ext>
                  </a:extLst>
                </a:gridCol>
                <a:gridCol w="1742479">
                  <a:extLst>
                    <a:ext uri="{9D8B030D-6E8A-4147-A177-3AD203B41FA5}">
                      <a16:colId xmlns:a16="http://schemas.microsoft.com/office/drawing/2014/main" xmlns="" val="3111832174"/>
                    </a:ext>
                  </a:extLst>
                </a:gridCol>
              </a:tblGrid>
              <a:tr h="0">
                <a:tc rowSpan="2">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Characteristic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Treatment Allocation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Respiratory Support at Randomization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2097348761"/>
                  </a:ext>
                </a:extLst>
              </a:tr>
              <a:tr h="0">
                <a:tc v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GB"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Dexamethasone + Usual Care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2104)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Usual Care Only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4321)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No Oxygen</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1535)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Oxygen Only</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3883)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Invasive Mechanical Ventilation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1007)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Mean age, yrs (SD)</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&lt; 70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70 to 79</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 80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66.9 (15.4)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1141 (54)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469 (22)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494 (23)</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65.8 (15.8)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2504 (58)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859 (20)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958 (22)</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69.4 (17.5)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659 (43)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338 (22)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538 (35)</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66.7 (15.3)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2148 (55)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837 (22)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898 (23)</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59.1 (11.4)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838 (83)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153 (15)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16 (2)</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93096623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Male sex,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1338 (64)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2749 (64)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891 (58)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2462 (63)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734 (73)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802246496"/>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Median time from symptom onset to randomization,* days</a:t>
                      </a:r>
                      <a:r>
                        <a:rPr kumimoji="0" lang="en-US" sz="1600" b="0" i="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(IQR) </a:t>
                      </a:r>
                      <a:endParaRPr kumimoji="0" lang="en-US" sz="1600" b="0" i="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 (5-13)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(5-13)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 (3-10)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(5-12)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 (8-18)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SARS-CoV-2 PCR result, 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Positive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Negative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Not yet known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1850 (88)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247 (12)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7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3848 (89)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453 (10)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20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1333 (87)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193 (13)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3416 (88)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452 (12)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15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949 (94)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55 (5)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686222841"/>
                  </a:ext>
                </a:extLst>
              </a:tr>
            </a:tbl>
          </a:graphicData>
        </a:graphic>
      </p:graphicFrame>
      <p:grpSp>
        <p:nvGrpSpPr>
          <p:cNvPr id="3" name="Group 1">
            <a:extLst>
              <a:ext uri="{FF2B5EF4-FFF2-40B4-BE49-F238E27FC236}">
                <a16:creationId xmlns:a16="http://schemas.microsoft.com/office/drawing/2014/main" xmlns="" id="{3ED4093F-6BD7-4F3B-8F58-9A63AB2A7061}"/>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BDF9BC2C-CB83-44E1-86DA-16A46487176F}"/>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C231DDF6-F153-4B78-BAEA-1FCDB728325C}"/>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8" name="TextBox 7">
            <a:extLst>
              <a:ext uri="{FF2B5EF4-FFF2-40B4-BE49-F238E27FC236}">
                <a16:creationId xmlns:a16="http://schemas.microsoft.com/office/drawing/2014/main" xmlns="" id="{B965EAAC-A0C5-4CD1-A09D-87B2D89E43EE}"/>
              </a:ext>
            </a:extLst>
          </p:cNvPr>
          <p:cNvSpPr txBox="1"/>
          <p:nvPr/>
        </p:nvSpPr>
        <p:spPr bwMode="auto">
          <a:xfrm>
            <a:off x="677850" y="6029046"/>
            <a:ext cx="1073626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Aft>
                <a:spcPct val="0"/>
              </a:spcAft>
            </a:pPr>
            <a:r>
              <a:rPr lang="en-US" sz="1400" b="0" dirty="0">
                <a:solidFill>
                  <a:schemeClr val="bg1"/>
                </a:solidFill>
                <a:latin typeface="Calibri" panose="020F0502020204030204" pitchFamily="34" charset="0"/>
              </a:rPr>
              <a:t>*Data missing for n = 4 in dexamethasone + usual care group, n = 13 in usual care only group.</a:t>
            </a:r>
          </a:p>
        </p:txBody>
      </p:sp>
      <p:sp>
        <p:nvSpPr>
          <p:cNvPr id="9" name="Text Box 11">
            <a:extLst>
              <a:ext uri="{FF2B5EF4-FFF2-40B4-BE49-F238E27FC236}">
                <a16:creationId xmlns:a16="http://schemas.microsoft.com/office/drawing/2014/main" xmlns="" id="{2738C82C-3A7E-4B95-AA7E-A659BB2A892B}"/>
              </a:ext>
            </a:extLst>
          </p:cNvPr>
          <p:cNvSpPr txBox="1">
            <a:spLocks noChangeArrowheads="1"/>
          </p:cNvSpPr>
          <p:nvPr/>
        </p:nvSpPr>
        <p:spPr bwMode="auto">
          <a:xfrm>
            <a:off x="396409" y="6374234"/>
            <a:ext cx="80105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buNone/>
              <a:defRPr/>
            </a:pPr>
            <a:r>
              <a:rPr lang="en-US" altLang="en-US" sz="1200" b="0" spc="-10" dirty="0">
                <a:solidFill>
                  <a:srgbClr val="455560"/>
                </a:solidFill>
                <a:latin typeface="Calibri" panose="020F0502020204030204" pitchFamily="34" charset="0"/>
              </a:rPr>
              <a:t>RECOVERY Collaborative Group. NEJM. 2020;[Epub]. </a:t>
            </a:r>
          </a:p>
        </p:txBody>
      </p:sp>
      <p:cxnSp>
        <p:nvCxnSpPr>
          <p:cNvPr id="10" name="Straight Connector 9">
            <a:extLst>
              <a:ext uri="{FF2B5EF4-FFF2-40B4-BE49-F238E27FC236}">
                <a16:creationId xmlns:a16="http://schemas.microsoft.com/office/drawing/2014/main" xmlns="" id="{6524D2F1-D00B-4893-935D-5BE79FF7E63C}"/>
              </a:ext>
            </a:extLst>
          </p:cNvPr>
          <p:cNvCxnSpPr>
            <a:cxnSpLocks/>
          </p:cNvCxnSpPr>
          <p:nvPr/>
        </p:nvCxnSpPr>
        <p:spPr bwMode="auto">
          <a:xfrm>
            <a:off x="3828457" y="1963236"/>
            <a:ext cx="3130608" cy="0"/>
          </a:xfrm>
          <a:prstGeom prst="line">
            <a:avLst/>
          </a:prstGeom>
          <a:noFill/>
          <a:ln w="2857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xmlns="" id="{87FC79C1-A0D7-4126-B4F6-B5625A44E234}"/>
              </a:ext>
            </a:extLst>
          </p:cNvPr>
          <p:cNvCxnSpPr>
            <a:cxnSpLocks/>
          </p:cNvCxnSpPr>
          <p:nvPr/>
        </p:nvCxnSpPr>
        <p:spPr bwMode="auto">
          <a:xfrm>
            <a:off x="7113069" y="1963236"/>
            <a:ext cx="4194709" cy="0"/>
          </a:xfrm>
          <a:prstGeom prst="line">
            <a:avLst/>
          </a:prstGeom>
          <a:noFill/>
          <a:ln w="28575" cap="flat" cmpd="sng" algn="ctr">
            <a:solidFill>
              <a:schemeClr val="tx1"/>
            </a:solidFill>
            <a:prstDash val="solid"/>
            <a:round/>
            <a:headEnd type="none" w="med" len="med"/>
            <a:tailEnd type="none" w="med" len="med"/>
          </a:ln>
          <a:effectLst/>
        </p:spPr>
      </p:cxnSp>
      <p:sp>
        <p:nvSpPr>
          <p:cNvPr id="14" name="Rectangle 13"/>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spTree>
    <p:extLst>
      <p:ext uri="{BB962C8B-B14F-4D97-AF65-F5344CB8AC3E}">
        <p14:creationId xmlns="" xmlns:p14="http://schemas.microsoft.com/office/powerpoint/2010/main" val="31410818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6BAABF-0937-4966-9864-B6D9295EEE4C}"/>
              </a:ext>
            </a:extLst>
          </p:cNvPr>
          <p:cNvSpPr>
            <a:spLocks noGrp="1"/>
          </p:cNvSpPr>
          <p:nvPr>
            <p:ph type="title"/>
          </p:nvPr>
        </p:nvSpPr>
        <p:spPr/>
        <p:txBody>
          <a:bodyPr/>
          <a:lstStyle/>
          <a:p>
            <a:pPr algn="ctr"/>
            <a:r>
              <a:rPr lang="en-US" altLang="en-US" dirty="0">
                <a:solidFill>
                  <a:schemeClr val="bg1"/>
                </a:solidFill>
              </a:rPr>
              <a:t>RECOVERY Trial</a:t>
            </a:r>
            <a:r>
              <a:rPr lang="en-US" dirty="0">
                <a:solidFill>
                  <a:schemeClr val="bg1"/>
                </a:solidFill>
              </a:rPr>
              <a:t>: Comorbidities</a:t>
            </a:r>
          </a:p>
        </p:txBody>
      </p:sp>
      <p:graphicFrame>
        <p:nvGraphicFramePr>
          <p:cNvPr id="4" name="Group 3">
            <a:extLst>
              <a:ext uri="{FF2B5EF4-FFF2-40B4-BE49-F238E27FC236}">
                <a16:creationId xmlns:a16="http://schemas.microsoft.com/office/drawing/2014/main" xmlns="" id="{AE040B80-6328-4774-9674-E168D08684E4}"/>
              </a:ext>
            </a:extLst>
          </p:cNvPr>
          <p:cNvGraphicFramePr>
            <a:graphicFrameLocks/>
          </p:cNvGraphicFramePr>
          <p:nvPr>
            <p:extLst>
              <p:ext uri="{D42A27DB-BD31-4B8C-83A1-F6EECF244321}">
                <p14:modId xmlns="" xmlns:p14="http://schemas.microsoft.com/office/powerpoint/2010/main" val="1048806517"/>
              </p:ext>
            </p:extLst>
          </p:nvPr>
        </p:nvGraphicFramePr>
        <p:xfrm>
          <a:off x="719138" y="1609794"/>
          <a:ext cx="10763251" cy="4084480"/>
        </p:xfrm>
        <a:graphic>
          <a:graphicData uri="http://schemas.openxmlformats.org/drawingml/2006/table">
            <a:tbl>
              <a:tblPr/>
              <a:tblGrid>
                <a:gridCol w="3137715">
                  <a:extLst>
                    <a:ext uri="{9D8B030D-6E8A-4147-A177-3AD203B41FA5}">
                      <a16:colId xmlns:a16="http://schemas.microsoft.com/office/drawing/2014/main" xmlns="" val="20000"/>
                    </a:ext>
                  </a:extLst>
                </a:gridCol>
                <a:gridCol w="1726804">
                  <a:extLst>
                    <a:ext uri="{9D8B030D-6E8A-4147-A177-3AD203B41FA5}">
                      <a16:colId xmlns:a16="http://schemas.microsoft.com/office/drawing/2014/main" xmlns="" val="20001"/>
                    </a:ext>
                  </a:extLst>
                </a:gridCol>
                <a:gridCol w="1279114">
                  <a:extLst>
                    <a:ext uri="{9D8B030D-6E8A-4147-A177-3AD203B41FA5}">
                      <a16:colId xmlns:a16="http://schemas.microsoft.com/office/drawing/2014/main" xmlns="" val="20002"/>
                    </a:ext>
                  </a:extLst>
                </a:gridCol>
                <a:gridCol w="1358479">
                  <a:extLst>
                    <a:ext uri="{9D8B030D-6E8A-4147-A177-3AD203B41FA5}">
                      <a16:colId xmlns:a16="http://schemas.microsoft.com/office/drawing/2014/main" xmlns="" val="20003"/>
                    </a:ext>
                  </a:extLst>
                </a:gridCol>
                <a:gridCol w="1518660">
                  <a:extLst>
                    <a:ext uri="{9D8B030D-6E8A-4147-A177-3AD203B41FA5}">
                      <a16:colId xmlns:a16="http://schemas.microsoft.com/office/drawing/2014/main" xmlns="" val="297874964"/>
                    </a:ext>
                  </a:extLst>
                </a:gridCol>
                <a:gridCol w="1742479">
                  <a:extLst>
                    <a:ext uri="{9D8B030D-6E8A-4147-A177-3AD203B41FA5}">
                      <a16:colId xmlns:a16="http://schemas.microsoft.com/office/drawing/2014/main" xmlns="" val="3111832174"/>
                    </a:ext>
                  </a:extLst>
                </a:gridCol>
              </a:tblGrid>
              <a:tr h="0">
                <a:tc rowSpan="2">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Previous Disease,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Treatment Allocation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Respiratory Support at Randomization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2097348761"/>
                  </a:ext>
                </a:extLst>
              </a:tr>
              <a:tr h="0">
                <a:tc v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GB"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Dexamethasone + Usual Care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2104)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Usual Care Only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4321)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No Oxygen</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1535)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Oxygen Only</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3883)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Invasive Mechanical Ventilation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1007)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Any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1174 (56)</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2417 (56)</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911 (59)</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2175 (56)</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505 (50)</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93096623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Diabetes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521 (25)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1025 (24)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342 (22)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950 (24)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254 (25)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802246496"/>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Heart disease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586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1171 (27)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519 (34)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1074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164 (16)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Chronic lung disease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415 (20)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931 (22)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351 (23)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883 (23)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112 (11)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68622284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Tuberculosis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19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039668705"/>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HIV infection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12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20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21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4209366067"/>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Severe liver disease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37 (2)</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82 (2)</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32 (2)</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72 (2)</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15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587700777"/>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Severe kidney impairment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 166 (8)</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358 (8)</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119 (8)</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253 (7)</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152 (15)</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3458532814"/>
                  </a:ext>
                </a:extLst>
              </a:tr>
            </a:tbl>
          </a:graphicData>
        </a:graphic>
      </p:graphicFrame>
      <p:grpSp>
        <p:nvGrpSpPr>
          <p:cNvPr id="3" name="Group 1">
            <a:extLst>
              <a:ext uri="{FF2B5EF4-FFF2-40B4-BE49-F238E27FC236}">
                <a16:creationId xmlns:a16="http://schemas.microsoft.com/office/drawing/2014/main" xmlns="" id="{3ED4093F-6BD7-4F3B-8F58-9A63AB2A7061}"/>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BDF9BC2C-CB83-44E1-86DA-16A46487176F}"/>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C231DDF6-F153-4B78-BAEA-1FCDB728325C}"/>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9" name="Text Box 11">
            <a:extLst>
              <a:ext uri="{FF2B5EF4-FFF2-40B4-BE49-F238E27FC236}">
                <a16:creationId xmlns:a16="http://schemas.microsoft.com/office/drawing/2014/main" xmlns="" id="{2738C82C-3A7E-4B95-AA7E-A659BB2A892B}"/>
              </a:ext>
            </a:extLst>
          </p:cNvPr>
          <p:cNvSpPr txBox="1">
            <a:spLocks noChangeArrowheads="1"/>
          </p:cNvSpPr>
          <p:nvPr/>
        </p:nvSpPr>
        <p:spPr bwMode="auto">
          <a:xfrm>
            <a:off x="396409" y="6374234"/>
            <a:ext cx="80105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buNone/>
              <a:defRPr/>
            </a:pPr>
            <a:r>
              <a:rPr lang="en-US" altLang="en-US" sz="1200" b="0" spc="-10" dirty="0">
                <a:solidFill>
                  <a:srgbClr val="455560"/>
                </a:solidFill>
                <a:latin typeface="Calibri" panose="020F0502020204030204" pitchFamily="34" charset="0"/>
              </a:rPr>
              <a:t>RECOVERY Collaborative Group. NEJM. 2020;[Epub]. </a:t>
            </a:r>
          </a:p>
        </p:txBody>
      </p:sp>
      <p:cxnSp>
        <p:nvCxnSpPr>
          <p:cNvPr id="12" name="Straight Connector 11">
            <a:extLst>
              <a:ext uri="{FF2B5EF4-FFF2-40B4-BE49-F238E27FC236}">
                <a16:creationId xmlns:a16="http://schemas.microsoft.com/office/drawing/2014/main" xmlns="" id="{FE496F09-3963-4733-8D07-4DC8276DF0EF}"/>
              </a:ext>
            </a:extLst>
          </p:cNvPr>
          <p:cNvCxnSpPr>
            <a:cxnSpLocks/>
          </p:cNvCxnSpPr>
          <p:nvPr/>
        </p:nvCxnSpPr>
        <p:spPr bwMode="auto">
          <a:xfrm>
            <a:off x="3828457" y="1963236"/>
            <a:ext cx="3130608" cy="0"/>
          </a:xfrm>
          <a:prstGeom prst="line">
            <a:avLst/>
          </a:prstGeom>
          <a:noFill/>
          <a:ln w="28575"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xmlns="" id="{70877C16-7DBA-4ADD-8995-B4F5FC068A80}"/>
              </a:ext>
            </a:extLst>
          </p:cNvPr>
          <p:cNvCxnSpPr>
            <a:cxnSpLocks/>
          </p:cNvCxnSpPr>
          <p:nvPr/>
        </p:nvCxnSpPr>
        <p:spPr bwMode="auto">
          <a:xfrm>
            <a:off x="7113069" y="1963236"/>
            <a:ext cx="4194709" cy="0"/>
          </a:xfrm>
          <a:prstGeom prst="line">
            <a:avLst/>
          </a:prstGeom>
          <a:noFill/>
          <a:ln w="28575" cap="flat" cmpd="sng" algn="ctr">
            <a:solidFill>
              <a:schemeClr val="tx1"/>
            </a:solidFill>
            <a:prstDash val="solid"/>
            <a:round/>
            <a:headEnd type="none" w="med" len="med"/>
            <a:tailEnd type="none" w="med" len="med"/>
          </a:ln>
          <a:effectLst/>
        </p:spPr>
      </p:cxnSp>
      <p:sp>
        <p:nvSpPr>
          <p:cNvPr id="14" name="Rectangle 13"/>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spTree>
    <p:extLst>
      <p:ext uri="{BB962C8B-B14F-4D97-AF65-F5344CB8AC3E}">
        <p14:creationId xmlns="" xmlns:p14="http://schemas.microsoft.com/office/powerpoint/2010/main" val="2542777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COVID-19 </a:t>
            </a:r>
            <a:r>
              <a:rPr lang="en-US" dirty="0" err="1" smtClean="0">
                <a:solidFill>
                  <a:schemeClr val="bg1"/>
                </a:solidFill>
              </a:rPr>
              <a:t>Incuba</a:t>
            </a:r>
            <a:r>
              <a:rPr lang="ro-RO" dirty="0" smtClean="0">
                <a:solidFill>
                  <a:schemeClr val="bg1"/>
                </a:solidFill>
              </a:rPr>
              <a:t>ție</a:t>
            </a:r>
            <a:r>
              <a:rPr lang="en-US" dirty="0" smtClean="0">
                <a:solidFill>
                  <a:schemeClr val="bg1"/>
                </a:solidFill>
              </a:rPr>
              <a:t>: </a:t>
            </a:r>
            <a:r>
              <a:rPr lang="ro-RO" dirty="0" smtClean="0">
                <a:solidFill>
                  <a:schemeClr val="bg1"/>
                </a:solidFill>
              </a:rPr>
              <a:t>De la infectare la debutul bolii</a:t>
            </a:r>
            <a:endParaRPr lang="en-US" dirty="0">
              <a:solidFill>
                <a:schemeClr val="bg1"/>
              </a:solidFill>
            </a:endParaRPr>
          </a:p>
        </p:txBody>
      </p:sp>
      <p:sp>
        <p:nvSpPr>
          <p:cNvPr id="3" name="Content Placeholder 2"/>
          <p:cNvSpPr>
            <a:spLocks noGrp="1"/>
          </p:cNvSpPr>
          <p:nvPr>
            <p:ph sz="half" idx="1"/>
          </p:nvPr>
        </p:nvSpPr>
        <p:spPr>
          <a:xfrm>
            <a:off x="163773" y="1378383"/>
            <a:ext cx="5997179" cy="4678738"/>
          </a:xfrm>
        </p:spPr>
        <p:txBody>
          <a:bodyPr/>
          <a:lstStyle/>
          <a:p>
            <a:r>
              <a:rPr lang="ro-RO" sz="2600" dirty="0" smtClean="0"/>
              <a:t> 10 cazuri  confirmate cu COVID-19 în </a:t>
            </a:r>
            <a:r>
              <a:rPr lang="en-US" sz="2600" dirty="0" smtClean="0"/>
              <a:t>Wuhan, </a:t>
            </a:r>
            <a:r>
              <a:rPr lang="ro-RO" sz="2600" dirty="0" smtClean="0"/>
              <a:t>provincia </a:t>
            </a:r>
            <a:r>
              <a:rPr lang="en-US" sz="2600" dirty="0" smtClean="0"/>
              <a:t>Hubei, China</a:t>
            </a:r>
            <a:r>
              <a:rPr lang="en-US" sz="2600" baseline="30000" dirty="0" smtClean="0"/>
              <a:t>[1]</a:t>
            </a:r>
          </a:p>
          <a:p>
            <a:pPr lvl="1"/>
            <a:r>
              <a:rPr lang="ro-RO" sz="2400" dirty="0" smtClean="0"/>
              <a:t>Durata medie de incubație</a:t>
            </a:r>
            <a:r>
              <a:rPr lang="en-US" sz="2400" dirty="0" smtClean="0"/>
              <a:t>: 5</a:t>
            </a:r>
            <a:r>
              <a:rPr lang="ro-RO" sz="2400" dirty="0" smtClean="0"/>
              <a:t>,</a:t>
            </a:r>
            <a:r>
              <a:rPr lang="en-US" sz="2400" dirty="0" smtClean="0"/>
              <a:t>2 </a:t>
            </a:r>
            <a:r>
              <a:rPr lang="ro-RO" sz="2400" dirty="0" smtClean="0"/>
              <a:t>zile</a:t>
            </a:r>
            <a:r>
              <a:rPr lang="en-US" sz="2400" dirty="0" smtClean="0"/>
              <a:t> </a:t>
            </a:r>
            <a:br>
              <a:rPr lang="en-US" sz="2400" dirty="0" smtClean="0"/>
            </a:br>
            <a:r>
              <a:rPr lang="en-US" sz="2400" dirty="0" smtClean="0"/>
              <a:t>(95% CI: 4</a:t>
            </a:r>
            <a:r>
              <a:rPr lang="ro-RO" sz="2400" dirty="0" smtClean="0"/>
              <a:t>,</a:t>
            </a:r>
            <a:r>
              <a:rPr lang="en-US" sz="2400" dirty="0" smtClean="0"/>
              <a:t>1-7</a:t>
            </a:r>
            <a:r>
              <a:rPr lang="ro-RO" sz="2400" dirty="0" smtClean="0"/>
              <a:t>,</a:t>
            </a:r>
            <a:r>
              <a:rPr lang="en-US" sz="2400" dirty="0" smtClean="0"/>
              <a:t>0)</a:t>
            </a:r>
          </a:p>
          <a:p>
            <a:r>
              <a:rPr lang="ro-RO" sz="2600" dirty="0" smtClean="0"/>
              <a:t> 181 de cazuri confirmate de infecție cu SARS-CoV-2, </a:t>
            </a:r>
            <a:r>
              <a:rPr lang="en-US" sz="2600" dirty="0" err="1" smtClean="0"/>
              <a:t>ce</a:t>
            </a:r>
            <a:r>
              <a:rPr lang="ro-RO" sz="2600" dirty="0" smtClean="0"/>
              <a:t> au apărut în afara provinciei Hubei</a:t>
            </a:r>
            <a:r>
              <a:rPr lang="en-US" sz="2600" baseline="30000" dirty="0" smtClean="0"/>
              <a:t>[2]</a:t>
            </a:r>
          </a:p>
          <a:p>
            <a:pPr lvl="1"/>
            <a:r>
              <a:rPr lang="ro-RO" sz="2400" dirty="0" smtClean="0"/>
              <a:t>Durata medie de incubație</a:t>
            </a:r>
            <a:r>
              <a:rPr lang="en-US" sz="2400" dirty="0" smtClean="0"/>
              <a:t>: 5</a:t>
            </a:r>
            <a:r>
              <a:rPr lang="ro-RO" sz="2400" dirty="0" smtClean="0"/>
              <a:t>,</a:t>
            </a:r>
            <a:r>
              <a:rPr lang="en-US" sz="2400" dirty="0" smtClean="0"/>
              <a:t>1 </a:t>
            </a:r>
            <a:r>
              <a:rPr lang="ro-RO" sz="2400" dirty="0" smtClean="0"/>
              <a:t>zile</a:t>
            </a:r>
            <a:r>
              <a:rPr lang="en-US" sz="2400" dirty="0" smtClean="0"/>
              <a:t/>
            </a:r>
            <a:br>
              <a:rPr lang="en-US" sz="2400" dirty="0" smtClean="0"/>
            </a:br>
            <a:r>
              <a:rPr lang="en-US" sz="2400" dirty="0" smtClean="0"/>
              <a:t>(95% CI: 4</a:t>
            </a:r>
            <a:r>
              <a:rPr lang="ro-RO" sz="2400" dirty="0" smtClean="0"/>
              <a:t>,</a:t>
            </a:r>
            <a:r>
              <a:rPr lang="en-US" sz="2400" dirty="0" smtClean="0"/>
              <a:t>5-5</a:t>
            </a:r>
            <a:r>
              <a:rPr lang="ro-RO" sz="2400" dirty="0" smtClean="0"/>
              <a:t>,</a:t>
            </a:r>
            <a:r>
              <a:rPr lang="en-US" sz="2400" dirty="0" smtClean="0"/>
              <a:t>8)</a:t>
            </a:r>
          </a:p>
          <a:p>
            <a:pPr lvl="1"/>
            <a:r>
              <a:rPr lang="ro-RO" sz="2400" dirty="0" smtClean="0"/>
              <a:t>Debutul simptomatologiei până în ziua 11,5 a infecției la 97,5% dintre persoane</a:t>
            </a:r>
            <a:endParaRPr lang="en-US" sz="2400" dirty="0"/>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Li. NEJM. 2020;382:1199. 2. Lauer. Ann Intern Med. 2020;172:577.</a:t>
            </a:r>
          </a:p>
        </p:txBody>
      </p:sp>
      <p:sp>
        <p:nvSpPr>
          <p:cNvPr id="12" name="TextBox 11"/>
          <p:cNvSpPr txBox="1"/>
          <p:nvPr/>
        </p:nvSpPr>
        <p:spPr bwMode="auto">
          <a:xfrm>
            <a:off x="6880050" y="1510730"/>
            <a:ext cx="511531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ro-RO" sz="2000" dirty="0" smtClean="0">
                <a:solidFill>
                  <a:schemeClr val="bg1"/>
                </a:solidFill>
                <a:latin typeface="Calibri" panose="020F0502020204030204" pitchFamily="34" charset="0"/>
              </a:rPr>
              <a:t>Distribuția estimată a perioadei de incubație</a:t>
            </a:r>
            <a:r>
              <a:rPr lang="en-US" sz="2000" baseline="30000" dirty="0" smtClean="0">
                <a:solidFill>
                  <a:schemeClr val="bg1"/>
                </a:solidFill>
                <a:latin typeface="Calibri" panose="020F0502020204030204" pitchFamily="34" charset="0"/>
              </a:rPr>
              <a:t>[1</a:t>
            </a:r>
            <a:r>
              <a:rPr lang="en-US" sz="2000" baseline="30000" dirty="0">
                <a:solidFill>
                  <a:schemeClr val="bg1"/>
                </a:solidFill>
                <a:latin typeface="Calibri" panose="020F0502020204030204" pitchFamily="34" charset="0"/>
              </a:rPr>
              <a:t>]</a:t>
            </a:r>
            <a:endParaRPr lang="en-US" sz="2000" dirty="0">
              <a:solidFill>
                <a:schemeClr val="bg1"/>
              </a:solidFill>
              <a:latin typeface="Calibri" panose="020F0502020204030204" pitchFamily="34" charset="0"/>
            </a:endParaRPr>
          </a:p>
        </p:txBody>
      </p:sp>
      <p:cxnSp>
        <p:nvCxnSpPr>
          <p:cNvPr id="9" name="Straight Connector 8">
            <a:extLst>
              <a:ext uri="{FF2B5EF4-FFF2-40B4-BE49-F238E27FC236}">
                <a16:creationId xmlns="" xmlns:a16="http://schemas.microsoft.com/office/drawing/2014/main" id="{03B18012-36C9-49DE-899E-D90F7A500BC6}"/>
              </a:ext>
            </a:extLst>
          </p:cNvPr>
          <p:cNvCxnSpPr>
            <a:cxnSpLocks/>
          </p:cNvCxnSpPr>
          <p:nvPr/>
        </p:nvCxnSpPr>
        <p:spPr bwMode="auto">
          <a:xfrm>
            <a:off x="7185807" y="5347270"/>
            <a:ext cx="4103260" cy="0"/>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 xmlns:a16="http://schemas.microsoft.com/office/drawing/2014/main" id="{CB6305F5-50D1-4EA5-BFB5-37E165F10FEC}"/>
              </a:ext>
            </a:extLst>
          </p:cNvPr>
          <p:cNvCxnSpPr/>
          <p:nvPr/>
        </p:nvCxnSpPr>
        <p:spPr bwMode="auto">
          <a:xfrm flipV="1">
            <a:off x="7203059" y="2260121"/>
            <a:ext cx="0" cy="3096883"/>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 xmlns:a16="http://schemas.microsoft.com/office/drawing/2014/main" id="{4A031995-1F44-47A2-8F9E-6BE6C2463904}"/>
              </a:ext>
            </a:extLst>
          </p:cNvPr>
          <p:cNvCxnSpPr/>
          <p:nvPr/>
        </p:nvCxnSpPr>
        <p:spPr bwMode="auto">
          <a:xfrm flipH="1">
            <a:off x="7125420" y="226874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 xmlns:a16="http://schemas.microsoft.com/office/drawing/2014/main" id="{0216DB53-411F-43A0-8E7A-1ACC77AF0B1E}"/>
              </a:ext>
            </a:extLst>
          </p:cNvPr>
          <p:cNvCxnSpPr/>
          <p:nvPr/>
        </p:nvCxnSpPr>
        <p:spPr bwMode="auto">
          <a:xfrm flipH="1">
            <a:off x="7125420" y="288445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033CC7F3-D375-4055-AF91-7F2E48BC6F81}"/>
              </a:ext>
            </a:extLst>
          </p:cNvPr>
          <p:cNvCxnSpPr/>
          <p:nvPr/>
        </p:nvCxnSpPr>
        <p:spPr bwMode="auto">
          <a:xfrm flipH="1">
            <a:off x="7125420" y="350015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 xmlns:a16="http://schemas.microsoft.com/office/drawing/2014/main" id="{C5FFD217-AF2F-4A4C-ACF0-29B8E121F4E4}"/>
              </a:ext>
            </a:extLst>
          </p:cNvPr>
          <p:cNvCxnSpPr/>
          <p:nvPr/>
        </p:nvCxnSpPr>
        <p:spPr bwMode="auto">
          <a:xfrm flipH="1">
            <a:off x="7125420" y="411586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524326E2-46E0-43D6-9F38-48F911713257}"/>
              </a:ext>
            </a:extLst>
          </p:cNvPr>
          <p:cNvCxnSpPr/>
          <p:nvPr/>
        </p:nvCxnSpPr>
        <p:spPr bwMode="auto">
          <a:xfrm flipH="1">
            <a:off x="7125420" y="473156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 xmlns:a16="http://schemas.microsoft.com/office/drawing/2014/main" id="{73E215DD-6F8D-42E8-A467-5B7F1C4887CD}"/>
              </a:ext>
            </a:extLst>
          </p:cNvPr>
          <p:cNvCxnSpPr/>
          <p:nvPr/>
        </p:nvCxnSpPr>
        <p:spPr bwMode="auto">
          <a:xfrm flipH="1">
            <a:off x="7125420" y="534727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95AF748E-4B0E-43C0-911F-7EFB81084135}"/>
              </a:ext>
            </a:extLst>
          </p:cNvPr>
          <p:cNvCxnSpPr/>
          <p:nvPr/>
        </p:nvCxnSpPr>
        <p:spPr bwMode="auto">
          <a:xfrm>
            <a:off x="7203059" y="534727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3B305613-0FA4-4213-87CD-541EF129E539}"/>
              </a:ext>
            </a:extLst>
          </p:cNvPr>
          <p:cNvCxnSpPr/>
          <p:nvPr/>
        </p:nvCxnSpPr>
        <p:spPr bwMode="auto">
          <a:xfrm>
            <a:off x="8556435" y="534727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 xmlns:a16="http://schemas.microsoft.com/office/drawing/2014/main" id="{E5B20691-FCC0-4D63-A86C-77B572F76464}"/>
              </a:ext>
            </a:extLst>
          </p:cNvPr>
          <p:cNvCxnSpPr/>
          <p:nvPr/>
        </p:nvCxnSpPr>
        <p:spPr bwMode="auto">
          <a:xfrm>
            <a:off x="9909811" y="534727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 xmlns:a16="http://schemas.microsoft.com/office/drawing/2014/main" id="{E361FE08-C5CF-45EA-BD2C-73ADEDBE694C}"/>
              </a:ext>
            </a:extLst>
          </p:cNvPr>
          <p:cNvCxnSpPr/>
          <p:nvPr/>
        </p:nvCxnSpPr>
        <p:spPr bwMode="auto">
          <a:xfrm>
            <a:off x="11263187" y="5347270"/>
            <a:ext cx="0" cy="64008"/>
          </a:xfrm>
          <a:prstGeom prst="line">
            <a:avLst/>
          </a:prstGeom>
          <a:noFill/>
          <a:ln w="28575" cap="flat" cmpd="sng" algn="ctr">
            <a:solidFill>
              <a:schemeClr val="bg1"/>
            </a:solidFill>
            <a:prstDash val="solid"/>
            <a:round/>
            <a:headEnd type="none" w="med" len="med"/>
            <a:tailEnd type="none" w="med" len="med"/>
          </a:ln>
          <a:effectLst/>
        </p:spPr>
      </p:cxnSp>
      <p:sp>
        <p:nvSpPr>
          <p:cNvPr id="27" name="TextBox 26">
            <a:extLst>
              <a:ext uri="{FF2B5EF4-FFF2-40B4-BE49-F238E27FC236}">
                <a16:creationId xmlns="" xmlns:a16="http://schemas.microsoft.com/office/drawing/2014/main" id="{C163749B-5177-4044-B10B-D3436AEA8FF8}"/>
              </a:ext>
            </a:extLst>
          </p:cNvPr>
          <p:cNvSpPr txBox="1"/>
          <p:nvPr/>
        </p:nvSpPr>
        <p:spPr bwMode="auto">
          <a:xfrm>
            <a:off x="6411113" y="2108766"/>
            <a:ext cx="750492" cy="370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0.25</a:t>
            </a:r>
          </a:p>
        </p:txBody>
      </p:sp>
      <p:sp>
        <p:nvSpPr>
          <p:cNvPr id="28" name="TextBox 27">
            <a:extLst>
              <a:ext uri="{FF2B5EF4-FFF2-40B4-BE49-F238E27FC236}">
                <a16:creationId xmlns="" xmlns:a16="http://schemas.microsoft.com/office/drawing/2014/main" id="{6AF6DC8A-C8C2-47EB-A1D3-ABF58EB6D81F}"/>
              </a:ext>
            </a:extLst>
          </p:cNvPr>
          <p:cNvSpPr txBox="1"/>
          <p:nvPr/>
        </p:nvSpPr>
        <p:spPr bwMode="auto">
          <a:xfrm>
            <a:off x="6411113" y="2721321"/>
            <a:ext cx="750492" cy="370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0.20</a:t>
            </a:r>
          </a:p>
        </p:txBody>
      </p:sp>
      <p:sp>
        <p:nvSpPr>
          <p:cNvPr id="29" name="TextBox 28">
            <a:extLst>
              <a:ext uri="{FF2B5EF4-FFF2-40B4-BE49-F238E27FC236}">
                <a16:creationId xmlns="" xmlns:a16="http://schemas.microsoft.com/office/drawing/2014/main" id="{8E467B79-A11B-4501-AEF1-A5896284253D}"/>
              </a:ext>
            </a:extLst>
          </p:cNvPr>
          <p:cNvSpPr txBox="1"/>
          <p:nvPr/>
        </p:nvSpPr>
        <p:spPr bwMode="auto">
          <a:xfrm>
            <a:off x="6411113" y="3333876"/>
            <a:ext cx="750492" cy="370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0.15</a:t>
            </a:r>
          </a:p>
        </p:txBody>
      </p:sp>
      <p:sp>
        <p:nvSpPr>
          <p:cNvPr id="30" name="TextBox 29">
            <a:extLst>
              <a:ext uri="{FF2B5EF4-FFF2-40B4-BE49-F238E27FC236}">
                <a16:creationId xmlns="" xmlns:a16="http://schemas.microsoft.com/office/drawing/2014/main" id="{E31FBBD5-0A5D-41AE-8670-4BBF468302FA}"/>
              </a:ext>
            </a:extLst>
          </p:cNvPr>
          <p:cNvSpPr txBox="1"/>
          <p:nvPr/>
        </p:nvSpPr>
        <p:spPr bwMode="auto">
          <a:xfrm>
            <a:off x="6411113" y="3946431"/>
            <a:ext cx="750492" cy="370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0.10</a:t>
            </a:r>
          </a:p>
        </p:txBody>
      </p:sp>
      <p:sp>
        <p:nvSpPr>
          <p:cNvPr id="31" name="TextBox 30">
            <a:extLst>
              <a:ext uri="{FF2B5EF4-FFF2-40B4-BE49-F238E27FC236}">
                <a16:creationId xmlns="" xmlns:a16="http://schemas.microsoft.com/office/drawing/2014/main" id="{81D81A24-70A7-4558-8FC3-9BFB8A36C6EA}"/>
              </a:ext>
            </a:extLst>
          </p:cNvPr>
          <p:cNvSpPr txBox="1"/>
          <p:nvPr/>
        </p:nvSpPr>
        <p:spPr bwMode="auto">
          <a:xfrm>
            <a:off x="6411113" y="4558986"/>
            <a:ext cx="750492" cy="370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0.05</a:t>
            </a:r>
          </a:p>
        </p:txBody>
      </p:sp>
      <p:sp>
        <p:nvSpPr>
          <p:cNvPr id="32" name="TextBox 31">
            <a:extLst>
              <a:ext uri="{FF2B5EF4-FFF2-40B4-BE49-F238E27FC236}">
                <a16:creationId xmlns="" xmlns:a16="http://schemas.microsoft.com/office/drawing/2014/main" id="{56989654-1FB3-43C8-811B-28AF2835494E}"/>
              </a:ext>
            </a:extLst>
          </p:cNvPr>
          <p:cNvSpPr txBox="1"/>
          <p:nvPr/>
        </p:nvSpPr>
        <p:spPr bwMode="auto">
          <a:xfrm>
            <a:off x="6411113" y="5171543"/>
            <a:ext cx="750492" cy="370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3" name="TextBox 32">
            <a:extLst>
              <a:ext uri="{FF2B5EF4-FFF2-40B4-BE49-F238E27FC236}">
                <a16:creationId xmlns="" xmlns:a16="http://schemas.microsoft.com/office/drawing/2014/main" id="{6ABD525D-A003-4DFE-9305-E269EAC533FC}"/>
              </a:ext>
            </a:extLst>
          </p:cNvPr>
          <p:cNvSpPr txBox="1"/>
          <p:nvPr/>
        </p:nvSpPr>
        <p:spPr bwMode="auto">
          <a:xfrm rot="16200000">
            <a:off x="4868559" y="3655344"/>
            <a:ext cx="314252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ro-RO" dirty="0" smtClean="0">
                <a:solidFill>
                  <a:schemeClr val="bg1"/>
                </a:solidFill>
                <a:latin typeface="Calibri" panose="020F0502020204030204" pitchFamily="34" charset="0"/>
              </a:rPr>
              <a:t>Frecvența relativă</a:t>
            </a:r>
            <a:endParaRPr lang="en-US" dirty="0">
              <a:solidFill>
                <a:schemeClr val="bg1"/>
              </a:solidFill>
              <a:latin typeface="Calibri" panose="020F0502020204030204" pitchFamily="34" charset="0"/>
            </a:endParaRPr>
          </a:p>
        </p:txBody>
      </p:sp>
      <p:sp>
        <p:nvSpPr>
          <p:cNvPr id="34" name="TextBox 33">
            <a:extLst>
              <a:ext uri="{FF2B5EF4-FFF2-40B4-BE49-F238E27FC236}">
                <a16:creationId xmlns="" xmlns:a16="http://schemas.microsoft.com/office/drawing/2014/main" id="{DA09E60A-78B3-4CF1-8C1F-D22378AB3505}"/>
              </a:ext>
            </a:extLst>
          </p:cNvPr>
          <p:cNvSpPr txBox="1"/>
          <p:nvPr/>
        </p:nvSpPr>
        <p:spPr bwMode="auto">
          <a:xfrm>
            <a:off x="7203059" y="5663622"/>
            <a:ext cx="4086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ro-RO" dirty="0" smtClean="0">
                <a:solidFill>
                  <a:schemeClr val="bg1"/>
                </a:solidFill>
                <a:latin typeface="Calibri" panose="020F0502020204030204" pitchFamily="34" charset="0"/>
              </a:rPr>
              <a:t>Zile de la momentul infectării la debutul simptomatologiei</a:t>
            </a:r>
            <a:endParaRPr lang="en-US" dirty="0">
              <a:solidFill>
                <a:schemeClr val="bg1"/>
              </a:solidFill>
              <a:latin typeface="Calibri" panose="020F0502020204030204" pitchFamily="34" charset="0"/>
            </a:endParaRPr>
          </a:p>
        </p:txBody>
      </p:sp>
      <p:sp>
        <p:nvSpPr>
          <p:cNvPr id="35" name="TextBox 34">
            <a:extLst>
              <a:ext uri="{FF2B5EF4-FFF2-40B4-BE49-F238E27FC236}">
                <a16:creationId xmlns="" xmlns:a16="http://schemas.microsoft.com/office/drawing/2014/main" id="{8DDEE79D-E53C-4858-8B48-C8343D93F46C}"/>
              </a:ext>
            </a:extLst>
          </p:cNvPr>
          <p:cNvSpPr txBox="1"/>
          <p:nvPr/>
        </p:nvSpPr>
        <p:spPr bwMode="auto">
          <a:xfrm>
            <a:off x="10913813" y="5341810"/>
            <a:ext cx="750492" cy="370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36" name="TextBox 35">
            <a:extLst>
              <a:ext uri="{FF2B5EF4-FFF2-40B4-BE49-F238E27FC236}">
                <a16:creationId xmlns="" xmlns:a16="http://schemas.microsoft.com/office/drawing/2014/main" id="{06EBA177-51FD-4751-9691-80535BBB346B}"/>
              </a:ext>
            </a:extLst>
          </p:cNvPr>
          <p:cNvSpPr txBox="1"/>
          <p:nvPr/>
        </p:nvSpPr>
        <p:spPr bwMode="auto">
          <a:xfrm>
            <a:off x="6830555" y="5341810"/>
            <a:ext cx="750492" cy="370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7" name="TextBox 36">
            <a:extLst>
              <a:ext uri="{FF2B5EF4-FFF2-40B4-BE49-F238E27FC236}">
                <a16:creationId xmlns="" xmlns:a16="http://schemas.microsoft.com/office/drawing/2014/main" id="{733BDA22-BBCA-4569-A60B-064550797164}"/>
              </a:ext>
            </a:extLst>
          </p:cNvPr>
          <p:cNvSpPr txBox="1"/>
          <p:nvPr/>
        </p:nvSpPr>
        <p:spPr bwMode="auto">
          <a:xfrm>
            <a:off x="8191641" y="5341810"/>
            <a:ext cx="750492" cy="370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38" name="TextBox 37">
            <a:extLst>
              <a:ext uri="{FF2B5EF4-FFF2-40B4-BE49-F238E27FC236}">
                <a16:creationId xmlns="" xmlns:a16="http://schemas.microsoft.com/office/drawing/2014/main" id="{7BC04964-080E-468C-AC04-56650AE9F49B}"/>
              </a:ext>
            </a:extLst>
          </p:cNvPr>
          <p:cNvSpPr txBox="1"/>
          <p:nvPr/>
        </p:nvSpPr>
        <p:spPr bwMode="auto">
          <a:xfrm>
            <a:off x="9552727" y="5341810"/>
            <a:ext cx="750492" cy="370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39" name="Freeform: Shape 38">
            <a:extLst>
              <a:ext uri="{FF2B5EF4-FFF2-40B4-BE49-F238E27FC236}">
                <a16:creationId xmlns="" xmlns:a16="http://schemas.microsoft.com/office/drawing/2014/main" id="{04033399-2C0F-4EA0-9775-47258D67A97A}"/>
              </a:ext>
            </a:extLst>
          </p:cNvPr>
          <p:cNvSpPr/>
          <p:nvPr/>
        </p:nvSpPr>
        <p:spPr bwMode="auto">
          <a:xfrm>
            <a:off x="7220312" y="3142521"/>
            <a:ext cx="4045789" cy="2200433"/>
          </a:xfrm>
          <a:custGeom>
            <a:avLst/>
            <a:gdLst>
              <a:gd name="connsiteX0" fmla="*/ 0 w 4045789"/>
              <a:gd name="connsiteY0" fmla="*/ 2197230 h 2200433"/>
              <a:gd name="connsiteX1" fmla="*/ 112144 w 4045789"/>
              <a:gd name="connsiteY1" fmla="*/ 1972943 h 2200433"/>
              <a:gd name="connsiteX2" fmla="*/ 258793 w 4045789"/>
              <a:gd name="connsiteY2" fmla="*/ 747992 h 2200433"/>
              <a:gd name="connsiteX3" fmla="*/ 448574 w 4045789"/>
              <a:gd name="connsiteY3" fmla="*/ 14747 h 2200433"/>
              <a:gd name="connsiteX4" fmla="*/ 750498 w 4045789"/>
              <a:gd name="connsiteY4" fmla="*/ 299419 h 2200433"/>
              <a:gd name="connsiteX5" fmla="*/ 966159 w 4045789"/>
              <a:gd name="connsiteY5" fmla="*/ 808377 h 2200433"/>
              <a:gd name="connsiteX6" fmla="*/ 1397479 w 4045789"/>
              <a:gd name="connsiteY6" fmla="*/ 1472611 h 2200433"/>
              <a:gd name="connsiteX7" fmla="*/ 1880559 w 4045789"/>
              <a:gd name="connsiteY7" fmla="*/ 1869426 h 2200433"/>
              <a:gd name="connsiteX8" fmla="*/ 2872596 w 4045789"/>
              <a:gd name="connsiteY8" fmla="*/ 2110966 h 2200433"/>
              <a:gd name="connsiteX9" fmla="*/ 4045789 w 4045789"/>
              <a:gd name="connsiteY9" fmla="*/ 2188604 h 220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5789" h="2200433">
                <a:moveTo>
                  <a:pt x="0" y="2197230"/>
                </a:moveTo>
                <a:cubicBezTo>
                  <a:pt x="34506" y="2205856"/>
                  <a:pt x="69012" y="2214483"/>
                  <a:pt x="112144" y="1972943"/>
                </a:cubicBezTo>
                <a:cubicBezTo>
                  <a:pt x="155276" y="1731403"/>
                  <a:pt x="202721" y="1074358"/>
                  <a:pt x="258793" y="747992"/>
                </a:cubicBezTo>
                <a:cubicBezTo>
                  <a:pt x="314865" y="421626"/>
                  <a:pt x="366623" y="89509"/>
                  <a:pt x="448574" y="14747"/>
                </a:cubicBezTo>
                <a:cubicBezTo>
                  <a:pt x="530525" y="-60015"/>
                  <a:pt x="664234" y="167147"/>
                  <a:pt x="750498" y="299419"/>
                </a:cubicBezTo>
                <a:cubicBezTo>
                  <a:pt x="836762" y="431691"/>
                  <a:pt x="858329" y="612845"/>
                  <a:pt x="966159" y="808377"/>
                </a:cubicBezTo>
                <a:cubicBezTo>
                  <a:pt x="1073989" y="1003909"/>
                  <a:pt x="1245079" y="1295770"/>
                  <a:pt x="1397479" y="1472611"/>
                </a:cubicBezTo>
                <a:cubicBezTo>
                  <a:pt x="1549879" y="1649452"/>
                  <a:pt x="1634706" y="1763033"/>
                  <a:pt x="1880559" y="1869426"/>
                </a:cubicBezTo>
                <a:cubicBezTo>
                  <a:pt x="2126412" y="1975818"/>
                  <a:pt x="2511724" y="2057770"/>
                  <a:pt x="2872596" y="2110966"/>
                </a:cubicBezTo>
                <a:cubicBezTo>
                  <a:pt x="3233468" y="2164162"/>
                  <a:pt x="3639628" y="2176383"/>
                  <a:pt x="4045789" y="2188604"/>
                </a:cubicBezTo>
              </a:path>
            </a:pathLst>
          </a:custGeom>
          <a:noFill/>
          <a:ln w="28575">
            <a:solidFill>
              <a:schemeClr val="accent1"/>
            </a:solidFill>
            <a:miter lim="800000"/>
            <a:headEnd/>
            <a:tailEnd/>
          </a:ln>
        </p:spPr>
        <p:txBody>
          <a:bodyPr rtlCol="0" anchor="ctr"/>
          <a:lstStyle/>
          <a:p>
            <a:pPr algn="ctr"/>
            <a:endParaRPr lang="en-US" dirty="0"/>
          </a:p>
        </p:txBody>
      </p:sp>
    </p:spTree>
    <p:extLst>
      <p:ext uri="{BB962C8B-B14F-4D97-AF65-F5344CB8AC3E}">
        <p14:creationId xmlns="" xmlns:p14="http://schemas.microsoft.com/office/powerpoint/2010/main" val="38299736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xmlns="" id="{8E61A7BC-77D9-43D2-AAB2-AD9F1F3FC6D9}"/>
              </a:ext>
            </a:extLst>
          </p:cNvPr>
          <p:cNvSpPr/>
          <p:nvPr/>
        </p:nvSpPr>
        <p:spPr bwMode="auto">
          <a:xfrm>
            <a:off x="7915772" y="4127957"/>
            <a:ext cx="2924107" cy="802567"/>
          </a:xfrm>
          <a:custGeom>
            <a:avLst/>
            <a:gdLst>
              <a:gd name="connsiteX0" fmla="*/ 0 w 2924107"/>
              <a:gd name="connsiteY0" fmla="*/ 802567 h 802567"/>
              <a:gd name="connsiteX1" fmla="*/ 92098 w 2924107"/>
              <a:gd name="connsiteY1" fmla="*/ 802567 h 802567"/>
              <a:gd name="connsiteX2" fmla="*/ 92098 w 2924107"/>
              <a:gd name="connsiteY2" fmla="*/ 786121 h 802567"/>
              <a:gd name="connsiteX3" fmla="*/ 223667 w 2924107"/>
              <a:gd name="connsiteY3" fmla="*/ 786121 h 802567"/>
              <a:gd name="connsiteX4" fmla="*/ 223667 w 2924107"/>
              <a:gd name="connsiteY4" fmla="*/ 766385 h 802567"/>
              <a:gd name="connsiteX5" fmla="*/ 414441 w 2924107"/>
              <a:gd name="connsiteY5" fmla="*/ 766385 h 802567"/>
              <a:gd name="connsiteX6" fmla="*/ 414441 w 2924107"/>
              <a:gd name="connsiteY6" fmla="*/ 670998 h 802567"/>
              <a:gd name="connsiteX7" fmla="*/ 519695 w 2924107"/>
              <a:gd name="connsiteY7" fmla="*/ 670998 h 802567"/>
              <a:gd name="connsiteX8" fmla="*/ 519695 w 2924107"/>
              <a:gd name="connsiteY8" fmla="*/ 641396 h 802567"/>
              <a:gd name="connsiteX9" fmla="*/ 638107 w 2924107"/>
              <a:gd name="connsiteY9" fmla="*/ 641396 h 802567"/>
              <a:gd name="connsiteX10" fmla="*/ 621661 w 2924107"/>
              <a:gd name="connsiteY10" fmla="*/ 624950 h 802567"/>
              <a:gd name="connsiteX11" fmla="*/ 723626 w 2924107"/>
              <a:gd name="connsiteY11" fmla="*/ 624950 h 802567"/>
              <a:gd name="connsiteX12" fmla="*/ 723626 w 2924107"/>
              <a:gd name="connsiteY12" fmla="*/ 539430 h 802567"/>
              <a:gd name="connsiteX13" fmla="*/ 828881 w 2924107"/>
              <a:gd name="connsiteY13" fmla="*/ 539430 h 802567"/>
              <a:gd name="connsiteX14" fmla="*/ 828881 w 2924107"/>
              <a:gd name="connsiteY14" fmla="*/ 490092 h 802567"/>
              <a:gd name="connsiteX15" fmla="*/ 920979 w 2924107"/>
              <a:gd name="connsiteY15" fmla="*/ 490092 h 802567"/>
              <a:gd name="connsiteX16" fmla="*/ 920979 w 2924107"/>
              <a:gd name="connsiteY16" fmla="*/ 417729 h 802567"/>
              <a:gd name="connsiteX17" fmla="*/ 1039390 w 2924107"/>
              <a:gd name="connsiteY17" fmla="*/ 417729 h 802567"/>
              <a:gd name="connsiteX18" fmla="*/ 1039390 w 2924107"/>
              <a:gd name="connsiteY18" fmla="*/ 368391 h 802567"/>
              <a:gd name="connsiteX19" fmla="*/ 1134777 w 2924107"/>
              <a:gd name="connsiteY19" fmla="*/ 368391 h 802567"/>
              <a:gd name="connsiteX20" fmla="*/ 1134777 w 2924107"/>
              <a:gd name="connsiteY20" fmla="*/ 335499 h 802567"/>
              <a:gd name="connsiteX21" fmla="*/ 1236743 w 2924107"/>
              <a:gd name="connsiteY21" fmla="*/ 335499 h 802567"/>
              <a:gd name="connsiteX22" fmla="*/ 1236743 w 2924107"/>
              <a:gd name="connsiteY22" fmla="*/ 289450 h 802567"/>
              <a:gd name="connsiteX23" fmla="*/ 1351865 w 2924107"/>
              <a:gd name="connsiteY23" fmla="*/ 289450 h 802567"/>
              <a:gd name="connsiteX24" fmla="*/ 1351865 w 2924107"/>
              <a:gd name="connsiteY24" fmla="*/ 246690 h 802567"/>
              <a:gd name="connsiteX25" fmla="*/ 1443963 w 2924107"/>
              <a:gd name="connsiteY25" fmla="*/ 246690 h 802567"/>
              <a:gd name="connsiteX26" fmla="*/ 1443963 w 2924107"/>
              <a:gd name="connsiteY26" fmla="*/ 207220 h 802567"/>
              <a:gd name="connsiteX27" fmla="*/ 1545928 w 2924107"/>
              <a:gd name="connsiteY27" fmla="*/ 207220 h 802567"/>
              <a:gd name="connsiteX28" fmla="*/ 1545928 w 2924107"/>
              <a:gd name="connsiteY28" fmla="*/ 200642 h 802567"/>
              <a:gd name="connsiteX29" fmla="*/ 1647894 w 2924107"/>
              <a:gd name="connsiteY29" fmla="*/ 200642 h 802567"/>
              <a:gd name="connsiteX30" fmla="*/ 1647894 w 2924107"/>
              <a:gd name="connsiteY30" fmla="*/ 190774 h 802567"/>
              <a:gd name="connsiteX31" fmla="*/ 1756438 w 2924107"/>
              <a:gd name="connsiteY31" fmla="*/ 190774 h 802567"/>
              <a:gd name="connsiteX32" fmla="*/ 1756438 w 2924107"/>
              <a:gd name="connsiteY32" fmla="*/ 164460 h 802567"/>
              <a:gd name="connsiteX33" fmla="*/ 1858403 w 2924107"/>
              <a:gd name="connsiteY33" fmla="*/ 164460 h 802567"/>
              <a:gd name="connsiteX34" fmla="*/ 1858403 w 2924107"/>
              <a:gd name="connsiteY34" fmla="*/ 131568 h 802567"/>
              <a:gd name="connsiteX35" fmla="*/ 1976815 w 2924107"/>
              <a:gd name="connsiteY35" fmla="*/ 131568 h 802567"/>
              <a:gd name="connsiteX36" fmla="*/ 1976815 w 2924107"/>
              <a:gd name="connsiteY36" fmla="*/ 95387 h 802567"/>
              <a:gd name="connsiteX37" fmla="*/ 2065623 w 2924107"/>
              <a:gd name="connsiteY37" fmla="*/ 95387 h 802567"/>
              <a:gd name="connsiteX38" fmla="*/ 2065623 w 2924107"/>
              <a:gd name="connsiteY38" fmla="*/ 69073 h 802567"/>
              <a:gd name="connsiteX39" fmla="*/ 2187324 w 2924107"/>
              <a:gd name="connsiteY39" fmla="*/ 69073 h 802567"/>
              <a:gd name="connsiteX40" fmla="*/ 2187324 w 2924107"/>
              <a:gd name="connsiteY40" fmla="*/ 29603 h 802567"/>
              <a:gd name="connsiteX41" fmla="*/ 2272843 w 2924107"/>
              <a:gd name="connsiteY41" fmla="*/ 29603 h 802567"/>
              <a:gd name="connsiteX42" fmla="*/ 2276133 w 2924107"/>
              <a:gd name="connsiteY42" fmla="*/ 26313 h 802567"/>
              <a:gd name="connsiteX43" fmla="*/ 2381387 w 2924107"/>
              <a:gd name="connsiteY43" fmla="*/ 26313 h 802567"/>
              <a:gd name="connsiteX44" fmla="*/ 2391255 w 2924107"/>
              <a:gd name="connsiteY44" fmla="*/ 16445 h 802567"/>
              <a:gd name="connsiteX45" fmla="*/ 2486642 w 2924107"/>
              <a:gd name="connsiteY45" fmla="*/ 16445 h 802567"/>
              <a:gd name="connsiteX46" fmla="*/ 2486642 w 2924107"/>
              <a:gd name="connsiteY46" fmla="*/ 6578 h 802567"/>
              <a:gd name="connsiteX47" fmla="*/ 2687284 w 2924107"/>
              <a:gd name="connsiteY47" fmla="*/ 6578 h 802567"/>
              <a:gd name="connsiteX48" fmla="*/ 2687284 w 2924107"/>
              <a:gd name="connsiteY48" fmla="*/ 0 h 802567"/>
              <a:gd name="connsiteX49" fmla="*/ 2924107 w 2924107"/>
              <a:gd name="connsiteY49" fmla="*/ 0 h 80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24107" h="802567">
                <a:moveTo>
                  <a:pt x="0" y="802567"/>
                </a:moveTo>
                <a:lnTo>
                  <a:pt x="92098" y="802567"/>
                </a:lnTo>
                <a:lnTo>
                  <a:pt x="92098" y="786121"/>
                </a:lnTo>
                <a:lnTo>
                  <a:pt x="223667" y="786121"/>
                </a:lnTo>
                <a:lnTo>
                  <a:pt x="223667" y="766385"/>
                </a:lnTo>
                <a:lnTo>
                  <a:pt x="414441" y="766385"/>
                </a:lnTo>
                <a:lnTo>
                  <a:pt x="414441" y="670998"/>
                </a:lnTo>
                <a:lnTo>
                  <a:pt x="519695" y="670998"/>
                </a:lnTo>
                <a:lnTo>
                  <a:pt x="519695" y="641396"/>
                </a:lnTo>
                <a:lnTo>
                  <a:pt x="638107" y="641396"/>
                </a:lnTo>
                <a:lnTo>
                  <a:pt x="621661" y="624950"/>
                </a:lnTo>
                <a:lnTo>
                  <a:pt x="723626" y="624950"/>
                </a:lnTo>
                <a:lnTo>
                  <a:pt x="723626" y="539430"/>
                </a:lnTo>
                <a:lnTo>
                  <a:pt x="828881" y="539430"/>
                </a:lnTo>
                <a:lnTo>
                  <a:pt x="828881" y="490092"/>
                </a:lnTo>
                <a:lnTo>
                  <a:pt x="920979" y="490092"/>
                </a:lnTo>
                <a:lnTo>
                  <a:pt x="920979" y="417729"/>
                </a:lnTo>
                <a:lnTo>
                  <a:pt x="1039390" y="417729"/>
                </a:lnTo>
                <a:lnTo>
                  <a:pt x="1039390" y="368391"/>
                </a:lnTo>
                <a:lnTo>
                  <a:pt x="1134777" y="368391"/>
                </a:lnTo>
                <a:lnTo>
                  <a:pt x="1134777" y="335499"/>
                </a:lnTo>
                <a:lnTo>
                  <a:pt x="1236743" y="335499"/>
                </a:lnTo>
                <a:lnTo>
                  <a:pt x="1236743" y="289450"/>
                </a:lnTo>
                <a:lnTo>
                  <a:pt x="1351865" y="289450"/>
                </a:lnTo>
                <a:lnTo>
                  <a:pt x="1351865" y="246690"/>
                </a:lnTo>
                <a:lnTo>
                  <a:pt x="1443963" y="246690"/>
                </a:lnTo>
                <a:lnTo>
                  <a:pt x="1443963" y="207220"/>
                </a:lnTo>
                <a:lnTo>
                  <a:pt x="1545928" y="207220"/>
                </a:lnTo>
                <a:lnTo>
                  <a:pt x="1545928" y="200642"/>
                </a:lnTo>
                <a:lnTo>
                  <a:pt x="1647894" y="200642"/>
                </a:lnTo>
                <a:lnTo>
                  <a:pt x="1647894" y="190774"/>
                </a:lnTo>
                <a:lnTo>
                  <a:pt x="1756438" y="190774"/>
                </a:lnTo>
                <a:lnTo>
                  <a:pt x="1756438" y="164460"/>
                </a:lnTo>
                <a:lnTo>
                  <a:pt x="1858403" y="164460"/>
                </a:lnTo>
                <a:lnTo>
                  <a:pt x="1858403" y="131568"/>
                </a:lnTo>
                <a:lnTo>
                  <a:pt x="1976815" y="131568"/>
                </a:lnTo>
                <a:lnTo>
                  <a:pt x="1976815" y="95387"/>
                </a:lnTo>
                <a:lnTo>
                  <a:pt x="2065623" y="95387"/>
                </a:lnTo>
                <a:lnTo>
                  <a:pt x="2065623" y="69073"/>
                </a:lnTo>
                <a:lnTo>
                  <a:pt x="2187324" y="69073"/>
                </a:lnTo>
                <a:lnTo>
                  <a:pt x="2187324" y="29603"/>
                </a:lnTo>
                <a:lnTo>
                  <a:pt x="2272843" y="29603"/>
                </a:lnTo>
                <a:lnTo>
                  <a:pt x="2276133" y="26313"/>
                </a:lnTo>
                <a:lnTo>
                  <a:pt x="2381387" y="26313"/>
                </a:lnTo>
                <a:lnTo>
                  <a:pt x="2391255" y="16445"/>
                </a:lnTo>
                <a:lnTo>
                  <a:pt x="2486642" y="16445"/>
                </a:lnTo>
                <a:lnTo>
                  <a:pt x="2486642" y="6578"/>
                </a:lnTo>
                <a:lnTo>
                  <a:pt x="2687284" y="6578"/>
                </a:lnTo>
                <a:lnTo>
                  <a:pt x="2687284" y="0"/>
                </a:lnTo>
                <a:lnTo>
                  <a:pt x="2924107" y="0"/>
                </a:lnTo>
              </a:path>
            </a:pathLst>
          </a:custGeom>
          <a:noFill/>
          <a:ln w="28575">
            <a:solidFill>
              <a:schemeClr val="accent3"/>
            </a:solidFill>
            <a:miter lim="800000"/>
            <a:headEnd/>
            <a:tailEnd/>
          </a:ln>
        </p:spPr>
        <p:txBody>
          <a:bodyPr rtlCol="0" anchor="ctr"/>
          <a:lstStyle/>
          <a:p>
            <a:pPr algn="ctr"/>
            <a:endParaRPr lang="en-US" dirty="0"/>
          </a:p>
        </p:txBody>
      </p:sp>
      <p:sp>
        <p:nvSpPr>
          <p:cNvPr id="2" name="Title 1">
            <a:extLst>
              <a:ext uri="{FF2B5EF4-FFF2-40B4-BE49-F238E27FC236}">
                <a16:creationId xmlns:a16="http://schemas.microsoft.com/office/drawing/2014/main" xmlns="" id="{EF337117-177B-4A79-905A-F60C37FC9822}"/>
              </a:ext>
            </a:extLst>
          </p:cNvPr>
          <p:cNvSpPr>
            <a:spLocks noGrp="1"/>
          </p:cNvSpPr>
          <p:nvPr>
            <p:ph type="title"/>
          </p:nvPr>
        </p:nvSpPr>
        <p:spPr/>
        <p:txBody>
          <a:bodyPr/>
          <a:lstStyle/>
          <a:p>
            <a:pPr algn="ctr"/>
            <a:r>
              <a:rPr lang="en-US" dirty="0">
                <a:solidFill>
                  <a:schemeClr val="bg1"/>
                </a:solidFill>
              </a:rPr>
              <a:t>RECOVERY Trial: Mortality With Dexamethasone + Usual Care vs Usual Care Alone</a:t>
            </a:r>
          </a:p>
        </p:txBody>
      </p:sp>
      <p:grpSp>
        <p:nvGrpSpPr>
          <p:cNvPr id="4" name="Group 1">
            <a:extLst>
              <a:ext uri="{FF2B5EF4-FFF2-40B4-BE49-F238E27FC236}">
                <a16:creationId xmlns:a16="http://schemas.microsoft.com/office/drawing/2014/main" xmlns="" id="{D4042375-E6A9-4BD0-AA21-5DC716A94A14}"/>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a16="http://schemas.microsoft.com/office/drawing/2014/main" xmlns="" id="{0BE5446B-C475-4DFD-B7F4-7FDF6DA979BA}"/>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xmlns="" id="{5F5D34C5-36D3-411A-9688-08ACC0483613}"/>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7" name="Text Box 11">
            <a:extLst>
              <a:ext uri="{FF2B5EF4-FFF2-40B4-BE49-F238E27FC236}">
                <a16:creationId xmlns:a16="http://schemas.microsoft.com/office/drawing/2014/main" xmlns="" id="{402CE160-1DD6-48DD-85FC-2C541958E684}"/>
              </a:ext>
            </a:extLst>
          </p:cNvPr>
          <p:cNvSpPr txBox="1">
            <a:spLocks noChangeArrowheads="1"/>
          </p:cNvSpPr>
          <p:nvPr/>
        </p:nvSpPr>
        <p:spPr bwMode="auto">
          <a:xfrm>
            <a:off x="396409" y="6374234"/>
            <a:ext cx="80105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buNone/>
              <a:defRPr/>
            </a:pPr>
            <a:r>
              <a:rPr lang="en-US" altLang="en-US" sz="1200" b="0" spc="-10" dirty="0">
                <a:solidFill>
                  <a:srgbClr val="455560"/>
                </a:solidFill>
                <a:latin typeface="Calibri" panose="020F0502020204030204" pitchFamily="34" charset="0"/>
              </a:rPr>
              <a:t>RECOVERY Collaborative Group. NEJM. 2020;[Epub]. </a:t>
            </a:r>
          </a:p>
        </p:txBody>
      </p:sp>
      <p:sp>
        <p:nvSpPr>
          <p:cNvPr id="9" name="TextBox 8">
            <a:extLst>
              <a:ext uri="{FF2B5EF4-FFF2-40B4-BE49-F238E27FC236}">
                <a16:creationId xmlns:a16="http://schemas.microsoft.com/office/drawing/2014/main" xmlns="" id="{F567A383-A985-4A04-8409-83EE44C2BB19}"/>
              </a:ext>
            </a:extLst>
          </p:cNvPr>
          <p:cNvSpPr txBox="1"/>
          <p:nvPr/>
        </p:nvSpPr>
        <p:spPr bwMode="auto">
          <a:xfrm>
            <a:off x="2763115" y="1487755"/>
            <a:ext cx="274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All Participants (N = 6425)</a:t>
            </a:r>
          </a:p>
        </p:txBody>
      </p:sp>
      <p:sp>
        <p:nvSpPr>
          <p:cNvPr id="10" name="TextBox 9">
            <a:extLst>
              <a:ext uri="{FF2B5EF4-FFF2-40B4-BE49-F238E27FC236}">
                <a16:creationId xmlns:a16="http://schemas.microsoft.com/office/drawing/2014/main" xmlns="" id="{43DC7E5F-E00D-496C-AA97-E3BEBCE8DD00}"/>
              </a:ext>
            </a:extLst>
          </p:cNvPr>
          <p:cNvSpPr txBox="1"/>
          <p:nvPr/>
        </p:nvSpPr>
        <p:spPr bwMode="auto">
          <a:xfrm>
            <a:off x="8318926" y="1496386"/>
            <a:ext cx="274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No Oxygen (n = 1535)</a:t>
            </a:r>
          </a:p>
        </p:txBody>
      </p:sp>
      <p:sp>
        <p:nvSpPr>
          <p:cNvPr id="13" name="TextBox 12">
            <a:extLst>
              <a:ext uri="{FF2B5EF4-FFF2-40B4-BE49-F238E27FC236}">
                <a16:creationId xmlns:a16="http://schemas.microsoft.com/office/drawing/2014/main" xmlns="" id="{CF3EA584-5500-4B5A-A100-18E6942C5E2E}"/>
              </a:ext>
            </a:extLst>
          </p:cNvPr>
          <p:cNvSpPr txBox="1"/>
          <p:nvPr/>
        </p:nvSpPr>
        <p:spPr bwMode="auto">
          <a:xfrm rot="16200000">
            <a:off x="426057" y="3290970"/>
            <a:ext cx="274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Mortality</a:t>
            </a:r>
            <a:r>
              <a:rPr lang="en-US" dirty="0">
                <a:solidFill>
                  <a:schemeClr val="bg1"/>
                </a:solidFill>
                <a:latin typeface="Calibri" panose="020F0502020204030204" pitchFamily="34" charset="0"/>
              </a:rPr>
              <a:t> (%)</a:t>
            </a:r>
            <a:endParaRPr lang="en-US" b="1" dirty="0">
              <a:solidFill>
                <a:schemeClr val="bg1"/>
              </a:solidFill>
              <a:latin typeface="Calibri" panose="020F0502020204030204" pitchFamily="34" charset="0"/>
            </a:endParaRPr>
          </a:p>
        </p:txBody>
      </p:sp>
      <p:sp>
        <p:nvSpPr>
          <p:cNvPr id="3" name="Freeform: Shape 2">
            <a:extLst>
              <a:ext uri="{FF2B5EF4-FFF2-40B4-BE49-F238E27FC236}">
                <a16:creationId xmlns:a16="http://schemas.microsoft.com/office/drawing/2014/main" xmlns="" id="{16B03AB4-8C21-4313-B9C7-68760E423F78}"/>
              </a:ext>
            </a:extLst>
          </p:cNvPr>
          <p:cNvSpPr/>
          <p:nvPr/>
        </p:nvSpPr>
        <p:spPr bwMode="auto">
          <a:xfrm>
            <a:off x="2411226" y="2020664"/>
            <a:ext cx="2915323" cy="2909944"/>
          </a:xfrm>
          <a:custGeom>
            <a:avLst/>
            <a:gdLst>
              <a:gd name="connsiteX0" fmla="*/ 0 w 2915323"/>
              <a:gd name="connsiteY0" fmla="*/ 0 h 2909944"/>
              <a:gd name="connsiteX1" fmla="*/ 0 w 2915323"/>
              <a:gd name="connsiteY1" fmla="*/ 2909944 h 2909944"/>
              <a:gd name="connsiteX2" fmla="*/ 2915323 w 2915323"/>
              <a:gd name="connsiteY2" fmla="*/ 2909944 h 2909944"/>
            </a:gdLst>
            <a:ahLst/>
            <a:cxnLst>
              <a:cxn ang="0">
                <a:pos x="connsiteX0" y="connsiteY0"/>
              </a:cxn>
              <a:cxn ang="0">
                <a:pos x="connsiteX1" y="connsiteY1"/>
              </a:cxn>
              <a:cxn ang="0">
                <a:pos x="connsiteX2" y="connsiteY2"/>
              </a:cxn>
            </a:cxnLst>
            <a:rect l="l" t="t" r="r" b="b"/>
            <a:pathLst>
              <a:path w="2915323" h="2909944">
                <a:moveTo>
                  <a:pt x="0" y="0"/>
                </a:moveTo>
                <a:lnTo>
                  <a:pt x="0" y="2909944"/>
                </a:lnTo>
                <a:lnTo>
                  <a:pt x="2915323" y="2909944"/>
                </a:lnTo>
              </a:path>
            </a:pathLst>
          </a:custGeom>
          <a:noFill/>
          <a:ln w="28575">
            <a:solidFill>
              <a:schemeClr val="bg1"/>
            </a:solidFill>
            <a:miter lim="800000"/>
            <a:headEnd/>
            <a:tailEnd/>
          </a:ln>
        </p:spPr>
        <p:txBody>
          <a:bodyPr rtlCol="0" anchor="ctr"/>
          <a:lstStyle/>
          <a:p>
            <a:pPr algn="ctr"/>
            <a:endParaRPr lang="en-US" dirty="0"/>
          </a:p>
        </p:txBody>
      </p:sp>
      <p:grpSp>
        <p:nvGrpSpPr>
          <p:cNvPr id="11" name="Group 20">
            <a:extLst>
              <a:ext uri="{FF2B5EF4-FFF2-40B4-BE49-F238E27FC236}">
                <a16:creationId xmlns:a16="http://schemas.microsoft.com/office/drawing/2014/main" xmlns="" id="{B7470631-C82E-406C-8724-6E9C01209613}"/>
              </a:ext>
            </a:extLst>
          </p:cNvPr>
          <p:cNvGrpSpPr/>
          <p:nvPr/>
        </p:nvGrpSpPr>
        <p:grpSpPr>
          <a:xfrm>
            <a:off x="2351654" y="2020664"/>
            <a:ext cx="59571" cy="2909944"/>
            <a:chOff x="1731981" y="1974028"/>
            <a:chExt cx="91440" cy="2909944"/>
          </a:xfrm>
        </p:grpSpPr>
        <p:cxnSp>
          <p:nvCxnSpPr>
            <p:cNvPr id="15" name="Straight Connector 14">
              <a:extLst>
                <a:ext uri="{FF2B5EF4-FFF2-40B4-BE49-F238E27FC236}">
                  <a16:creationId xmlns:a16="http://schemas.microsoft.com/office/drawing/2014/main" xmlns="" id="{A6541F6F-5974-443A-A2A3-3D96FB9F4D49}"/>
                </a:ext>
              </a:extLst>
            </p:cNvPr>
            <p:cNvCxnSpPr>
              <a:cxnSpLocks/>
            </p:cNvCxnSpPr>
            <p:nvPr/>
          </p:nvCxnSpPr>
          <p:spPr bwMode="auto">
            <a:xfrm>
              <a:off x="1731981" y="197402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xmlns="" id="{61EA4EFF-3C2D-484D-BE09-D9393B8DF958}"/>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xmlns="" id="{74A9B453-D39C-4AEB-8726-C63D7DD8CF1D}"/>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xmlns="" id="{5CDAFA9F-282F-44BB-A9B6-D1DF19D5DB98}"/>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xmlns="" id="{07275ACC-27C0-4BAE-A59F-BA8ECDA27BE4}"/>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xmlns="" id="{CF1C00C3-1963-438E-AE34-414B4C795398}"/>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grpSp>
        <p:nvGrpSpPr>
          <p:cNvPr id="21" name="Group 21">
            <a:extLst>
              <a:ext uri="{FF2B5EF4-FFF2-40B4-BE49-F238E27FC236}">
                <a16:creationId xmlns:a16="http://schemas.microsoft.com/office/drawing/2014/main" xmlns="" id="{243259C9-70C9-4E78-8D71-9458764A4A4D}"/>
              </a:ext>
            </a:extLst>
          </p:cNvPr>
          <p:cNvGrpSpPr/>
          <p:nvPr/>
        </p:nvGrpSpPr>
        <p:grpSpPr>
          <a:xfrm rot="5400000">
            <a:off x="3831894" y="3513409"/>
            <a:ext cx="61076" cy="2891655"/>
            <a:chOff x="1731981" y="2556017"/>
            <a:chExt cx="91440" cy="2327955"/>
          </a:xfrm>
        </p:grpSpPr>
        <p:cxnSp>
          <p:nvCxnSpPr>
            <p:cNvPr id="24" name="Straight Connector 23">
              <a:extLst>
                <a:ext uri="{FF2B5EF4-FFF2-40B4-BE49-F238E27FC236}">
                  <a16:creationId xmlns:a16="http://schemas.microsoft.com/office/drawing/2014/main" xmlns="" id="{C8CEC28E-8D71-4BFC-B36E-EC0112D59DAF}"/>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xmlns="" id="{8F0E54EB-B6BE-47AB-BD02-3BF9757AC319}"/>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xmlns="" id="{CC087A18-548A-4DCD-89FD-8779DC41FE14}"/>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xmlns="" id="{C4F618DB-D036-4CFA-8BE0-C4EFB34FA227}"/>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xmlns="" id="{CF1DD595-7AEC-445D-8553-E0DB77E8865D}"/>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sp>
        <p:nvSpPr>
          <p:cNvPr id="29" name="TextBox 28">
            <a:extLst>
              <a:ext uri="{FF2B5EF4-FFF2-40B4-BE49-F238E27FC236}">
                <a16:creationId xmlns:a16="http://schemas.microsoft.com/office/drawing/2014/main" xmlns="" id="{884D13EA-BF2A-472D-AEB7-E99002BB5D1B}"/>
              </a:ext>
            </a:extLst>
          </p:cNvPr>
          <p:cNvSpPr txBox="1"/>
          <p:nvPr/>
        </p:nvSpPr>
        <p:spPr bwMode="auto">
          <a:xfrm>
            <a:off x="1984696" y="1830987"/>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50</a:t>
            </a:r>
          </a:p>
        </p:txBody>
      </p:sp>
      <p:sp>
        <p:nvSpPr>
          <p:cNvPr id="30" name="TextBox 29">
            <a:extLst>
              <a:ext uri="{FF2B5EF4-FFF2-40B4-BE49-F238E27FC236}">
                <a16:creationId xmlns:a16="http://schemas.microsoft.com/office/drawing/2014/main" xmlns="" id="{59A2CE09-E394-462F-A069-58EBFB74A83B}"/>
              </a:ext>
            </a:extLst>
          </p:cNvPr>
          <p:cNvSpPr txBox="1"/>
          <p:nvPr/>
        </p:nvSpPr>
        <p:spPr bwMode="auto">
          <a:xfrm>
            <a:off x="1984696" y="2412974"/>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31" name="TextBox 30">
            <a:extLst>
              <a:ext uri="{FF2B5EF4-FFF2-40B4-BE49-F238E27FC236}">
                <a16:creationId xmlns:a16="http://schemas.microsoft.com/office/drawing/2014/main" xmlns="" id="{43736ADF-5440-4CB7-9790-D5778D7B74E0}"/>
              </a:ext>
            </a:extLst>
          </p:cNvPr>
          <p:cNvSpPr txBox="1"/>
          <p:nvPr/>
        </p:nvSpPr>
        <p:spPr bwMode="auto">
          <a:xfrm>
            <a:off x="1984696" y="2989225"/>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32" name="TextBox 31">
            <a:extLst>
              <a:ext uri="{FF2B5EF4-FFF2-40B4-BE49-F238E27FC236}">
                <a16:creationId xmlns:a16="http://schemas.microsoft.com/office/drawing/2014/main" xmlns="" id="{BC7E97BA-BDD4-4A9E-AC1A-D4FE8BC6CA3B}"/>
              </a:ext>
            </a:extLst>
          </p:cNvPr>
          <p:cNvSpPr txBox="1"/>
          <p:nvPr/>
        </p:nvSpPr>
        <p:spPr bwMode="auto">
          <a:xfrm>
            <a:off x="1984696" y="357121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33" name="TextBox 32">
            <a:extLst>
              <a:ext uri="{FF2B5EF4-FFF2-40B4-BE49-F238E27FC236}">
                <a16:creationId xmlns:a16="http://schemas.microsoft.com/office/drawing/2014/main" xmlns="" id="{20914FE9-2644-4C49-BD10-D75164F020AE}"/>
              </a:ext>
            </a:extLst>
          </p:cNvPr>
          <p:cNvSpPr txBox="1"/>
          <p:nvPr/>
        </p:nvSpPr>
        <p:spPr bwMode="auto">
          <a:xfrm>
            <a:off x="1984696" y="4162046"/>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34" name="TextBox 33">
            <a:extLst>
              <a:ext uri="{FF2B5EF4-FFF2-40B4-BE49-F238E27FC236}">
                <a16:creationId xmlns:a16="http://schemas.microsoft.com/office/drawing/2014/main" xmlns="" id="{2691A273-C6C8-43D0-9F00-708D0AD7277C}"/>
              </a:ext>
            </a:extLst>
          </p:cNvPr>
          <p:cNvSpPr txBox="1"/>
          <p:nvPr/>
        </p:nvSpPr>
        <p:spPr bwMode="auto">
          <a:xfrm>
            <a:off x="2101715" y="4744033"/>
            <a:ext cx="301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5" name="TextBox 34">
            <a:extLst>
              <a:ext uri="{FF2B5EF4-FFF2-40B4-BE49-F238E27FC236}">
                <a16:creationId xmlns:a16="http://schemas.microsoft.com/office/drawing/2014/main" xmlns="" id="{3EF82C60-F01D-464E-AB72-221594DD7428}"/>
              </a:ext>
            </a:extLst>
          </p:cNvPr>
          <p:cNvSpPr txBox="1"/>
          <p:nvPr/>
        </p:nvSpPr>
        <p:spPr bwMode="auto">
          <a:xfrm>
            <a:off x="2269893" y="4980245"/>
            <a:ext cx="301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6" name="TextBox 35">
            <a:extLst>
              <a:ext uri="{FF2B5EF4-FFF2-40B4-BE49-F238E27FC236}">
                <a16:creationId xmlns:a16="http://schemas.microsoft.com/office/drawing/2014/main" xmlns="" id="{D4CE5D3D-C9F0-464E-BF1A-26A67B251490}"/>
              </a:ext>
            </a:extLst>
          </p:cNvPr>
          <p:cNvSpPr txBox="1"/>
          <p:nvPr/>
        </p:nvSpPr>
        <p:spPr bwMode="auto">
          <a:xfrm>
            <a:off x="2989785" y="4986728"/>
            <a:ext cx="301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37" name="TextBox 36">
            <a:extLst>
              <a:ext uri="{FF2B5EF4-FFF2-40B4-BE49-F238E27FC236}">
                <a16:creationId xmlns:a16="http://schemas.microsoft.com/office/drawing/2014/main" xmlns="" id="{62752C6C-679D-4122-AFFF-1F6F147BF0F5}"/>
              </a:ext>
            </a:extLst>
          </p:cNvPr>
          <p:cNvSpPr txBox="1"/>
          <p:nvPr/>
        </p:nvSpPr>
        <p:spPr bwMode="auto">
          <a:xfrm>
            <a:off x="3656101" y="498613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38" name="TextBox 37">
            <a:extLst>
              <a:ext uri="{FF2B5EF4-FFF2-40B4-BE49-F238E27FC236}">
                <a16:creationId xmlns:a16="http://schemas.microsoft.com/office/drawing/2014/main" xmlns="" id="{39FC66F1-D648-4A3A-ADF3-7CDB43ED488E}"/>
              </a:ext>
            </a:extLst>
          </p:cNvPr>
          <p:cNvSpPr txBox="1"/>
          <p:nvPr/>
        </p:nvSpPr>
        <p:spPr bwMode="auto">
          <a:xfrm>
            <a:off x="4380127" y="4992615"/>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39" name="TextBox 38">
            <a:extLst>
              <a:ext uri="{FF2B5EF4-FFF2-40B4-BE49-F238E27FC236}">
                <a16:creationId xmlns:a16="http://schemas.microsoft.com/office/drawing/2014/main" xmlns="" id="{C8D0724B-6CD6-41D9-ACA5-652080B4356C}"/>
              </a:ext>
            </a:extLst>
          </p:cNvPr>
          <p:cNvSpPr txBox="1"/>
          <p:nvPr/>
        </p:nvSpPr>
        <p:spPr bwMode="auto">
          <a:xfrm>
            <a:off x="5107933" y="4987744"/>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40" name="TextBox 39">
            <a:extLst>
              <a:ext uri="{FF2B5EF4-FFF2-40B4-BE49-F238E27FC236}">
                <a16:creationId xmlns:a16="http://schemas.microsoft.com/office/drawing/2014/main" xmlns="" id="{929900D7-E4C2-4C77-B014-7FB33D8E049D}"/>
              </a:ext>
            </a:extLst>
          </p:cNvPr>
          <p:cNvSpPr txBox="1"/>
          <p:nvPr/>
        </p:nvSpPr>
        <p:spPr bwMode="auto">
          <a:xfrm>
            <a:off x="2497287" y="5249063"/>
            <a:ext cx="274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 Since Randomization</a:t>
            </a:r>
          </a:p>
        </p:txBody>
      </p:sp>
      <p:sp>
        <p:nvSpPr>
          <p:cNvPr id="41" name="TextBox 40">
            <a:extLst>
              <a:ext uri="{FF2B5EF4-FFF2-40B4-BE49-F238E27FC236}">
                <a16:creationId xmlns:a16="http://schemas.microsoft.com/office/drawing/2014/main" xmlns="" id="{BFF6BC0E-701F-4DA2-BD83-1FFF72B91140}"/>
              </a:ext>
            </a:extLst>
          </p:cNvPr>
          <p:cNvSpPr txBox="1"/>
          <p:nvPr/>
        </p:nvSpPr>
        <p:spPr bwMode="auto">
          <a:xfrm>
            <a:off x="409326" y="5323231"/>
            <a:ext cx="170601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Aft>
                <a:spcPct val="0"/>
              </a:spcAft>
              <a:buClrTx/>
              <a:buFontTx/>
              <a:buNone/>
            </a:pPr>
            <a:r>
              <a:rPr lang="en-US" sz="1600" dirty="0">
                <a:solidFill>
                  <a:schemeClr val="bg1"/>
                </a:solidFill>
                <a:latin typeface="Calibri" panose="020F0502020204030204" pitchFamily="34" charset="0"/>
              </a:rPr>
              <a:t>Patients at </a:t>
            </a:r>
            <a:r>
              <a:rPr lang="en-US" sz="1600" b="1" dirty="0">
                <a:solidFill>
                  <a:schemeClr val="bg1"/>
                </a:solidFill>
                <a:latin typeface="Calibri" panose="020F0502020204030204" pitchFamily="34" charset="0"/>
              </a:rPr>
              <a:t>Risk, n</a:t>
            </a:r>
          </a:p>
          <a:p>
            <a:pPr algn="r">
              <a:lnSpc>
                <a:spcPct val="100000"/>
              </a:lnSpc>
              <a:spcAft>
                <a:spcPct val="0"/>
              </a:spcAft>
              <a:buClrTx/>
              <a:buFontTx/>
              <a:buNone/>
            </a:pPr>
            <a:r>
              <a:rPr lang="en-US" sz="1600" b="0" dirty="0">
                <a:solidFill>
                  <a:schemeClr val="bg1"/>
                </a:solidFill>
                <a:latin typeface="Calibri" panose="020F0502020204030204" pitchFamily="34" charset="0"/>
              </a:rPr>
              <a:t>Dexamethasone</a:t>
            </a:r>
          </a:p>
          <a:p>
            <a:pPr algn="r">
              <a:lnSpc>
                <a:spcPct val="100000"/>
              </a:lnSpc>
              <a:spcAft>
                <a:spcPct val="0"/>
              </a:spcAft>
              <a:buClrTx/>
              <a:buFontTx/>
              <a:buNone/>
            </a:pPr>
            <a:r>
              <a:rPr lang="en-US" sz="1600" b="0" dirty="0">
                <a:solidFill>
                  <a:schemeClr val="bg1"/>
                </a:solidFill>
                <a:latin typeface="Calibri" panose="020F0502020204030204" pitchFamily="34" charset="0"/>
              </a:rPr>
              <a:t>Usual care</a:t>
            </a:r>
          </a:p>
        </p:txBody>
      </p:sp>
      <p:sp>
        <p:nvSpPr>
          <p:cNvPr id="42" name="TextBox 41">
            <a:extLst>
              <a:ext uri="{FF2B5EF4-FFF2-40B4-BE49-F238E27FC236}">
                <a16:creationId xmlns:a16="http://schemas.microsoft.com/office/drawing/2014/main" xmlns="" id="{7823EB62-22F3-40DC-9946-B9EFD26BD885}"/>
              </a:ext>
            </a:extLst>
          </p:cNvPr>
          <p:cNvSpPr txBox="1"/>
          <p:nvPr/>
        </p:nvSpPr>
        <p:spPr bwMode="auto">
          <a:xfrm>
            <a:off x="2110246" y="5569453"/>
            <a:ext cx="60144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2104</a:t>
            </a:r>
          </a:p>
          <a:p>
            <a:pPr algn="ctr">
              <a:lnSpc>
                <a:spcPct val="100000"/>
              </a:lnSpc>
              <a:spcAft>
                <a:spcPct val="0"/>
              </a:spcAft>
              <a:buClrTx/>
              <a:buFontTx/>
              <a:buNone/>
            </a:pPr>
            <a:r>
              <a:rPr lang="en-US" sz="1600" b="0" dirty="0">
                <a:solidFill>
                  <a:schemeClr val="bg1"/>
                </a:solidFill>
                <a:latin typeface="Calibri" panose="020F0502020204030204" pitchFamily="34" charset="0"/>
              </a:rPr>
              <a:t>4321</a:t>
            </a:r>
          </a:p>
        </p:txBody>
      </p:sp>
      <p:sp>
        <p:nvSpPr>
          <p:cNvPr id="43" name="TextBox 42">
            <a:extLst>
              <a:ext uri="{FF2B5EF4-FFF2-40B4-BE49-F238E27FC236}">
                <a16:creationId xmlns:a16="http://schemas.microsoft.com/office/drawing/2014/main" xmlns="" id="{2E1F4D70-BCD5-442E-88AD-37662A2A6FB3}"/>
              </a:ext>
            </a:extLst>
          </p:cNvPr>
          <p:cNvSpPr txBox="1"/>
          <p:nvPr/>
        </p:nvSpPr>
        <p:spPr bwMode="auto">
          <a:xfrm>
            <a:off x="2838793" y="5569453"/>
            <a:ext cx="60144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1903</a:t>
            </a:r>
          </a:p>
          <a:p>
            <a:pPr algn="ctr">
              <a:lnSpc>
                <a:spcPct val="100000"/>
              </a:lnSpc>
              <a:spcAft>
                <a:spcPct val="0"/>
              </a:spcAft>
              <a:buClrTx/>
              <a:buFontTx/>
              <a:buNone/>
            </a:pPr>
            <a:r>
              <a:rPr lang="en-US" sz="1600" b="0" dirty="0">
                <a:solidFill>
                  <a:schemeClr val="bg1"/>
                </a:solidFill>
                <a:latin typeface="Calibri" panose="020F0502020204030204" pitchFamily="34" charset="0"/>
              </a:rPr>
              <a:t>3754</a:t>
            </a:r>
          </a:p>
        </p:txBody>
      </p:sp>
      <p:sp>
        <p:nvSpPr>
          <p:cNvPr id="44" name="TextBox 43">
            <a:extLst>
              <a:ext uri="{FF2B5EF4-FFF2-40B4-BE49-F238E27FC236}">
                <a16:creationId xmlns:a16="http://schemas.microsoft.com/office/drawing/2014/main" xmlns="" id="{093027BD-B341-4EEB-AACF-38D811FBD8EB}"/>
              </a:ext>
            </a:extLst>
          </p:cNvPr>
          <p:cNvSpPr txBox="1"/>
          <p:nvPr/>
        </p:nvSpPr>
        <p:spPr bwMode="auto">
          <a:xfrm>
            <a:off x="3585888" y="5569453"/>
            <a:ext cx="60144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1725</a:t>
            </a:r>
          </a:p>
          <a:p>
            <a:pPr algn="ctr">
              <a:lnSpc>
                <a:spcPct val="100000"/>
              </a:lnSpc>
              <a:spcAft>
                <a:spcPct val="0"/>
              </a:spcAft>
              <a:buClrTx/>
              <a:buFontTx/>
              <a:buNone/>
            </a:pPr>
            <a:r>
              <a:rPr lang="en-US" sz="1600" b="0" dirty="0">
                <a:solidFill>
                  <a:schemeClr val="bg1"/>
                </a:solidFill>
                <a:latin typeface="Calibri" panose="020F0502020204030204" pitchFamily="34" charset="0"/>
              </a:rPr>
              <a:t>3427</a:t>
            </a:r>
          </a:p>
        </p:txBody>
      </p:sp>
      <p:sp>
        <p:nvSpPr>
          <p:cNvPr id="45" name="TextBox 44">
            <a:extLst>
              <a:ext uri="{FF2B5EF4-FFF2-40B4-BE49-F238E27FC236}">
                <a16:creationId xmlns:a16="http://schemas.microsoft.com/office/drawing/2014/main" xmlns="" id="{EDCC2015-6897-43E5-B726-FC850FAF10CC}"/>
              </a:ext>
            </a:extLst>
          </p:cNvPr>
          <p:cNvSpPr txBox="1"/>
          <p:nvPr/>
        </p:nvSpPr>
        <p:spPr bwMode="auto">
          <a:xfrm>
            <a:off x="4312887" y="5569453"/>
            <a:ext cx="60144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1659</a:t>
            </a:r>
          </a:p>
          <a:p>
            <a:pPr algn="ctr">
              <a:lnSpc>
                <a:spcPct val="100000"/>
              </a:lnSpc>
              <a:spcAft>
                <a:spcPct val="0"/>
              </a:spcAft>
              <a:buClrTx/>
              <a:buFontTx/>
              <a:buNone/>
            </a:pPr>
            <a:r>
              <a:rPr lang="en-US" sz="1600" b="0" dirty="0">
                <a:solidFill>
                  <a:schemeClr val="bg1"/>
                </a:solidFill>
                <a:latin typeface="Calibri" panose="020F0502020204030204" pitchFamily="34" charset="0"/>
              </a:rPr>
              <a:t>3271</a:t>
            </a:r>
          </a:p>
        </p:txBody>
      </p:sp>
      <p:sp>
        <p:nvSpPr>
          <p:cNvPr id="46" name="TextBox 45">
            <a:extLst>
              <a:ext uri="{FF2B5EF4-FFF2-40B4-BE49-F238E27FC236}">
                <a16:creationId xmlns:a16="http://schemas.microsoft.com/office/drawing/2014/main" xmlns="" id="{B00F664B-21F6-4DC9-8493-4AB38CE2FDA2}"/>
              </a:ext>
            </a:extLst>
          </p:cNvPr>
          <p:cNvSpPr txBox="1"/>
          <p:nvPr/>
        </p:nvSpPr>
        <p:spPr bwMode="auto">
          <a:xfrm>
            <a:off x="5031269" y="5569453"/>
            <a:ext cx="60144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1621</a:t>
            </a:r>
          </a:p>
          <a:p>
            <a:pPr algn="ctr">
              <a:lnSpc>
                <a:spcPct val="100000"/>
              </a:lnSpc>
              <a:spcAft>
                <a:spcPct val="0"/>
              </a:spcAft>
              <a:buClrTx/>
              <a:buFontTx/>
              <a:buNone/>
            </a:pPr>
            <a:r>
              <a:rPr lang="en-US" sz="1600" b="0" dirty="0">
                <a:solidFill>
                  <a:schemeClr val="bg1"/>
                </a:solidFill>
                <a:latin typeface="Calibri" panose="020F0502020204030204" pitchFamily="34" charset="0"/>
              </a:rPr>
              <a:t>3205</a:t>
            </a:r>
          </a:p>
        </p:txBody>
      </p:sp>
      <p:sp>
        <p:nvSpPr>
          <p:cNvPr id="49" name="TextBox 48">
            <a:extLst>
              <a:ext uri="{FF2B5EF4-FFF2-40B4-BE49-F238E27FC236}">
                <a16:creationId xmlns:a16="http://schemas.microsoft.com/office/drawing/2014/main" xmlns="" id="{0BD4A6CA-7A88-4BD6-AA87-9DCB0FEF89BF}"/>
              </a:ext>
            </a:extLst>
          </p:cNvPr>
          <p:cNvSpPr txBox="1"/>
          <p:nvPr/>
        </p:nvSpPr>
        <p:spPr bwMode="auto">
          <a:xfrm>
            <a:off x="4276428" y="3115725"/>
            <a:ext cx="11762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accent3"/>
                </a:solidFill>
                <a:latin typeface="Calibri" panose="020F0502020204030204" pitchFamily="34" charset="0"/>
              </a:rPr>
              <a:t>Usual care</a:t>
            </a:r>
          </a:p>
        </p:txBody>
      </p:sp>
      <p:sp>
        <p:nvSpPr>
          <p:cNvPr id="50" name="TextBox 49">
            <a:extLst>
              <a:ext uri="{FF2B5EF4-FFF2-40B4-BE49-F238E27FC236}">
                <a16:creationId xmlns:a16="http://schemas.microsoft.com/office/drawing/2014/main" xmlns="" id="{46D9EA3E-2F4B-4192-B43F-DFBCC717EEF0}"/>
              </a:ext>
            </a:extLst>
          </p:cNvPr>
          <p:cNvSpPr txBox="1"/>
          <p:nvPr/>
        </p:nvSpPr>
        <p:spPr bwMode="auto">
          <a:xfrm>
            <a:off x="4007635" y="3816613"/>
            <a:ext cx="184136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ts val="0"/>
              </a:spcBef>
            </a:pPr>
            <a:r>
              <a:rPr lang="en-US" dirty="0">
                <a:solidFill>
                  <a:schemeClr val="accent1"/>
                </a:solidFill>
                <a:latin typeface="Calibri" panose="020F0502020204030204" pitchFamily="34" charset="0"/>
              </a:rPr>
              <a:t>Dexamethasone + usual care</a:t>
            </a:r>
          </a:p>
        </p:txBody>
      </p:sp>
      <p:sp>
        <p:nvSpPr>
          <p:cNvPr id="51" name="TextBox 50">
            <a:extLst>
              <a:ext uri="{FF2B5EF4-FFF2-40B4-BE49-F238E27FC236}">
                <a16:creationId xmlns:a16="http://schemas.microsoft.com/office/drawing/2014/main" xmlns="" id="{573A4117-4781-4ABB-BC41-32D59198A9E3}"/>
              </a:ext>
            </a:extLst>
          </p:cNvPr>
          <p:cNvSpPr txBox="1"/>
          <p:nvPr/>
        </p:nvSpPr>
        <p:spPr bwMode="auto">
          <a:xfrm>
            <a:off x="2650817" y="1938372"/>
            <a:ext cx="278626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b="0" dirty="0">
                <a:solidFill>
                  <a:schemeClr val="bg1"/>
                </a:solidFill>
                <a:latin typeface="Calibri" panose="020F0502020204030204" pitchFamily="34" charset="0"/>
              </a:rPr>
              <a:t>RR: 0.83 (95% CI: 0.75-0.93)</a:t>
            </a:r>
          </a:p>
          <a:p>
            <a:pPr algn="ctr">
              <a:lnSpc>
                <a:spcPct val="100000"/>
              </a:lnSpc>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&lt; .001</a:t>
            </a:r>
          </a:p>
        </p:txBody>
      </p:sp>
      <p:sp>
        <p:nvSpPr>
          <p:cNvPr id="52" name="TextBox 51">
            <a:extLst>
              <a:ext uri="{FF2B5EF4-FFF2-40B4-BE49-F238E27FC236}">
                <a16:creationId xmlns:a16="http://schemas.microsoft.com/office/drawing/2014/main" xmlns="" id="{0EC2698F-7D87-4734-8A40-D4BB419463AC}"/>
              </a:ext>
            </a:extLst>
          </p:cNvPr>
          <p:cNvSpPr txBox="1"/>
          <p:nvPr/>
        </p:nvSpPr>
        <p:spPr bwMode="auto">
          <a:xfrm rot="16200000">
            <a:off x="5924369" y="3290970"/>
            <a:ext cx="274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Mortality</a:t>
            </a:r>
            <a:r>
              <a:rPr lang="en-US" dirty="0">
                <a:solidFill>
                  <a:schemeClr val="bg1"/>
                </a:solidFill>
                <a:latin typeface="Calibri" panose="020F0502020204030204" pitchFamily="34" charset="0"/>
              </a:rPr>
              <a:t> (%)</a:t>
            </a:r>
            <a:endParaRPr lang="en-US" b="1" dirty="0">
              <a:solidFill>
                <a:schemeClr val="bg1"/>
              </a:solidFill>
              <a:latin typeface="Calibri" panose="020F0502020204030204" pitchFamily="34" charset="0"/>
            </a:endParaRPr>
          </a:p>
        </p:txBody>
      </p:sp>
      <p:sp>
        <p:nvSpPr>
          <p:cNvPr id="53" name="Freeform: Shape 52">
            <a:extLst>
              <a:ext uri="{FF2B5EF4-FFF2-40B4-BE49-F238E27FC236}">
                <a16:creationId xmlns:a16="http://schemas.microsoft.com/office/drawing/2014/main" xmlns="" id="{A48010C5-417F-46F6-8468-CF778A2D961D}"/>
              </a:ext>
            </a:extLst>
          </p:cNvPr>
          <p:cNvSpPr/>
          <p:nvPr/>
        </p:nvSpPr>
        <p:spPr bwMode="auto">
          <a:xfrm>
            <a:off x="7909538" y="2020664"/>
            <a:ext cx="2915323" cy="2909944"/>
          </a:xfrm>
          <a:custGeom>
            <a:avLst/>
            <a:gdLst>
              <a:gd name="connsiteX0" fmla="*/ 0 w 2915323"/>
              <a:gd name="connsiteY0" fmla="*/ 0 h 2909944"/>
              <a:gd name="connsiteX1" fmla="*/ 0 w 2915323"/>
              <a:gd name="connsiteY1" fmla="*/ 2909944 h 2909944"/>
              <a:gd name="connsiteX2" fmla="*/ 2915323 w 2915323"/>
              <a:gd name="connsiteY2" fmla="*/ 2909944 h 2909944"/>
            </a:gdLst>
            <a:ahLst/>
            <a:cxnLst>
              <a:cxn ang="0">
                <a:pos x="connsiteX0" y="connsiteY0"/>
              </a:cxn>
              <a:cxn ang="0">
                <a:pos x="connsiteX1" y="connsiteY1"/>
              </a:cxn>
              <a:cxn ang="0">
                <a:pos x="connsiteX2" y="connsiteY2"/>
              </a:cxn>
            </a:cxnLst>
            <a:rect l="l" t="t" r="r" b="b"/>
            <a:pathLst>
              <a:path w="2915323" h="2909944">
                <a:moveTo>
                  <a:pt x="0" y="0"/>
                </a:moveTo>
                <a:lnTo>
                  <a:pt x="0" y="2909944"/>
                </a:lnTo>
                <a:lnTo>
                  <a:pt x="2915323" y="2909944"/>
                </a:lnTo>
              </a:path>
            </a:pathLst>
          </a:custGeom>
          <a:noFill/>
          <a:ln w="28575">
            <a:solidFill>
              <a:schemeClr val="bg1"/>
            </a:solidFill>
            <a:miter lim="800000"/>
            <a:headEnd/>
            <a:tailEnd/>
          </a:ln>
        </p:spPr>
        <p:txBody>
          <a:bodyPr rtlCol="0" anchor="ctr"/>
          <a:lstStyle/>
          <a:p>
            <a:pPr algn="ctr"/>
            <a:endParaRPr lang="en-US" dirty="0"/>
          </a:p>
        </p:txBody>
      </p:sp>
      <p:grpSp>
        <p:nvGrpSpPr>
          <p:cNvPr id="22" name="Group 53">
            <a:extLst>
              <a:ext uri="{FF2B5EF4-FFF2-40B4-BE49-F238E27FC236}">
                <a16:creationId xmlns:a16="http://schemas.microsoft.com/office/drawing/2014/main" xmlns="" id="{2001928D-F02A-4E57-8E58-A90566984056}"/>
              </a:ext>
            </a:extLst>
          </p:cNvPr>
          <p:cNvGrpSpPr/>
          <p:nvPr/>
        </p:nvGrpSpPr>
        <p:grpSpPr>
          <a:xfrm>
            <a:off x="7849966" y="2020664"/>
            <a:ext cx="59571" cy="2909944"/>
            <a:chOff x="1731981" y="1974028"/>
            <a:chExt cx="91440" cy="2909944"/>
          </a:xfrm>
        </p:grpSpPr>
        <p:cxnSp>
          <p:nvCxnSpPr>
            <p:cNvPr id="55" name="Straight Connector 54">
              <a:extLst>
                <a:ext uri="{FF2B5EF4-FFF2-40B4-BE49-F238E27FC236}">
                  <a16:creationId xmlns:a16="http://schemas.microsoft.com/office/drawing/2014/main" xmlns="" id="{AC90FA43-25CC-4ADE-98AE-AB647BC1F847}"/>
                </a:ext>
              </a:extLst>
            </p:cNvPr>
            <p:cNvCxnSpPr>
              <a:cxnSpLocks/>
            </p:cNvCxnSpPr>
            <p:nvPr/>
          </p:nvCxnSpPr>
          <p:spPr bwMode="auto">
            <a:xfrm>
              <a:off x="1731981" y="197402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xmlns="" id="{F23BDA09-7971-4ED9-BDFE-0246BDFAFC67}"/>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xmlns="" id="{00DD4227-1C6A-40FA-99BF-B74DC386DAB2}"/>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xmlns="" id="{07675DB1-5636-4C12-A3D9-24C218A62371}"/>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xmlns="" id="{3683D0E6-1CCB-45B5-BB8C-0374A4207EFB}"/>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xmlns="" id="{E778485C-41F6-4543-8D13-67775F9D653D}"/>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grpSp>
        <p:nvGrpSpPr>
          <p:cNvPr id="23" name="Group 60">
            <a:extLst>
              <a:ext uri="{FF2B5EF4-FFF2-40B4-BE49-F238E27FC236}">
                <a16:creationId xmlns:a16="http://schemas.microsoft.com/office/drawing/2014/main" xmlns="" id="{F6E7FCF1-36CB-4AA6-9BFA-DBD6223A702E}"/>
              </a:ext>
            </a:extLst>
          </p:cNvPr>
          <p:cNvGrpSpPr/>
          <p:nvPr/>
        </p:nvGrpSpPr>
        <p:grpSpPr>
          <a:xfrm rot="5400000">
            <a:off x="9330206" y="3513409"/>
            <a:ext cx="61076" cy="2891655"/>
            <a:chOff x="1731981" y="2556017"/>
            <a:chExt cx="91440" cy="2327955"/>
          </a:xfrm>
        </p:grpSpPr>
        <p:cxnSp>
          <p:nvCxnSpPr>
            <p:cNvPr id="62" name="Straight Connector 61">
              <a:extLst>
                <a:ext uri="{FF2B5EF4-FFF2-40B4-BE49-F238E27FC236}">
                  <a16:creationId xmlns:a16="http://schemas.microsoft.com/office/drawing/2014/main" xmlns="" id="{6C685A51-76F1-4A97-9E7E-7D054014D3A1}"/>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xmlns="" id="{399446A4-9E94-4E38-95F6-CCB6DA90F310}"/>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xmlns="" id="{7E53F9A4-0BD4-4B54-B124-1FB90D8285A0}"/>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xmlns="" id="{ACDEA234-08DD-4A99-94E1-C20A1BCECA1C}"/>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xmlns="" id="{9E44C7BE-A4CE-4EC6-9F52-320C0344ABF4}"/>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sp>
        <p:nvSpPr>
          <p:cNvPr id="67" name="TextBox 66">
            <a:extLst>
              <a:ext uri="{FF2B5EF4-FFF2-40B4-BE49-F238E27FC236}">
                <a16:creationId xmlns:a16="http://schemas.microsoft.com/office/drawing/2014/main" xmlns="" id="{7B056690-1F08-4940-9FCB-ACA681DE5030}"/>
              </a:ext>
            </a:extLst>
          </p:cNvPr>
          <p:cNvSpPr txBox="1"/>
          <p:nvPr/>
        </p:nvSpPr>
        <p:spPr bwMode="auto">
          <a:xfrm>
            <a:off x="7483008" y="1830987"/>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50</a:t>
            </a:r>
          </a:p>
        </p:txBody>
      </p:sp>
      <p:sp>
        <p:nvSpPr>
          <p:cNvPr id="68" name="TextBox 67">
            <a:extLst>
              <a:ext uri="{FF2B5EF4-FFF2-40B4-BE49-F238E27FC236}">
                <a16:creationId xmlns:a16="http://schemas.microsoft.com/office/drawing/2014/main" xmlns="" id="{F5496E8E-E49C-477E-BF72-DCEE278C039A}"/>
              </a:ext>
            </a:extLst>
          </p:cNvPr>
          <p:cNvSpPr txBox="1"/>
          <p:nvPr/>
        </p:nvSpPr>
        <p:spPr bwMode="auto">
          <a:xfrm>
            <a:off x="7483008" y="2412974"/>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69" name="TextBox 68">
            <a:extLst>
              <a:ext uri="{FF2B5EF4-FFF2-40B4-BE49-F238E27FC236}">
                <a16:creationId xmlns:a16="http://schemas.microsoft.com/office/drawing/2014/main" xmlns="" id="{C5714508-8F16-4ACD-8BB4-0409161DF603}"/>
              </a:ext>
            </a:extLst>
          </p:cNvPr>
          <p:cNvSpPr txBox="1"/>
          <p:nvPr/>
        </p:nvSpPr>
        <p:spPr bwMode="auto">
          <a:xfrm>
            <a:off x="7483008" y="2989225"/>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70" name="TextBox 69">
            <a:extLst>
              <a:ext uri="{FF2B5EF4-FFF2-40B4-BE49-F238E27FC236}">
                <a16:creationId xmlns:a16="http://schemas.microsoft.com/office/drawing/2014/main" xmlns="" id="{E6398383-AD27-448E-AAAF-80E41BD207E1}"/>
              </a:ext>
            </a:extLst>
          </p:cNvPr>
          <p:cNvSpPr txBox="1"/>
          <p:nvPr/>
        </p:nvSpPr>
        <p:spPr bwMode="auto">
          <a:xfrm>
            <a:off x="7483008" y="357121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71" name="TextBox 70">
            <a:extLst>
              <a:ext uri="{FF2B5EF4-FFF2-40B4-BE49-F238E27FC236}">
                <a16:creationId xmlns:a16="http://schemas.microsoft.com/office/drawing/2014/main" xmlns="" id="{9994F636-4DB4-4298-AFA9-66CDD69500F7}"/>
              </a:ext>
            </a:extLst>
          </p:cNvPr>
          <p:cNvSpPr txBox="1"/>
          <p:nvPr/>
        </p:nvSpPr>
        <p:spPr bwMode="auto">
          <a:xfrm>
            <a:off x="7483008" y="4162046"/>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72" name="TextBox 71">
            <a:extLst>
              <a:ext uri="{FF2B5EF4-FFF2-40B4-BE49-F238E27FC236}">
                <a16:creationId xmlns:a16="http://schemas.microsoft.com/office/drawing/2014/main" xmlns="" id="{BBD21971-FC34-4CDD-8AF8-2D1E3EECCD9E}"/>
              </a:ext>
            </a:extLst>
          </p:cNvPr>
          <p:cNvSpPr txBox="1"/>
          <p:nvPr/>
        </p:nvSpPr>
        <p:spPr bwMode="auto">
          <a:xfrm>
            <a:off x="7600027" y="4744033"/>
            <a:ext cx="301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73" name="TextBox 72">
            <a:extLst>
              <a:ext uri="{FF2B5EF4-FFF2-40B4-BE49-F238E27FC236}">
                <a16:creationId xmlns:a16="http://schemas.microsoft.com/office/drawing/2014/main" xmlns="" id="{45A8298C-407A-4E0A-B683-EF8BF32BC1A5}"/>
              </a:ext>
            </a:extLst>
          </p:cNvPr>
          <p:cNvSpPr txBox="1"/>
          <p:nvPr/>
        </p:nvSpPr>
        <p:spPr bwMode="auto">
          <a:xfrm>
            <a:off x="7768205" y="4980245"/>
            <a:ext cx="301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74" name="TextBox 73">
            <a:extLst>
              <a:ext uri="{FF2B5EF4-FFF2-40B4-BE49-F238E27FC236}">
                <a16:creationId xmlns:a16="http://schemas.microsoft.com/office/drawing/2014/main" xmlns="" id="{EA18ABA0-8308-481A-9747-1CED70C50FDA}"/>
              </a:ext>
            </a:extLst>
          </p:cNvPr>
          <p:cNvSpPr txBox="1"/>
          <p:nvPr/>
        </p:nvSpPr>
        <p:spPr bwMode="auto">
          <a:xfrm>
            <a:off x="8488097" y="4986728"/>
            <a:ext cx="301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75" name="TextBox 74">
            <a:extLst>
              <a:ext uri="{FF2B5EF4-FFF2-40B4-BE49-F238E27FC236}">
                <a16:creationId xmlns:a16="http://schemas.microsoft.com/office/drawing/2014/main" xmlns="" id="{883F9678-F8C2-463B-8FFC-4870859D773B}"/>
              </a:ext>
            </a:extLst>
          </p:cNvPr>
          <p:cNvSpPr txBox="1"/>
          <p:nvPr/>
        </p:nvSpPr>
        <p:spPr bwMode="auto">
          <a:xfrm>
            <a:off x="9154413" y="498613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76" name="TextBox 75">
            <a:extLst>
              <a:ext uri="{FF2B5EF4-FFF2-40B4-BE49-F238E27FC236}">
                <a16:creationId xmlns:a16="http://schemas.microsoft.com/office/drawing/2014/main" xmlns="" id="{721DB699-DF87-4D0C-B6C4-C0C95E23FB30}"/>
              </a:ext>
            </a:extLst>
          </p:cNvPr>
          <p:cNvSpPr txBox="1"/>
          <p:nvPr/>
        </p:nvSpPr>
        <p:spPr bwMode="auto">
          <a:xfrm>
            <a:off x="9878439" y="4992615"/>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77" name="TextBox 76">
            <a:extLst>
              <a:ext uri="{FF2B5EF4-FFF2-40B4-BE49-F238E27FC236}">
                <a16:creationId xmlns:a16="http://schemas.microsoft.com/office/drawing/2014/main" xmlns="" id="{F143B8A4-1756-41FD-B0BE-B63452E6C6E9}"/>
              </a:ext>
            </a:extLst>
          </p:cNvPr>
          <p:cNvSpPr txBox="1"/>
          <p:nvPr/>
        </p:nvSpPr>
        <p:spPr bwMode="auto">
          <a:xfrm>
            <a:off x="10606245" y="4987744"/>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78" name="TextBox 77">
            <a:extLst>
              <a:ext uri="{FF2B5EF4-FFF2-40B4-BE49-F238E27FC236}">
                <a16:creationId xmlns:a16="http://schemas.microsoft.com/office/drawing/2014/main" xmlns="" id="{122D5F74-0B67-46CE-A6C1-C2D901C7801E}"/>
              </a:ext>
            </a:extLst>
          </p:cNvPr>
          <p:cNvSpPr txBox="1"/>
          <p:nvPr/>
        </p:nvSpPr>
        <p:spPr bwMode="auto">
          <a:xfrm>
            <a:off x="7995599" y="5249063"/>
            <a:ext cx="274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 Since Randomization</a:t>
            </a:r>
          </a:p>
        </p:txBody>
      </p:sp>
      <p:sp>
        <p:nvSpPr>
          <p:cNvPr id="79" name="TextBox 78">
            <a:extLst>
              <a:ext uri="{FF2B5EF4-FFF2-40B4-BE49-F238E27FC236}">
                <a16:creationId xmlns:a16="http://schemas.microsoft.com/office/drawing/2014/main" xmlns="" id="{8D3394DB-1002-4FE2-91BD-F50F88E435CD}"/>
              </a:ext>
            </a:extLst>
          </p:cNvPr>
          <p:cNvSpPr txBox="1"/>
          <p:nvPr/>
        </p:nvSpPr>
        <p:spPr bwMode="auto">
          <a:xfrm>
            <a:off x="5907839" y="5323231"/>
            <a:ext cx="170581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r>
              <a:rPr lang="en-US" sz="1600" dirty="0">
                <a:solidFill>
                  <a:schemeClr val="bg1"/>
                </a:solidFill>
                <a:latin typeface="Calibri" panose="020F0502020204030204" pitchFamily="34" charset="0"/>
              </a:rPr>
              <a:t>Patients at Risk, n</a:t>
            </a:r>
          </a:p>
          <a:p>
            <a:pPr algn="r">
              <a:lnSpc>
                <a:spcPct val="100000"/>
              </a:lnSpc>
              <a:spcAft>
                <a:spcPct val="0"/>
              </a:spcAft>
              <a:buClrTx/>
              <a:buFontTx/>
              <a:buNone/>
            </a:pPr>
            <a:r>
              <a:rPr lang="en-US" sz="1600" b="0" dirty="0">
                <a:solidFill>
                  <a:schemeClr val="bg1"/>
                </a:solidFill>
                <a:latin typeface="Calibri" panose="020F0502020204030204" pitchFamily="34" charset="0"/>
              </a:rPr>
              <a:t>Dexamethasone</a:t>
            </a:r>
          </a:p>
          <a:p>
            <a:pPr algn="r">
              <a:lnSpc>
                <a:spcPct val="100000"/>
              </a:lnSpc>
              <a:spcAft>
                <a:spcPct val="0"/>
              </a:spcAft>
              <a:buClrTx/>
              <a:buFontTx/>
              <a:buNone/>
            </a:pPr>
            <a:r>
              <a:rPr lang="en-US" sz="1600" b="0" dirty="0">
                <a:solidFill>
                  <a:schemeClr val="bg1"/>
                </a:solidFill>
                <a:latin typeface="Calibri" panose="020F0502020204030204" pitchFamily="34" charset="0"/>
              </a:rPr>
              <a:t>Usual</a:t>
            </a:r>
            <a:r>
              <a:rPr lang="en-US" sz="1600" dirty="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care</a:t>
            </a:r>
          </a:p>
        </p:txBody>
      </p:sp>
      <p:sp>
        <p:nvSpPr>
          <p:cNvPr id="80" name="TextBox 79">
            <a:extLst>
              <a:ext uri="{FF2B5EF4-FFF2-40B4-BE49-F238E27FC236}">
                <a16:creationId xmlns:a16="http://schemas.microsoft.com/office/drawing/2014/main" xmlns="" id="{1623DF70-4265-43AE-BFBF-B1CACC493A68}"/>
              </a:ext>
            </a:extLst>
          </p:cNvPr>
          <p:cNvSpPr txBox="1"/>
          <p:nvPr/>
        </p:nvSpPr>
        <p:spPr bwMode="auto">
          <a:xfrm>
            <a:off x="7608558" y="5569453"/>
            <a:ext cx="60144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501</a:t>
            </a:r>
          </a:p>
          <a:p>
            <a:pPr algn="ctr">
              <a:lnSpc>
                <a:spcPct val="100000"/>
              </a:lnSpc>
              <a:spcAft>
                <a:spcPct val="0"/>
              </a:spcAft>
              <a:buClrTx/>
              <a:buFontTx/>
              <a:buNone/>
            </a:pPr>
            <a:r>
              <a:rPr lang="en-US" sz="1600" b="0" dirty="0">
                <a:solidFill>
                  <a:schemeClr val="bg1"/>
                </a:solidFill>
                <a:latin typeface="Calibri" panose="020F0502020204030204" pitchFamily="34" charset="0"/>
              </a:rPr>
              <a:t>1034</a:t>
            </a:r>
          </a:p>
        </p:txBody>
      </p:sp>
      <p:sp>
        <p:nvSpPr>
          <p:cNvPr id="81" name="TextBox 80">
            <a:extLst>
              <a:ext uri="{FF2B5EF4-FFF2-40B4-BE49-F238E27FC236}">
                <a16:creationId xmlns:a16="http://schemas.microsoft.com/office/drawing/2014/main" xmlns="" id="{0B734E78-A33A-450D-883B-5C8C54E10922}"/>
              </a:ext>
            </a:extLst>
          </p:cNvPr>
          <p:cNvSpPr txBox="1"/>
          <p:nvPr/>
        </p:nvSpPr>
        <p:spPr bwMode="auto">
          <a:xfrm>
            <a:off x="8389203" y="5569453"/>
            <a:ext cx="4972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478</a:t>
            </a:r>
          </a:p>
          <a:p>
            <a:pPr algn="ctr">
              <a:lnSpc>
                <a:spcPct val="100000"/>
              </a:lnSpc>
              <a:spcAft>
                <a:spcPct val="0"/>
              </a:spcAft>
              <a:buClrTx/>
              <a:buFontTx/>
              <a:buNone/>
            </a:pPr>
            <a:r>
              <a:rPr lang="en-US" sz="1600" b="0" dirty="0">
                <a:solidFill>
                  <a:schemeClr val="bg1"/>
                </a:solidFill>
                <a:latin typeface="Calibri" panose="020F0502020204030204" pitchFamily="34" charset="0"/>
              </a:rPr>
              <a:t>987</a:t>
            </a:r>
          </a:p>
        </p:txBody>
      </p:sp>
      <p:sp>
        <p:nvSpPr>
          <p:cNvPr id="82" name="TextBox 81">
            <a:extLst>
              <a:ext uri="{FF2B5EF4-FFF2-40B4-BE49-F238E27FC236}">
                <a16:creationId xmlns:a16="http://schemas.microsoft.com/office/drawing/2014/main" xmlns="" id="{C701A134-ABDE-41A8-97FB-A8E25757902D}"/>
              </a:ext>
            </a:extLst>
          </p:cNvPr>
          <p:cNvSpPr txBox="1"/>
          <p:nvPr/>
        </p:nvSpPr>
        <p:spPr bwMode="auto">
          <a:xfrm>
            <a:off x="9136298" y="5569453"/>
            <a:ext cx="4972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441</a:t>
            </a:r>
          </a:p>
          <a:p>
            <a:pPr algn="ctr">
              <a:lnSpc>
                <a:spcPct val="100000"/>
              </a:lnSpc>
              <a:spcAft>
                <a:spcPct val="0"/>
              </a:spcAft>
              <a:buClrTx/>
              <a:buFontTx/>
              <a:buNone/>
            </a:pPr>
            <a:r>
              <a:rPr lang="en-US" sz="1600" b="0" dirty="0">
                <a:solidFill>
                  <a:schemeClr val="bg1"/>
                </a:solidFill>
                <a:latin typeface="Calibri" panose="020F0502020204030204" pitchFamily="34" charset="0"/>
              </a:rPr>
              <a:t>928</a:t>
            </a:r>
          </a:p>
        </p:txBody>
      </p:sp>
      <p:sp>
        <p:nvSpPr>
          <p:cNvPr id="83" name="TextBox 82">
            <a:extLst>
              <a:ext uri="{FF2B5EF4-FFF2-40B4-BE49-F238E27FC236}">
                <a16:creationId xmlns:a16="http://schemas.microsoft.com/office/drawing/2014/main" xmlns="" id="{80219DFE-FD30-4D63-8303-2065AB556295}"/>
              </a:ext>
            </a:extLst>
          </p:cNvPr>
          <p:cNvSpPr txBox="1"/>
          <p:nvPr/>
        </p:nvSpPr>
        <p:spPr bwMode="auto">
          <a:xfrm>
            <a:off x="9863297" y="5569453"/>
            <a:ext cx="4972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421</a:t>
            </a:r>
          </a:p>
          <a:p>
            <a:pPr algn="ctr">
              <a:lnSpc>
                <a:spcPct val="100000"/>
              </a:lnSpc>
              <a:spcAft>
                <a:spcPct val="0"/>
              </a:spcAft>
              <a:buClrTx/>
              <a:buFontTx/>
              <a:buNone/>
            </a:pPr>
            <a:r>
              <a:rPr lang="en-US" sz="1600" b="0" dirty="0">
                <a:solidFill>
                  <a:schemeClr val="bg1"/>
                </a:solidFill>
                <a:latin typeface="Calibri" panose="020F0502020204030204" pitchFamily="34" charset="0"/>
              </a:rPr>
              <a:t>897</a:t>
            </a:r>
          </a:p>
        </p:txBody>
      </p:sp>
      <p:sp>
        <p:nvSpPr>
          <p:cNvPr id="84" name="TextBox 83">
            <a:extLst>
              <a:ext uri="{FF2B5EF4-FFF2-40B4-BE49-F238E27FC236}">
                <a16:creationId xmlns:a16="http://schemas.microsoft.com/office/drawing/2014/main" xmlns="" id="{7F7ADA54-E5F4-4088-942C-EF6C487E5459}"/>
              </a:ext>
            </a:extLst>
          </p:cNvPr>
          <p:cNvSpPr txBox="1"/>
          <p:nvPr/>
        </p:nvSpPr>
        <p:spPr bwMode="auto">
          <a:xfrm>
            <a:off x="10581979" y="5569453"/>
            <a:ext cx="49665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412</a:t>
            </a:r>
          </a:p>
          <a:p>
            <a:pPr algn="ctr">
              <a:lnSpc>
                <a:spcPct val="100000"/>
              </a:lnSpc>
              <a:spcAft>
                <a:spcPct val="0"/>
              </a:spcAft>
              <a:buClrTx/>
              <a:buFontTx/>
              <a:buNone/>
            </a:pPr>
            <a:r>
              <a:rPr lang="en-US" sz="1600" b="0" dirty="0">
                <a:solidFill>
                  <a:schemeClr val="bg1"/>
                </a:solidFill>
                <a:latin typeface="Calibri" panose="020F0502020204030204" pitchFamily="34" charset="0"/>
              </a:rPr>
              <a:t>889</a:t>
            </a:r>
          </a:p>
        </p:txBody>
      </p:sp>
      <p:sp>
        <p:nvSpPr>
          <p:cNvPr id="87" name="TextBox 86">
            <a:extLst>
              <a:ext uri="{FF2B5EF4-FFF2-40B4-BE49-F238E27FC236}">
                <a16:creationId xmlns:a16="http://schemas.microsoft.com/office/drawing/2014/main" xmlns="" id="{E8B2D554-E5E4-400E-B8E5-1006545F7151}"/>
              </a:ext>
            </a:extLst>
          </p:cNvPr>
          <p:cNvSpPr txBox="1"/>
          <p:nvPr/>
        </p:nvSpPr>
        <p:spPr bwMode="auto">
          <a:xfrm>
            <a:off x="9681999" y="4278422"/>
            <a:ext cx="11762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spcBef>
                <a:spcPct val="50000"/>
              </a:spcBef>
            </a:pPr>
            <a:r>
              <a:rPr lang="en-US" dirty="0">
                <a:solidFill>
                  <a:schemeClr val="accent3"/>
                </a:solidFill>
                <a:latin typeface="Calibri" panose="020F0502020204030204" pitchFamily="34" charset="0"/>
              </a:rPr>
              <a:t>Usual care</a:t>
            </a:r>
          </a:p>
        </p:txBody>
      </p:sp>
      <p:sp>
        <p:nvSpPr>
          <p:cNvPr id="89" name="TextBox 88">
            <a:extLst>
              <a:ext uri="{FF2B5EF4-FFF2-40B4-BE49-F238E27FC236}">
                <a16:creationId xmlns:a16="http://schemas.microsoft.com/office/drawing/2014/main" xmlns="" id="{4501C0E7-5B61-488E-A475-1A52231B4A40}"/>
              </a:ext>
            </a:extLst>
          </p:cNvPr>
          <p:cNvSpPr txBox="1"/>
          <p:nvPr/>
        </p:nvSpPr>
        <p:spPr bwMode="auto">
          <a:xfrm>
            <a:off x="8149132" y="1938372"/>
            <a:ext cx="27862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b="0" dirty="0">
                <a:solidFill>
                  <a:schemeClr val="bg1"/>
                </a:solidFill>
                <a:latin typeface="Calibri" panose="020F0502020204030204" pitchFamily="34" charset="0"/>
              </a:rPr>
              <a:t>RR: 1.19 (95% CI: 0.91-1.55)</a:t>
            </a:r>
          </a:p>
        </p:txBody>
      </p:sp>
      <p:sp>
        <p:nvSpPr>
          <p:cNvPr id="93" name="Rectangle 92"/>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sp>
        <p:nvSpPr>
          <p:cNvPr id="94" name="TextBox 93">
            <a:extLst>
              <a:ext uri="{FF2B5EF4-FFF2-40B4-BE49-F238E27FC236}">
                <a16:creationId xmlns:a16="http://schemas.microsoft.com/office/drawing/2014/main" xmlns="" id="{46D9EA3E-2F4B-4192-B43F-DFBCC717EEF0}"/>
              </a:ext>
            </a:extLst>
          </p:cNvPr>
          <p:cNvSpPr txBox="1"/>
          <p:nvPr/>
        </p:nvSpPr>
        <p:spPr bwMode="auto">
          <a:xfrm>
            <a:off x="9804071" y="3210443"/>
            <a:ext cx="184136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ts val="0"/>
              </a:spcBef>
            </a:pPr>
            <a:r>
              <a:rPr lang="en-US" dirty="0">
                <a:solidFill>
                  <a:schemeClr val="accent1"/>
                </a:solidFill>
                <a:latin typeface="Calibri" panose="020F0502020204030204" pitchFamily="34" charset="0"/>
              </a:rPr>
              <a:t>Dexamethasone + usual care</a:t>
            </a:r>
          </a:p>
        </p:txBody>
      </p:sp>
      <p:sp>
        <p:nvSpPr>
          <p:cNvPr id="8" name="Freeform: Shape 7">
            <a:extLst>
              <a:ext uri="{FF2B5EF4-FFF2-40B4-BE49-F238E27FC236}">
                <a16:creationId xmlns:a16="http://schemas.microsoft.com/office/drawing/2014/main" xmlns="" id="{44DC8DF7-19AA-482A-8E85-690A5D4CB780}"/>
              </a:ext>
            </a:extLst>
          </p:cNvPr>
          <p:cNvSpPr/>
          <p:nvPr/>
        </p:nvSpPr>
        <p:spPr bwMode="auto">
          <a:xfrm>
            <a:off x="2425430" y="3435724"/>
            <a:ext cx="2904565" cy="1499347"/>
          </a:xfrm>
          <a:custGeom>
            <a:avLst/>
            <a:gdLst>
              <a:gd name="connsiteX0" fmla="*/ 0 w 2904565"/>
              <a:gd name="connsiteY0" fmla="*/ 1499347 h 1499347"/>
              <a:gd name="connsiteX1" fmla="*/ 84044 w 2904565"/>
              <a:gd name="connsiteY1" fmla="*/ 1499347 h 1499347"/>
              <a:gd name="connsiteX2" fmla="*/ 84044 w 2904565"/>
              <a:gd name="connsiteY2" fmla="*/ 1455644 h 1499347"/>
              <a:gd name="connsiteX3" fmla="*/ 184897 w 2904565"/>
              <a:gd name="connsiteY3" fmla="*/ 1455644 h 1499347"/>
              <a:gd name="connsiteX4" fmla="*/ 184897 w 2904565"/>
              <a:gd name="connsiteY4" fmla="*/ 1341344 h 1499347"/>
              <a:gd name="connsiteX5" fmla="*/ 292474 w 2904565"/>
              <a:gd name="connsiteY5" fmla="*/ 1341344 h 1499347"/>
              <a:gd name="connsiteX6" fmla="*/ 292474 w 2904565"/>
              <a:gd name="connsiteY6" fmla="*/ 1223682 h 1499347"/>
              <a:gd name="connsiteX7" fmla="*/ 406774 w 2904565"/>
              <a:gd name="connsiteY7" fmla="*/ 1223682 h 1499347"/>
              <a:gd name="connsiteX8" fmla="*/ 406774 w 2904565"/>
              <a:gd name="connsiteY8" fmla="*/ 1072402 h 1499347"/>
              <a:gd name="connsiteX9" fmla="*/ 514350 w 2904565"/>
              <a:gd name="connsiteY9" fmla="*/ 1072402 h 1499347"/>
              <a:gd name="connsiteX10" fmla="*/ 514350 w 2904565"/>
              <a:gd name="connsiteY10" fmla="*/ 941294 h 1499347"/>
              <a:gd name="connsiteX11" fmla="*/ 608480 w 2904565"/>
              <a:gd name="connsiteY11" fmla="*/ 941294 h 1499347"/>
              <a:gd name="connsiteX12" fmla="*/ 608480 w 2904565"/>
              <a:gd name="connsiteY12" fmla="*/ 816908 h 1499347"/>
              <a:gd name="connsiteX13" fmla="*/ 716056 w 2904565"/>
              <a:gd name="connsiteY13" fmla="*/ 816908 h 1499347"/>
              <a:gd name="connsiteX14" fmla="*/ 716056 w 2904565"/>
              <a:gd name="connsiteY14" fmla="*/ 739588 h 1499347"/>
              <a:gd name="connsiteX15" fmla="*/ 810185 w 2904565"/>
              <a:gd name="connsiteY15" fmla="*/ 739588 h 1499347"/>
              <a:gd name="connsiteX16" fmla="*/ 810185 w 2904565"/>
              <a:gd name="connsiteY16" fmla="*/ 638735 h 1499347"/>
              <a:gd name="connsiteX17" fmla="*/ 921124 w 2904565"/>
              <a:gd name="connsiteY17" fmla="*/ 638735 h 1499347"/>
              <a:gd name="connsiteX18" fmla="*/ 921124 w 2904565"/>
              <a:gd name="connsiteY18" fmla="*/ 564776 h 1499347"/>
              <a:gd name="connsiteX19" fmla="*/ 1011891 w 2904565"/>
              <a:gd name="connsiteY19" fmla="*/ 564776 h 1499347"/>
              <a:gd name="connsiteX20" fmla="*/ 1011891 w 2904565"/>
              <a:gd name="connsiteY20" fmla="*/ 487455 h 1499347"/>
              <a:gd name="connsiteX21" fmla="*/ 1122830 w 2904565"/>
              <a:gd name="connsiteY21" fmla="*/ 487455 h 1499347"/>
              <a:gd name="connsiteX22" fmla="*/ 1122830 w 2904565"/>
              <a:gd name="connsiteY22" fmla="*/ 420220 h 1499347"/>
              <a:gd name="connsiteX23" fmla="*/ 1223682 w 2904565"/>
              <a:gd name="connsiteY23" fmla="*/ 420220 h 1499347"/>
              <a:gd name="connsiteX24" fmla="*/ 1223682 w 2904565"/>
              <a:gd name="connsiteY24" fmla="*/ 373155 h 1499347"/>
              <a:gd name="connsiteX25" fmla="*/ 1327897 w 2904565"/>
              <a:gd name="connsiteY25" fmla="*/ 373155 h 1499347"/>
              <a:gd name="connsiteX26" fmla="*/ 1327897 w 2904565"/>
              <a:gd name="connsiteY26" fmla="*/ 329452 h 1499347"/>
              <a:gd name="connsiteX27" fmla="*/ 1435474 w 2904565"/>
              <a:gd name="connsiteY27" fmla="*/ 329452 h 1499347"/>
              <a:gd name="connsiteX28" fmla="*/ 1435474 w 2904565"/>
              <a:gd name="connsiteY28" fmla="*/ 289111 h 1499347"/>
              <a:gd name="connsiteX29" fmla="*/ 1539688 w 2904565"/>
              <a:gd name="connsiteY29" fmla="*/ 289111 h 1499347"/>
              <a:gd name="connsiteX30" fmla="*/ 1539688 w 2904565"/>
              <a:gd name="connsiteY30" fmla="*/ 258855 h 1499347"/>
              <a:gd name="connsiteX31" fmla="*/ 1643903 w 2904565"/>
              <a:gd name="connsiteY31" fmla="*/ 258855 h 1499347"/>
              <a:gd name="connsiteX32" fmla="*/ 1643903 w 2904565"/>
              <a:gd name="connsiteY32" fmla="*/ 225238 h 1499347"/>
              <a:gd name="connsiteX33" fmla="*/ 1748118 w 2904565"/>
              <a:gd name="connsiteY33" fmla="*/ 225238 h 1499347"/>
              <a:gd name="connsiteX34" fmla="*/ 1748118 w 2904565"/>
              <a:gd name="connsiteY34" fmla="*/ 194982 h 1499347"/>
              <a:gd name="connsiteX35" fmla="*/ 1848971 w 2904565"/>
              <a:gd name="connsiteY35" fmla="*/ 194982 h 1499347"/>
              <a:gd name="connsiteX36" fmla="*/ 1848971 w 2904565"/>
              <a:gd name="connsiteY36" fmla="*/ 161364 h 1499347"/>
              <a:gd name="connsiteX37" fmla="*/ 1963271 w 2904565"/>
              <a:gd name="connsiteY37" fmla="*/ 161364 h 1499347"/>
              <a:gd name="connsiteX38" fmla="*/ 1963271 w 2904565"/>
              <a:gd name="connsiteY38" fmla="*/ 137832 h 1499347"/>
              <a:gd name="connsiteX39" fmla="*/ 2064124 w 2904565"/>
              <a:gd name="connsiteY39" fmla="*/ 137832 h 1499347"/>
              <a:gd name="connsiteX40" fmla="*/ 2064124 w 2904565"/>
              <a:gd name="connsiteY40" fmla="*/ 100852 h 1499347"/>
              <a:gd name="connsiteX41" fmla="*/ 2164977 w 2904565"/>
              <a:gd name="connsiteY41" fmla="*/ 100852 h 1499347"/>
              <a:gd name="connsiteX42" fmla="*/ 2164977 w 2904565"/>
              <a:gd name="connsiteY42" fmla="*/ 84044 h 1499347"/>
              <a:gd name="connsiteX43" fmla="*/ 2269191 w 2904565"/>
              <a:gd name="connsiteY43" fmla="*/ 84044 h 1499347"/>
              <a:gd name="connsiteX44" fmla="*/ 2269191 w 2904565"/>
              <a:gd name="connsiteY44" fmla="*/ 63873 h 1499347"/>
              <a:gd name="connsiteX45" fmla="*/ 2363321 w 2904565"/>
              <a:gd name="connsiteY45" fmla="*/ 63873 h 1499347"/>
              <a:gd name="connsiteX46" fmla="*/ 2363321 w 2904565"/>
              <a:gd name="connsiteY46" fmla="*/ 60511 h 1499347"/>
              <a:gd name="connsiteX47" fmla="*/ 2470897 w 2904565"/>
              <a:gd name="connsiteY47" fmla="*/ 60511 h 1499347"/>
              <a:gd name="connsiteX48" fmla="*/ 2470897 w 2904565"/>
              <a:gd name="connsiteY48" fmla="*/ 36979 h 1499347"/>
              <a:gd name="connsiteX49" fmla="*/ 2575112 w 2904565"/>
              <a:gd name="connsiteY49" fmla="*/ 36979 h 1499347"/>
              <a:gd name="connsiteX50" fmla="*/ 2575112 w 2904565"/>
              <a:gd name="connsiteY50" fmla="*/ 30255 h 1499347"/>
              <a:gd name="connsiteX51" fmla="*/ 2679327 w 2904565"/>
              <a:gd name="connsiteY51" fmla="*/ 30255 h 1499347"/>
              <a:gd name="connsiteX52" fmla="*/ 2679327 w 2904565"/>
              <a:gd name="connsiteY52" fmla="*/ 13447 h 1499347"/>
              <a:gd name="connsiteX53" fmla="*/ 2807074 w 2904565"/>
              <a:gd name="connsiteY53" fmla="*/ 13447 h 1499347"/>
              <a:gd name="connsiteX54" fmla="*/ 2807074 w 2904565"/>
              <a:gd name="connsiteY54" fmla="*/ 0 h 1499347"/>
              <a:gd name="connsiteX55" fmla="*/ 2904565 w 2904565"/>
              <a:gd name="connsiteY55" fmla="*/ 0 h 149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04565" h="1499347">
                <a:moveTo>
                  <a:pt x="0" y="1499347"/>
                </a:moveTo>
                <a:lnTo>
                  <a:pt x="84044" y="1499347"/>
                </a:lnTo>
                <a:lnTo>
                  <a:pt x="84044" y="1455644"/>
                </a:lnTo>
                <a:lnTo>
                  <a:pt x="184897" y="1455644"/>
                </a:lnTo>
                <a:lnTo>
                  <a:pt x="184897" y="1341344"/>
                </a:lnTo>
                <a:lnTo>
                  <a:pt x="292474" y="1341344"/>
                </a:lnTo>
                <a:lnTo>
                  <a:pt x="292474" y="1223682"/>
                </a:lnTo>
                <a:lnTo>
                  <a:pt x="406774" y="1223682"/>
                </a:lnTo>
                <a:lnTo>
                  <a:pt x="406774" y="1072402"/>
                </a:lnTo>
                <a:lnTo>
                  <a:pt x="514350" y="1072402"/>
                </a:lnTo>
                <a:lnTo>
                  <a:pt x="514350" y="941294"/>
                </a:lnTo>
                <a:lnTo>
                  <a:pt x="608480" y="941294"/>
                </a:lnTo>
                <a:lnTo>
                  <a:pt x="608480" y="816908"/>
                </a:lnTo>
                <a:lnTo>
                  <a:pt x="716056" y="816908"/>
                </a:lnTo>
                <a:lnTo>
                  <a:pt x="716056" y="739588"/>
                </a:lnTo>
                <a:lnTo>
                  <a:pt x="810185" y="739588"/>
                </a:lnTo>
                <a:lnTo>
                  <a:pt x="810185" y="638735"/>
                </a:lnTo>
                <a:lnTo>
                  <a:pt x="921124" y="638735"/>
                </a:lnTo>
                <a:lnTo>
                  <a:pt x="921124" y="564776"/>
                </a:lnTo>
                <a:lnTo>
                  <a:pt x="1011891" y="564776"/>
                </a:lnTo>
                <a:lnTo>
                  <a:pt x="1011891" y="487455"/>
                </a:lnTo>
                <a:lnTo>
                  <a:pt x="1122830" y="487455"/>
                </a:lnTo>
                <a:lnTo>
                  <a:pt x="1122830" y="420220"/>
                </a:lnTo>
                <a:lnTo>
                  <a:pt x="1223682" y="420220"/>
                </a:lnTo>
                <a:lnTo>
                  <a:pt x="1223682" y="373155"/>
                </a:lnTo>
                <a:lnTo>
                  <a:pt x="1327897" y="373155"/>
                </a:lnTo>
                <a:lnTo>
                  <a:pt x="1327897" y="329452"/>
                </a:lnTo>
                <a:lnTo>
                  <a:pt x="1435474" y="329452"/>
                </a:lnTo>
                <a:lnTo>
                  <a:pt x="1435474" y="289111"/>
                </a:lnTo>
                <a:lnTo>
                  <a:pt x="1539688" y="289111"/>
                </a:lnTo>
                <a:lnTo>
                  <a:pt x="1539688" y="258855"/>
                </a:lnTo>
                <a:lnTo>
                  <a:pt x="1643903" y="258855"/>
                </a:lnTo>
                <a:lnTo>
                  <a:pt x="1643903" y="225238"/>
                </a:lnTo>
                <a:lnTo>
                  <a:pt x="1748118" y="225238"/>
                </a:lnTo>
                <a:lnTo>
                  <a:pt x="1748118" y="194982"/>
                </a:lnTo>
                <a:lnTo>
                  <a:pt x="1848971" y="194982"/>
                </a:lnTo>
                <a:lnTo>
                  <a:pt x="1848971" y="161364"/>
                </a:lnTo>
                <a:lnTo>
                  <a:pt x="1963271" y="161364"/>
                </a:lnTo>
                <a:lnTo>
                  <a:pt x="1963271" y="137832"/>
                </a:lnTo>
                <a:lnTo>
                  <a:pt x="2064124" y="137832"/>
                </a:lnTo>
                <a:lnTo>
                  <a:pt x="2064124" y="100852"/>
                </a:lnTo>
                <a:lnTo>
                  <a:pt x="2164977" y="100852"/>
                </a:lnTo>
                <a:lnTo>
                  <a:pt x="2164977" y="84044"/>
                </a:lnTo>
                <a:lnTo>
                  <a:pt x="2269191" y="84044"/>
                </a:lnTo>
                <a:lnTo>
                  <a:pt x="2269191" y="63873"/>
                </a:lnTo>
                <a:lnTo>
                  <a:pt x="2363321" y="63873"/>
                </a:lnTo>
                <a:lnTo>
                  <a:pt x="2363321" y="60511"/>
                </a:lnTo>
                <a:lnTo>
                  <a:pt x="2470897" y="60511"/>
                </a:lnTo>
                <a:lnTo>
                  <a:pt x="2470897" y="36979"/>
                </a:lnTo>
                <a:lnTo>
                  <a:pt x="2575112" y="36979"/>
                </a:lnTo>
                <a:lnTo>
                  <a:pt x="2575112" y="30255"/>
                </a:lnTo>
                <a:lnTo>
                  <a:pt x="2679327" y="30255"/>
                </a:lnTo>
                <a:lnTo>
                  <a:pt x="2679327" y="13447"/>
                </a:lnTo>
                <a:lnTo>
                  <a:pt x="2807074" y="13447"/>
                </a:lnTo>
                <a:lnTo>
                  <a:pt x="2807074" y="0"/>
                </a:lnTo>
                <a:lnTo>
                  <a:pt x="2904565" y="0"/>
                </a:lnTo>
              </a:path>
            </a:pathLst>
          </a:custGeom>
          <a:noFill/>
          <a:ln w="28575">
            <a:solidFill>
              <a:schemeClr val="accent3"/>
            </a:solidFill>
            <a:miter lim="800000"/>
            <a:headEnd/>
            <a:tailEnd/>
          </a:ln>
        </p:spPr>
        <p:txBody>
          <a:bodyPr rtlCol="0" anchor="ctr"/>
          <a:lstStyle/>
          <a:p>
            <a:pPr algn="ctr"/>
            <a:endParaRPr lang="en-US" dirty="0"/>
          </a:p>
        </p:txBody>
      </p:sp>
      <p:sp>
        <p:nvSpPr>
          <p:cNvPr id="12" name="Freeform: Shape 11">
            <a:extLst>
              <a:ext uri="{FF2B5EF4-FFF2-40B4-BE49-F238E27FC236}">
                <a16:creationId xmlns:a16="http://schemas.microsoft.com/office/drawing/2014/main" xmlns="" id="{FC47687D-5000-414D-869E-5CB2703B511E}"/>
              </a:ext>
            </a:extLst>
          </p:cNvPr>
          <p:cNvSpPr/>
          <p:nvPr/>
        </p:nvSpPr>
        <p:spPr bwMode="auto">
          <a:xfrm>
            <a:off x="2425430" y="3600450"/>
            <a:ext cx="2897841" cy="1331259"/>
          </a:xfrm>
          <a:custGeom>
            <a:avLst/>
            <a:gdLst>
              <a:gd name="connsiteX0" fmla="*/ 0 w 2897841"/>
              <a:gd name="connsiteY0" fmla="*/ 1331259 h 1331259"/>
              <a:gd name="connsiteX1" fmla="*/ 90768 w 2897841"/>
              <a:gd name="connsiteY1" fmla="*/ 1331259 h 1331259"/>
              <a:gd name="connsiteX2" fmla="*/ 90768 w 2897841"/>
              <a:gd name="connsiteY2" fmla="*/ 1301003 h 1331259"/>
              <a:gd name="connsiteX3" fmla="*/ 191621 w 2897841"/>
              <a:gd name="connsiteY3" fmla="*/ 1301003 h 1331259"/>
              <a:gd name="connsiteX4" fmla="*/ 191621 w 2897841"/>
              <a:gd name="connsiteY4" fmla="*/ 1193426 h 1331259"/>
              <a:gd name="connsiteX5" fmla="*/ 295835 w 2897841"/>
              <a:gd name="connsiteY5" fmla="*/ 1193426 h 1331259"/>
              <a:gd name="connsiteX6" fmla="*/ 295835 w 2897841"/>
              <a:gd name="connsiteY6" fmla="*/ 1106021 h 1331259"/>
              <a:gd name="connsiteX7" fmla="*/ 400050 w 2897841"/>
              <a:gd name="connsiteY7" fmla="*/ 1106021 h 1331259"/>
              <a:gd name="connsiteX8" fmla="*/ 400050 w 2897841"/>
              <a:gd name="connsiteY8" fmla="*/ 1021976 h 1331259"/>
              <a:gd name="connsiteX9" fmla="*/ 510988 w 2897841"/>
              <a:gd name="connsiteY9" fmla="*/ 1021976 h 1331259"/>
              <a:gd name="connsiteX10" fmla="*/ 510988 w 2897841"/>
              <a:gd name="connsiteY10" fmla="*/ 931209 h 1331259"/>
              <a:gd name="connsiteX11" fmla="*/ 601756 w 2897841"/>
              <a:gd name="connsiteY11" fmla="*/ 931209 h 1331259"/>
              <a:gd name="connsiteX12" fmla="*/ 601756 w 2897841"/>
              <a:gd name="connsiteY12" fmla="*/ 826994 h 1331259"/>
              <a:gd name="connsiteX13" fmla="*/ 712694 w 2897841"/>
              <a:gd name="connsiteY13" fmla="*/ 826994 h 1331259"/>
              <a:gd name="connsiteX14" fmla="*/ 712694 w 2897841"/>
              <a:gd name="connsiteY14" fmla="*/ 773206 h 1331259"/>
              <a:gd name="connsiteX15" fmla="*/ 813547 w 2897841"/>
              <a:gd name="connsiteY15" fmla="*/ 773206 h 1331259"/>
              <a:gd name="connsiteX16" fmla="*/ 813547 w 2897841"/>
              <a:gd name="connsiteY16" fmla="*/ 685800 h 1331259"/>
              <a:gd name="connsiteX17" fmla="*/ 921124 w 2897841"/>
              <a:gd name="connsiteY17" fmla="*/ 685800 h 1331259"/>
              <a:gd name="connsiteX18" fmla="*/ 921124 w 2897841"/>
              <a:gd name="connsiteY18" fmla="*/ 595032 h 1331259"/>
              <a:gd name="connsiteX19" fmla="*/ 1032062 w 2897841"/>
              <a:gd name="connsiteY19" fmla="*/ 595032 h 1331259"/>
              <a:gd name="connsiteX20" fmla="*/ 1032062 w 2897841"/>
              <a:gd name="connsiteY20" fmla="*/ 507626 h 1331259"/>
              <a:gd name="connsiteX21" fmla="*/ 1139638 w 2897841"/>
              <a:gd name="connsiteY21" fmla="*/ 507626 h 1331259"/>
              <a:gd name="connsiteX22" fmla="*/ 1139638 w 2897841"/>
              <a:gd name="connsiteY22" fmla="*/ 440391 h 1331259"/>
              <a:gd name="connsiteX23" fmla="*/ 1223682 w 2897841"/>
              <a:gd name="connsiteY23" fmla="*/ 440391 h 1331259"/>
              <a:gd name="connsiteX24" fmla="*/ 1223682 w 2897841"/>
              <a:gd name="connsiteY24" fmla="*/ 400050 h 1331259"/>
              <a:gd name="connsiteX25" fmla="*/ 1341344 w 2897841"/>
              <a:gd name="connsiteY25" fmla="*/ 400050 h 1331259"/>
              <a:gd name="connsiteX26" fmla="*/ 1341344 w 2897841"/>
              <a:gd name="connsiteY26" fmla="*/ 322729 h 1331259"/>
              <a:gd name="connsiteX27" fmla="*/ 1452282 w 2897841"/>
              <a:gd name="connsiteY27" fmla="*/ 322729 h 1331259"/>
              <a:gd name="connsiteX28" fmla="*/ 1452282 w 2897841"/>
              <a:gd name="connsiteY28" fmla="*/ 282388 h 1331259"/>
              <a:gd name="connsiteX29" fmla="*/ 1543050 w 2897841"/>
              <a:gd name="connsiteY29" fmla="*/ 282388 h 1331259"/>
              <a:gd name="connsiteX30" fmla="*/ 1543050 w 2897841"/>
              <a:gd name="connsiteY30" fmla="*/ 231962 h 1331259"/>
              <a:gd name="connsiteX31" fmla="*/ 1657350 w 2897841"/>
              <a:gd name="connsiteY31" fmla="*/ 231962 h 1331259"/>
              <a:gd name="connsiteX32" fmla="*/ 1657350 w 2897841"/>
              <a:gd name="connsiteY32" fmla="*/ 184897 h 1331259"/>
              <a:gd name="connsiteX33" fmla="*/ 1848971 w 2897841"/>
              <a:gd name="connsiteY33" fmla="*/ 184897 h 1331259"/>
              <a:gd name="connsiteX34" fmla="*/ 1848971 w 2897841"/>
              <a:gd name="connsiteY34" fmla="*/ 168088 h 1331259"/>
              <a:gd name="connsiteX35" fmla="*/ 1956547 w 2897841"/>
              <a:gd name="connsiteY35" fmla="*/ 168088 h 1331259"/>
              <a:gd name="connsiteX36" fmla="*/ 1956547 w 2897841"/>
              <a:gd name="connsiteY36" fmla="*/ 134471 h 1331259"/>
              <a:gd name="connsiteX37" fmla="*/ 2067485 w 2897841"/>
              <a:gd name="connsiteY37" fmla="*/ 134471 h 1331259"/>
              <a:gd name="connsiteX38" fmla="*/ 2067485 w 2897841"/>
              <a:gd name="connsiteY38" fmla="*/ 117662 h 1331259"/>
              <a:gd name="connsiteX39" fmla="*/ 2158253 w 2897841"/>
              <a:gd name="connsiteY39" fmla="*/ 117662 h 1331259"/>
              <a:gd name="connsiteX40" fmla="*/ 2158253 w 2897841"/>
              <a:gd name="connsiteY40" fmla="*/ 94129 h 1331259"/>
              <a:gd name="connsiteX41" fmla="*/ 2272553 w 2897841"/>
              <a:gd name="connsiteY41" fmla="*/ 94129 h 1331259"/>
              <a:gd name="connsiteX42" fmla="*/ 2272553 w 2897841"/>
              <a:gd name="connsiteY42" fmla="*/ 84044 h 1331259"/>
              <a:gd name="connsiteX43" fmla="*/ 2373406 w 2897841"/>
              <a:gd name="connsiteY43" fmla="*/ 84044 h 1331259"/>
              <a:gd name="connsiteX44" fmla="*/ 2373406 w 2897841"/>
              <a:gd name="connsiteY44" fmla="*/ 60512 h 1331259"/>
              <a:gd name="connsiteX45" fmla="*/ 2477621 w 2897841"/>
              <a:gd name="connsiteY45" fmla="*/ 60512 h 1331259"/>
              <a:gd name="connsiteX46" fmla="*/ 2477621 w 2897841"/>
              <a:gd name="connsiteY46" fmla="*/ 47065 h 1331259"/>
              <a:gd name="connsiteX47" fmla="*/ 2578474 w 2897841"/>
              <a:gd name="connsiteY47" fmla="*/ 47065 h 1331259"/>
              <a:gd name="connsiteX48" fmla="*/ 2578474 w 2897841"/>
              <a:gd name="connsiteY48" fmla="*/ 33618 h 1331259"/>
              <a:gd name="connsiteX49" fmla="*/ 2686050 w 2897841"/>
              <a:gd name="connsiteY49" fmla="*/ 33618 h 1331259"/>
              <a:gd name="connsiteX50" fmla="*/ 2692774 w 2897841"/>
              <a:gd name="connsiteY50" fmla="*/ 26894 h 1331259"/>
              <a:gd name="connsiteX51" fmla="*/ 2800350 w 2897841"/>
              <a:gd name="connsiteY51" fmla="*/ 26894 h 1331259"/>
              <a:gd name="connsiteX52" fmla="*/ 2800350 w 2897841"/>
              <a:gd name="connsiteY52" fmla="*/ 3362 h 1331259"/>
              <a:gd name="connsiteX53" fmla="*/ 2897841 w 2897841"/>
              <a:gd name="connsiteY53" fmla="*/ 3362 h 1331259"/>
              <a:gd name="connsiteX54" fmla="*/ 2897841 w 2897841"/>
              <a:gd name="connsiteY54" fmla="*/ 0 h 133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7841" h="1331259">
                <a:moveTo>
                  <a:pt x="0" y="1331259"/>
                </a:moveTo>
                <a:lnTo>
                  <a:pt x="90768" y="1331259"/>
                </a:lnTo>
                <a:lnTo>
                  <a:pt x="90768" y="1301003"/>
                </a:lnTo>
                <a:lnTo>
                  <a:pt x="191621" y="1301003"/>
                </a:lnTo>
                <a:lnTo>
                  <a:pt x="191621" y="1193426"/>
                </a:lnTo>
                <a:lnTo>
                  <a:pt x="295835" y="1193426"/>
                </a:lnTo>
                <a:lnTo>
                  <a:pt x="295835" y="1106021"/>
                </a:lnTo>
                <a:lnTo>
                  <a:pt x="400050" y="1106021"/>
                </a:lnTo>
                <a:lnTo>
                  <a:pt x="400050" y="1021976"/>
                </a:lnTo>
                <a:lnTo>
                  <a:pt x="510988" y="1021976"/>
                </a:lnTo>
                <a:lnTo>
                  <a:pt x="510988" y="931209"/>
                </a:lnTo>
                <a:lnTo>
                  <a:pt x="601756" y="931209"/>
                </a:lnTo>
                <a:lnTo>
                  <a:pt x="601756" y="826994"/>
                </a:lnTo>
                <a:lnTo>
                  <a:pt x="712694" y="826994"/>
                </a:lnTo>
                <a:lnTo>
                  <a:pt x="712694" y="773206"/>
                </a:lnTo>
                <a:lnTo>
                  <a:pt x="813547" y="773206"/>
                </a:lnTo>
                <a:lnTo>
                  <a:pt x="813547" y="685800"/>
                </a:lnTo>
                <a:lnTo>
                  <a:pt x="921124" y="685800"/>
                </a:lnTo>
                <a:lnTo>
                  <a:pt x="921124" y="595032"/>
                </a:lnTo>
                <a:lnTo>
                  <a:pt x="1032062" y="595032"/>
                </a:lnTo>
                <a:lnTo>
                  <a:pt x="1032062" y="507626"/>
                </a:lnTo>
                <a:lnTo>
                  <a:pt x="1139638" y="507626"/>
                </a:lnTo>
                <a:lnTo>
                  <a:pt x="1139638" y="440391"/>
                </a:lnTo>
                <a:lnTo>
                  <a:pt x="1223682" y="440391"/>
                </a:lnTo>
                <a:lnTo>
                  <a:pt x="1223682" y="400050"/>
                </a:lnTo>
                <a:lnTo>
                  <a:pt x="1341344" y="400050"/>
                </a:lnTo>
                <a:lnTo>
                  <a:pt x="1341344" y="322729"/>
                </a:lnTo>
                <a:lnTo>
                  <a:pt x="1452282" y="322729"/>
                </a:lnTo>
                <a:lnTo>
                  <a:pt x="1452282" y="282388"/>
                </a:lnTo>
                <a:lnTo>
                  <a:pt x="1543050" y="282388"/>
                </a:lnTo>
                <a:lnTo>
                  <a:pt x="1543050" y="231962"/>
                </a:lnTo>
                <a:lnTo>
                  <a:pt x="1657350" y="231962"/>
                </a:lnTo>
                <a:lnTo>
                  <a:pt x="1657350" y="184897"/>
                </a:lnTo>
                <a:lnTo>
                  <a:pt x="1848971" y="184897"/>
                </a:lnTo>
                <a:lnTo>
                  <a:pt x="1848971" y="168088"/>
                </a:lnTo>
                <a:lnTo>
                  <a:pt x="1956547" y="168088"/>
                </a:lnTo>
                <a:lnTo>
                  <a:pt x="1956547" y="134471"/>
                </a:lnTo>
                <a:lnTo>
                  <a:pt x="2067485" y="134471"/>
                </a:lnTo>
                <a:lnTo>
                  <a:pt x="2067485" y="117662"/>
                </a:lnTo>
                <a:lnTo>
                  <a:pt x="2158253" y="117662"/>
                </a:lnTo>
                <a:lnTo>
                  <a:pt x="2158253" y="94129"/>
                </a:lnTo>
                <a:lnTo>
                  <a:pt x="2272553" y="94129"/>
                </a:lnTo>
                <a:lnTo>
                  <a:pt x="2272553" y="84044"/>
                </a:lnTo>
                <a:lnTo>
                  <a:pt x="2373406" y="84044"/>
                </a:lnTo>
                <a:lnTo>
                  <a:pt x="2373406" y="60512"/>
                </a:lnTo>
                <a:lnTo>
                  <a:pt x="2477621" y="60512"/>
                </a:lnTo>
                <a:lnTo>
                  <a:pt x="2477621" y="47065"/>
                </a:lnTo>
                <a:lnTo>
                  <a:pt x="2578474" y="47065"/>
                </a:lnTo>
                <a:lnTo>
                  <a:pt x="2578474" y="33618"/>
                </a:lnTo>
                <a:lnTo>
                  <a:pt x="2686050" y="33618"/>
                </a:lnTo>
                <a:lnTo>
                  <a:pt x="2692774" y="26894"/>
                </a:lnTo>
                <a:lnTo>
                  <a:pt x="2800350" y="26894"/>
                </a:lnTo>
                <a:lnTo>
                  <a:pt x="2800350" y="3362"/>
                </a:lnTo>
                <a:lnTo>
                  <a:pt x="2897841" y="3362"/>
                </a:lnTo>
                <a:lnTo>
                  <a:pt x="2897841" y="0"/>
                </a:lnTo>
              </a:path>
            </a:pathLst>
          </a:custGeom>
          <a:noFill/>
          <a:ln w="28575">
            <a:solidFill>
              <a:schemeClr val="accent1"/>
            </a:solidFill>
            <a:miter lim="800000"/>
            <a:headEnd/>
            <a:tailEnd/>
          </a:ln>
        </p:spPr>
        <p:txBody>
          <a:bodyPr rtlCol="0" anchor="ctr"/>
          <a:lstStyle/>
          <a:p>
            <a:pPr algn="ctr"/>
            <a:endParaRPr lang="en-US" dirty="0"/>
          </a:p>
        </p:txBody>
      </p:sp>
      <p:sp>
        <p:nvSpPr>
          <p:cNvPr id="47" name="Freeform: Shape 46">
            <a:extLst>
              <a:ext uri="{FF2B5EF4-FFF2-40B4-BE49-F238E27FC236}">
                <a16:creationId xmlns:a16="http://schemas.microsoft.com/office/drawing/2014/main" xmlns="" id="{4AAEC3CD-C9DC-4409-A194-7C304F6460C0}"/>
              </a:ext>
            </a:extLst>
          </p:cNvPr>
          <p:cNvSpPr/>
          <p:nvPr/>
        </p:nvSpPr>
        <p:spPr bwMode="auto">
          <a:xfrm>
            <a:off x="7909194" y="3904291"/>
            <a:ext cx="2924106" cy="1026233"/>
          </a:xfrm>
          <a:custGeom>
            <a:avLst/>
            <a:gdLst>
              <a:gd name="connsiteX0" fmla="*/ 0 w 2924106"/>
              <a:gd name="connsiteY0" fmla="*/ 1026233 h 1026233"/>
              <a:gd name="connsiteX1" fmla="*/ 200642 w 2924106"/>
              <a:gd name="connsiteY1" fmla="*/ 1026233 h 1026233"/>
              <a:gd name="connsiteX2" fmla="*/ 200642 w 2924106"/>
              <a:gd name="connsiteY2" fmla="*/ 980184 h 1026233"/>
              <a:gd name="connsiteX3" fmla="*/ 296029 w 2924106"/>
              <a:gd name="connsiteY3" fmla="*/ 980184 h 1026233"/>
              <a:gd name="connsiteX4" fmla="*/ 296029 w 2924106"/>
              <a:gd name="connsiteY4" fmla="*/ 960449 h 1026233"/>
              <a:gd name="connsiteX5" fmla="*/ 493381 w 2924106"/>
              <a:gd name="connsiteY5" fmla="*/ 960449 h 1026233"/>
              <a:gd name="connsiteX6" fmla="*/ 493381 w 2924106"/>
              <a:gd name="connsiteY6" fmla="*/ 917689 h 1026233"/>
              <a:gd name="connsiteX7" fmla="*/ 628239 w 2924106"/>
              <a:gd name="connsiteY7" fmla="*/ 917689 h 1026233"/>
              <a:gd name="connsiteX8" fmla="*/ 628239 w 2924106"/>
              <a:gd name="connsiteY8" fmla="*/ 851905 h 1026233"/>
              <a:gd name="connsiteX9" fmla="*/ 723626 w 2924106"/>
              <a:gd name="connsiteY9" fmla="*/ 851905 h 1026233"/>
              <a:gd name="connsiteX10" fmla="*/ 723626 w 2924106"/>
              <a:gd name="connsiteY10" fmla="*/ 766385 h 1026233"/>
              <a:gd name="connsiteX11" fmla="*/ 822302 w 2924106"/>
              <a:gd name="connsiteY11" fmla="*/ 766385 h 1026233"/>
              <a:gd name="connsiteX12" fmla="*/ 822302 w 2924106"/>
              <a:gd name="connsiteY12" fmla="*/ 680866 h 1026233"/>
              <a:gd name="connsiteX13" fmla="*/ 934135 w 2924106"/>
              <a:gd name="connsiteY13" fmla="*/ 680866 h 1026233"/>
              <a:gd name="connsiteX14" fmla="*/ 934135 w 2924106"/>
              <a:gd name="connsiteY14" fmla="*/ 592057 h 1026233"/>
              <a:gd name="connsiteX15" fmla="*/ 1039390 w 2924106"/>
              <a:gd name="connsiteY15" fmla="*/ 592057 h 1026233"/>
              <a:gd name="connsiteX16" fmla="*/ 1039390 w 2924106"/>
              <a:gd name="connsiteY16" fmla="*/ 493381 h 1026233"/>
              <a:gd name="connsiteX17" fmla="*/ 1147934 w 2924106"/>
              <a:gd name="connsiteY17" fmla="*/ 493381 h 1026233"/>
              <a:gd name="connsiteX18" fmla="*/ 1147934 w 2924106"/>
              <a:gd name="connsiteY18" fmla="*/ 460489 h 1026233"/>
              <a:gd name="connsiteX19" fmla="*/ 1236742 w 2924106"/>
              <a:gd name="connsiteY19" fmla="*/ 460489 h 1026233"/>
              <a:gd name="connsiteX20" fmla="*/ 1236742 w 2924106"/>
              <a:gd name="connsiteY20" fmla="*/ 397994 h 1026233"/>
              <a:gd name="connsiteX21" fmla="*/ 1345286 w 2924106"/>
              <a:gd name="connsiteY21" fmla="*/ 397994 h 1026233"/>
              <a:gd name="connsiteX22" fmla="*/ 1345286 w 2924106"/>
              <a:gd name="connsiteY22" fmla="*/ 391415 h 1026233"/>
              <a:gd name="connsiteX23" fmla="*/ 1437384 w 2924106"/>
              <a:gd name="connsiteY23" fmla="*/ 391415 h 1026233"/>
              <a:gd name="connsiteX24" fmla="*/ 1437384 w 2924106"/>
              <a:gd name="connsiteY24" fmla="*/ 325631 h 1026233"/>
              <a:gd name="connsiteX25" fmla="*/ 1555796 w 2924106"/>
              <a:gd name="connsiteY25" fmla="*/ 325631 h 1026233"/>
              <a:gd name="connsiteX26" fmla="*/ 1555796 w 2924106"/>
              <a:gd name="connsiteY26" fmla="*/ 253269 h 1026233"/>
              <a:gd name="connsiteX27" fmla="*/ 1654472 w 2924106"/>
              <a:gd name="connsiteY27" fmla="*/ 253269 h 1026233"/>
              <a:gd name="connsiteX28" fmla="*/ 1654472 w 2924106"/>
              <a:gd name="connsiteY28" fmla="*/ 190774 h 1026233"/>
              <a:gd name="connsiteX29" fmla="*/ 1769594 w 2924106"/>
              <a:gd name="connsiteY29" fmla="*/ 190774 h 1026233"/>
              <a:gd name="connsiteX30" fmla="*/ 1769594 w 2924106"/>
              <a:gd name="connsiteY30" fmla="*/ 174328 h 1026233"/>
              <a:gd name="connsiteX31" fmla="*/ 1855114 w 2924106"/>
              <a:gd name="connsiteY31" fmla="*/ 174328 h 1026233"/>
              <a:gd name="connsiteX32" fmla="*/ 1855114 w 2924106"/>
              <a:gd name="connsiteY32" fmla="*/ 148014 h 1026233"/>
              <a:gd name="connsiteX33" fmla="*/ 1973525 w 2924106"/>
              <a:gd name="connsiteY33" fmla="*/ 148014 h 1026233"/>
              <a:gd name="connsiteX34" fmla="*/ 1973525 w 2924106"/>
              <a:gd name="connsiteY34" fmla="*/ 148014 h 1026233"/>
              <a:gd name="connsiteX35" fmla="*/ 1973525 w 2924106"/>
              <a:gd name="connsiteY35" fmla="*/ 118411 h 1026233"/>
              <a:gd name="connsiteX36" fmla="*/ 2059045 w 2924106"/>
              <a:gd name="connsiteY36" fmla="*/ 118411 h 1026233"/>
              <a:gd name="connsiteX37" fmla="*/ 2190613 w 2924106"/>
              <a:gd name="connsiteY37" fmla="*/ 118411 h 1026233"/>
              <a:gd name="connsiteX38" fmla="*/ 2190613 w 2924106"/>
              <a:gd name="connsiteY38" fmla="*/ 105254 h 1026233"/>
              <a:gd name="connsiteX39" fmla="*/ 2279421 w 2924106"/>
              <a:gd name="connsiteY39" fmla="*/ 105254 h 1026233"/>
              <a:gd name="connsiteX40" fmla="*/ 2279421 w 2924106"/>
              <a:gd name="connsiteY40" fmla="*/ 98676 h 1026233"/>
              <a:gd name="connsiteX41" fmla="*/ 2391255 w 2924106"/>
              <a:gd name="connsiteY41" fmla="*/ 98676 h 1026233"/>
              <a:gd name="connsiteX42" fmla="*/ 2391255 w 2924106"/>
              <a:gd name="connsiteY42" fmla="*/ 36181 h 1026233"/>
              <a:gd name="connsiteX43" fmla="*/ 2506377 w 2924106"/>
              <a:gd name="connsiteY43" fmla="*/ 36181 h 1026233"/>
              <a:gd name="connsiteX44" fmla="*/ 2506377 w 2924106"/>
              <a:gd name="connsiteY44" fmla="*/ 9867 h 1026233"/>
              <a:gd name="connsiteX45" fmla="*/ 2707019 w 2924106"/>
              <a:gd name="connsiteY45" fmla="*/ 9867 h 1026233"/>
              <a:gd name="connsiteX46" fmla="*/ 2707019 w 2924106"/>
              <a:gd name="connsiteY46" fmla="*/ 13156 h 1026233"/>
              <a:gd name="connsiteX47" fmla="*/ 2808984 w 2924106"/>
              <a:gd name="connsiteY47" fmla="*/ 13156 h 1026233"/>
              <a:gd name="connsiteX48" fmla="*/ 2808984 w 2924106"/>
              <a:gd name="connsiteY48" fmla="*/ 0 h 1026233"/>
              <a:gd name="connsiteX49" fmla="*/ 2924106 w 2924106"/>
              <a:gd name="connsiteY49" fmla="*/ 0 h 10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24106" h="1026233">
                <a:moveTo>
                  <a:pt x="0" y="1026233"/>
                </a:moveTo>
                <a:lnTo>
                  <a:pt x="200642" y="1026233"/>
                </a:lnTo>
                <a:lnTo>
                  <a:pt x="200642" y="980184"/>
                </a:lnTo>
                <a:lnTo>
                  <a:pt x="296029" y="980184"/>
                </a:lnTo>
                <a:lnTo>
                  <a:pt x="296029" y="960449"/>
                </a:lnTo>
                <a:lnTo>
                  <a:pt x="493381" y="960449"/>
                </a:lnTo>
                <a:lnTo>
                  <a:pt x="493381" y="917689"/>
                </a:lnTo>
                <a:lnTo>
                  <a:pt x="628239" y="917689"/>
                </a:lnTo>
                <a:lnTo>
                  <a:pt x="628239" y="851905"/>
                </a:lnTo>
                <a:lnTo>
                  <a:pt x="723626" y="851905"/>
                </a:lnTo>
                <a:lnTo>
                  <a:pt x="723626" y="766385"/>
                </a:lnTo>
                <a:lnTo>
                  <a:pt x="822302" y="766385"/>
                </a:lnTo>
                <a:lnTo>
                  <a:pt x="822302" y="680866"/>
                </a:lnTo>
                <a:lnTo>
                  <a:pt x="934135" y="680866"/>
                </a:lnTo>
                <a:lnTo>
                  <a:pt x="934135" y="592057"/>
                </a:lnTo>
                <a:lnTo>
                  <a:pt x="1039390" y="592057"/>
                </a:lnTo>
                <a:lnTo>
                  <a:pt x="1039390" y="493381"/>
                </a:lnTo>
                <a:lnTo>
                  <a:pt x="1147934" y="493381"/>
                </a:lnTo>
                <a:lnTo>
                  <a:pt x="1147934" y="460489"/>
                </a:lnTo>
                <a:lnTo>
                  <a:pt x="1236742" y="460489"/>
                </a:lnTo>
                <a:lnTo>
                  <a:pt x="1236742" y="397994"/>
                </a:lnTo>
                <a:lnTo>
                  <a:pt x="1345286" y="397994"/>
                </a:lnTo>
                <a:lnTo>
                  <a:pt x="1345286" y="391415"/>
                </a:lnTo>
                <a:lnTo>
                  <a:pt x="1437384" y="391415"/>
                </a:lnTo>
                <a:lnTo>
                  <a:pt x="1437384" y="325631"/>
                </a:lnTo>
                <a:lnTo>
                  <a:pt x="1555796" y="325631"/>
                </a:lnTo>
                <a:lnTo>
                  <a:pt x="1555796" y="253269"/>
                </a:lnTo>
                <a:lnTo>
                  <a:pt x="1654472" y="253269"/>
                </a:lnTo>
                <a:lnTo>
                  <a:pt x="1654472" y="190774"/>
                </a:lnTo>
                <a:lnTo>
                  <a:pt x="1769594" y="190774"/>
                </a:lnTo>
                <a:lnTo>
                  <a:pt x="1769594" y="174328"/>
                </a:lnTo>
                <a:lnTo>
                  <a:pt x="1855114" y="174328"/>
                </a:lnTo>
                <a:lnTo>
                  <a:pt x="1855114" y="148014"/>
                </a:lnTo>
                <a:lnTo>
                  <a:pt x="1973525" y="148014"/>
                </a:lnTo>
                <a:lnTo>
                  <a:pt x="1973525" y="148014"/>
                </a:lnTo>
                <a:lnTo>
                  <a:pt x="1973525" y="118411"/>
                </a:lnTo>
                <a:lnTo>
                  <a:pt x="2059045" y="118411"/>
                </a:lnTo>
                <a:lnTo>
                  <a:pt x="2190613" y="118411"/>
                </a:lnTo>
                <a:lnTo>
                  <a:pt x="2190613" y="105254"/>
                </a:lnTo>
                <a:lnTo>
                  <a:pt x="2279421" y="105254"/>
                </a:lnTo>
                <a:lnTo>
                  <a:pt x="2279421" y="98676"/>
                </a:lnTo>
                <a:lnTo>
                  <a:pt x="2391255" y="98676"/>
                </a:lnTo>
                <a:lnTo>
                  <a:pt x="2391255" y="36181"/>
                </a:lnTo>
                <a:lnTo>
                  <a:pt x="2506377" y="36181"/>
                </a:lnTo>
                <a:lnTo>
                  <a:pt x="2506377" y="9867"/>
                </a:lnTo>
                <a:lnTo>
                  <a:pt x="2707019" y="9867"/>
                </a:lnTo>
                <a:lnTo>
                  <a:pt x="2707019" y="13156"/>
                </a:lnTo>
                <a:lnTo>
                  <a:pt x="2808984" y="13156"/>
                </a:lnTo>
                <a:lnTo>
                  <a:pt x="2808984" y="0"/>
                </a:lnTo>
                <a:lnTo>
                  <a:pt x="2924106" y="0"/>
                </a:lnTo>
              </a:path>
            </a:pathLst>
          </a:custGeom>
          <a:noFill/>
          <a:ln w="28575">
            <a:solidFill>
              <a:schemeClr val="accent1"/>
            </a:solidFill>
            <a:miter lim="800000"/>
            <a:headEnd/>
            <a:tailEnd/>
          </a:ln>
        </p:spPr>
        <p:txBody>
          <a:bodyPr rtlCol="0" anchor="ctr"/>
          <a:lstStyle/>
          <a:p>
            <a:pPr algn="ctr"/>
            <a:endParaRPr lang="en-US" dirty="0"/>
          </a:p>
        </p:txBody>
      </p:sp>
    </p:spTree>
    <p:extLst>
      <p:ext uri="{BB962C8B-B14F-4D97-AF65-F5344CB8AC3E}">
        <p14:creationId xmlns="" xmlns:p14="http://schemas.microsoft.com/office/powerpoint/2010/main" val="9393908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6A4011A8-230B-4FBC-B58C-079A50E4DC93}"/>
              </a:ext>
            </a:extLst>
          </p:cNvPr>
          <p:cNvSpPr/>
          <p:nvPr/>
        </p:nvSpPr>
        <p:spPr bwMode="auto">
          <a:xfrm>
            <a:off x="2401207" y="3413951"/>
            <a:ext cx="2926653" cy="1522089"/>
          </a:xfrm>
          <a:custGeom>
            <a:avLst/>
            <a:gdLst>
              <a:gd name="connsiteX0" fmla="*/ 0 w 2926653"/>
              <a:gd name="connsiteY0" fmla="*/ 1522089 h 1522089"/>
              <a:gd name="connsiteX1" fmla="*/ 134724 w 2926653"/>
              <a:gd name="connsiteY1" fmla="*/ 1522089 h 1522089"/>
              <a:gd name="connsiteX2" fmla="*/ 134724 w 2926653"/>
              <a:gd name="connsiteY2" fmla="*/ 1490558 h 1522089"/>
              <a:gd name="connsiteX3" fmla="*/ 232183 w 2926653"/>
              <a:gd name="connsiteY3" fmla="*/ 1490558 h 1522089"/>
              <a:gd name="connsiteX4" fmla="*/ 232183 w 2926653"/>
              <a:gd name="connsiteY4" fmla="*/ 1330036 h 1522089"/>
              <a:gd name="connsiteX5" fmla="*/ 321043 w 2926653"/>
              <a:gd name="connsiteY5" fmla="*/ 1330036 h 1522089"/>
              <a:gd name="connsiteX6" fmla="*/ 321043 w 2926653"/>
              <a:gd name="connsiteY6" fmla="*/ 1178114 h 1522089"/>
              <a:gd name="connsiteX7" fmla="*/ 432835 w 2926653"/>
              <a:gd name="connsiteY7" fmla="*/ 1178114 h 1522089"/>
              <a:gd name="connsiteX8" fmla="*/ 432835 w 2926653"/>
              <a:gd name="connsiteY8" fmla="*/ 1008993 h 1522089"/>
              <a:gd name="connsiteX9" fmla="*/ 530295 w 2926653"/>
              <a:gd name="connsiteY9" fmla="*/ 1008993 h 1522089"/>
              <a:gd name="connsiteX10" fmla="*/ 530295 w 2926653"/>
              <a:gd name="connsiteY10" fmla="*/ 851338 h 1522089"/>
              <a:gd name="connsiteX11" fmla="*/ 627754 w 2926653"/>
              <a:gd name="connsiteY11" fmla="*/ 851338 h 1522089"/>
              <a:gd name="connsiteX12" fmla="*/ 627754 w 2926653"/>
              <a:gd name="connsiteY12" fmla="*/ 690816 h 1522089"/>
              <a:gd name="connsiteX13" fmla="*/ 751012 w 2926653"/>
              <a:gd name="connsiteY13" fmla="*/ 690816 h 1522089"/>
              <a:gd name="connsiteX14" fmla="*/ 751012 w 2926653"/>
              <a:gd name="connsiteY14" fmla="*/ 607689 h 1522089"/>
              <a:gd name="connsiteX15" fmla="*/ 845605 w 2926653"/>
              <a:gd name="connsiteY15" fmla="*/ 607689 h 1522089"/>
              <a:gd name="connsiteX16" fmla="*/ 845605 w 2926653"/>
              <a:gd name="connsiteY16" fmla="*/ 510230 h 1522089"/>
              <a:gd name="connsiteX17" fmla="*/ 957397 w 2926653"/>
              <a:gd name="connsiteY17" fmla="*/ 510230 h 1522089"/>
              <a:gd name="connsiteX18" fmla="*/ 957397 w 2926653"/>
              <a:gd name="connsiteY18" fmla="*/ 444301 h 1522089"/>
              <a:gd name="connsiteX19" fmla="*/ 1054856 w 2926653"/>
              <a:gd name="connsiteY19" fmla="*/ 444301 h 1522089"/>
              <a:gd name="connsiteX20" fmla="*/ 1054856 w 2926653"/>
              <a:gd name="connsiteY20" fmla="*/ 381239 h 1522089"/>
              <a:gd name="connsiteX21" fmla="*/ 1158049 w 2926653"/>
              <a:gd name="connsiteY21" fmla="*/ 381239 h 1522089"/>
              <a:gd name="connsiteX22" fmla="*/ 1158049 w 2926653"/>
              <a:gd name="connsiteY22" fmla="*/ 318177 h 1522089"/>
              <a:gd name="connsiteX23" fmla="*/ 1266974 w 2926653"/>
              <a:gd name="connsiteY23" fmla="*/ 318177 h 1522089"/>
              <a:gd name="connsiteX24" fmla="*/ 1266974 w 2926653"/>
              <a:gd name="connsiteY24" fmla="*/ 260848 h 1522089"/>
              <a:gd name="connsiteX25" fmla="*/ 1373033 w 2926653"/>
              <a:gd name="connsiteY25" fmla="*/ 260848 h 1522089"/>
              <a:gd name="connsiteX26" fmla="*/ 1373033 w 2926653"/>
              <a:gd name="connsiteY26" fmla="*/ 246515 h 1522089"/>
              <a:gd name="connsiteX27" fmla="*/ 1470493 w 2926653"/>
              <a:gd name="connsiteY27" fmla="*/ 246515 h 1522089"/>
              <a:gd name="connsiteX28" fmla="*/ 1470493 w 2926653"/>
              <a:gd name="connsiteY28" fmla="*/ 212118 h 1522089"/>
              <a:gd name="connsiteX29" fmla="*/ 1570819 w 2926653"/>
              <a:gd name="connsiteY29" fmla="*/ 212118 h 1522089"/>
              <a:gd name="connsiteX30" fmla="*/ 1570819 w 2926653"/>
              <a:gd name="connsiteY30" fmla="*/ 212118 h 1522089"/>
              <a:gd name="connsiteX31" fmla="*/ 1570819 w 2926653"/>
              <a:gd name="connsiteY31" fmla="*/ 174854 h 1522089"/>
              <a:gd name="connsiteX32" fmla="*/ 1676878 w 2926653"/>
              <a:gd name="connsiteY32" fmla="*/ 174854 h 1522089"/>
              <a:gd name="connsiteX33" fmla="*/ 1676878 w 2926653"/>
              <a:gd name="connsiteY33" fmla="*/ 151922 h 1522089"/>
              <a:gd name="connsiteX34" fmla="*/ 1785803 w 2926653"/>
              <a:gd name="connsiteY34" fmla="*/ 151922 h 1522089"/>
              <a:gd name="connsiteX35" fmla="*/ 1785803 w 2926653"/>
              <a:gd name="connsiteY35" fmla="*/ 128991 h 1522089"/>
              <a:gd name="connsiteX36" fmla="*/ 1894729 w 2926653"/>
              <a:gd name="connsiteY36" fmla="*/ 128991 h 1522089"/>
              <a:gd name="connsiteX37" fmla="*/ 1880396 w 2926653"/>
              <a:gd name="connsiteY37" fmla="*/ 114658 h 1522089"/>
              <a:gd name="connsiteX38" fmla="*/ 1986455 w 2926653"/>
              <a:gd name="connsiteY38" fmla="*/ 114658 h 1522089"/>
              <a:gd name="connsiteX39" fmla="*/ 1986455 w 2926653"/>
              <a:gd name="connsiteY39" fmla="*/ 94593 h 1522089"/>
              <a:gd name="connsiteX40" fmla="*/ 2095381 w 2926653"/>
              <a:gd name="connsiteY40" fmla="*/ 94593 h 1522089"/>
              <a:gd name="connsiteX41" fmla="*/ 2095381 w 2926653"/>
              <a:gd name="connsiteY41" fmla="*/ 88860 h 1522089"/>
              <a:gd name="connsiteX42" fmla="*/ 2195707 w 2926653"/>
              <a:gd name="connsiteY42" fmla="*/ 88860 h 1522089"/>
              <a:gd name="connsiteX43" fmla="*/ 2195707 w 2926653"/>
              <a:gd name="connsiteY43" fmla="*/ 65929 h 1522089"/>
              <a:gd name="connsiteX44" fmla="*/ 2313231 w 2926653"/>
              <a:gd name="connsiteY44" fmla="*/ 65929 h 1522089"/>
              <a:gd name="connsiteX45" fmla="*/ 2313231 w 2926653"/>
              <a:gd name="connsiteY45" fmla="*/ 51596 h 1522089"/>
              <a:gd name="connsiteX46" fmla="*/ 2488085 w 2926653"/>
              <a:gd name="connsiteY46" fmla="*/ 51596 h 1522089"/>
              <a:gd name="connsiteX47" fmla="*/ 2499550 w 2926653"/>
              <a:gd name="connsiteY47" fmla="*/ 40131 h 1522089"/>
              <a:gd name="connsiteX48" fmla="*/ 2605610 w 2926653"/>
              <a:gd name="connsiteY48" fmla="*/ 40131 h 1522089"/>
              <a:gd name="connsiteX49" fmla="*/ 2605610 w 2926653"/>
              <a:gd name="connsiteY49" fmla="*/ 17199 h 1522089"/>
              <a:gd name="connsiteX50" fmla="*/ 2720268 w 2926653"/>
              <a:gd name="connsiteY50" fmla="*/ 17199 h 1522089"/>
              <a:gd name="connsiteX51" fmla="*/ 2731734 w 2926653"/>
              <a:gd name="connsiteY51" fmla="*/ 5733 h 1522089"/>
              <a:gd name="connsiteX52" fmla="*/ 2826327 w 2926653"/>
              <a:gd name="connsiteY52" fmla="*/ 5733 h 1522089"/>
              <a:gd name="connsiteX53" fmla="*/ 2832060 w 2926653"/>
              <a:gd name="connsiteY53" fmla="*/ 0 h 1522089"/>
              <a:gd name="connsiteX54" fmla="*/ 2926653 w 2926653"/>
              <a:gd name="connsiteY54" fmla="*/ 0 h 15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26653" h="1522089">
                <a:moveTo>
                  <a:pt x="0" y="1522089"/>
                </a:moveTo>
                <a:lnTo>
                  <a:pt x="134724" y="1522089"/>
                </a:lnTo>
                <a:lnTo>
                  <a:pt x="134724" y="1490558"/>
                </a:lnTo>
                <a:lnTo>
                  <a:pt x="232183" y="1490558"/>
                </a:lnTo>
                <a:lnTo>
                  <a:pt x="232183" y="1330036"/>
                </a:lnTo>
                <a:lnTo>
                  <a:pt x="321043" y="1330036"/>
                </a:lnTo>
                <a:lnTo>
                  <a:pt x="321043" y="1178114"/>
                </a:lnTo>
                <a:lnTo>
                  <a:pt x="432835" y="1178114"/>
                </a:lnTo>
                <a:lnTo>
                  <a:pt x="432835" y="1008993"/>
                </a:lnTo>
                <a:lnTo>
                  <a:pt x="530295" y="1008993"/>
                </a:lnTo>
                <a:lnTo>
                  <a:pt x="530295" y="851338"/>
                </a:lnTo>
                <a:lnTo>
                  <a:pt x="627754" y="851338"/>
                </a:lnTo>
                <a:lnTo>
                  <a:pt x="627754" y="690816"/>
                </a:lnTo>
                <a:lnTo>
                  <a:pt x="751012" y="690816"/>
                </a:lnTo>
                <a:lnTo>
                  <a:pt x="751012" y="607689"/>
                </a:lnTo>
                <a:lnTo>
                  <a:pt x="845605" y="607689"/>
                </a:lnTo>
                <a:lnTo>
                  <a:pt x="845605" y="510230"/>
                </a:lnTo>
                <a:lnTo>
                  <a:pt x="957397" y="510230"/>
                </a:lnTo>
                <a:lnTo>
                  <a:pt x="957397" y="444301"/>
                </a:lnTo>
                <a:lnTo>
                  <a:pt x="1054856" y="444301"/>
                </a:lnTo>
                <a:lnTo>
                  <a:pt x="1054856" y="381239"/>
                </a:lnTo>
                <a:lnTo>
                  <a:pt x="1158049" y="381239"/>
                </a:lnTo>
                <a:lnTo>
                  <a:pt x="1158049" y="318177"/>
                </a:lnTo>
                <a:lnTo>
                  <a:pt x="1266974" y="318177"/>
                </a:lnTo>
                <a:lnTo>
                  <a:pt x="1266974" y="260848"/>
                </a:lnTo>
                <a:lnTo>
                  <a:pt x="1373033" y="260848"/>
                </a:lnTo>
                <a:lnTo>
                  <a:pt x="1373033" y="246515"/>
                </a:lnTo>
                <a:lnTo>
                  <a:pt x="1470493" y="246515"/>
                </a:lnTo>
                <a:lnTo>
                  <a:pt x="1470493" y="212118"/>
                </a:lnTo>
                <a:lnTo>
                  <a:pt x="1570819" y="212118"/>
                </a:lnTo>
                <a:lnTo>
                  <a:pt x="1570819" y="212118"/>
                </a:lnTo>
                <a:lnTo>
                  <a:pt x="1570819" y="174854"/>
                </a:lnTo>
                <a:lnTo>
                  <a:pt x="1676878" y="174854"/>
                </a:lnTo>
                <a:lnTo>
                  <a:pt x="1676878" y="151922"/>
                </a:lnTo>
                <a:lnTo>
                  <a:pt x="1785803" y="151922"/>
                </a:lnTo>
                <a:lnTo>
                  <a:pt x="1785803" y="128991"/>
                </a:lnTo>
                <a:lnTo>
                  <a:pt x="1894729" y="128991"/>
                </a:lnTo>
                <a:lnTo>
                  <a:pt x="1880396" y="114658"/>
                </a:lnTo>
                <a:lnTo>
                  <a:pt x="1986455" y="114658"/>
                </a:lnTo>
                <a:lnTo>
                  <a:pt x="1986455" y="94593"/>
                </a:lnTo>
                <a:lnTo>
                  <a:pt x="2095381" y="94593"/>
                </a:lnTo>
                <a:lnTo>
                  <a:pt x="2095381" y="88860"/>
                </a:lnTo>
                <a:lnTo>
                  <a:pt x="2195707" y="88860"/>
                </a:lnTo>
                <a:lnTo>
                  <a:pt x="2195707" y="65929"/>
                </a:lnTo>
                <a:lnTo>
                  <a:pt x="2313231" y="65929"/>
                </a:lnTo>
                <a:lnTo>
                  <a:pt x="2313231" y="51596"/>
                </a:lnTo>
                <a:lnTo>
                  <a:pt x="2488085" y="51596"/>
                </a:lnTo>
                <a:lnTo>
                  <a:pt x="2499550" y="40131"/>
                </a:lnTo>
                <a:lnTo>
                  <a:pt x="2605610" y="40131"/>
                </a:lnTo>
                <a:lnTo>
                  <a:pt x="2605610" y="17199"/>
                </a:lnTo>
                <a:lnTo>
                  <a:pt x="2720268" y="17199"/>
                </a:lnTo>
                <a:lnTo>
                  <a:pt x="2731734" y="5733"/>
                </a:lnTo>
                <a:lnTo>
                  <a:pt x="2826327" y="5733"/>
                </a:lnTo>
                <a:lnTo>
                  <a:pt x="2832060" y="0"/>
                </a:lnTo>
                <a:lnTo>
                  <a:pt x="2926653" y="0"/>
                </a:lnTo>
              </a:path>
            </a:pathLst>
          </a:custGeom>
          <a:noFill/>
          <a:ln w="28575">
            <a:solidFill>
              <a:schemeClr val="accent3"/>
            </a:solidFill>
            <a:miter lim="800000"/>
            <a:headEnd/>
            <a:tailEnd/>
          </a:ln>
        </p:spPr>
        <p:txBody>
          <a:bodyPr rtlCol="0" anchor="ctr"/>
          <a:lstStyle/>
          <a:p>
            <a:pPr algn="ctr"/>
            <a:endParaRPr lang="en-US" dirty="0"/>
          </a:p>
        </p:txBody>
      </p:sp>
      <p:sp>
        <p:nvSpPr>
          <p:cNvPr id="2" name="Title 1">
            <a:extLst>
              <a:ext uri="{FF2B5EF4-FFF2-40B4-BE49-F238E27FC236}">
                <a16:creationId xmlns:a16="http://schemas.microsoft.com/office/drawing/2014/main" xmlns="" id="{EF337117-177B-4A79-905A-F60C37FC9822}"/>
              </a:ext>
            </a:extLst>
          </p:cNvPr>
          <p:cNvSpPr>
            <a:spLocks noGrp="1"/>
          </p:cNvSpPr>
          <p:nvPr>
            <p:ph type="title"/>
          </p:nvPr>
        </p:nvSpPr>
        <p:spPr/>
        <p:txBody>
          <a:bodyPr/>
          <a:lstStyle/>
          <a:p>
            <a:pPr algn="ctr"/>
            <a:r>
              <a:rPr lang="en-US" dirty="0">
                <a:solidFill>
                  <a:schemeClr val="bg1"/>
                </a:solidFill>
              </a:rPr>
              <a:t>RECOVERY Trial: Mortality in Patients on Oxygen </a:t>
            </a:r>
            <a:br>
              <a:rPr lang="en-US" dirty="0">
                <a:solidFill>
                  <a:schemeClr val="bg1"/>
                </a:solidFill>
              </a:rPr>
            </a:br>
            <a:r>
              <a:rPr lang="en-US" dirty="0">
                <a:solidFill>
                  <a:schemeClr val="bg1"/>
                </a:solidFill>
              </a:rPr>
              <a:t>or Mechanical Ventilation ± Dexamethasone</a:t>
            </a:r>
          </a:p>
        </p:txBody>
      </p:sp>
      <p:grpSp>
        <p:nvGrpSpPr>
          <p:cNvPr id="4" name="Group 1">
            <a:extLst>
              <a:ext uri="{FF2B5EF4-FFF2-40B4-BE49-F238E27FC236}">
                <a16:creationId xmlns:a16="http://schemas.microsoft.com/office/drawing/2014/main" xmlns="" id="{3F7F7DA0-E94F-4F77-8621-305BC0F77083}"/>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a16="http://schemas.microsoft.com/office/drawing/2014/main" xmlns="" id="{CFC7F7E1-43F0-4506-8D3F-6EFA98DDD2CA}"/>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xmlns="" id="{CB2C96E5-501D-4D21-AB7F-532B34E77B8D}"/>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7" name="Text Box 11">
            <a:extLst>
              <a:ext uri="{FF2B5EF4-FFF2-40B4-BE49-F238E27FC236}">
                <a16:creationId xmlns:a16="http://schemas.microsoft.com/office/drawing/2014/main" xmlns="" id="{36B985B7-4795-499B-9465-2A83737C9444}"/>
              </a:ext>
            </a:extLst>
          </p:cNvPr>
          <p:cNvSpPr txBox="1">
            <a:spLocks noChangeArrowheads="1"/>
          </p:cNvSpPr>
          <p:nvPr/>
        </p:nvSpPr>
        <p:spPr bwMode="auto">
          <a:xfrm>
            <a:off x="396409" y="6374234"/>
            <a:ext cx="80105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buNone/>
              <a:defRPr/>
            </a:pPr>
            <a:r>
              <a:rPr lang="en-US" altLang="en-US" sz="1200" b="0" spc="-10" dirty="0">
                <a:solidFill>
                  <a:srgbClr val="455560"/>
                </a:solidFill>
                <a:latin typeface="Calibri" panose="020F0502020204030204" pitchFamily="34" charset="0"/>
              </a:rPr>
              <a:t>RECOVERY Collaborative Group. NEJM. 2020;[Epub]. </a:t>
            </a:r>
          </a:p>
        </p:txBody>
      </p:sp>
      <p:sp>
        <p:nvSpPr>
          <p:cNvPr id="16" name="TextBox 15">
            <a:extLst>
              <a:ext uri="{FF2B5EF4-FFF2-40B4-BE49-F238E27FC236}">
                <a16:creationId xmlns:a16="http://schemas.microsoft.com/office/drawing/2014/main" xmlns="" id="{95156530-0E99-4285-8798-266554ACB233}"/>
              </a:ext>
            </a:extLst>
          </p:cNvPr>
          <p:cNvSpPr txBox="1"/>
          <p:nvPr/>
        </p:nvSpPr>
        <p:spPr bwMode="auto">
          <a:xfrm rot="16200000">
            <a:off x="421741" y="3290970"/>
            <a:ext cx="274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Mortality</a:t>
            </a:r>
            <a:r>
              <a:rPr lang="en-US" dirty="0">
                <a:solidFill>
                  <a:schemeClr val="bg1"/>
                </a:solidFill>
                <a:latin typeface="Calibri" panose="020F0502020204030204" pitchFamily="34" charset="0"/>
              </a:rPr>
              <a:t> (%)</a:t>
            </a:r>
            <a:endParaRPr lang="en-US" b="1" dirty="0">
              <a:solidFill>
                <a:schemeClr val="bg1"/>
              </a:solidFill>
              <a:latin typeface="Calibri" panose="020F0502020204030204" pitchFamily="34" charset="0"/>
            </a:endParaRPr>
          </a:p>
        </p:txBody>
      </p:sp>
      <p:sp>
        <p:nvSpPr>
          <p:cNvPr id="17" name="Freeform: Shape 16">
            <a:extLst>
              <a:ext uri="{FF2B5EF4-FFF2-40B4-BE49-F238E27FC236}">
                <a16:creationId xmlns:a16="http://schemas.microsoft.com/office/drawing/2014/main" xmlns="" id="{AA40E1D0-BC8E-4E38-B2FF-F86D9D8BB3D9}"/>
              </a:ext>
            </a:extLst>
          </p:cNvPr>
          <p:cNvSpPr/>
          <p:nvPr/>
        </p:nvSpPr>
        <p:spPr bwMode="auto">
          <a:xfrm>
            <a:off x="2406910" y="2020664"/>
            <a:ext cx="2915323" cy="2909944"/>
          </a:xfrm>
          <a:custGeom>
            <a:avLst/>
            <a:gdLst>
              <a:gd name="connsiteX0" fmla="*/ 0 w 2915323"/>
              <a:gd name="connsiteY0" fmla="*/ 0 h 2909944"/>
              <a:gd name="connsiteX1" fmla="*/ 0 w 2915323"/>
              <a:gd name="connsiteY1" fmla="*/ 2909944 h 2909944"/>
              <a:gd name="connsiteX2" fmla="*/ 2915323 w 2915323"/>
              <a:gd name="connsiteY2" fmla="*/ 2909944 h 2909944"/>
            </a:gdLst>
            <a:ahLst/>
            <a:cxnLst>
              <a:cxn ang="0">
                <a:pos x="connsiteX0" y="connsiteY0"/>
              </a:cxn>
              <a:cxn ang="0">
                <a:pos x="connsiteX1" y="connsiteY1"/>
              </a:cxn>
              <a:cxn ang="0">
                <a:pos x="connsiteX2" y="connsiteY2"/>
              </a:cxn>
            </a:cxnLst>
            <a:rect l="l" t="t" r="r" b="b"/>
            <a:pathLst>
              <a:path w="2915323" h="2909944">
                <a:moveTo>
                  <a:pt x="0" y="0"/>
                </a:moveTo>
                <a:lnTo>
                  <a:pt x="0" y="2909944"/>
                </a:lnTo>
                <a:lnTo>
                  <a:pt x="2915323" y="2909944"/>
                </a:lnTo>
              </a:path>
            </a:pathLst>
          </a:custGeom>
          <a:noFill/>
          <a:ln w="28575">
            <a:solidFill>
              <a:schemeClr val="bg1"/>
            </a:solidFill>
            <a:miter lim="800000"/>
            <a:headEnd/>
            <a:tailEnd/>
          </a:ln>
        </p:spPr>
        <p:txBody>
          <a:bodyPr rtlCol="0" anchor="ctr"/>
          <a:lstStyle/>
          <a:p>
            <a:pPr algn="ctr"/>
            <a:endParaRPr lang="en-US" dirty="0"/>
          </a:p>
        </p:txBody>
      </p:sp>
      <p:grpSp>
        <p:nvGrpSpPr>
          <p:cNvPr id="11" name="Group 17">
            <a:extLst>
              <a:ext uri="{FF2B5EF4-FFF2-40B4-BE49-F238E27FC236}">
                <a16:creationId xmlns:a16="http://schemas.microsoft.com/office/drawing/2014/main" xmlns="" id="{6C658691-76F2-4A4F-9CD6-E724D210E2F0}"/>
              </a:ext>
            </a:extLst>
          </p:cNvPr>
          <p:cNvGrpSpPr/>
          <p:nvPr/>
        </p:nvGrpSpPr>
        <p:grpSpPr>
          <a:xfrm>
            <a:off x="2347338" y="2020664"/>
            <a:ext cx="59571" cy="2909944"/>
            <a:chOff x="1731981" y="1974028"/>
            <a:chExt cx="91440" cy="2909944"/>
          </a:xfrm>
        </p:grpSpPr>
        <p:cxnSp>
          <p:nvCxnSpPr>
            <p:cNvPr id="19" name="Straight Connector 18">
              <a:extLst>
                <a:ext uri="{FF2B5EF4-FFF2-40B4-BE49-F238E27FC236}">
                  <a16:creationId xmlns:a16="http://schemas.microsoft.com/office/drawing/2014/main" xmlns="" id="{CA5DA338-D976-4049-A655-F7493CAACDC2}"/>
                </a:ext>
              </a:extLst>
            </p:cNvPr>
            <p:cNvCxnSpPr>
              <a:cxnSpLocks/>
            </p:cNvCxnSpPr>
            <p:nvPr/>
          </p:nvCxnSpPr>
          <p:spPr bwMode="auto">
            <a:xfrm>
              <a:off x="1731981" y="197402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xmlns="" id="{B5B4F201-7C94-476A-9D66-8ACAAFEB3012}"/>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xmlns="" id="{35904B62-D807-4921-83FF-1744A8B21D2B}"/>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xmlns="" id="{E2D6571E-11AF-4336-A729-D5CF428E0569}"/>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xmlns="" id="{D800352F-396E-455F-BE81-C102D506135E}"/>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xmlns="" id="{DAE2FE7D-8949-45CB-9F67-B9A4AC0FFBA2}"/>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grpSp>
        <p:nvGrpSpPr>
          <p:cNvPr id="12" name="Group 24">
            <a:extLst>
              <a:ext uri="{FF2B5EF4-FFF2-40B4-BE49-F238E27FC236}">
                <a16:creationId xmlns:a16="http://schemas.microsoft.com/office/drawing/2014/main" xmlns="" id="{8BD5D6F8-CA13-4F37-A794-E3327FFC56E0}"/>
              </a:ext>
            </a:extLst>
          </p:cNvPr>
          <p:cNvGrpSpPr/>
          <p:nvPr/>
        </p:nvGrpSpPr>
        <p:grpSpPr>
          <a:xfrm rot="5400000">
            <a:off x="3827578" y="3513409"/>
            <a:ext cx="61076" cy="2891655"/>
            <a:chOff x="1731981" y="2556017"/>
            <a:chExt cx="91440" cy="2327955"/>
          </a:xfrm>
        </p:grpSpPr>
        <p:cxnSp>
          <p:nvCxnSpPr>
            <p:cNvPr id="26" name="Straight Connector 25">
              <a:extLst>
                <a:ext uri="{FF2B5EF4-FFF2-40B4-BE49-F238E27FC236}">
                  <a16:creationId xmlns:a16="http://schemas.microsoft.com/office/drawing/2014/main" xmlns="" id="{B7D86267-BB6B-4933-801D-1CD6C10C15BE}"/>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xmlns="" id="{84B35745-E9BF-48C4-A5E0-06889C70CEA7}"/>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xmlns="" id="{DC7C24AA-3B50-4723-8F5F-AC2CB825B6C6}"/>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xmlns="" id="{3997FF19-D0E0-4AC6-A086-861B23098F93}"/>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xmlns="" id="{58B2DF17-CBDC-4C54-BCFB-F7F10A59C432}"/>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sp>
        <p:nvSpPr>
          <p:cNvPr id="31" name="TextBox 30">
            <a:extLst>
              <a:ext uri="{FF2B5EF4-FFF2-40B4-BE49-F238E27FC236}">
                <a16:creationId xmlns:a16="http://schemas.microsoft.com/office/drawing/2014/main" xmlns="" id="{9F491761-6ED6-4F27-9953-FA77683A0AA8}"/>
              </a:ext>
            </a:extLst>
          </p:cNvPr>
          <p:cNvSpPr txBox="1"/>
          <p:nvPr/>
        </p:nvSpPr>
        <p:spPr bwMode="auto">
          <a:xfrm>
            <a:off x="1980380" y="1830987"/>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50</a:t>
            </a:r>
          </a:p>
        </p:txBody>
      </p:sp>
      <p:sp>
        <p:nvSpPr>
          <p:cNvPr id="32" name="TextBox 31">
            <a:extLst>
              <a:ext uri="{FF2B5EF4-FFF2-40B4-BE49-F238E27FC236}">
                <a16:creationId xmlns:a16="http://schemas.microsoft.com/office/drawing/2014/main" xmlns="" id="{346A06DE-0CF9-4580-AA38-75CD3683EDDD}"/>
              </a:ext>
            </a:extLst>
          </p:cNvPr>
          <p:cNvSpPr txBox="1"/>
          <p:nvPr/>
        </p:nvSpPr>
        <p:spPr bwMode="auto">
          <a:xfrm>
            <a:off x="1980380" y="2412974"/>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33" name="TextBox 32">
            <a:extLst>
              <a:ext uri="{FF2B5EF4-FFF2-40B4-BE49-F238E27FC236}">
                <a16:creationId xmlns:a16="http://schemas.microsoft.com/office/drawing/2014/main" xmlns="" id="{39A2F34B-7CE7-40C2-9D77-DA146F3F2F38}"/>
              </a:ext>
            </a:extLst>
          </p:cNvPr>
          <p:cNvSpPr txBox="1"/>
          <p:nvPr/>
        </p:nvSpPr>
        <p:spPr bwMode="auto">
          <a:xfrm>
            <a:off x="1980380" y="2989225"/>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34" name="TextBox 33">
            <a:extLst>
              <a:ext uri="{FF2B5EF4-FFF2-40B4-BE49-F238E27FC236}">
                <a16:creationId xmlns:a16="http://schemas.microsoft.com/office/drawing/2014/main" xmlns="" id="{29EBA348-896F-4056-BE7A-A7843D5F17A7}"/>
              </a:ext>
            </a:extLst>
          </p:cNvPr>
          <p:cNvSpPr txBox="1"/>
          <p:nvPr/>
        </p:nvSpPr>
        <p:spPr bwMode="auto">
          <a:xfrm>
            <a:off x="1980380" y="357121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35" name="TextBox 34">
            <a:extLst>
              <a:ext uri="{FF2B5EF4-FFF2-40B4-BE49-F238E27FC236}">
                <a16:creationId xmlns:a16="http://schemas.microsoft.com/office/drawing/2014/main" xmlns="" id="{1BFD4D4B-5EE4-41EE-96F2-06510FF1909E}"/>
              </a:ext>
            </a:extLst>
          </p:cNvPr>
          <p:cNvSpPr txBox="1"/>
          <p:nvPr/>
        </p:nvSpPr>
        <p:spPr bwMode="auto">
          <a:xfrm>
            <a:off x="1980380" y="4162046"/>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36" name="TextBox 35">
            <a:extLst>
              <a:ext uri="{FF2B5EF4-FFF2-40B4-BE49-F238E27FC236}">
                <a16:creationId xmlns:a16="http://schemas.microsoft.com/office/drawing/2014/main" xmlns="" id="{709C943B-E307-4D40-B002-056039DBC69B}"/>
              </a:ext>
            </a:extLst>
          </p:cNvPr>
          <p:cNvSpPr txBox="1"/>
          <p:nvPr/>
        </p:nvSpPr>
        <p:spPr bwMode="auto">
          <a:xfrm>
            <a:off x="2097399" y="4744033"/>
            <a:ext cx="301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7" name="TextBox 36">
            <a:extLst>
              <a:ext uri="{FF2B5EF4-FFF2-40B4-BE49-F238E27FC236}">
                <a16:creationId xmlns:a16="http://schemas.microsoft.com/office/drawing/2014/main" xmlns="" id="{3BF83137-C2CE-499C-A130-FBA7AB53377F}"/>
              </a:ext>
            </a:extLst>
          </p:cNvPr>
          <p:cNvSpPr txBox="1"/>
          <p:nvPr/>
        </p:nvSpPr>
        <p:spPr bwMode="auto">
          <a:xfrm>
            <a:off x="2265577" y="4980245"/>
            <a:ext cx="301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8" name="TextBox 37">
            <a:extLst>
              <a:ext uri="{FF2B5EF4-FFF2-40B4-BE49-F238E27FC236}">
                <a16:creationId xmlns:a16="http://schemas.microsoft.com/office/drawing/2014/main" xmlns="" id="{F5D5CD03-02C4-4F67-83E0-5867945D4DE6}"/>
              </a:ext>
            </a:extLst>
          </p:cNvPr>
          <p:cNvSpPr txBox="1"/>
          <p:nvPr/>
        </p:nvSpPr>
        <p:spPr bwMode="auto">
          <a:xfrm>
            <a:off x="2985469" y="4986728"/>
            <a:ext cx="301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39" name="TextBox 38">
            <a:extLst>
              <a:ext uri="{FF2B5EF4-FFF2-40B4-BE49-F238E27FC236}">
                <a16:creationId xmlns:a16="http://schemas.microsoft.com/office/drawing/2014/main" xmlns="" id="{8D3286AA-D058-4D25-B306-91D52EDDE090}"/>
              </a:ext>
            </a:extLst>
          </p:cNvPr>
          <p:cNvSpPr txBox="1"/>
          <p:nvPr/>
        </p:nvSpPr>
        <p:spPr bwMode="auto">
          <a:xfrm>
            <a:off x="3651785" y="498613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40" name="TextBox 39">
            <a:extLst>
              <a:ext uri="{FF2B5EF4-FFF2-40B4-BE49-F238E27FC236}">
                <a16:creationId xmlns:a16="http://schemas.microsoft.com/office/drawing/2014/main" xmlns="" id="{0FC22196-5654-44B4-849B-883C071F9B0E}"/>
              </a:ext>
            </a:extLst>
          </p:cNvPr>
          <p:cNvSpPr txBox="1"/>
          <p:nvPr/>
        </p:nvSpPr>
        <p:spPr bwMode="auto">
          <a:xfrm>
            <a:off x="4375811" y="4992615"/>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41" name="TextBox 40">
            <a:extLst>
              <a:ext uri="{FF2B5EF4-FFF2-40B4-BE49-F238E27FC236}">
                <a16:creationId xmlns:a16="http://schemas.microsoft.com/office/drawing/2014/main" xmlns="" id="{585A3E18-0FF6-45E0-B246-AF937F8AD436}"/>
              </a:ext>
            </a:extLst>
          </p:cNvPr>
          <p:cNvSpPr txBox="1"/>
          <p:nvPr/>
        </p:nvSpPr>
        <p:spPr bwMode="auto">
          <a:xfrm>
            <a:off x="5103617" y="4987744"/>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42" name="TextBox 41">
            <a:extLst>
              <a:ext uri="{FF2B5EF4-FFF2-40B4-BE49-F238E27FC236}">
                <a16:creationId xmlns:a16="http://schemas.microsoft.com/office/drawing/2014/main" xmlns="" id="{12CEDD67-CD64-400C-8D23-D1AF84868673}"/>
              </a:ext>
            </a:extLst>
          </p:cNvPr>
          <p:cNvSpPr txBox="1"/>
          <p:nvPr/>
        </p:nvSpPr>
        <p:spPr bwMode="auto">
          <a:xfrm>
            <a:off x="2492971" y="5249063"/>
            <a:ext cx="274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 Since Randomization</a:t>
            </a:r>
          </a:p>
        </p:txBody>
      </p:sp>
      <p:sp>
        <p:nvSpPr>
          <p:cNvPr id="43" name="TextBox 42">
            <a:extLst>
              <a:ext uri="{FF2B5EF4-FFF2-40B4-BE49-F238E27FC236}">
                <a16:creationId xmlns:a16="http://schemas.microsoft.com/office/drawing/2014/main" xmlns="" id="{C0CC1409-6523-4DF2-A89A-C5E930271990}"/>
              </a:ext>
            </a:extLst>
          </p:cNvPr>
          <p:cNvSpPr txBox="1"/>
          <p:nvPr/>
        </p:nvSpPr>
        <p:spPr bwMode="auto">
          <a:xfrm>
            <a:off x="405010" y="5323231"/>
            <a:ext cx="170601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r>
              <a:rPr lang="en-US" sz="1600" dirty="0">
                <a:solidFill>
                  <a:schemeClr val="bg1"/>
                </a:solidFill>
                <a:latin typeface="Calibri" panose="020F0502020204030204" pitchFamily="34" charset="0"/>
              </a:rPr>
              <a:t>Patients at Risk, n</a:t>
            </a:r>
          </a:p>
          <a:p>
            <a:pPr algn="r">
              <a:lnSpc>
                <a:spcPct val="100000"/>
              </a:lnSpc>
              <a:spcAft>
                <a:spcPct val="0"/>
              </a:spcAft>
              <a:buClrTx/>
              <a:buFontTx/>
              <a:buNone/>
            </a:pPr>
            <a:r>
              <a:rPr lang="en-US" sz="1600" b="0" dirty="0">
                <a:solidFill>
                  <a:schemeClr val="bg1"/>
                </a:solidFill>
                <a:latin typeface="Calibri" panose="020F0502020204030204" pitchFamily="34" charset="0"/>
              </a:rPr>
              <a:t>Dexamethasone</a:t>
            </a:r>
          </a:p>
          <a:p>
            <a:pPr algn="r">
              <a:lnSpc>
                <a:spcPct val="100000"/>
              </a:lnSpc>
              <a:spcAft>
                <a:spcPct val="0"/>
              </a:spcAft>
              <a:buClrTx/>
              <a:buFontTx/>
              <a:buNone/>
            </a:pPr>
            <a:r>
              <a:rPr lang="en-US" sz="1600" b="0" dirty="0">
                <a:solidFill>
                  <a:schemeClr val="bg1"/>
                </a:solidFill>
                <a:latin typeface="Calibri" panose="020F0502020204030204" pitchFamily="34" charset="0"/>
              </a:rPr>
              <a:t>Usual care</a:t>
            </a:r>
          </a:p>
        </p:txBody>
      </p:sp>
      <p:sp>
        <p:nvSpPr>
          <p:cNvPr id="44" name="TextBox 43">
            <a:extLst>
              <a:ext uri="{FF2B5EF4-FFF2-40B4-BE49-F238E27FC236}">
                <a16:creationId xmlns:a16="http://schemas.microsoft.com/office/drawing/2014/main" xmlns="" id="{57CB9CFE-9636-4C3D-BB05-C2DE90001496}"/>
              </a:ext>
            </a:extLst>
          </p:cNvPr>
          <p:cNvSpPr txBox="1"/>
          <p:nvPr/>
        </p:nvSpPr>
        <p:spPr bwMode="auto">
          <a:xfrm>
            <a:off x="2105930" y="5569453"/>
            <a:ext cx="60144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1279</a:t>
            </a:r>
          </a:p>
          <a:p>
            <a:pPr algn="ctr">
              <a:lnSpc>
                <a:spcPct val="100000"/>
              </a:lnSpc>
              <a:spcAft>
                <a:spcPct val="0"/>
              </a:spcAft>
              <a:buClrTx/>
              <a:buFontTx/>
              <a:buNone/>
            </a:pPr>
            <a:r>
              <a:rPr lang="en-US" sz="1600" b="0" dirty="0">
                <a:solidFill>
                  <a:schemeClr val="bg1"/>
                </a:solidFill>
                <a:latin typeface="Calibri" panose="020F0502020204030204" pitchFamily="34" charset="0"/>
              </a:rPr>
              <a:t>2604</a:t>
            </a:r>
          </a:p>
        </p:txBody>
      </p:sp>
      <p:sp>
        <p:nvSpPr>
          <p:cNvPr id="45" name="TextBox 44">
            <a:extLst>
              <a:ext uri="{FF2B5EF4-FFF2-40B4-BE49-F238E27FC236}">
                <a16:creationId xmlns:a16="http://schemas.microsoft.com/office/drawing/2014/main" xmlns="" id="{8259272F-FE11-4782-83E3-CF0FF7845C0B}"/>
              </a:ext>
            </a:extLst>
          </p:cNvPr>
          <p:cNvSpPr txBox="1"/>
          <p:nvPr/>
        </p:nvSpPr>
        <p:spPr bwMode="auto">
          <a:xfrm>
            <a:off x="2834477" y="5569453"/>
            <a:ext cx="60144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1135</a:t>
            </a:r>
          </a:p>
          <a:p>
            <a:pPr algn="ctr">
              <a:lnSpc>
                <a:spcPct val="100000"/>
              </a:lnSpc>
              <a:spcAft>
                <a:spcPct val="0"/>
              </a:spcAft>
              <a:buClrTx/>
              <a:buFontTx/>
              <a:buNone/>
            </a:pPr>
            <a:r>
              <a:rPr lang="en-US" sz="1600" b="0" dirty="0">
                <a:solidFill>
                  <a:schemeClr val="bg1"/>
                </a:solidFill>
                <a:latin typeface="Calibri" panose="020F0502020204030204" pitchFamily="34" charset="0"/>
              </a:rPr>
              <a:t>2195</a:t>
            </a:r>
          </a:p>
        </p:txBody>
      </p:sp>
      <p:sp>
        <p:nvSpPr>
          <p:cNvPr id="46" name="TextBox 45">
            <a:extLst>
              <a:ext uri="{FF2B5EF4-FFF2-40B4-BE49-F238E27FC236}">
                <a16:creationId xmlns:a16="http://schemas.microsoft.com/office/drawing/2014/main" xmlns="" id="{572DE2DC-11ED-4F49-B6D9-EA9A5DBCC1E4}"/>
              </a:ext>
            </a:extLst>
          </p:cNvPr>
          <p:cNvSpPr txBox="1"/>
          <p:nvPr/>
        </p:nvSpPr>
        <p:spPr bwMode="auto">
          <a:xfrm>
            <a:off x="3581572" y="5569453"/>
            <a:ext cx="60144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1036</a:t>
            </a:r>
          </a:p>
          <a:p>
            <a:pPr algn="ctr">
              <a:lnSpc>
                <a:spcPct val="100000"/>
              </a:lnSpc>
              <a:spcAft>
                <a:spcPct val="0"/>
              </a:spcAft>
              <a:buClrTx/>
              <a:buFontTx/>
              <a:buNone/>
            </a:pPr>
            <a:r>
              <a:rPr lang="en-US" sz="1600" b="0" dirty="0">
                <a:solidFill>
                  <a:schemeClr val="bg1"/>
                </a:solidFill>
                <a:latin typeface="Calibri" panose="020F0502020204030204" pitchFamily="34" charset="0"/>
              </a:rPr>
              <a:t>2018</a:t>
            </a:r>
          </a:p>
        </p:txBody>
      </p:sp>
      <p:sp>
        <p:nvSpPr>
          <p:cNvPr id="47" name="TextBox 46">
            <a:extLst>
              <a:ext uri="{FF2B5EF4-FFF2-40B4-BE49-F238E27FC236}">
                <a16:creationId xmlns:a16="http://schemas.microsoft.com/office/drawing/2014/main" xmlns="" id="{DEEF6B4C-9258-4972-9A2E-EFA841F63F6F}"/>
              </a:ext>
            </a:extLst>
          </p:cNvPr>
          <p:cNvSpPr txBox="1"/>
          <p:nvPr/>
        </p:nvSpPr>
        <p:spPr bwMode="auto">
          <a:xfrm>
            <a:off x="4308973" y="5569453"/>
            <a:ext cx="600645"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1006</a:t>
            </a:r>
          </a:p>
          <a:p>
            <a:pPr algn="ctr">
              <a:lnSpc>
                <a:spcPct val="100000"/>
              </a:lnSpc>
              <a:spcAft>
                <a:spcPct val="0"/>
              </a:spcAft>
              <a:buClrTx/>
              <a:buFontTx/>
              <a:buNone/>
            </a:pPr>
            <a:r>
              <a:rPr lang="en-US" sz="1600" b="0" dirty="0">
                <a:solidFill>
                  <a:schemeClr val="bg1"/>
                </a:solidFill>
                <a:latin typeface="Calibri" panose="020F0502020204030204" pitchFamily="34" charset="0"/>
              </a:rPr>
              <a:t>1950</a:t>
            </a:r>
          </a:p>
        </p:txBody>
      </p:sp>
      <p:sp>
        <p:nvSpPr>
          <p:cNvPr id="48" name="TextBox 47">
            <a:extLst>
              <a:ext uri="{FF2B5EF4-FFF2-40B4-BE49-F238E27FC236}">
                <a16:creationId xmlns:a16="http://schemas.microsoft.com/office/drawing/2014/main" xmlns="" id="{9B790C6B-99F7-4955-83B1-B3D4C9814E36}"/>
              </a:ext>
            </a:extLst>
          </p:cNvPr>
          <p:cNvSpPr txBox="1"/>
          <p:nvPr/>
        </p:nvSpPr>
        <p:spPr bwMode="auto">
          <a:xfrm>
            <a:off x="5027355" y="5569453"/>
            <a:ext cx="600645"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981</a:t>
            </a:r>
          </a:p>
          <a:p>
            <a:pPr algn="ctr">
              <a:lnSpc>
                <a:spcPct val="100000"/>
              </a:lnSpc>
              <a:spcAft>
                <a:spcPct val="0"/>
              </a:spcAft>
              <a:buClrTx/>
              <a:buFontTx/>
              <a:buNone/>
            </a:pPr>
            <a:r>
              <a:rPr lang="en-US" sz="1600" b="0" dirty="0">
                <a:solidFill>
                  <a:schemeClr val="bg1"/>
                </a:solidFill>
                <a:latin typeface="Calibri" panose="020F0502020204030204" pitchFamily="34" charset="0"/>
              </a:rPr>
              <a:t>1916</a:t>
            </a:r>
          </a:p>
        </p:txBody>
      </p:sp>
      <p:sp>
        <p:nvSpPr>
          <p:cNvPr id="53" name="TextBox 52">
            <a:extLst>
              <a:ext uri="{FF2B5EF4-FFF2-40B4-BE49-F238E27FC236}">
                <a16:creationId xmlns:a16="http://schemas.microsoft.com/office/drawing/2014/main" xmlns="" id="{C8C72575-4CEF-416E-BA8A-E536070C0EA3}"/>
              </a:ext>
            </a:extLst>
          </p:cNvPr>
          <p:cNvSpPr txBox="1"/>
          <p:nvPr/>
        </p:nvSpPr>
        <p:spPr bwMode="auto">
          <a:xfrm>
            <a:off x="2646501" y="1938372"/>
            <a:ext cx="27862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b="0" dirty="0">
                <a:solidFill>
                  <a:schemeClr val="bg1"/>
                </a:solidFill>
                <a:latin typeface="Calibri" panose="020F0502020204030204" pitchFamily="34" charset="0"/>
              </a:rPr>
              <a:t>RR: 0.82 (95% CI: 0.72-0.94)</a:t>
            </a:r>
          </a:p>
        </p:txBody>
      </p:sp>
      <p:sp>
        <p:nvSpPr>
          <p:cNvPr id="54" name="TextBox 53">
            <a:extLst>
              <a:ext uri="{FF2B5EF4-FFF2-40B4-BE49-F238E27FC236}">
                <a16:creationId xmlns:a16="http://schemas.microsoft.com/office/drawing/2014/main" xmlns="" id="{5F5C4EC5-52AA-4603-BA26-7783D5F09EC4}"/>
              </a:ext>
            </a:extLst>
          </p:cNvPr>
          <p:cNvSpPr txBox="1"/>
          <p:nvPr/>
        </p:nvSpPr>
        <p:spPr bwMode="auto">
          <a:xfrm rot="16200000">
            <a:off x="5920053" y="3290970"/>
            <a:ext cx="274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Mortality</a:t>
            </a:r>
            <a:r>
              <a:rPr lang="en-US" dirty="0">
                <a:solidFill>
                  <a:schemeClr val="bg1"/>
                </a:solidFill>
                <a:latin typeface="Calibri" panose="020F0502020204030204" pitchFamily="34" charset="0"/>
              </a:rPr>
              <a:t> (%)</a:t>
            </a:r>
            <a:endParaRPr lang="en-US" b="1" dirty="0">
              <a:solidFill>
                <a:schemeClr val="bg1"/>
              </a:solidFill>
              <a:latin typeface="Calibri" panose="020F0502020204030204" pitchFamily="34" charset="0"/>
            </a:endParaRPr>
          </a:p>
        </p:txBody>
      </p:sp>
      <p:sp>
        <p:nvSpPr>
          <p:cNvPr id="55" name="Freeform: Shape 54">
            <a:extLst>
              <a:ext uri="{FF2B5EF4-FFF2-40B4-BE49-F238E27FC236}">
                <a16:creationId xmlns:a16="http://schemas.microsoft.com/office/drawing/2014/main" xmlns="" id="{C091A496-3760-4364-8242-7A4A5322B03B}"/>
              </a:ext>
            </a:extLst>
          </p:cNvPr>
          <p:cNvSpPr/>
          <p:nvPr/>
        </p:nvSpPr>
        <p:spPr bwMode="auto">
          <a:xfrm>
            <a:off x="7905222" y="2020664"/>
            <a:ext cx="2915323" cy="2909944"/>
          </a:xfrm>
          <a:custGeom>
            <a:avLst/>
            <a:gdLst>
              <a:gd name="connsiteX0" fmla="*/ 0 w 2915323"/>
              <a:gd name="connsiteY0" fmla="*/ 0 h 2909944"/>
              <a:gd name="connsiteX1" fmla="*/ 0 w 2915323"/>
              <a:gd name="connsiteY1" fmla="*/ 2909944 h 2909944"/>
              <a:gd name="connsiteX2" fmla="*/ 2915323 w 2915323"/>
              <a:gd name="connsiteY2" fmla="*/ 2909944 h 2909944"/>
            </a:gdLst>
            <a:ahLst/>
            <a:cxnLst>
              <a:cxn ang="0">
                <a:pos x="connsiteX0" y="connsiteY0"/>
              </a:cxn>
              <a:cxn ang="0">
                <a:pos x="connsiteX1" y="connsiteY1"/>
              </a:cxn>
              <a:cxn ang="0">
                <a:pos x="connsiteX2" y="connsiteY2"/>
              </a:cxn>
            </a:cxnLst>
            <a:rect l="l" t="t" r="r" b="b"/>
            <a:pathLst>
              <a:path w="2915323" h="2909944">
                <a:moveTo>
                  <a:pt x="0" y="0"/>
                </a:moveTo>
                <a:lnTo>
                  <a:pt x="0" y="2909944"/>
                </a:lnTo>
                <a:lnTo>
                  <a:pt x="2915323" y="2909944"/>
                </a:lnTo>
              </a:path>
            </a:pathLst>
          </a:custGeom>
          <a:noFill/>
          <a:ln w="28575">
            <a:solidFill>
              <a:schemeClr val="bg1"/>
            </a:solidFill>
            <a:miter lim="800000"/>
            <a:headEnd/>
            <a:tailEnd/>
          </a:ln>
        </p:spPr>
        <p:txBody>
          <a:bodyPr rtlCol="0" anchor="ctr"/>
          <a:lstStyle/>
          <a:p>
            <a:pPr algn="ctr"/>
            <a:endParaRPr lang="en-US" dirty="0"/>
          </a:p>
        </p:txBody>
      </p:sp>
      <p:grpSp>
        <p:nvGrpSpPr>
          <p:cNvPr id="13" name="Group 55">
            <a:extLst>
              <a:ext uri="{FF2B5EF4-FFF2-40B4-BE49-F238E27FC236}">
                <a16:creationId xmlns:a16="http://schemas.microsoft.com/office/drawing/2014/main" xmlns="" id="{45A9EC6E-8569-45EB-A7F1-E801D129C62D}"/>
              </a:ext>
            </a:extLst>
          </p:cNvPr>
          <p:cNvGrpSpPr/>
          <p:nvPr/>
        </p:nvGrpSpPr>
        <p:grpSpPr>
          <a:xfrm>
            <a:off x="7845650" y="2020664"/>
            <a:ext cx="59571" cy="2909944"/>
            <a:chOff x="1731981" y="1974028"/>
            <a:chExt cx="91440" cy="2909944"/>
          </a:xfrm>
        </p:grpSpPr>
        <p:cxnSp>
          <p:nvCxnSpPr>
            <p:cNvPr id="57" name="Straight Connector 56">
              <a:extLst>
                <a:ext uri="{FF2B5EF4-FFF2-40B4-BE49-F238E27FC236}">
                  <a16:creationId xmlns:a16="http://schemas.microsoft.com/office/drawing/2014/main" xmlns="" id="{555C60C0-10B1-4B1F-B1DF-1AB69D7DD381}"/>
                </a:ext>
              </a:extLst>
            </p:cNvPr>
            <p:cNvCxnSpPr>
              <a:cxnSpLocks/>
            </p:cNvCxnSpPr>
            <p:nvPr/>
          </p:nvCxnSpPr>
          <p:spPr bwMode="auto">
            <a:xfrm>
              <a:off x="1731981" y="197402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xmlns="" id="{C3B71C63-D506-4C8D-87B9-BCE55A9FBD67}"/>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xmlns="" id="{7D4AC665-13CC-4401-8362-697F51677169}"/>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xmlns="" id="{00415B04-782D-4C5C-9182-0A4457AA0FAD}"/>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xmlns="" id="{CEF5F34F-6392-4E28-AD24-216BF41D3C19}"/>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xmlns="" id="{B23C4CD0-7FFC-4684-9402-596F38DFA329}"/>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grpSp>
        <p:nvGrpSpPr>
          <p:cNvPr id="14" name="Group 62">
            <a:extLst>
              <a:ext uri="{FF2B5EF4-FFF2-40B4-BE49-F238E27FC236}">
                <a16:creationId xmlns:a16="http://schemas.microsoft.com/office/drawing/2014/main" xmlns="" id="{BDC58965-4FD2-4B29-AFAD-E8197F1FE82F}"/>
              </a:ext>
            </a:extLst>
          </p:cNvPr>
          <p:cNvGrpSpPr/>
          <p:nvPr/>
        </p:nvGrpSpPr>
        <p:grpSpPr>
          <a:xfrm rot="5400000">
            <a:off x="9325890" y="3513409"/>
            <a:ext cx="61076" cy="2891655"/>
            <a:chOff x="1731981" y="2556017"/>
            <a:chExt cx="91440" cy="2327955"/>
          </a:xfrm>
        </p:grpSpPr>
        <p:cxnSp>
          <p:nvCxnSpPr>
            <p:cNvPr id="64" name="Straight Connector 63">
              <a:extLst>
                <a:ext uri="{FF2B5EF4-FFF2-40B4-BE49-F238E27FC236}">
                  <a16:creationId xmlns:a16="http://schemas.microsoft.com/office/drawing/2014/main" xmlns="" id="{D5A10623-4CAA-49AD-B05C-43871E103E1A}"/>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xmlns="" id="{52B340AB-56BE-41FA-869F-15232C7421C6}"/>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xmlns="" id="{B17C1824-C6F5-434E-A37A-440D95BF0B07}"/>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xmlns="" id="{60486496-C794-4D42-9C33-E070802CFF0D}"/>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xmlns="" id="{15979916-7E61-468E-8B12-E5C747B68811}"/>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sp>
        <p:nvSpPr>
          <p:cNvPr id="69" name="TextBox 68">
            <a:extLst>
              <a:ext uri="{FF2B5EF4-FFF2-40B4-BE49-F238E27FC236}">
                <a16:creationId xmlns:a16="http://schemas.microsoft.com/office/drawing/2014/main" xmlns="" id="{9560C168-5586-4FD8-ACBE-FFAFEB9A4A35}"/>
              </a:ext>
            </a:extLst>
          </p:cNvPr>
          <p:cNvSpPr txBox="1"/>
          <p:nvPr/>
        </p:nvSpPr>
        <p:spPr bwMode="auto">
          <a:xfrm>
            <a:off x="7478692" y="1830987"/>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50</a:t>
            </a:r>
          </a:p>
        </p:txBody>
      </p:sp>
      <p:sp>
        <p:nvSpPr>
          <p:cNvPr id="70" name="TextBox 69">
            <a:extLst>
              <a:ext uri="{FF2B5EF4-FFF2-40B4-BE49-F238E27FC236}">
                <a16:creationId xmlns:a16="http://schemas.microsoft.com/office/drawing/2014/main" xmlns="" id="{9A1C8818-C14A-4BDD-A70F-F936DC98DE86}"/>
              </a:ext>
            </a:extLst>
          </p:cNvPr>
          <p:cNvSpPr txBox="1"/>
          <p:nvPr/>
        </p:nvSpPr>
        <p:spPr bwMode="auto">
          <a:xfrm>
            <a:off x="7478692" y="2412974"/>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71" name="TextBox 70">
            <a:extLst>
              <a:ext uri="{FF2B5EF4-FFF2-40B4-BE49-F238E27FC236}">
                <a16:creationId xmlns:a16="http://schemas.microsoft.com/office/drawing/2014/main" xmlns="" id="{C68000B5-46FD-40F2-A10F-AC15CE5119DB}"/>
              </a:ext>
            </a:extLst>
          </p:cNvPr>
          <p:cNvSpPr txBox="1"/>
          <p:nvPr/>
        </p:nvSpPr>
        <p:spPr bwMode="auto">
          <a:xfrm>
            <a:off x="7478692" y="2989225"/>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72" name="TextBox 71">
            <a:extLst>
              <a:ext uri="{FF2B5EF4-FFF2-40B4-BE49-F238E27FC236}">
                <a16:creationId xmlns:a16="http://schemas.microsoft.com/office/drawing/2014/main" xmlns="" id="{82074486-C09D-4930-BF36-9FA37365FC2A}"/>
              </a:ext>
            </a:extLst>
          </p:cNvPr>
          <p:cNvSpPr txBox="1"/>
          <p:nvPr/>
        </p:nvSpPr>
        <p:spPr bwMode="auto">
          <a:xfrm>
            <a:off x="7478692" y="357121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73" name="TextBox 72">
            <a:extLst>
              <a:ext uri="{FF2B5EF4-FFF2-40B4-BE49-F238E27FC236}">
                <a16:creationId xmlns:a16="http://schemas.microsoft.com/office/drawing/2014/main" xmlns="" id="{7183AC95-D529-4F3D-BEF0-BA6AE070AEEF}"/>
              </a:ext>
            </a:extLst>
          </p:cNvPr>
          <p:cNvSpPr txBox="1"/>
          <p:nvPr/>
        </p:nvSpPr>
        <p:spPr bwMode="auto">
          <a:xfrm>
            <a:off x="7478692" y="4162046"/>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74" name="TextBox 73">
            <a:extLst>
              <a:ext uri="{FF2B5EF4-FFF2-40B4-BE49-F238E27FC236}">
                <a16:creationId xmlns:a16="http://schemas.microsoft.com/office/drawing/2014/main" xmlns="" id="{DA15C417-9D19-4AEA-B8EF-DD4782326AFB}"/>
              </a:ext>
            </a:extLst>
          </p:cNvPr>
          <p:cNvSpPr txBox="1"/>
          <p:nvPr/>
        </p:nvSpPr>
        <p:spPr bwMode="auto">
          <a:xfrm>
            <a:off x="7595711" y="4744033"/>
            <a:ext cx="301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75" name="TextBox 74">
            <a:extLst>
              <a:ext uri="{FF2B5EF4-FFF2-40B4-BE49-F238E27FC236}">
                <a16:creationId xmlns:a16="http://schemas.microsoft.com/office/drawing/2014/main" xmlns="" id="{69A33844-D3AD-436F-BE4C-8DB1DD06BC88}"/>
              </a:ext>
            </a:extLst>
          </p:cNvPr>
          <p:cNvSpPr txBox="1"/>
          <p:nvPr/>
        </p:nvSpPr>
        <p:spPr bwMode="auto">
          <a:xfrm>
            <a:off x="7763889" y="4980245"/>
            <a:ext cx="301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76" name="TextBox 75">
            <a:extLst>
              <a:ext uri="{FF2B5EF4-FFF2-40B4-BE49-F238E27FC236}">
                <a16:creationId xmlns:a16="http://schemas.microsoft.com/office/drawing/2014/main" xmlns="" id="{50949675-F111-4E8D-BB7F-E3ED8F04721D}"/>
              </a:ext>
            </a:extLst>
          </p:cNvPr>
          <p:cNvSpPr txBox="1"/>
          <p:nvPr/>
        </p:nvSpPr>
        <p:spPr bwMode="auto">
          <a:xfrm>
            <a:off x="8483781" y="4986728"/>
            <a:ext cx="301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77" name="TextBox 76">
            <a:extLst>
              <a:ext uri="{FF2B5EF4-FFF2-40B4-BE49-F238E27FC236}">
                <a16:creationId xmlns:a16="http://schemas.microsoft.com/office/drawing/2014/main" xmlns="" id="{71E9BBD7-3546-4BD7-984E-E28F35427080}"/>
              </a:ext>
            </a:extLst>
          </p:cNvPr>
          <p:cNvSpPr txBox="1"/>
          <p:nvPr/>
        </p:nvSpPr>
        <p:spPr bwMode="auto">
          <a:xfrm>
            <a:off x="9150097" y="498613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78" name="TextBox 77">
            <a:extLst>
              <a:ext uri="{FF2B5EF4-FFF2-40B4-BE49-F238E27FC236}">
                <a16:creationId xmlns:a16="http://schemas.microsoft.com/office/drawing/2014/main" xmlns="" id="{33101BED-0919-4BEE-8599-98E125C33D2E}"/>
              </a:ext>
            </a:extLst>
          </p:cNvPr>
          <p:cNvSpPr txBox="1"/>
          <p:nvPr/>
        </p:nvSpPr>
        <p:spPr bwMode="auto">
          <a:xfrm>
            <a:off x="9874123" y="4992615"/>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79" name="TextBox 78">
            <a:extLst>
              <a:ext uri="{FF2B5EF4-FFF2-40B4-BE49-F238E27FC236}">
                <a16:creationId xmlns:a16="http://schemas.microsoft.com/office/drawing/2014/main" xmlns="" id="{8CA01BF6-FBD2-4B54-A5E9-0EC76D558CAE}"/>
              </a:ext>
            </a:extLst>
          </p:cNvPr>
          <p:cNvSpPr txBox="1"/>
          <p:nvPr/>
        </p:nvSpPr>
        <p:spPr bwMode="auto">
          <a:xfrm>
            <a:off x="10601929" y="4987744"/>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80" name="TextBox 79">
            <a:extLst>
              <a:ext uri="{FF2B5EF4-FFF2-40B4-BE49-F238E27FC236}">
                <a16:creationId xmlns:a16="http://schemas.microsoft.com/office/drawing/2014/main" xmlns="" id="{560441FF-2A02-453F-B443-AA72BCDD9E99}"/>
              </a:ext>
            </a:extLst>
          </p:cNvPr>
          <p:cNvSpPr txBox="1"/>
          <p:nvPr/>
        </p:nvSpPr>
        <p:spPr bwMode="auto">
          <a:xfrm>
            <a:off x="7991283" y="5249063"/>
            <a:ext cx="274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 Since Randomization</a:t>
            </a:r>
          </a:p>
        </p:txBody>
      </p:sp>
      <p:sp>
        <p:nvSpPr>
          <p:cNvPr id="89" name="TextBox 88">
            <a:extLst>
              <a:ext uri="{FF2B5EF4-FFF2-40B4-BE49-F238E27FC236}">
                <a16:creationId xmlns:a16="http://schemas.microsoft.com/office/drawing/2014/main" xmlns="" id="{BFA48FE2-B2D2-4FAF-B65F-62D980CAB6DC}"/>
              </a:ext>
            </a:extLst>
          </p:cNvPr>
          <p:cNvSpPr txBox="1"/>
          <p:nvPr/>
        </p:nvSpPr>
        <p:spPr bwMode="auto">
          <a:xfrm>
            <a:off x="8144817" y="1938372"/>
            <a:ext cx="27862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b="0" dirty="0">
                <a:solidFill>
                  <a:schemeClr val="bg1"/>
                </a:solidFill>
                <a:latin typeface="Calibri" panose="020F0502020204030204" pitchFamily="34" charset="0"/>
              </a:rPr>
              <a:t>RR: 0.64 (95% CI: 0.51-0.81)</a:t>
            </a:r>
          </a:p>
        </p:txBody>
      </p:sp>
      <p:sp>
        <p:nvSpPr>
          <p:cNvPr id="90" name="TextBox 89">
            <a:extLst>
              <a:ext uri="{FF2B5EF4-FFF2-40B4-BE49-F238E27FC236}">
                <a16:creationId xmlns:a16="http://schemas.microsoft.com/office/drawing/2014/main" xmlns="" id="{B98414E0-F1CD-4974-B6FE-2C32E6C07B70}"/>
              </a:ext>
            </a:extLst>
          </p:cNvPr>
          <p:cNvSpPr txBox="1"/>
          <p:nvPr/>
        </p:nvSpPr>
        <p:spPr bwMode="auto">
          <a:xfrm>
            <a:off x="2758799" y="1487755"/>
            <a:ext cx="274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Oxygen Only (n = 3883)</a:t>
            </a:r>
          </a:p>
        </p:txBody>
      </p:sp>
      <p:sp>
        <p:nvSpPr>
          <p:cNvPr id="93" name="TextBox 92">
            <a:extLst>
              <a:ext uri="{FF2B5EF4-FFF2-40B4-BE49-F238E27FC236}">
                <a16:creationId xmlns:a16="http://schemas.microsoft.com/office/drawing/2014/main" xmlns="" id="{04176CEE-EEBE-412B-9E85-C467C6DE8F18}"/>
              </a:ext>
            </a:extLst>
          </p:cNvPr>
          <p:cNvSpPr txBox="1"/>
          <p:nvPr/>
        </p:nvSpPr>
        <p:spPr bwMode="auto">
          <a:xfrm>
            <a:off x="6895779" y="1496386"/>
            <a:ext cx="47517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Invasive Mechanical Ventilation (n = 1007)</a:t>
            </a:r>
          </a:p>
        </p:txBody>
      </p:sp>
      <p:sp>
        <p:nvSpPr>
          <p:cNvPr id="100" name="TextBox 99">
            <a:extLst>
              <a:ext uri="{FF2B5EF4-FFF2-40B4-BE49-F238E27FC236}">
                <a16:creationId xmlns:a16="http://schemas.microsoft.com/office/drawing/2014/main" xmlns="" id="{0BD4A6CA-7A88-4BD6-AA87-9DCB0FEF89BF}"/>
              </a:ext>
            </a:extLst>
          </p:cNvPr>
          <p:cNvSpPr txBox="1"/>
          <p:nvPr/>
        </p:nvSpPr>
        <p:spPr bwMode="auto">
          <a:xfrm>
            <a:off x="4254928" y="3027520"/>
            <a:ext cx="12105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accent3"/>
                </a:solidFill>
                <a:latin typeface="Calibri" panose="020F0502020204030204" pitchFamily="34" charset="0"/>
              </a:rPr>
              <a:t>Usual care</a:t>
            </a:r>
          </a:p>
        </p:txBody>
      </p:sp>
      <p:sp>
        <p:nvSpPr>
          <p:cNvPr id="101" name="TextBox 100">
            <a:extLst>
              <a:ext uri="{FF2B5EF4-FFF2-40B4-BE49-F238E27FC236}">
                <a16:creationId xmlns:a16="http://schemas.microsoft.com/office/drawing/2014/main" xmlns="" id="{46D9EA3E-2F4B-4192-B43F-DFBCC717EEF0}"/>
              </a:ext>
            </a:extLst>
          </p:cNvPr>
          <p:cNvSpPr txBox="1"/>
          <p:nvPr/>
        </p:nvSpPr>
        <p:spPr bwMode="auto">
          <a:xfrm>
            <a:off x="4003319" y="3816613"/>
            <a:ext cx="184136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ts val="0"/>
              </a:spcBef>
            </a:pPr>
            <a:r>
              <a:rPr lang="en-US" dirty="0">
                <a:solidFill>
                  <a:schemeClr val="accent1"/>
                </a:solidFill>
                <a:latin typeface="Calibri" panose="020F0502020204030204" pitchFamily="34" charset="0"/>
              </a:rPr>
              <a:t>Dexamethasone + usual care</a:t>
            </a:r>
          </a:p>
        </p:txBody>
      </p:sp>
      <p:sp>
        <p:nvSpPr>
          <p:cNvPr id="102" name="TextBox 101">
            <a:extLst>
              <a:ext uri="{FF2B5EF4-FFF2-40B4-BE49-F238E27FC236}">
                <a16:creationId xmlns:a16="http://schemas.microsoft.com/office/drawing/2014/main" xmlns="" id="{0BD4A6CA-7A88-4BD6-AA87-9DCB0FEF89BF}"/>
              </a:ext>
            </a:extLst>
          </p:cNvPr>
          <p:cNvSpPr txBox="1"/>
          <p:nvPr/>
        </p:nvSpPr>
        <p:spPr bwMode="auto">
          <a:xfrm>
            <a:off x="10437170" y="2572066"/>
            <a:ext cx="12105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accent3"/>
                </a:solidFill>
                <a:latin typeface="Calibri" panose="020F0502020204030204" pitchFamily="34" charset="0"/>
              </a:rPr>
              <a:t>Usual care</a:t>
            </a:r>
          </a:p>
        </p:txBody>
      </p:sp>
      <p:sp>
        <p:nvSpPr>
          <p:cNvPr id="103" name="TextBox 102">
            <a:extLst>
              <a:ext uri="{FF2B5EF4-FFF2-40B4-BE49-F238E27FC236}">
                <a16:creationId xmlns:a16="http://schemas.microsoft.com/office/drawing/2014/main" xmlns="" id="{46D9EA3E-2F4B-4192-B43F-DFBCC717EEF0}"/>
              </a:ext>
            </a:extLst>
          </p:cNvPr>
          <p:cNvSpPr txBox="1"/>
          <p:nvPr/>
        </p:nvSpPr>
        <p:spPr bwMode="auto">
          <a:xfrm>
            <a:off x="9969306" y="3274748"/>
            <a:ext cx="184136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spcBef>
                <a:spcPts val="0"/>
              </a:spcBef>
            </a:pPr>
            <a:r>
              <a:rPr lang="en-US" dirty="0">
                <a:solidFill>
                  <a:schemeClr val="accent1"/>
                </a:solidFill>
                <a:latin typeface="Calibri" panose="020F0502020204030204" pitchFamily="34" charset="0"/>
              </a:rPr>
              <a:t>Dexamethasone + usual care</a:t>
            </a:r>
          </a:p>
        </p:txBody>
      </p:sp>
      <p:sp>
        <p:nvSpPr>
          <p:cNvPr id="104" name="TextBox 103">
            <a:extLst>
              <a:ext uri="{FF2B5EF4-FFF2-40B4-BE49-F238E27FC236}">
                <a16:creationId xmlns:a16="http://schemas.microsoft.com/office/drawing/2014/main" xmlns="" id="{8D3394DB-1002-4FE2-91BD-F50F88E435CD}"/>
              </a:ext>
            </a:extLst>
          </p:cNvPr>
          <p:cNvSpPr txBox="1"/>
          <p:nvPr/>
        </p:nvSpPr>
        <p:spPr bwMode="auto">
          <a:xfrm>
            <a:off x="5903523" y="5323231"/>
            <a:ext cx="170581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r>
              <a:rPr lang="en-US" sz="1600" dirty="0">
                <a:solidFill>
                  <a:schemeClr val="bg1"/>
                </a:solidFill>
                <a:latin typeface="Calibri" panose="020F0502020204030204" pitchFamily="34" charset="0"/>
              </a:rPr>
              <a:t>Patients at Risk, n</a:t>
            </a:r>
          </a:p>
          <a:p>
            <a:pPr algn="r">
              <a:lnSpc>
                <a:spcPct val="100000"/>
              </a:lnSpc>
              <a:spcAft>
                <a:spcPct val="0"/>
              </a:spcAft>
              <a:buClrTx/>
              <a:buFontTx/>
              <a:buNone/>
            </a:pPr>
            <a:r>
              <a:rPr lang="en-US" sz="1600" b="0" dirty="0">
                <a:solidFill>
                  <a:schemeClr val="bg1"/>
                </a:solidFill>
                <a:latin typeface="Calibri" panose="020F0502020204030204" pitchFamily="34" charset="0"/>
              </a:rPr>
              <a:t>Dexamethasone</a:t>
            </a:r>
          </a:p>
          <a:p>
            <a:pPr algn="r">
              <a:lnSpc>
                <a:spcPct val="100000"/>
              </a:lnSpc>
              <a:spcAft>
                <a:spcPct val="0"/>
              </a:spcAft>
              <a:buClrTx/>
              <a:buFontTx/>
              <a:buNone/>
            </a:pPr>
            <a:r>
              <a:rPr lang="en-US" sz="1600" b="0" dirty="0">
                <a:solidFill>
                  <a:schemeClr val="bg1"/>
                </a:solidFill>
                <a:latin typeface="Calibri" panose="020F0502020204030204" pitchFamily="34" charset="0"/>
              </a:rPr>
              <a:t>Usual</a:t>
            </a:r>
            <a:r>
              <a:rPr lang="en-US" sz="1600" dirty="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care</a:t>
            </a:r>
          </a:p>
        </p:txBody>
      </p:sp>
      <p:sp>
        <p:nvSpPr>
          <p:cNvPr id="105" name="TextBox 104">
            <a:extLst>
              <a:ext uri="{FF2B5EF4-FFF2-40B4-BE49-F238E27FC236}">
                <a16:creationId xmlns:a16="http://schemas.microsoft.com/office/drawing/2014/main" xmlns="" id="{1623DF70-4265-43AE-BFBF-B1CACC493A68}"/>
              </a:ext>
            </a:extLst>
          </p:cNvPr>
          <p:cNvSpPr txBox="1"/>
          <p:nvPr/>
        </p:nvSpPr>
        <p:spPr bwMode="auto">
          <a:xfrm>
            <a:off x="7656641" y="5569453"/>
            <a:ext cx="49665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324</a:t>
            </a:r>
          </a:p>
          <a:p>
            <a:pPr algn="ctr">
              <a:lnSpc>
                <a:spcPct val="100000"/>
              </a:lnSpc>
              <a:spcAft>
                <a:spcPct val="0"/>
              </a:spcAft>
              <a:buClrTx/>
              <a:buFontTx/>
              <a:buNone/>
            </a:pPr>
            <a:r>
              <a:rPr lang="en-US" sz="1600" b="0" dirty="0">
                <a:solidFill>
                  <a:schemeClr val="bg1"/>
                </a:solidFill>
                <a:latin typeface="Calibri" panose="020F0502020204030204" pitchFamily="34" charset="0"/>
              </a:rPr>
              <a:t>683</a:t>
            </a:r>
          </a:p>
        </p:txBody>
      </p:sp>
      <p:sp>
        <p:nvSpPr>
          <p:cNvPr id="106" name="TextBox 105">
            <a:extLst>
              <a:ext uri="{FF2B5EF4-FFF2-40B4-BE49-F238E27FC236}">
                <a16:creationId xmlns:a16="http://schemas.microsoft.com/office/drawing/2014/main" xmlns="" id="{0B734E78-A33A-450D-883B-5C8C54E10922}"/>
              </a:ext>
            </a:extLst>
          </p:cNvPr>
          <p:cNvSpPr txBox="1"/>
          <p:nvPr/>
        </p:nvSpPr>
        <p:spPr bwMode="auto">
          <a:xfrm>
            <a:off x="8384887" y="5569453"/>
            <a:ext cx="4972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290</a:t>
            </a:r>
          </a:p>
          <a:p>
            <a:pPr algn="ctr">
              <a:lnSpc>
                <a:spcPct val="100000"/>
              </a:lnSpc>
              <a:spcAft>
                <a:spcPct val="0"/>
              </a:spcAft>
              <a:buClrTx/>
              <a:buFontTx/>
              <a:buNone/>
            </a:pPr>
            <a:r>
              <a:rPr lang="en-US" sz="1600" b="0" dirty="0">
                <a:solidFill>
                  <a:schemeClr val="bg1"/>
                </a:solidFill>
                <a:latin typeface="Calibri" panose="020F0502020204030204" pitchFamily="34" charset="0"/>
              </a:rPr>
              <a:t>572</a:t>
            </a:r>
          </a:p>
        </p:txBody>
      </p:sp>
      <p:sp>
        <p:nvSpPr>
          <p:cNvPr id="107" name="TextBox 106">
            <a:extLst>
              <a:ext uri="{FF2B5EF4-FFF2-40B4-BE49-F238E27FC236}">
                <a16:creationId xmlns:a16="http://schemas.microsoft.com/office/drawing/2014/main" xmlns="" id="{C701A134-ABDE-41A8-97FB-A8E25757902D}"/>
              </a:ext>
            </a:extLst>
          </p:cNvPr>
          <p:cNvSpPr txBox="1"/>
          <p:nvPr/>
        </p:nvSpPr>
        <p:spPr bwMode="auto">
          <a:xfrm>
            <a:off x="9131982" y="5569453"/>
            <a:ext cx="4972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248</a:t>
            </a:r>
          </a:p>
          <a:p>
            <a:pPr algn="ctr">
              <a:lnSpc>
                <a:spcPct val="100000"/>
              </a:lnSpc>
              <a:spcAft>
                <a:spcPct val="0"/>
              </a:spcAft>
              <a:buClrTx/>
              <a:buFontTx/>
              <a:buNone/>
            </a:pPr>
            <a:r>
              <a:rPr lang="en-US" sz="1600" b="0" dirty="0">
                <a:solidFill>
                  <a:schemeClr val="bg1"/>
                </a:solidFill>
                <a:latin typeface="Calibri" panose="020F0502020204030204" pitchFamily="34" charset="0"/>
              </a:rPr>
              <a:t>481</a:t>
            </a:r>
          </a:p>
        </p:txBody>
      </p:sp>
      <p:sp>
        <p:nvSpPr>
          <p:cNvPr id="108" name="TextBox 107">
            <a:extLst>
              <a:ext uri="{FF2B5EF4-FFF2-40B4-BE49-F238E27FC236}">
                <a16:creationId xmlns:a16="http://schemas.microsoft.com/office/drawing/2014/main" xmlns="" id="{80219DFE-FD30-4D63-8303-2065AB556295}"/>
              </a:ext>
            </a:extLst>
          </p:cNvPr>
          <p:cNvSpPr txBox="1"/>
          <p:nvPr/>
        </p:nvSpPr>
        <p:spPr bwMode="auto">
          <a:xfrm>
            <a:off x="9858981" y="5569453"/>
            <a:ext cx="49725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232</a:t>
            </a:r>
          </a:p>
          <a:p>
            <a:pPr algn="ctr">
              <a:lnSpc>
                <a:spcPct val="100000"/>
              </a:lnSpc>
              <a:spcAft>
                <a:spcPct val="0"/>
              </a:spcAft>
              <a:buClrTx/>
              <a:buFontTx/>
              <a:buNone/>
            </a:pPr>
            <a:r>
              <a:rPr lang="en-US" sz="1600" b="0" dirty="0">
                <a:solidFill>
                  <a:schemeClr val="bg1"/>
                </a:solidFill>
                <a:latin typeface="Calibri" panose="020F0502020204030204" pitchFamily="34" charset="0"/>
              </a:rPr>
              <a:t>424</a:t>
            </a:r>
          </a:p>
        </p:txBody>
      </p:sp>
      <p:sp>
        <p:nvSpPr>
          <p:cNvPr id="109" name="TextBox 108">
            <a:extLst>
              <a:ext uri="{FF2B5EF4-FFF2-40B4-BE49-F238E27FC236}">
                <a16:creationId xmlns:a16="http://schemas.microsoft.com/office/drawing/2014/main" xmlns="" id="{7F7ADA54-E5F4-4088-942C-EF6C487E5459}"/>
              </a:ext>
            </a:extLst>
          </p:cNvPr>
          <p:cNvSpPr txBox="1"/>
          <p:nvPr/>
        </p:nvSpPr>
        <p:spPr bwMode="auto">
          <a:xfrm>
            <a:off x="10577663" y="5569453"/>
            <a:ext cx="49665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228</a:t>
            </a:r>
          </a:p>
          <a:p>
            <a:pPr algn="ctr">
              <a:lnSpc>
                <a:spcPct val="100000"/>
              </a:lnSpc>
              <a:spcAft>
                <a:spcPct val="0"/>
              </a:spcAft>
              <a:buClrTx/>
              <a:buFontTx/>
              <a:buNone/>
            </a:pPr>
            <a:r>
              <a:rPr lang="en-US" sz="1600" b="0" dirty="0">
                <a:solidFill>
                  <a:schemeClr val="bg1"/>
                </a:solidFill>
                <a:latin typeface="Calibri" panose="020F0502020204030204" pitchFamily="34" charset="0"/>
              </a:rPr>
              <a:t>400</a:t>
            </a:r>
          </a:p>
        </p:txBody>
      </p:sp>
      <p:sp>
        <p:nvSpPr>
          <p:cNvPr id="8" name="Freeform: Shape 7">
            <a:extLst>
              <a:ext uri="{FF2B5EF4-FFF2-40B4-BE49-F238E27FC236}">
                <a16:creationId xmlns:a16="http://schemas.microsoft.com/office/drawing/2014/main" xmlns="" id="{D3400B24-95B9-42FA-91A2-A8181D2816E4}"/>
              </a:ext>
            </a:extLst>
          </p:cNvPr>
          <p:cNvSpPr/>
          <p:nvPr/>
        </p:nvSpPr>
        <p:spPr bwMode="auto">
          <a:xfrm>
            <a:off x="2401207" y="3574473"/>
            <a:ext cx="2929520" cy="1352968"/>
          </a:xfrm>
          <a:custGeom>
            <a:avLst/>
            <a:gdLst>
              <a:gd name="connsiteX0" fmla="*/ 0 w 2929520"/>
              <a:gd name="connsiteY0" fmla="*/ 1352968 h 1352968"/>
              <a:gd name="connsiteX1" fmla="*/ 100326 w 2929520"/>
              <a:gd name="connsiteY1" fmla="*/ 1352968 h 1352968"/>
              <a:gd name="connsiteX2" fmla="*/ 100326 w 2929520"/>
              <a:gd name="connsiteY2" fmla="*/ 1312837 h 1352968"/>
              <a:gd name="connsiteX3" fmla="*/ 223584 w 2929520"/>
              <a:gd name="connsiteY3" fmla="*/ 1312837 h 1352968"/>
              <a:gd name="connsiteX4" fmla="*/ 223584 w 2929520"/>
              <a:gd name="connsiteY4" fmla="*/ 1203912 h 1352968"/>
              <a:gd name="connsiteX5" fmla="*/ 329643 w 2929520"/>
              <a:gd name="connsiteY5" fmla="*/ 1203912 h 1352968"/>
              <a:gd name="connsiteX6" fmla="*/ 329643 w 2929520"/>
              <a:gd name="connsiteY6" fmla="*/ 1086387 h 1352968"/>
              <a:gd name="connsiteX7" fmla="*/ 438568 w 2929520"/>
              <a:gd name="connsiteY7" fmla="*/ 1086387 h 1352968"/>
              <a:gd name="connsiteX8" fmla="*/ 438568 w 2929520"/>
              <a:gd name="connsiteY8" fmla="*/ 954530 h 1352968"/>
              <a:gd name="connsiteX9" fmla="*/ 541760 w 2929520"/>
              <a:gd name="connsiteY9" fmla="*/ 954530 h 1352968"/>
              <a:gd name="connsiteX10" fmla="*/ 541760 w 2929520"/>
              <a:gd name="connsiteY10" fmla="*/ 874269 h 1352968"/>
              <a:gd name="connsiteX11" fmla="*/ 636354 w 2929520"/>
              <a:gd name="connsiteY11" fmla="*/ 874269 h 1352968"/>
              <a:gd name="connsiteX12" fmla="*/ 636354 w 2929520"/>
              <a:gd name="connsiteY12" fmla="*/ 762477 h 1352968"/>
              <a:gd name="connsiteX13" fmla="*/ 736680 w 2929520"/>
              <a:gd name="connsiteY13" fmla="*/ 762477 h 1352968"/>
              <a:gd name="connsiteX14" fmla="*/ 736680 w 2929520"/>
              <a:gd name="connsiteY14" fmla="*/ 699415 h 1352968"/>
              <a:gd name="connsiteX15" fmla="*/ 851338 w 2929520"/>
              <a:gd name="connsiteY15" fmla="*/ 699415 h 1352968"/>
              <a:gd name="connsiteX16" fmla="*/ 851338 w 2929520"/>
              <a:gd name="connsiteY16" fmla="*/ 604822 h 1352968"/>
              <a:gd name="connsiteX17" fmla="*/ 951664 w 2929520"/>
              <a:gd name="connsiteY17" fmla="*/ 604822 h 1352968"/>
              <a:gd name="connsiteX18" fmla="*/ 951664 w 2929520"/>
              <a:gd name="connsiteY18" fmla="*/ 536027 h 1352968"/>
              <a:gd name="connsiteX19" fmla="*/ 1049124 w 2929520"/>
              <a:gd name="connsiteY19" fmla="*/ 536027 h 1352968"/>
              <a:gd name="connsiteX20" fmla="*/ 1049124 w 2929520"/>
              <a:gd name="connsiteY20" fmla="*/ 429968 h 1352968"/>
              <a:gd name="connsiteX21" fmla="*/ 1172381 w 2929520"/>
              <a:gd name="connsiteY21" fmla="*/ 429968 h 1352968"/>
              <a:gd name="connsiteX22" fmla="*/ 1172381 w 2929520"/>
              <a:gd name="connsiteY22" fmla="*/ 366906 h 1352968"/>
              <a:gd name="connsiteX23" fmla="*/ 1255508 w 2929520"/>
              <a:gd name="connsiteY23" fmla="*/ 366906 h 1352968"/>
              <a:gd name="connsiteX24" fmla="*/ 1255508 w 2929520"/>
              <a:gd name="connsiteY24" fmla="*/ 341108 h 1352968"/>
              <a:gd name="connsiteX25" fmla="*/ 1367300 w 2929520"/>
              <a:gd name="connsiteY25" fmla="*/ 341108 h 1352968"/>
              <a:gd name="connsiteX26" fmla="*/ 1367300 w 2929520"/>
              <a:gd name="connsiteY26" fmla="*/ 298111 h 1352968"/>
              <a:gd name="connsiteX27" fmla="*/ 1461893 w 2929520"/>
              <a:gd name="connsiteY27" fmla="*/ 298111 h 1352968"/>
              <a:gd name="connsiteX28" fmla="*/ 1461893 w 2929520"/>
              <a:gd name="connsiteY28" fmla="*/ 246515 h 1352968"/>
              <a:gd name="connsiteX29" fmla="*/ 1570819 w 2929520"/>
              <a:gd name="connsiteY29" fmla="*/ 246515 h 1352968"/>
              <a:gd name="connsiteX30" fmla="*/ 1570819 w 2929520"/>
              <a:gd name="connsiteY30" fmla="*/ 217851 h 1352968"/>
              <a:gd name="connsiteX31" fmla="*/ 1679744 w 2929520"/>
              <a:gd name="connsiteY31" fmla="*/ 217851 h 1352968"/>
              <a:gd name="connsiteX32" fmla="*/ 1679744 w 2929520"/>
              <a:gd name="connsiteY32" fmla="*/ 189186 h 1352968"/>
              <a:gd name="connsiteX33" fmla="*/ 1871797 w 2929520"/>
              <a:gd name="connsiteY33" fmla="*/ 189186 h 1352968"/>
              <a:gd name="connsiteX34" fmla="*/ 1871797 w 2929520"/>
              <a:gd name="connsiteY34" fmla="*/ 166254 h 1352968"/>
              <a:gd name="connsiteX35" fmla="*/ 1986455 w 2929520"/>
              <a:gd name="connsiteY35" fmla="*/ 166254 h 1352968"/>
              <a:gd name="connsiteX36" fmla="*/ 1986455 w 2929520"/>
              <a:gd name="connsiteY36" fmla="*/ 154788 h 1352968"/>
              <a:gd name="connsiteX37" fmla="*/ 2086781 w 2929520"/>
              <a:gd name="connsiteY37" fmla="*/ 154788 h 1352968"/>
              <a:gd name="connsiteX38" fmla="*/ 2086781 w 2929520"/>
              <a:gd name="connsiteY38" fmla="*/ 128990 h 1352968"/>
              <a:gd name="connsiteX39" fmla="*/ 2195707 w 2929520"/>
              <a:gd name="connsiteY39" fmla="*/ 128990 h 1352968"/>
              <a:gd name="connsiteX40" fmla="*/ 2195707 w 2929520"/>
              <a:gd name="connsiteY40" fmla="*/ 108925 h 1352968"/>
              <a:gd name="connsiteX41" fmla="*/ 2293166 w 2929520"/>
              <a:gd name="connsiteY41" fmla="*/ 108925 h 1352968"/>
              <a:gd name="connsiteX42" fmla="*/ 2293166 w 2929520"/>
              <a:gd name="connsiteY42" fmla="*/ 94593 h 1352968"/>
              <a:gd name="connsiteX43" fmla="*/ 2410691 w 2929520"/>
              <a:gd name="connsiteY43" fmla="*/ 94593 h 1352968"/>
              <a:gd name="connsiteX44" fmla="*/ 2410691 w 2929520"/>
              <a:gd name="connsiteY44" fmla="*/ 71661 h 1352968"/>
              <a:gd name="connsiteX45" fmla="*/ 2505284 w 2929520"/>
              <a:gd name="connsiteY45" fmla="*/ 71661 h 1352968"/>
              <a:gd name="connsiteX46" fmla="*/ 2505284 w 2929520"/>
              <a:gd name="connsiteY46" fmla="*/ 65928 h 1352968"/>
              <a:gd name="connsiteX47" fmla="*/ 2602744 w 2929520"/>
              <a:gd name="connsiteY47" fmla="*/ 65928 h 1352968"/>
              <a:gd name="connsiteX48" fmla="*/ 2602744 w 2929520"/>
              <a:gd name="connsiteY48" fmla="*/ 40130 h 1352968"/>
              <a:gd name="connsiteX49" fmla="*/ 2811995 w 2929520"/>
              <a:gd name="connsiteY49" fmla="*/ 40130 h 1352968"/>
              <a:gd name="connsiteX50" fmla="*/ 2811995 w 2929520"/>
              <a:gd name="connsiteY50" fmla="*/ 5733 h 1352968"/>
              <a:gd name="connsiteX51" fmla="*/ 2929520 w 2929520"/>
              <a:gd name="connsiteY51" fmla="*/ 5733 h 1352968"/>
              <a:gd name="connsiteX52" fmla="*/ 2929520 w 2929520"/>
              <a:gd name="connsiteY52" fmla="*/ 0 h 135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29520" h="1352968">
                <a:moveTo>
                  <a:pt x="0" y="1352968"/>
                </a:moveTo>
                <a:lnTo>
                  <a:pt x="100326" y="1352968"/>
                </a:lnTo>
                <a:lnTo>
                  <a:pt x="100326" y="1312837"/>
                </a:lnTo>
                <a:lnTo>
                  <a:pt x="223584" y="1312837"/>
                </a:lnTo>
                <a:lnTo>
                  <a:pt x="223584" y="1203912"/>
                </a:lnTo>
                <a:lnTo>
                  <a:pt x="329643" y="1203912"/>
                </a:lnTo>
                <a:lnTo>
                  <a:pt x="329643" y="1086387"/>
                </a:lnTo>
                <a:lnTo>
                  <a:pt x="438568" y="1086387"/>
                </a:lnTo>
                <a:lnTo>
                  <a:pt x="438568" y="954530"/>
                </a:lnTo>
                <a:lnTo>
                  <a:pt x="541760" y="954530"/>
                </a:lnTo>
                <a:lnTo>
                  <a:pt x="541760" y="874269"/>
                </a:lnTo>
                <a:lnTo>
                  <a:pt x="636354" y="874269"/>
                </a:lnTo>
                <a:lnTo>
                  <a:pt x="636354" y="762477"/>
                </a:lnTo>
                <a:lnTo>
                  <a:pt x="736680" y="762477"/>
                </a:lnTo>
                <a:lnTo>
                  <a:pt x="736680" y="699415"/>
                </a:lnTo>
                <a:lnTo>
                  <a:pt x="851338" y="699415"/>
                </a:lnTo>
                <a:lnTo>
                  <a:pt x="851338" y="604822"/>
                </a:lnTo>
                <a:lnTo>
                  <a:pt x="951664" y="604822"/>
                </a:lnTo>
                <a:lnTo>
                  <a:pt x="951664" y="536027"/>
                </a:lnTo>
                <a:lnTo>
                  <a:pt x="1049124" y="536027"/>
                </a:lnTo>
                <a:lnTo>
                  <a:pt x="1049124" y="429968"/>
                </a:lnTo>
                <a:lnTo>
                  <a:pt x="1172381" y="429968"/>
                </a:lnTo>
                <a:lnTo>
                  <a:pt x="1172381" y="366906"/>
                </a:lnTo>
                <a:lnTo>
                  <a:pt x="1255508" y="366906"/>
                </a:lnTo>
                <a:lnTo>
                  <a:pt x="1255508" y="341108"/>
                </a:lnTo>
                <a:lnTo>
                  <a:pt x="1367300" y="341108"/>
                </a:lnTo>
                <a:lnTo>
                  <a:pt x="1367300" y="298111"/>
                </a:lnTo>
                <a:lnTo>
                  <a:pt x="1461893" y="298111"/>
                </a:lnTo>
                <a:lnTo>
                  <a:pt x="1461893" y="246515"/>
                </a:lnTo>
                <a:lnTo>
                  <a:pt x="1570819" y="246515"/>
                </a:lnTo>
                <a:lnTo>
                  <a:pt x="1570819" y="217851"/>
                </a:lnTo>
                <a:lnTo>
                  <a:pt x="1679744" y="217851"/>
                </a:lnTo>
                <a:lnTo>
                  <a:pt x="1679744" y="189186"/>
                </a:lnTo>
                <a:lnTo>
                  <a:pt x="1871797" y="189186"/>
                </a:lnTo>
                <a:lnTo>
                  <a:pt x="1871797" y="166254"/>
                </a:lnTo>
                <a:lnTo>
                  <a:pt x="1986455" y="166254"/>
                </a:lnTo>
                <a:lnTo>
                  <a:pt x="1986455" y="154788"/>
                </a:lnTo>
                <a:lnTo>
                  <a:pt x="2086781" y="154788"/>
                </a:lnTo>
                <a:lnTo>
                  <a:pt x="2086781" y="128990"/>
                </a:lnTo>
                <a:lnTo>
                  <a:pt x="2195707" y="128990"/>
                </a:lnTo>
                <a:lnTo>
                  <a:pt x="2195707" y="108925"/>
                </a:lnTo>
                <a:lnTo>
                  <a:pt x="2293166" y="108925"/>
                </a:lnTo>
                <a:lnTo>
                  <a:pt x="2293166" y="94593"/>
                </a:lnTo>
                <a:lnTo>
                  <a:pt x="2410691" y="94593"/>
                </a:lnTo>
                <a:lnTo>
                  <a:pt x="2410691" y="71661"/>
                </a:lnTo>
                <a:lnTo>
                  <a:pt x="2505284" y="71661"/>
                </a:lnTo>
                <a:lnTo>
                  <a:pt x="2505284" y="65928"/>
                </a:lnTo>
                <a:lnTo>
                  <a:pt x="2602744" y="65928"/>
                </a:lnTo>
                <a:lnTo>
                  <a:pt x="2602744" y="40130"/>
                </a:lnTo>
                <a:lnTo>
                  <a:pt x="2811995" y="40130"/>
                </a:lnTo>
                <a:lnTo>
                  <a:pt x="2811995" y="5733"/>
                </a:lnTo>
                <a:lnTo>
                  <a:pt x="2929520" y="5733"/>
                </a:lnTo>
                <a:lnTo>
                  <a:pt x="2929520" y="0"/>
                </a:lnTo>
              </a:path>
            </a:pathLst>
          </a:custGeom>
          <a:noFill/>
          <a:ln w="28575">
            <a:solidFill>
              <a:schemeClr val="accent1"/>
            </a:solidFill>
            <a:miter lim="800000"/>
            <a:headEnd/>
            <a:tailEnd/>
          </a:ln>
        </p:spPr>
        <p:txBody>
          <a:bodyPr rtlCol="0" anchor="ctr"/>
          <a:lstStyle/>
          <a:p>
            <a:pPr algn="ctr"/>
            <a:endParaRPr lang="en-US" dirty="0"/>
          </a:p>
        </p:txBody>
      </p:sp>
      <p:sp>
        <p:nvSpPr>
          <p:cNvPr id="9" name="Freeform: Shape 8">
            <a:extLst>
              <a:ext uri="{FF2B5EF4-FFF2-40B4-BE49-F238E27FC236}">
                <a16:creationId xmlns:a16="http://schemas.microsoft.com/office/drawing/2014/main" xmlns="" id="{B2510315-D3AC-4176-8DF4-7A8BAF00112D}"/>
              </a:ext>
            </a:extLst>
          </p:cNvPr>
          <p:cNvSpPr/>
          <p:nvPr/>
        </p:nvSpPr>
        <p:spPr bwMode="auto">
          <a:xfrm>
            <a:off x="7909448" y="2512577"/>
            <a:ext cx="2900995" cy="2415473"/>
          </a:xfrm>
          <a:custGeom>
            <a:avLst/>
            <a:gdLst>
              <a:gd name="connsiteX0" fmla="*/ 0 w 2900995"/>
              <a:gd name="connsiteY0" fmla="*/ 2415473 h 2415473"/>
              <a:gd name="connsiteX1" fmla="*/ 101150 w 2900995"/>
              <a:gd name="connsiteY1" fmla="*/ 2415473 h 2415473"/>
              <a:gd name="connsiteX2" fmla="*/ 101150 w 2900995"/>
              <a:gd name="connsiteY2" fmla="*/ 2350736 h 2415473"/>
              <a:gd name="connsiteX3" fmla="*/ 210393 w 2900995"/>
              <a:gd name="connsiteY3" fmla="*/ 2350736 h 2415473"/>
              <a:gd name="connsiteX4" fmla="*/ 210393 w 2900995"/>
              <a:gd name="connsiteY4" fmla="*/ 2196988 h 2415473"/>
              <a:gd name="connsiteX5" fmla="*/ 323681 w 2900995"/>
              <a:gd name="connsiteY5" fmla="*/ 2196988 h 2415473"/>
              <a:gd name="connsiteX6" fmla="*/ 323681 w 2900995"/>
              <a:gd name="connsiteY6" fmla="*/ 2047285 h 2415473"/>
              <a:gd name="connsiteX7" fmla="*/ 412694 w 2900995"/>
              <a:gd name="connsiteY7" fmla="*/ 2047285 h 2415473"/>
              <a:gd name="connsiteX8" fmla="*/ 412694 w 2900995"/>
              <a:gd name="connsiteY8" fmla="*/ 1865214 h 2415473"/>
              <a:gd name="connsiteX9" fmla="*/ 517890 w 2900995"/>
              <a:gd name="connsiteY9" fmla="*/ 1865214 h 2415473"/>
              <a:gd name="connsiteX10" fmla="*/ 517890 w 2900995"/>
              <a:gd name="connsiteY10" fmla="*/ 1691235 h 2415473"/>
              <a:gd name="connsiteX11" fmla="*/ 635225 w 2900995"/>
              <a:gd name="connsiteY11" fmla="*/ 1691235 h 2415473"/>
              <a:gd name="connsiteX12" fmla="*/ 635225 w 2900995"/>
              <a:gd name="connsiteY12" fmla="*/ 1573901 h 2415473"/>
              <a:gd name="connsiteX13" fmla="*/ 732329 w 2900995"/>
              <a:gd name="connsiteY13" fmla="*/ 1573901 h 2415473"/>
              <a:gd name="connsiteX14" fmla="*/ 732329 w 2900995"/>
              <a:gd name="connsiteY14" fmla="*/ 1468704 h 2415473"/>
              <a:gd name="connsiteX15" fmla="*/ 825387 w 2900995"/>
              <a:gd name="connsiteY15" fmla="*/ 1468704 h 2415473"/>
              <a:gd name="connsiteX16" fmla="*/ 825387 w 2900995"/>
              <a:gd name="connsiteY16" fmla="*/ 1327094 h 2415473"/>
              <a:gd name="connsiteX17" fmla="*/ 942722 w 2900995"/>
              <a:gd name="connsiteY17" fmla="*/ 1327094 h 2415473"/>
              <a:gd name="connsiteX18" fmla="*/ 942722 w 2900995"/>
              <a:gd name="connsiteY18" fmla="*/ 1169299 h 2415473"/>
              <a:gd name="connsiteX19" fmla="*/ 1051964 w 2900995"/>
              <a:gd name="connsiteY19" fmla="*/ 1169299 h 2415473"/>
              <a:gd name="connsiteX20" fmla="*/ 1051964 w 2900995"/>
              <a:gd name="connsiteY20" fmla="*/ 1027688 h 2415473"/>
              <a:gd name="connsiteX21" fmla="*/ 1161207 w 2900995"/>
              <a:gd name="connsiteY21" fmla="*/ 1027688 h 2415473"/>
              <a:gd name="connsiteX22" fmla="*/ 1161207 w 2900995"/>
              <a:gd name="connsiteY22" fmla="*/ 938676 h 2415473"/>
              <a:gd name="connsiteX23" fmla="*/ 1250219 w 2900995"/>
              <a:gd name="connsiteY23" fmla="*/ 938676 h 2415473"/>
              <a:gd name="connsiteX24" fmla="*/ 1250219 w 2900995"/>
              <a:gd name="connsiteY24" fmla="*/ 853710 h 2415473"/>
              <a:gd name="connsiteX25" fmla="*/ 1343278 w 2900995"/>
              <a:gd name="connsiteY25" fmla="*/ 853710 h 2415473"/>
              <a:gd name="connsiteX26" fmla="*/ 1343278 w 2900995"/>
              <a:gd name="connsiteY26" fmla="*/ 756605 h 2415473"/>
              <a:gd name="connsiteX27" fmla="*/ 1456566 w 2900995"/>
              <a:gd name="connsiteY27" fmla="*/ 756605 h 2415473"/>
              <a:gd name="connsiteX28" fmla="*/ 1456566 w 2900995"/>
              <a:gd name="connsiteY28" fmla="*/ 691869 h 2415473"/>
              <a:gd name="connsiteX29" fmla="*/ 1537487 w 2900995"/>
              <a:gd name="connsiteY29" fmla="*/ 691869 h 2415473"/>
              <a:gd name="connsiteX30" fmla="*/ 1537487 w 2900995"/>
              <a:gd name="connsiteY30" fmla="*/ 619041 h 2415473"/>
              <a:gd name="connsiteX31" fmla="*/ 1658867 w 2900995"/>
              <a:gd name="connsiteY31" fmla="*/ 619041 h 2415473"/>
              <a:gd name="connsiteX32" fmla="*/ 1658867 w 2900995"/>
              <a:gd name="connsiteY32" fmla="*/ 550258 h 2415473"/>
              <a:gd name="connsiteX33" fmla="*/ 1768110 w 2900995"/>
              <a:gd name="connsiteY33" fmla="*/ 550258 h 2415473"/>
              <a:gd name="connsiteX34" fmla="*/ 1768110 w 2900995"/>
              <a:gd name="connsiteY34" fmla="*/ 477430 h 2415473"/>
              <a:gd name="connsiteX35" fmla="*/ 1869260 w 2900995"/>
              <a:gd name="connsiteY35" fmla="*/ 477430 h 2415473"/>
              <a:gd name="connsiteX36" fmla="*/ 1869260 w 2900995"/>
              <a:gd name="connsiteY36" fmla="*/ 347958 h 2415473"/>
              <a:gd name="connsiteX37" fmla="*/ 1962318 w 2900995"/>
              <a:gd name="connsiteY37" fmla="*/ 347958 h 2415473"/>
              <a:gd name="connsiteX38" fmla="*/ 1962318 w 2900995"/>
              <a:gd name="connsiteY38" fmla="*/ 299405 h 2415473"/>
              <a:gd name="connsiteX39" fmla="*/ 2079653 w 2900995"/>
              <a:gd name="connsiteY39" fmla="*/ 299405 h 2415473"/>
              <a:gd name="connsiteX40" fmla="*/ 2079653 w 2900995"/>
              <a:gd name="connsiteY40" fmla="*/ 234669 h 2415473"/>
              <a:gd name="connsiteX41" fmla="*/ 2188895 w 2900995"/>
              <a:gd name="connsiteY41" fmla="*/ 234669 h 2415473"/>
              <a:gd name="connsiteX42" fmla="*/ 2188895 w 2900995"/>
              <a:gd name="connsiteY42" fmla="*/ 202301 h 2415473"/>
              <a:gd name="connsiteX43" fmla="*/ 2290046 w 2900995"/>
              <a:gd name="connsiteY43" fmla="*/ 202301 h 2415473"/>
              <a:gd name="connsiteX44" fmla="*/ 2290046 w 2900995"/>
              <a:gd name="connsiteY44" fmla="*/ 153749 h 2415473"/>
              <a:gd name="connsiteX45" fmla="*/ 2484255 w 2900995"/>
              <a:gd name="connsiteY45" fmla="*/ 153749 h 2415473"/>
              <a:gd name="connsiteX46" fmla="*/ 2484255 w 2900995"/>
              <a:gd name="connsiteY46" fmla="*/ 125427 h 2415473"/>
              <a:gd name="connsiteX47" fmla="*/ 2597543 w 2900995"/>
              <a:gd name="connsiteY47" fmla="*/ 125427 h 2415473"/>
              <a:gd name="connsiteX48" fmla="*/ 2597543 w 2900995"/>
              <a:gd name="connsiteY48" fmla="*/ 125427 h 2415473"/>
              <a:gd name="connsiteX49" fmla="*/ 2597543 w 2900995"/>
              <a:gd name="connsiteY49" fmla="*/ 80920 h 2415473"/>
              <a:gd name="connsiteX50" fmla="*/ 2694648 w 2900995"/>
              <a:gd name="connsiteY50" fmla="*/ 80920 h 2415473"/>
              <a:gd name="connsiteX51" fmla="*/ 2694648 w 2900995"/>
              <a:gd name="connsiteY51" fmla="*/ 48552 h 2415473"/>
              <a:gd name="connsiteX52" fmla="*/ 2799844 w 2900995"/>
              <a:gd name="connsiteY52" fmla="*/ 48552 h 2415473"/>
              <a:gd name="connsiteX53" fmla="*/ 2799844 w 2900995"/>
              <a:gd name="connsiteY53" fmla="*/ 12138 h 2415473"/>
              <a:gd name="connsiteX54" fmla="*/ 2900995 w 2900995"/>
              <a:gd name="connsiteY54" fmla="*/ 12138 h 2415473"/>
              <a:gd name="connsiteX55" fmla="*/ 2900995 w 2900995"/>
              <a:gd name="connsiteY55" fmla="*/ 0 h 241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00995" h="2415473">
                <a:moveTo>
                  <a:pt x="0" y="2415473"/>
                </a:moveTo>
                <a:lnTo>
                  <a:pt x="101150" y="2415473"/>
                </a:lnTo>
                <a:lnTo>
                  <a:pt x="101150" y="2350736"/>
                </a:lnTo>
                <a:lnTo>
                  <a:pt x="210393" y="2350736"/>
                </a:lnTo>
                <a:lnTo>
                  <a:pt x="210393" y="2196988"/>
                </a:lnTo>
                <a:lnTo>
                  <a:pt x="323681" y="2196988"/>
                </a:lnTo>
                <a:lnTo>
                  <a:pt x="323681" y="2047285"/>
                </a:lnTo>
                <a:lnTo>
                  <a:pt x="412694" y="2047285"/>
                </a:lnTo>
                <a:lnTo>
                  <a:pt x="412694" y="1865214"/>
                </a:lnTo>
                <a:lnTo>
                  <a:pt x="517890" y="1865214"/>
                </a:lnTo>
                <a:lnTo>
                  <a:pt x="517890" y="1691235"/>
                </a:lnTo>
                <a:lnTo>
                  <a:pt x="635225" y="1691235"/>
                </a:lnTo>
                <a:lnTo>
                  <a:pt x="635225" y="1573901"/>
                </a:lnTo>
                <a:lnTo>
                  <a:pt x="732329" y="1573901"/>
                </a:lnTo>
                <a:lnTo>
                  <a:pt x="732329" y="1468704"/>
                </a:lnTo>
                <a:lnTo>
                  <a:pt x="825387" y="1468704"/>
                </a:lnTo>
                <a:lnTo>
                  <a:pt x="825387" y="1327094"/>
                </a:lnTo>
                <a:lnTo>
                  <a:pt x="942722" y="1327094"/>
                </a:lnTo>
                <a:lnTo>
                  <a:pt x="942722" y="1169299"/>
                </a:lnTo>
                <a:lnTo>
                  <a:pt x="1051964" y="1169299"/>
                </a:lnTo>
                <a:lnTo>
                  <a:pt x="1051964" y="1027688"/>
                </a:lnTo>
                <a:lnTo>
                  <a:pt x="1161207" y="1027688"/>
                </a:lnTo>
                <a:lnTo>
                  <a:pt x="1161207" y="938676"/>
                </a:lnTo>
                <a:lnTo>
                  <a:pt x="1250219" y="938676"/>
                </a:lnTo>
                <a:lnTo>
                  <a:pt x="1250219" y="853710"/>
                </a:lnTo>
                <a:lnTo>
                  <a:pt x="1343278" y="853710"/>
                </a:lnTo>
                <a:lnTo>
                  <a:pt x="1343278" y="756605"/>
                </a:lnTo>
                <a:lnTo>
                  <a:pt x="1456566" y="756605"/>
                </a:lnTo>
                <a:lnTo>
                  <a:pt x="1456566" y="691869"/>
                </a:lnTo>
                <a:lnTo>
                  <a:pt x="1537487" y="691869"/>
                </a:lnTo>
                <a:lnTo>
                  <a:pt x="1537487" y="619041"/>
                </a:lnTo>
                <a:lnTo>
                  <a:pt x="1658867" y="619041"/>
                </a:lnTo>
                <a:lnTo>
                  <a:pt x="1658867" y="550258"/>
                </a:lnTo>
                <a:lnTo>
                  <a:pt x="1768110" y="550258"/>
                </a:lnTo>
                <a:lnTo>
                  <a:pt x="1768110" y="477430"/>
                </a:lnTo>
                <a:lnTo>
                  <a:pt x="1869260" y="477430"/>
                </a:lnTo>
                <a:lnTo>
                  <a:pt x="1869260" y="347958"/>
                </a:lnTo>
                <a:lnTo>
                  <a:pt x="1962318" y="347958"/>
                </a:lnTo>
                <a:lnTo>
                  <a:pt x="1962318" y="299405"/>
                </a:lnTo>
                <a:lnTo>
                  <a:pt x="2079653" y="299405"/>
                </a:lnTo>
                <a:lnTo>
                  <a:pt x="2079653" y="234669"/>
                </a:lnTo>
                <a:lnTo>
                  <a:pt x="2188895" y="234669"/>
                </a:lnTo>
                <a:lnTo>
                  <a:pt x="2188895" y="202301"/>
                </a:lnTo>
                <a:lnTo>
                  <a:pt x="2290046" y="202301"/>
                </a:lnTo>
                <a:lnTo>
                  <a:pt x="2290046" y="153749"/>
                </a:lnTo>
                <a:lnTo>
                  <a:pt x="2484255" y="153749"/>
                </a:lnTo>
                <a:lnTo>
                  <a:pt x="2484255" y="125427"/>
                </a:lnTo>
                <a:lnTo>
                  <a:pt x="2597543" y="125427"/>
                </a:lnTo>
                <a:lnTo>
                  <a:pt x="2597543" y="125427"/>
                </a:lnTo>
                <a:lnTo>
                  <a:pt x="2597543" y="80920"/>
                </a:lnTo>
                <a:lnTo>
                  <a:pt x="2694648" y="80920"/>
                </a:lnTo>
                <a:lnTo>
                  <a:pt x="2694648" y="48552"/>
                </a:lnTo>
                <a:lnTo>
                  <a:pt x="2799844" y="48552"/>
                </a:lnTo>
                <a:lnTo>
                  <a:pt x="2799844" y="12138"/>
                </a:lnTo>
                <a:lnTo>
                  <a:pt x="2900995" y="12138"/>
                </a:lnTo>
                <a:lnTo>
                  <a:pt x="2900995" y="0"/>
                </a:lnTo>
              </a:path>
            </a:pathLst>
          </a:custGeom>
          <a:noFill/>
          <a:ln w="28575">
            <a:solidFill>
              <a:schemeClr val="accent3"/>
            </a:solidFill>
            <a:miter lim="800000"/>
            <a:headEnd/>
            <a:tailEnd/>
          </a:ln>
        </p:spPr>
        <p:txBody>
          <a:bodyPr rtlCol="0" anchor="ctr"/>
          <a:lstStyle/>
          <a:p>
            <a:pPr algn="ctr"/>
            <a:endParaRPr lang="en-US" dirty="0"/>
          </a:p>
        </p:txBody>
      </p:sp>
      <p:sp>
        <p:nvSpPr>
          <p:cNvPr id="10" name="Freeform: Shape 9">
            <a:extLst>
              <a:ext uri="{FF2B5EF4-FFF2-40B4-BE49-F238E27FC236}">
                <a16:creationId xmlns:a16="http://schemas.microsoft.com/office/drawing/2014/main" xmlns="" id="{C77B34B1-0DE6-4C4C-BD7B-280C12274C00}"/>
              </a:ext>
            </a:extLst>
          </p:cNvPr>
          <p:cNvSpPr/>
          <p:nvPr/>
        </p:nvSpPr>
        <p:spPr bwMode="auto">
          <a:xfrm>
            <a:off x="7897310" y="3216584"/>
            <a:ext cx="2937409" cy="1715512"/>
          </a:xfrm>
          <a:custGeom>
            <a:avLst/>
            <a:gdLst>
              <a:gd name="connsiteX0" fmla="*/ 0 w 2937409"/>
              <a:gd name="connsiteY0" fmla="*/ 1715512 h 1715512"/>
              <a:gd name="connsiteX1" fmla="*/ 121380 w 2937409"/>
              <a:gd name="connsiteY1" fmla="*/ 1715512 h 1715512"/>
              <a:gd name="connsiteX2" fmla="*/ 121380 w 2937409"/>
              <a:gd name="connsiteY2" fmla="*/ 1687189 h 1715512"/>
              <a:gd name="connsiteX3" fmla="*/ 210393 w 2937409"/>
              <a:gd name="connsiteY3" fmla="*/ 1687189 h 1715512"/>
              <a:gd name="connsiteX4" fmla="*/ 210393 w 2937409"/>
              <a:gd name="connsiteY4" fmla="*/ 1545579 h 1715512"/>
              <a:gd name="connsiteX5" fmla="*/ 327727 w 2937409"/>
              <a:gd name="connsiteY5" fmla="*/ 1545579 h 1715512"/>
              <a:gd name="connsiteX6" fmla="*/ 327727 w 2937409"/>
              <a:gd name="connsiteY6" fmla="*/ 1432290 h 1715512"/>
              <a:gd name="connsiteX7" fmla="*/ 428878 w 2937409"/>
              <a:gd name="connsiteY7" fmla="*/ 1432290 h 1715512"/>
              <a:gd name="connsiteX8" fmla="*/ 428878 w 2937409"/>
              <a:gd name="connsiteY8" fmla="*/ 1319002 h 1715512"/>
              <a:gd name="connsiteX9" fmla="*/ 534074 w 2937409"/>
              <a:gd name="connsiteY9" fmla="*/ 1319002 h 1715512"/>
              <a:gd name="connsiteX10" fmla="*/ 534074 w 2937409"/>
              <a:gd name="connsiteY10" fmla="*/ 1201667 h 1715512"/>
              <a:gd name="connsiteX11" fmla="*/ 631179 w 2937409"/>
              <a:gd name="connsiteY11" fmla="*/ 1201667 h 1715512"/>
              <a:gd name="connsiteX12" fmla="*/ 631179 w 2937409"/>
              <a:gd name="connsiteY12" fmla="*/ 1181437 h 1715512"/>
              <a:gd name="connsiteX13" fmla="*/ 744467 w 2937409"/>
              <a:gd name="connsiteY13" fmla="*/ 1181437 h 1715512"/>
              <a:gd name="connsiteX14" fmla="*/ 744467 w 2937409"/>
              <a:gd name="connsiteY14" fmla="*/ 1124793 h 1715512"/>
              <a:gd name="connsiteX15" fmla="*/ 837525 w 2937409"/>
              <a:gd name="connsiteY15" fmla="*/ 1124793 h 1715512"/>
              <a:gd name="connsiteX16" fmla="*/ 837525 w 2937409"/>
              <a:gd name="connsiteY16" fmla="*/ 1031735 h 1715512"/>
              <a:gd name="connsiteX17" fmla="*/ 946768 w 2937409"/>
              <a:gd name="connsiteY17" fmla="*/ 1031735 h 1715512"/>
              <a:gd name="connsiteX18" fmla="*/ 946768 w 2937409"/>
              <a:gd name="connsiteY18" fmla="*/ 906308 h 1715512"/>
              <a:gd name="connsiteX19" fmla="*/ 1051964 w 2937409"/>
              <a:gd name="connsiteY19" fmla="*/ 906308 h 1715512"/>
              <a:gd name="connsiteX20" fmla="*/ 1051964 w 2937409"/>
              <a:gd name="connsiteY20" fmla="*/ 825388 h 1715512"/>
              <a:gd name="connsiteX21" fmla="*/ 1153115 w 2937409"/>
              <a:gd name="connsiteY21" fmla="*/ 825388 h 1715512"/>
              <a:gd name="connsiteX22" fmla="*/ 1153115 w 2937409"/>
              <a:gd name="connsiteY22" fmla="*/ 695915 h 1715512"/>
              <a:gd name="connsiteX23" fmla="*/ 1246173 w 2937409"/>
              <a:gd name="connsiteY23" fmla="*/ 695915 h 1715512"/>
              <a:gd name="connsiteX24" fmla="*/ 1246173 w 2937409"/>
              <a:gd name="connsiteY24" fmla="*/ 623087 h 1715512"/>
              <a:gd name="connsiteX25" fmla="*/ 1359462 w 2937409"/>
              <a:gd name="connsiteY25" fmla="*/ 623087 h 1715512"/>
              <a:gd name="connsiteX26" fmla="*/ 1359462 w 2937409"/>
              <a:gd name="connsiteY26" fmla="*/ 436970 h 1715512"/>
              <a:gd name="connsiteX27" fmla="*/ 1460612 w 2937409"/>
              <a:gd name="connsiteY27" fmla="*/ 436970 h 1715512"/>
              <a:gd name="connsiteX28" fmla="*/ 1460612 w 2937409"/>
              <a:gd name="connsiteY28" fmla="*/ 364142 h 1715512"/>
              <a:gd name="connsiteX29" fmla="*/ 1565809 w 2937409"/>
              <a:gd name="connsiteY29" fmla="*/ 364142 h 1715512"/>
              <a:gd name="connsiteX30" fmla="*/ 1565809 w 2937409"/>
              <a:gd name="connsiteY30" fmla="*/ 331774 h 1715512"/>
              <a:gd name="connsiteX31" fmla="*/ 1683143 w 2937409"/>
              <a:gd name="connsiteY31" fmla="*/ 331774 h 1715512"/>
              <a:gd name="connsiteX32" fmla="*/ 1683143 w 2937409"/>
              <a:gd name="connsiteY32" fmla="*/ 303451 h 1715512"/>
              <a:gd name="connsiteX33" fmla="*/ 1776202 w 2937409"/>
              <a:gd name="connsiteY33" fmla="*/ 303451 h 1715512"/>
              <a:gd name="connsiteX34" fmla="*/ 1776202 w 2937409"/>
              <a:gd name="connsiteY34" fmla="*/ 275129 h 1715512"/>
              <a:gd name="connsiteX35" fmla="*/ 1881398 w 2937409"/>
              <a:gd name="connsiteY35" fmla="*/ 275129 h 1715512"/>
              <a:gd name="connsiteX36" fmla="*/ 1881398 w 2937409"/>
              <a:gd name="connsiteY36" fmla="*/ 234669 h 1715512"/>
              <a:gd name="connsiteX37" fmla="*/ 1974456 w 2937409"/>
              <a:gd name="connsiteY37" fmla="*/ 234669 h 1715512"/>
              <a:gd name="connsiteX38" fmla="*/ 1974456 w 2937409"/>
              <a:gd name="connsiteY38" fmla="*/ 125427 h 1715512"/>
              <a:gd name="connsiteX39" fmla="*/ 2091791 w 2937409"/>
              <a:gd name="connsiteY39" fmla="*/ 125427 h 1715512"/>
              <a:gd name="connsiteX40" fmla="*/ 2099883 w 2937409"/>
              <a:gd name="connsiteY40" fmla="*/ 117335 h 1715512"/>
              <a:gd name="connsiteX41" fmla="*/ 2192941 w 2937409"/>
              <a:gd name="connsiteY41" fmla="*/ 117335 h 1715512"/>
              <a:gd name="connsiteX42" fmla="*/ 2192941 w 2937409"/>
              <a:gd name="connsiteY42" fmla="*/ 80920 h 1715512"/>
              <a:gd name="connsiteX43" fmla="*/ 2302184 w 2937409"/>
              <a:gd name="connsiteY43" fmla="*/ 80920 h 1715512"/>
              <a:gd name="connsiteX44" fmla="*/ 2302184 w 2937409"/>
              <a:gd name="connsiteY44" fmla="*/ 56644 h 1715512"/>
              <a:gd name="connsiteX45" fmla="*/ 2524715 w 2937409"/>
              <a:gd name="connsiteY45" fmla="*/ 56644 h 1715512"/>
              <a:gd name="connsiteX46" fmla="*/ 2524715 w 2937409"/>
              <a:gd name="connsiteY46" fmla="*/ 28322 h 1715512"/>
              <a:gd name="connsiteX47" fmla="*/ 2617773 w 2937409"/>
              <a:gd name="connsiteY47" fmla="*/ 28322 h 1715512"/>
              <a:gd name="connsiteX48" fmla="*/ 2617773 w 2937409"/>
              <a:gd name="connsiteY48" fmla="*/ 12138 h 1715512"/>
              <a:gd name="connsiteX49" fmla="*/ 2832212 w 2937409"/>
              <a:gd name="connsiteY49" fmla="*/ 12138 h 1715512"/>
              <a:gd name="connsiteX50" fmla="*/ 2832212 w 2937409"/>
              <a:gd name="connsiteY50" fmla="*/ 0 h 1715512"/>
              <a:gd name="connsiteX51" fmla="*/ 2937409 w 2937409"/>
              <a:gd name="connsiteY51" fmla="*/ 0 h 171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37409" h="1715512">
                <a:moveTo>
                  <a:pt x="0" y="1715512"/>
                </a:moveTo>
                <a:lnTo>
                  <a:pt x="121380" y="1715512"/>
                </a:lnTo>
                <a:lnTo>
                  <a:pt x="121380" y="1687189"/>
                </a:lnTo>
                <a:lnTo>
                  <a:pt x="210393" y="1687189"/>
                </a:lnTo>
                <a:lnTo>
                  <a:pt x="210393" y="1545579"/>
                </a:lnTo>
                <a:lnTo>
                  <a:pt x="327727" y="1545579"/>
                </a:lnTo>
                <a:lnTo>
                  <a:pt x="327727" y="1432290"/>
                </a:lnTo>
                <a:lnTo>
                  <a:pt x="428878" y="1432290"/>
                </a:lnTo>
                <a:lnTo>
                  <a:pt x="428878" y="1319002"/>
                </a:lnTo>
                <a:lnTo>
                  <a:pt x="534074" y="1319002"/>
                </a:lnTo>
                <a:lnTo>
                  <a:pt x="534074" y="1201667"/>
                </a:lnTo>
                <a:lnTo>
                  <a:pt x="631179" y="1201667"/>
                </a:lnTo>
                <a:lnTo>
                  <a:pt x="631179" y="1181437"/>
                </a:lnTo>
                <a:lnTo>
                  <a:pt x="744467" y="1181437"/>
                </a:lnTo>
                <a:lnTo>
                  <a:pt x="744467" y="1124793"/>
                </a:lnTo>
                <a:lnTo>
                  <a:pt x="837525" y="1124793"/>
                </a:lnTo>
                <a:lnTo>
                  <a:pt x="837525" y="1031735"/>
                </a:lnTo>
                <a:lnTo>
                  <a:pt x="946768" y="1031735"/>
                </a:lnTo>
                <a:lnTo>
                  <a:pt x="946768" y="906308"/>
                </a:lnTo>
                <a:lnTo>
                  <a:pt x="1051964" y="906308"/>
                </a:lnTo>
                <a:lnTo>
                  <a:pt x="1051964" y="825388"/>
                </a:lnTo>
                <a:lnTo>
                  <a:pt x="1153115" y="825388"/>
                </a:lnTo>
                <a:lnTo>
                  <a:pt x="1153115" y="695915"/>
                </a:lnTo>
                <a:lnTo>
                  <a:pt x="1246173" y="695915"/>
                </a:lnTo>
                <a:lnTo>
                  <a:pt x="1246173" y="623087"/>
                </a:lnTo>
                <a:lnTo>
                  <a:pt x="1359462" y="623087"/>
                </a:lnTo>
                <a:lnTo>
                  <a:pt x="1359462" y="436970"/>
                </a:lnTo>
                <a:lnTo>
                  <a:pt x="1460612" y="436970"/>
                </a:lnTo>
                <a:lnTo>
                  <a:pt x="1460612" y="364142"/>
                </a:lnTo>
                <a:lnTo>
                  <a:pt x="1565809" y="364142"/>
                </a:lnTo>
                <a:lnTo>
                  <a:pt x="1565809" y="331774"/>
                </a:lnTo>
                <a:lnTo>
                  <a:pt x="1683143" y="331774"/>
                </a:lnTo>
                <a:lnTo>
                  <a:pt x="1683143" y="303451"/>
                </a:lnTo>
                <a:lnTo>
                  <a:pt x="1776202" y="303451"/>
                </a:lnTo>
                <a:lnTo>
                  <a:pt x="1776202" y="275129"/>
                </a:lnTo>
                <a:lnTo>
                  <a:pt x="1881398" y="275129"/>
                </a:lnTo>
                <a:lnTo>
                  <a:pt x="1881398" y="234669"/>
                </a:lnTo>
                <a:lnTo>
                  <a:pt x="1974456" y="234669"/>
                </a:lnTo>
                <a:lnTo>
                  <a:pt x="1974456" y="125427"/>
                </a:lnTo>
                <a:lnTo>
                  <a:pt x="2091791" y="125427"/>
                </a:lnTo>
                <a:lnTo>
                  <a:pt x="2099883" y="117335"/>
                </a:lnTo>
                <a:lnTo>
                  <a:pt x="2192941" y="117335"/>
                </a:lnTo>
                <a:lnTo>
                  <a:pt x="2192941" y="80920"/>
                </a:lnTo>
                <a:lnTo>
                  <a:pt x="2302184" y="80920"/>
                </a:lnTo>
                <a:lnTo>
                  <a:pt x="2302184" y="56644"/>
                </a:lnTo>
                <a:lnTo>
                  <a:pt x="2524715" y="56644"/>
                </a:lnTo>
                <a:lnTo>
                  <a:pt x="2524715" y="28322"/>
                </a:lnTo>
                <a:lnTo>
                  <a:pt x="2617773" y="28322"/>
                </a:lnTo>
                <a:lnTo>
                  <a:pt x="2617773" y="12138"/>
                </a:lnTo>
                <a:lnTo>
                  <a:pt x="2832212" y="12138"/>
                </a:lnTo>
                <a:lnTo>
                  <a:pt x="2832212" y="0"/>
                </a:lnTo>
                <a:lnTo>
                  <a:pt x="2937409" y="0"/>
                </a:lnTo>
              </a:path>
            </a:pathLst>
          </a:custGeom>
          <a:noFill/>
          <a:ln w="28575">
            <a:solidFill>
              <a:schemeClr val="accent1"/>
            </a:solidFill>
            <a:miter lim="800000"/>
            <a:headEnd/>
            <a:tailEnd/>
          </a:ln>
        </p:spPr>
        <p:txBody>
          <a:bodyPr rtlCol="0" anchor="ctr"/>
          <a:lstStyle/>
          <a:p>
            <a:pPr algn="ctr"/>
            <a:endParaRPr lang="en-US" dirty="0"/>
          </a:p>
        </p:txBody>
      </p:sp>
    </p:spTree>
    <p:extLst>
      <p:ext uri="{BB962C8B-B14F-4D97-AF65-F5344CB8AC3E}">
        <p14:creationId xmlns="" xmlns:p14="http://schemas.microsoft.com/office/powerpoint/2010/main" val="11980836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CC2B8-214D-472D-BF81-D5BF4D492C76}"/>
              </a:ext>
            </a:extLst>
          </p:cNvPr>
          <p:cNvSpPr>
            <a:spLocks noGrp="1"/>
          </p:cNvSpPr>
          <p:nvPr>
            <p:ph type="title"/>
          </p:nvPr>
        </p:nvSpPr>
        <p:spPr/>
        <p:txBody>
          <a:bodyPr/>
          <a:lstStyle/>
          <a:p>
            <a:pPr algn="ctr"/>
            <a:r>
              <a:rPr lang="en-US" dirty="0">
                <a:solidFill>
                  <a:schemeClr val="bg1"/>
                </a:solidFill>
              </a:rPr>
              <a:t>RECOVERY Trial: Mortality at Day 28 </a:t>
            </a:r>
            <a:br>
              <a:rPr lang="en-US" dirty="0">
                <a:solidFill>
                  <a:schemeClr val="bg1"/>
                </a:solidFill>
              </a:rPr>
            </a:br>
            <a:r>
              <a:rPr lang="en-US" dirty="0">
                <a:solidFill>
                  <a:schemeClr val="bg1"/>
                </a:solidFill>
              </a:rPr>
              <a:t>(Primary Outcome)</a:t>
            </a:r>
          </a:p>
        </p:txBody>
      </p:sp>
      <p:sp>
        <p:nvSpPr>
          <p:cNvPr id="3" name="Content Placeholder 2">
            <a:extLst>
              <a:ext uri="{FF2B5EF4-FFF2-40B4-BE49-F238E27FC236}">
                <a16:creationId xmlns:a16="http://schemas.microsoft.com/office/drawing/2014/main" xmlns="" id="{1B7D0226-FE00-4A7A-A921-05C932D1F5EC}"/>
              </a:ext>
            </a:extLst>
          </p:cNvPr>
          <p:cNvSpPr>
            <a:spLocks noGrp="1"/>
          </p:cNvSpPr>
          <p:nvPr>
            <p:ph idx="1"/>
          </p:nvPr>
        </p:nvSpPr>
        <p:spPr/>
        <p:txBody>
          <a:bodyPr/>
          <a:lstStyle/>
          <a:p>
            <a:r>
              <a:rPr lang="en-US" dirty="0"/>
              <a:t>Addition of dexamethasone to usual care associated with </a:t>
            </a:r>
            <a:r>
              <a:rPr lang="en-US" b="1" dirty="0"/>
              <a:t>lower mortality </a:t>
            </a:r>
            <a:r>
              <a:rPr lang="en-US" dirty="0"/>
              <a:t>among subsets receiving invasive mechanical ventilation or oxygen alone but not in those receiving no baseline respiratory support</a:t>
            </a:r>
          </a:p>
        </p:txBody>
      </p:sp>
      <p:grpSp>
        <p:nvGrpSpPr>
          <p:cNvPr id="4" name="Group 1">
            <a:extLst>
              <a:ext uri="{FF2B5EF4-FFF2-40B4-BE49-F238E27FC236}">
                <a16:creationId xmlns:a16="http://schemas.microsoft.com/office/drawing/2014/main" xmlns="" id="{96A90674-2BD4-4A5D-82F4-245B70D6B4F8}"/>
              </a:ext>
            </a:extLst>
          </p:cNvPr>
          <p:cNvGrpSpPr>
            <a:grpSpLocks/>
          </p:cNvGrpSpPr>
          <p:nvPr/>
        </p:nvGrpSpPr>
        <p:grpSpPr bwMode="auto">
          <a:xfrm>
            <a:off x="9392911" y="6213768"/>
            <a:ext cx="2488502" cy="449064"/>
            <a:chOff x="9602074" y="3550251"/>
            <a:chExt cx="2488502" cy="449257"/>
          </a:xfrm>
        </p:grpSpPr>
        <p:pic>
          <p:nvPicPr>
            <p:cNvPr id="10" name="Picture 9">
              <a:extLst>
                <a:ext uri="{FF2B5EF4-FFF2-40B4-BE49-F238E27FC236}">
                  <a16:creationId xmlns:a16="http://schemas.microsoft.com/office/drawing/2014/main" xmlns="" id="{A895EDB3-26A6-47CA-8B4D-18F78293EC2A}"/>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1" name="Rectangle 8">
              <a:extLst>
                <a:ext uri="{FF2B5EF4-FFF2-40B4-BE49-F238E27FC236}">
                  <a16:creationId xmlns:a16="http://schemas.microsoft.com/office/drawing/2014/main" xmlns="" id="{6FFB5966-5958-4C5C-B289-46C542D649B3}"/>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7" name="TextBox 6">
            <a:extLst>
              <a:ext uri="{FF2B5EF4-FFF2-40B4-BE49-F238E27FC236}">
                <a16:creationId xmlns:a16="http://schemas.microsoft.com/office/drawing/2014/main" xmlns="" id="{03A006FD-6A7E-47FF-A971-2F667507C04C}"/>
              </a:ext>
            </a:extLst>
          </p:cNvPr>
          <p:cNvSpPr txBox="1"/>
          <p:nvPr/>
        </p:nvSpPr>
        <p:spPr bwMode="auto">
          <a:xfrm>
            <a:off x="11019629" y="3270790"/>
            <a:ext cx="814518" cy="338554"/>
          </a:xfrm>
          <a:prstGeom prst="rect">
            <a:avLst/>
          </a:prstGeom>
          <a:noFill/>
          <a:ln>
            <a:noFill/>
          </a:ln>
        </p:spPr>
        <p:txBody>
          <a:bodyPr wrap="none" rtlCol="0">
            <a:spAutoFit/>
          </a:bodyPr>
          <a:lstStyle/>
          <a:p>
            <a:pPr algn="l">
              <a:lnSpc>
                <a:spcPct val="100000"/>
              </a:lnSpc>
              <a:spcBef>
                <a:spcPct val="50000"/>
              </a:spcBef>
              <a:spcAft>
                <a:spcPct val="0"/>
              </a:spcAft>
              <a:buClrTx/>
              <a:buFontTx/>
              <a:buNone/>
            </a:pPr>
            <a:r>
              <a:rPr lang="en-US" sz="1600" b="1" i="1" dirty="0">
                <a:solidFill>
                  <a:schemeClr val="bg1"/>
                </a:solidFill>
                <a:latin typeface="Calibri" panose="020F0502020204030204" pitchFamily="34" charset="0"/>
              </a:rPr>
              <a:t>P </a:t>
            </a:r>
            <a:r>
              <a:rPr lang="en-US" sz="1600" b="1" dirty="0">
                <a:solidFill>
                  <a:schemeClr val="bg1"/>
                </a:solidFill>
                <a:latin typeface="Calibri" panose="020F0502020204030204" pitchFamily="34" charset="0"/>
              </a:rPr>
              <a:t>Value</a:t>
            </a:r>
          </a:p>
        </p:txBody>
      </p:sp>
      <p:sp>
        <p:nvSpPr>
          <p:cNvPr id="18" name="TextBox 17">
            <a:extLst>
              <a:ext uri="{FF2B5EF4-FFF2-40B4-BE49-F238E27FC236}">
                <a16:creationId xmlns:a16="http://schemas.microsoft.com/office/drawing/2014/main" xmlns="" id="{1924608F-34F3-4FBE-B072-6B9E0B197E41}"/>
              </a:ext>
            </a:extLst>
          </p:cNvPr>
          <p:cNvSpPr txBox="1"/>
          <p:nvPr/>
        </p:nvSpPr>
        <p:spPr bwMode="auto">
          <a:xfrm>
            <a:off x="8972334" y="3053924"/>
            <a:ext cx="1926077" cy="584775"/>
          </a:xfrm>
          <a:prstGeom prst="rect">
            <a:avLst/>
          </a:prstGeom>
          <a:noFill/>
          <a:ln>
            <a:noFill/>
          </a:ln>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28-Day Mortality RR (95%CI)</a:t>
            </a:r>
          </a:p>
        </p:txBody>
      </p:sp>
      <p:sp>
        <p:nvSpPr>
          <p:cNvPr id="19" name="TextBox 18">
            <a:extLst>
              <a:ext uri="{FF2B5EF4-FFF2-40B4-BE49-F238E27FC236}">
                <a16:creationId xmlns:a16="http://schemas.microsoft.com/office/drawing/2014/main" xmlns="" id="{599684D1-27CC-445C-B78D-8ACCA720C354}"/>
              </a:ext>
            </a:extLst>
          </p:cNvPr>
          <p:cNvSpPr txBox="1"/>
          <p:nvPr/>
        </p:nvSpPr>
        <p:spPr bwMode="auto">
          <a:xfrm>
            <a:off x="5051784" y="3273522"/>
            <a:ext cx="1926077" cy="338554"/>
          </a:xfrm>
          <a:prstGeom prst="rect">
            <a:avLst/>
          </a:prstGeom>
          <a:noFill/>
          <a:ln>
            <a:noFill/>
          </a:ln>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Usual Care Only</a:t>
            </a:r>
          </a:p>
        </p:txBody>
      </p:sp>
      <p:sp>
        <p:nvSpPr>
          <p:cNvPr id="20" name="TextBox 19">
            <a:extLst>
              <a:ext uri="{FF2B5EF4-FFF2-40B4-BE49-F238E27FC236}">
                <a16:creationId xmlns:a16="http://schemas.microsoft.com/office/drawing/2014/main" xmlns="" id="{9E72A4F5-F773-4E2D-B5FB-BAA0389BA4EC}"/>
              </a:ext>
            </a:extLst>
          </p:cNvPr>
          <p:cNvSpPr txBox="1"/>
          <p:nvPr/>
        </p:nvSpPr>
        <p:spPr bwMode="auto">
          <a:xfrm>
            <a:off x="426981" y="3033285"/>
            <a:ext cx="210865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Respiratory </a:t>
            </a:r>
            <a:r>
              <a:rPr lang="en-US" sz="1600" dirty="0">
                <a:solidFill>
                  <a:schemeClr val="bg1"/>
                </a:solidFill>
                <a:latin typeface="Calibri" panose="020F0502020204030204" pitchFamily="34" charset="0"/>
              </a:rPr>
              <a:t>S</a:t>
            </a:r>
            <a:r>
              <a:rPr lang="en-US" sz="1600" b="1" dirty="0">
                <a:solidFill>
                  <a:schemeClr val="bg1"/>
                </a:solidFill>
                <a:latin typeface="Calibri" panose="020F0502020204030204" pitchFamily="34" charset="0"/>
              </a:rPr>
              <a:t>upport at</a:t>
            </a:r>
            <a:br>
              <a:rPr lang="en-US" sz="1600" b="1" dirty="0">
                <a:solidFill>
                  <a:schemeClr val="bg1"/>
                </a:solidFill>
                <a:latin typeface="Calibri" panose="020F0502020204030204" pitchFamily="34" charset="0"/>
              </a:rPr>
            </a:br>
            <a:r>
              <a:rPr lang="en-US" sz="1600" dirty="0">
                <a:solidFill>
                  <a:schemeClr val="bg1"/>
                </a:solidFill>
                <a:latin typeface="Calibri" panose="020F0502020204030204" pitchFamily="34" charset="0"/>
              </a:rPr>
              <a:t>R</a:t>
            </a:r>
            <a:r>
              <a:rPr lang="en-US" sz="1600" b="1" dirty="0">
                <a:solidFill>
                  <a:schemeClr val="bg1"/>
                </a:solidFill>
                <a:latin typeface="Calibri" panose="020F0502020204030204" pitchFamily="34" charset="0"/>
              </a:rPr>
              <a:t>andomization</a:t>
            </a:r>
          </a:p>
        </p:txBody>
      </p:sp>
      <p:sp>
        <p:nvSpPr>
          <p:cNvPr id="21" name="TextBox 20">
            <a:extLst>
              <a:ext uri="{FF2B5EF4-FFF2-40B4-BE49-F238E27FC236}">
                <a16:creationId xmlns:a16="http://schemas.microsoft.com/office/drawing/2014/main" xmlns="" id="{C023AB39-A574-41FD-957F-DA72254057D9}"/>
              </a:ext>
            </a:extLst>
          </p:cNvPr>
          <p:cNvSpPr txBox="1"/>
          <p:nvPr/>
        </p:nvSpPr>
        <p:spPr bwMode="auto">
          <a:xfrm>
            <a:off x="426981" y="3757177"/>
            <a:ext cx="3663247"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r>
              <a:rPr lang="en-US" sz="1600" b="0" dirty="0">
                <a:solidFill>
                  <a:schemeClr val="bg1"/>
                </a:solidFill>
                <a:latin typeface="Calibri" panose="020F0502020204030204" pitchFamily="34" charset="0"/>
              </a:rPr>
              <a:t>Invasive mechanical ventilation</a:t>
            </a:r>
          </a:p>
          <a:p>
            <a:pPr algn="l">
              <a:lnSpc>
                <a:spcPct val="100000"/>
              </a:lnSpc>
              <a:spcAft>
                <a:spcPct val="0"/>
              </a:spcAft>
              <a:buClrTx/>
              <a:buFontTx/>
              <a:buNone/>
            </a:pPr>
            <a:r>
              <a:rPr lang="en-US" sz="1600" b="0" dirty="0">
                <a:solidFill>
                  <a:schemeClr val="bg1"/>
                </a:solidFill>
                <a:latin typeface="Calibri" panose="020F0502020204030204" pitchFamily="34" charset="0"/>
              </a:rPr>
              <a:t>Oxygen only</a:t>
            </a:r>
          </a:p>
          <a:p>
            <a:r>
              <a:rPr lang="en-US" sz="1600" b="0" dirty="0">
                <a:solidFill>
                  <a:schemeClr val="bg1"/>
                </a:solidFill>
                <a:latin typeface="Calibri" panose="020F0502020204030204" pitchFamily="34" charset="0"/>
              </a:rPr>
              <a:t>No oxygen received</a:t>
            </a:r>
          </a:p>
          <a:p>
            <a:pPr algn="l">
              <a:lnSpc>
                <a:spcPct val="100000"/>
              </a:lnSpc>
              <a:spcAft>
                <a:spcPct val="0"/>
              </a:spcAft>
              <a:buClrTx/>
              <a:buFontTx/>
              <a:buNone/>
            </a:pPr>
            <a:r>
              <a:rPr lang="en-US" sz="1600" dirty="0">
                <a:solidFill>
                  <a:schemeClr val="bg1"/>
                </a:solidFill>
                <a:latin typeface="Calibri" panose="020F0502020204030204" pitchFamily="34" charset="0"/>
              </a:rPr>
              <a:t>All patients</a:t>
            </a:r>
          </a:p>
          <a:p>
            <a:pPr algn="l">
              <a:lnSpc>
                <a:spcPct val="100000"/>
              </a:lnSpc>
              <a:spcAft>
                <a:spcPct val="0"/>
              </a:spcAft>
              <a:buClrTx/>
              <a:buFontTx/>
              <a:buNone/>
            </a:pPr>
            <a:r>
              <a:rPr lang="en-US" sz="1600" b="0" dirty="0">
                <a:solidFill>
                  <a:schemeClr val="bg1"/>
                </a:solidFill>
                <a:latin typeface="Calibri" panose="020F0502020204030204" pitchFamily="34" charset="0"/>
              </a:rPr>
              <a:t>Chi-square trend across 3 categories: </a:t>
            </a:r>
            <a:r>
              <a:rPr lang="en-US" sz="1600" b="0" dirty="0">
                <a:solidFill>
                  <a:schemeClr val="bg1"/>
                </a:solidFill>
                <a:latin typeface="Calibri" panose="020F0502020204030204" pitchFamily="34" charset="0"/>
                <a:cs typeface="Times New Roman" panose="02020603050405020304" pitchFamily="18" charset="0"/>
              </a:rPr>
              <a:t>11.5</a:t>
            </a:r>
            <a:endParaRPr lang="en-US" sz="1600" b="0" dirty="0">
              <a:solidFill>
                <a:schemeClr val="bg1"/>
              </a:solidFill>
              <a:latin typeface="Calibri" panose="020F0502020204030204" pitchFamily="34" charset="0"/>
            </a:endParaRPr>
          </a:p>
        </p:txBody>
      </p:sp>
      <p:cxnSp>
        <p:nvCxnSpPr>
          <p:cNvPr id="27" name="Straight Connector 26">
            <a:extLst>
              <a:ext uri="{FF2B5EF4-FFF2-40B4-BE49-F238E27FC236}">
                <a16:creationId xmlns:a16="http://schemas.microsoft.com/office/drawing/2014/main" xmlns="" id="{4B54E548-355E-45B3-AF63-30E821D0E2BC}"/>
              </a:ext>
            </a:extLst>
          </p:cNvPr>
          <p:cNvCxnSpPr>
            <a:cxnSpLocks/>
          </p:cNvCxnSpPr>
          <p:nvPr/>
        </p:nvCxnSpPr>
        <p:spPr bwMode="auto">
          <a:xfrm>
            <a:off x="490041" y="3679987"/>
            <a:ext cx="11272687" cy="0"/>
          </a:xfrm>
          <a:prstGeom prst="line">
            <a:avLst/>
          </a:prstGeom>
          <a:noFill/>
          <a:ln w="28575" cap="flat" cmpd="sng" algn="ctr">
            <a:solidFill>
              <a:schemeClr val="bg1"/>
            </a:solidFill>
            <a:prstDash val="solid"/>
            <a:round/>
            <a:headEnd type="none" w="med" len="med"/>
            <a:tailEnd type="none" w="med" len="med"/>
          </a:ln>
          <a:effectLst/>
        </p:spPr>
      </p:cxnSp>
      <p:sp>
        <p:nvSpPr>
          <p:cNvPr id="28" name="TextBox 27">
            <a:extLst>
              <a:ext uri="{FF2B5EF4-FFF2-40B4-BE49-F238E27FC236}">
                <a16:creationId xmlns:a16="http://schemas.microsoft.com/office/drawing/2014/main" xmlns="" id="{13190130-DF72-4B28-8E55-59F4D0694DD7}"/>
              </a:ext>
            </a:extLst>
          </p:cNvPr>
          <p:cNvSpPr txBox="1"/>
          <p:nvPr/>
        </p:nvSpPr>
        <p:spPr bwMode="auto">
          <a:xfrm>
            <a:off x="3407237" y="3753181"/>
            <a:ext cx="169309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95/324 (29.3%) </a:t>
            </a:r>
          </a:p>
          <a:p>
            <a:pPr algn="ctr">
              <a:spcAft>
                <a:spcPct val="0"/>
              </a:spcAft>
            </a:pPr>
            <a:r>
              <a:rPr lang="en-US" sz="1600" b="0" dirty="0">
                <a:solidFill>
                  <a:schemeClr val="bg1"/>
                </a:solidFill>
                <a:latin typeface="Calibri" panose="020F0502020204030204" pitchFamily="34" charset="0"/>
              </a:rPr>
              <a:t>298/1279 (23.3%)</a:t>
            </a:r>
          </a:p>
          <a:p>
            <a:pPr algn="ctr">
              <a:spcAft>
                <a:spcPct val="0"/>
              </a:spcAft>
            </a:pPr>
            <a:r>
              <a:rPr lang="en-US" sz="1600" b="0" dirty="0">
                <a:solidFill>
                  <a:schemeClr val="bg1"/>
                </a:solidFill>
                <a:latin typeface="Calibri" panose="020F0502020204030204" pitchFamily="34" charset="0"/>
              </a:rPr>
              <a:t>89/501 (17.8%)</a:t>
            </a:r>
          </a:p>
          <a:p>
            <a:pPr algn="ctr">
              <a:spcAft>
                <a:spcPct val="0"/>
              </a:spcAft>
            </a:pPr>
            <a:r>
              <a:rPr lang="en-US" sz="1600" dirty="0">
                <a:solidFill>
                  <a:schemeClr val="bg1"/>
                </a:solidFill>
                <a:latin typeface="Calibri" panose="020F0502020204030204" pitchFamily="34" charset="0"/>
              </a:rPr>
              <a:t>482/2104 (22.9%)</a:t>
            </a:r>
          </a:p>
        </p:txBody>
      </p:sp>
      <p:sp>
        <p:nvSpPr>
          <p:cNvPr id="29" name="TextBox 28">
            <a:extLst>
              <a:ext uri="{FF2B5EF4-FFF2-40B4-BE49-F238E27FC236}">
                <a16:creationId xmlns:a16="http://schemas.microsoft.com/office/drawing/2014/main" xmlns="" id="{78A5B9C5-88BA-4749-95E3-2708287A54E7}"/>
              </a:ext>
            </a:extLst>
          </p:cNvPr>
          <p:cNvSpPr txBox="1"/>
          <p:nvPr/>
        </p:nvSpPr>
        <p:spPr bwMode="auto">
          <a:xfrm>
            <a:off x="3264231" y="3027300"/>
            <a:ext cx="1926077" cy="584776"/>
          </a:xfrm>
          <a:prstGeom prst="rect">
            <a:avLst/>
          </a:prstGeom>
          <a:noFill/>
          <a:ln>
            <a:noFill/>
          </a:ln>
        </p:spPr>
        <p:txBody>
          <a:bodyPr wrap="square" rtlCol="0">
            <a:spAutoFit/>
          </a:bodyPr>
          <a:lstStyle/>
          <a:p>
            <a:pPr algn="ctr">
              <a:lnSpc>
                <a:spcPct val="100000"/>
              </a:lnSpc>
              <a:spcBef>
                <a:spcPts val="0"/>
              </a:spcBef>
              <a:spcAft>
                <a:spcPct val="0"/>
              </a:spcAft>
              <a:buClrTx/>
              <a:buFontTx/>
              <a:buNone/>
            </a:pPr>
            <a:r>
              <a:rPr lang="en-US" sz="1600" b="1" dirty="0">
                <a:solidFill>
                  <a:schemeClr val="bg1"/>
                </a:solidFill>
                <a:latin typeface="Calibri" panose="020F0502020204030204" pitchFamily="34" charset="0"/>
              </a:rPr>
              <a:t>Dexamethasone + Usual Care</a:t>
            </a:r>
          </a:p>
        </p:txBody>
      </p:sp>
      <p:sp>
        <p:nvSpPr>
          <p:cNvPr id="30" name="TextBox 29">
            <a:extLst>
              <a:ext uri="{FF2B5EF4-FFF2-40B4-BE49-F238E27FC236}">
                <a16:creationId xmlns:a16="http://schemas.microsoft.com/office/drawing/2014/main" xmlns="" id="{238B2D1B-A93C-4DF0-9D95-C5625833067E}"/>
              </a:ext>
            </a:extLst>
          </p:cNvPr>
          <p:cNvSpPr txBox="1"/>
          <p:nvPr/>
        </p:nvSpPr>
        <p:spPr bwMode="auto">
          <a:xfrm>
            <a:off x="5123299" y="3761274"/>
            <a:ext cx="179538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283/683 (41.4%) </a:t>
            </a:r>
          </a:p>
          <a:p>
            <a:pPr algn="ctr">
              <a:spcAft>
                <a:spcPct val="0"/>
              </a:spcAft>
            </a:pPr>
            <a:r>
              <a:rPr lang="en-US" sz="1600" b="0" dirty="0">
                <a:solidFill>
                  <a:schemeClr val="bg1"/>
                </a:solidFill>
                <a:latin typeface="Calibri" panose="020F0502020204030204" pitchFamily="34" charset="0"/>
              </a:rPr>
              <a:t>682/2604 (26.2%)</a:t>
            </a:r>
          </a:p>
          <a:p>
            <a:pPr algn="ctr">
              <a:spcAft>
                <a:spcPct val="0"/>
              </a:spcAft>
            </a:pPr>
            <a:r>
              <a:rPr lang="en-US" sz="1600" b="0" dirty="0">
                <a:solidFill>
                  <a:schemeClr val="bg1"/>
                </a:solidFill>
                <a:latin typeface="Calibri" panose="020F0502020204030204" pitchFamily="34" charset="0"/>
              </a:rPr>
              <a:t>145/1034 (14.0%)</a:t>
            </a:r>
          </a:p>
          <a:p>
            <a:pPr algn="ctr">
              <a:spcAft>
                <a:spcPct val="0"/>
              </a:spcAft>
            </a:pPr>
            <a:r>
              <a:rPr lang="en-US" sz="1600" dirty="0">
                <a:solidFill>
                  <a:schemeClr val="bg1"/>
                </a:solidFill>
                <a:latin typeface="Calibri" panose="020F0502020204030204" pitchFamily="34" charset="0"/>
              </a:rPr>
              <a:t>1110/4321 (25.7%)</a:t>
            </a:r>
          </a:p>
        </p:txBody>
      </p:sp>
      <p:sp>
        <p:nvSpPr>
          <p:cNvPr id="31" name="TextBox 30">
            <a:extLst>
              <a:ext uri="{FF2B5EF4-FFF2-40B4-BE49-F238E27FC236}">
                <a16:creationId xmlns:a16="http://schemas.microsoft.com/office/drawing/2014/main" xmlns="" id="{D6534E1B-A054-4307-A174-0C1096306DAF}"/>
              </a:ext>
            </a:extLst>
          </p:cNvPr>
          <p:cNvSpPr txBox="1"/>
          <p:nvPr/>
        </p:nvSpPr>
        <p:spPr bwMode="auto">
          <a:xfrm>
            <a:off x="9136458" y="3754063"/>
            <a:ext cx="152247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0.64 (0.51-0.81) </a:t>
            </a:r>
          </a:p>
          <a:p>
            <a:pPr algn="ctr">
              <a:spcAft>
                <a:spcPct val="0"/>
              </a:spcAft>
            </a:pPr>
            <a:r>
              <a:rPr lang="en-US" sz="1600" b="0" dirty="0">
                <a:solidFill>
                  <a:schemeClr val="bg1"/>
                </a:solidFill>
                <a:latin typeface="Calibri" panose="020F0502020204030204" pitchFamily="34" charset="0"/>
              </a:rPr>
              <a:t>0.82 (0.72-0.94)</a:t>
            </a:r>
          </a:p>
          <a:p>
            <a:pPr algn="ctr">
              <a:spcAft>
                <a:spcPct val="0"/>
              </a:spcAft>
            </a:pPr>
            <a:r>
              <a:rPr lang="en-US" sz="1600" b="0" dirty="0">
                <a:solidFill>
                  <a:schemeClr val="bg1"/>
                </a:solidFill>
                <a:latin typeface="Calibri" panose="020F0502020204030204" pitchFamily="34" charset="0"/>
              </a:rPr>
              <a:t>1.19 (0.91-1.55)</a:t>
            </a:r>
          </a:p>
          <a:p>
            <a:pPr algn="ctr">
              <a:spcAft>
                <a:spcPct val="0"/>
              </a:spcAft>
            </a:pPr>
            <a:r>
              <a:rPr lang="en-US" sz="1600" dirty="0">
                <a:solidFill>
                  <a:schemeClr val="bg1"/>
                </a:solidFill>
                <a:latin typeface="Calibri" panose="020F0502020204030204" pitchFamily="34" charset="0"/>
              </a:rPr>
              <a:t>0.83 (0.75-0.93)</a:t>
            </a:r>
          </a:p>
        </p:txBody>
      </p:sp>
      <p:sp>
        <p:nvSpPr>
          <p:cNvPr id="33" name="TextBox 32">
            <a:extLst>
              <a:ext uri="{FF2B5EF4-FFF2-40B4-BE49-F238E27FC236}">
                <a16:creationId xmlns:a16="http://schemas.microsoft.com/office/drawing/2014/main" xmlns="" id="{08A05AAC-E802-422C-91B3-174AAD28D99A}"/>
              </a:ext>
            </a:extLst>
          </p:cNvPr>
          <p:cNvSpPr txBox="1"/>
          <p:nvPr/>
        </p:nvSpPr>
        <p:spPr bwMode="auto">
          <a:xfrm>
            <a:off x="11097168" y="3761274"/>
            <a:ext cx="70003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spcAft>
                <a:spcPct val="0"/>
              </a:spcAft>
            </a:pPr>
            <a:endParaRPr lang="en-US" sz="1600" b="0" dirty="0">
              <a:solidFill>
                <a:schemeClr val="bg1"/>
              </a:solidFill>
              <a:latin typeface="Calibri" panose="020F0502020204030204" pitchFamily="34" charset="0"/>
            </a:endParaRPr>
          </a:p>
          <a:p>
            <a:pPr algn="ctr">
              <a:spcAft>
                <a:spcPct val="0"/>
              </a:spcAft>
            </a:pPr>
            <a:endParaRPr lang="en-US" sz="1600" b="0" dirty="0">
              <a:solidFill>
                <a:schemeClr val="bg1"/>
              </a:solidFill>
              <a:latin typeface="Calibri" panose="020F0502020204030204" pitchFamily="34" charset="0"/>
            </a:endParaRPr>
          </a:p>
          <a:p>
            <a:pPr algn="ctr">
              <a:spcAft>
                <a:spcPct val="0"/>
              </a:spcAft>
            </a:pPr>
            <a:endParaRPr lang="en-US" sz="1600" b="0" dirty="0">
              <a:solidFill>
                <a:schemeClr val="bg1"/>
              </a:solidFill>
              <a:latin typeface="Calibri" panose="020F0502020204030204" pitchFamily="34" charset="0"/>
            </a:endParaRPr>
          </a:p>
          <a:p>
            <a:pPr algn="ctr">
              <a:spcAft>
                <a:spcPct val="0"/>
              </a:spcAft>
            </a:pPr>
            <a:r>
              <a:rPr lang="en-US" sz="1600" dirty="0">
                <a:solidFill>
                  <a:schemeClr val="bg1"/>
                </a:solidFill>
                <a:latin typeface="Calibri" panose="020F0502020204030204" pitchFamily="34" charset="0"/>
              </a:rPr>
              <a:t>&lt; .001</a:t>
            </a:r>
          </a:p>
        </p:txBody>
      </p:sp>
      <p:cxnSp>
        <p:nvCxnSpPr>
          <p:cNvPr id="35" name="Straight Connector 34">
            <a:extLst>
              <a:ext uri="{FF2B5EF4-FFF2-40B4-BE49-F238E27FC236}">
                <a16:creationId xmlns:a16="http://schemas.microsoft.com/office/drawing/2014/main" xmlns="" id="{463B2459-C269-4A9C-9D2C-DF25817EC2D6}"/>
              </a:ext>
            </a:extLst>
          </p:cNvPr>
          <p:cNvCxnSpPr>
            <a:cxnSpLocks/>
          </p:cNvCxnSpPr>
          <p:nvPr/>
        </p:nvCxnSpPr>
        <p:spPr bwMode="auto">
          <a:xfrm>
            <a:off x="8207310" y="3679987"/>
            <a:ext cx="0" cy="1400629"/>
          </a:xfrm>
          <a:prstGeom prst="line">
            <a:avLst/>
          </a:prstGeom>
          <a:noFill/>
          <a:ln w="28575" cap="flat" cmpd="sng" algn="ctr">
            <a:solidFill>
              <a:schemeClr val="bg1"/>
            </a:solidFill>
            <a:prstDash val="solid"/>
            <a:round/>
            <a:headEnd type="none" w="med" len="med"/>
            <a:tailEnd type="none" w="med" len="med"/>
          </a:ln>
          <a:effectLst/>
        </p:spPr>
      </p:cxnSp>
      <p:grpSp>
        <p:nvGrpSpPr>
          <p:cNvPr id="5" name="Group 4">
            <a:extLst>
              <a:ext uri="{FF2B5EF4-FFF2-40B4-BE49-F238E27FC236}">
                <a16:creationId xmlns:a16="http://schemas.microsoft.com/office/drawing/2014/main" xmlns="" id="{6CB42938-CE63-451C-941B-8965A3DABBCC}"/>
              </a:ext>
            </a:extLst>
          </p:cNvPr>
          <p:cNvGrpSpPr/>
          <p:nvPr/>
        </p:nvGrpSpPr>
        <p:grpSpPr>
          <a:xfrm>
            <a:off x="6843011" y="5036488"/>
            <a:ext cx="2660754" cy="363333"/>
            <a:chOff x="7017505" y="5080616"/>
            <a:chExt cx="2325829" cy="363333"/>
          </a:xfrm>
        </p:grpSpPr>
        <p:cxnSp>
          <p:nvCxnSpPr>
            <p:cNvPr id="38" name="Straight Connector 37">
              <a:extLst>
                <a:ext uri="{FF2B5EF4-FFF2-40B4-BE49-F238E27FC236}">
                  <a16:creationId xmlns:a16="http://schemas.microsoft.com/office/drawing/2014/main" xmlns="" id="{23626753-4AE2-461E-BD93-55338344CE31}"/>
                </a:ext>
              </a:extLst>
            </p:cNvPr>
            <p:cNvCxnSpPr/>
            <p:nvPr/>
          </p:nvCxnSpPr>
          <p:spPr bwMode="auto">
            <a:xfrm>
              <a:off x="7233222" y="5080616"/>
              <a:ext cx="1971244"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xmlns="" id="{D3C66091-57D7-4B2E-9BDE-590F6AE40277}"/>
                </a:ext>
              </a:extLst>
            </p:cNvPr>
            <p:cNvCxnSpPr>
              <a:cxnSpLocks/>
            </p:cNvCxnSpPr>
            <p:nvPr/>
          </p:nvCxnSpPr>
          <p:spPr bwMode="auto">
            <a:xfrm>
              <a:off x="7242366" y="50806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xmlns="" id="{843AE058-7093-4D66-91DB-931E62BAECBB}"/>
                </a:ext>
              </a:extLst>
            </p:cNvPr>
            <p:cNvCxnSpPr>
              <a:cxnSpLocks/>
            </p:cNvCxnSpPr>
            <p:nvPr/>
          </p:nvCxnSpPr>
          <p:spPr bwMode="auto">
            <a:xfrm>
              <a:off x="7808314" y="50806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xmlns="" id="{B299B046-EB80-402F-ADFA-0F05B94E68C9}"/>
                </a:ext>
              </a:extLst>
            </p:cNvPr>
            <p:cNvCxnSpPr>
              <a:cxnSpLocks/>
            </p:cNvCxnSpPr>
            <p:nvPr/>
          </p:nvCxnSpPr>
          <p:spPr bwMode="auto">
            <a:xfrm>
              <a:off x="8207310" y="50806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xmlns="" id="{1F4FAE62-778D-4D75-B791-1D4DC5DF14FA}"/>
                </a:ext>
              </a:extLst>
            </p:cNvPr>
            <p:cNvCxnSpPr>
              <a:cxnSpLocks/>
            </p:cNvCxnSpPr>
            <p:nvPr/>
          </p:nvCxnSpPr>
          <p:spPr bwMode="auto">
            <a:xfrm>
              <a:off x="8779385" y="50806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xmlns="" id="{06DF0F80-9D41-449A-9ED6-59D7906A659D}"/>
                </a:ext>
              </a:extLst>
            </p:cNvPr>
            <p:cNvCxnSpPr>
              <a:cxnSpLocks/>
            </p:cNvCxnSpPr>
            <p:nvPr/>
          </p:nvCxnSpPr>
          <p:spPr bwMode="auto">
            <a:xfrm>
              <a:off x="9195230" y="5080616"/>
              <a:ext cx="0" cy="64008"/>
            </a:xfrm>
            <a:prstGeom prst="line">
              <a:avLst/>
            </a:prstGeom>
            <a:noFill/>
            <a:ln w="28575" cap="flat" cmpd="sng" algn="ctr">
              <a:solidFill>
                <a:schemeClr val="bg1"/>
              </a:solidFill>
              <a:prstDash val="solid"/>
              <a:round/>
              <a:headEnd type="none" w="med" len="med"/>
              <a:tailEnd type="none" w="med" len="med"/>
            </a:ln>
            <a:effectLst/>
          </p:spPr>
        </p:cxnSp>
        <p:sp>
          <p:nvSpPr>
            <p:cNvPr id="46" name="TextBox 45">
              <a:extLst>
                <a:ext uri="{FF2B5EF4-FFF2-40B4-BE49-F238E27FC236}">
                  <a16:creationId xmlns:a16="http://schemas.microsoft.com/office/drawing/2014/main" xmlns="" id="{C2307E98-D915-4AF3-A9BA-147D55282C6D}"/>
                </a:ext>
              </a:extLst>
            </p:cNvPr>
            <p:cNvSpPr txBox="1"/>
            <p:nvPr/>
          </p:nvSpPr>
          <p:spPr bwMode="auto">
            <a:xfrm>
              <a:off x="7017505" y="5105395"/>
              <a:ext cx="4443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0.5</a:t>
              </a:r>
            </a:p>
          </p:txBody>
        </p:sp>
        <p:sp>
          <p:nvSpPr>
            <p:cNvPr id="47" name="TextBox 46">
              <a:extLst>
                <a:ext uri="{FF2B5EF4-FFF2-40B4-BE49-F238E27FC236}">
                  <a16:creationId xmlns:a16="http://schemas.microsoft.com/office/drawing/2014/main" xmlns="" id="{89F89220-D205-4183-AFF2-25530467F509}"/>
                </a:ext>
              </a:extLst>
            </p:cNvPr>
            <p:cNvSpPr txBox="1"/>
            <p:nvPr/>
          </p:nvSpPr>
          <p:spPr bwMode="auto">
            <a:xfrm>
              <a:off x="7534040" y="5105395"/>
              <a:ext cx="54854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0.75</a:t>
              </a:r>
            </a:p>
          </p:txBody>
        </p:sp>
        <p:sp>
          <p:nvSpPr>
            <p:cNvPr id="48" name="TextBox 47">
              <a:extLst>
                <a:ext uri="{FF2B5EF4-FFF2-40B4-BE49-F238E27FC236}">
                  <a16:creationId xmlns:a16="http://schemas.microsoft.com/office/drawing/2014/main" xmlns="" id="{E39E52A6-7A34-478B-90B3-471B03835C41}"/>
                </a:ext>
              </a:extLst>
            </p:cNvPr>
            <p:cNvSpPr txBox="1"/>
            <p:nvPr/>
          </p:nvSpPr>
          <p:spPr bwMode="auto">
            <a:xfrm>
              <a:off x="8068000" y="5091842"/>
              <a:ext cx="2888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1</a:t>
              </a:r>
            </a:p>
          </p:txBody>
        </p:sp>
        <p:sp>
          <p:nvSpPr>
            <p:cNvPr id="49" name="TextBox 48">
              <a:extLst>
                <a:ext uri="{FF2B5EF4-FFF2-40B4-BE49-F238E27FC236}">
                  <a16:creationId xmlns:a16="http://schemas.microsoft.com/office/drawing/2014/main" xmlns="" id="{10D47449-D43F-49D3-92C2-2B5CD6611DC4}"/>
                </a:ext>
              </a:extLst>
            </p:cNvPr>
            <p:cNvSpPr txBox="1"/>
            <p:nvPr/>
          </p:nvSpPr>
          <p:spPr bwMode="auto">
            <a:xfrm>
              <a:off x="8572279" y="5105395"/>
              <a:ext cx="4443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1.5</a:t>
              </a:r>
            </a:p>
          </p:txBody>
        </p:sp>
        <p:sp>
          <p:nvSpPr>
            <p:cNvPr id="50" name="TextBox 49">
              <a:extLst>
                <a:ext uri="{FF2B5EF4-FFF2-40B4-BE49-F238E27FC236}">
                  <a16:creationId xmlns:a16="http://schemas.microsoft.com/office/drawing/2014/main" xmlns="" id="{E3BF86EA-0AF7-4A03-B833-A0C70E915ED1}"/>
                </a:ext>
              </a:extLst>
            </p:cNvPr>
            <p:cNvSpPr txBox="1"/>
            <p:nvPr/>
          </p:nvSpPr>
          <p:spPr bwMode="auto">
            <a:xfrm>
              <a:off x="9054473" y="5105395"/>
              <a:ext cx="28886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2</a:t>
              </a:r>
            </a:p>
          </p:txBody>
        </p:sp>
      </p:grpSp>
      <p:sp>
        <p:nvSpPr>
          <p:cNvPr id="51" name="TextBox 50">
            <a:extLst>
              <a:ext uri="{FF2B5EF4-FFF2-40B4-BE49-F238E27FC236}">
                <a16:creationId xmlns:a16="http://schemas.microsoft.com/office/drawing/2014/main" xmlns="" id="{BFE7237E-EB88-4B40-93BA-0F1E54384B4A}"/>
              </a:ext>
            </a:extLst>
          </p:cNvPr>
          <p:cNvSpPr txBox="1"/>
          <p:nvPr/>
        </p:nvSpPr>
        <p:spPr bwMode="auto">
          <a:xfrm>
            <a:off x="6626740" y="5397331"/>
            <a:ext cx="15618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spcAft>
                <a:spcPct val="0"/>
              </a:spcAft>
            </a:pPr>
            <a:r>
              <a:rPr lang="en-US" sz="1600" dirty="0">
                <a:solidFill>
                  <a:schemeClr val="bg1"/>
                </a:solidFill>
                <a:latin typeface="Calibri" panose="020F0502020204030204" pitchFamily="34" charset="0"/>
              </a:rPr>
              <a:t>Dexamethasone</a:t>
            </a:r>
          </a:p>
          <a:p>
            <a:pPr algn="ctr">
              <a:spcAft>
                <a:spcPct val="0"/>
              </a:spcAft>
            </a:pPr>
            <a:r>
              <a:rPr lang="en-US" sz="1600" dirty="0">
                <a:solidFill>
                  <a:schemeClr val="bg1"/>
                </a:solidFill>
                <a:latin typeface="Calibri" panose="020F0502020204030204" pitchFamily="34" charset="0"/>
              </a:rPr>
              <a:t>Better</a:t>
            </a:r>
          </a:p>
        </p:txBody>
      </p:sp>
      <p:sp>
        <p:nvSpPr>
          <p:cNvPr id="52" name="TextBox 51">
            <a:extLst>
              <a:ext uri="{FF2B5EF4-FFF2-40B4-BE49-F238E27FC236}">
                <a16:creationId xmlns:a16="http://schemas.microsoft.com/office/drawing/2014/main" xmlns="" id="{90247F33-C3F4-4D86-B741-38D0D25CF42D}"/>
              </a:ext>
            </a:extLst>
          </p:cNvPr>
          <p:cNvSpPr txBox="1"/>
          <p:nvPr/>
        </p:nvSpPr>
        <p:spPr bwMode="auto">
          <a:xfrm>
            <a:off x="8237695" y="5397106"/>
            <a:ext cx="1095172"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spcAft>
                <a:spcPct val="0"/>
              </a:spcAft>
            </a:pPr>
            <a:r>
              <a:rPr lang="en-US" sz="1600" dirty="0">
                <a:solidFill>
                  <a:schemeClr val="bg1"/>
                </a:solidFill>
                <a:latin typeface="Calibri" panose="020F0502020204030204" pitchFamily="34" charset="0"/>
              </a:rPr>
              <a:t>Usual Care</a:t>
            </a:r>
          </a:p>
          <a:p>
            <a:pPr algn="ctr">
              <a:spcAft>
                <a:spcPct val="0"/>
              </a:spcAft>
            </a:pPr>
            <a:r>
              <a:rPr lang="en-US" sz="1600" dirty="0">
                <a:solidFill>
                  <a:schemeClr val="bg1"/>
                </a:solidFill>
                <a:latin typeface="Calibri" panose="020F0502020204030204" pitchFamily="34" charset="0"/>
              </a:rPr>
              <a:t>Better</a:t>
            </a:r>
          </a:p>
        </p:txBody>
      </p:sp>
      <p:cxnSp>
        <p:nvCxnSpPr>
          <p:cNvPr id="54" name="Straight Arrow Connector 53">
            <a:extLst>
              <a:ext uri="{FF2B5EF4-FFF2-40B4-BE49-F238E27FC236}">
                <a16:creationId xmlns:a16="http://schemas.microsoft.com/office/drawing/2014/main" xmlns="" id="{EAD3136A-423A-4C5F-AFB4-6FEB4B32E42A}"/>
              </a:ext>
            </a:extLst>
          </p:cNvPr>
          <p:cNvCxnSpPr>
            <a:cxnSpLocks/>
          </p:cNvCxnSpPr>
          <p:nvPr/>
        </p:nvCxnSpPr>
        <p:spPr bwMode="auto">
          <a:xfrm flipH="1">
            <a:off x="6843011" y="5373799"/>
            <a:ext cx="1273292" cy="0"/>
          </a:xfrm>
          <a:prstGeom prst="straightConnector1">
            <a:avLst/>
          </a:prstGeom>
          <a:noFill/>
          <a:ln w="28575" cap="flat" cmpd="sng" algn="ctr">
            <a:solidFill>
              <a:schemeClr val="bg1"/>
            </a:solidFill>
            <a:prstDash val="solid"/>
            <a:round/>
            <a:headEnd type="none" w="med" len="med"/>
            <a:tailEnd type="triangle"/>
          </a:ln>
          <a:effectLst/>
        </p:spPr>
      </p:cxnSp>
      <p:cxnSp>
        <p:nvCxnSpPr>
          <p:cNvPr id="56" name="Straight Arrow Connector 55">
            <a:extLst>
              <a:ext uri="{FF2B5EF4-FFF2-40B4-BE49-F238E27FC236}">
                <a16:creationId xmlns:a16="http://schemas.microsoft.com/office/drawing/2014/main" xmlns="" id="{A64F0C56-D743-4995-9175-598A0126B1AD}"/>
              </a:ext>
            </a:extLst>
          </p:cNvPr>
          <p:cNvCxnSpPr>
            <a:cxnSpLocks/>
          </p:cNvCxnSpPr>
          <p:nvPr/>
        </p:nvCxnSpPr>
        <p:spPr bwMode="auto">
          <a:xfrm>
            <a:off x="8290444" y="5367226"/>
            <a:ext cx="1213321" cy="0"/>
          </a:xfrm>
          <a:prstGeom prst="straightConnector1">
            <a:avLst/>
          </a:prstGeom>
          <a:noFill/>
          <a:ln w="28575" cap="flat" cmpd="sng" algn="ctr">
            <a:solidFill>
              <a:schemeClr val="bg1"/>
            </a:solidFill>
            <a:prstDash val="solid"/>
            <a:round/>
            <a:headEnd type="none" w="med" len="med"/>
            <a:tailEnd type="triangle"/>
          </a:ln>
          <a:effectLst/>
        </p:spPr>
      </p:cxnSp>
      <p:sp>
        <p:nvSpPr>
          <p:cNvPr id="45" name="Text Box 11">
            <a:extLst>
              <a:ext uri="{FF2B5EF4-FFF2-40B4-BE49-F238E27FC236}">
                <a16:creationId xmlns:a16="http://schemas.microsoft.com/office/drawing/2014/main" xmlns="" id="{36B985B7-4795-499B-9465-2A83737C9444}"/>
              </a:ext>
            </a:extLst>
          </p:cNvPr>
          <p:cNvSpPr txBox="1">
            <a:spLocks noChangeArrowheads="1"/>
          </p:cNvSpPr>
          <p:nvPr/>
        </p:nvSpPr>
        <p:spPr bwMode="auto">
          <a:xfrm>
            <a:off x="396409" y="6374234"/>
            <a:ext cx="80105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buNone/>
              <a:defRPr/>
            </a:pPr>
            <a:r>
              <a:rPr lang="en-US" altLang="en-US" sz="1200" b="0" spc="-10" dirty="0">
                <a:solidFill>
                  <a:srgbClr val="455560"/>
                </a:solidFill>
                <a:latin typeface="Calibri" panose="020F0502020204030204" pitchFamily="34" charset="0"/>
              </a:rPr>
              <a:t>RECOVERY Collaborative Group. NEJM. 2020;[Epub]. </a:t>
            </a:r>
          </a:p>
        </p:txBody>
      </p:sp>
      <p:cxnSp>
        <p:nvCxnSpPr>
          <p:cNvPr id="13" name="Straight Connector 12">
            <a:extLst>
              <a:ext uri="{FF2B5EF4-FFF2-40B4-BE49-F238E27FC236}">
                <a16:creationId xmlns:a16="http://schemas.microsoft.com/office/drawing/2014/main" xmlns="" id="{503D809F-8FA7-41F2-9EFE-C089FF34EA31}"/>
              </a:ext>
            </a:extLst>
          </p:cNvPr>
          <p:cNvCxnSpPr/>
          <p:nvPr/>
        </p:nvCxnSpPr>
        <p:spPr bwMode="auto">
          <a:xfrm>
            <a:off x="7127994" y="3902779"/>
            <a:ext cx="748381"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xmlns="" id="{F01B5178-AFB6-4FA3-B881-A91053D324F2}"/>
              </a:ext>
            </a:extLst>
          </p:cNvPr>
          <p:cNvCxnSpPr>
            <a:cxnSpLocks/>
          </p:cNvCxnSpPr>
          <p:nvPr/>
        </p:nvCxnSpPr>
        <p:spPr bwMode="auto">
          <a:xfrm>
            <a:off x="7670589" y="4132341"/>
            <a:ext cx="444711"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xmlns="" id="{4D3AED08-EB89-4760-A818-6FE19457648B}"/>
              </a:ext>
            </a:extLst>
          </p:cNvPr>
          <p:cNvCxnSpPr>
            <a:cxnSpLocks/>
          </p:cNvCxnSpPr>
          <p:nvPr/>
        </p:nvCxnSpPr>
        <p:spPr bwMode="auto">
          <a:xfrm>
            <a:off x="8061468" y="4404008"/>
            <a:ext cx="835636" cy="0"/>
          </a:xfrm>
          <a:prstGeom prst="line">
            <a:avLst/>
          </a:prstGeom>
          <a:noFill/>
          <a:ln w="28575" cap="flat" cmpd="sng" algn="ctr">
            <a:solidFill>
              <a:schemeClr val="bg1"/>
            </a:solidFill>
            <a:prstDash val="solid"/>
            <a:round/>
            <a:headEnd type="none" w="med" len="med"/>
            <a:tailEnd type="none" w="med" len="med"/>
          </a:ln>
          <a:effectLst/>
        </p:spPr>
      </p:cxnSp>
      <p:sp>
        <p:nvSpPr>
          <p:cNvPr id="16" name="Rectangle 15">
            <a:extLst>
              <a:ext uri="{FF2B5EF4-FFF2-40B4-BE49-F238E27FC236}">
                <a16:creationId xmlns:a16="http://schemas.microsoft.com/office/drawing/2014/main" xmlns="" id="{7CE5A97F-D7E6-4510-934F-B13177F60C7F}"/>
              </a:ext>
            </a:extLst>
          </p:cNvPr>
          <p:cNvSpPr/>
          <p:nvPr/>
        </p:nvSpPr>
        <p:spPr bwMode="auto">
          <a:xfrm>
            <a:off x="7452945" y="3857581"/>
            <a:ext cx="98477" cy="98477"/>
          </a:xfrm>
          <a:prstGeom prst="rect">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9" name="Rectangle 58">
            <a:extLst>
              <a:ext uri="{FF2B5EF4-FFF2-40B4-BE49-F238E27FC236}">
                <a16:creationId xmlns:a16="http://schemas.microsoft.com/office/drawing/2014/main" xmlns="" id="{785F7A24-CE6B-4919-AD78-A84FB81B4E73}"/>
              </a:ext>
            </a:extLst>
          </p:cNvPr>
          <p:cNvSpPr/>
          <p:nvPr/>
        </p:nvSpPr>
        <p:spPr bwMode="auto">
          <a:xfrm>
            <a:off x="7830128" y="4050117"/>
            <a:ext cx="131297" cy="167773"/>
          </a:xfrm>
          <a:prstGeom prst="rect">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0" name="Rectangle 59">
            <a:extLst>
              <a:ext uri="{FF2B5EF4-FFF2-40B4-BE49-F238E27FC236}">
                <a16:creationId xmlns:a16="http://schemas.microsoft.com/office/drawing/2014/main" xmlns="" id="{F3C52302-9351-44B3-8AF2-3C9FFCEE9E1E}"/>
              </a:ext>
            </a:extLst>
          </p:cNvPr>
          <p:cNvSpPr/>
          <p:nvPr/>
        </p:nvSpPr>
        <p:spPr bwMode="auto">
          <a:xfrm>
            <a:off x="8453731" y="4367958"/>
            <a:ext cx="73378" cy="73378"/>
          </a:xfrm>
          <a:prstGeom prst="rect">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 name="Diamond 16">
            <a:extLst>
              <a:ext uri="{FF2B5EF4-FFF2-40B4-BE49-F238E27FC236}">
                <a16:creationId xmlns:a16="http://schemas.microsoft.com/office/drawing/2014/main" xmlns="" id="{DCDD4411-E353-4393-B3D9-D655DC68AD90}"/>
              </a:ext>
            </a:extLst>
          </p:cNvPr>
          <p:cNvSpPr/>
          <p:nvPr/>
        </p:nvSpPr>
        <p:spPr bwMode="auto">
          <a:xfrm>
            <a:off x="7751489" y="4570582"/>
            <a:ext cx="346226" cy="135169"/>
          </a:xfrm>
          <a:prstGeom prst="diamond">
            <a:avLst/>
          </a:prstGeom>
          <a:no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9549966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32896-B0B0-43BE-AE73-4A81CC908BF6}"/>
              </a:ext>
            </a:extLst>
          </p:cNvPr>
          <p:cNvSpPr>
            <a:spLocks noGrp="1"/>
          </p:cNvSpPr>
          <p:nvPr>
            <p:ph type="title"/>
          </p:nvPr>
        </p:nvSpPr>
        <p:spPr>
          <a:xfrm>
            <a:off x="204716" y="238127"/>
            <a:ext cx="11987284" cy="1103313"/>
          </a:xfrm>
        </p:spPr>
        <p:txBody>
          <a:bodyPr/>
          <a:lstStyle/>
          <a:p>
            <a:r>
              <a:rPr lang="en-US" dirty="0">
                <a:solidFill>
                  <a:schemeClr val="bg1"/>
                </a:solidFill>
              </a:rPr>
              <a:t>CoDex: Dexamethasone to Treat </a:t>
            </a:r>
            <a:r>
              <a:rPr lang="ro-RO" dirty="0" smtClean="0">
                <a:solidFill>
                  <a:schemeClr val="bg1"/>
                </a:solidFill>
              </a:rPr>
              <a:t> </a:t>
            </a:r>
            <a:r>
              <a:rPr lang="en-US" dirty="0" smtClean="0">
                <a:solidFill>
                  <a:schemeClr val="bg1"/>
                </a:solidFill>
              </a:rPr>
              <a:t>COVID-19–Related </a:t>
            </a:r>
            <a:r>
              <a:rPr lang="en-US" dirty="0">
                <a:solidFill>
                  <a:schemeClr val="bg1"/>
                </a:solidFill>
              </a:rPr>
              <a:t>ARDS</a:t>
            </a:r>
          </a:p>
        </p:txBody>
      </p:sp>
      <p:sp>
        <p:nvSpPr>
          <p:cNvPr id="3" name="Content Placeholder 2">
            <a:extLst>
              <a:ext uri="{FF2B5EF4-FFF2-40B4-BE49-F238E27FC236}">
                <a16:creationId xmlns:a16="http://schemas.microsoft.com/office/drawing/2014/main" xmlns="" id="{698808AC-B163-4C0B-9709-D90E8762DAD3}"/>
              </a:ext>
            </a:extLst>
          </p:cNvPr>
          <p:cNvSpPr>
            <a:spLocks noGrp="1"/>
          </p:cNvSpPr>
          <p:nvPr>
            <p:ph idx="1"/>
          </p:nvPr>
        </p:nvSpPr>
        <p:spPr>
          <a:xfrm>
            <a:off x="604675" y="1513047"/>
            <a:ext cx="5494544" cy="4650686"/>
          </a:xfrm>
        </p:spPr>
        <p:txBody>
          <a:bodyPr/>
          <a:lstStyle/>
          <a:p>
            <a:pPr>
              <a:spcAft>
                <a:spcPts val="400"/>
              </a:spcAft>
            </a:pPr>
            <a:r>
              <a:rPr lang="en-US" sz="2000" dirty="0"/>
              <a:t>Multicenter, randomized, open-label trial in patients with COVID-19 and moderate to </a:t>
            </a:r>
            <a:br>
              <a:rPr lang="en-US" sz="2000" dirty="0"/>
            </a:br>
            <a:r>
              <a:rPr lang="en-US" sz="2000" dirty="0"/>
              <a:t>severe ARDS </a:t>
            </a:r>
          </a:p>
          <a:p>
            <a:pPr lvl="1">
              <a:spcAft>
                <a:spcPts val="400"/>
              </a:spcAft>
            </a:pPr>
            <a:r>
              <a:rPr lang="en-US" sz="1800" dirty="0"/>
              <a:t>Dexamethasone 20 mg/day for 5 days then 10 mg/day for 5 days or until ICU discharge + SOC </a:t>
            </a:r>
            <a:br>
              <a:rPr lang="en-US" sz="1800" dirty="0"/>
            </a:br>
            <a:r>
              <a:rPr lang="en-US" sz="1800" dirty="0"/>
              <a:t>(n = 151) vs</a:t>
            </a:r>
          </a:p>
          <a:p>
            <a:pPr lvl="1">
              <a:spcAft>
                <a:spcPts val="400"/>
              </a:spcAft>
            </a:pPr>
            <a:r>
              <a:rPr lang="en-US" sz="1800" dirty="0"/>
              <a:t>SOC alone (n = 148)</a:t>
            </a:r>
          </a:p>
          <a:p>
            <a:pPr>
              <a:spcAft>
                <a:spcPts val="400"/>
              </a:spcAft>
            </a:pPr>
            <a:r>
              <a:rPr lang="en-US" sz="2000" dirty="0"/>
              <a:t>During first 28 days, mean ventilator-free days:</a:t>
            </a:r>
          </a:p>
          <a:p>
            <a:pPr lvl="1">
              <a:spcAft>
                <a:spcPts val="400"/>
              </a:spcAft>
            </a:pPr>
            <a:r>
              <a:rPr lang="en-US" sz="1800" dirty="0"/>
              <a:t>Dexamethasone + SOC: 6.6 (95% CI: 5.0-8.2)</a:t>
            </a:r>
          </a:p>
          <a:p>
            <a:pPr lvl="1">
              <a:spcAft>
                <a:spcPts val="400"/>
              </a:spcAft>
            </a:pPr>
            <a:r>
              <a:rPr lang="en-US" sz="1800" dirty="0"/>
              <a:t>SOC alone: 4.0 (95% CI: 2.9-5.4) </a:t>
            </a:r>
          </a:p>
          <a:p>
            <a:pPr lvl="1">
              <a:spcAft>
                <a:spcPts val="400"/>
              </a:spcAft>
            </a:pPr>
            <a:r>
              <a:rPr lang="en-US" sz="1800" b="1" dirty="0"/>
              <a:t>Difference: 2.26 (95% CI: 0.2-4.38; </a:t>
            </a:r>
            <a:r>
              <a:rPr lang="en-US" sz="1800" b="1" i="1" dirty="0"/>
              <a:t>P</a:t>
            </a:r>
            <a:r>
              <a:rPr lang="en-US" sz="1800" b="1" dirty="0"/>
              <a:t> = .04)</a:t>
            </a:r>
          </a:p>
          <a:p>
            <a:pPr>
              <a:spcAft>
                <a:spcPts val="400"/>
              </a:spcAft>
            </a:pPr>
            <a:r>
              <a:rPr lang="en-US" sz="2000" dirty="0"/>
              <a:t>No difference in mortality with dexamethasone + SOC vs SOC alone (56.3% vs 61.5%)</a:t>
            </a:r>
          </a:p>
        </p:txBody>
      </p:sp>
      <p:sp>
        <p:nvSpPr>
          <p:cNvPr id="5" name="Text Box 15">
            <a:extLst>
              <a:ext uri="{FF2B5EF4-FFF2-40B4-BE49-F238E27FC236}">
                <a16:creationId xmlns:a16="http://schemas.microsoft.com/office/drawing/2014/main" xmlns="" id="{37105739-05B7-4E27-A010-28BA7CD4CB0E}"/>
              </a:ext>
            </a:extLst>
          </p:cNvPr>
          <p:cNvSpPr txBox="1">
            <a:spLocks noChangeArrowheads="1"/>
          </p:cNvSpPr>
          <p:nvPr/>
        </p:nvSpPr>
        <p:spPr bwMode="auto">
          <a:xfrm>
            <a:off x="410984" y="6364106"/>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Tomazini. JAMA. 2020;[Epub</a:t>
            </a:r>
            <a:r>
              <a:rPr lang="en-US" altLang="en-US" sz="1200" b="0" spc="-10" dirty="0">
                <a:solidFill>
                  <a:schemeClr val="bg2"/>
                </a:solidFill>
                <a:latin typeface="Calibri" panose="020F0502020204030204" pitchFamily="34" charset="0"/>
              </a:rPr>
              <a:t>]. NCT04327401. </a:t>
            </a:r>
            <a:endParaRPr lang="en-US" altLang="en-US" sz="1200" b="0" dirty="0">
              <a:solidFill>
                <a:schemeClr val="bg2"/>
              </a:solidFill>
              <a:latin typeface="Calibri" panose="020F0502020204030204" pitchFamily="34" charset="0"/>
              <a:cs typeface="Calibri" panose="020F0502020204030204" pitchFamily="34" charset="0"/>
            </a:endParaRPr>
          </a:p>
        </p:txBody>
      </p:sp>
      <p:grpSp>
        <p:nvGrpSpPr>
          <p:cNvPr id="4" name="Group 1">
            <a:extLst>
              <a:ext uri="{FF2B5EF4-FFF2-40B4-BE49-F238E27FC236}">
                <a16:creationId xmlns:a16="http://schemas.microsoft.com/office/drawing/2014/main" xmlns="" id="{F3FCF0BB-EA37-41D8-9B89-196AAA9E983C}"/>
              </a:ext>
            </a:extLst>
          </p:cNvPr>
          <p:cNvGrpSpPr>
            <a:grpSpLocks/>
          </p:cNvGrpSpPr>
          <p:nvPr/>
        </p:nvGrpSpPr>
        <p:grpSpPr bwMode="auto">
          <a:xfrm>
            <a:off x="9392911" y="6213768"/>
            <a:ext cx="2488502" cy="449064"/>
            <a:chOff x="9602074" y="3550251"/>
            <a:chExt cx="2488502" cy="449257"/>
          </a:xfrm>
        </p:grpSpPr>
        <p:pic>
          <p:nvPicPr>
            <p:cNvPr id="8" name="Picture 7">
              <a:extLst>
                <a:ext uri="{FF2B5EF4-FFF2-40B4-BE49-F238E27FC236}">
                  <a16:creationId xmlns:a16="http://schemas.microsoft.com/office/drawing/2014/main" xmlns="" id="{748D065F-8C7A-4A2C-B9A7-28B34C6706B8}"/>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9" name="Rectangle 8">
              <a:extLst>
                <a:ext uri="{FF2B5EF4-FFF2-40B4-BE49-F238E27FC236}">
                  <a16:creationId xmlns:a16="http://schemas.microsoft.com/office/drawing/2014/main" xmlns="" id="{99DD9E6C-8615-46C4-99AD-37A0BF3692E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0" name="TextBox 9">
            <a:extLst>
              <a:ext uri="{FF2B5EF4-FFF2-40B4-BE49-F238E27FC236}">
                <a16:creationId xmlns:a16="http://schemas.microsoft.com/office/drawing/2014/main" xmlns="" id="{AADFDF03-6D79-435B-B0C5-4B6F9FFEC4AD}"/>
              </a:ext>
            </a:extLst>
          </p:cNvPr>
          <p:cNvSpPr txBox="1"/>
          <p:nvPr/>
        </p:nvSpPr>
        <p:spPr bwMode="auto">
          <a:xfrm>
            <a:off x="7004304" y="1719072"/>
            <a:ext cx="46562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Ventilator-Free Days (Primary Endpoint)</a:t>
            </a:r>
          </a:p>
        </p:txBody>
      </p:sp>
      <p:sp>
        <p:nvSpPr>
          <p:cNvPr id="11" name="TextBox 10">
            <a:extLst>
              <a:ext uri="{FF2B5EF4-FFF2-40B4-BE49-F238E27FC236}">
                <a16:creationId xmlns:a16="http://schemas.microsoft.com/office/drawing/2014/main" xmlns="" id="{F9C67834-AD81-4D08-AB24-133F74561E70}"/>
              </a:ext>
            </a:extLst>
          </p:cNvPr>
          <p:cNvSpPr txBox="1"/>
          <p:nvPr/>
        </p:nvSpPr>
        <p:spPr bwMode="auto">
          <a:xfrm rot="16200000">
            <a:off x="4971026" y="3550658"/>
            <a:ext cx="27889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Cumulative Frequency</a:t>
            </a:r>
          </a:p>
        </p:txBody>
      </p:sp>
      <p:sp>
        <p:nvSpPr>
          <p:cNvPr id="13" name="TextBox 12">
            <a:extLst>
              <a:ext uri="{FF2B5EF4-FFF2-40B4-BE49-F238E27FC236}">
                <a16:creationId xmlns:a16="http://schemas.microsoft.com/office/drawing/2014/main" xmlns="" id="{3097EE54-322A-4690-B4AD-9B5C0BF81579}"/>
              </a:ext>
            </a:extLst>
          </p:cNvPr>
          <p:cNvSpPr txBox="1"/>
          <p:nvPr/>
        </p:nvSpPr>
        <p:spPr bwMode="auto">
          <a:xfrm>
            <a:off x="6995160" y="5678699"/>
            <a:ext cx="45445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a:t>
            </a:r>
          </a:p>
        </p:txBody>
      </p:sp>
      <p:sp>
        <p:nvSpPr>
          <p:cNvPr id="12" name="TextBox 11">
            <a:extLst>
              <a:ext uri="{FF2B5EF4-FFF2-40B4-BE49-F238E27FC236}">
                <a16:creationId xmlns:a16="http://schemas.microsoft.com/office/drawing/2014/main" xmlns="" id="{FF7BEAC4-4E66-4007-81AF-025850CAD1A4}"/>
              </a:ext>
            </a:extLst>
          </p:cNvPr>
          <p:cNvSpPr txBox="1"/>
          <p:nvPr/>
        </p:nvSpPr>
        <p:spPr bwMode="auto">
          <a:xfrm>
            <a:off x="9210548" y="3218412"/>
            <a:ext cx="25059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accent1"/>
                </a:solidFill>
                <a:latin typeface="Calibri" panose="020F0502020204030204" pitchFamily="34" charset="0"/>
              </a:rPr>
              <a:t>Dexamethasone + SoC</a:t>
            </a:r>
          </a:p>
        </p:txBody>
      </p:sp>
      <p:sp>
        <p:nvSpPr>
          <p:cNvPr id="14" name="TextBox 13">
            <a:extLst>
              <a:ext uri="{FF2B5EF4-FFF2-40B4-BE49-F238E27FC236}">
                <a16:creationId xmlns:a16="http://schemas.microsoft.com/office/drawing/2014/main" xmlns="" id="{B9555D0F-F151-4B9C-8893-79B994A8AD4E}"/>
              </a:ext>
            </a:extLst>
          </p:cNvPr>
          <p:cNvSpPr txBox="1"/>
          <p:nvPr/>
        </p:nvSpPr>
        <p:spPr bwMode="auto">
          <a:xfrm>
            <a:off x="7410584" y="2385699"/>
            <a:ext cx="19845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Aft>
                <a:spcPct val="0"/>
              </a:spcAft>
              <a:buClrTx/>
              <a:buFontTx/>
              <a:buNone/>
            </a:pPr>
            <a:r>
              <a:rPr lang="en-US" b="1" dirty="0">
                <a:solidFill>
                  <a:schemeClr val="accent3"/>
                </a:solidFill>
                <a:latin typeface="Calibri" panose="020F0502020204030204" pitchFamily="34" charset="0"/>
              </a:rPr>
              <a:t>SoC Alone</a:t>
            </a:r>
          </a:p>
        </p:txBody>
      </p:sp>
      <p:cxnSp>
        <p:nvCxnSpPr>
          <p:cNvPr id="18" name="Straight Connector 17">
            <a:extLst>
              <a:ext uri="{FF2B5EF4-FFF2-40B4-BE49-F238E27FC236}">
                <a16:creationId xmlns:a16="http://schemas.microsoft.com/office/drawing/2014/main" xmlns="" id="{FDDFE90F-D08D-4D21-8634-C6850AAC1F91}"/>
              </a:ext>
            </a:extLst>
          </p:cNvPr>
          <p:cNvCxnSpPr>
            <a:cxnSpLocks/>
          </p:cNvCxnSpPr>
          <p:nvPr/>
        </p:nvCxnSpPr>
        <p:spPr bwMode="auto">
          <a:xfrm>
            <a:off x="7004304" y="5129784"/>
            <a:ext cx="4544568"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xmlns="" id="{F09A415E-0800-46AC-B4BF-704381931CA1}"/>
              </a:ext>
            </a:extLst>
          </p:cNvPr>
          <p:cNvCxnSpPr>
            <a:cxnSpLocks/>
          </p:cNvCxnSpPr>
          <p:nvPr/>
        </p:nvCxnSpPr>
        <p:spPr bwMode="auto">
          <a:xfrm flipH="1">
            <a:off x="6940296" y="234086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xmlns="" id="{E6990E3F-0078-4D9F-BDA4-74CE0D12F9E7}"/>
              </a:ext>
            </a:extLst>
          </p:cNvPr>
          <p:cNvCxnSpPr>
            <a:cxnSpLocks/>
          </p:cNvCxnSpPr>
          <p:nvPr/>
        </p:nvCxnSpPr>
        <p:spPr bwMode="auto">
          <a:xfrm flipH="1">
            <a:off x="6940296" y="289864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xmlns="" id="{A66BBEB5-5F17-49E7-ADB6-2EEDDD35118D}"/>
              </a:ext>
            </a:extLst>
          </p:cNvPr>
          <p:cNvCxnSpPr>
            <a:cxnSpLocks/>
          </p:cNvCxnSpPr>
          <p:nvPr/>
        </p:nvCxnSpPr>
        <p:spPr bwMode="auto">
          <a:xfrm flipH="1">
            <a:off x="6940296" y="345643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xmlns="" id="{3712D911-07EF-439C-9D60-F3BE70932B9A}"/>
              </a:ext>
            </a:extLst>
          </p:cNvPr>
          <p:cNvCxnSpPr>
            <a:cxnSpLocks/>
          </p:cNvCxnSpPr>
          <p:nvPr/>
        </p:nvCxnSpPr>
        <p:spPr bwMode="auto">
          <a:xfrm flipH="1">
            <a:off x="6940296" y="401421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xmlns="" id="{DF3D3FC0-85C8-416B-ACCC-85097CD58336}"/>
              </a:ext>
            </a:extLst>
          </p:cNvPr>
          <p:cNvCxnSpPr>
            <a:cxnSpLocks/>
          </p:cNvCxnSpPr>
          <p:nvPr/>
        </p:nvCxnSpPr>
        <p:spPr bwMode="auto">
          <a:xfrm flipH="1">
            <a:off x="6940296" y="457199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xmlns="" id="{ED74500E-2619-45A9-AD61-0A70A8AD3FFF}"/>
              </a:ext>
            </a:extLst>
          </p:cNvPr>
          <p:cNvCxnSpPr>
            <a:cxnSpLocks/>
          </p:cNvCxnSpPr>
          <p:nvPr/>
        </p:nvCxnSpPr>
        <p:spPr bwMode="auto">
          <a:xfrm flipH="1">
            <a:off x="6940296" y="512978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xmlns="" id="{3D1B8ED8-4D64-49FD-BE94-4B1BBB62953B}"/>
              </a:ext>
            </a:extLst>
          </p:cNvPr>
          <p:cNvCxnSpPr>
            <a:cxnSpLocks/>
          </p:cNvCxnSpPr>
          <p:nvPr/>
        </p:nvCxnSpPr>
        <p:spPr bwMode="auto">
          <a:xfrm>
            <a:off x="6995160"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xmlns="" id="{6CB68545-DB3F-4E49-9F38-A7666C3F6716}"/>
              </a:ext>
            </a:extLst>
          </p:cNvPr>
          <p:cNvCxnSpPr>
            <a:cxnSpLocks/>
          </p:cNvCxnSpPr>
          <p:nvPr/>
        </p:nvCxnSpPr>
        <p:spPr bwMode="auto">
          <a:xfrm>
            <a:off x="7142683"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xmlns="" id="{090CD5F1-8E0C-4E08-A27C-BBB480FD2809}"/>
              </a:ext>
            </a:extLst>
          </p:cNvPr>
          <p:cNvCxnSpPr>
            <a:cxnSpLocks/>
          </p:cNvCxnSpPr>
          <p:nvPr/>
        </p:nvCxnSpPr>
        <p:spPr bwMode="auto">
          <a:xfrm>
            <a:off x="7456758"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xmlns="" id="{0B9850AD-81BB-4069-879E-3250C727B9E6}"/>
              </a:ext>
            </a:extLst>
          </p:cNvPr>
          <p:cNvCxnSpPr>
            <a:cxnSpLocks/>
          </p:cNvCxnSpPr>
          <p:nvPr/>
        </p:nvCxnSpPr>
        <p:spPr bwMode="auto">
          <a:xfrm>
            <a:off x="7770833"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xmlns="" id="{505A4342-F492-41B6-B2F2-D1AEDC4CA9A1}"/>
              </a:ext>
            </a:extLst>
          </p:cNvPr>
          <p:cNvCxnSpPr>
            <a:cxnSpLocks/>
          </p:cNvCxnSpPr>
          <p:nvPr/>
        </p:nvCxnSpPr>
        <p:spPr bwMode="auto">
          <a:xfrm>
            <a:off x="8084908"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xmlns="" id="{CD25A0DC-68D6-4695-9031-8DCD6F8A3C17}"/>
              </a:ext>
            </a:extLst>
          </p:cNvPr>
          <p:cNvCxnSpPr>
            <a:cxnSpLocks/>
          </p:cNvCxnSpPr>
          <p:nvPr/>
        </p:nvCxnSpPr>
        <p:spPr bwMode="auto">
          <a:xfrm>
            <a:off x="8398983"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xmlns="" id="{01C72CA5-9690-4BE3-8C86-921A506914F8}"/>
              </a:ext>
            </a:extLst>
          </p:cNvPr>
          <p:cNvCxnSpPr>
            <a:cxnSpLocks/>
          </p:cNvCxnSpPr>
          <p:nvPr/>
        </p:nvCxnSpPr>
        <p:spPr bwMode="auto">
          <a:xfrm>
            <a:off x="8713058"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xmlns="" id="{05AC6D10-EAD5-4A80-8DED-C90A4ADDB041}"/>
              </a:ext>
            </a:extLst>
          </p:cNvPr>
          <p:cNvCxnSpPr>
            <a:cxnSpLocks/>
          </p:cNvCxnSpPr>
          <p:nvPr/>
        </p:nvCxnSpPr>
        <p:spPr bwMode="auto">
          <a:xfrm>
            <a:off x="9027133"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xmlns="" id="{65A2A068-165C-4DCF-9FCF-AD7F0E35FECA}"/>
              </a:ext>
            </a:extLst>
          </p:cNvPr>
          <p:cNvCxnSpPr>
            <a:cxnSpLocks/>
          </p:cNvCxnSpPr>
          <p:nvPr/>
        </p:nvCxnSpPr>
        <p:spPr bwMode="auto">
          <a:xfrm>
            <a:off x="9341208"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xmlns="" id="{2D78BB4D-67C9-46D7-85F6-3DD1FECB6E19}"/>
              </a:ext>
            </a:extLst>
          </p:cNvPr>
          <p:cNvCxnSpPr>
            <a:cxnSpLocks/>
          </p:cNvCxnSpPr>
          <p:nvPr/>
        </p:nvCxnSpPr>
        <p:spPr bwMode="auto">
          <a:xfrm>
            <a:off x="9655283"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xmlns="" id="{913923F6-79C4-4F0D-AE92-173D6AFAE6B6}"/>
              </a:ext>
            </a:extLst>
          </p:cNvPr>
          <p:cNvCxnSpPr>
            <a:cxnSpLocks/>
          </p:cNvCxnSpPr>
          <p:nvPr/>
        </p:nvCxnSpPr>
        <p:spPr bwMode="auto">
          <a:xfrm>
            <a:off x="9969358"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xmlns="" id="{6EFBB33E-B804-486A-8DEE-CEC5FED603D3}"/>
              </a:ext>
            </a:extLst>
          </p:cNvPr>
          <p:cNvCxnSpPr>
            <a:cxnSpLocks/>
          </p:cNvCxnSpPr>
          <p:nvPr/>
        </p:nvCxnSpPr>
        <p:spPr bwMode="auto">
          <a:xfrm>
            <a:off x="10283433"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xmlns="" id="{CE0F1629-6DAD-498E-A765-315FD05FFABC}"/>
              </a:ext>
            </a:extLst>
          </p:cNvPr>
          <p:cNvCxnSpPr>
            <a:cxnSpLocks/>
          </p:cNvCxnSpPr>
          <p:nvPr/>
        </p:nvCxnSpPr>
        <p:spPr bwMode="auto">
          <a:xfrm>
            <a:off x="10597508"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xmlns="" id="{6E1E21C6-42E7-4A2F-AA4C-C2364D9D82A5}"/>
              </a:ext>
            </a:extLst>
          </p:cNvPr>
          <p:cNvCxnSpPr>
            <a:cxnSpLocks/>
          </p:cNvCxnSpPr>
          <p:nvPr/>
        </p:nvCxnSpPr>
        <p:spPr bwMode="auto">
          <a:xfrm>
            <a:off x="10911583"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xmlns="" id="{501AEDED-161F-4D21-A449-58A40187C7D3}"/>
              </a:ext>
            </a:extLst>
          </p:cNvPr>
          <p:cNvCxnSpPr>
            <a:cxnSpLocks/>
          </p:cNvCxnSpPr>
          <p:nvPr/>
        </p:nvCxnSpPr>
        <p:spPr bwMode="auto">
          <a:xfrm>
            <a:off x="11225658"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xmlns="" id="{7229D000-5DFD-49B7-93F3-5E9DDFBA238F}"/>
              </a:ext>
            </a:extLst>
          </p:cNvPr>
          <p:cNvCxnSpPr>
            <a:cxnSpLocks/>
          </p:cNvCxnSpPr>
          <p:nvPr/>
        </p:nvCxnSpPr>
        <p:spPr bwMode="auto">
          <a:xfrm>
            <a:off x="11539728" y="5129784"/>
            <a:ext cx="0" cy="64008"/>
          </a:xfrm>
          <a:prstGeom prst="line">
            <a:avLst/>
          </a:prstGeom>
          <a:noFill/>
          <a:ln w="28575" cap="flat" cmpd="sng" algn="ctr">
            <a:solidFill>
              <a:schemeClr val="bg1"/>
            </a:solidFill>
            <a:prstDash val="solid"/>
            <a:round/>
            <a:headEnd type="none" w="med" len="med"/>
            <a:tailEnd type="none" w="med" len="med"/>
          </a:ln>
          <a:effectLst/>
        </p:spPr>
      </p:cxnSp>
      <p:sp>
        <p:nvSpPr>
          <p:cNvPr id="45" name="TextBox 44">
            <a:extLst>
              <a:ext uri="{FF2B5EF4-FFF2-40B4-BE49-F238E27FC236}">
                <a16:creationId xmlns:a16="http://schemas.microsoft.com/office/drawing/2014/main" xmlns="" id="{D6602D0A-9E96-4836-8CB5-D24BDD6B33EB}"/>
              </a:ext>
            </a:extLst>
          </p:cNvPr>
          <p:cNvSpPr txBox="1"/>
          <p:nvPr/>
        </p:nvSpPr>
        <p:spPr bwMode="auto">
          <a:xfrm>
            <a:off x="6526423" y="2167519"/>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47" name="TextBox 46">
            <a:extLst>
              <a:ext uri="{FF2B5EF4-FFF2-40B4-BE49-F238E27FC236}">
                <a16:creationId xmlns:a16="http://schemas.microsoft.com/office/drawing/2014/main" xmlns="" id="{F3A8802B-96A2-4083-BC8F-13F56B3A1046}"/>
              </a:ext>
            </a:extLst>
          </p:cNvPr>
          <p:cNvSpPr txBox="1"/>
          <p:nvPr/>
        </p:nvSpPr>
        <p:spPr bwMode="auto">
          <a:xfrm>
            <a:off x="6526423" y="2724351"/>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0.8</a:t>
            </a:r>
          </a:p>
        </p:txBody>
      </p:sp>
      <p:sp>
        <p:nvSpPr>
          <p:cNvPr id="49" name="TextBox 48">
            <a:extLst>
              <a:ext uri="{FF2B5EF4-FFF2-40B4-BE49-F238E27FC236}">
                <a16:creationId xmlns:a16="http://schemas.microsoft.com/office/drawing/2014/main" xmlns="" id="{3E4E4C6C-D33C-4C3D-8B01-6D504971ED56}"/>
              </a:ext>
            </a:extLst>
          </p:cNvPr>
          <p:cNvSpPr txBox="1"/>
          <p:nvPr/>
        </p:nvSpPr>
        <p:spPr bwMode="auto">
          <a:xfrm>
            <a:off x="6526423" y="3281183"/>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0.6</a:t>
            </a:r>
          </a:p>
        </p:txBody>
      </p:sp>
      <p:sp>
        <p:nvSpPr>
          <p:cNvPr id="51" name="TextBox 50">
            <a:extLst>
              <a:ext uri="{FF2B5EF4-FFF2-40B4-BE49-F238E27FC236}">
                <a16:creationId xmlns:a16="http://schemas.microsoft.com/office/drawing/2014/main" xmlns="" id="{5F2F9AC6-E4C4-40EB-A98E-5FBB3EA76A9C}"/>
              </a:ext>
            </a:extLst>
          </p:cNvPr>
          <p:cNvSpPr txBox="1"/>
          <p:nvPr/>
        </p:nvSpPr>
        <p:spPr bwMode="auto">
          <a:xfrm>
            <a:off x="6526423" y="3838015"/>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0.4</a:t>
            </a:r>
          </a:p>
        </p:txBody>
      </p:sp>
      <p:sp>
        <p:nvSpPr>
          <p:cNvPr id="53" name="TextBox 52">
            <a:extLst>
              <a:ext uri="{FF2B5EF4-FFF2-40B4-BE49-F238E27FC236}">
                <a16:creationId xmlns:a16="http://schemas.microsoft.com/office/drawing/2014/main" xmlns="" id="{A9E2F50E-BB09-476D-9EE8-AA3D91513F15}"/>
              </a:ext>
            </a:extLst>
          </p:cNvPr>
          <p:cNvSpPr txBox="1"/>
          <p:nvPr/>
        </p:nvSpPr>
        <p:spPr bwMode="auto">
          <a:xfrm>
            <a:off x="6526423" y="4394847"/>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0.2</a:t>
            </a:r>
          </a:p>
        </p:txBody>
      </p:sp>
      <p:sp>
        <p:nvSpPr>
          <p:cNvPr id="55" name="TextBox 54">
            <a:extLst>
              <a:ext uri="{FF2B5EF4-FFF2-40B4-BE49-F238E27FC236}">
                <a16:creationId xmlns:a16="http://schemas.microsoft.com/office/drawing/2014/main" xmlns="" id="{8A38CAD1-37DA-409A-AFAD-3693B5ED222D}"/>
              </a:ext>
            </a:extLst>
          </p:cNvPr>
          <p:cNvSpPr txBox="1"/>
          <p:nvPr/>
        </p:nvSpPr>
        <p:spPr bwMode="auto">
          <a:xfrm>
            <a:off x="6526423" y="4951681"/>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57" name="TextBox 56">
            <a:extLst>
              <a:ext uri="{FF2B5EF4-FFF2-40B4-BE49-F238E27FC236}">
                <a16:creationId xmlns:a16="http://schemas.microsoft.com/office/drawing/2014/main" xmlns="" id="{F27666C0-38B1-4616-9640-D4276F00E68B}"/>
              </a:ext>
            </a:extLst>
          </p:cNvPr>
          <p:cNvSpPr txBox="1"/>
          <p:nvPr/>
        </p:nvSpPr>
        <p:spPr bwMode="auto">
          <a:xfrm>
            <a:off x="11284847"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59" name="TextBox 58">
            <a:extLst>
              <a:ext uri="{FF2B5EF4-FFF2-40B4-BE49-F238E27FC236}">
                <a16:creationId xmlns:a16="http://schemas.microsoft.com/office/drawing/2014/main" xmlns="" id="{694B453E-0276-4E0B-AD9F-75555A99295D}"/>
              </a:ext>
            </a:extLst>
          </p:cNvPr>
          <p:cNvSpPr txBox="1"/>
          <p:nvPr/>
        </p:nvSpPr>
        <p:spPr bwMode="auto">
          <a:xfrm>
            <a:off x="6916324"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61" name="TextBox 60">
            <a:extLst>
              <a:ext uri="{FF2B5EF4-FFF2-40B4-BE49-F238E27FC236}">
                <a16:creationId xmlns:a16="http://schemas.microsoft.com/office/drawing/2014/main" xmlns="" id="{A6B7AD69-A73D-493B-9622-84EAC69E0778}"/>
              </a:ext>
            </a:extLst>
          </p:cNvPr>
          <p:cNvSpPr txBox="1"/>
          <p:nvPr/>
        </p:nvSpPr>
        <p:spPr bwMode="auto">
          <a:xfrm>
            <a:off x="7228361"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63" name="TextBox 62">
            <a:extLst>
              <a:ext uri="{FF2B5EF4-FFF2-40B4-BE49-F238E27FC236}">
                <a16:creationId xmlns:a16="http://schemas.microsoft.com/office/drawing/2014/main" xmlns="" id="{C55CD08B-65F5-490D-BE9C-36DBE6B261ED}"/>
              </a:ext>
            </a:extLst>
          </p:cNvPr>
          <p:cNvSpPr txBox="1"/>
          <p:nvPr/>
        </p:nvSpPr>
        <p:spPr bwMode="auto">
          <a:xfrm>
            <a:off x="7540398"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a:t>
            </a:r>
          </a:p>
        </p:txBody>
      </p:sp>
      <p:sp>
        <p:nvSpPr>
          <p:cNvPr id="65" name="TextBox 64">
            <a:extLst>
              <a:ext uri="{FF2B5EF4-FFF2-40B4-BE49-F238E27FC236}">
                <a16:creationId xmlns:a16="http://schemas.microsoft.com/office/drawing/2014/main" xmlns="" id="{AF170A68-E6C8-4AF7-8734-F0771F27621F}"/>
              </a:ext>
            </a:extLst>
          </p:cNvPr>
          <p:cNvSpPr txBox="1"/>
          <p:nvPr/>
        </p:nvSpPr>
        <p:spPr bwMode="auto">
          <a:xfrm>
            <a:off x="7852435"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6</a:t>
            </a:r>
          </a:p>
        </p:txBody>
      </p:sp>
      <p:sp>
        <p:nvSpPr>
          <p:cNvPr id="67" name="TextBox 66">
            <a:extLst>
              <a:ext uri="{FF2B5EF4-FFF2-40B4-BE49-F238E27FC236}">
                <a16:creationId xmlns:a16="http://schemas.microsoft.com/office/drawing/2014/main" xmlns="" id="{FCB8CA2E-92B4-4CE0-97EE-6E89648438B5}"/>
              </a:ext>
            </a:extLst>
          </p:cNvPr>
          <p:cNvSpPr txBox="1"/>
          <p:nvPr/>
        </p:nvSpPr>
        <p:spPr bwMode="auto">
          <a:xfrm>
            <a:off x="8164472"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8</a:t>
            </a:r>
          </a:p>
        </p:txBody>
      </p:sp>
      <p:sp>
        <p:nvSpPr>
          <p:cNvPr id="69" name="TextBox 68">
            <a:extLst>
              <a:ext uri="{FF2B5EF4-FFF2-40B4-BE49-F238E27FC236}">
                <a16:creationId xmlns:a16="http://schemas.microsoft.com/office/drawing/2014/main" xmlns="" id="{D91280D7-5AD6-4BB9-98F2-13DEEE2EBD32}"/>
              </a:ext>
            </a:extLst>
          </p:cNvPr>
          <p:cNvSpPr txBox="1"/>
          <p:nvPr/>
        </p:nvSpPr>
        <p:spPr bwMode="auto">
          <a:xfrm>
            <a:off x="8476509"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71" name="TextBox 70">
            <a:extLst>
              <a:ext uri="{FF2B5EF4-FFF2-40B4-BE49-F238E27FC236}">
                <a16:creationId xmlns:a16="http://schemas.microsoft.com/office/drawing/2014/main" xmlns="" id="{39624250-1A71-4D9B-8C8B-24F34FEF2E58}"/>
              </a:ext>
            </a:extLst>
          </p:cNvPr>
          <p:cNvSpPr txBox="1"/>
          <p:nvPr/>
        </p:nvSpPr>
        <p:spPr bwMode="auto">
          <a:xfrm>
            <a:off x="8788546"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73" name="TextBox 72">
            <a:extLst>
              <a:ext uri="{FF2B5EF4-FFF2-40B4-BE49-F238E27FC236}">
                <a16:creationId xmlns:a16="http://schemas.microsoft.com/office/drawing/2014/main" xmlns="" id="{E99D4B0B-5FB9-4544-B2F8-5F6C53BE1A42}"/>
              </a:ext>
            </a:extLst>
          </p:cNvPr>
          <p:cNvSpPr txBox="1"/>
          <p:nvPr/>
        </p:nvSpPr>
        <p:spPr bwMode="auto">
          <a:xfrm>
            <a:off x="9100583"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75" name="TextBox 74">
            <a:extLst>
              <a:ext uri="{FF2B5EF4-FFF2-40B4-BE49-F238E27FC236}">
                <a16:creationId xmlns:a16="http://schemas.microsoft.com/office/drawing/2014/main" xmlns="" id="{5F13E11E-B379-4CA5-B393-6E3F809C0837}"/>
              </a:ext>
            </a:extLst>
          </p:cNvPr>
          <p:cNvSpPr txBox="1"/>
          <p:nvPr/>
        </p:nvSpPr>
        <p:spPr bwMode="auto">
          <a:xfrm>
            <a:off x="9412620"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16</a:t>
            </a:r>
          </a:p>
        </p:txBody>
      </p:sp>
      <p:sp>
        <p:nvSpPr>
          <p:cNvPr id="77" name="TextBox 76">
            <a:extLst>
              <a:ext uri="{FF2B5EF4-FFF2-40B4-BE49-F238E27FC236}">
                <a16:creationId xmlns:a16="http://schemas.microsoft.com/office/drawing/2014/main" xmlns="" id="{AEBFDDE1-FF25-4799-8DF2-B4AD80A5EB8C}"/>
              </a:ext>
            </a:extLst>
          </p:cNvPr>
          <p:cNvSpPr txBox="1"/>
          <p:nvPr/>
        </p:nvSpPr>
        <p:spPr bwMode="auto">
          <a:xfrm>
            <a:off x="9724657"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18</a:t>
            </a:r>
          </a:p>
        </p:txBody>
      </p:sp>
      <p:sp>
        <p:nvSpPr>
          <p:cNvPr id="79" name="TextBox 78">
            <a:extLst>
              <a:ext uri="{FF2B5EF4-FFF2-40B4-BE49-F238E27FC236}">
                <a16:creationId xmlns:a16="http://schemas.microsoft.com/office/drawing/2014/main" xmlns="" id="{01E41E55-0076-4C23-BD51-55784F080791}"/>
              </a:ext>
            </a:extLst>
          </p:cNvPr>
          <p:cNvSpPr txBox="1"/>
          <p:nvPr/>
        </p:nvSpPr>
        <p:spPr bwMode="auto">
          <a:xfrm>
            <a:off x="10036694"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81" name="TextBox 80">
            <a:extLst>
              <a:ext uri="{FF2B5EF4-FFF2-40B4-BE49-F238E27FC236}">
                <a16:creationId xmlns:a16="http://schemas.microsoft.com/office/drawing/2014/main" xmlns="" id="{E010E2B1-DEF5-4CEF-8306-EF2A3C1052FF}"/>
              </a:ext>
            </a:extLst>
          </p:cNvPr>
          <p:cNvSpPr txBox="1"/>
          <p:nvPr/>
        </p:nvSpPr>
        <p:spPr bwMode="auto">
          <a:xfrm>
            <a:off x="10348731"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22</a:t>
            </a:r>
          </a:p>
        </p:txBody>
      </p:sp>
      <p:sp>
        <p:nvSpPr>
          <p:cNvPr id="83" name="TextBox 82">
            <a:extLst>
              <a:ext uri="{FF2B5EF4-FFF2-40B4-BE49-F238E27FC236}">
                <a16:creationId xmlns:a16="http://schemas.microsoft.com/office/drawing/2014/main" xmlns="" id="{673BC639-730A-40C4-9D76-9BC69B0CB01A}"/>
              </a:ext>
            </a:extLst>
          </p:cNvPr>
          <p:cNvSpPr txBox="1"/>
          <p:nvPr/>
        </p:nvSpPr>
        <p:spPr bwMode="auto">
          <a:xfrm>
            <a:off x="10660768"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24</a:t>
            </a:r>
          </a:p>
        </p:txBody>
      </p:sp>
      <p:sp>
        <p:nvSpPr>
          <p:cNvPr id="85" name="TextBox 84">
            <a:extLst>
              <a:ext uri="{FF2B5EF4-FFF2-40B4-BE49-F238E27FC236}">
                <a16:creationId xmlns:a16="http://schemas.microsoft.com/office/drawing/2014/main" xmlns="" id="{368ABB6F-FBDD-49A8-855E-5AE404FD9150}"/>
              </a:ext>
            </a:extLst>
          </p:cNvPr>
          <p:cNvSpPr txBox="1"/>
          <p:nvPr/>
        </p:nvSpPr>
        <p:spPr bwMode="auto">
          <a:xfrm>
            <a:off x="10972805" y="5187800"/>
            <a:ext cx="477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26</a:t>
            </a:r>
          </a:p>
        </p:txBody>
      </p:sp>
      <p:sp>
        <p:nvSpPr>
          <p:cNvPr id="87" name="TextBox 86">
            <a:extLst>
              <a:ext uri="{FF2B5EF4-FFF2-40B4-BE49-F238E27FC236}">
                <a16:creationId xmlns:a16="http://schemas.microsoft.com/office/drawing/2014/main" xmlns="" id="{13415E91-944C-4F75-879B-81661B1B5304}"/>
              </a:ext>
            </a:extLst>
          </p:cNvPr>
          <p:cNvSpPr txBox="1"/>
          <p:nvPr/>
        </p:nvSpPr>
        <p:spPr bwMode="auto">
          <a:xfrm rot="16200000">
            <a:off x="6571630" y="5408805"/>
            <a:ext cx="8113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Death</a:t>
            </a:r>
          </a:p>
        </p:txBody>
      </p:sp>
      <p:sp>
        <p:nvSpPr>
          <p:cNvPr id="90" name="Freeform: Shape 89">
            <a:extLst>
              <a:ext uri="{FF2B5EF4-FFF2-40B4-BE49-F238E27FC236}">
                <a16:creationId xmlns:a16="http://schemas.microsoft.com/office/drawing/2014/main" xmlns="" id="{7F6EDDB1-F5BB-49ED-B716-2E0CF47B940B}"/>
              </a:ext>
            </a:extLst>
          </p:cNvPr>
          <p:cNvSpPr/>
          <p:nvPr/>
        </p:nvSpPr>
        <p:spPr bwMode="auto">
          <a:xfrm>
            <a:off x="7005638" y="2350008"/>
            <a:ext cx="4233862" cy="1204913"/>
          </a:xfrm>
          <a:custGeom>
            <a:avLst/>
            <a:gdLst>
              <a:gd name="connsiteX0" fmla="*/ 0 w 4233862"/>
              <a:gd name="connsiteY0" fmla="*/ 1204913 h 1204913"/>
              <a:gd name="connsiteX1" fmla="*/ 147637 w 4233862"/>
              <a:gd name="connsiteY1" fmla="*/ 1204913 h 1204913"/>
              <a:gd name="connsiteX2" fmla="*/ 147637 w 4233862"/>
              <a:gd name="connsiteY2" fmla="*/ 1000125 h 1204913"/>
              <a:gd name="connsiteX3" fmla="*/ 314325 w 4233862"/>
              <a:gd name="connsiteY3" fmla="*/ 1000125 h 1204913"/>
              <a:gd name="connsiteX4" fmla="*/ 314325 w 4233862"/>
              <a:gd name="connsiteY4" fmla="*/ 1000125 h 1204913"/>
              <a:gd name="connsiteX5" fmla="*/ 314325 w 4233862"/>
              <a:gd name="connsiteY5" fmla="*/ 976313 h 1204913"/>
              <a:gd name="connsiteX6" fmla="*/ 614362 w 4233862"/>
              <a:gd name="connsiteY6" fmla="*/ 976313 h 1204913"/>
              <a:gd name="connsiteX7" fmla="*/ 614362 w 4233862"/>
              <a:gd name="connsiteY7" fmla="*/ 933450 h 1204913"/>
              <a:gd name="connsiteX8" fmla="*/ 938212 w 4233862"/>
              <a:gd name="connsiteY8" fmla="*/ 933450 h 1204913"/>
              <a:gd name="connsiteX9" fmla="*/ 938212 w 4233862"/>
              <a:gd name="connsiteY9" fmla="*/ 914400 h 1204913"/>
              <a:gd name="connsiteX10" fmla="*/ 1404937 w 4233862"/>
              <a:gd name="connsiteY10" fmla="*/ 914400 h 1204913"/>
              <a:gd name="connsiteX11" fmla="*/ 1404937 w 4233862"/>
              <a:gd name="connsiteY11" fmla="*/ 881063 h 1204913"/>
              <a:gd name="connsiteX12" fmla="*/ 2200275 w 4233862"/>
              <a:gd name="connsiteY12" fmla="*/ 881063 h 1204913"/>
              <a:gd name="connsiteX13" fmla="*/ 2200275 w 4233862"/>
              <a:gd name="connsiteY13" fmla="*/ 842963 h 1204913"/>
              <a:gd name="connsiteX14" fmla="*/ 2352675 w 4233862"/>
              <a:gd name="connsiteY14" fmla="*/ 842963 h 1204913"/>
              <a:gd name="connsiteX15" fmla="*/ 2352675 w 4233862"/>
              <a:gd name="connsiteY15" fmla="*/ 781050 h 1204913"/>
              <a:gd name="connsiteX16" fmla="*/ 2514600 w 4233862"/>
              <a:gd name="connsiteY16" fmla="*/ 781050 h 1204913"/>
              <a:gd name="connsiteX17" fmla="*/ 2514600 w 4233862"/>
              <a:gd name="connsiteY17" fmla="*/ 747713 h 1204913"/>
              <a:gd name="connsiteX18" fmla="*/ 2676525 w 4233862"/>
              <a:gd name="connsiteY18" fmla="*/ 747713 h 1204913"/>
              <a:gd name="connsiteX19" fmla="*/ 2676525 w 4233862"/>
              <a:gd name="connsiteY19" fmla="*/ 728663 h 1204913"/>
              <a:gd name="connsiteX20" fmla="*/ 2824162 w 4233862"/>
              <a:gd name="connsiteY20" fmla="*/ 728663 h 1204913"/>
              <a:gd name="connsiteX21" fmla="*/ 2824162 w 4233862"/>
              <a:gd name="connsiteY21" fmla="*/ 671513 h 1204913"/>
              <a:gd name="connsiteX22" fmla="*/ 2981325 w 4233862"/>
              <a:gd name="connsiteY22" fmla="*/ 671513 h 1204913"/>
              <a:gd name="connsiteX23" fmla="*/ 2981325 w 4233862"/>
              <a:gd name="connsiteY23" fmla="*/ 671513 h 1204913"/>
              <a:gd name="connsiteX24" fmla="*/ 2981325 w 4233862"/>
              <a:gd name="connsiteY24" fmla="*/ 633413 h 1204913"/>
              <a:gd name="connsiteX25" fmla="*/ 3143250 w 4233862"/>
              <a:gd name="connsiteY25" fmla="*/ 633413 h 1204913"/>
              <a:gd name="connsiteX26" fmla="*/ 3143250 w 4233862"/>
              <a:gd name="connsiteY26" fmla="*/ 590550 h 1204913"/>
              <a:gd name="connsiteX27" fmla="*/ 3305175 w 4233862"/>
              <a:gd name="connsiteY27" fmla="*/ 590550 h 1204913"/>
              <a:gd name="connsiteX28" fmla="*/ 3305175 w 4233862"/>
              <a:gd name="connsiteY28" fmla="*/ 590550 h 1204913"/>
              <a:gd name="connsiteX29" fmla="*/ 3305175 w 4233862"/>
              <a:gd name="connsiteY29" fmla="*/ 557213 h 1204913"/>
              <a:gd name="connsiteX30" fmla="*/ 3352800 w 4233862"/>
              <a:gd name="connsiteY30" fmla="*/ 561975 h 1204913"/>
              <a:gd name="connsiteX31" fmla="*/ 3467100 w 4233862"/>
              <a:gd name="connsiteY31" fmla="*/ 561975 h 1204913"/>
              <a:gd name="connsiteX32" fmla="*/ 3467100 w 4233862"/>
              <a:gd name="connsiteY32" fmla="*/ 481013 h 1204913"/>
              <a:gd name="connsiteX33" fmla="*/ 3609975 w 4233862"/>
              <a:gd name="connsiteY33" fmla="*/ 481013 h 1204913"/>
              <a:gd name="connsiteX34" fmla="*/ 3609975 w 4233862"/>
              <a:gd name="connsiteY34" fmla="*/ 342900 h 1204913"/>
              <a:gd name="connsiteX35" fmla="*/ 3776662 w 4233862"/>
              <a:gd name="connsiteY35" fmla="*/ 342900 h 1204913"/>
              <a:gd name="connsiteX36" fmla="*/ 3776662 w 4233862"/>
              <a:gd name="connsiteY36" fmla="*/ 228600 h 1204913"/>
              <a:gd name="connsiteX37" fmla="*/ 3933825 w 4233862"/>
              <a:gd name="connsiteY37" fmla="*/ 228600 h 1204913"/>
              <a:gd name="connsiteX38" fmla="*/ 3933825 w 4233862"/>
              <a:gd name="connsiteY38" fmla="*/ 157163 h 1204913"/>
              <a:gd name="connsiteX39" fmla="*/ 4076700 w 4233862"/>
              <a:gd name="connsiteY39" fmla="*/ 157163 h 1204913"/>
              <a:gd name="connsiteX40" fmla="*/ 4076700 w 4233862"/>
              <a:gd name="connsiteY40" fmla="*/ 47625 h 1204913"/>
              <a:gd name="connsiteX41" fmla="*/ 4233862 w 4233862"/>
              <a:gd name="connsiteY41" fmla="*/ 47625 h 1204913"/>
              <a:gd name="connsiteX42" fmla="*/ 4233862 w 4233862"/>
              <a:gd name="connsiteY42" fmla="*/ 0 h 120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33862" h="1204913">
                <a:moveTo>
                  <a:pt x="0" y="1204913"/>
                </a:moveTo>
                <a:lnTo>
                  <a:pt x="147637" y="1204913"/>
                </a:lnTo>
                <a:lnTo>
                  <a:pt x="147637" y="1000125"/>
                </a:lnTo>
                <a:lnTo>
                  <a:pt x="314325" y="1000125"/>
                </a:lnTo>
                <a:lnTo>
                  <a:pt x="314325" y="1000125"/>
                </a:lnTo>
                <a:lnTo>
                  <a:pt x="314325" y="976313"/>
                </a:lnTo>
                <a:lnTo>
                  <a:pt x="614362" y="976313"/>
                </a:lnTo>
                <a:lnTo>
                  <a:pt x="614362" y="933450"/>
                </a:lnTo>
                <a:lnTo>
                  <a:pt x="938212" y="933450"/>
                </a:lnTo>
                <a:lnTo>
                  <a:pt x="938212" y="914400"/>
                </a:lnTo>
                <a:lnTo>
                  <a:pt x="1404937" y="914400"/>
                </a:lnTo>
                <a:lnTo>
                  <a:pt x="1404937" y="881063"/>
                </a:lnTo>
                <a:lnTo>
                  <a:pt x="2200275" y="881063"/>
                </a:lnTo>
                <a:lnTo>
                  <a:pt x="2200275" y="842963"/>
                </a:lnTo>
                <a:lnTo>
                  <a:pt x="2352675" y="842963"/>
                </a:lnTo>
                <a:lnTo>
                  <a:pt x="2352675" y="781050"/>
                </a:lnTo>
                <a:lnTo>
                  <a:pt x="2514600" y="781050"/>
                </a:lnTo>
                <a:lnTo>
                  <a:pt x="2514600" y="747713"/>
                </a:lnTo>
                <a:lnTo>
                  <a:pt x="2676525" y="747713"/>
                </a:lnTo>
                <a:lnTo>
                  <a:pt x="2676525" y="728663"/>
                </a:lnTo>
                <a:lnTo>
                  <a:pt x="2824162" y="728663"/>
                </a:lnTo>
                <a:lnTo>
                  <a:pt x="2824162" y="671513"/>
                </a:lnTo>
                <a:lnTo>
                  <a:pt x="2981325" y="671513"/>
                </a:lnTo>
                <a:lnTo>
                  <a:pt x="2981325" y="671513"/>
                </a:lnTo>
                <a:lnTo>
                  <a:pt x="2981325" y="633413"/>
                </a:lnTo>
                <a:lnTo>
                  <a:pt x="3143250" y="633413"/>
                </a:lnTo>
                <a:lnTo>
                  <a:pt x="3143250" y="590550"/>
                </a:lnTo>
                <a:lnTo>
                  <a:pt x="3305175" y="590550"/>
                </a:lnTo>
                <a:lnTo>
                  <a:pt x="3305175" y="590550"/>
                </a:lnTo>
                <a:lnTo>
                  <a:pt x="3305175" y="557213"/>
                </a:lnTo>
                <a:lnTo>
                  <a:pt x="3352800" y="561975"/>
                </a:lnTo>
                <a:lnTo>
                  <a:pt x="3467100" y="561975"/>
                </a:lnTo>
                <a:lnTo>
                  <a:pt x="3467100" y="481013"/>
                </a:lnTo>
                <a:lnTo>
                  <a:pt x="3609975" y="481013"/>
                </a:lnTo>
                <a:lnTo>
                  <a:pt x="3609975" y="342900"/>
                </a:lnTo>
                <a:lnTo>
                  <a:pt x="3776662" y="342900"/>
                </a:lnTo>
                <a:lnTo>
                  <a:pt x="3776662" y="228600"/>
                </a:lnTo>
                <a:lnTo>
                  <a:pt x="3933825" y="228600"/>
                </a:lnTo>
                <a:lnTo>
                  <a:pt x="3933825" y="157163"/>
                </a:lnTo>
                <a:lnTo>
                  <a:pt x="4076700" y="157163"/>
                </a:lnTo>
                <a:lnTo>
                  <a:pt x="4076700" y="47625"/>
                </a:lnTo>
                <a:lnTo>
                  <a:pt x="4233862" y="47625"/>
                </a:lnTo>
                <a:lnTo>
                  <a:pt x="4233862" y="0"/>
                </a:lnTo>
              </a:path>
            </a:pathLst>
          </a:custGeom>
          <a:noFill/>
          <a:ln w="28575">
            <a:solidFill>
              <a:schemeClr val="accent1"/>
            </a:solidFill>
            <a:miter lim="800000"/>
            <a:headEnd/>
            <a:tailEnd/>
          </a:ln>
        </p:spPr>
        <p:txBody>
          <a:bodyPr rtlCol="0" anchor="ctr"/>
          <a:lstStyle/>
          <a:p>
            <a:pPr algn="ctr"/>
            <a:endParaRPr lang="en-US" dirty="0"/>
          </a:p>
        </p:txBody>
      </p:sp>
      <p:sp>
        <p:nvSpPr>
          <p:cNvPr id="88" name="Freeform: Shape 87">
            <a:extLst>
              <a:ext uri="{FF2B5EF4-FFF2-40B4-BE49-F238E27FC236}">
                <a16:creationId xmlns:a16="http://schemas.microsoft.com/office/drawing/2014/main" xmlns="" id="{BB293688-D9F7-4896-9363-54183E16B70E}"/>
              </a:ext>
            </a:extLst>
          </p:cNvPr>
          <p:cNvSpPr/>
          <p:nvPr/>
        </p:nvSpPr>
        <p:spPr bwMode="auto">
          <a:xfrm>
            <a:off x="7000875" y="2340483"/>
            <a:ext cx="4562475" cy="1081088"/>
          </a:xfrm>
          <a:custGeom>
            <a:avLst/>
            <a:gdLst>
              <a:gd name="connsiteX0" fmla="*/ 0 w 4562475"/>
              <a:gd name="connsiteY0" fmla="*/ 1081088 h 1081088"/>
              <a:gd name="connsiteX1" fmla="*/ 66675 w 4562475"/>
              <a:gd name="connsiteY1" fmla="*/ 1081088 h 1081088"/>
              <a:gd name="connsiteX2" fmla="*/ 66675 w 4562475"/>
              <a:gd name="connsiteY2" fmla="*/ 804863 h 1081088"/>
              <a:gd name="connsiteX3" fmla="*/ 323850 w 4562475"/>
              <a:gd name="connsiteY3" fmla="*/ 804863 h 1081088"/>
              <a:gd name="connsiteX4" fmla="*/ 323850 w 4562475"/>
              <a:gd name="connsiteY4" fmla="*/ 757238 h 1081088"/>
              <a:gd name="connsiteX5" fmla="*/ 461963 w 4562475"/>
              <a:gd name="connsiteY5" fmla="*/ 757238 h 1081088"/>
              <a:gd name="connsiteX6" fmla="*/ 461963 w 4562475"/>
              <a:gd name="connsiteY6" fmla="*/ 709613 h 1081088"/>
              <a:gd name="connsiteX7" fmla="*/ 628650 w 4562475"/>
              <a:gd name="connsiteY7" fmla="*/ 709613 h 1081088"/>
              <a:gd name="connsiteX8" fmla="*/ 628650 w 4562475"/>
              <a:gd name="connsiteY8" fmla="*/ 666750 h 1081088"/>
              <a:gd name="connsiteX9" fmla="*/ 790575 w 4562475"/>
              <a:gd name="connsiteY9" fmla="*/ 666750 h 1081088"/>
              <a:gd name="connsiteX10" fmla="*/ 790575 w 4562475"/>
              <a:gd name="connsiteY10" fmla="*/ 666750 h 1081088"/>
              <a:gd name="connsiteX11" fmla="*/ 938213 w 4562475"/>
              <a:gd name="connsiteY11" fmla="*/ 666750 h 1081088"/>
              <a:gd name="connsiteX12" fmla="*/ 938213 w 4562475"/>
              <a:gd name="connsiteY12" fmla="*/ 614363 h 1081088"/>
              <a:gd name="connsiteX13" fmla="*/ 1104900 w 4562475"/>
              <a:gd name="connsiteY13" fmla="*/ 614363 h 1081088"/>
              <a:gd name="connsiteX14" fmla="*/ 1104900 w 4562475"/>
              <a:gd name="connsiteY14" fmla="*/ 600075 h 1081088"/>
              <a:gd name="connsiteX15" fmla="*/ 1419225 w 4562475"/>
              <a:gd name="connsiteY15" fmla="*/ 600075 h 1081088"/>
              <a:gd name="connsiteX16" fmla="*/ 1419225 w 4562475"/>
              <a:gd name="connsiteY16" fmla="*/ 576263 h 1081088"/>
              <a:gd name="connsiteX17" fmla="*/ 1576388 w 4562475"/>
              <a:gd name="connsiteY17" fmla="*/ 576263 h 1081088"/>
              <a:gd name="connsiteX18" fmla="*/ 1576388 w 4562475"/>
              <a:gd name="connsiteY18" fmla="*/ 514350 h 1081088"/>
              <a:gd name="connsiteX19" fmla="*/ 1724025 w 4562475"/>
              <a:gd name="connsiteY19" fmla="*/ 514350 h 1081088"/>
              <a:gd name="connsiteX20" fmla="*/ 1724025 w 4562475"/>
              <a:gd name="connsiteY20" fmla="*/ 509588 h 1081088"/>
              <a:gd name="connsiteX21" fmla="*/ 1881188 w 4562475"/>
              <a:gd name="connsiteY21" fmla="*/ 509588 h 1081088"/>
              <a:gd name="connsiteX22" fmla="*/ 1881188 w 4562475"/>
              <a:gd name="connsiteY22" fmla="*/ 509588 h 1081088"/>
              <a:gd name="connsiteX23" fmla="*/ 1881188 w 4562475"/>
              <a:gd name="connsiteY23" fmla="*/ 485775 h 1081088"/>
              <a:gd name="connsiteX24" fmla="*/ 2043113 w 4562475"/>
              <a:gd name="connsiteY24" fmla="*/ 485775 h 1081088"/>
              <a:gd name="connsiteX25" fmla="*/ 2043113 w 4562475"/>
              <a:gd name="connsiteY25" fmla="*/ 466725 h 1081088"/>
              <a:gd name="connsiteX26" fmla="*/ 2352675 w 4562475"/>
              <a:gd name="connsiteY26" fmla="*/ 466725 h 1081088"/>
              <a:gd name="connsiteX27" fmla="*/ 2352675 w 4562475"/>
              <a:gd name="connsiteY27" fmla="*/ 438150 h 1081088"/>
              <a:gd name="connsiteX28" fmla="*/ 2519363 w 4562475"/>
              <a:gd name="connsiteY28" fmla="*/ 438150 h 1081088"/>
              <a:gd name="connsiteX29" fmla="*/ 2519363 w 4562475"/>
              <a:gd name="connsiteY29" fmla="*/ 414338 h 1081088"/>
              <a:gd name="connsiteX30" fmla="*/ 2667000 w 4562475"/>
              <a:gd name="connsiteY30" fmla="*/ 414338 h 1081088"/>
              <a:gd name="connsiteX31" fmla="*/ 2667000 w 4562475"/>
              <a:gd name="connsiteY31" fmla="*/ 347663 h 1081088"/>
              <a:gd name="connsiteX32" fmla="*/ 2833688 w 4562475"/>
              <a:gd name="connsiteY32" fmla="*/ 347663 h 1081088"/>
              <a:gd name="connsiteX33" fmla="*/ 2833688 w 4562475"/>
              <a:gd name="connsiteY33" fmla="*/ 338138 h 1081088"/>
              <a:gd name="connsiteX34" fmla="*/ 2990850 w 4562475"/>
              <a:gd name="connsiteY34" fmla="*/ 338138 h 1081088"/>
              <a:gd name="connsiteX35" fmla="*/ 2990850 w 4562475"/>
              <a:gd name="connsiteY35" fmla="*/ 304800 h 1081088"/>
              <a:gd name="connsiteX36" fmla="*/ 3143250 w 4562475"/>
              <a:gd name="connsiteY36" fmla="*/ 304800 h 1081088"/>
              <a:gd name="connsiteX37" fmla="*/ 3162300 w 4562475"/>
              <a:gd name="connsiteY37" fmla="*/ 285750 h 1081088"/>
              <a:gd name="connsiteX38" fmla="*/ 3305175 w 4562475"/>
              <a:gd name="connsiteY38" fmla="*/ 285750 h 1081088"/>
              <a:gd name="connsiteX39" fmla="*/ 3305175 w 4562475"/>
              <a:gd name="connsiteY39" fmla="*/ 238125 h 1081088"/>
              <a:gd name="connsiteX40" fmla="*/ 3457575 w 4562475"/>
              <a:gd name="connsiteY40" fmla="*/ 238125 h 1081088"/>
              <a:gd name="connsiteX41" fmla="*/ 3457575 w 4562475"/>
              <a:gd name="connsiteY41" fmla="*/ 219075 h 1081088"/>
              <a:gd name="connsiteX42" fmla="*/ 3614738 w 4562475"/>
              <a:gd name="connsiteY42" fmla="*/ 219075 h 1081088"/>
              <a:gd name="connsiteX43" fmla="*/ 3614738 w 4562475"/>
              <a:gd name="connsiteY43" fmla="*/ 157163 h 1081088"/>
              <a:gd name="connsiteX44" fmla="*/ 3781425 w 4562475"/>
              <a:gd name="connsiteY44" fmla="*/ 157163 h 1081088"/>
              <a:gd name="connsiteX45" fmla="*/ 3781425 w 4562475"/>
              <a:gd name="connsiteY45" fmla="*/ 100013 h 1081088"/>
              <a:gd name="connsiteX46" fmla="*/ 3929063 w 4562475"/>
              <a:gd name="connsiteY46" fmla="*/ 100013 h 1081088"/>
              <a:gd name="connsiteX47" fmla="*/ 3929063 w 4562475"/>
              <a:gd name="connsiteY47" fmla="*/ 80963 h 1081088"/>
              <a:gd name="connsiteX48" fmla="*/ 4090988 w 4562475"/>
              <a:gd name="connsiteY48" fmla="*/ 80963 h 1081088"/>
              <a:gd name="connsiteX49" fmla="*/ 4090988 w 4562475"/>
              <a:gd name="connsiteY49" fmla="*/ 33338 h 1081088"/>
              <a:gd name="connsiteX50" fmla="*/ 4248150 w 4562475"/>
              <a:gd name="connsiteY50" fmla="*/ 33338 h 1081088"/>
              <a:gd name="connsiteX51" fmla="*/ 4248150 w 4562475"/>
              <a:gd name="connsiteY51" fmla="*/ 0 h 1081088"/>
              <a:gd name="connsiteX52" fmla="*/ 4562475 w 4562475"/>
              <a:gd name="connsiteY52" fmla="*/ 0 h 108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62475" h="1081088">
                <a:moveTo>
                  <a:pt x="0" y="1081088"/>
                </a:moveTo>
                <a:lnTo>
                  <a:pt x="66675" y="1081088"/>
                </a:lnTo>
                <a:lnTo>
                  <a:pt x="66675" y="804863"/>
                </a:lnTo>
                <a:lnTo>
                  <a:pt x="323850" y="804863"/>
                </a:lnTo>
                <a:lnTo>
                  <a:pt x="323850" y="757238"/>
                </a:lnTo>
                <a:lnTo>
                  <a:pt x="461963" y="757238"/>
                </a:lnTo>
                <a:lnTo>
                  <a:pt x="461963" y="709613"/>
                </a:lnTo>
                <a:lnTo>
                  <a:pt x="628650" y="709613"/>
                </a:lnTo>
                <a:lnTo>
                  <a:pt x="628650" y="666750"/>
                </a:lnTo>
                <a:lnTo>
                  <a:pt x="790575" y="666750"/>
                </a:lnTo>
                <a:lnTo>
                  <a:pt x="790575" y="666750"/>
                </a:lnTo>
                <a:lnTo>
                  <a:pt x="938213" y="666750"/>
                </a:lnTo>
                <a:lnTo>
                  <a:pt x="938213" y="614363"/>
                </a:lnTo>
                <a:lnTo>
                  <a:pt x="1104900" y="614363"/>
                </a:lnTo>
                <a:lnTo>
                  <a:pt x="1104900" y="600075"/>
                </a:lnTo>
                <a:lnTo>
                  <a:pt x="1419225" y="600075"/>
                </a:lnTo>
                <a:lnTo>
                  <a:pt x="1419225" y="576263"/>
                </a:lnTo>
                <a:lnTo>
                  <a:pt x="1576388" y="576263"/>
                </a:lnTo>
                <a:lnTo>
                  <a:pt x="1576388" y="514350"/>
                </a:lnTo>
                <a:lnTo>
                  <a:pt x="1724025" y="514350"/>
                </a:lnTo>
                <a:lnTo>
                  <a:pt x="1724025" y="509588"/>
                </a:lnTo>
                <a:lnTo>
                  <a:pt x="1881188" y="509588"/>
                </a:lnTo>
                <a:lnTo>
                  <a:pt x="1881188" y="509588"/>
                </a:lnTo>
                <a:lnTo>
                  <a:pt x="1881188" y="485775"/>
                </a:lnTo>
                <a:lnTo>
                  <a:pt x="2043113" y="485775"/>
                </a:lnTo>
                <a:lnTo>
                  <a:pt x="2043113" y="466725"/>
                </a:lnTo>
                <a:lnTo>
                  <a:pt x="2352675" y="466725"/>
                </a:lnTo>
                <a:lnTo>
                  <a:pt x="2352675" y="438150"/>
                </a:lnTo>
                <a:lnTo>
                  <a:pt x="2519363" y="438150"/>
                </a:lnTo>
                <a:lnTo>
                  <a:pt x="2519363" y="414338"/>
                </a:lnTo>
                <a:lnTo>
                  <a:pt x="2667000" y="414338"/>
                </a:lnTo>
                <a:lnTo>
                  <a:pt x="2667000" y="347663"/>
                </a:lnTo>
                <a:lnTo>
                  <a:pt x="2833688" y="347663"/>
                </a:lnTo>
                <a:lnTo>
                  <a:pt x="2833688" y="338138"/>
                </a:lnTo>
                <a:lnTo>
                  <a:pt x="2990850" y="338138"/>
                </a:lnTo>
                <a:lnTo>
                  <a:pt x="2990850" y="304800"/>
                </a:lnTo>
                <a:lnTo>
                  <a:pt x="3143250" y="304800"/>
                </a:lnTo>
                <a:lnTo>
                  <a:pt x="3162300" y="285750"/>
                </a:lnTo>
                <a:lnTo>
                  <a:pt x="3305175" y="285750"/>
                </a:lnTo>
                <a:lnTo>
                  <a:pt x="3305175" y="238125"/>
                </a:lnTo>
                <a:lnTo>
                  <a:pt x="3457575" y="238125"/>
                </a:lnTo>
                <a:lnTo>
                  <a:pt x="3457575" y="219075"/>
                </a:lnTo>
                <a:lnTo>
                  <a:pt x="3614738" y="219075"/>
                </a:lnTo>
                <a:lnTo>
                  <a:pt x="3614738" y="157163"/>
                </a:lnTo>
                <a:lnTo>
                  <a:pt x="3781425" y="157163"/>
                </a:lnTo>
                <a:lnTo>
                  <a:pt x="3781425" y="100013"/>
                </a:lnTo>
                <a:lnTo>
                  <a:pt x="3929063" y="100013"/>
                </a:lnTo>
                <a:lnTo>
                  <a:pt x="3929063" y="80963"/>
                </a:lnTo>
                <a:lnTo>
                  <a:pt x="4090988" y="80963"/>
                </a:lnTo>
                <a:lnTo>
                  <a:pt x="4090988" y="33338"/>
                </a:lnTo>
                <a:lnTo>
                  <a:pt x="4248150" y="33338"/>
                </a:lnTo>
                <a:lnTo>
                  <a:pt x="4248150" y="0"/>
                </a:lnTo>
                <a:lnTo>
                  <a:pt x="4562475" y="0"/>
                </a:lnTo>
              </a:path>
            </a:pathLst>
          </a:custGeom>
          <a:noFill/>
          <a:ln w="28575">
            <a:solidFill>
              <a:schemeClr val="accent3"/>
            </a:solidFill>
            <a:miter lim="800000"/>
            <a:headEnd/>
            <a:tailEnd/>
          </a:ln>
        </p:spPr>
        <p:txBody>
          <a:bodyPr rtlCol="0" anchor="ctr"/>
          <a:lstStyle/>
          <a:p>
            <a:pPr algn="ctr"/>
            <a:endParaRPr lang="en-US" dirty="0"/>
          </a:p>
        </p:txBody>
      </p:sp>
      <p:cxnSp>
        <p:nvCxnSpPr>
          <p:cNvPr id="20" name="Straight Connector 19">
            <a:extLst>
              <a:ext uri="{FF2B5EF4-FFF2-40B4-BE49-F238E27FC236}">
                <a16:creationId xmlns:a16="http://schemas.microsoft.com/office/drawing/2014/main" xmlns="" id="{7C6450A0-1FB0-499A-B26D-7F149278E797}"/>
              </a:ext>
            </a:extLst>
          </p:cNvPr>
          <p:cNvCxnSpPr/>
          <p:nvPr/>
        </p:nvCxnSpPr>
        <p:spPr bwMode="auto">
          <a:xfrm flipV="1">
            <a:off x="7004304" y="2331719"/>
            <a:ext cx="0" cy="2788921"/>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 xmlns:p14="http://schemas.microsoft.com/office/powerpoint/2010/main" val="25074201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A4AF6D-5DC7-4873-AF90-5EE1D7057731}"/>
              </a:ext>
            </a:extLst>
          </p:cNvPr>
          <p:cNvSpPr>
            <a:spLocks noGrp="1"/>
          </p:cNvSpPr>
          <p:nvPr>
            <p:ph type="title"/>
          </p:nvPr>
        </p:nvSpPr>
        <p:spPr/>
        <p:txBody>
          <a:bodyPr/>
          <a:lstStyle/>
          <a:p>
            <a:pPr algn="ctr"/>
            <a:r>
              <a:rPr lang="en-US" dirty="0">
                <a:solidFill>
                  <a:schemeClr val="bg1"/>
                </a:solidFill>
              </a:rPr>
              <a:t>Meta-analysis of Systemic Corticosteroids in </a:t>
            </a:r>
            <a:br>
              <a:rPr lang="en-US" dirty="0">
                <a:solidFill>
                  <a:schemeClr val="bg1"/>
                </a:solidFill>
              </a:rPr>
            </a:br>
            <a:r>
              <a:rPr lang="en-US" dirty="0">
                <a:solidFill>
                  <a:schemeClr val="bg1"/>
                </a:solidFill>
              </a:rPr>
              <a:t>Critically III Patients With COVID-19</a:t>
            </a:r>
          </a:p>
        </p:txBody>
      </p:sp>
      <p:grpSp>
        <p:nvGrpSpPr>
          <p:cNvPr id="3" name="Group 1">
            <a:extLst>
              <a:ext uri="{FF2B5EF4-FFF2-40B4-BE49-F238E27FC236}">
                <a16:creationId xmlns:a16="http://schemas.microsoft.com/office/drawing/2014/main" xmlns="" id="{23239D37-5E12-42CB-88B5-2CD28D53214D}"/>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4955973B-E87C-4FE5-A445-70701BFC19D2}"/>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C5196E40-D8FE-44AA-A7D3-1797ED8B7EF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0" name="TextBox 9">
            <a:extLst>
              <a:ext uri="{FF2B5EF4-FFF2-40B4-BE49-F238E27FC236}">
                <a16:creationId xmlns:a16="http://schemas.microsoft.com/office/drawing/2014/main" xmlns="" id="{65819B46-FEAE-4B0B-B3CB-25CA20F1A8D6}"/>
              </a:ext>
            </a:extLst>
          </p:cNvPr>
          <p:cNvSpPr txBox="1"/>
          <p:nvPr/>
        </p:nvSpPr>
        <p:spPr bwMode="auto">
          <a:xfrm>
            <a:off x="705259" y="6109400"/>
            <a:ext cx="22791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lang="en-US" sz="1400" b="0" dirty="0">
                <a:solidFill>
                  <a:schemeClr val="bg1"/>
                </a:solidFill>
                <a:latin typeface="Calibri" panose="020F0502020204030204" pitchFamily="34" charset="0"/>
              </a:rPr>
              <a:t>*</a:t>
            </a:r>
            <a:r>
              <a:rPr lang="en-US" sz="1400" b="0" dirty="0">
                <a:solidFill>
                  <a:schemeClr val="bg2">
                    <a:lumMod val="10000"/>
                  </a:schemeClr>
                </a:solidFill>
                <a:latin typeface="Calibri" panose="020F0502020204030204" pitchFamily="34" charset="0"/>
              </a:rPr>
              <a:t>P</a:t>
            </a:r>
            <a:r>
              <a:rPr kumimoji="0" lang="en-US" sz="1400" b="0" i="0" u="none" strike="noStrike" cap="none" normalizeH="0" baseline="0" dirty="0">
                <a:ln>
                  <a:noFill/>
                </a:ln>
                <a:solidFill>
                  <a:schemeClr val="bg2">
                    <a:lumMod val="10000"/>
                  </a:schemeClr>
                </a:solidFill>
                <a:effectLst/>
                <a:latin typeface="Calibri" panose="020F0502020204030204" pitchFamily="34" charset="0"/>
              </a:rPr>
              <a:t>er Berlin Criteria9.</a:t>
            </a:r>
            <a:endParaRPr lang="en-US" sz="1400" b="0" dirty="0">
              <a:solidFill>
                <a:schemeClr val="bg1"/>
              </a:solidFill>
              <a:latin typeface="Calibri" panose="020F0502020204030204" pitchFamily="34" charset="0"/>
            </a:endParaRPr>
          </a:p>
        </p:txBody>
      </p:sp>
      <p:sp>
        <p:nvSpPr>
          <p:cNvPr id="8" name="Text Box 15">
            <a:extLst>
              <a:ext uri="{FF2B5EF4-FFF2-40B4-BE49-F238E27FC236}">
                <a16:creationId xmlns:a16="http://schemas.microsoft.com/office/drawing/2014/main" xmlns="" id="{349BCAB6-679F-43ED-BABD-FBEF09BB3CC2}"/>
              </a:ext>
            </a:extLst>
          </p:cNvPr>
          <p:cNvSpPr txBox="1">
            <a:spLocks noChangeArrowheads="1"/>
          </p:cNvSpPr>
          <p:nvPr/>
        </p:nvSpPr>
        <p:spPr bwMode="auto">
          <a:xfrm>
            <a:off x="404238" y="6356939"/>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WHO REACT Working Group. JAMA. 2020</a:t>
            </a:r>
            <a:r>
              <a:rPr lang="en-US" altLang="en-US" sz="1200" b="0" spc="-10" dirty="0">
                <a:solidFill>
                  <a:schemeClr val="bg2"/>
                </a:solidFill>
                <a:latin typeface="Calibri" panose="020F0502020204030204" pitchFamily="34" charset="0"/>
              </a:rPr>
              <a:t>;</a:t>
            </a:r>
            <a:r>
              <a:rPr lang="en-US" altLang="en-US" sz="1200" b="0" spc="-10" dirty="0">
                <a:solidFill>
                  <a:schemeClr val="bg2"/>
                </a:solidFill>
                <a:latin typeface="Calibri" panose="020F0502020204030204" pitchFamily="34" charset="0"/>
                <a:cs typeface="+mn-cs"/>
              </a:rPr>
              <a:t>[Epub</a:t>
            </a:r>
            <a:r>
              <a:rPr lang="en-US" altLang="en-US" sz="1200" b="0" spc="-10" dirty="0">
                <a:solidFill>
                  <a:schemeClr val="bg2"/>
                </a:solidFill>
                <a:latin typeface="Calibri" panose="020F0502020204030204" pitchFamily="34" charset="0"/>
              </a:rPr>
              <a:t>].</a:t>
            </a:r>
            <a:endParaRPr lang="en-US" altLang="en-US" sz="1200" b="0" dirty="0">
              <a:solidFill>
                <a:schemeClr val="bg2"/>
              </a:solidFill>
              <a:latin typeface="Calibri" panose="020F0502020204030204" pitchFamily="34" charset="0"/>
              <a:cs typeface="+mn-cs"/>
            </a:endParaRPr>
          </a:p>
        </p:txBody>
      </p:sp>
      <p:graphicFrame>
        <p:nvGraphicFramePr>
          <p:cNvPr id="9" name="Group 3">
            <a:extLst>
              <a:ext uri="{FF2B5EF4-FFF2-40B4-BE49-F238E27FC236}">
                <a16:creationId xmlns:a16="http://schemas.microsoft.com/office/drawing/2014/main" xmlns="" id="{EF266DCD-CDE7-4FE2-9007-E017747A38F5}"/>
              </a:ext>
            </a:extLst>
          </p:cNvPr>
          <p:cNvGraphicFramePr>
            <a:graphicFrameLocks/>
          </p:cNvGraphicFramePr>
          <p:nvPr>
            <p:extLst>
              <p:ext uri="{D42A27DB-BD31-4B8C-83A1-F6EECF244321}">
                <p14:modId xmlns="" xmlns:p14="http://schemas.microsoft.com/office/powerpoint/2010/main" val="411989936"/>
              </p:ext>
            </p:extLst>
          </p:nvPr>
        </p:nvGraphicFramePr>
        <p:xfrm>
          <a:off x="719138" y="1610296"/>
          <a:ext cx="10763248" cy="4486752"/>
        </p:xfrm>
        <a:graphic>
          <a:graphicData uri="http://schemas.openxmlformats.org/drawingml/2006/table">
            <a:tbl>
              <a:tblPr/>
              <a:tblGrid>
                <a:gridCol w="1223131">
                  <a:extLst>
                    <a:ext uri="{9D8B030D-6E8A-4147-A177-3AD203B41FA5}">
                      <a16:colId xmlns:a16="http://schemas.microsoft.com/office/drawing/2014/main" xmlns="" val="20000"/>
                    </a:ext>
                  </a:extLst>
                </a:gridCol>
                <a:gridCol w="989428">
                  <a:extLst>
                    <a:ext uri="{9D8B030D-6E8A-4147-A177-3AD203B41FA5}">
                      <a16:colId xmlns:a16="http://schemas.microsoft.com/office/drawing/2014/main" xmlns="" val="20001"/>
                    </a:ext>
                  </a:extLst>
                </a:gridCol>
                <a:gridCol w="2052541">
                  <a:extLst>
                    <a:ext uri="{9D8B030D-6E8A-4147-A177-3AD203B41FA5}">
                      <a16:colId xmlns:a16="http://schemas.microsoft.com/office/drawing/2014/main" xmlns="" val="20002"/>
                    </a:ext>
                  </a:extLst>
                </a:gridCol>
                <a:gridCol w="1754930">
                  <a:extLst>
                    <a:ext uri="{9D8B030D-6E8A-4147-A177-3AD203B41FA5}">
                      <a16:colId xmlns:a16="http://schemas.microsoft.com/office/drawing/2014/main" xmlns="" val="20003"/>
                    </a:ext>
                  </a:extLst>
                </a:gridCol>
                <a:gridCol w="2144895">
                  <a:extLst>
                    <a:ext uri="{9D8B030D-6E8A-4147-A177-3AD203B41FA5}">
                      <a16:colId xmlns:a16="http://schemas.microsoft.com/office/drawing/2014/main" xmlns="" val="20004"/>
                    </a:ext>
                  </a:extLst>
                </a:gridCol>
                <a:gridCol w="1286258">
                  <a:extLst>
                    <a:ext uri="{9D8B030D-6E8A-4147-A177-3AD203B41FA5}">
                      <a16:colId xmlns:a16="http://schemas.microsoft.com/office/drawing/2014/main" xmlns="" val="793560661"/>
                    </a:ext>
                  </a:extLst>
                </a:gridCol>
                <a:gridCol w="1312065">
                  <a:extLst>
                    <a:ext uri="{9D8B030D-6E8A-4147-A177-3AD203B41FA5}">
                      <a16:colId xmlns:a16="http://schemas.microsoft.com/office/drawing/2014/main" xmlns="" val="2213867274"/>
                    </a:ext>
                  </a:extLst>
                </a:gridCol>
              </a:tblGrid>
              <a:tr h="252052">
                <a:tc rowSpan="2">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GB" sz="1600" b="1" i="0" u="none" strike="noStrike" cap="none" normalizeH="0" baseline="0" dirty="0">
                          <a:ln>
                            <a:noFill/>
                          </a:ln>
                          <a:solidFill>
                            <a:schemeClr val="tx1"/>
                          </a:solidFill>
                          <a:effectLst/>
                          <a:latin typeface="Calibri" panose="020F0502020204030204" pitchFamily="34" charset="0"/>
                        </a:rPr>
                        <a:t>Trial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Location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Eligibility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Treatment Arms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Outcome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2520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Primary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Mortality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425864069"/>
                  </a:ext>
                </a:extLst>
              </a:tr>
              <a:tr h="801957">
                <a:tc>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DEXA-COVID 19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Spain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Intubation, mechanical ventilation, moderate to severe ARDS*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Dexamethasone vs usual care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 mg/day IV for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5 days, then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10 mg/day IV for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5 days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60-day mortality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801957">
                <a:tc>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CoDEX</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Brazil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Intubation, mechanical ventilation, moderate to severe ARDS*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Dexamethasone vs usual care</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 mg/day IV for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5 days, then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10 mg/day IV for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5 days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Ventilator-free days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618656">
                <a:tc>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RECOVERY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UK</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Intubation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Dexamethasone vs usual care</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 mg/day PO or IV</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28-day mortality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r h="801957">
                <a:tc>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CAPE COVID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France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ICU/intermediate care unit, O</a:t>
                      </a:r>
                      <a:r>
                        <a:rPr kumimoji="0" lang="en-US" sz="16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 6 L/min)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Hydrocortisone vs placebo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Continuous IV infusion 8-14 days with tapered dosing (200 mg/day to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50 mg/day)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 21-day treatment failure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 xmlns:p14="http://schemas.microsoft.com/office/powerpoint/2010/main" val="40639603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A4AF6D-5DC7-4873-AF90-5EE1D7057731}"/>
              </a:ext>
            </a:extLst>
          </p:cNvPr>
          <p:cNvSpPr>
            <a:spLocks noGrp="1"/>
          </p:cNvSpPr>
          <p:nvPr>
            <p:ph type="title"/>
          </p:nvPr>
        </p:nvSpPr>
        <p:spPr/>
        <p:txBody>
          <a:bodyPr/>
          <a:lstStyle/>
          <a:p>
            <a:pPr algn="ctr"/>
            <a:r>
              <a:rPr lang="en-US" dirty="0">
                <a:solidFill>
                  <a:schemeClr val="bg1"/>
                </a:solidFill>
              </a:rPr>
              <a:t>Meta-analysis of Systemic Corticosteroids in </a:t>
            </a:r>
            <a:br>
              <a:rPr lang="en-US" dirty="0">
                <a:solidFill>
                  <a:schemeClr val="bg1"/>
                </a:solidFill>
              </a:rPr>
            </a:br>
            <a:r>
              <a:rPr lang="en-US" dirty="0">
                <a:solidFill>
                  <a:schemeClr val="bg1"/>
                </a:solidFill>
              </a:rPr>
              <a:t>Critically III Patients With COVID-19</a:t>
            </a:r>
          </a:p>
        </p:txBody>
      </p:sp>
      <p:sp>
        <p:nvSpPr>
          <p:cNvPr id="4" name="Text Box 15">
            <a:extLst>
              <a:ext uri="{FF2B5EF4-FFF2-40B4-BE49-F238E27FC236}">
                <a16:creationId xmlns:a16="http://schemas.microsoft.com/office/drawing/2014/main" xmlns="" id="{1E8BA6F2-78FE-4A2C-A79E-0EAD1D76BB8C}"/>
              </a:ext>
            </a:extLst>
          </p:cNvPr>
          <p:cNvSpPr txBox="1">
            <a:spLocks noChangeArrowheads="1"/>
          </p:cNvSpPr>
          <p:nvPr/>
        </p:nvSpPr>
        <p:spPr bwMode="auto">
          <a:xfrm>
            <a:off x="404238" y="636557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WHO REACT Working Group. JAMA. 2020</a:t>
            </a:r>
            <a:r>
              <a:rPr lang="en-US" altLang="en-US" sz="1200" b="0" spc="-10" dirty="0">
                <a:solidFill>
                  <a:schemeClr val="bg2"/>
                </a:solidFill>
                <a:latin typeface="Calibri" panose="020F0502020204030204" pitchFamily="34" charset="0"/>
              </a:rPr>
              <a:t>;</a:t>
            </a:r>
            <a:r>
              <a:rPr lang="en-US" altLang="en-US" sz="1200" b="0" spc="-10" dirty="0">
                <a:solidFill>
                  <a:schemeClr val="bg2"/>
                </a:solidFill>
                <a:latin typeface="Calibri" panose="020F0502020204030204" pitchFamily="34" charset="0"/>
                <a:cs typeface="+mn-cs"/>
              </a:rPr>
              <a:t>[Epub</a:t>
            </a:r>
            <a:r>
              <a:rPr lang="en-US" altLang="en-US" sz="1200" b="0" spc="-10" dirty="0">
                <a:solidFill>
                  <a:schemeClr val="bg2"/>
                </a:solidFill>
                <a:latin typeface="Calibri" panose="020F0502020204030204" pitchFamily="34" charset="0"/>
              </a:rPr>
              <a:t>].</a:t>
            </a:r>
            <a:endParaRPr lang="en-US" altLang="en-US" sz="1200" b="0" dirty="0">
              <a:solidFill>
                <a:schemeClr val="bg2"/>
              </a:solidFill>
              <a:latin typeface="Calibri" panose="020F0502020204030204" pitchFamily="34" charset="0"/>
              <a:cs typeface="+mn-cs"/>
            </a:endParaRPr>
          </a:p>
        </p:txBody>
      </p:sp>
      <p:grpSp>
        <p:nvGrpSpPr>
          <p:cNvPr id="3" name="Group 1">
            <a:extLst>
              <a:ext uri="{FF2B5EF4-FFF2-40B4-BE49-F238E27FC236}">
                <a16:creationId xmlns:a16="http://schemas.microsoft.com/office/drawing/2014/main" xmlns="" id="{23239D37-5E12-42CB-88B5-2CD28D53214D}"/>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4955973B-E87C-4FE5-A445-70701BFC19D2}"/>
                </a:ext>
              </a:extLst>
            </p:cNvPr>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C5196E40-D8FE-44AA-A7D3-1797ED8B7EF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graphicFrame>
        <p:nvGraphicFramePr>
          <p:cNvPr id="8" name="Group 3">
            <a:extLst>
              <a:ext uri="{FF2B5EF4-FFF2-40B4-BE49-F238E27FC236}">
                <a16:creationId xmlns:a16="http://schemas.microsoft.com/office/drawing/2014/main" xmlns="" id="{BCC093F4-0FA6-4D6C-AC92-3775D5979C22}"/>
              </a:ext>
            </a:extLst>
          </p:cNvPr>
          <p:cNvGraphicFramePr>
            <a:graphicFrameLocks/>
          </p:cNvGraphicFramePr>
          <p:nvPr>
            <p:extLst>
              <p:ext uri="{D42A27DB-BD31-4B8C-83A1-F6EECF244321}">
                <p14:modId xmlns="" xmlns:p14="http://schemas.microsoft.com/office/powerpoint/2010/main" val="3175664461"/>
              </p:ext>
            </p:extLst>
          </p:nvPr>
        </p:nvGraphicFramePr>
        <p:xfrm>
          <a:off x="726140" y="1611208"/>
          <a:ext cx="10756063" cy="4395296"/>
        </p:xfrm>
        <a:graphic>
          <a:graphicData uri="http://schemas.openxmlformats.org/drawingml/2006/table">
            <a:tbl>
              <a:tblPr/>
              <a:tblGrid>
                <a:gridCol w="1016560">
                  <a:extLst>
                    <a:ext uri="{9D8B030D-6E8A-4147-A177-3AD203B41FA5}">
                      <a16:colId xmlns:a16="http://schemas.microsoft.com/office/drawing/2014/main" xmlns="" val="20000"/>
                    </a:ext>
                  </a:extLst>
                </a:gridCol>
                <a:gridCol w="1631962">
                  <a:extLst>
                    <a:ext uri="{9D8B030D-6E8A-4147-A177-3AD203B41FA5}">
                      <a16:colId xmlns:a16="http://schemas.microsoft.com/office/drawing/2014/main" xmlns="" val="20001"/>
                    </a:ext>
                  </a:extLst>
                </a:gridCol>
                <a:gridCol w="2502569">
                  <a:extLst>
                    <a:ext uri="{9D8B030D-6E8A-4147-A177-3AD203B41FA5}">
                      <a16:colId xmlns:a16="http://schemas.microsoft.com/office/drawing/2014/main" xmlns="" val="20002"/>
                    </a:ext>
                  </a:extLst>
                </a:gridCol>
                <a:gridCol w="1955449">
                  <a:extLst>
                    <a:ext uri="{9D8B030D-6E8A-4147-A177-3AD203B41FA5}">
                      <a16:colId xmlns:a16="http://schemas.microsoft.com/office/drawing/2014/main" xmlns="" val="20003"/>
                    </a:ext>
                  </a:extLst>
                </a:gridCol>
                <a:gridCol w="984562">
                  <a:extLst>
                    <a:ext uri="{9D8B030D-6E8A-4147-A177-3AD203B41FA5}">
                      <a16:colId xmlns:a16="http://schemas.microsoft.com/office/drawing/2014/main" xmlns="" val="20004"/>
                    </a:ext>
                  </a:extLst>
                </a:gridCol>
                <a:gridCol w="1490517">
                  <a:extLst>
                    <a:ext uri="{9D8B030D-6E8A-4147-A177-3AD203B41FA5}">
                      <a16:colId xmlns:a16="http://schemas.microsoft.com/office/drawing/2014/main" xmlns="" val="793560661"/>
                    </a:ext>
                  </a:extLst>
                </a:gridCol>
                <a:gridCol w="1174444">
                  <a:extLst>
                    <a:ext uri="{9D8B030D-6E8A-4147-A177-3AD203B41FA5}">
                      <a16:colId xmlns:a16="http://schemas.microsoft.com/office/drawing/2014/main" xmlns="" val="2213867274"/>
                    </a:ext>
                  </a:extLst>
                </a:gridCol>
              </a:tblGrid>
              <a:tr h="146415">
                <a:tc rowSpan="2">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GB" sz="1600" b="1" i="0" u="none" strike="noStrike" cap="none" normalizeH="0" baseline="0" dirty="0">
                          <a:ln>
                            <a:noFill/>
                          </a:ln>
                          <a:solidFill>
                            <a:schemeClr val="tx1"/>
                          </a:solidFill>
                          <a:effectLst/>
                          <a:latin typeface="Calibri" panose="020F0502020204030204" pitchFamily="34" charset="0"/>
                        </a:rPr>
                        <a:t>Trial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Location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Eligibility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Treatment Arms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Outcome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14641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Primary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Mortality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425864069"/>
                  </a:ext>
                </a:extLst>
              </a:tr>
              <a:tr h="465850">
                <a:tc>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COVID STEROID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Denmark</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O</a:t>
                      </a:r>
                      <a:r>
                        <a:rPr kumimoji="0" lang="en-US" sz="16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 10 L/min)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Hydrocortisone vs placebo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200 mg/ day IV for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7 days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Days alive without life</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support at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6"/>
                  </a:ext>
                </a:extLst>
              </a:tr>
              <a:tr h="678807">
                <a:tc>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REMAP-COVID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Australia, Canada, EU, New Zealand, UK, US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Admitted to ICU receiving high-flow </a:t>
                      </a:r>
                      <a:r>
                        <a:rPr kumimoji="0" lang="en-US" sz="1600" b="0" i="0" u="none" strike="noStrike" cap="none" normalizeH="0" baseline="0">
                          <a:ln>
                            <a:noFill/>
                          </a:ln>
                          <a:solidFill>
                            <a:schemeClr val="bg2">
                              <a:lumMod val="10000"/>
                            </a:schemeClr>
                          </a:solidFill>
                          <a:effectLst/>
                          <a:latin typeface="Calibri" panose="020F0502020204030204" pitchFamily="34" charset="0"/>
                        </a:rPr>
                        <a:t>nasal O</a:t>
                      </a:r>
                      <a:r>
                        <a:rPr kumimoji="0" lang="en-US" sz="1600" b="0" i="0" u="none" strike="noStrike" cap="none" normalizeH="0" baseline="-25000">
                          <a:ln>
                            <a:noFill/>
                          </a:ln>
                          <a:solidFill>
                            <a:schemeClr val="bg2">
                              <a:lumMod val="10000"/>
                            </a:schemeClr>
                          </a:solidFill>
                          <a:effectLst/>
                          <a:latin typeface="Calibri" panose="020F0502020204030204" pitchFamily="34" charset="0"/>
                        </a:rPr>
                        <a:t>2</a:t>
                      </a:r>
                      <a:r>
                        <a:rPr kumimoji="0" lang="en-US" sz="1600" b="0" i="0" u="none" strike="noStrike" cap="none" normalizeH="0" baseline="0">
                          <a:ln>
                            <a:noFill/>
                          </a:ln>
                          <a:solidFill>
                            <a:schemeClr val="bg2">
                              <a:lumMod val="10000"/>
                            </a:schemeClr>
                          </a:solidFill>
                          <a:effectLst/>
                          <a:latin typeface="Calibri" panose="020F0502020204030204" pitchFamily="34" charset="0"/>
                        </a:rPr>
                        <a:t> with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FIO</a:t>
                      </a:r>
                      <a:r>
                        <a:rPr kumimoji="0" lang="en-US" sz="16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 0.4 at ≥ 30 L/min, noninvasive or invasive</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ventilatory support, or</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receiving vasopressors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Hydrocortisone vs usual care</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50 mg IV every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6 hrs for 7 days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Composite of hospital mortality</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and ICU organ support–free</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days to Day 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7"/>
                  </a:ext>
                </a:extLst>
              </a:tr>
              <a:tr h="572329">
                <a:tc>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Steroids-SARI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China</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ICU with PaO</a:t>
                      </a:r>
                      <a:r>
                        <a:rPr kumimoji="0" lang="en-US" sz="16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600" b="0" i="0" u="none" strike="noStrike" cap="none" normalizeH="0" baseline="0" dirty="0">
                          <a:ln>
                            <a:noFill/>
                          </a:ln>
                          <a:solidFill>
                            <a:schemeClr val="bg2">
                              <a:lumMod val="10000"/>
                            </a:schemeClr>
                          </a:solidFill>
                          <a:effectLst/>
                          <a:latin typeface="Calibri" panose="020F0502020204030204" pitchFamily="34" charset="0"/>
                        </a:rPr>
                        <a:t>:FIO</a:t>
                      </a:r>
                      <a:r>
                        <a:rPr kumimoji="0" lang="en-US" sz="1600" b="0" i="0" u="none" strike="noStrike" cap="none" normalizeH="0" baseline="-25000" dirty="0">
                          <a:ln>
                            <a:noFill/>
                          </a:ln>
                          <a:solidFill>
                            <a:schemeClr val="bg2">
                              <a:lumMod val="10000"/>
                            </a:schemeClr>
                          </a:solidFill>
                          <a:effectLst/>
                          <a:latin typeface="Calibri" panose="020F0502020204030204" pitchFamily="34" charset="0"/>
                        </a:rPr>
                        <a:t>2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&lt; 200 mm Hg on positive pressure ventilation or high-flow nasal canulae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&gt; 45 L/min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Methylprednisolone vs usual care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40 mg IV every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12 hrs for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5 days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Lower lung injury score at Day 7</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and Day 14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30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079241902"/>
                  </a:ext>
                </a:extLst>
              </a:tr>
            </a:tbl>
          </a:graphicData>
        </a:graphic>
      </p:graphicFrame>
    </p:spTree>
    <p:extLst>
      <p:ext uri="{BB962C8B-B14F-4D97-AF65-F5344CB8AC3E}">
        <p14:creationId xmlns="" xmlns:p14="http://schemas.microsoft.com/office/powerpoint/2010/main" val="335293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A4AF6D-5DC7-4873-AF90-5EE1D7057731}"/>
              </a:ext>
            </a:extLst>
          </p:cNvPr>
          <p:cNvSpPr>
            <a:spLocks noGrp="1"/>
          </p:cNvSpPr>
          <p:nvPr>
            <p:ph type="title"/>
          </p:nvPr>
        </p:nvSpPr>
        <p:spPr/>
        <p:txBody>
          <a:bodyPr/>
          <a:lstStyle/>
          <a:p>
            <a:pPr algn="ctr"/>
            <a:r>
              <a:rPr lang="en-US" dirty="0">
                <a:solidFill>
                  <a:schemeClr val="bg1"/>
                </a:solidFill>
              </a:rPr>
              <a:t>Systemic Corticosteroids and 28-Day All-Cause </a:t>
            </a:r>
            <a:br>
              <a:rPr lang="en-US" dirty="0">
                <a:solidFill>
                  <a:schemeClr val="bg1"/>
                </a:solidFill>
              </a:rPr>
            </a:br>
            <a:r>
              <a:rPr lang="en-US" dirty="0">
                <a:solidFill>
                  <a:schemeClr val="bg1"/>
                </a:solidFill>
              </a:rPr>
              <a:t>Mortality in Critically Ill Patients With COVID-19</a:t>
            </a:r>
          </a:p>
        </p:txBody>
      </p:sp>
      <p:grpSp>
        <p:nvGrpSpPr>
          <p:cNvPr id="3" name="Group 1">
            <a:extLst>
              <a:ext uri="{FF2B5EF4-FFF2-40B4-BE49-F238E27FC236}">
                <a16:creationId xmlns:a16="http://schemas.microsoft.com/office/drawing/2014/main" xmlns="" id="{23239D37-5E12-42CB-88B5-2CD28D53214D}"/>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4955973B-E87C-4FE5-A445-70701BFC19D2}"/>
                </a:ext>
              </a:extLst>
            </p:cNvPr>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C5196E40-D8FE-44AA-A7D3-1797ED8B7EF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graphicFrame>
        <p:nvGraphicFramePr>
          <p:cNvPr id="11" name="Group 3">
            <a:extLst>
              <a:ext uri="{FF2B5EF4-FFF2-40B4-BE49-F238E27FC236}">
                <a16:creationId xmlns:a16="http://schemas.microsoft.com/office/drawing/2014/main" xmlns="" id="{5815F9DB-CFBE-4DDE-B1B8-0D7E38E74BB2}"/>
              </a:ext>
            </a:extLst>
          </p:cNvPr>
          <p:cNvGraphicFramePr>
            <a:graphicFrameLocks/>
          </p:cNvGraphicFramePr>
          <p:nvPr>
            <p:extLst>
              <p:ext uri="{D42A27DB-BD31-4B8C-83A1-F6EECF244321}">
                <p14:modId xmlns="" xmlns:p14="http://schemas.microsoft.com/office/powerpoint/2010/main" val="218540312"/>
              </p:ext>
            </p:extLst>
          </p:nvPr>
        </p:nvGraphicFramePr>
        <p:xfrm>
          <a:off x="719139" y="1600200"/>
          <a:ext cx="7103604" cy="4370832"/>
        </p:xfrm>
        <a:graphic>
          <a:graphicData uri="http://schemas.openxmlformats.org/drawingml/2006/table">
            <a:tbl>
              <a:tblPr/>
              <a:tblGrid>
                <a:gridCol w="1222105">
                  <a:extLst>
                    <a:ext uri="{9D8B030D-6E8A-4147-A177-3AD203B41FA5}">
                      <a16:colId xmlns:a16="http://schemas.microsoft.com/office/drawing/2014/main" xmlns="" val="20000"/>
                    </a:ext>
                  </a:extLst>
                </a:gridCol>
                <a:gridCol w="1995849">
                  <a:extLst>
                    <a:ext uri="{9D8B030D-6E8A-4147-A177-3AD203B41FA5}">
                      <a16:colId xmlns:a16="http://schemas.microsoft.com/office/drawing/2014/main" xmlns="" val="4054070787"/>
                    </a:ext>
                  </a:extLst>
                </a:gridCol>
                <a:gridCol w="881810">
                  <a:extLst>
                    <a:ext uri="{9D8B030D-6E8A-4147-A177-3AD203B41FA5}">
                      <a16:colId xmlns:a16="http://schemas.microsoft.com/office/drawing/2014/main" xmlns="" val="2957073103"/>
                    </a:ext>
                  </a:extLst>
                </a:gridCol>
                <a:gridCol w="921341">
                  <a:extLst>
                    <a:ext uri="{9D8B030D-6E8A-4147-A177-3AD203B41FA5}">
                      <a16:colId xmlns:a16="http://schemas.microsoft.com/office/drawing/2014/main" xmlns="" val="4201804558"/>
                    </a:ext>
                  </a:extLst>
                </a:gridCol>
                <a:gridCol w="1249534">
                  <a:extLst>
                    <a:ext uri="{9D8B030D-6E8A-4147-A177-3AD203B41FA5}">
                      <a16:colId xmlns:a16="http://schemas.microsoft.com/office/drawing/2014/main" xmlns="" val="1626574192"/>
                    </a:ext>
                  </a:extLst>
                </a:gridCol>
                <a:gridCol w="832965">
                  <a:extLst>
                    <a:ext uri="{9D8B030D-6E8A-4147-A177-3AD203B41FA5}">
                      <a16:colId xmlns:a16="http://schemas.microsoft.com/office/drawing/2014/main" xmlns="" val="3010020035"/>
                    </a:ext>
                  </a:extLst>
                </a:gridCol>
              </a:tblGrid>
              <a:tr h="0">
                <a:tc rowSpan="2">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GB" sz="1200" b="1" i="0" u="none" strike="noStrike" kern="1200" cap="none" normalizeH="0" baseline="0" dirty="0">
                          <a:ln>
                            <a:noFill/>
                          </a:ln>
                          <a:solidFill>
                            <a:schemeClr val="tx1"/>
                          </a:solidFill>
                          <a:effectLst/>
                          <a:latin typeface="Calibri" panose="020F0502020204030204" pitchFamily="34" charset="0"/>
                          <a:ea typeface="+mn-ea"/>
                          <a:cs typeface="+mn-cs"/>
                        </a:rPr>
                        <a:t>Drug/Trial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Calibri" panose="020F0502020204030204" pitchFamily="34" charset="0"/>
                        </a:rPr>
                        <a:t>Initial Dose</a:t>
                      </a:r>
                      <a:endParaRPr kumimoji="0" lang="en-GB"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algn="ctr"/>
                      <a:r>
                        <a:rPr kumimoji="0" lang="en-US" sz="1200" b="1" i="0" u="none" strike="noStrike" cap="none" normalizeH="0" baseline="0" dirty="0">
                          <a:ln>
                            <a:noFill/>
                          </a:ln>
                          <a:solidFill>
                            <a:schemeClr val="tx1"/>
                          </a:solidFill>
                          <a:effectLst/>
                          <a:latin typeface="Calibri" panose="020F0502020204030204" pitchFamily="34" charset="0"/>
                        </a:rPr>
                        <a:t>Deaths/n</a:t>
                      </a:r>
                      <a:endParaRPr lang="en-US"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471D"/>
                    </a:solidFill>
                  </a:tcPr>
                </a:tc>
                <a:tc hMerge="1">
                  <a:txBody>
                    <a:bodyPr/>
                    <a:lstStyle/>
                    <a:p>
                      <a:pPr algn="ctr"/>
                      <a:endParaRPr lang="en-US"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Calibri" panose="020F0502020204030204" pitchFamily="34" charset="0"/>
                        </a:rPr>
                        <a:t>Odds Ratio </a:t>
                      </a:r>
                      <a:br>
                        <a:rPr kumimoji="0" lang="en-US" sz="1200" b="1" i="0" u="none" strike="noStrike" cap="none" normalizeH="0" baseline="0" dirty="0">
                          <a:ln>
                            <a:noFill/>
                          </a:ln>
                          <a:solidFill>
                            <a:schemeClr val="tx1"/>
                          </a:solidFill>
                          <a:effectLst/>
                          <a:latin typeface="Calibri" panose="020F0502020204030204" pitchFamily="34" charset="0"/>
                        </a:rPr>
                      </a:br>
                      <a:r>
                        <a:rPr kumimoji="0" lang="en-US" sz="1200" b="1" i="0" u="none" strike="noStrike" cap="none" normalizeH="0" baseline="0" dirty="0">
                          <a:ln>
                            <a:noFill/>
                          </a:ln>
                          <a:solidFill>
                            <a:schemeClr val="tx1"/>
                          </a:solidFill>
                          <a:effectLst/>
                          <a:latin typeface="Calibri" panose="020F0502020204030204" pitchFamily="34" charset="0"/>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1" i="1" u="none" strike="noStrike" cap="none" normalizeH="0" baseline="0" dirty="0">
                          <a:ln>
                            <a:noFill/>
                          </a:ln>
                          <a:solidFill>
                            <a:schemeClr val="tx1"/>
                          </a:solidFill>
                          <a:effectLst/>
                          <a:latin typeface="Calibri" panose="020F0502020204030204" pitchFamily="34" charset="0"/>
                        </a:rPr>
                        <a:t>P </a:t>
                      </a:r>
                      <a:r>
                        <a:rPr kumimoji="0" lang="en-US" sz="1200" b="1" i="0" u="none" strike="noStrike" cap="none" normalizeH="0" baseline="0" dirty="0">
                          <a:ln>
                            <a:noFill/>
                          </a:ln>
                          <a:solidFill>
                            <a:schemeClr val="tx1"/>
                          </a:solidFill>
                          <a:effectLst/>
                          <a:latin typeface="Calibri" panose="020F0502020204030204" pitchFamily="34" charset="0"/>
                        </a:rPr>
                        <a:t>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0">
                <a:tc vMerge="1">
                  <a:txBody>
                    <a:bodyPr/>
                    <a:lstStyle/>
                    <a:p>
                      <a:endParaRPr lang="en-US"/>
                    </a:p>
                  </a:txBody>
                  <a:tcPr>
                    <a:lnT w="12700" cmpd="sng">
                      <a:noFill/>
                      <a:prstDash val="solid"/>
                    </a:lnT>
                  </a:tcPr>
                </a:tc>
                <a:tc vMerge="1">
                  <a:txBody>
                    <a:bodyPr/>
                    <a:lstStyle/>
                    <a:p>
                      <a:endParaRPr lang="en-US"/>
                    </a:p>
                  </a:txBody>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Calibri" panose="020F0502020204030204" pitchFamily="34" charset="0"/>
                        </a:rPr>
                        <a:t>Steroids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Calibri" panose="020F0502020204030204" pitchFamily="34" charset="0"/>
                        </a:rPr>
                        <a:t>No Steroids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425864069"/>
                  </a:ext>
                </a:extLst>
              </a:tr>
              <a:tr h="0">
                <a:tc gridSpan="5">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Calibri" panose="020F0502020204030204" pitchFamily="34" charset="0"/>
                        </a:rPr>
                        <a:t>Dexamethasone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1" i="0" u="none" strike="noStrike" cap="none" normalizeH="0" baseline="0" dirty="0">
                        <a:ln>
                          <a:noFill/>
                        </a:ln>
                        <a:solidFill>
                          <a:schemeClr val="bg2">
                            <a:lumMod val="10000"/>
                          </a:schemeClr>
                        </a:solidFill>
                        <a:effectLst/>
                        <a:latin typeface="Calibri" panose="020F050202020403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079791091"/>
                  </a:ext>
                </a:extLst>
              </a:tr>
              <a:tr h="144397">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DEXA-COVID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High: 20 mg/day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2/12</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2.00 (0.21-18.69)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144397">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err="1">
                          <a:ln>
                            <a:noFill/>
                          </a:ln>
                          <a:solidFill>
                            <a:schemeClr val="bg2">
                              <a:lumMod val="10000"/>
                            </a:schemeClr>
                          </a:solidFill>
                          <a:effectLst/>
                          <a:latin typeface="Calibri" panose="020F0502020204030204" pitchFamily="34" charset="0"/>
                        </a:rPr>
                        <a:t>CoDEX</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High: 20 mg/day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69/128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76/128</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0.80 (0.49-1.31)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144397">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RECOVERY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Low: 6 mg/day PO or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95/324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283/683</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0.59 (0.44-0.78)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r h="144397">
                <a:tc gridSpan="2">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Subgroup fixed effect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166/459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361/823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0.64 (0.50-0.82)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&lt; .001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247704720"/>
                  </a:ext>
                </a:extLst>
              </a:tr>
              <a:tr h="0">
                <a:tc gridSpan="5">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Calibri" panose="020F0502020204030204" pitchFamily="34" charset="0"/>
                        </a:rPr>
                        <a:t>Hydrocortisone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1" i="0" u="none" strike="noStrike" cap="none" normalizeH="0" baseline="0" dirty="0">
                        <a:ln>
                          <a:noFill/>
                        </a:ln>
                        <a:solidFill>
                          <a:schemeClr val="bg2">
                            <a:lumMod val="10000"/>
                          </a:schemeClr>
                        </a:solidFill>
                        <a:effectLst/>
                        <a:latin typeface="Calibri" panose="020F050202020403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2191057788"/>
                  </a:ext>
                </a:extLst>
              </a:tr>
              <a:tr h="0">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CAPE COVID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Low: 200 mg/day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11/75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20/73</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r h="144397">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COVID STEROID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Low: 200 mg/day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6/15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2/14</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6"/>
                  </a:ext>
                </a:extLst>
              </a:tr>
              <a:tr h="144397">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REMAP-COVID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Low: 50 mg every 6 hrs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26/105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29/92</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7"/>
                  </a:ext>
                </a:extLst>
              </a:tr>
              <a:tr h="144397">
                <a:tc gridSpan="2">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Subgroup fixed effect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43/195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51/179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0.69 (0.43-1.12)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4172426754"/>
                  </a:ext>
                </a:extLst>
              </a:tr>
              <a:tr h="0">
                <a:tc gridSpan="5">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1" i="0" u="none" strike="noStrike" cap="none" normalizeH="0" baseline="0" dirty="0">
                          <a:ln>
                            <a:noFill/>
                          </a:ln>
                          <a:solidFill>
                            <a:schemeClr val="bg2">
                              <a:lumMod val="10000"/>
                            </a:schemeClr>
                          </a:solidFill>
                          <a:effectLst/>
                          <a:latin typeface="Calibri" panose="020F0502020204030204" pitchFamily="34" charset="0"/>
                        </a:rPr>
                        <a:t>Methylprednisolone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endParaRPr kumimoji="0" lang="en-US" sz="1400" b="1" i="0" u="none" strike="noStrike" cap="none" normalizeH="0" baseline="0" dirty="0">
                        <a:ln>
                          <a:noFill/>
                        </a:ln>
                        <a:solidFill>
                          <a:schemeClr val="bg2">
                            <a:lumMod val="10000"/>
                          </a:schemeClr>
                        </a:solidFill>
                        <a:effectLst/>
                        <a:latin typeface="Calibri" panose="020F050202020403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744875850"/>
                  </a:ext>
                </a:extLst>
              </a:tr>
              <a:tr h="144397">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Steroids-SARI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High: 40 mg every 12 hrs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13/24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13/23</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0.91 (0.29-2.87)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079241902"/>
                  </a:ext>
                </a:extLst>
              </a:tr>
              <a:tr h="0">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Calibri" panose="020F0502020204030204" pitchFamily="34" charset="0"/>
                        </a:rPr>
                        <a:t>Overall*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2956615323"/>
                  </a:ext>
                </a:extLst>
              </a:tr>
              <a:tr h="144397">
                <a:tc gridSpan="2">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Overall (fixed effects)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222/678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425/1025</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0.66 (0.53-0.82)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&lt; .001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3535373138"/>
                  </a:ext>
                </a:extLst>
              </a:tr>
              <a:tr h="144397">
                <a:tc gridSpan="2">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Overall (random effects)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222/678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425/1025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0.70 (0.48-1.01)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46401425"/>
                  </a:ext>
                </a:extLst>
              </a:tr>
            </a:tbl>
          </a:graphicData>
        </a:graphic>
      </p:graphicFrame>
      <p:sp>
        <p:nvSpPr>
          <p:cNvPr id="13" name="TextBox 12">
            <a:extLst>
              <a:ext uri="{FF2B5EF4-FFF2-40B4-BE49-F238E27FC236}">
                <a16:creationId xmlns:a16="http://schemas.microsoft.com/office/drawing/2014/main" xmlns="" id="{079F77D1-B63A-4ED7-882B-8FE37F86C501}"/>
              </a:ext>
            </a:extLst>
          </p:cNvPr>
          <p:cNvSpPr txBox="1"/>
          <p:nvPr/>
        </p:nvSpPr>
        <p:spPr bwMode="auto">
          <a:xfrm>
            <a:off x="685800" y="5956546"/>
            <a:ext cx="366113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0" i="1" u="none" strike="noStrike" cap="none" normalizeH="0" baseline="0" dirty="0">
                <a:ln>
                  <a:noFill/>
                </a:ln>
                <a:solidFill>
                  <a:schemeClr val="bg2">
                    <a:lumMod val="10000"/>
                  </a:schemeClr>
                </a:solidFill>
                <a:effectLst/>
                <a:latin typeface="Calibri" panose="020F0502020204030204" pitchFamily="34" charset="0"/>
              </a:rPr>
              <a:t>*P </a:t>
            </a:r>
            <a:r>
              <a:rPr kumimoji="0" lang="en-US" sz="1200" b="0" i="0" u="none" strike="noStrike" cap="none" normalizeH="0" baseline="0" dirty="0">
                <a:ln>
                  <a:noFill/>
                </a:ln>
                <a:solidFill>
                  <a:schemeClr val="bg2">
                    <a:lumMod val="10000"/>
                  </a:schemeClr>
                </a:solidFill>
                <a:effectLst/>
                <a:latin typeface="Calibri" panose="020F0502020204030204" pitchFamily="34" charset="0"/>
              </a:rPr>
              <a:t>= .31 for heterogeneity; </a:t>
            </a:r>
            <a:r>
              <a:rPr kumimoji="0" lang="en-US" sz="1200" b="0" i="1" u="none" strike="noStrike" cap="none" normalizeH="0" baseline="0" dirty="0">
                <a:ln>
                  <a:noFill/>
                </a:ln>
                <a:solidFill>
                  <a:schemeClr val="bg2">
                    <a:lumMod val="10000"/>
                  </a:schemeClr>
                </a:solidFill>
                <a:effectLst/>
                <a:latin typeface="Calibri" panose="020F0502020204030204" pitchFamily="34" charset="0"/>
              </a:rPr>
              <a:t>I</a:t>
            </a:r>
            <a:r>
              <a:rPr kumimoji="0" lang="en-US" sz="1200" b="0" i="1" u="none" strike="noStrike" cap="none" normalizeH="0" baseline="30000" dirty="0">
                <a:ln>
                  <a:noFill/>
                </a:ln>
                <a:solidFill>
                  <a:schemeClr val="bg2">
                    <a:lumMod val="10000"/>
                  </a:schemeClr>
                </a:solidFill>
                <a:effectLst/>
                <a:latin typeface="Calibri" panose="020F0502020204030204" pitchFamily="34" charset="0"/>
              </a:rPr>
              <a:t>2</a:t>
            </a:r>
            <a:r>
              <a:rPr kumimoji="0" lang="en-US" sz="1200" b="0" i="0" u="none" strike="noStrike" cap="none" normalizeH="0" baseline="30000" dirty="0">
                <a:ln>
                  <a:noFill/>
                </a:ln>
                <a:solidFill>
                  <a:schemeClr val="bg2">
                    <a:lumMod val="10000"/>
                  </a:schemeClr>
                </a:solidFill>
                <a:effectLst/>
                <a:latin typeface="Calibri" panose="020F0502020204030204" pitchFamily="34" charset="0"/>
              </a:rPr>
              <a:t> </a:t>
            </a:r>
            <a:r>
              <a:rPr kumimoji="0" lang="en-US" sz="1200" b="0" i="0" u="none" strike="noStrike" cap="none" normalizeH="0" baseline="0" dirty="0">
                <a:ln>
                  <a:noFill/>
                </a:ln>
                <a:solidFill>
                  <a:schemeClr val="bg2">
                    <a:lumMod val="10000"/>
                  </a:schemeClr>
                </a:solidFill>
                <a:effectLst/>
                <a:latin typeface="Calibri" panose="020F0502020204030204" pitchFamily="34" charset="0"/>
              </a:rPr>
              <a:t>= 15.6%.</a:t>
            </a:r>
          </a:p>
        </p:txBody>
      </p:sp>
      <p:sp>
        <p:nvSpPr>
          <p:cNvPr id="10" name="Text Box 15">
            <a:extLst>
              <a:ext uri="{FF2B5EF4-FFF2-40B4-BE49-F238E27FC236}">
                <a16:creationId xmlns:a16="http://schemas.microsoft.com/office/drawing/2014/main" xmlns="" id="{FCA41406-9B1C-4225-95A0-6FA2A638FDBE}"/>
              </a:ext>
            </a:extLst>
          </p:cNvPr>
          <p:cNvSpPr txBox="1">
            <a:spLocks noChangeArrowheads="1"/>
          </p:cNvSpPr>
          <p:nvPr/>
        </p:nvSpPr>
        <p:spPr bwMode="auto">
          <a:xfrm>
            <a:off x="404238" y="636557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WHO REACT Working Group. JAMA. 2020</a:t>
            </a:r>
            <a:r>
              <a:rPr lang="en-US" altLang="en-US" sz="1200" b="0" spc="-10" dirty="0">
                <a:solidFill>
                  <a:schemeClr val="bg2"/>
                </a:solidFill>
                <a:latin typeface="Calibri" panose="020F0502020204030204" pitchFamily="34" charset="0"/>
              </a:rPr>
              <a:t>;</a:t>
            </a:r>
            <a:r>
              <a:rPr lang="en-US" altLang="en-US" sz="1200" b="0" spc="-10" dirty="0">
                <a:solidFill>
                  <a:schemeClr val="bg2"/>
                </a:solidFill>
                <a:latin typeface="Calibri" panose="020F0502020204030204" pitchFamily="34" charset="0"/>
                <a:cs typeface="+mn-cs"/>
              </a:rPr>
              <a:t>[Epub</a:t>
            </a:r>
            <a:r>
              <a:rPr lang="en-US" altLang="en-US" sz="1200" b="0" spc="-10" dirty="0">
                <a:solidFill>
                  <a:schemeClr val="bg2"/>
                </a:solidFill>
                <a:latin typeface="Calibri" panose="020F0502020204030204" pitchFamily="34" charset="0"/>
              </a:rPr>
              <a:t>].</a:t>
            </a:r>
            <a:endParaRPr lang="en-US" altLang="en-US" sz="1200" b="0" dirty="0">
              <a:solidFill>
                <a:schemeClr val="bg2"/>
              </a:solidFill>
              <a:latin typeface="Calibri" panose="020F0502020204030204" pitchFamily="34" charset="0"/>
              <a:cs typeface="+mn-cs"/>
            </a:endParaRPr>
          </a:p>
        </p:txBody>
      </p:sp>
      <p:sp>
        <p:nvSpPr>
          <p:cNvPr id="4" name="TextBox 3">
            <a:extLst>
              <a:ext uri="{FF2B5EF4-FFF2-40B4-BE49-F238E27FC236}">
                <a16:creationId xmlns:a16="http://schemas.microsoft.com/office/drawing/2014/main" xmlns="" id="{17F55FF4-DA77-471C-8D45-8453DC84F8A4}"/>
              </a:ext>
            </a:extLst>
          </p:cNvPr>
          <p:cNvSpPr txBox="1"/>
          <p:nvPr/>
        </p:nvSpPr>
        <p:spPr bwMode="auto">
          <a:xfrm>
            <a:off x="10811494" y="1424414"/>
            <a:ext cx="1079702"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90000"/>
              </a:lnSpc>
              <a:spcBef>
                <a:spcPts val="1000"/>
              </a:spcBef>
              <a:spcAft>
                <a:spcPts val="700"/>
              </a:spcAft>
              <a:buClrTx/>
              <a:buFontTx/>
              <a:buNone/>
            </a:pPr>
            <a:r>
              <a:rPr lang="en-US" sz="1600" b="1" dirty="0">
                <a:solidFill>
                  <a:schemeClr val="accent3"/>
                </a:solidFill>
                <a:latin typeface="Calibri" panose="020F0502020204030204" pitchFamily="34" charset="0"/>
              </a:rPr>
              <a:t>Weight, %</a:t>
            </a:r>
            <a:endParaRPr lang="en-US" sz="1600" dirty="0">
              <a:solidFill>
                <a:schemeClr val="accent3"/>
              </a:solidFill>
              <a:latin typeface="Calibri" panose="020F0502020204030204" pitchFamily="34" charset="0"/>
            </a:endParaRPr>
          </a:p>
        </p:txBody>
      </p:sp>
      <p:sp>
        <p:nvSpPr>
          <p:cNvPr id="12" name="TextBox 11">
            <a:extLst>
              <a:ext uri="{FF2B5EF4-FFF2-40B4-BE49-F238E27FC236}">
                <a16:creationId xmlns:a16="http://schemas.microsoft.com/office/drawing/2014/main" xmlns="" id="{ABD15AA4-C1E0-4FE6-8FC4-A993092174ED}"/>
              </a:ext>
            </a:extLst>
          </p:cNvPr>
          <p:cNvSpPr txBox="1"/>
          <p:nvPr/>
        </p:nvSpPr>
        <p:spPr bwMode="auto">
          <a:xfrm>
            <a:off x="10811494" y="2331957"/>
            <a:ext cx="951234" cy="1089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90000"/>
              </a:lnSpc>
              <a:spcBef>
                <a:spcPct val="50000"/>
              </a:spcBef>
              <a:spcAft>
                <a:spcPct val="0"/>
              </a:spcAft>
              <a:buClrTx/>
              <a:buFontTx/>
              <a:buNone/>
            </a:pPr>
            <a:r>
              <a:rPr lang="en-US" sz="1800" dirty="0">
                <a:solidFill>
                  <a:schemeClr val="bg1"/>
                </a:solidFill>
                <a:latin typeface="Calibri" panose="020F0502020204030204" pitchFamily="34" charset="0"/>
              </a:rPr>
              <a:t>0.92</a:t>
            </a:r>
            <a:br>
              <a:rPr lang="en-US" sz="1800" dirty="0">
                <a:solidFill>
                  <a:schemeClr val="bg1"/>
                </a:solidFill>
                <a:latin typeface="Calibri" panose="020F0502020204030204" pitchFamily="34" charset="0"/>
              </a:rPr>
            </a:br>
            <a:r>
              <a:rPr lang="en-US" sz="1800" dirty="0">
                <a:solidFill>
                  <a:schemeClr val="bg1"/>
                </a:solidFill>
                <a:latin typeface="Calibri" panose="020F0502020204030204" pitchFamily="34" charset="0"/>
              </a:rPr>
              <a:t>18.69</a:t>
            </a:r>
            <a:br>
              <a:rPr lang="en-US" sz="1800" dirty="0">
                <a:solidFill>
                  <a:schemeClr val="bg1"/>
                </a:solidFill>
                <a:latin typeface="Calibri" panose="020F0502020204030204" pitchFamily="34" charset="0"/>
              </a:rPr>
            </a:br>
            <a:r>
              <a:rPr lang="en-US" sz="1800" dirty="0">
                <a:solidFill>
                  <a:schemeClr val="bg1"/>
                </a:solidFill>
                <a:latin typeface="Calibri" panose="020F0502020204030204" pitchFamily="34" charset="0"/>
              </a:rPr>
              <a:t>57.00</a:t>
            </a:r>
            <a:br>
              <a:rPr lang="en-US" sz="1800" dirty="0">
                <a:solidFill>
                  <a:schemeClr val="bg1"/>
                </a:solidFill>
                <a:latin typeface="Calibri" panose="020F0502020204030204" pitchFamily="34" charset="0"/>
              </a:rPr>
            </a:br>
            <a:r>
              <a:rPr lang="en-US" sz="1800" dirty="0">
                <a:solidFill>
                  <a:schemeClr val="bg1"/>
                </a:solidFill>
                <a:latin typeface="Calibri" panose="020F0502020204030204" pitchFamily="34" charset="0"/>
              </a:rPr>
              <a:t>76.60</a:t>
            </a:r>
            <a:endParaRPr lang="en-US" b="0" dirty="0">
              <a:solidFill>
                <a:schemeClr val="bg1"/>
              </a:solidFill>
              <a:latin typeface="Calibri" panose="020F0502020204030204" pitchFamily="34" charset="0"/>
            </a:endParaRPr>
          </a:p>
        </p:txBody>
      </p:sp>
      <p:sp>
        <p:nvSpPr>
          <p:cNvPr id="16" name="TextBox 15">
            <a:extLst>
              <a:ext uri="{FF2B5EF4-FFF2-40B4-BE49-F238E27FC236}">
                <a16:creationId xmlns:a16="http://schemas.microsoft.com/office/drawing/2014/main" xmlns="" id="{4399DB8B-3152-47AA-B987-26AE5D36E2F2}"/>
              </a:ext>
            </a:extLst>
          </p:cNvPr>
          <p:cNvSpPr txBox="1"/>
          <p:nvPr/>
        </p:nvSpPr>
        <p:spPr bwMode="auto">
          <a:xfrm>
            <a:off x="10811494" y="3622933"/>
            <a:ext cx="893618" cy="1089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90000"/>
              </a:lnSpc>
              <a:spcBef>
                <a:spcPct val="50000"/>
              </a:spcBef>
              <a:spcAft>
                <a:spcPct val="0"/>
              </a:spcAft>
              <a:buClrTx/>
              <a:buFontTx/>
              <a:buNone/>
            </a:pPr>
            <a:r>
              <a:rPr lang="en-US" sz="1800" b="0" dirty="0">
                <a:solidFill>
                  <a:schemeClr val="bg1"/>
                </a:solidFill>
                <a:latin typeface="Calibri" panose="020F0502020204030204" pitchFamily="34" charset="0"/>
              </a:rPr>
              <a:t>6.80</a:t>
            </a:r>
            <a:br>
              <a:rPr lang="en-US" sz="1800" b="0" dirty="0">
                <a:solidFill>
                  <a:schemeClr val="bg1"/>
                </a:solidFill>
                <a:latin typeface="Calibri" panose="020F0502020204030204" pitchFamily="34" charset="0"/>
              </a:rPr>
            </a:br>
            <a:r>
              <a:rPr lang="en-US" sz="1800" b="0" dirty="0">
                <a:solidFill>
                  <a:schemeClr val="bg1"/>
                </a:solidFill>
                <a:latin typeface="Calibri" panose="020F0502020204030204" pitchFamily="34" charset="0"/>
              </a:rPr>
              <a:t>1.39</a:t>
            </a:r>
            <a:br>
              <a:rPr lang="en-US" sz="1800" b="0" dirty="0">
                <a:solidFill>
                  <a:schemeClr val="bg1"/>
                </a:solidFill>
                <a:latin typeface="Calibri" panose="020F0502020204030204" pitchFamily="34" charset="0"/>
              </a:rPr>
            </a:br>
            <a:r>
              <a:rPr lang="en-US" sz="1800" b="0" dirty="0">
                <a:solidFill>
                  <a:schemeClr val="bg1"/>
                </a:solidFill>
                <a:latin typeface="Calibri" panose="020F0502020204030204" pitchFamily="34" charset="0"/>
              </a:rPr>
              <a:t>11.75</a:t>
            </a:r>
            <a:br>
              <a:rPr lang="en-US" sz="1800" b="0" dirty="0">
                <a:solidFill>
                  <a:schemeClr val="bg1"/>
                </a:solidFill>
                <a:latin typeface="Calibri" panose="020F0502020204030204" pitchFamily="34" charset="0"/>
              </a:rPr>
            </a:br>
            <a:r>
              <a:rPr lang="en-US" sz="1800" b="0" dirty="0">
                <a:solidFill>
                  <a:schemeClr val="bg1"/>
                </a:solidFill>
                <a:latin typeface="Calibri" panose="020F0502020204030204" pitchFamily="34" charset="0"/>
              </a:rPr>
              <a:t>19.94</a:t>
            </a:r>
            <a:endParaRPr lang="en-US" b="0" dirty="0">
              <a:solidFill>
                <a:schemeClr val="bg1"/>
              </a:solidFill>
              <a:latin typeface="Calibri" panose="020F0502020204030204" pitchFamily="34" charset="0"/>
            </a:endParaRPr>
          </a:p>
        </p:txBody>
      </p:sp>
      <p:sp>
        <p:nvSpPr>
          <p:cNvPr id="18" name="TextBox 17">
            <a:extLst>
              <a:ext uri="{FF2B5EF4-FFF2-40B4-BE49-F238E27FC236}">
                <a16:creationId xmlns:a16="http://schemas.microsoft.com/office/drawing/2014/main" xmlns="" id="{A93E53C7-23D4-4779-956F-241AEA4B9FBF}"/>
              </a:ext>
            </a:extLst>
          </p:cNvPr>
          <p:cNvSpPr txBox="1"/>
          <p:nvPr/>
        </p:nvSpPr>
        <p:spPr bwMode="auto">
          <a:xfrm>
            <a:off x="10811494" y="4898814"/>
            <a:ext cx="1079702" cy="840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90000"/>
              </a:lnSpc>
              <a:spcBef>
                <a:spcPct val="50000"/>
              </a:spcBef>
              <a:spcAft>
                <a:spcPct val="0"/>
              </a:spcAft>
            </a:pPr>
            <a:r>
              <a:rPr lang="en-US" sz="1800" dirty="0">
                <a:solidFill>
                  <a:schemeClr val="bg1"/>
                </a:solidFill>
                <a:latin typeface="Calibri" panose="020F0502020204030204" pitchFamily="34" charset="0"/>
              </a:rPr>
              <a:t>3.46</a:t>
            </a:r>
            <a:br>
              <a:rPr lang="en-US" sz="1800" dirty="0">
                <a:solidFill>
                  <a:schemeClr val="bg1"/>
                </a:solidFill>
                <a:latin typeface="Calibri" panose="020F0502020204030204" pitchFamily="34" charset="0"/>
              </a:rPr>
            </a:br>
            <a:r>
              <a:rPr lang="en-US" sz="1800" dirty="0">
                <a:solidFill>
                  <a:schemeClr val="bg1"/>
                </a:solidFill>
                <a:latin typeface="Calibri" panose="020F0502020204030204" pitchFamily="34" charset="0"/>
              </a:rPr>
              <a:t/>
            </a:r>
            <a:br>
              <a:rPr lang="en-US" sz="1800" dirty="0">
                <a:solidFill>
                  <a:schemeClr val="bg1"/>
                </a:solidFill>
                <a:latin typeface="Calibri" panose="020F0502020204030204" pitchFamily="34" charset="0"/>
              </a:rPr>
            </a:br>
            <a:r>
              <a:rPr lang="en-US" sz="1800" dirty="0">
                <a:solidFill>
                  <a:schemeClr val="bg1"/>
                </a:solidFill>
                <a:latin typeface="Calibri" panose="020F0502020204030204" pitchFamily="34" charset="0"/>
              </a:rPr>
              <a:t>100.00</a:t>
            </a:r>
            <a:endParaRPr lang="en-US" sz="1800" b="0" dirty="0">
              <a:solidFill>
                <a:schemeClr val="bg1"/>
              </a:solidFill>
              <a:latin typeface="Calibri" panose="020F0502020204030204" pitchFamily="34" charset="0"/>
            </a:endParaRPr>
          </a:p>
        </p:txBody>
      </p:sp>
      <p:sp>
        <p:nvSpPr>
          <p:cNvPr id="20" name="TextBox 19">
            <a:extLst>
              <a:ext uri="{FF2B5EF4-FFF2-40B4-BE49-F238E27FC236}">
                <a16:creationId xmlns:a16="http://schemas.microsoft.com/office/drawing/2014/main" xmlns="" id="{1D82103E-82FD-4F3B-AD88-57946A55A6C7}"/>
              </a:ext>
            </a:extLst>
          </p:cNvPr>
          <p:cNvSpPr txBox="1"/>
          <p:nvPr/>
        </p:nvSpPr>
        <p:spPr bwMode="auto">
          <a:xfrm>
            <a:off x="8580913" y="1424414"/>
            <a:ext cx="1079702"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90000"/>
              </a:lnSpc>
              <a:spcBef>
                <a:spcPts val="1000"/>
              </a:spcBef>
              <a:spcAft>
                <a:spcPts val="700"/>
              </a:spcAft>
              <a:buClrTx/>
              <a:buFontTx/>
              <a:buNone/>
            </a:pPr>
            <a:r>
              <a:rPr lang="en-US" sz="1600" b="1" dirty="0">
                <a:solidFill>
                  <a:schemeClr val="accent3"/>
                </a:solidFill>
                <a:latin typeface="Calibri" panose="020F0502020204030204" pitchFamily="34" charset="0"/>
              </a:rPr>
              <a:t>Favors</a:t>
            </a:r>
            <a:br>
              <a:rPr lang="en-US" sz="1600" b="1" dirty="0">
                <a:solidFill>
                  <a:schemeClr val="accent3"/>
                </a:solidFill>
                <a:latin typeface="Calibri" panose="020F0502020204030204" pitchFamily="34" charset="0"/>
              </a:rPr>
            </a:br>
            <a:r>
              <a:rPr lang="en-US" sz="1600" b="1" dirty="0">
                <a:solidFill>
                  <a:schemeClr val="accent3"/>
                </a:solidFill>
                <a:latin typeface="Calibri" panose="020F0502020204030204" pitchFamily="34" charset="0"/>
              </a:rPr>
              <a:t>Steroids</a:t>
            </a:r>
            <a:endParaRPr lang="en-US" sz="1600" dirty="0">
              <a:solidFill>
                <a:schemeClr val="accent3"/>
              </a:solidFill>
              <a:latin typeface="Calibri" panose="020F0502020204030204" pitchFamily="34" charset="0"/>
            </a:endParaRPr>
          </a:p>
        </p:txBody>
      </p:sp>
      <p:sp>
        <p:nvSpPr>
          <p:cNvPr id="22" name="TextBox 21">
            <a:extLst>
              <a:ext uri="{FF2B5EF4-FFF2-40B4-BE49-F238E27FC236}">
                <a16:creationId xmlns:a16="http://schemas.microsoft.com/office/drawing/2014/main" xmlns="" id="{3B2649EB-20C1-4CB9-B68C-D76498ED2347}"/>
              </a:ext>
            </a:extLst>
          </p:cNvPr>
          <p:cNvSpPr txBox="1"/>
          <p:nvPr/>
        </p:nvSpPr>
        <p:spPr bwMode="auto">
          <a:xfrm>
            <a:off x="9491886" y="1424414"/>
            <a:ext cx="1275908"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90000"/>
              </a:lnSpc>
              <a:spcBef>
                <a:spcPts val="1000"/>
              </a:spcBef>
              <a:spcAft>
                <a:spcPts val="700"/>
              </a:spcAft>
              <a:buClrTx/>
              <a:buFontTx/>
              <a:buNone/>
            </a:pPr>
            <a:r>
              <a:rPr lang="en-US" sz="1600" b="1" dirty="0">
                <a:solidFill>
                  <a:schemeClr val="accent3"/>
                </a:solidFill>
                <a:latin typeface="Calibri" panose="020F0502020204030204" pitchFamily="34" charset="0"/>
              </a:rPr>
              <a:t>Favors No Steroids</a:t>
            </a:r>
            <a:endParaRPr lang="en-US" sz="1600" dirty="0">
              <a:solidFill>
                <a:schemeClr val="accent3"/>
              </a:solidFill>
              <a:latin typeface="Calibri" panose="020F0502020204030204" pitchFamily="34" charset="0"/>
            </a:endParaRPr>
          </a:p>
        </p:txBody>
      </p:sp>
      <p:cxnSp>
        <p:nvCxnSpPr>
          <p:cNvPr id="24" name="Straight Connector 23">
            <a:extLst>
              <a:ext uri="{FF2B5EF4-FFF2-40B4-BE49-F238E27FC236}">
                <a16:creationId xmlns:a16="http://schemas.microsoft.com/office/drawing/2014/main" xmlns="" id="{B480BEDF-19D4-46FB-9590-610C26C1F1A3}"/>
              </a:ext>
            </a:extLst>
          </p:cNvPr>
          <p:cNvCxnSpPr>
            <a:cxnSpLocks/>
          </p:cNvCxnSpPr>
          <p:nvPr/>
        </p:nvCxnSpPr>
        <p:spPr bwMode="auto">
          <a:xfrm>
            <a:off x="8053819" y="5940713"/>
            <a:ext cx="2674216"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xmlns="" id="{3E307088-6F0E-4567-916E-887398CEAECE}"/>
              </a:ext>
            </a:extLst>
          </p:cNvPr>
          <p:cNvCxnSpPr/>
          <p:nvPr/>
        </p:nvCxnSpPr>
        <p:spPr bwMode="auto">
          <a:xfrm flipV="1">
            <a:off x="9485745" y="1500539"/>
            <a:ext cx="0" cy="4271726"/>
          </a:xfrm>
          <a:prstGeom prst="line">
            <a:avLst/>
          </a:prstGeom>
          <a:noFill/>
          <a:ln w="28575" cap="flat" cmpd="sng" algn="ctr">
            <a:solidFill>
              <a:schemeClr val="bg1"/>
            </a:solidFill>
            <a:prstDash val="sysDot"/>
            <a:round/>
            <a:headEnd type="none" w="med" len="med"/>
            <a:tailEnd type="none" w="med" len="med"/>
          </a:ln>
          <a:effectLst/>
        </p:spPr>
      </p:cxnSp>
      <p:cxnSp>
        <p:nvCxnSpPr>
          <p:cNvPr id="27" name="Straight Connector 26">
            <a:extLst>
              <a:ext uri="{FF2B5EF4-FFF2-40B4-BE49-F238E27FC236}">
                <a16:creationId xmlns:a16="http://schemas.microsoft.com/office/drawing/2014/main" xmlns="" id="{193ACAD4-0C2E-4E5D-913C-8F04BC515A9C}"/>
              </a:ext>
            </a:extLst>
          </p:cNvPr>
          <p:cNvCxnSpPr>
            <a:cxnSpLocks/>
            <a:stCxn id="83" idx="0"/>
          </p:cNvCxnSpPr>
          <p:nvPr/>
        </p:nvCxnSpPr>
        <p:spPr bwMode="auto">
          <a:xfrm flipH="1" flipV="1">
            <a:off x="9120764" y="2262546"/>
            <a:ext cx="0" cy="3498410"/>
          </a:xfrm>
          <a:prstGeom prst="line">
            <a:avLst/>
          </a:prstGeom>
          <a:noFill/>
          <a:ln w="28575" cap="flat" cmpd="sng" algn="ctr">
            <a:solidFill>
              <a:schemeClr val="bg1"/>
            </a:solidFill>
            <a:prstDash val="sysDot"/>
            <a:round/>
            <a:headEnd type="none" w="med" len="med"/>
            <a:tailEnd type="none" w="med" len="med"/>
          </a:ln>
          <a:effectLst/>
        </p:spPr>
      </p:cxnSp>
      <p:cxnSp>
        <p:nvCxnSpPr>
          <p:cNvPr id="30" name="Straight Connector 29">
            <a:extLst>
              <a:ext uri="{FF2B5EF4-FFF2-40B4-BE49-F238E27FC236}">
                <a16:creationId xmlns:a16="http://schemas.microsoft.com/office/drawing/2014/main" xmlns="" id="{EF1CC534-5082-4F2A-B0A3-EB05665C89BE}"/>
              </a:ext>
            </a:extLst>
          </p:cNvPr>
          <p:cNvCxnSpPr>
            <a:cxnSpLocks/>
          </p:cNvCxnSpPr>
          <p:nvPr/>
        </p:nvCxnSpPr>
        <p:spPr bwMode="auto">
          <a:xfrm>
            <a:off x="8068108"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xmlns="" id="{398D120E-A8EF-4693-A4E6-759A30C0CA9D}"/>
              </a:ext>
            </a:extLst>
          </p:cNvPr>
          <p:cNvCxnSpPr>
            <a:cxnSpLocks/>
          </p:cNvCxnSpPr>
          <p:nvPr/>
        </p:nvCxnSpPr>
        <p:spPr bwMode="auto">
          <a:xfrm>
            <a:off x="8425295"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xmlns="" id="{7A5FCF39-66A0-4577-810C-B45173008642}"/>
              </a:ext>
            </a:extLst>
          </p:cNvPr>
          <p:cNvCxnSpPr>
            <a:cxnSpLocks/>
          </p:cNvCxnSpPr>
          <p:nvPr/>
        </p:nvCxnSpPr>
        <p:spPr bwMode="auto">
          <a:xfrm>
            <a:off x="8691995"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xmlns="" id="{E056BD0C-18FA-4817-97F9-8EEE9F93D759}"/>
              </a:ext>
            </a:extLst>
          </p:cNvPr>
          <p:cNvCxnSpPr>
            <a:cxnSpLocks/>
          </p:cNvCxnSpPr>
          <p:nvPr/>
        </p:nvCxnSpPr>
        <p:spPr bwMode="auto">
          <a:xfrm>
            <a:off x="8887258"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xmlns="" id="{D5F3873C-99D4-48A3-B6CE-885C8EE7FEB0}"/>
              </a:ext>
            </a:extLst>
          </p:cNvPr>
          <p:cNvCxnSpPr>
            <a:cxnSpLocks/>
          </p:cNvCxnSpPr>
          <p:nvPr/>
        </p:nvCxnSpPr>
        <p:spPr bwMode="auto">
          <a:xfrm>
            <a:off x="9034895"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xmlns="" id="{74D54478-ED7E-4FB5-B23E-DEAEECA0AD58}"/>
              </a:ext>
            </a:extLst>
          </p:cNvPr>
          <p:cNvCxnSpPr>
            <a:cxnSpLocks/>
          </p:cNvCxnSpPr>
          <p:nvPr/>
        </p:nvCxnSpPr>
        <p:spPr bwMode="auto">
          <a:xfrm>
            <a:off x="9177770"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xmlns="" id="{58B0FF2D-0141-4310-B4F3-173E5167A3D3}"/>
              </a:ext>
            </a:extLst>
          </p:cNvPr>
          <p:cNvCxnSpPr>
            <a:cxnSpLocks/>
          </p:cNvCxnSpPr>
          <p:nvPr/>
        </p:nvCxnSpPr>
        <p:spPr bwMode="auto">
          <a:xfrm>
            <a:off x="9301595"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xmlns="" id="{E4017A7F-E948-46B8-B7FA-7C1D92D9C872}"/>
              </a:ext>
            </a:extLst>
          </p:cNvPr>
          <p:cNvCxnSpPr>
            <a:cxnSpLocks/>
          </p:cNvCxnSpPr>
          <p:nvPr/>
        </p:nvCxnSpPr>
        <p:spPr bwMode="auto">
          <a:xfrm>
            <a:off x="9392911"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xmlns="" id="{333BDE2F-B976-4851-B539-48414978C2D7}"/>
              </a:ext>
            </a:extLst>
          </p:cNvPr>
          <p:cNvCxnSpPr>
            <a:cxnSpLocks/>
          </p:cNvCxnSpPr>
          <p:nvPr/>
        </p:nvCxnSpPr>
        <p:spPr bwMode="auto">
          <a:xfrm>
            <a:off x="9485745"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xmlns="" id="{550ECD5B-FE5E-4761-9CE3-F5E3B9CA618F}"/>
              </a:ext>
            </a:extLst>
          </p:cNvPr>
          <p:cNvCxnSpPr>
            <a:cxnSpLocks/>
          </p:cNvCxnSpPr>
          <p:nvPr/>
        </p:nvCxnSpPr>
        <p:spPr bwMode="auto">
          <a:xfrm>
            <a:off x="10118436"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xmlns="" id="{B6F86B25-E5DA-404A-B54C-568997834E97}"/>
              </a:ext>
            </a:extLst>
          </p:cNvPr>
          <p:cNvCxnSpPr>
            <a:cxnSpLocks/>
          </p:cNvCxnSpPr>
          <p:nvPr/>
        </p:nvCxnSpPr>
        <p:spPr bwMode="auto">
          <a:xfrm>
            <a:off x="10446327"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xmlns="" id="{12FC158D-9790-49B1-991C-6B669EB56E05}"/>
              </a:ext>
            </a:extLst>
          </p:cNvPr>
          <p:cNvCxnSpPr>
            <a:cxnSpLocks/>
          </p:cNvCxnSpPr>
          <p:nvPr/>
        </p:nvCxnSpPr>
        <p:spPr bwMode="auto">
          <a:xfrm>
            <a:off x="10718509" y="5940713"/>
            <a:ext cx="0" cy="64008"/>
          </a:xfrm>
          <a:prstGeom prst="line">
            <a:avLst/>
          </a:prstGeom>
          <a:noFill/>
          <a:ln w="28575" cap="flat" cmpd="sng" algn="ctr">
            <a:solidFill>
              <a:schemeClr val="bg1"/>
            </a:solidFill>
            <a:prstDash val="solid"/>
            <a:round/>
            <a:headEnd type="none" w="med" len="med"/>
            <a:tailEnd type="none" w="med" len="med"/>
          </a:ln>
          <a:effectLst/>
        </p:spPr>
      </p:cxnSp>
      <p:sp>
        <p:nvSpPr>
          <p:cNvPr id="43" name="TextBox 42">
            <a:extLst>
              <a:ext uri="{FF2B5EF4-FFF2-40B4-BE49-F238E27FC236}">
                <a16:creationId xmlns:a16="http://schemas.microsoft.com/office/drawing/2014/main" xmlns="" id="{5215D42E-9EBE-48FB-A168-FB7D83C4B6F9}"/>
              </a:ext>
            </a:extLst>
          </p:cNvPr>
          <p:cNvSpPr txBox="1"/>
          <p:nvPr/>
        </p:nvSpPr>
        <p:spPr bwMode="auto">
          <a:xfrm>
            <a:off x="8077883" y="6125450"/>
            <a:ext cx="267421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Odds Ratio (95% CI)</a:t>
            </a:r>
          </a:p>
        </p:txBody>
      </p:sp>
      <p:sp>
        <p:nvSpPr>
          <p:cNvPr id="45" name="TextBox 44">
            <a:extLst>
              <a:ext uri="{FF2B5EF4-FFF2-40B4-BE49-F238E27FC236}">
                <a16:creationId xmlns:a16="http://schemas.microsoft.com/office/drawing/2014/main" xmlns="" id="{F1B77E7A-8578-46D2-AF66-25A2FA2ECF06}"/>
              </a:ext>
            </a:extLst>
          </p:cNvPr>
          <p:cNvSpPr txBox="1"/>
          <p:nvPr/>
        </p:nvSpPr>
        <p:spPr bwMode="auto">
          <a:xfrm>
            <a:off x="7800254" y="5928018"/>
            <a:ext cx="54494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0.2</a:t>
            </a:r>
          </a:p>
        </p:txBody>
      </p:sp>
      <p:sp>
        <p:nvSpPr>
          <p:cNvPr id="47" name="TextBox 46">
            <a:extLst>
              <a:ext uri="{FF2B5EF4-FFF2-40B4-BE49-F238E27FC236}">
                <a16:creationId xmlns:a16="http://schemas.microsoft.com/office/drawing/2014/main" xmlns="" id="{4E7DD525-9E59-4B5C-A8D1-D5921E6A771E}"/>
              </a:ext>
            </a:extLst>
          </p:cNvPr>
          <p:cNvSpPr txBox="1"/>
          <p:nvPr/>
        </p:nvSpPr>
        <p:spPr bwMode="auto">
          <a:xfrm>
            <a:off x="9216019" y="5928018"/>
            <a:ext cx="54494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1</a:t>
            </a:r>
          </a:p>
        </p:txBody>
      </p:sp>
      <p:sp>
        <p:nvSpPr>
          <p:cNvPr id="49" name="TextBox 48">
            <a:extLst>
              <a:ext uri="{FF2B5EF4-FFF2-40B4-BE49-F238E27FC236}">
                <a16:creationId xmlns:a16="http://schemas.microsoft.com/office/drawing/2014/main" xmlns="" id="{4B735835-8026-475C-A4BF-A8EFDBCC7D18}"/>
              </a:ext>
            </a:extLst>
          </p:cNvPr>
          <p:cNvSpPr txBox="1"/>
          <p:nvPr/>
        </p:nvSpPr>
        <p:spPr bwMode="auto">
          <a:xfrm>
            <a:off x="10469851" y="5928018"/>
            <a:ext cx="54494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4</a:t>
            </a:r>
          </a:p>
        </p:txBody>
      </p:sp>
      <p:cxnSp>
        <p:nvCxnSpPr>
          <p:cNvPr id="51" name="Straight Arrow Connector 50">
            <a:extLst>
              <a:ext uri="{FF2B5EF4-FFF2-40B4-BE49-F238E27FC236}">
                <a16:creationId xmlns:a16="http://schemas.microsoft.com/office/drawing/2014/main" xmlns="" id="{38F5BC3A-3034-4709-B168-C0B2E930D2A0}"/>
              </a:ext>
            </a:extLst>
          </p:cNvPr>
          <p:cNvCxnSpPr/>
          <p:nvPr/>
        </p:nvCxnSpPr>
        <p:spPr bwMode="auto">
          <a:xfrm>
            <a:off x="8109504" y="2498149"/>
            <a:ext cx="2618531" cy="0"/>
          </a:xfrm>
          <a:prstGeom prst="straightConnector1">
            <a:avLst/>
          </a:prstGeom>
          <a:noFill/>
          <a:ln w="28575" cap="flat" cmpd="sng" algn="ctr">
            <a:solidFill>
              <a:schemeClr val="bg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xmlns="" id="{EBF41116-08E1-49E3-A1EC-A5CF1DFDACEE}"/>
              </a:ext>
            </a:extLst>
          </p:cNvPr>
          <p:cNvCxnSpPr>
            <a:cxnSpLocks/>
          </p:cNvCxnSpPr>
          <p:nvPr/>
        </p:nvCxnSpPr>
        <p:spPr bwMode="auto">
          <a:xfrm>
            <a:off x="9120764" y="4048971"/>
            <a:ext cx="1621560" cy="0"/>
          </a:xfrm>
          <a:prstGeom prst="straightConnector1">
            <a:avLst/>
          </a:prstGeom>
          <a:noFill/>
          <a:ln w="28575" cap="flat" cmpd="sng" algn="ctr">
            <a:solidFill>
              <a:schemeClr val="bg1"/>
            </a:solidFill>
            <a:prstDash val="solid"/>
            <a:round/>
            <a:headEnd type="none" w="med" len="med"/>
            <a:tailEnd type="triangle"/>
          </a:ln>
          <a:effectLst/>
        </p:spPr>
      </p:cxnSp>
      <p:cxnSp>
        <p:nvCxnSpPr>
          <p:cNvPr id="55" name="Straight Connector 54">
            <a:extLst>
              <a:ext uri="{FF2B5EF4-FFF2-40B4-BE49-F238E27FC236}">
                <a16:creationId xmlns:a16="http://schemas.microsoft.com/office/drawing/2014/main" xmlns="" id="{182A44F1-7E25-470E-861D-14260A82A230}"/>
              </a:ext>
            </a:extLst>
          </p:cNvPr>
          <p:cNvCxnSpPr/>
          <p:nvPr/>
        </p:nvCxnSpPr>
        <p:spPr bwMode="auto">
          <a:xfrm>
            <a:off x="8848725" y="2740946"/>
            <a:ext cx="876300"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xmlns="" id="{3422BE26-5C69-4989-B8CE-86333103FDF2}"/>
              </a:ext>
            </a:extLst>
          </p:cNvPr>
          <p:cNvCxnSpPr>
            <a:cxnSpLocks/>
          </p:cNvCxnSpPr>
          <p:nvPr/>
        </p:nvCxnSpPr>
        <p:spPr bwMode="auto">
          <a:xfrm>
            <a:off x="8761845" y="3002884"/>
            <a:ext cx="525030"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xmlns="" id="{6556CBC3-DE87-4A35-9BFC-C939A2FA8FD9}"/>
              </a:ext>
            </a:extLst>
          </p:cNvPr>
          <p:cNvCxnSpPr>
            <a:cxnSpLocks/>
          </p:cNvCxnSpPr>
          <p:nvPr/>
        </p:nvCxnSpPr>
        <p:spPr bwMode="auto">
          <a:xfrm>
            <a:off x="8053819" y="3786944"/>
            <a:ext cx="1485469"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xmlns="" id="{ABC57B50-7682-4A6D-B2A9-0F36617B6325}"/>
              </a:ext>
            </a:extLst>
          </p:cNvPr>
          <p:cNvCxnSpPr>
            <a:cxnSpLocks/>
          </p:cNvCxnSpPr>
          <p:nvPr/>
        </p:nvCxnSpPr>
        <p:spPr bwMode="auto">
          <a:xfrm>
            <a:off x="8629650" y="4287005"/>
            <a:ext cx="1126552"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xmlns="" id="{C11F4276-239B-4455-9CC7-E503FD07F100}"/>
              </a:ext>
            </a:extLst>
          </p:cNvPr>
          <p:cNvCxnSpPr>
            <a:cxnSpLocks/>
          </p:cNvCxnSpPr>
          <p:nvPr/>
        </p:nvCxnSpPr>
        <p:spPr bwMode="auto">
          <a:xfrm>
            <a:off x="8373776" y="5047323"/>
            <a:ext cx="2072551" cy="0"/>
          </a:xfrm>
          <a:prstGeom prst="line">
            <a:avLst/>
          </a:prstGeom>
          <a:noFill/>
          <a:ln w="28575" cap="flat" cmpd="sng" algn="ctr">
            <a:solidFill>
              <a:schemeClr val="bg1"/>
            </a:solidFill>
            <a:prstDash val="solid"/>
            <a:round/>
            <a:headEnd type="none" w="med" len="med"/>
            <a:tailEnd type="none" w="med" len="med"/>
          </a:ln>
          <a:effectLst/>
        </p:spPr>
      </p:cxnSp>
      <p:sp>
        <p:nvSpPr>
          <p:cNvPr id="64" name="Rectangle 63">
            <a:extLst>
              <a:ext uri="{FF2B5EF4-FFF2-40B4-BE49-F238E27FC236}">
                <a16:creationId xmlns:a16="http://schemas.microsoft.com/office/drawing/2014/main" xmlns="" id="{F641D5EF-00AF-4425-95F9-45C49274C29E}"/>
              </a:ext>
            </a:extLst>
          </p:cNvPr>
          <p:cNvSpPr/>
          <p:nvPr/>
        </p:nvSpPr>
        <p:spPr bwMode="auto">
          <a:xfrm>
            <a:off x="9215338" y="2669662"/>
            <a:ext cx="152937" cy="15293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6" name="Rectangle 65">
            <a:extLst>
              <a:ext uri="{FF2B5EF4-FFF2-40B4-BE49-F238E27FC236}">
                <a16:creationId xmlns:a16="http://schemas.microsoft.com/office/drawing/2014/main" xmlns="" id="{F3F5F24A-2172-4E59-9B1B-D2A7CFC8507C}"/>
              </a:ext>
            </a:extLst>
          </p:cNvPr>
          <p:cNvSpPr/>
          <p:nvPr/>
        </p:nvSpPr>
        <p:spPr bwMode="auto">
          <a:xfrm>
            <a:off x="8891444" y="2875875"/>
            <a:ext cx="257557" cy="25755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8" name="Rectangle 67">
            <a:extLst>
              <a:ext uri="{FF2B5EF4-FFF2-40B4-BE49-F238E27FC236}">
                <a16:creationId xmlns:a16="http://schemas.microsoft.com/office/drawing/2014/main" xmlns="" id="{555D4C1E-46F0-43AB-970D-388A30093E33}"/>
              </a:ext>
            </a:extLst>
          </p:cNvPr>
          <p:cNvSpPr/>
          <p:nvPr/>
        </p:nvSpPr>
        <p:spPr bwMode="auto">
          <a:xfrm>
            <a:off x="8740572" y="3736180"/>
            <a:ext cx="92002" cy="9200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0" name="Rectangle 69">
            <a:extLst>
              <a:ext uri="{FF2B5EF4-FFF2-40B4-BE49-F238E27FC236}">
                <a16:creationId xmlns:a16="http://schemas.microsoft.com/office/drawing/2014/main" xmlns="" id="{7F70BD8F-354C-4FE2-A4CD-F12C58DBD5CB}"/>
              </a:ext>
            </a:extLst>
          </p:cNvPr>
          <p:cNvSpPr/>
          <p:nvPr/>
        </p:nvSpPr>
        <p:spPr bwMode="auto">
          <a:xfrm>
            <a:off x="9136531" y="4231071"/>
            <a:ext cx="113475" cy="11347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2" name="Rectangle 71">
            <a:extLst>
              <a:ext uri="{FF2B5EF4-FFF2-40B4-BE49-F238E27FC236}">
                <a16:creationId xmlns:a16="http://schemas.microsoft.com/office/drawing/2014/main" xmlns="" id="{804BEAC7-DB64-4DF8-9BE5-885BA1EEE88B}"/>
              </a:ext>
            </a:extLst>
          </p:cNvPr>
          <p:cNvSpPr/>
          <p:nvPr/>
        </p:nvSpPr>
        <p:spPr bwMode="auto">
          <a:xfrm>
            <a:off x="10691297" y="4011770"/>
            <a:ext cx="64876" cy="6487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4" name="Rectangle 73">
            <a:extLst>
              <a:ext uri="{FF2B5EF4-FFF2-40B4-BE49-F238E27FC236}">
                <a16:creationId xmlns:a16="http://schemas.microsoft.com/office/drawing/2014/main" xmlns="" id="{F97B51E7-8D75-4F34-B8CB-2D40AA0B65B3}"/>
              </a:ext>
            </a:extLst>
          </p:cNvPr>
          <p:cNvSpPr/>
          <p:nvPr/>
        </p:nvSpPr>
        <p:spPr bwMode="auto">
          <a:xfrm>
            <a:off x="10069689" y="2465711"/>
            <a:ext cx="64876" cy="6487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 name="Rectangle 75">
            <a:extLst>
              <a:ext uri="{FF2B5EF4-FFF2-40B4-BE49-F238E27FC236}">
                <a16:creationId xmlns:a16="http://schemas.microsoft.com/office/drawing/2014/main" xmlns="" id="{4F250237-822B-4173-A7F6-45F0DE6DFDC6}"/>
              </a:ext>
            </a:extLst>
          </p:cNvPr>
          <p:cNvSpPr/>
          <p:nvPr/>
        </p:nvSpPr>
        <p:spPr bwMode="auto">
          <a:xfrm>
            <a:off x="9364785" y="5006120"/>
            <a:ext cx="74464" cy="7446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7" name="Flowchart: Decision 76">
            <a:extLst>
              <a:ext uri="{FF2B5EF4-FFF2-40B4-BE49-F238E27FC236}">
                <a16:creationId xmlns:a16="http://schemas.microsoft.com/office/drawing/2014/main" xmlns="" id="{E4C34A6A-06A9-4A1B-B384-AB34386C6142}"/>
              </a:ext>
            </a:extLst>
          </p:cNvPr>
          <p:cNvSpPr/>
          <p:nvPr/>
        </p:nvSpPr>
        <p:spPr bwMode="auto">
          <a:xfrm>
            <a:off x="8901801" y="3163735"/>
            <a:ext cx="399785" cy="158924"/>
          </a:xfrm>
          <a:prstGeom prst="flowChartDecision">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9" name="Flowchart: Decision 78">
            <a:extLst>
              <a:ext uri="{FF2B5EF4-FFF2-40B4-BE49-F238E27FC236}">
                <a16:creationId xmlns:a16="http://schemas.microsoft.com/office/drawing/2014/main" xmlns="" id="{F015B921-7FAD-446A-AF16-61E937B8F05B}"/>
              </a:ext>
            </a:extLst>
          </p:cNvPr>
          <p:cNvSpPr/>
          <p:nvPr/>
        </p:nvSpPr>
        <p:spPr bwMode="auto">
          <a:xfrm>
            <a:off x="8762221" y="4454813"/>
            <a:ext cx="838979" cy="158924"/>
          </a:xfrm>
          <a:prstGeom prst="flowChartDecision">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1" name="Flowchart: Decision 80">
            <a:extLst>
              <a:ext uri="{FF2B5EF4-FFF2-40B4-BE49-F238E27FC236}">
                <a16:creationId xmlns:a16="http://schemas.microsoft.com/office/drawing/2014/main" xmlns="" id="{0D9143E8-E7AD-440C-A32B-E34B35424B59}"/>
              </a:ext>
            </a:extLst>
          </p:cNvPr>
          <p:cNvSpPr/>
          <p:nvPr/>
        </p:nvSpPr>
        <p:spPr bwMode="auto">
          <a:xfrm>
            <a:off x="8931973" y="5591488"/>
            <a:ext cx="399785" cy="158924"/>
          </a:xfrm>
          <a:prstGeom prst="flowChartDecision">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3" name="Flowchart: Decision 82">
            <a:extLst>
              <a:ext uri="{FF2B5EF4-FFF2-40B4-BE49-F238E27FC236}">
                <a16:creationId xmlns:a16="http://schemas.microsoft.com/office/drawing/2014/main" xmlns="" id="{D7373AA4-AF61-41E1-A68B-823279E1CB70}"/>
              </a:ext>
            </a:extLst>
          </p:cNvPr>
          <p:cNvSpPr/>
          <p:nvPr/>
        </p:nvSpPr>
        <p:spPr bwMode="auto">
          <a:xfrm>
            <a:off x="8862820" y="5760956"/>
            <a:ext cx="622919" cy="158924"/>
          </a:xfrm>
          <a:prstGeom prst="flowChartDecision">
            <a:avLst/>
          </a:prstGeom>
          <a:solidFill>
            <a:schemeClr val="accent2">
              <a:lumMod val="20000"/>
              <a:lumOff val="8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13801991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WHO </a:t>
            </a:r>
            <a:r>
              <a:rPr lang="en-US" dirty="0" smtClean="0">
                <a:solidFill>
                  <a:schemeClr val="bg1"/>
                </a:solidFill>
              </a:rPr>
              <a:t>: </a:t>
            </a:r>
            <a:r>
              <a:rPr lang="en-US" dirty="0" err="1" smtClean="0">
                <a:solidFill>
                  <a:schemeClr val="bg1"/>
                </a:solidFill>
              </a:rPr>
              <a:t>Corticostero</a:t>
            </a:r>
            <a:r>
              <a:rPr lang="ro-RO" dirty="0" smtClean="0">
                <a:solidFill>
                  <a:schemeClr val="bg1"/>
                </a:solidFill>
              </a:rPr>
              <a:t>izii</a:t>
            </a:r>
            <a:r>
              <a:rPr lang="en-US" dirty="0" smtClean="0">
                <a:solidFill>
                  <a:schemeClr val="bg1"/>
                </a:solidFill>
              </a:rPr>
              <a:t> </a:t>
            </a:r>
            <a:r>
              <a:rPr lang="ro-RO" dirty="0" smtClean="0">
                <a:solidFill>
                  <a:schemeClr val="bg1"/>
                </a:solidFill>
              </a:rPr>
              <a:t>în</a:t>
            </a:r>
            <a:r>
              <a:rPr lang="en-US" dirty="0" smtClean="0">
                <a:solidFill>
                  <a:schemeClr val="bg1"/>
                </a:solidFill>
              </a:rPr>
              <a:t> </a:t>
            </a:r>
            <a:r>
              <a:rPr lang="en-US" dirty="0">
                <a:solidFill>
                  <a:schemeClr val="bg1"/>
                </a:solidFill>
              </a:rPr>
              <a:t>COVID-19</a:t>
            </a:r>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5" y="6361483"/>
            <a:ext cx="8210987"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WHO Living Guidance. Corticosteroids for COVID-19. September 2, 2020.</a:t>
            </a:r>
          </a:p>
        </p:txBody>
      </p:sp>
      <p:grpSp>
        <p:nvGrpSpPr>
          <p:cNvPr id="5" name="Group 1">
            <a:extLst>
              <a:ext uri="{FF2B5EF4-FFF2-40B4-BE49-F238E27FC236}">
                <a16:creationId xmlns:a16="http://schemas.microsoft.com/office/drawing/2014/main" xmlns=""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D1232AFC-6326-44D1-AAF3-F60FDE79080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graphicFrame>
        <p:nvGraphicFramePr>
          <p:cNvPr id="10"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 xmlns:p14="http://schemas.microsoft.com/office/powerpoint/2010/main" val="3231860084"/>
              </p:ext>
            </p:extLst>
          </p:nvPr>
        </p:nvGraphicFramePr>
        <p:xfrm>
          <a:off x="705490" y="1351129"/>
          <a:ext cx="10748963" cy="4722124"/>
        </p:xfrm>
        <a:graphic>
          <a:graphicData uri="http://schemas.openxmlformats.org/drawingml/2006/table">
            <a:tbl>
              <a:tblPr/>
              <a:tblGrid>
                <a:gridCol w="1205197">
                  <a:extLst>
                    <a:ext uri="{9D8B030D-6E8A-4147-A177-3AD203B41FA5}">
                      <a16:colId xmlns:a16="http://schemas.microsoft.com/office/drawing/2014/main" xmlns="" val="1265187013"/>
                    </a:ext>
                  </a:extLst>
                </a:gridCol>
                <a:gridCol w="6359857">
                  <a:extLst>
                    <a:ext uri="{9D8B030D-6E8A-4147-A177-3AD203B41FA5}">
                      <a16:colId xmlns:a16="http://schemas.microsoft.com/office/drawing/2014/main" xmlns="" val="20001"/>
                    </a:ext>
                  </a:extLst>
                </a:gridCol>
                <a:gridCol w="3183909">
                  <a:extLst>
                    <a:ext uri="{9D8B030D-6E8A-4147-A177-3AD203B41FA5}">
                      <a16:colId xmlns:a16="http://schemas.microsoft.com/office/drawing/2014/main" xmlns="" val="3284992595"/>
                    </a:ext>
                  </a:extLst>
                </a:gridCol>
              </a:tblGrid>
              <a:tr h="67970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600" b="1" i="0" u="none" strike="noStrike" cap="none" normalizeH="0" baseline="0" dirty="0" smtClean="0">
                          <a:ln>
                            <a:noFill/>
                          </a:ln>
                          <a:solidFill>
                            <a:schemeClr val="tx1"/>
                          </a:solidFill>
                          <a:effectLst/>
                          <a:latin typeface="Calibri" panose="020F0502020204030204" pitchFamily="34" charset="0"/>
                        </a:rPr>
                        <a:t>Forme de boală</a:t>
                      </a: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err="1" smtClean="0">
                          <a:ln>
                            <a:noFill/>
                          </a:ln>
                          <a:solidFill>
                            <a:schemeClr val="tx1"/>
                          </a:solidFill>
                          <a:effectLst/>
                          <a:latin typeface="Calibri" panose="020F0502020204030204" pitchFamily="34" charset="0"/>
                        </a:rPr>
                        <a:t>Defini</a:t>
                      </a:r>
                      <a:r>
                        <a:rPr kumimoji="0" lang="ro-RO" sz="1600" b="1" i="0" u="none" strike="noStrike" cap="none" normalizeH="0" baseline="0" dirty="0" smtClean="0">
                          <a:ln>
                            <a:noFill/>
                          </a:ln>
                          <a:solidFill>
                            <a:schemeClr val="tx1"/>
                          </a:solidFill>
                          <a:effectLst/>
                          <a:latin typeface="Calibri" panose="020F0502020204030204" pitchFamily="34" charset="0"/>
                        </a:rPr>
                        <a:t>ție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err="1" smtClean="0">
                          <a:ln>
                            <a:noFill/>
                          </a:ln>
                          <a:solidFill>
                            <a:schemeClr val="tx1"/>
                          </a:solidFill>
                          <a:effectLst/>
                          <a:latin typeface="Calibri" panose="020F0502020204030204" pitchFamily="34" charset="0"/>
                        </a:rPr>
                        <a:t>Recom</a:t>
                      </a:r>
                      <a:r>
                        <a:rPr kumimoji="0" lang="ro-RO" sz="1600" b="1" i="0" u="none" strike="noStrike" cap="none" normalizeH="0" baseline="0" dirty="0" smtClean="0">
                          <a:ln>
                            <a:noFill/>
                          </a:ln>
                          <a:solidFill>
                            <a:schemeClr val="tx1"/>
                          </a:solidFill>
                          <a:effectLst/>
                          <a:latin typeface="Calibri" panose="020F0502020204030204" pitchFamily="34" charset="0"/>
                        </a:rPr>
                        <a:t>andări</a:t>
                      </a: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965892">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COVID-19</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-forma critică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ARDS, sepsis,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șoc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septic </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Alte afecțiuni care, în mod normal, ar necesita suport vital (ventilație mecanică) sau terapie cu vasopresoare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Se recomandă corticoterapia sistemică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2110632">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COVID-19</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-forma severă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Oricare dintre următoarele</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Sp</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0</a:t>
                      </a:r>
                      <a:r>
                        <a:rPr kumimoji="0" lang="en-US" sz="1600" b="0" i="0" u="none" strike="noStrike" kern="1200" cap="none" spc="0" normalizeH="0" baseline="-25000" noProof="0" dirty="0" smtClean="0">
                          <a:ln>
                            <a:noFill/>
                          </a:ln>
                          <a:solidFill>
                            <a:srgbClr val="455560">
                              <a:lumMod val="10000"/>
                            </a:srgbClr>
                          </a:solidFill>
                          <a:effectLst/>
                          <a:uLnTx/>
                          <a:uFillTx/>
                          <a:latin typeface="Calibri" panose="020F0502020204030204" pitchFamily="34" charset="0"/>
                          <a:ea typeface="+mn-ea"/>
                          <a:cs typeface="+mn-cs"/>
                        </a:rPr>
                        <a:t>2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&lt; 90%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în aerul ambiental</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FR</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&gt; 30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respirații</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/min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la adulți și copii cu vârstă </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&gt;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5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ani</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
                      </a:r>
                      <a:b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b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F</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R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a:t>
                      </a:r>
                      <a:r>
                        <a:rPr kumimoji="0" lang="en-US" sz="1600" b="0" i="0" u="none" strike="noStrike" kern="1200" cap="none" spc="0" normalizeH="0" baseline="-25000" noProof="0" dirty="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40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la copiii cu vârstă între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1-5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ani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F</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R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a:t>
                      </a:r>
                      <a:r>
                        <a:rPr kumimoji="0" lang="en-US" sz="1600" b="0" i="0" u="none" strike="noStrike" kern="1200" cap="none" spc="0" normalizeH="0" baseline="-25000" noProof="0" dirty="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50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la copiii </a:t>
                      </a:r>
                      <a:r>
                        <a:rPr kumimoji="0" lang="ro-RO" sz="1600" b="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mn-cs"/>
                        </a:rPr>
                        <a:t> </a:t>
                      </a:r>
                      <a:r>
                        <a:rPr kumimoji="0" lang="ro-RO" sz="1600" b="0" i="0" u="none" strike="noStrike" kern="1200" cap="none" spc="0" normalizeH="0" baseline="0" noProof="0" dirty="0" smtClean="0">
                          <a:ln>
                            <a:noFill/>
                          </a:ln>
                          <a:solidFill>
                            <a:schemeClr val="bg2">
                              <a:lumMod val="10000"/>
                            </a:schemeClr>
                          </a:solidFill>
                          <a:effectLst/>
                          <a:uLnTx/>
                          <a:uFillTx/>
                          <a:latin typeface="Calibri" panose="020F0502020204030204" pitchFamily="34" charset="0"/>
                          <a:ea typeface="+mn-ea"/>
                          <a:cs typeface="+mn-cs"/>
                        </a:rPr>
                        <a:t>între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2-11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luni</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Semne de insuficiență respiratorie (utilizarea musculaturii accesorii, incapacitatea de a finaliza propozițiile; la copii tiraj, geamăt expirator, cianoză centrală etc.)</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Se recomandă corticoterapia sistemică</a:t>
                      </a:r>
                      <a:endParaRPr kumimoji="0" lang="en-US" sz="1600" b="0" i="0" u="none" strike="noStrike" cap="none" normalizeH="0" baseline="0" dirty="0" smtClean="0">
                        <a:ln>
                          <a:noFill/>
                        </a:ln>
                        <a:solidFill>
                          <a:schemeClr val="bg2">
                            <a:lumMod val="10000"/>
                          </a:schemeClr>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Wingdings" charset="2"/>
                        <a:buNone/>
                        <a:tabLst/>
                        <a:defRPr/>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965892">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COVID-19</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 forma non-severă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Absența oricărui semn de formă critică sau severă de COVID-19</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1" i="0" u="none" strike="noStrike" cap="none" normalizeH="0" baseline="0" dirty="0" smtClean="0">
                          <a:ln>
                            <a:noFill/>
                          </a:ln>
                          <a:solidFill>
                            <a:schemeClr val="bg1"/>
                          </a:solidFill>
                          <a:effectLst/>
                          <a:latin typeface="Calibri" panose="020F0502020204030204" pitchFamily="34" charset="0"/>
                        </a:rPr>
                        <a:t>Nu este sugerată utilizarea corticoterapiei</a:t>
                      </a:r>
                      <a:endParaRPr kumimoji="0" lang="en-US" sz="16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bl>
          </a:graphicData>
        </a:graphic>
      </p:graphicFrame>
      <p:sp>
        <p:nvSpPr>
          <p:cNvPr id="3" name="TextBox 2">
            <a:extLst>
              <a:ext uri="{FF2B5EF4-FFF2-40B4-BE49-F238E27FC236}">
                <a16:creationId xmlns:a16="http://schemas.microsoft.com/office/drawing/2014/main" xmlns="" id="{81E83E46-4E44-4EF0-A536-47643DAA0296}"/>
              </a:ext>
            </a:extLst>
          </p:cNvPr>
          <p:cNvSpPr txBox="1"/>
          <p:nvPr/>
        </p:nvSpPr>
        <p:spPr bwMode="auto">
          <a:xfrm>
            <a:off x="685800" y="5616391"/>
            <a:ext cx="108204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Aft>
                <a:spcPct val="0"/>
              </a:spcAft>
            </a:pPr>
            <a:r>
              <a:rPr lang="en-US" sz="1400" b="0" dirty="0" smtClean="0">
                <a:solidFill>
                  <a:schemeClr val="bg1"/>
                </a:solidFill>
                <a:latin typeface="Calibri" panose="020F0502020204030204" pitchFamily="34" charset="0"/>
              </a:rPr>
              <a:t>.</a:t>
            </a:r>
            <a:endParaRPr lang="en-US" sz="1400" b="0"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28094393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238127"/>
            <a:ext cx="11573393" cy="1103313"/>
          </a:xfrm>
        </p:spPr>
        <p:txBody>
          <a:bodyPr/>
          <a:lstStyle/>
          <a:p>
            <a:r>
              <a:rPr lang="en-US" sz="3200" dirty="0">
                <a:solidFill>
                  <a:schemeClr val="bg1"/>
                </a:solidFill>
              </a:rPr>
              <a:t>NIH/ISDA: </a:t>
            </a:r>
            <a:r>
              <a:rPr lang="ro-RO" sz="3200" dirty="0" smtClean="0">
                <a:solidFill>
                  <a:schemeClr val="bg1"/>
                </a:solidFill>
              </a:rPr>
              <a:t>Dexametazona pentru formele severe de </a:t>
            </a:r>
            <a:r>
              <a:rPr lang="en-US" sz="3200" dirty="0" smtClean="0">
                <a:solidFill>
                  <a:schemeClr val="bg1"/>
                </a:solidFill>
              </a:rPr>
              <a:t>COVID-19</a:t>
            </a:r>
            <a:endParaRPr lang="en-US" sz="3200" dirty="0">
              <a:solidFill>
                <a:schemeClr val="bg1"/>
              </a:solidFill>
            </a:endParaRPr>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394820" y="6183237"/>
            <a:ext cx="8811722"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1. NIH COVID-19 Treatment Guidelines. Immunomodulators under evaluation for the treatment of COVID-19. Last updated August 27, 2020. </a:t>
            </a:r>
          </a:p>
          <a:p>
            <a:pPr>
              <a:defRPr/>
            </a:pPr>
            <a:r>
              <a:rPr lang="en-US" altLang="en-US" sz="1200" b="0" spc="-10" dirty="0">
                <a:solidFill>
                  <a:schemeClr val="bg2"/>
                </a:solidFill>
                <a:latin typeface="Calibri" panose="020F0502020204030204" pitchFamily="34" charset="0"/>
              </a:rPr>
              <a:t>2. IDSA. COVID-19 Guideline, Part 1: Treatment and Management. Version 3.3.0. </a:t>
            </a:r>
            <a:endParaRPr lang="en-US" altLang="en-US" sz="1200" b="0" dirty="0">
              <a:solidFill>
                <a:schemeClr val="bg2"/>
              </a:solidFill>
              <a:latin typeface="Calibri" panose="020F0502020204030204" pitchFamily="34" charset="0"/>
            </a:endParaRPr>
          </a:p>
        </p:txBody>
      </p:sp>
      <p:grpSp>
        <p:nvGrpSpPr>
          <p:cNvPr id="3" name="Group 1">
            <a:extLst>
              <a:ext uri="{FF2B5EF4-FFF2-40B4-BE49-F238E27FC236}">
                <a16:creationId xmlns:a16="http://schemas.microsoft.com/office/drawing/2014/main" xmlns=""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D1232AFC-6326-44D1-AAF3-F60FDE79080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1" name="TextBox 10">
            <a:extLst>
              <a:ext uri="{FF2B5EF4-FFF2-40B4-BE49-F238E27FC236}">
                <a16:creationId xmlns:a16="http://schemas.microsoft.com/office/drawing/2014/main" xmlns="" id="{6C854FA4-848F-4A7E-97FF-8592FEDE6DBD}"/>
              </a:ext>
            </a:extLst>
          </p:cNvPr>
          <p:cNvSpPr txBox="1"/>
          <p:nvPr/>
        </p:nvSpPr>
        <p:spPr bwMode="auto">
          <a:xfrm>
            <a:off x="605595" y="5393526"/>
            <a:ext cx="1114105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Aft>
                <a:spcPct val="0"/>
              </a:spcAft>
              <a:buClrTx/>
              <a:buFontTx/>
              <a:buNone/>
            </a:pPr>
            <a:r>
              <a:rPr lang="en-US" sz="1600" b="0" dirty="0" smtClean="0">
                <a:solidFill>
                  <a:schemeClr val="bg1"/>
                </a:solidFill>
                <a:latin typeface="Calibri" panose="020F0502020204030204" pitchFamily="34" charset="0"/>
              </a:rPr>
              <a:t>*</a:t>
            </a:r>
            <a:r>
              <a:rPr lang="ro-RO" sz="1600" b="0" dirty="0" smtClean="0">
                <a:solidFill>
                  <a:schemeClr val="bg1"/>
                </a:solidFill>
                <a:latin typeface="Calibri" panose="020F0502020204030204" pitchFamily="34" charset="0"/>
              </a:rPr>
              <a:t>Evaluare r</a:t>
            </a:r>
            <a:r>
              <a:rPr lang="en-US" sz="1600" b="0" dirty="0" err="1" smtClean="0">
                <a:solidFill>
                  <a:schemeClr val="bg1"/>
                </a:solidFill>
                <a:latin typeface="Calibri" panose="020F0502020204030204" pitchFamily="34" charset="0"/>
              </a:rPr>
              <a:t>ecom</a:t>
            </a:r>
            <a:r>
              <a:rPr lang="ro-RO" sz="1600" b="0" dirty="0" smtClean="0">
                <a:solidFill>
                  <a:schemeClr val="bg1"/>
                </a:solidFill>
                <a:latin typeface="Calibri" panose="020F0502020204030204" pitchFamily="34" charset="0"/>
              </a:rPr>
              <a:t>andare</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A = </a:t>
            </a:r>
            <a:r>
              <a:rPr lang="ro-RO" sz="1600" b="0" dirty="0" smtClean="0">
                <a:solidFill>
                  <a:schemeClr val="bg1"/>
                </a:solidFill>
                <a:latin typeface="Calibri" panose="020F0502020204030204" pitchFamily="34" charset="0"/>
              </a:rPr>
              <a:t>Puternică</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B = </a:t>
            </a:r>
            <a:r>
              <a:rPr lang="en-US" sz="1600" b="0" dirty="0" err="1" smtClean="0">
                <a:solidFill>
                  <a:schemeClr val="bg1"/>
                </a:solidFill>
                <a:latin typeface="Calibri" panose="020F0502020204030204" pitchFamily="34" charset="0"/>
              </a:rPr>
              <a:t>Moderat</a:t>
            </a:r>
            <a:r>
              <a:rPr lang="ro-RO" sz="1600" b="0" dirty="0" smtClean="0">
                <a:solidFill>
                  <a:schemeClr val="bg1"/>
                </a:solidFill>
                <a:latin typeface="Calibri" panose="020F0502020204030204" pitchFamily="34" charset="0"/>
              </a:rPr>
              <a:t>ă</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C = </a:t>
            </a:r>
            <a:r>
              <a:rPr lang="en-US" sz="1600" b="0" dirty="0" smtClean="0">
                <a:solidFill>
                  <a:schemeClr val="bg1"/>
                </a:solidFill>
                <a:latin typeface="Calibri" panose="020F0502020204030204" pitchFamily="34" charset="0"/>
              </a:rPr>
              <a:t>Op</a:t>
            </a:r>
            <a:r>
              <a:rPr lang="ro-RO" sz="1600" b="0" dirty="0" smtClean="0">
                <a:solidFill>
                  <a:schemeClr val="bg1"/>
                </a:solidFill>
                <a:latin typeface="Calibri" panose="020F0502020204030204" pitchFamily="34" charset="0"/>
              </a:rPr>
              <a:t>țională</a:t>
            </a:r>
            <a:r>
              <a:rPr lang="en-US" sz="1600" b="0" dirty="0" smtClean="0">
                <a:solidFill>
                  <a:schemeClr val="bg1"/>
                </a:solidFill>
                <a:latin typeface="Calibri" panose="020F0502020204030204" pitchFamily="34" charset="0"/>
              </a:rPr>
              <a:t>. </a:t>
            </a:r>
            <a:r>
              <a:rPr lang="ro-RO" sz="1600" b="0" dirty="0" smtClean="0">
                <a:solidFill>
                  <a:schemeClr val="bg1"/>
                </a:solidFill>
                <a:latin typeface="Calibri" panose="020F0502020204030204" pitchFamily="34" charset="0"/>
              </a:rPr>
              <a:t>Evaluare probe</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I = ≥ 1 </a:t>
            </a:r>
            <a:r>
              <a:rPr lang="ro-RO" sz="1600" b="0" dirty="0" smtClean="0">
                <a:solidFill>
                  <a:schemeClr val="bg1"/>
                </a:solidFill>
                <a:latin typeface="Calibri" panose="020F0502020204030204" pitchFamily="34" charset="0"/>
              </a:rPr>
              <a:t>studii randomizate cu rezultate clinice și/sau de laborator validate</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II = ≥ 1 </a:t>
            </a:r>
            <a:r>
              <a:rPr lang="ro-RO" sz="1600" b="0" dirty="0" smtClean="0">
                <a:solidFill>
                  <a:schemeClr val="bg1"/>
                </a:solidFill>
                <a:latin typeface="Calibri" panose="020F0502020204030204" pitchFamily="34" charset="0"/>
              </a:rPr>
              <a:t>studii non-randomizate sau studii de cohortă observaționale</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III = </a:t>
            </a:r>
            <a:r>
              <a:rPr lang="ro-RO" sz="1600" b="0" dirty="0" smtClean="0">
                <a:solidFill>
                  <a:schemeClr val="bg1"/>
                </a:solidFill>
                <a:latin typeface="Calibri" panose="020F0502020204030204" pitchFamily="34" charset="0"/>
              </a:rPr>
              <a:t>opinia expertului</a:t>
            </a:r>
            <a:r>
              <a:rPr lang="en-US" sz="1600" b="0" dirty="0" smtClean="0">
                <a:solidFill>
                  <a:schemeClr val="bg1"/>
                </a:solidFill>
                <a:latin typeface="Calibri" panose="020F0502020204030204" pitchFamily="34" charset="0"/>
              </a:rPr>
              <a:t>. </a:t>
            </a:r>
            <a:endParaRPr lang="en-US" sz="1600" b="0" dirty="0">
              <a:solidFill>
                <a:schemeClr val="bg1"/>
              </a:solidFill>
              <a:latin typeface="Calibri" panose="020F0502020204030204" pitchFamily="34" charset="0"/>
            </a:endParaRPr>
          </a:p>
          <a:p>
            <a:r>
              <a:rPr lang="en-US" sz="1600" b="0" baseline="30000" dirty="0" smtClean="0">
                <a:solidFill>
                  <a:schemeClr val="bg1"/>
                </a:solidFill>
                <a:latin typeface="Calibri" panose="020F0502020204030204" pitchFamily="34" charset="0"/>
              </a:rPr>
              <a:t>†</a:t>
            </a:r>
            <a:r>
              <a:rPr lang="ro-RO" sz="1600" b="0" dirty="0" smtClean="0">
                <a:solidFill>
                  <a:schemeClr val="bg1"/>
                </a:solidFill>
                <a:latin typeface="Calibri" panose="020F0502020204030204" pitchFamily="34" charset="0"/>
              </a:rPr>
              <a:t>Ventilație mecanică sau </a:t>
            </a:r>
            <a:r>
              <a:rPr lang="en-US" sz="1600" b="0" dirty="0" smtClean="0">
                <a:solidFill>
                  <a:schemeClr val="bg1"/>
                </a:solidFill>
                <a:latin typeface="Calibri" panose="020F0502020204030204" pitchFamily="34" charset="0"/>
              </a:rPr>
              <a:t>ECMO</a:t>
            </a:r>
            <a:r>
              <a:rPr lang="en-US" sz="1600" b="0" dirty="0">
                <a:solidFill>
                  <a:schemeClr val="bg1"/>
                </a:solidFill>
                <a:latin typeface="Calibri" panose="020F0502020204030204" pitchFamily="34" charset="0"/>
              </a:rPr>
              <a:t>. </a:t>
            </a:r>
            <a:r>
              <a:rPr lang="en-US" sz="1600" b="0" baseline="30000" dirty="0" smtClean="0">
                <a:solidFill>
                  <a:schemeClr val="bg1"/>
                </a:solidFill>
                <a:latin typeface="Calibri" panose="020F0502020204030204" pitchFamily="34" charset="0"/>
              </a:rPr>
              <a:t>‡</a:t>
            </a:r>
            <a:r>
              <a:rPr lang="ro-RO" sz="1600" b="0" dirty="0" smtClean="0">
                <a:solidFill>
                  <a:schemeClr val="bg1"/>
                </a:solidFill>
                <a:latin typeface="Calibri" panose="020F0502020204030204" pitchFamily="34" charset="0"/>
              </a:rPr>
              <a:t>Pacienți cu </a:t>
            </a:r>
            <a:r>
              <a:rPr lang="en-US" sz="1600" b="0" dirty="0" smtClean="0">
                <a:solidFill>
                  <a:schemeClr val="bg1"/>
                </a:solidFill>
                <a:latin typeface="Calibri" panose="020F0502020204030204" pitchFamily="34" charset="0"/>
              </a:rPr>
              <a:t>SpO</a:t>
            </a:r>
            <a:r>
              <a:rPr lang="en-US" sz="1600" b="0" baseline="-25000" dirty="0" smtClean="0">
                <a:solidFill>
                  <a:schemeClr val="bg1"/>
                </a:solidFill>
                <a:latin typeface="Calibri" panose="020F0502020204030204" pitchFamily="34" charset="0"/>
              </a:rPr>
              <a:t>2</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 94% </a:t>
            </a:r>
            <a:r>
              <a:rPr lang="ro-RO" sz="1600" b="0" dirty="0" smtClean="0">
                <a:solidFill>
                  <a:schemeClr val="bg1"/>
                </a:solidFill>
                <a:latin typeface="Calibri" panose="020F0502020204030204" pitchFamily="34" charset="0"/>
              </a:rPr>
              <a:t>în aerul ambiental</a:t>
            </a:r>
            <a:r>
              <a:rPr lang="en-US" sz="1600" b="0" dirty="0" smtClean="0">
                <a:solidFill>
                  <a:schemeClr val="bg1"/>
                </a:solidFill>
                <a:latin typeface="Calibri" panose="020F0502020204030204" pitchFamily="34" charset="0"/>
              </a:rPr>
              <a:t>, </a:t>
            </a:r>
            <a:r>
              <a:rPr lang="ro-RO" sz="1600" b="0" dirty="0" smtClean="0">
                <a:solidFill>
                  <a:schemeClr val="bg1"/>
                </a:solidFill>
                <a:latin typeface="Calibri" panose="020F0502020204030204" pitchFamily="34" charset="0"/>
              </a:rPr>
              <a:t>inclusiv cei care necesită oxigen suplimentar</a:t>
            </a:r>
            <a:r>
              <a:rPr lang="en-US" sz="1600" b="0" dirty="0" smtClean="0">
                <a:solidFill>
                  <a:schemeClr val="bg1"/>
                </a:solidFill>
                <a:latin typeface="Calibri" panose="020F0502020204030204" pitchFamily="34" charset="0"/>
              </a:rPr>
              <a:t>. </a:t>
            </a:r>
            <a:endParaRPr lang="en-US" sz="1600" b="0" dirty="0">
              <a:solidFill>
                <a:schemeClr val="bg1"/>
              </a:solidFill>
              <a:latin typeface="Calibri" panose="020F0502020204030204" pitchFamily="34" charset="0"/>
            </a:endParaRPr>
          </a:p>
        </p:txBody>
      </p:sp>
      <p:sp>
        <p:nvSpPr>
          <p:cNvPr id="9" name="TextBox 8"/>
          <p:cNvSpPr txBox="1"/>
          <p:nvPr/>
        </p:nvSpPr>
        <p:spPr bwMode="auto">
          <a:xfrm>
            <a:off x="501695" y="1607930"/>
            <a:ext cx="4679905" cy="3200876"/>
          </a:xfrm>
          <a:prstGeom prst="rect">
            <a:avLst/>
          </a:prstGeom>
          <a:solidFill>
            <a:srgbClr val="DBECF1"/>
          </a:solidFill>
          <a:ln>
            <a:solidFill>
              <a:schemeClr val="bg1"/>
            </a:solidFill>
          </a:ln>
        </p:spPr>
        <p:txBody>
          <a:bodyPr wrap="square" rtlCol="0">
            <a:spAutoFit/>
          </a:bodyPr>
          <a:lstStyle/>
          <a:p>
            <a:pPr algn="ctr">
              <a:spcBef>
                <a:spcPts val="0"/>
              </a:spcBef>
              <a:spcAft>
                <a:spcPct val="0"/>
              </a:spcAft>
              <a:buClrTx/>
              <a:buFontTx/>
              <a:buNone/>
            </a:pPr>
            <a:r>
              <a:rPr lang="en-US" sz="2000" dirty="0">
                <a:solidFill>
                  <a:schemeClr val="bg1"/>
                </a:solidFill>
                <a:latin typeface="Calibri" panose="020F0502020204030204" pitchFamily="34" charset="0"/>
              </a:rPr>
              <a:t>NIH</a:t>
            </a:r>
            <a:r>
              <a:rPr lang="en-US" sz="2000" baseline="30000" dirty="0">
                <a:solidFill>
                  <a:schemeClr val="bg1"/>
                </a:solidFill>
                <a:latin typeface="Calibri" panose="020F0502020204030204" pitchFamily="34" charset="0"/>
              </a:rPr>
              <a:t>[1]</a:t>
            </a:r>
            <a:r>
              <a:rPr lang="en-US" sz="2000" dirty="0">
                <a:solidFill>
                  <a:schemeClr val="bg1"/>
                </a:solidFill>
                <a:latin typeface="Calibri" panose="020F0502020204030204" pitchFamily="34" charset="0"/>
              </a:rPr>
              <a:t>*</a:t>
            </a:r>
          </a:p>
          <a:p>
            <a:pPr marL="285750" indent="-285750">
              <a:spcBef>
                <a:spcPts val="0"/>
              </a:spcBef>
              <a:buClr>
                <a:schemeClr val="bg1"/>
              </a:buClr>
              <a:buFont typeface="Wingdings" panose="05000000000000000000" pitchFamily="2" charset="2"/>
              <a:buChar char="§"/>
            </a:pPr>
            <a:endParaRPr lang="en-US" sz="1000" b="0" dirty="0">
              <a:solidFill>
                <a:schemeClr val="bg1"/>
              </a:solidFill>
              <a:latin typeface="Calibri" panose="020F0502020204030204" pitchFamily="34" charset="0"/>
            </a:endParaRPr>
          </a:p>
          <a:p>
            <a:pPr marL="285750" indent="-285750">
              <a:spcBef>
                <a:spcPts val="0"/>
              </a:spcBef>
              <a:buClr>
                <a:schemeClr val="bg1"/>
              </a:buClr>
              <a:buFont typeface="Wingdings" panose="05000000000000000000" pitchFamily="2" charset="2"/>
              <a:buChar char="§"/>
            </a:pPr>
            <a:r>
              <a:rPr lang="ro-RO" b="0" dirty="0" smtClean="0">
                <a:solidFill>
                  <a:schemeClr val="bg1"/>
                </a:solidFill>
                <a:latin typeface="Calibri" panose="020F0502020204030204" pitchFamily="34" charset="0"/>
              </a:rPr>
              <a:t>Se recomandă utilizarea dexametazonei (6 mg/zi până la 10 zile sau până la externare) la pacienții cu COVID-19, care sunt ventilați mecanic (AI) sau care necesită oxigen suplimentar, dar nu sunt ventilați mecanic (BI)</a:t>
            </a:r>
            <a:endParaRPr lang="en-US" b="0" dirty="0">
              <a:solidFill>
                <a:schemeClr val="bg1"/>
              </a:solidFill>
              <a:latin typeface="Calibri" panose="020F0502020204030204" pitchFamily="34" charset="0"/>
            </a:endParaRPr>
          </a:p>
          <a:p>
            <a:pPr marL="285750" indent="-285750">
              <a:spcBef>
                <a:spcPts val="0"/>
              </a:spcBef>
              <a:buClr>
                <a:schemeClr val="bg1"/>
              </a:buClr>
              <a:buFont typeface="Wingdings" panose="05000000000000000000" pitchFamily="2" charset="2"/>
              <a:buChar char="§"/>
            </a:pPr>
            <a:endParaRPr lang="en-US" sz="1000" b="0" dirty="0">
              <a:solidFill>
                <a:schemeClr val="bg1"/>
              </a:solidFill>
              <a:latin typeface="Calibri" panose="020F0502020204030204" pitchFamily="34" charset="0"/>
            </a:endParaRPr>
          </a:p>
          <a:p>
            <a:pPr marL="285750" indent="-285750">
              <a:spcBef>
                <a:spcPts val="0"/>
              </a:spcBef>
              <a:buClr>
                <a:schemeClr val="bg1"/>
              </a:buClr>
              <a:buFont typeface="Wingdings" panose="05000000000000000000" pitchFamily="2" charset="2"/>
              <a:buChar char="§"/>
            </a:pPr>
            <a:r>
              <a:rPr lang="ro-RO" b="0" dirty="0" smtClean="0">
                <a:solidFill>
                  <a:schemeClr val="bg1"/>
                </a:solidFill>
                <a:latin typeface="Calibri" panose="020F0502020204030204" pitchFamily="34" charset="0"/>
              </a:rPr>
              <a:t>Nu se recomandă utilizarea dexametazonei la pacienții cu COVID-19, care nu necesită oxigen suplimentar </a:t>
            </a:r>
            <a:r>
              <a:rPr lang="en-US" b="0" dirty="0" smtClean="0">
                <a:solidFill>
                  <a:schemeClr val="bg1"/>
                </a:solidFill>
                <a:latin typeface="Calibri" panose="020F0502020204030204" pitchFamily="34" charset="0"/>
              </a:rPr>
              <a:t>(AI</a:t>
            </a:r>
            <a:r>
              <a:rPr lang="en-US" b="0" dirty="0">
                <a:solidFill>
                  <a:schemeClr val="bg1"/>
                </a:solidFill>
                <a:latin typeface="Calibri" panose="020F0502020204030204" pitchFamily="34" charset="0"/>
              </a:rPr>
              <a:t>)</a:t>
            </a:r>
          </a:p>
        </p:txBody>
      </p:sp>
      <p:sp>
        <p:nvSpPr>
          <p:cNvPr id="17" name="TextBox 16"/>
          <p:cNvSpPr txBox="1"/>
          <p:nvPr/>
        </p:nvSpPr>
        <p:spPr bwMode="auto">
          <a:xfrm>
            <a:off x="5352926" y="1607930"/>
            <a:ext cx="6417205" cy="3631763"/>
          </a:xfrm>
          <a:prstGeom prst="rect">
            <a:avLst/>
          </a:prstGeom>
          <a:solidFill>
            <a:schemeClr val="accent3">
              <a:lumMod val="20000"/>
              <a:lumOff val="80000"/>
            </a:schemeClr>
          </a:solidFill>
          <a:ln>
            <a:solidFill>
              <a:schemeClr val="bg1"/>
            </a:solidFill>
          </a:ln>
        </p:spPr>
        <p:txBody>
          <a:bodyPr wrap="square" rtlCol="0">
            <a:spAutoFit/>
          </a:bodyPr>
          <a:lstStyle/>
          <a:p>
            <a:pPr algn="ctr">
              <a:spcBef>
                <a:spcPts val="0"/>
              </a:spcBef>
              <a:spcAft>
                <a:spcPct val="0"/>
              </a:spcAft>
              <a:buClrTx/>
              <a:buFontTx/>
              <a:buNone/>
            </a:pPr>
            <a:r>
              <a:rPr lang="en-US" sz="2000" dirty="0">
                <a:solidFill>
                  <a:schemeClr val="bg1"/>
                </a:solidFill>
                <a:latin typeface="Calibri" panose="020F0502020204030204" pitchFamily="34" charset="0"/>
              </a:rPr>
              <a:t>IDSA</a:t>
            </a:r>
            <a:r>
              <a:rPr lang="en-US" sz="2000" baseline="30000" dirty="0">
                <a:solidFill>
                  <a:schemeClr val="bg1"/>
                </a:solidFill>
                <a:latin typeface="Calibri" panose="020F0502020204030204" pitchFamily="34" charset="0"/>
              </a:rPr>
              <a:t>[2]</a:t>
            </a:r>
            <a:endParaRPr lang="en-US" sz="2000" dirty="0">
              <a:solidFill>
                <a:schemeClr val="bg1"/>
              </a:solidFill>
              <a:latin typeface="Calibri" panose="020F0502020204030204" pitchFamily="34" charset="0"/>
            </a:endParaRPr>
          </a:p>
          <a:p>
            <a:pPr marL="285750" indent="-285750">
              <a:buClr>
                <a:schemeClr val="bg1"/>
              </a:buClr>
              <a:buFont typeface="Wingdings" panose="05000000000000000000" pitchFamily="2" charset="2"/>
              <a:buChar char="§"/>
            </a:pPr>
            <a:endParaRPr lang="en-US" sz="1000" b="0" dirty="0">
              <a:solidFill>
                <a:schemeClr val="bg1"/>
              </a:solidFill>
              <a:latin typeface="Calibri" panose="020F0502020204030204" pitchFamily="34" charset="0"/>
            </a:endParaRPr>
          </a:p>
          <a:p>
            <a:pPr marL="285750" indent="-285750">
              <a:buClr>
                <a:schemeClr val="bg1"/>
              </a:buClr>
              <a:buFont typeface="Wingdings" panose="05000000000000000000" pitchFamily="2" charset="2"/>
              <a:buChar char="§"/>
            </a:pPr>
            <a:r>
              <a:rPr lang="ro-RO" b="0" dirty="0" smtClean="0">
                <a:solidFill>
                  <a:schemeClr val="bg1"/>
                </a:solidFill>
                <a:latin typeface="Calibri" panose="020F0502020204030204" pitchFamily="34" charset="0"/>
              </a:rPr>
              <a:t>Pentru pacienții spitalizați cu forme critice</a:t>
            </a:r>
            <a:r>
              <a:rPr lang="en-US" b="0" baseline="30000" dirty="0" smtClean="0">
                <a:solidFill>
                  <a:schemeClr val="bg1"/>
                </a:solidFill>
                <a:latin typeface="Calibri" panose="020F0502020204030204" pitchFamily="34" charset="0"/>
              </a:rPr>
              <a:t>†</a:t>
            </a:r>
            <a:r>
              <a:rPr lang="en-US" b="0" dirty="0" smtClean="0">
                <a:solidFill>
                  <a:schemeClr val="bg1"/>
                </a:solidFill>
                <a:latin typeface="Calibri" panose="020F0502020204030204" pitchFamily="34" charset="0"/>
              </a:rPr>
              <a:t> </a:t>
            </a:r>
            <a:r>
              <a:rPr lang="en-US" b="0" dirty="0">
                <a:solidFill>
                  <a:schemeClr val="bg1"/>
                </a:solidFill>
                <a:latin typeface="Calibri" panose="020F0502020204030204" pitchFamily="34" charset="0"/>
              </a:rPr>
              <a:t>COVID-19, </a:t>
            </a:r>
            <a:r>
              <a:rPr lang="ro-RO" b="0" dirty="0" smtClean="0">
                <a:solidFill>
                  <a:schemeClr val="bg1"/>
                </a:solidFill>
                <a:latin typeface="Calibri" panose="020F0502020204030204" pitchFamily="34" charset="0"/>
              </a:rPr>
              <a:t>se recomandă utilizarea dexametazonei (recomandare puternică, certitudine moderată a dovezilor </a:t>
            </a:r>
            <a:r>
              <a:rPr lang="en-US" b="0" dirty="0" smtClean="0">
                <a:solidFill>
                  <a:schemeClr val="bg1"/>
                </a:solidFill>
                <a:latin typeface="Calibri" panose="020F0502020204030204" pitchFamily="34" charset="0"/>
              </a:rPr>
              <a:t>)</a:t>
            </a:r>
            <a:endParaRPr lang="en-US" b="0" dirty="0">
              <a:solidFill>
                <a:schemeClr val="bg1"/>
              </a:solidFill>
              <a:latin typeface="Calibri" panose="020F0502020204030204" pitchFamily="34" charset="0"/>
            </a:endParaRPr>
          </a:p>
          <a:p>
            <a:pPr marL="285750" indent="-285750">
              <a:buClr>
                <a:schemeClr val="bg1"/>
              </a:buClr>
              <a:buFont typeface="Wingdings" panose="05000000000000000000" pitchFamily="2" charset="2"/>
              <a:buChar char="§"/>
            </a:pPr>
            <a:endParaRPr lang="en-US" sz="1000" b="0" dirty="0">
              <a:solidFill>
                <a:schemeClr val="bg1"/>
              </a:solidFill>
              <a:latin typeface="Calibri" panose="020F0502020204030204" pitchFamily="34" charset="0"/>
            </a:endParaRPr>
          </a:p>
          <a:p>
            <a:pPr marL="285750" indent="-285750">
              <a:buClr>
                <a:schemeClr val="bg1"/>
              </a:buClr>
              <a:buFont typeface="Wingdings" panose="05000000000000000000" pitchFamily="2" charset="2"/>
              <a:buChar char="§"/>
            </a:pPr>
            <a:r>
              <a:rPr lang="ro-RO" b="0" dirty="0" smtClean="0">
                <a:solidFill>
                  <a:schemeClr val="bg1"/>
                </a:solidFill>
                <a:latin typeface="Calibri" panose="020F0502020204030204" pitchFamily="34" charset="0"/>
              </a:rPr>
              <a:t>Pentru pacienții spitalizați cu forme severe</a:t>
            </a:r>
            <a:r>
              <a:rPr lang="en-US" b="0" baseline="30000" dirty="0" smtClean="0">
                <a:solidFill>
                  <a:schemeClr val="bg1"/>
                </a:solidFill>
                <a:latin typeface="Calibri" panose="020F0502020204030204" pitchFamily="34" charset="0"/>
              </a:rPr>
              <a:t>‡</a:t>
            </a:r>
            <a:r>
              <a:rPr lang="en-US" b="0" dirty="0" smtClean="0">
                <a:solidFill>
                  <a:schemeClr val="bg1"/>
                </a:solidFill>
                <a:latin typeface="Calibri" panose="020F0502020204030204" pitchFamily="34" charset="0"/>
              </a:rPr>
              <a:t> </a:t>
            </a:r>
            <a:r>
              <a:rPr lang="en-US" b="0" dirty="0">
                <a:solidFill>
                  <a:schemeClr val="bg1"/>
                </a:solidFill>
                <a:latin typeface="Calibri" panose="020F0502020204030204" pitchFamily="34" charset="0"/>
              </a:rPr>
              <a:t>COVID-19, </a:t>
            </a:r>
            <a:r>
              <a:rPr lang="ro-RO" b="0" dirty="0" smtClean="0">
                <a:solidFill>
                  <a:schemeClr val="bg1"/>
                </a:solidFill>
                <a:latin typeface="Calibri" panose="020F0502020204030204" pitchFamily="34" charset="0"/>
              </a:rPr>
              <a:t>se recomandă utilizarea dexametazonei </a:t>
            </a:r>
            <a:r>
              <a:rPr lang="en-US" b="0" dirty="0" smtClean="0">
                <a:solidFill>
                  <a:schemeClr val="bg1"/>
                </a:solidFill>
                <a:latin typeface="Calibri" panose="020F0502020204030204" pitchFamily="34" charset="0"/>
              </a:rPr>
              <a:t>(</a:t>
            </a:r>
            <a:r>
              <a:rPr lang="ro-RO" b="0" dirty="0" smtClean="0">
                <a:solidFill>
                  <a:schemeClr val="bg1"/>
                </a:solidFill>
                <a:latin typeface="Calibri" panose="020F0502020204030204" pitchFamily="34" charset="0"/>
              </a:rPr>
              <a:t>recomandare condiționată, certitudine moderată a dovezilor</a:t>
            </a:r>
            <a:r>
              <a:rPr lang="en-US" b="0" dirty="0" smtClean="0">
                <a:solidFill>
                  <a:schemeClr val="bg1"/>
                </a:solidFill>
                <a:latin typeface="Calibri" panose="020F0502020204030204" pitchFamily="34" charset="0"/>
              </a:rPr>
              <a:t>)</a:t>
            </a:r>
            <a:endParaRPr lang="en-US" b="0" dirty="0">
              <a:solidFill>
                <a:schemeClr val="bg1"/>
              </a:solidFill>
              <a:latin typeface="Calibri" panose="020F0502020204030204" pitchFamily="34" charset="0"/>
            </a:endParaRPr>
          </a:p>
          <a:p>
            <a:pPr marL="285750" indent="-285750">
              <a:buClr>
                <a:schemeClr val="bg1"/>
              </a:buClr>
              <a:buFont typeface="Wingdings" panose="05000000000000000000" pitchFamily="2" charset="2"/>
              <a:buChar char="§"/>
            </a:pPr>
            <a:endParaRPr lang="en-US" sz="1000" b="0" dirty="0">
              <a:solidFill>
                <a:schemeClr val="bg1"/>
              </a:solidFill>
              <a:latin typeface="Calibri" panose="020F0502020204030204" pitchFamily="34" charset="0"/>
            </a:endParaRPr>
          </a:p>
          <a:p>
            <a:pPr marL="285750" lvl="1" indent="-285750">
              <a:buClr>
                <a:schemeClr val="bg1"/>
              </a:buClr>
              <a:buFont typeface="Wingdings" panose="05000000000000000000" pitchFamily="2" charset="2"/>
              <a:buChar char="§"/>
            </a:pPr>
            <a:r>
              <a:rPr lang="en-US" b="0" dirty="0" smtClean="0">
                <a:solidFill>
                  <a:schemeClr val="bg1"/>
                </a:solidFill>
                <a:latin typeface="Calibri" panose="020F0502020204030204" pitchFamily="34" charset="0"/>
              </a:rPr>
              <a:t>Do</a:t>
            </a:r>
            <a:r>
              <a:rPr lang="ro-RO" b="0" dirty="0" smtClean="0">
                <a:solidFill>
                  <a:schemeClr val="bg1"/>
                </a:solidFill>
                <a:latin typeface="Calibri" panose="020F0502020204030204" pitchFamily="34" charset="0"/>
              </a:rPr>
              <a:t>ză</a:t>
            </a:r>
            <a:r>
              <a:rPr lang="en-US" b="0" dirty="0" smtClean="0">
                <a:solidFill>
                  <a:schemeClr val="bg1"/>
                </a:solidFill>
                <a:latin typeface="Calibri" panose="020F0502020204030204" pitchFamily="34" charset="0"/>
              </a:rPr>
              <a:t>: </a:t>
            </a:r>
            <a:r>
              <a:rPr lang="en-US" b="0" dirty="0" err="1" smtClean="0">
                <a:solidFill>
                  <a:schemeClr val="bg1"/>
                </a:solidFill>
                <a:latin typeface="Calibri" panose="020F0502020204030204" pitchFamily="34" charset="0"/>
              </a:rPr>
              <a:t>Dexamet</a:t>
            </a:r>
            <a:r>
              <a:rPr lang="ro-RO" b="0" dirty="0" smtClean="0">
                <a:solidFill>
                  <a:schemeClr val="bg1"/>
                </a:solidFill>
                <a:latin typeface="Calibri" panose="020F0502020204030204" pitchFamily="34" charset="0"/>
              </a:rPr>
              <a:t>azonă</a:t>
            </a:r>
            <a:r>
              <a:rPr lang="en-US" b="0" dirty="0" smtClean="0">
                <a:solidFill>
                  <a:schemeClr val="bg1"/>
                </a:solidFill>
                <a:latin typeface="Calibri" panose="020F0502020204030204" pitchFamily="34" charset="0"/>
              </a:rPr>
              <a:t> </a:t>
            </a:r>
            <a:r>
              <a:rPr lang="en-US" b="0" dirty="0">
                <a:solidFill>
                  <a:schemeClr val="bg1"/>
                </a:solidFill>
                <a:latin typeface="Calibri" panose="020F0502020204030204" pitchFamily="34" charset="0"/>
              </a:rPr>
              <a:t>6 mg IV </a:t>
            </a:r>
            <a:r>
              <a:rPr lang="ro-RO" b="0" dirty="0" smtClean="0">
                <a:solidFill>
                  <a:schemeClr val="bg1"/>
                </a:solidFill>
                <a:latin typeface="Calibri" panose="020F0502020204030204" pitchFamily="34" charset="0"/>
              </a:rPr>
              <a:t>sau</a:t>
            </a:r>
            <a:r>
              <a:rPr lang="en-US" b="0" dirty="0" smtClean="0">
                <a:solidFill>
                  <a:schemeClr val="bg1"/>
                </a:solidFill>
                <a:latin typeface="Calibri" panose="020F0502020204030204" pitchFamily="34" charset="0"/>
              </a:rPr>
              <a:t> </a:t>
            </a:r>
            <a:r>
              <a:rPr lang="en-US" b="0" dirty="0">
                <a:solidFill>
                  <a:schemeClr val="bg1"/>
                </a:solidFill>
                <a:latin typeface="Calibri" panose="020F0502020204030204" pitchFamily="34" charset="0"/>
              </a:rPr>
              <a:t>PO </a:t>
            </a:r>
            <a:r>
              <a:rPr lang="ro-RO" b="0" dirty="0" smtClean="0">
                <a:solidFill>
                  <a:schemeClr val="bg1"/>
                </a:solidFill>
                <a:latin typeface="Calibri" panose="020F0502020204030204" pitchFamily="34" charset="0"/>
              </a:rPr>
              <a:t>10 zile </a:t>
            </a:r>
            <a:r>
              <a:rPr lang="en-US" b="0" dirty="0" smtClean="0">
                <a:solidFill>
                  <a:schemeClr val="bg1"/>
                </a:solidFill>
                <a:latin typeface="Calibri" panose="020F0502020204030204" pitchFamily="34" charset="0"/>
              </a:rPr>
              <a:t>(</a:t>
            </a:r>
            <a:r>
              <a:rPr lang="ro-RO" b="0" dirty="0" smtClean="0">
                <a:solidFill>
                  <a:schemeClr val="bg1"/>
                </a:solidFill>
                <a:latin typeface="Calibri" panose="020F0502020204030204" pitchFamily="34" charset="0"/>
              </a:rPr>
              <a:t>sau până la externare</a:t>
            </a:r>
            <a:r>
              <a:rPr lang="en-US" b="0" dirty="0" smtClean="0">
                <a:solidFill>
                  <a:schemeClr val="bg1"/>
                </a:solidFill>
                <a:latin typeface="Calibri" panose="020F0502020204030204" pitchFamily="34" charset="0"/>
              </a:rPr>
              <a:t>) </a:t>
            </a:r>
            <a:r>
              <a:rPr lang="ro-RO" b="0" dirty="0" smtClean="0">
                <a:solidFill>
                  <a:schemeClr val="bg1"/>
                </a:solidFill>
                <a:latin typeface="Calibri" panose="020F0502020204030204" pitchFamily="34" charset="0"/>
              </a:rPr>
              <a:t>sau doză echivalentă de glucocorticoizi (de exemplu metilprednisolon 32 mg, prednison 40 mg), dacă dexametazona nu este disponibilă</a:t>
            </a:r>
            <a:endParaRPr lang="en-US" b="0"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40699913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AFB7A4F-C2C3-40E3-8EA4-3F3DA150A65E}"/>
              </a:ext>
            </a:extLst>
          </p:cNvPr>
          <p:cNvSpPr>
            <a:spLocks noGrp="1"/>
          </p:cNvSpPr>
          <p:nvPr>
            <p:ph type="title"/>
          </p:nvPr>
        </p:nvSpPr>
        <p:spPr/>
        <p:txBody>
          <a:bodyPr/>
          <a:lstStyle/>
          <a:p>
            <a:r>
              <a:rPr lang="en-US" dirty="0" smtClean="0">
                <a:solidFill>
                  <a:schemeClr val="bg1"/>
                </a:solidFill>
              </a:rPr>
              <a:t>NIH</a:t>
            </a:r>
            <a:r>
              <a:rPr lang="ro-RO" dirty="0" smtClean="0">
                <a:solidFill>
                  <a:schemeClr val="bg1"/>
                </a:solidFill>
              </a:rPr>
              <a:t>: Considerații suplimentare pentru Dexametazonă</a:t>
            </a:r>
            <a:endParaRPr lang="en-US" dirty="0">
              <a:solidFill>
                <a:schemeClr val="bg1"/>
              </a:solidFill>
            </a:endParaRPr>
          </a:p>
        </p:txBody>
      </p:sp>
      <p:graphicFrame>
        <p:nvGraphicFramePr>
          <p:cNvPr id="7" name="Group 3">
            <a:extLst>
              <a:ext uri="{FF2B5EF4-FFF2-40B4-BE49-F238E27FC236}">
                <a16:creationId xmlns:a16="http://schemas.microsoft.com/office/drawing/2014/main" xmlns="" id="{BDAC0E4D-43AE-4991-9288-A2299C8FA0FB}"/>
              </a:ext>
            </a:extLst>
          </p:cNvPr>
          <p:cNvGraphicFramePr>
            <a:graphicFrameLocks/>
          </p:cNvGraphicFramePr>
          <p:nvPr>
            <p:extLst>
              <p:ext uri="{D42A27DB-BD31-4B8C-83A1-F6EECF244321}">
                <p14:modId xmlns="" xmlns:p14="http://schemas.microsoft.com/office/powerpoint/2010/main" val="1757770256"/>
              </p:ext>
            </p:extLst>
          </p:nvPr>
        </p:nvGraphicFramePr>
        <p:xfrm>
          <a:off x="713428" y="1236474"/>
          <a:ext cx="10755312" cy="4937904"/>
        </p:xfrm>
        <a:graphic>
          <a:graphicData uri="http://schemas.openxmlformats.org/drawingml/2006/table">
            <a:tbl>
              <a:tblPr/>
              <a:tblGrid>
                <a:gridCol w="10755312">
                  <a:extLst>
                    <a:ext uri="{9D8B030D-6E8A-4147-A177-3AD203B41FA5}">
                      <a16:colId xmlns:a16="http://schemas.microsoft.com/office/drawing/2014/main" xmlns="" val="20001"/>
                    </a:ext>
                  </a:extLst>
                </a:gridCol>
              </a:tblGrid>
              <a:tr h="0">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err="1" smtClean="0">
                          <a:ln>
                            <a:noFill/>
                          </a:ln>
                          <a:solidFill>
                            <a:schemeClr val="tx1"/>
                          </a:solidFill>
                          <a:effectLst/>
                          <a:latin typeface="Calibri" panose="020F0502020204030204" pitchFamily="34" charset="0"/>
                        </a:rPr>
                        <a:t>Recom</a:t>
                      </a:r>
                      <a:r>
                        <a:rPr kumimoji="0" lang="ro-RO" sz="1800" b="1" i="0" u="none" strike="noStrike" cap="none" normalizeH="0" baseline="0" dirty="0" smtClean="0">
                          <a:ln>
                            <a:noFill/>
                          </a:ln>
                          <a:solidFill>
                            <a:schemeClr val="tx1"/>
                          </a:solidFill>
                          <a:effectLst/>
                          <a:latin typeface="Calibri" panose="020F0502020204030204" pitchFamily="34" charset="0"/>
                        </a:rPr>
                        <a:t>andări</a:t>
                      </a:r>
                      <a:endParaRPr kumimoji="0" lang="en-US" sz="1800" b="1" i="0" u="none" strike="noStrike" cap="none" normalizeH="0" baseline="3000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0" i="0" u="none" strike="noStrike" cap="none" normalizeH="0" baseline="0" dirty="0" smtClean="0">
                          <a:ln>
                            <a:noFill/>
                          </a:ln>
                          <a:solidFill>
                            <a:srgbClr val="000000"/>
                          </a:solidFill>
                          <a:effectLst/>
                          <a:latin typeface="Calibri" panose="020F0502020204030204" pitchFamily="34" charset="0"/>
                        </a:rPr>
                        <a:t>Nu este cunoscut dacă alți corticosteroizi vor avea beneficii similare. De reținut, doze echivalente pentru dexametazonă 6 mg/zi=prednison 40 mg, metilprednisolon 32 mg, hidrocortizon 160 mg</a:t>
                      </a:r>
                      <a:endParaRPr kumimoji="0" lang="en-US" sz="1800" b="0" i="0" u="none" strike="noStrike" cap="none" normalizeH="0" baseline="0" dirty="0">
                        <a:ln>
                          <a:noFill/>
                        </a:ln>
                        <a:solidFill>
                          <a:srgbClr val="000000"/>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rgbClr val="000000"/>
                          </a:solidFill>
                          <a:effectLst/>
                          <a:latin typeface="Calibri" panose="020F0502020204030204" pitchFamily="34" charset="0"/>
                        </a:rPr>
                        <a:t>Studiul RECOVERY a inclus foarte puțini pacienți pediatrici și gravide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6"/>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cap="none" normalizeH="0" baseline="0" dirty="0" err="1">
                          <a:ln>
                            <a:noFill/>
                          </a:ln>
                          <a:solidFill>
                            <a:schemeClr val="bg1"/>
                          </a:solidFill>
                          <a:effectLst/>
                          <a:latin typeface="Calibri" pitchFamily="34" charset="0"/>
                          <a:cs typeface="Calibri" pitchFamily="34" charset="0"/>
                        </a:rPr>
                        <a:t>Remdesivir</a:t>
                      </a:r>
                      <a:r>
                        <a:rPr kumimoji="0" lang="en-US" sz="1800" b="0" i="0" u="none" strike="noStrike" cap="none" normalizeH="0" baseline="0" dirty="0">
                          <a:ln>
                            <a:noFill/>
                          </a:ln>
                          <a:solidFill>
                            <a:schemeClr val="bg1"/>
                          </a:solidFill>
                          <a:effectLst/>
                          <a:latin typeface="Calibri" pitchFamily="34" charset="0"/>
                          <a:cs typeface="Calibri" pitchFamily="34" charset="0"/>
                        </a:rPr>
                        <a:t> </a:t>
                      </a:r>
                      <a:r>
                        <a:rPr kumimoji="0" lang="ro-RO" sz="1800" b="0" i="0" u="none" strike="noStrike" cap="none" normalizeH="0" baseline="0" dirty="0" smtClean="0">
                          <a:ln>
                            <a:noFill/>
                          </a:ln>
                          <a:solidFill>
                            <a:schemeClr val="bg1"/>
                          </a:solidFill>
                          <a:effectLst/>
                          <a:latin typeface="Calibri" pitchFamily="34" charset="0"/>
                          <a:cs typeface="Calibri" pitchFamily="34" charset="0"/>
                        </a:rPr>
                        <a:t>utilizat la 5 pacienți în studiul RECOVERY; </a:t>
                      </a:r>
                      <a:r>
                        <a:rPr lang="ro-RO" dirty="0" smtClean="0">
                          <a:solidFill>
                            <a:schemeClr val="bg1"/>
                          </a:solidFill>
                          <a:latin typeface="Calibri" pitchFamily="34" charset="0"/>
                          <a:cs typeface="Calibri" pitchFamily="34" charset="0"/>
                        </a:rPr>
                        <a:t>siguranța / eficacitatea administrării concomitente a remdesivirului și a dexametazonei</a:t>
                      </a:r>
                      <a:r>
                        <a:rPr lang="ro-RO" baseline="0" dirty="0" smtClean="0">
                          <a:solidFill>
                            <a:schemeClr val="bg1"/>
                          </a:solidFill>
                          <a:latin typeface="Calibri" pitchFamily="34" charset="0"/>
                          <a:cs typeface="Calibri" pitchFamily="34" charset="0"/>
                        </a:rPr>
                        <a:t> este </a:t>
                      </a:r>
                      <a:r>
                        <a:rPr lang="ro-RO" dirty="0" smtClean="0">
                          <a:solidFill>
                            <a:schemeClr val="bg1"/>
                          </a:solidFill>
                          <a:latin typeface="Calibri" pitchFamily="34" charset="0"/>
                          <a:cs typeface="Calibri" pitchFamily="34" charset="0"/>
                        </a:rPr>
                        <a:t>necunoscută, dar nu sunt prevăzute interacțiuni farmacocinetice</a:t>
                      </a:r>
                      <a:r>
                        <a:rPr lang="ro-RO" baseline="0" dirty="0" smtClean="0">
                          <a:solidFill>
                            <a:schemeClr val="bg1"/>
                          </a:solidFill>
                          <a:latin typeface="Calibri" pitchFamily="34" charset="0"/>
                          <a:cs typeface="Calibri" pitchFamily="34" charset="0"/>
                        </a:rPr>
                        <a:t> </a:t>
                      </a:r>
                      <a:r>
                        <a:rPr lang="ro-RO" dirty="0" smtClean="0">
                          <a:solidFill>
                            <a:schemeClr val="bg1"/>
                          </a:solidFill>
                          <a:latin typeface="Calibri" pitchFamily="34" charset="0"/>
                          <a:cs typeface="Calibri" pitchFamily="34" charset="0"/>
                        </a:rPr>
                        <a:t>semnificative</a:t>
                      </a:r>
                      <a:endParaRPr kumimoji="0" lang="en-US" sz="1800" b="0" i="0" u="none" strike="noStrike" cap="none" normalizeH="0" baseline="0" dirty="0">
                        <a:ln>
                          <a:noFill/>
                        </a:ln>
                        <a:solidFill>
                          <a:schemeClr val="bg1"/>
                        </a:solidFill>
                        <a:effectLst/>
                        <a:latin typeface="Calibri" pitchFamily="34" charset="0"/>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804313473"/>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1"/>
                          </a:solidFill>
                          <a:effectLst/>
                          <a:latin typeface="Calibri" pitchFamily="34" charset="0"/>
                          <a:cs typeface="Calibri" pitchFamily="34" charset="0"/>
                        </a:rPr>
                        <a:t>Pacienții nu au primit dexametazonă în studiul RECOVERY dacă au prezentat riscuri mari pe baza istoricului medical</a:t>
                      </a:r>
                      <a:endParaRPr kumimoji="0" lang="en-US" sz="1800" b="0" i="0" u="none" strike="noStrike" cap="none" normalizeH="0" baseline="0" dirty="0">
                        <a:ln>
                          <a:noFill/>
                        </a:ln>
                        <a:solidFill>
                          <a:schemeClr val="bg1"/>
                        </a:solidFill>
                        <a:effectLst/>
                        <a:latin typeface="Calibri" pitchFamily="34" charset="0"/>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3252580992"/>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1"/>
                          </a:solidFill>
                          <a:effectLst/>
                          <a:latin typeface="Calibri" panose="020F0502020204030204" pitchFamily="34" charset="0"/>
                        </a:rPr>
                        <a:t>Pacienții trebuie atent monitorizați pentru efectele adverse, incluzând hiperglicemia și infecțiile secundare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77224454"/>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1"/>
                          </a:solidFill>
                          <a:effectLst/>
                          <a:latin typeface="Calibri" panose="020F0502020204030204" pitchFamily="34" charset="0"/>
                        </a:rPr>
                        <a:t>Corticoterapia sistemică poate crește riscul reactivării unor infecții latente (VHB, virusuri herpetice, TBC)</a:t>
                      </a:r>
                      <a:endParaRPr kumimoji="0" lang="en-US" sz="1800" b="0"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3902715108"/>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1"/>
                          </a:solidFill>
                          <a:effectLst/>
                          <a:latin typeface="Calibri" panose="020F0502020204030204" pitchFamily="34" charset="0"/>
                        </a:rPr>
                        <a:t>Dexametazona este un inductor moderat al CYP3A4, care poate reduce concentrația și eficacitatea anumitor medicamente; clinicienii ar trebui să revizuiască medicația actuală, evaluând potențialele interacțiuni</a:t>
                      </a:r>
                      <a:endParaRPr kumimoji="0" lang="en-US" sz="1800" b="0"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699834896"/>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1" i="0" u="none" strike="noStrike" cap="none" normalizeH="0" baseline="0" dirty="0" smtClean="0">
                          <a:ln>
                            <a:noFill/>
                          </a:ln>
                          <a:solidFill>
                            <a:schemeClr val="bg1"/>
                          </a:solidFill>
                          <a:effectLst/>
                          <a:latin typeface="Calibri" panose="020F0502020204030204" pitchFamily="34" charset="0"/>
                        </a:rPr>
                        <a:t>În alte epidemii de coronavirus </a:t>
                      </a:r>
                      <a:r>
                        <a:rPr kumimoji="0" lang="en-US" sz="1800" b="1" i="0" u="none" strike="noStrike" cap="none" normalizeH="0" baseline="0" dirty="0" smtClean="0">
                          <a:ln>
                            <a:noFill/>
                          </a:ln>
                          <a:solidFill>
                            <a:schemeClr val="bg1"/>
                          </a:solidFill>
                          <a:effectLst/>
                          <a:latin typeface="Calibri" panose="020F0502020204030204" pitchFamily="34" charset="0"/>
                        </a:rPr>
                        <a:t>(MERS </a:t>
                      </a:r>
                      <a:r>
                        <a:rPr kumimoji="0" lang="ro-RO" sz="1800" b="1" i="0" u="none" strike="noStrike" cap="none" normalizeH="0" baseline="0" dirty="0" smtClean="0">
                          <a:ln>
                            <a:noFill/>
                          </a:ln>
                          <a:solidFill>
                            <a:schemeClr val="bg1"/>
                          </a:solidFill>
                          <a:effectLst/>
                          <a:latin typeface="Calibri" panose="020F0502020204030204" pitchFamily="34" charset="0"/>
                        </a:rPr>
                        <a:t>și</a:t>
                      </a:r>
                      <a:r>
                        <a:rPr kumimoji="0" lang="en-US" sz="1800" b="1" i="0" u="none" strike="noStrike" cap="none" normalizeH="0" baseline="0" dirty="0" smtClean="0">
                          <a:ln>
                            <a:noFill/>
                          </a:ln>
                          <a:solidFill>
                            <a:schemeClr val="bg1"/>
                          </a:solidFill>
                          <a:effectLst/>
                          <a:latin typeface="Calibri" panose="020F0502020204030204" pitchFamily="34" charset="0"/>
                        </a:rPr>
                        <a:t> </a:t>
                      </a:r>
                      <a:r>
                        <a:rPr kumimoji="0" lang="en-US" sz="1800" b="1" i="0" u="none" strike="noStrike" cap="none" normalizeH="0" baseline="0" dirty="0">
                          <a:ln>
                            <a:noFill/>
                          </a:ln>
                          <a:solidFill>
                            <a:schemeClr val="bg1"/>
                          </a:solidFill>
                          <a:effectLst/>
                          <a:latin typeface="Calibri" panose="020F0502020204030204" pitchFamily="34" charset="0"/>
                        </a:rPr>
                        <a:t>SARS), </a:t>
                      </a:r>
                      <a:r>
                        <a:rPr kumimoji="0" lang="ro-RO" sz="1800" b="1" i="0" u="none" strike="noStrike" cap="none" normalizeH="0" baseline="0" dirty="0" smtClean="0">
                          <a:ln>
                            <a:noFill/>
                          </a:ln>
                          <a:solidFill>
                            <a:schemeClr val="bg1"/>
                          </a:solidFill>
                          <a:effectLst/>
                          <a:latin typeface="Calibri" panose="020F0502020204030204" pitchFamily="34" charset="0"/>
                        </a:rPr>
                        <a:t>utilizarea corticosteroizilor a fost asociată cu clearance-ul viral întârziat</a:t>
                      </a:r>
                      <a:endParaRPr kumimoji="0" lang="en-US" sz="18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2597695764"/>
                  </a:ext>
                </a:extLst>
              </a:tr>
            </a:tbl>
          </a:graphicData>
        </a:graphic>
      </p:graphicFrame>
      <p:sp>
        <p:nvSpPr>
          <p:cNvPr id="8" name="Text Box 15">
            <a:extLst>
              <a:ext uri="{FF2B5EF4-FFF2-40B4-BE49-F238E27FC236}">
                <a16:creationId xmlns:a16="http://schemas.microsoft.com/office/drawing/2014/main" xmlns="" id="{B01706B0-B20E-416C-997D-5FC9BC8AFB38}"/>
              </a:ext>
            </a:extLst>
          </p:cNvPr>
          <p:cNvSpPr txBox="1">
            <a:spLocks noChangeArrowheads="1"/>
          </p:cNvSpPr>
          <p:nvPr/>
        </p:nvSpPr>
        <p:spPr bwMode="auto">
          <a:xfrm>
            <a:off x="394821" y="6360922"/>
            <a:ext cx="8612716"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NIH COVID-19 Treatment Guidelines. Corticosteroids (including dexamethasone). Last updated August 27, 2020. </a:t>
            </a:r>
          </a:p>
        </p:txBody>
      </p:sp>
    </p:spTree>
    <p:extLst>
      <p:ext uri="{BB962C8B-B14F-4D97-AF65-F5344CB8AC3E}">
        <p14:creationId xmlns="" xmlns:p14="http://schemas.microsoft.com/office/powerpoint/2010/main" val="1161024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Primele simptome în </a:t>
            </a:r>
            <a:r>
              <a:rPr lang="en-US" dirty="0" smtClean="0"/>
              <a:t>COVID-19</a:t>
            </a:r>
            <a:endParaRPr lang="en-US" dirty="0"/>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6"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Li. J Med Virol. 2020;92:577.</a:t>
            </a:r>
            <a:endParaRPr lang="en-US" altLang="en-US" sz="1200" b="0" spc="-10" dirty="0">
              <a:solidFill>
                <a:schemeClr val="bg2"/>
              </a:solidFill>
              <a:latin typeface="Calibri" panose="020F0502020204030204" pitchFamily="34" charset="0"/>
              <a:cs typeface="+mn-cs"/>
            </a:endParaRPr>
          </a:p>
          <a:p>
            <a:pPr eaLnBrk="1" hangingPunct="1">
              <a:defRPr/>
            </a:pPr>
            <a:r>
              <a:rPr lang="en-US" altLang="en-US" sz="1200" b="0" spc="-10" dirty="0">
                <a:solidFill>
                  <a:schemeClr val="bg2"/>
                </a:solidFill>
                <a:latin typeface="Calibri" panose="020F0502020204030204" pitchFamily="34" charset="0"/>
                <a:cs typeface="+mn-cs"/>
              </a:rPr>
              <a:t>https://www.cdc.gov/coronavirus/2019-ncov/symptoms-testing/symptoms.html</a:t>
            </a:r>
            <a:endParaRPr lang="en-US" altLang="en-US" sz="1200" b="0" dirty="0">
              <a:solidFill>
                <a:schemeClr val="bg2"/>
              </a:solidFill>
              <a:latin typeface="Calibri" panose="020F0502020204030204" pitchFamily="34" charset="0"/>
              <a:cs typeface="+mn-cs"/>
            </a:endParaRPr>
          </a:p>
        </p:txBody>
      </p:sp>
      <p:pic>
        <p:nvPicPr>
          <p:cNvPr id="10" name="Picture 9" descr="A close up of a womans face&#10;&#10;Description automatically generated">
            <a:extLst>
              <a:ext uri="{FF2B5EF4-FFF2-40B4-BE49-F238E27FC236}">
                <a16:creationId xmlns="" xmlns:a16="http://schemas.microsoft.com/office/drawing/2014/main" id="{570F5731-B379-B74B-982E-1AF653DDC85B}"/>
              </a:ext>
            </a:extLst>
          </p:cNvPr>
          <p:cNvPicPr>
            <a:picLocks noChangeAspect="1"/>
          </p:cNvPicPr>
          <p:nvPr/>
        </p:nvPicPr>
        <p:blipFill rotWithShape="1">
          <a:blip r:embed="rId2" cstate="screen">
            <a:extLst>
              <a:ext uri="{28A0092B-C50C-407E-A947-70E740481C1C}">
                <a14:useLocalDpi xmlns="" xmlns:a14="http://schemas.microsoft.com/office/drawing/2010/main"/>
              </a:ext>
            </a:extLst>
          </a:blip>
          <a:srcRect/>
          <a:stretch/>
        </p:blipFill>
        <p:spPr>
          <a:xfrm>
            <a:off x="5496092" y="1353050"/>
            <a:ext cx="3871879" cy="5198469"/>
          </a:xfrm>
          <a:prstGeom prst="rect">
            <a:avLst/>
          </a:prstGeom>
        </p:spPr>
      </p:pic>
      <p:sp>
        <p:nvSpPr>
          <p:cNvPr id="11" name="TextBox 10">
            <a:extLst>
              <a:ext uri="{FF2B5EF4-FFF2-40B4-BE49-F238E27FC236}">
                <a16:creationId xmlns="" xmlns:a16="http://schemas.microsoft.com/office/drawing/2014/main" id="{AC2BE0C9-B8ED-4DEC-BAF2-1D63767B4DF2}"/>
              </a:ext>
            </a:extLst>
          </p:cNvPr>
          <p:cNvSpPr txBox="1"/>
          <p:nvPr/>
        </p:nvSpPr>
        <p:spPr bwMode="auto">
          <a:xfrm>
            <a:off x="8310275" y="1444387"/>
            <a:ext cx="95968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ts val="0"/>
              </a:spcBef>
              <a:spcAft>
                <a:spcPct val="0"/>
              </a:spcAft>
              <a:buClrTx/>
              <a:buFontTx/>
              <a:buNone/>
            </a:pPr>
            <a:r>
              <a:rPr lang="ro-RO" sz="2000" b="0" dirty="0" smtClean="0">
                <a:solidFill>
                  <a:schemeClr val="bg1"/>
                </a:solidFill>
                <a:latin typeface="Calibri" panose="020F0502020204030204" pitchFamily="34" charset="0"/>
              </a:rPr>
              <a:t>Cefalee</a:t>
            </a:r>
            <a:endParaRPr lang="en-US" sz="2000" b="0" dirty="0">
              <a:solidFill>
                <a:schemeClr val="bg1"/>
              </a:solidFill>
              <a:latin typeface="Calibri" panose="020F0502020204030204" pitchFamily="34" charset="0"/>
            </a:endParaRPr>
          </a:p>
        </p:txBody>
      </p:sp>
      <p:sp>
        <p:nvSpPr>
          <p:cNvPr id="12" name="TextBox 11">
            <a:extLst>
              <a:ext uri="{FF2B5EF4-FFF2-40B4-BE49-F238E27FC236}">
                <a16:creationId xmlns="" xmlns:a16="http://schemas.microsoft.com/office/drawing/2014/main" id="{2003E806-019A-4A4D-89DF-9FB42724E6DD}"/>
              </a:ext>
            </a:extLst>
          </p:cNvPr>
          <p:cNvSpPr txBox="1"/>
          <p:nvPr/>
        </p:nvSpPr>
        <p:spPr bwMode="auto">
          <a:xfrm>
            <a:off x="3590970" y="1889125"/>
            <a:ext cx="29210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ts val="0"/>
              </a:spcBef>
              <a:spcAft>
                <a:spcPct val="0"/>
              </a:spcAft>
              <a:buClrTx/>
              <a:buFontTx/>
              <a:buNone/>
            </a:pPr>
            <a:r>
              <a:rPr lang="ro-RO" sz="2000" b="0" dirty="0" smtClean="0">
                <a:solidFill>
                  <a:schemeClr val="bg1"/>
                </a:solidFill>
                <a:latin typeface="Calibri" panose="020F0502020204030204" pitchFamily="34" charset="0"/>
              </a:rPr>
              <a:t>Congestie nazală sau rinoree, anosmie sau ageuzie</a:t>
            </a:r>
            <a:endParaRPr lang="en-US" sz="2000" b="0" dirty="0">
              <a:solidFill>
                <a:schemeClr val="bg1"/>
              </a:solidFill>
              <a:latin typeface="Calibri" panose="020F0502020204030204" pitchFamily="34" charset="0"/>
            </a:endParaRPr>
          </a:p>
        </p:txBody>
      </p:sp>
      <p:sp>
        <p:nvSpPr>
          <p:cNvPr id="13" name="TextBox 12">
            <a:extLst>
              <a:ext uri="{FF2B5EF4-FFF2-40B4-BE49-F238E27FC236}">
                <a16:creationId xmlns="" xmlns:a16="http://schemas.microsoft.com/office/drawing/2014/main" id="{7C9B4615-A2FC-4ADA-9CD4-666C0AE4560D}"/>
              </a:ext>
            </a:extLst>
          </p:cNvPr>
          <p:cNvSpPr txBox="1"/>
          <p:nvPr/>
        </p:nvSpPr>
        <p:spPr bwMode="auto">
          <a:xfrm>
            <a:off x="4019121" y="3759103"/>
            <a:ext cx="1933861"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spcBef>
                <a:spcPts val="0"/>
              </a:spcBef>
            </a:pPr>
            <a:r>
              <a:rPr lang="ro-RO" sz="2000" b="0" dirty="0" smtClean="0">
                <a:solidFill>
                  <a:schemeClr val="bg1"/>
                </a:solidFill>
                <a:latin typeface="Calibri" panose="020F0502020204030204" pitchFamily="34" charset="0"/>
              </a:rPr>
              <a:t>Fatigabilitate, mialgii, febră sau frisoane</a:t>
            </a:r>
            <a:endParaRPr lang="en-US" sz="2000" b="0" dirty="0">
              <a:solidFill>
                <a:schemeClr val="bg1"/>
              </a:solidFill>
              <a:latin typeface="Calibri" panose="020F0502020204030204" pitchFamily="34" charset="0"/>
            </a:endParaRPr>
          </a:p>
        </p:txBody>
      </p:sp>
      <p:sp>
        <p:nvSpPr>
          <p:cNvPr id="14" name="TextBox 13">
            <a:extLst>
              <a:ext uri="{FF2B5EF4-FFF2-40B4-BE49-F238E27FC236}">
                <a16:creationId xmlns="" xmlns:a16="http://schemas.microsoft.com/office/drawing/2014/main" id="{5E536D6F-8C4F-4A25-893B-20B6D6C00DD2}"/>
              </a:ext>
            </a:extLst>
          </p:cNvPr>
          <p:cNvSpPr txBox="1"/>
          <p:nvPr/>
        </p:nvSpPr>
        <p:spPr bwMode="auto">
          <a:xfrm>
            <a:off x="9329838" y="4914451"/>
            <a:ext cx="21648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ts val="0"/>
              </a:spcBef>
              <a:spcAft>
                <a:spcPct val="0"/>
              </a:spcAft>
              <a:buClrTx/>
              <a:buFontTx/>
              <a:buNone/>
            </a:pPr>
            <a:r>
              <a:rPr lang="ro-RO" sz="2000" b="0" dirty="0" smtClean="0">
                <a:solidFill>
                  <a:schemeClr val="bg1"/>
                </a:solidFill>
                <a:latin typeface="Calibri" panose="020F0502020204030204" pitchFamily="34" charset="0"/>
              </a:rPr>
              <a:t>Greață sau vărsături, diaree</a:t>
            </a:r>
            <a:endParaRPr lang="en-US" sz="2000" b="0" dirty="0">
              <a:solidFill>
                <a:schemeClr val="bg1"/>
              </a:solidFill>
              <a:latin typeface="Calibri" panose="020F0502020204030204" pitchFamily="34" charset="0"/>
            </a:endParaRPr>
          </a:p>
        </p:txBody>
      </p:sp>
      <p:cxnSp>
        <p:nvCxnSpPr>
          <p:cNvPr id="15" name="Straight Connector 14">
            <a:extLst>
              <a:ext uri="{FF2B5EF4-FFF2-40B4-BE49-F238E27FC236}">
                <a16:creationId xmlns="" xmlns:a16="http://schemas.microsoft.com/office/drawing/2014/main" id="{BCA6B599-CC0B-1149-8641-40CD2F606642}"/>
              </a:ext>
            </a:extLst>
          </p:cNvPr>
          <p:cNvCxnSpPr>
            <a:cxnSpLocks/>
          </p:cNvCxnSpPr>
          <p:nvPr/>
        </p:nvCxnSpPr>
        <p:spPr bwMode="auto">
          <a:xfrm flipH="1">
            <a:off x="7451894" y="5268394"/>
            <a:ext cx="1828800" cy="0"/>
          </a:xfrm>
          <a:prstGeom prst="line">
            <a:avLst/>
          </a:prstGeom>
          <a:noFill/>
          <a:ln w="28575" cap="rnd"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 xmlns:a16="http://schemas.microsoft.com/office/drawing/2014/main" id="{7C543C0D-71ED-AF43-9BC8-148E5B001511}"/>
              </a:ext>
            </a:extLst>
          </p:cNvPr>
          <p:cNvCxnSpPr>
            <a:cxnSpLocks/>
          </p:cNvCxnSpPr>
          <p:nvPr/>
        </p:nvCxnSpPr>
        <p:spPr bwMode="auto">
          <a:xfrm flipH="1">
            <a:off x="6003449" y="4266934"/>
            <a:ext cx="1097280" cy="0"/>
          </a:xfrm>
          <a:prstGeom prst="line">
            <a:avLst/>
          </a:prstGeom>
          <a:noFill/>
          <a:ln w="28575" cap="rnd"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 xmlns:a16="http://schemas.microsoft.com/office/drawing/2014/main" id="{AA97D27B-3EA5-2D41-9095-C0FD9DF98329}"/>
              </a:ext>
            </a:extLst>
          </p:cNvPr>
          <p:cNvCxnSpPr/>
          <p:nvPr/>
        </p:nvCxnSpPr>
        <p:spPr bwMode="auto">
          <a:xfrm flipH="1">
            <a:off x="6562770" y="2243068"/>
            <a:ext cx="914400" cy="0"/>
          </a:xfrm>
          <a:prstGeom prst="line">
            <a:avLst/>
          </a:prstGeom>
          <a:noFill/>
          <a:ln w="28575" cap="rnd"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245C7202-79F4-1749-8251-AE14E20096C3}"/>
              </a:ext>
            </a:extLst>
          </p:cNvPr>
          <p:cNvCxnSpPr/>
          <p:nvPr/>
        </p:nvCxnSpPr>
        <p:spPr bwMode="auto">
          <a:xfrm flipH="1">
            <a:off x="7435895" y="1644442"/>
            <a:ext cx="822960" cy="0"/>
          </a:xfrm>
          <a:prstGeom prst="line">
            <a:avLst/>
          </a:prstGeom>
          <a:noFill/>
          <a:ln w="28575" cap="rnd" cmpd="sng" algn="ctr">
            <a:solidFill>
              <a:schemeClr val="bg1"/>
            </a:solidFill>
            <a:prstDash val="solid"/>
            <a:round/>
            <a:headEnd type="none" w="med" len="med"/>
            <a:tailEnd type="none" w="med" len="med"/>
          </a:ln>
          <a:effectLst/>
        </p:spPr>
      </p:cxnSp>
      <p:sp>
        <p:nvSpPr>
          <p:cNvPr id="19" name="TextBox 18">
            <a:extLst>
              <a:ext uri="{FF2B5EF4-FFF2-40B4-BE49-F238E27FC236}">
                <a16:creationId xmlns="" xmlns:a16="http://schemas.microsoft.com/office/drawing/2014/main" id="{7C9B4615-A2FC-4ADA-9CD4-666C0AE4560D}"/>
              </a:ext>
            </a:extLst>
          </p:cNvPr>
          <p:cNvSpPr txBox="1"/>
          <p:nvPr/>
        </p:nvSpPr>
        <p:spPr bwMode="auto">
          <a:xfrm>
            <a:off x="8417995" y="2499428"/>
            <a:ext cx="188218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ts val="0"/>
              </a:spcBef>
              <a:spcAft>
                <a:spcPct val="0"/>
              </a:spcAft>
              <a:buClrTx/>
              <a:buFontTx/>
              <a:buNone/>
            </a:pPr>
            <a:r>
              <a:rPr lang="ro-RO" sz="2000" b="0" dirty="0" smtClean="0">
                <a:solidFill>
                  <a:schemeClr val="bg1"/>
                </a:solidFill>
                <a:latin typeface="Calibri" panose="020F0502020204030204" pitchFamily="34" charset="0"/>
              </a:rPr>
              <a:t>Tuse, odinofagie</a:t>
            </a:r>
            <a:endParaRPr lang="en-US" sz="2000" b="0" dirty="0">
              <a:solidFill>
                <a:schemeClr val="bg1"/>
              </a:solidFill>
              <a:latin typeface="Calibri" panose="020F0502020204030204" pitchFamily="34" charset="0"/>
            </a:endParaRPr>
          </a:p>
        </p:txBody>
      </p:sp>
      <p:sp>
        <p:nvSpPr>
          <p:cNvPr id="20" name="TextBox 19">
            <a:extLst>
              <a:ext uri="{FF2B5EF4-FFF2-40B4-BE49-F238E27FC236}">
                <a16:creationId xmlns="" xmlns:a16="http://schemas.microsoft.com/office/drawing/2014/main" id="{5E536D6F-8C4F-4A25-893B-20B6D6C00DD2}"/>
              </a:ext>
            </a:extLst>
          </p:cNvPr>
          <p:cNvSpPr txBox="1"/>
          <p:nvPr/>
        </p:nvSpPr>
        <p:spPr bwMode="auto">
          <a:xfrm>
            <a:off x="9029376" y="3353351"/>
            <a:ext cx="2479039"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ts val="0"/>
              </a:spcBef>
              <a:spcAft>
                <a:spcPct val="0"/>
              </a:spcAft>
              <a:buClrTx/>
              <a:buFontTx/>
              <a:buNone/>
            </a:pPr>
            <a:r>
              <a:rPr lang="ro-RO" sz="2000" b="0" dirty="0" smtClean="0">
                <a:solidFill>
                  <a:schemeClr val="bg1"/>
                </a:solidFill>
                <a:latin typeface="Calibri" panose="020F0502020204030204" pitchFamily="34" charset="0"/>
              </a:rPr>
              <a:t>Scurtarea respirației sau dificultăți de respirație</a:t>
            </a:r>
          </a:p>
        </p:txBody>
      </p:sp>
      <p:cxnSp>
        <p:nvCxnSpPr>
          <p:cNvPr id="21" name="Straight Connector 20">
            <a:extLst>
              <a:ext uri="{FF2B5EF4-FFF2-40B4-BE49-F238E27FC236}">
                <a16:creationId xmlns="" xmlns:a16="http://schemas.microsoft.com/office/drawing/2014/main" id="{BCA6B599-CC0B-1149-8641-40CD2F606642}"/>
              </a:ext>
            </a:extLst>
          </p:cNvPr>
          <p:cNvCxnSpPr>
            <a:cxnSpLocks/>
          </p:cNvCxnSpPr>
          <p:nvPr/>
        </p:nvCxnSpPr>
        <p:spPr bwMode="auto">
          <a:xfrm flipH="1">
            <a:off x="7842420" y="3707294"/>
            <a:ext cx="1137163" cy="0"/>
          </a:xfrm>
          <a:prstGeom prst="line">
            <a:avLst/>
          </a:prstGeom>
          <a:noFill/>
          <a:ln w="28575" cap="rnd"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7C543C0D-71ED-AF43-9BC8-148E5B001511}"/>
              </a:ext>
            </a:extLst>
          </p:cNvPr>
          <p:cNvCxnSpPr>
            <a:cxnSpLocks/>
          </p:cNvCxnSpPr>
          <p:nvPr/>
        </p:nvCxnSpPr>
        <p:spPr bwMode="auto">
          <a:xfrm flipH="1">
            <a:off x="7451770" y="2699483"/>
            <a:ext cx="914400" cy="0"/>
          </a:xfrm>
          <a:prstGeom prst="line">
            <a:avLst/>
          </a:prstGeom>
          <a:noFill/>
          <a:ln w="28575" cap="rnd" cmpd="sng" algn="ctr">
            <a:solidFill>
              <a:schemeClr val="bg1"/>
            </a:solidFill>
            <a:prstDash val="solid"/>
            <a:round/>
            <a:headEnd type="none" w="med" len="med"/>
            <a:tailEnd type="none" w="med" len="med"/>
          </a:ln>
          <a:effectLst/>
        </p:spPr>
      </p:cxnSp>
      <p:sp>
        <p:nvSpPr>
          <p:cNvPr id="26" name="TextBox 25"/>
          <p:cNvSpPr txBox="1"/>
          <p:nvPr/>
        </p:nvSpPr>
        <p:spPr bwMode="auto">
          <a:xfrm>
            <a:off x="723674" y="2813125"/>
            <a:ext cx="3012533" cy="1815882"/>
          </a:xfrm>
          <a:prstGeom prst="rect">
            <a:avLst/>
          </a:prstGeom>
          <a:solidFill>
            <a:schemeClr val="accent3">
              <a:lumMod val="40000"/>
              <a:lumOff val="60000"/>
            </a:schemeClr>
          </a:solidFill>
          <a:ln>
            <a:noFill/>
          </a:ln>
        </p:spPr>
        <p:txBody>
          <a:bodyPr wrap="square" rtlCol="0">
            <a:spAutoFit/>
          </a:bodyPr>
          <a:lstStyle/>
          <a:p>
            <a:pPr algn="ctr">
              <a:lnSpc>
                <a:spcPct val="100000"/>
              </a:lnSpc>
              <a:spcBef>
                <a:spcPct val="50000"/>
              </a:spcBef>
              <a:spcAft>
                <a:spcPct val="0"/>
              </a:spcAft>
              <a:buClrTx/>
              <a:buFontTx/>
              <a:buNone/>
            </a:pPr>
            <a:r>
              <a:rPr lang="en-US" sz="2800" b="0" dirty="0" smtClean="0">
                <a:solidFill>
                  <a:schemeClr val="bg1"/>
                </a:solidFill>
                <a:latin typeface="Calibri" panose="020F0502020204030204" pitchFamily="34" charset="0"/>
              </a:rPr>
              <a:t>“</a:t>
            </a:r>
            <a:r>
              <a:rPr lang="ro-RO" sz="2800" b="0" dirty="0" smtClean="0">
                <a:solidFill>
                  <a:schemeClr val="bg1"/>
                </a:solidFill>
                <a:latin typeface="Calibri" panose="020F0502020204030204" pitchFamily="34" charset="0"/>
              </a:rPr>
              <a:t>Simptomele pot apărea la </a:t>
            </a:r>
            <a:r>
              <a:rPr lang="en-US" sz="2800" dirty="0" smtClean="0">
                <a:solidFill>
                  <a:schemeClr val="bg1"/>
                </a:solidFill>
                <a:latin typeface="Calibri" panose="020F0502020204030204" pitchFamily="34" charset="0"/>
              </a:rPr>
              <a:t>2-14 </a:t>
            </a:r>
            <a:r>
              <a:rPr lang="ro-RO" sz="2800" dirty="0" smtClean="0">
                <a:solidFill>
                  <a:schemeClr val="bg1"/>
                </a:solidFill>
                <a:latin typeface="Calibri" panose="020F0502020204030204" pitchFamily="34" charset="0"/>
              </a:rPr>
              <a:t>zile</a:t>
            </a:r>
            <a:r>
              <a:rPr lang="en-US" sz="2800" dirty="0" smtClean="0">
                <a:solidFill>
                  <a:schemeClr val="bg1"/>
                </a:solidFill>
                <a:latin typeface="Calibri" panose="020F0502020204030204" pitchFamily="34" charset="0"/>
              </a:rPr>
              <a:t> </a:t>
            </a:r>
            <a:r>
              <a:rPr lang="ro-RO" sz="2800" dirty="0" smtClean="0">
                <a:solidFill>
                  <a:schemeClr val="bg1"/>
                </a:solidFill>
                <a:latin typeface="Calibri" panose="020F0502020204030204" pitchFamily="34" charset="0"/>
              </a:rPr>
              <a:t>după expunerea </a:t>
            </a:r>
            <a:r>
              <a:rPr lang="ro-RO" sz="2800" b="0" dirty="0" smtClean="0">
                <a:solidFill>
                  <a:schemeClr val="bg1"/>
                </a:solidFill>
                <a:latin typeface="Calibri" panose="020F0502020204030204" pitchFamily="34" charset="0"/>
              </a:rPr>
              <a:t>la virus</a:t>
            </a:r>
            <a:r>
              <a:rPr lang="en-US" sz="2800" b="0" dirty="0" smtClean="0">
                <a:solidFill>
                  <a:schemeClr val="bg1"/>
                </a:solidFill>
                <a:latin typeface="Calibri" panose="020F0502020204030204" pitchFamily="34" charset="0"/>
              </a:rPr>
              <a:t>”</a:t>
            </a:r>
            <a:endParaRPr lang="en-US" sz="2800" b="0"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36857302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34DB4EE1-FB61-40EE-B1D7-8B9F798C6292}"/>
              </a:ext>
            </a:extLst>
          </p:cNvPr>
          <p:cNvSpPr/>
          <p:nvPr/>
        </p:nvSpPr>
        <p:spPr bwMode="auto">
          <a:xfrm>
            <a:off x="2173234" y="3864872"/>
            <a:ext cx="3919538" cy="2315383"/>
          </a:xfrm>
          <a:prstGeom prst="rect">
            <a:avLst/>
          </a:prstGeom>
          <a:gradFill flip="none" rotWithShape="1">
            <a:gsLst>
              <a:gs pos="0">
                <a:schemeClr val="accent3">
                  <a:alpha val="50000"/>
                </a:schemeClr>
              </a:gs>
              <a:gs pos="100000">
                <a:schemeClr val="tx1"/>
              </a:gs>
            </a:gsLst>
            <a:lin ang="16200000" scaled="1"/>
            <a:tileRect/>
          </a:gra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 name="Rectangle 33">
            <a:extLst>
              <a:ext uri="{FF2B5EF4-FFF2-40B4-BE49-F238E27FC236}">
                <a16:creationId xmlns:a16="http://schemas.microsoft.com/office/drawing/2014/main" xmlns="" id="{D7F75FC0-2BFE-45E2-8E0D-4DDF45437649}"/>
              </a:ext>
            </a:extLst>
          </p:cNvPr>
          <p:cNvSpPr/>
          <p:nvPr/>
        </p:nvSpPr>
        <p:spPr bwMode="auto">
          <a:xfrm>
            <a:off x="6092299" y="3864872"/>
            <a:ext cx="3919538" cy="2315383"/>
          </a:xfrm>
          <a:prstGeom prst="rect">
            <a:avLst/>
          </a:prstGeom>
          <a:gradFill flip="none" rotWithShape="1">
            <a:gsLst>
              <a:gs pos="0">
                <a:schemeClr val="accent1">
                  <a:alpha val="50000"/>
                </a:schemeClr>
              </a:gs>
              <a:gs pos="100000">
                <a:schemeClr val="tx1"/>
              </a:gs>
            </a:gsLst>
            <a:lin ang="16200000" scaled="1"/>
            <a:tileRect/>
          </a:gra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36" name="Straight Connector 35">
            <a:extLst>
              <a:ext uri="{FF2B5EF4-FFF2-40B4-BE49-F238E27FC236}">
                <a16:creationId xmlns:a16="http://schemas.microsoft.com/office/drawing/2014/main" xmlns="" id="{6D8CA8B8-A456-4F74-A229-FC0D412518CB}"/>
              </a:ext>
            </a:extLst>
          </p:cNvPr>
          <p:cNvCxnSpPr/>
          <p:nvPr/>
        </p:nvCxnSpPr>
        <p:spPr bwMode="auto">
          <a:xfrm>
            <a:off x="2195459" y="3865285"/>
            <a:ext cx="7794625" cy="28360"/>
          </a:xfrm>
          <a:prstGeom prst="line">
            <a:avLst/>
          </a:prstGeom>
          <a:noFill/>
          <a:ln w="38100" cap="flat" cmpd="sng" algn="ctr">
            <a:solidFill>
              <a:schemeClr val="tx2"/>
            </a:solidFill>
            <a:prstDash val="solid"/>
            <a:round/>
            <a:headEnd type="none" w="med" len="med"/>
            <a:tailEnd type="none" w="med" len="med"/>
          </a:ln>
          <a:effectLst/>
        </p:spPr>
      </p:cxnSp>
      <p:grpSp>
        <p:nvGrpSpPr>
          <p:cNvPr id="7" name="Group 109">
            <a:extLst>
              <a:ext uri="{FF2B5EF4-FFF2-40B4-BE49-F238E27FC236}">
                <a16:creationId xmlns:a16="http://schemas.microsoft.com/office/drawing/2014/main" xmlns="" id="{BDA7EB7D-C2CE-4105-9957-6B422D36EFD2}"/>
              </a:ext>
            </a:extLst>
          </p:cNvPr>
          <p:cNvGrpSpPr/>
          <p:nvPr/>
        </p:nvGrpSpPr>
        <p:grpSpPr>
          <a:xfrm rot="1836686">
            <a:off x="9096171" y="2543734"/>
            <a:ext cx="250257" cy="654784"/>
            <a:chOff x="1263171" y="3458583"/>
            <a:chExt cx="250257" cy="654784"/>
          </a:xfrm>
        </p:grpSpPr>
        <p:grpSp>
          <p:nvGrpSpPr>
            <p:cNvPr id="10" name="Group 110">
              <a:extLst>
                <a:ext uri="{FF2B5EF4-FFF2-40B4-BE49-F238E27FC236}">
                  <a16:creationId xmlns:a16="http://schemas.microsoft.com/office/drawing/2014/main" xmlns="" id="{0D0F8CBE-3723-4C8A-916E-E66E2F561B0C}"/>
                </a:ext>
              </a:extLst>
            </p:cNvPr>
            <p:cNvGrpSpPr/>
            <p:nvPr/>
          </p:nvGrpSpPr>
          <p:grpSpPr>
            <a:xfrm>
              <a:off x="1263171" y="3535876"/>
              <a:ext cx="250257" cy="577491"/>
              <a:chOff x="1263171" y="3535876"/>
              <a:chExt cx="250257" cy="577491"/>
            </a:xfrm>
          </p:grpSpPr>
          <p:sp>
            <p:nvSpPr>
              <p:cNvPr id="113" name="Flowchart: Off-page Connector 112">
                <a:extLst>
                  <a:ext uri="{FF2B5EF4-FFF2-40B4-BE49-F238E27FC236}">
                    <a16:creationId xmlns:a16="http://schemas.microsoft.com/office/drawing/2014/main" xmlns="" id="{52E2F60D-37A3-46A3-BCFE-52AD035F9AB3}"/>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4" name="Rectangle 113">
                <a:extLst>
                  <a:ext uri="{FF2B5EF4-FFF2-40B4-BE49-F238E27FC236}">
                    <a16:creationId xmlns:a16="http://schemas.microsoft.com/office/drawing/2014/main" xmlns="" id="{ED124A57-9460-4300-9364-1A78BB337FCF}"/>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112" name="Flowchart: Off-page Connector 111">
              <a:extLst>
                <a:ext uri="{FF2B5EF4-FFF2-40B4-BE49-F238E27FC236}">
                  <a16:creationId xmlns:a16="http://schemas.microsoft.com/office/drawing/2014/main" xmlns="" id="{3F84D2C4-8D88-4343-93DA-7DFEB929B072}"/>
                </a:ext>
              </a:extLst>
            </p:cNvPr>
            <p:cNvSpPr/>
            <p:nvPr/>
          </p:nvSpPr>
          <p:spPr bwMode="auto">
            <a:xfrm>
              <a:off x="1310576" y="3458583"/>
              <a:ext cx="155448" cy="274320"/>
            </a:xfrm>
            <a:prstGeom prst="flowChartOffpageConnector">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1" name="Group 104">
            <a:extLst>
              <a:ext uri="{FF2B5EF4-FFF2-40B4-BE49-F238E27FC236}">
                <a16:creationId xmlns:a16="http://schemas.microsoft.com/office/drawing/2014/main" xmlns="" id="{359916DD-7287-47F8-90FC-3E134468B7F2}"/>
              </a:ext>
            </a:extLst>
          </p:cNvPr>
          <p:cNvGrpSpPr/>
          <p:nvPr/>
        </p:nvGrpSpPr>
        <p:grpSpPr>
          <a:xfrm rot="20363264">
            <a:off x="8500636" y="2806298"/>
            <a:ext cx="250257" cy="654784"/>
            <a:chOff x="1263171" y="3458583"/>
            <a:chExt cx="250257" cy="654784"/>
          </a:xfrm>
        </p:grpSpPr>
        <p:grpSp>
          <p:nvGrpSpPr>
            <p:cNvPr id="13" name="Group 105">
              <a:extLst>
                <a:ext uri="{FF2B5EF4-FFF2-40B4-BE49-F238E27FC236}">
                  <a16:creationId xmlns:a16="http://schemas.microsoft.com/office/drawing/2014/main" xmlns="" id="{1F74AEF0-37AD-498C-8566-206A5DA7D99C}"/>
                </a:ext>
              </a:extLst>
            </p:cNvPr>
            <p:cNvGrpSpPr/>
            <p:nvPr/>
          </p:nvGrpSpPr>
          <p:grpSpPr>
            <a:xfrm>
              <a:off x="1263171" y="3535876"/>
              <a:ext cx="250257" cy="577491"/>
              <a:chOff x="1263171" y="3535876"/>
              <a:chExt cx="250257" cy="577491"/>
            </a:xfrm>
          </p:grpSpPr>
          <p:sp>
            <p:nvSpPr>
              <p:cNvPr id="108" name="Flowchart: Off-page Connector 107">
                <a:extLst>
                  <a:ext uri="{FF2B5EF4-FFF2-40B4-BE49-F238E27FC236}">
                    <a16:creationId xmlns:a16="http://schemas.microsoft.com/office/drawing/2014/main" xmlns="" id="{8DFEC24F-BE4D-4FB7-8088-8832EFA40BC1}"/>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9" name="Rectangle 108">
                <a:extLst>
                  <a:ext uri="{FF2B5EF4-FFF2-40B4-BE49-F238E27FC236}">
                    <a16:creationId xmlns:a16="http://schemas.microsoft.com/office/drawing/2014/main" xmlns="" id="{110F59EA-D2A7-4758-9ECF-F084C7A0E542}"/>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107" name="Flowchart: Off-page Connector 106">
              <a:extLst>
                <a:ext uri="{FF2B5EF4-FFF2-40B4-BE49-F238E27FC236}">
                  <a16:creationId xmlns:a16="http://schemas.microsoft.com/office/drawing/2014/main" xmlns="" id="{3C850B1C-A6CD-4B00-8E2B-9EE7465C1EA8}"/>
                </a:ext>
              </a:extLst>
            </p:cNvPr>
            <p:cNvSpPr/>
            <p:nvPr/>
          </p:nvSpPr>
          <p:spPr bwMode="auto">
            <a:xfrm>
              <a:off x="1310576" y="3458583"/>
              <a:ext cx="155448" cy="274320"/>
            </a:xfrm>
            <a:prstGeom prst="flowChartOffpageConnector">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5" name="Group 89">
            <a:extLst>
              <a:ext uri="{FF2B5EF4-FFF2-40B4-BE49-F238E27FC236}">
                <a16:creationId xmlns:a16="http://schemas.microsoft.com/office/drawing/2014/main" xmlns="" id="{4F35CA2C-346E-48E8-A0BA-995516F64177}"/>
              </a:ext>
            </a:extLst>
          </p:cNvPr>
          <p:cNvGrpSpPr/>
          <p:nvPr/>
        </p:nvGrpSpPr>
        <p:grpSpPr>
          <a:xfrm rot="19619583">
            <a:off x="4479988" y="2492343"/>
            <a:ext cx="250257" cy="654784"/>
            <a:chOff x="1263171" y="3458583"/>
            <a:chExt cx="250257" cy="654784"/>
          </a:xfrm>
        </p:grpSpPr>
        <p:grpSp>
          <p:nvGrpSpPr>
            <p:cNvPr id="17" name="Group 90">
              <a:extLst>
                <a:ext uri="{FF2B5EF4-FFF2-40B4-BE49-F238E27FC236}">
                  <a16:creationId xmlns:a16="http://schemas.microsoft.com/office/drawing/2014/main" xmlns="" id="{3DAB25D9-A1D3-45BB-AC13-DA155211F3F6}"/>
                </a:ext>
              </a:extLst>
            </p:cNvPr>
            <p:cNvGrpSpPr/>
            <p:nvPr/>
          </p:nvGrpSpPr>
          <p:grpSpPr>
            <a:xfrm>
              <a:off x="1263171" y="3535876"/>
              <a:ext cx="250257" cy="577491"/>
              <a:chOff x="1263171" y="3535876"/>
              <a:chExt cx="250257" cy="577491"/>
            </a:xfrm>
          </p:grpSpPr>
          <p:sp>
            <p:nvSpPr>
              <p:cNvPr id="93" name="Flowchart: Off-page Connector 92">
                <a:extLst>
                  <a:ext uri="{FF2B5EF4-FFF2-40B4-BE49-F238E27FC236}">
                    <a16:creationId xmlns:a16="http://schemas.microsoft.com/office/drawing/2014/main" xmlns="" id="{17558181-4A25-4500-B1B8-73FF87793F37}"/>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4" name="Rectangle 93">
                <a:extLst>
                  <a:ext uri="{FF2B5EF4-FFF2-40B4-BE49-F238E27FC236}">
                    <a16:creationId xmlns:a16="http://schemas.microsoft.com/office/drawing/2014/main" xmlns="" id="{0E19D14F-1601-401D-AA53-9E89308E9348}"/>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92" name="Flowchart: Off-page Connector 91">
              <a:extLst>
                <a:ext uri="{FF2B5EF4-FFF2-40B4-BE49-F238E27FC236}">
                  <a16:creationId xmlns:a16="http://schemas.microsoft.com/office/drawing/2014/main" xmlns="" id="{1AC7E1E7-8BDE-47BB-895F-065AD36B71F4}"/>
                </a:ext>
              </a:extLst>
            </p:cNvPr>
            <p:cNvSpPr/>
            <p:nvPr/>
          </p:nvSpPr>
          <p:spPr bwMode="auto">
            <a:xfrm>
              <a:off x="1310576" y="3458583"/>
              <a:ext cx="155448" cy="274320"/>
            </a:xfrm>
            <a:prstGeom prst="flowChartOffpageConnector">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9" name="Group 84">
            <a:extLst>
              <a:ext uri="{FF2B5EF4-FFF2-40B4-BE49-F238E27FC236}">
                <a16:creationId xmlns:a16="http://schemas.microsoft.com/office/drawing/2014/main" xmlns="" id="{8B19710B-5984-4897-9781-3E6A34D6DD1E}"/>
              </a:ext>
            </a:extLst>
          </p:cNvPr>
          <p:cNvGrpSpPr/>
          <p:nvPr/>
        </p:nvGrpSpPr>
        <p:grpSpPr>
          <a:xfrm rot="2344540">
            <a:off x="5095910" y="2233488"/>
            <a:ext cx="250257" cy="654784"/>
            <a:chOff x="1263171" y="3458583"/>
            <a:chExt cx="250257" cy="654784"/>
          </a:xfrm>
        </p:grpSpPr>
        <p:grpSp>
          <p:nvGrpSpPr>
            <p:cNvPr id="21" name="Group 85">
              <a:extLst>
                <a:ext uri="{FF2B5EF4-FFF2-40B4-BE49-F238E27FC236}">
                  <a16:creationId xmlns:a16="http://schemas.microsoft.com/office/drawing/2014/main" xmlns="" id="{BC8353EA-A961-42A1-B92C-A38156E63ED0}"/>
                </a:ext>
              </a:extLst>
            </p:cNvPr>
            <p:cNvGrpSpPr/>
            <p:nvPr/>
          </p:nvGrpSpPr>
          <p:grpSpPr>
            <a:xfrm>
              <a:off x="1263171" y="3535876"/>
              <a:ext cx="250257" cy="577491"/>
              <a:chOff x="1263171" y="3535876"/>
              <a:chExt cx="250257" cy="577491"/>
            </a:xfrm>
          </p:grpSpPr>
          <p:sp>
            <p:nvSpPr>
              <p:cNvPr id="88" name="Flowchart: Off-page Connector 87">
                <a:extLst>
                  <a:ext uri="{FF2B5EF4-FFF2-40B4-BE49-F238E27FC236}">
                    <a16:creationId xmlns:a16="http://schemas.microsoft.com/office/drawing/2014/main" xmlns="" id="{0B9A9C54-A034-4DE5-9524-BA28868814FC}"/>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9" name="Rectangle 88">
                <a:extLst>
                  <a:ext uri="{FF2B5EF4-FFF2-40B4-BE49-F238E27FC236}">
                    <a16:creationId xmlns:a16="http://schemas.microsoft.com/office/drawing/2014/main" xmlns="" id="{C74142A7-6F16-4312-9E18-99DE595F7416}"/>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87" name="Flowchart: Off-page Connector 86">
              <a:extLst>
                <a:ext uri="{FF2B5EF4-FFF2-40B4-BE49-F238E27FC236}">
                  <a16:creationId xmlns:a16="http://schemas.microsoft.com/office/drawing/2014/main" xmlns="" id="{5EB52D1C-200A-4F5E-8B95-CECDC4CE79D4}"/>
                </a:ext>
              </a:extLst>
            </p:cNvPr>
            <p:cNvSpPr/>
            <p:nvPr/>
          </p:nvSpPr>
          <p:spPr bwMode="auto">
            <a:xfrm>
              <a:off x="1310576" y="3458583"/>
              <a:ext cx="155448" cy="274320"/>
            </a:xfrm>
            <a:prstGeom prst="flowChartOffpageConnector">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2" name="Title 1">
            <a:extLst>
              <a:ext uri="{FF2B5EF4-FFF2-40B4-BE49-F238E27FC236}">
                <a16:creationId xmlns:a16="http://schemas.microsoft.com/office/drawing/2014/main" xmlns="" id="{0B5EF952-888D-4ABE-BA62-99D5C0667B3F}"/>
              </a:ext>
            </a:extLst>
          </p:cNvPr>
          <p:cNvSpPr>
            <a:spLocks noGrp="1"/>
          </p:cNvSpPr>
          <p:nvPr>
            <p:ph type="title"/>
          </p:nvPr>
        </p:nvSpPr>
        <p:spPr/>
        <p:txBody>
          <a:bodyPr/>
          <a:lstStyle/>
          <a:p>
            <a:pPr algn="ctr"/>
            <a:r>
              <a:rPr lang="en-US" dirty="0">
                <a:solidFill>
                  <a:schemeClr val="bg1"/>
                </a:solidFill>
              </a:rPr>
              <a:t>Anti–IL-6 Receptors</a:t>
            </a:r>
          </a:p>
        </p:txBody>
      </p:sp>
      <p:sp>
        <p:nvSpPr>
          <p:cNvPr id="4" name="TextBox 3">
            <a:extLst>
              <a:ext uri="{FF2B5EF4-FFF2-40B4-BE49-F238E27FC236}">
                <a16:creationId xmlns:a16="http://schemas.microsoft.com/office/drawing/2014/main" xmlns="" id="{B666BB34-661A-4F5C-B967-9620C6414C00}"/>
              </a:ext>
            </a:extLst>
          </p:cNvPr>
          <p:cNvSpPr txBox="1"/>
          <p:nvPr/>
        </p:nvSpPr>
        <p:spPr bwMode="auto">
          <a:xfrm>
            <a:off x="6523585" y="1730567"/>
            <a:ext cx="268304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accent3"/>
                </a:solidFill>
                <a:latin typeface="Calibri" panose="020F0502020204030204" pitchFamily="34" charset="0"/>
              </a:rPr>
              <a:t>Anti–IL-6 receptors</a:t>
            </a:r>
          </a:p>
        </p:txBody>
      </p:sp>
      <p:sp>
        <p:nvSpPr>
          <p:cNvPr id="6" name="Text Box 11">
            <a:extLst>
              <a:ext uri="{FF2B5EF4-FFF2-40B4-BE49-F238E27FC236}">
                <a16:creationId xmlns:a16="http://schemas.microsoft.com/office/drawing/2014/main" xmlns="" id="{7ABFD1EE-2E35-4A27-92D1-B74450DA77E0}"/>
              </a:ext>
            </a:extLst>
          </p:cNvPr>
          <p:cNvSpPr txBox="1">
            <a:spLocks noChangeArrowheads="1"/>
          </p:cNvSpPr>
          <p:nvPr/>
        </p:nvSpPr>
        <p:spPr bwMode="auto">
          <a:xfrm>
            <a:off x="399438" y="6370375"/>
            <a:ext cx="859536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bg2"/>
                </a:solidFill>
                <a:latin typeface="Calibri" panose="020F0502020204030204" pitchFamily="34" charset="0"/>
                <a:cs typeface="Calibri" panose="020F0502020204030204" pitchFamily="34" charset="0"/>
              </a:rPr>
              <a:t>Fu. J Translational Medicine. 2020;18:164.</a:t>
            </a:r>
          </a:p>
        </p:txBody>
      </p:sp>
      <p:grpSp>
        <p:nvGrpSpPr>
          <p:cNvPr id="22" name="Group 1">
            <a:extLst>
              <a:ext uri="{FF2B5EF4-FFF2-40B4-BE49-F238E27FC236}">
                <a16:creationId xmlns:a16="http://schemas.microsoft.com/office/drawing/2014/main" xmlns="" id="{B21CDC10-E174-499A-96C2-53B05EFAEBD6}"/>
              </a:ext>
            </a:extLst>
          </p:cNvPr>
          <p:cNvGrpSpPr>
            <a:grpSpLocks/>
          </p:cNvGrpSpPr>
          <p:nvPr/>
        </p:nvGrpSpPr>
        <p:grpSpPr bwMode="auto">
          <a:xfrm>
            <a:off x="9392911" y="6213768"/>
            <a:ext cx="2488502" cy="449064"/>
            <a:chOff x="9602074" y="3550251"/>
            <a:chExt cx="2488502" cy="449257"/>
          </a:xfrm>
        </p:grpSpPr>
        <p:pic>
          <p:nvPicPr>
            <p:cNvPr id="8" name="Picture 7">
              <a:extLst>
                <a:ext uri="{FF2B5EF4-FFF2-40B4-BE49-F238E27FC236}">
                  <a16:creationId xmlns:a16="http://schemas.microsoft.com/office/drawing/2014/main" xmlns="" id="{71ABBBD7-F093-443D-9241-ED2BE0D37AB8}"/>
                </a:ext>
              </a:extLst>
            </p:cNvPr>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9" name="Rectangle 8">
              <a:extLst>
                <a:ext uri="{FF2B5EF4-FFF2-40B4-BE49-F238E27FC236}">
                  <a16:creationId xmlns:a16="http://schemas.microsoft.com/office/drawing/2014/main" xmlns="" id="{C2E098E7-7D0B-42DF-ADAB-7F47D659DBC0}"/>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3"/>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3" name="TextBox 2">
            <a:extLst>
              <a:ext uri="{FF2B5EF4-FFF2-40B4-BE49-F238E27FC236}">
                <a16:creationId xmlns:a16="http://schemas.microsoft.com/office/drawing/2014/main" xmlns="" id="{C67EFB6C-01B4-4FD7-97D3-29308CF35F07}"/>
              </a:ext>
            </a:extLst>
          </p:cNvPr>
          <p:cNvSpPr txBox="1"/>
          <p:nvPr/>
        </p:nvSpPr>
        <p:spPr bwMode="auto">
          <a:xfrm>
            <a:off x="2688175" y="5589217"/>
            <a:ext cx="2661396" cy="400110"/>
          </a:xfrm>
          <a:prstGeom prst="rect">
            <a:avLst/>
          </a:prstGeom>
          <a:noFill/>
          <a:ln>
            <a:solidFill>
              <a:schemeClr val="accent3"/>
            </a:solidFill>
          </a:ln>
          <a:extLst>
            <a:ext uri="{909E8E84-426E-40DD-AFC4-6F175D3DCCD1}">
              <a14:hiddenFill xmlns="" xmlns:a14="http://schemas.microsoft.com/office/drawing/2010/main">
                <a:solidFill>
                  <a:srgbClr val="FFFFFF"/>
                </a:solidFill>
              </a14:hiddenFill>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accent3"/>
                </a:solidFill>
                <a:latin typeface="Calibri" panose="020F0502020204030204" pitchFamily="34" charset="0"/>
              </a:rPr>
              <a:t>Inflammatory storm</a:t>
            </a:r>
          </a:p>
        </p:txBody>
      </p:sp>
      <p:sp>
        <p:nvSpPr>
          <p:cNvPr id="5" name="TextBox 4">
            <a:extLst>
              <a:ext uri="{FF2B5EF4-FFF2-40B4-BE49-F238E27FC236}">
                <a16:creationId xmlns:a16="http://schemas.microsoft.com/office/drawing/2014/main" xmlns="" id="{1817DCD2-6039-49C0-B3A1-F76C70D5967C}"/>
              </a:ext>
            </a:extLst>
          </p:cNvPr>
          <p:cNvSpPr txBox="1"/>
          <p:nvPr/>
        </p:nvSpPr>
        <p:spPr bwMode="auto">
          <a:xfrm>
            <a:off x="3387504" y="1661569"/>
            <a:ext cx="268304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bg1"/>
                </a:solidFill>
                <a:latin typeface="Calibri" panose="020F0502020204030204" pitchFamily="34" charset="0"/>
              </a:rPr>
              <a:t>Soluble IL-6 receptor</a:t>
            </a:r>
          </a:p>
        </p:txBody>
      </p:sp>
      <p:sp>
        <p:nvSpPr>
          <p:cNvPr id="12" name="TextBox 11">
            <a:extLst>
              <a:ext uri="{FF2B5EF4-FFF2-40B4-BE49-F238E27FC236}">
                <a16:creationId xmlns:a16="http://schemas.microsoft.com/office/drawing/2014/main" xmlns="" id="{DF4C23A4-00CE-41CA-AB66-4646CED16314}"/>
              </a:ext>
            </a:extLst>
          </p:cNvPr>
          <p:cNvSpPr txBox="1"/>
          <p:nvPr/>
        </p:nvSpPr>
        <p:spPr bwMode="auto">
          <a:xfrm>
            <a:off x="2045983" y="2018099"/>
            <a:ext cx="268304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bg1"/>
                </a:solidFill>
                <a:latin typeface="Calibri" panose="020F0502020204030204" pitchFamily="34" charset="0"/>
              </a:rPr>
              <a:t>IL-6</a:t>
            </a:r>
          </a:p>
        </p:txBody>
      </p:sp>
      <p:sp>
        <p:nvSpPr>
          <p:cNvPr id="14" name="TextBox 13">
            <a:extLst>
              <a:ext uri="{FF2B5EF4-FFF2-40B4-BE49-F238E27FC236}">
                <a16:creationId xmlns:a16="http://schemas.microsoft.com/office/drawing/2014/main" xmlns="" id="{C1EBC82D-C999-4325-90D1-EEAE8F6E1436}"/>
              </a:ext>
            </a:extLst>
          </p:cNvPr>
          <p:cNvSpPr txBox="1"/>
          <p:nvPr/>
        </p:nvSpPr>
        <p:spPr bwMode="auto">
          <a:xfrm>
            <a:off x="3463557" y="4450002"/>
            <a:ext cx="11106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bg1"/>
                </a:solidFill>
                <a:latin typeface="Calibri" panose="020F0502020204030204" pitchFamily="34" charset="0"/>
              </a:rPr>
              <a:t>gp130</a:t>
            </a:r>
          </a:p>
        </p:txBody>
      </p:sp>
      <p:sp>
        <p:nvSpPr>
          <p:cNvPr id="16" name="TextBox 15">
            <a:extLst>
              <a:ext uri="{FF2B5EF4-FFF2-40B4-BE49-F238E27FC236}">
                <a16:creationId xmlns:a16="http://schemas.microsoft.com/office/drawing/2014/main" xmlns="" id="{E3CFAA77-D705-4645-8172-A78C24C97578}"/>
              </a:ext>
            </a:extLst>
          </p:cNvPr>
          <p:cNvSpPr txBox="1"/>
          <p:nvPr/>
        </p:nvSpPr>
        <p:spPr bwMode="auto">
          <a:xfrm>
            <a:off x="2688175" y="4943291"/>
            <a:ext cx="2661396" cy="400110"/>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bg1"/>
                </a:solidFill>
                <a:latin typeface="Calibri" panose="020F0502020204030204" pitchFamily="34" charset="0"/>
              </a:rPr>
              <a:t>Signal transduction</a:t>
            </a:r>
          </a:p>
        </p:txBody>
      </p:sp>
      <p:sp>
        <p:nvSpPr>
          <p:cNvPr id="18" name="TextBox 17">
            <a:extLst>
              <a:ext uri="{FF2B5EF4-FFF2-40B4-BE49-F238E27FC236}">
                <a16:creationId xmlns:a16="http://schemas.microsoft.com/office/drawing/2014/main" xmlns="" id="{7B689D39-44E8-4268-AA5C-86F61CF1D6F9}"/>
              </a:ext>
            </a:extLst>
          </p:cNvPr>
          <p:cNvSpPr txBox="1"/>
          <p:nvPr/>
        </p:nvSpPr>
        <p:spPr bwMode="auto">
          <a:xfrm>
            <a:off x="6376267" y="5589217"/>
            <a:ext cx="3418583" cy="400110"/>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accent1"/>
                </a:solidFill>
                <a:latin typeface="Calibri" panose="020F0502020204030204" pitchFamily="34" charset="0"/>
              </a:rPr>
              <a:t>Calm inflammatory storm</a:t>
            </a:r>
          </a:p>
        </p:txBody>
      </p:sp>
      <p:sp>
        <p:nvSpPr>
          <p:cNvPr id="20" name="TextBox 19">
            <a:extLst>
              <a:ext uri="{FF2B5EF4-FFF2-40B4-BE49-F238E27FC236}">
                <a16:creationId xmlns:a16="http://schemas.microsoft.com/office/drawing/2014/main" xmlns="" id="{1C5FEC41-CF99-410A-8A83-36B977C08E46}"/>
              </a:ext>
            </a:extLst>
          </p:cNvPr>
          <p:cNvSpPr txBox="1"/>
          <p:nvPr/>
        </p:nvSpPr>
        <p:spPr bwMode="auto">
          <a:xfrm>
            <a:off x="6376267" y="4943291"/>
            <a:ext cx="3418583" cy="400110"/>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bg1"/>
                </a:solidFill>
                <a:latin typeface="Calibri" panose="020F0502020204030204" pitchFamily="34" charset="0"/>
              </a:rPr>
              <a:t>Blocking signal transduction</a:t>
            </a:r>
          </a:p>
        </p:txBody>
      </p:sp>
      <p:cxnSp>
        <p:nvCxnSpPr>
          <p:cNvPr id="25" name="Straight Arrow Connector 24">
            <a:extLst>
              <a:ext uri="{FF2B5EF4-FFF2-40B4-BE49-F238E27FC236}">
                <a16:creationId xmlns:a16="http://schemas.microsoft.com/office/drawing/2014/main" xmlns="" id="{56440D92-E4D8-404F-BCB1-7F95DC08401B}"/>
              </a:ext>
            </a:extLst>
          </p:cNvPr>
          <p:cNvCxnSpPr>
            <a:cxnSpLocks/>
          </p:cNvCxnSpPr>
          <p:nvPr/>
        </p:nvCxnSpPr>
        <p:spPr bwMode="auto">
          <a:xfrm>
            <a:off x="4018873" y="5343401"/>
            <a:ext cx="0" cy="245816"/>
          </a:xfrm>
          <a:prstGeom prst="straightConnector1">
            <a:avLst/>
          </a:prstGeom>
          <a:noFill/>
          <a:ln w="38100" cap="flat" cmpd="sng" algn="ctr">
            <a:solidFill>
              <a:schemeClr val="accent3"/>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xmlns="" id="{D1000A3F-E73C-456C-A33F-7A63CEEBB9DB}"/>
              </a:ext>
            </a:extLst>
          </p:cNvPr>
          <p:cNvCxnSpPr>
            <a:cxnSpLocks/>
          </p:cNvCxnSpPr>
          <p:nvPr/>
        </p:nvCxnSpPr>
        <p:spPr bwMode="auto">
          <a:xfrm>
            <a:off x="8085558" y="5343401"/>
            <a:ext cx="0" cy="245816"/>
          </a:xfrm>
          <a:prstGeom prst="straightConnector1">
            <a:avLst/>
          </a:prstGeom>
          <a:noFill/>
          <a:ln w="38100" cap="flat" cmpd="sng" algn="ctr">
            <a:solidFill>
              <a:schemeClr val="accent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xmlns="" id="{1AA641E4-027D-480D-8145-335D647D5053}"/>
              </a:ext>
            </a:extLst>
          </p:cNvPr>
          <p:cNvCxnSpPr>
            <a:cxnSpLocks/>
          </p:cNvCxnSpPr>
          <p:nvPr/>
        </p:nvCxnSpPr>
        <p:spPr bwMode="auto">
          <a:xfrm>
            <a:off x="3280139" y="4281262"/>
            <a:ext cx="0" cy="623529"/>
          </a:xfrm>
          <a:prstGeom prst="straightConnector1">
            <a:avLst/>
          </a:prstGeom>
          <a:noFill/>
          <a:ln w="28575" cap="flat" cmpd="sng" algn="ctr">
            <a:solidFill>
              <a:schemeClr val="bg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xmlns="" id="{2998C719-D181-4EE2-B077-057E41E943E6}"/>
              </a:ext>
            </a:extLst>
          </p:cNvPr>
          <p:cNvCxnSpPr>
            <a:cxnSpLocks/>
          </p:cNvCxnSpPr>
          <p:nvPr/>
        </p:nvCxnSpPr>
        <p:spPr bwMode="auto">
          <a:xfrm>
            <a:off x="4729025" y="4281262"/>
            <a:ext cx="0" cy="623529"/>
          </a:xfrm>
          <a:prstGeom prst="straightConnector1">
            <a:avLst/>
          </a:prstGeom>
          <a:noFill/>
          <a:ln w="28575" cap="flat" cmpd="sng" algn="ctr">
            <a:solidFill>
              <a:schemeClr val="bg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xmlns="" id="{BEBA0EC2-B509-4F32-B62D-A0B871755D2A}"/>
              </a:ext>
            </a:extLst>
          </p:cNvPr>
          <p:cNvCxnSpPr>
            <a:cxnSpLocks/>
          </p:cNvCxnSpPr>
          <p:nvPr/>
        </p:nvCxnSpPr>
        <p:spPr bwMode="auto">
          <a:xfrm>
            <a:off x="7061264" y="4281262"/>
            <a:ext cx="0" cy="623529"/>
          </a:xfrm>
          <a:prstGeom prst="straightConnector1">
            <a:avLst/>
          </a:prstGeom>
          <a:noFill/>
          <a:ln w="28575" cap="flat" cmpd="sng" algn="ctr">
            <a:solidFill>
              <a:schemeClr val="bg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xmlns="" id="{E7B713C9-77B5-4E3C-8EF8-B67165945A88}"/>
              </a:ext>
            </a:extLst>
          </p:cNvPr>
          <p:cNvCxnSpPr>
            <a:cxnSpLocks/>
          </p:cNvCxnSpPr>
          <p:nvPr/>
        </p:nvCxnSpPr>
        <p:spPr bwMode="auto">
          <a:xfrm>
            <a:off x="8885535" y="4281262"/>
            <a:ext cx="0" cy="623529"/>
          </a:xfrm>
          <a:prstGeom prst="straightConnector1">
            <a:avLst/>
          </a:prstGeom>
          <a:noFill/>
          <a:ln w="28575" cap="flat" cmpd="sng" algn="ctr">
            <a:solidFill>
              <a:schemeClr val="bg1"/>
            </a:solidFill>
            <a:prstDash val="solid"/>
            <a:round/>
            <a:headEnd type="none" w="med" len="med"/>
            <a:tailEnd type="triangle"/>
          </a:ln>
          <a:effectLst/>
        </p:spPr>
      </p:cxnSp>
      <p:cxnSp>
        <p:nvCxnSpPr>
          <p:cNvPr id="2048" name="Straight Arrow Connector 2047">
            <a:extLst>
              <a:ext uri="{FF2B5EF4-FFF2-40B4-BE49-F238E27FC236}">
                <a16:creationId xmlns:a16="http://schemas.microsoft.com/office/drawing/2014/main" xmlns="" id="{93E40370-65F6-470D-8733-10056500B30A}"/>
              </a:ext>
            </a:extLst>
          </p:cNvPr>
          <p:cNvCxnSpPr/>
          <p:nvPr/>
        </p:nvCxnSpPr>
        <p:spPr bwMode="auto">
          <a:xfrm>
            <a:off x="3280139" y="2529463"/>
            <a:ext cx="904775" cy="0"/>
          </a:xfrm>
          <a:prstGeom prst="straightConnector1">
            <a:avLst/>
          </a:prstGeom>
          <a:noFill/>
          <a:ln w="28575" cap="flat" cmpd="sng" algn="ctr">
            <a:solidFill>
              <a:schemeClr val="bg1"/>
            </a:solidFill>
            <a:prstDash val="solid"/>
            <a:round/>
            <a:headEnd type="none" w="med" len="med"/>
            <a:tailEnd type="triangle"/>
          </a:ln>
          <a:effectLst/>
        </p:spPr>
      </p:cxnSp>
      <p:cxnSp>
        <p:nvCxnSpPr>
          <p:cNvPr id="2051" name="Straight Arrow Connector 2050">
            <a:extLst>
              <a:ext uri="{FF2B5EF4-FFF2-40B4-BE49-F238E27FC236}">
                <a16:creationId xmlns:a16="http://schemas.microsoft.com/office/drawing/2014/main" xmlns="" id="{42E2590C-4C00-4B2C-93F7-63F8971175D4}"/>
              </a:ext>
            </a:extLst>
          </p:cNvPr>
          <p:cNvCxnSpPr/>
          <p:nvPr/>
        </p:nvCxnSpPr>
        <p:spPr bwMode="auto">
          <a:xfrm flipH="1">
            <a:off x="3164636" y="2529463"/>
            <a:ext cx="115503" cy="926432"/>
          </a:xfrm>
          <a:prstGeom prst="straightConnector1">
            <a:avLst/>
          </a:prstGeom>
          <a:noFill/>
          <a:ln w="28575" cap="flat" cmpd="sng" algn="ctr">
            <a:solidFill>
              <a:schemeClr val="bg1"/>
            </a:solidFill>
            <a:prstDash val="solid"/>
            <a:round/>
            <a:headEnd type="none" w="med" len="med"/>
            <a:tailEnd type="triangle"/>
          </a:ln>
          <a:effectLst/>
        </p:spPr>
      </p:cxnSp>
      <p:cxnSp>
        <p:nvCxnSpPr>
          <p:cNvPr id="2053" name="Straight Arrow Connector 2052">
            <a:extLst>
              <a:ext uri="{FF2B5EF4-FFF2-40B4-BE49-F238E27FC236}">
                <a16:creationId xmlns:a16="http://schemas.microsoft.com/office/drawing/2014/main" xmlns="" id="{40B6DC95-DA0D-4CFA-868C-857D275B2A4C}"/>
              </a:ext>
            </a:extLst>
          </p:cNvPr>
          <p:cNvCxnSpPr/>
          <p:nvPr/>
        </p:nvCxnSpPr>
        <p:spPr bwMode="auto">
          <a:xfrm>
            <a:off x="3280139" y="2511388"/>
            <a:ext cx="183418" cy="912681"/>
          </a:xfrm>
          <a:prstGeom prst="straightConnector1">
            <a:avLst/>
          </a:prstGeom>
          <a:noFill/>
          <a:ln w="28575" cap="flat" cmpd="sng" algn="ctr">
            <a:solidFill>
              <a:schemeClr val="bg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xmlns="" id="{87D735B3-2223-4FDD-A0BD-3C823D482580}"/>
              </a:ext>
            </a:extLst>
          </p:cNvPr>
          <p:cNvCxnSpPr>
            <a:cxnSpLocks/>
          </p:cNvCxnSpPr>
          <p:nvPr/>
        </p:nvCxnSpPr>
        <p:spPr bwMode="auto">
          <a:xfrm flipH="1">
            <a:off x="7345356" y="2132604"/>
            <a:ext cx="452402" cy="1006260"/>
          </a:xfrm>
          <a:prstGeom prst="straightConnector1">
            <a:avLst/>
          </a:prstGeom>
          <a:no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xmlns="" id="{9FB2477A-0C54-4885-B51B-7A9C87430A66}"/>
              </a:ext>
            </a:extLst>
          </p:cNvPr>
          <p:cNvCxnSpPr>
            <a:cxnSpLocks/>
          </p:cNvCxnSpPr>
          <p:nvPr/>
        </p:nvCxnSpPr>
        <p:spPr bwMode="auto">
          <a:xfrm>
            <a:off x="7788133" y="2125300"/>
            <a:ext cx="381640" cy="404163"/>
          </a:xfrm>
          <a:prstGeom prst="straightConnector1">
            <a:avLst/>
          </a:prstGeom>
          <a:noFill/>
          <a:ln w="28575" cap="flat" cmpd="sng" algn="ctr">
            <a:solidFill>
              <a:schemeClr val="bg1"/>
            </a:solidFill>
            <a:prstDash val="solid"/>
            <a:round/>
            <a:headEnd type="none" w="med" len="med"/>
            <a:tailEnd type="triangle"/>
          </a:ln>
          <a:effectLst/>
        </p:spPr>
      </p:cxnSp>
      <p:sp>
        <p:nvSpPr>
          <p:cNvPr id="2057" name="TextBox 2056">
            <a:extLst>
              <a:ext uri="{FF2B5EF4-FFF2-40B4-BE49-F238E27FC236}">
                <a16:creationId xmlns:a16="http://schemas.microsoft.com/office/drawing/2014/main" xmlns="" id="{836CD589-1F81-4887-8D2A-3DE340A022EF}"/>
              </a:ext>
            </a:extLst>
          </p:cNvPr>
          <p:cNvSpPr txBox="1"/>
          <p:nvPr/>
        </p:nvSpPr>
        <p:spPr bwMode="auto">
          <a:xfrm rot="5400000">
            <a:off x="6878114" y="4346915"/>
            <a:ext cx="3855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2800" b="0" dirty="0">
                <a:solidFill>
                  <a:schemeClr val="accent3"/>
                </a:solidFill>
                <a:latin typeface="Calibri" panose="020F0502020204030204" pitchFamily="34" charset="0"/>
              </a:rPr>
              <a:t>X</a:t>
            </a:r>
          </a:p>
        </p:txBody>
      </p:sp>
      <p:sp>
        <p:nvSpPr>
          <p:cNvPr id="2058" name="TextBox 2057">
            <a:extLst>
              <a:ext uri="{FF2B5EF4-FFF2-40B4-BE49-F238E27FC236}">
                <a16:creationId xmlns:a16="http://schemas.microsoft.com/office/drawing/2014/main" xmlns="" id="{2511D34B-A8B8-4A55-96DE-346BF8815BF0}"/>
              </a:ext>
            </a:extLst>
          </p:cNvPr>
          <p:cNvSpPr txBox="1"/>
          <p:nvPr/>
        </p:nvSpPr>
        <p:spPr bwMode="auto">
          <a:xfrm rot="5400000">
            <a:off x="8705444" y="4320289"/>
            <a:ext cx="3855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2800" b="0" dirty="0">
                <a:solidFill>
                  <a:schemeClr val="accent3"/>
                </a:solidFill>
                <a:latin typeface="Calibri" panose="020F0502020204030204" pitchFamily="34" charset="0"/>
              </a:rPr>
              <a:t>X</a:t>
            </a:r>
          </a:p>
        </p:txBody>
      </p:sp>
      <p:cxnSp>
        <p:nvCxnSpPr>
          <p:cNvPr id="47" name="Straight Arrow Connector 46">
            <a:extLst>
              <a:ext uri="{FF2B5EF4-FFF2-40B4-BE49-F238E27FC236}">
                <a16:creationId xmlns:a16="http://schemas.microsoft.com/office/drawing/2014/main" xmlns="" id="{E00645DB-1307-4E97-A652-2B5E8BAA20E9}"/>
              </a:ext>
            </a:extLst>
          </p:cNvPr>
          <p:cNvCxnSpPr>
            <a:cxnSpLocks/>
          </p:cNvCxnSpPr>
          <p:nvPr/>
        </p:nvCxnSpPr>
        <p:spPr bwMode="auto">
          <a:xfrm>
            <a:off x="4764672" y="2054713"/>
            <a:ext cx="291960" cy="437425"/>
          </a:xfrm>
          <a:prstGeom prst="straightConnector1">
            <a:avLst/>
          </a:prstGeom>
          <a:noFill/>
          <a:ln w="28575" cap="flat" cmpd="sng" algn="ctr">
            <a:solidFill>
              <a:schemeClr val="bg1"/>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xmlns="" id="{7A463277-C113-4DF6-978C-A3378C2A668B}"/>
              </a:ext>
            </a:extLst>
          </p:cNvPr>
          <p:cNvCxnSpPr>
            <a:cxnSpLocks/>
          </p:cNvCxnSpPr>
          <p:nvPr/>
        </p:nvCxnSpPr>
        <p:spPr bwMode="auto">
          <a:xfrm flipH="1">
            <a:off x="4673702" y="2045087"/>
            <a:ext cx="89083" cy="516466"/>
          </a:xfrm>
          <a:prstGeom prst="straightConnector1">
            <a:avLst/>
          </a:prstGeom>
          <a:noFill/>
          <a:ln w="28575" cap="flat" cmpd="sng" algn="ctr">
            <a:solidFill>
              <a:schemeClr val="bg1"/>
            </a:solidFill>
            <a:prstDash val="solid"/>
            <a:round/>
            <a:headEnd type="none" w="med" len="med"/>
            <a:tailEnd type="triangle"/>
          </a:ln>
          <a:effectLst/>
        </p:spPr>
      </p:cxnSp>
      <p:sp>
        <p:nvSpPr>
          <p:cNvPr id="2061" name="Flowchart: Off-page Connector 2060">
            <a:extLst>
              <a:ext uri="{FF2B5EF4-FFF2-40B4-BE49-F238E27FC236}">
                <a16:creationId xmlns:a16="http://schemas.microsoft.com/office/drawing/2014/main" xmlns="" id="{9B1A99E0-E6B0-4757-8932-3584B6C3B896}"/>
              </a:ext>
            </a:extLst>
          </p:cNvPr>
          <p:cNvSpPr/>
          <p:nvPr/>
        </p:nvSpPr>
        <p:spPr bwMode="auto">
          <a:xfrm rot="1579286">
            <a:off x="9527805" y="2316523"/>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2" name="Flowchart: Off-page Connector 2061">
            <a:extLst>
              <a:ext uri="{FF2B5EF4-FFF2-40B4-BE49-F238E27FC236}">
                <a16:creationId xmlns:a16="http://schemas.microsoft.com/office/drawing/2014/main" xmlns="" id="{44C0C734-7947-4384-BF6F-102B9E75C4FB}"/>
              </a:ext>
            </a:extLst>
          </p:cNvPr>
          <p:cNvSpPr/>
          <p:nvPr/>
        </p:nvSpPr>
        <p:spPr bwMode="auto">
          <a:xfrm rot="1579286">
            <a:off x="7568350" y="2965338"/>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3" name="Flowchart: Off-page Connector 2062">
            <a:extLst>
              <a:ext uri="{FF2B5EF4-FFF2-40B4-BE49-F238E27FC236}">
                <a16:creationId xmlns:a16="http://schemas.microsoft.com/office/drawing/2014/main" xmlns="" id="{53BD38F4-92D4-4671-875F-1C73969901DB}"/>
              </a:ext>
            </a:extLst>
          </p:cNvPr>
          <p:cNvSpPr/>
          <p:nvPr/>
        </p:nvSpPr>
        <p:spPr bwMode="auto">
          <a:xfrm rot="1218056">
            <a:off x="7004871" y="2500905"/>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4" name="Flowchart: Off-page Connector 2063">
            <a:extLst>
              <a:ext uri="{FF2B5EF4-FFF2-40B4-BE49-F238E27FC236}">
                <a16:creationId xmlns:a16="http://schemas.microsoft.com/office/drawing/2014/main" xmlns="" id="{41F8EAB4-0EA6-49FB-BF36-2E03C9A2C50B}"/>
              </a:ext>
            </a:extLst>
          </p:cNvPr>
          <p:cNvSpPr/>
          <p:nvPr/>
        </p:nvSpPr>
        <p:spPr bwMode="auto">
          <a:xfrm rot="1218056">
            <a:off x="6590540" y="2498574"/>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5" name="Flowchart: Off-page Connector 2064">
            <a:extLst>
              <a:ext uri="{FF2B5EF4-FFF2-40B4-BE49-F238E27FC236}">
                <a16:creationId xmlns:a16="http://schemas.microsoft.com/office/drawing/2014/main" xmlns="" id="{43544E37-FE1A-479C-BD46-62483B1D4E63}"/>
              </a:ext>
            </a:extLst>
          </p:cNvPr>
          <p:cNvSpPr/>
          <p:nvPr/>
        </p:nvSpPr>
        <p:spPr bwMode="auto">
          <a:xfrm rot="19822341">
            <a:off x="6706864" y="2949656"/>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6" name="Flowchart: Off-page Connector 2065">
            <a:extLst>
              <a:ext uri="{FF2B5EF4-FFF2-40B4-BE49-F238E27FC236}">
                <a16:creationId xmlns:a16="http://schemas.microsoft.com/office/drawing/2014/main" xmlns="" id="{90B3B5EF-E74C-4F34-9CC4-FF6BC17C14D3}"/>
              </a:ext>
            </a:extLst>
          </p:cNvPr>
          <p:cNvSpPr/>
          <p:nvPr/>
        </p:nvSpPr>
        <p:spPr bwMode="auto">
          <a:xfrm rot="19822341">
            <a:off x="4329185" y="2392303"/>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7" name="Flowchart: Off-page Connector 2066">
            <a:extLst>
              <a:ext uri="{FF2B5EF4-FFF2-40B4-BE49-F238E27FC236}">
                <a16:creationId xmlns:a16="http://schemas.microsoft.com/office/drawing/2014/main" xmlns="" id="{25EBCBA6-559C-48A5-AD25-3B865544616E}"/>
              </a:ext>
            </a:extLst>
          </p:cNvPr>
          <p:cNvSpPr/>
          <p:nvPr/>
        </p:nvSpPr>
        <p:spPr bwMode="auto">
          <a:xfrm rot="2088583">
            <a:off x="5381591" y="2102783"/>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23" name="Group 2071">
            <a:extLst>
              <a:ext uri="{FF2B5EF4-FFF2-40B4-BE49-F238E27FC236}">
                <a16:creationId xmlns:a16="http://schemas.microsoft.com/office/drawing/2014/main" xmlns="" id="{516BA14A-7E5C-4F68-91E7-1E5DD66DED6F}"/>
              </a:ext>
            </a:extLst>
          </p:cNvPr>
          <p:cNvGrpSpPr/>
          <p:nvPr/>
        </p:nvGrpSpPr>
        <p:grpSpPr>
          <a:xfrm>
            <a:off x="3039507" y="3442144"/>
            <a:ext cx="250257" cy="654784"/>
            <a:chOff x="1263171" y="3458583"/>
            <a:chExt cx="250257" cy="654784"/>
          </a:xfrm>
        </p:grpSpPr>
        <p:grpSp>
          <p:nvGrpSpPr>
            <p:cNvPr id="24" name="Group 2070">
              <a:extLst>
                <a:ext uri="{FF2B5EF4-FFF2-40B4-BE49-F238E27FC236}">
                  <a16:creationId xmlns:a16="http://schemas.microsoft.com/office/drawing/2014/main" xmlns="" id="{C7AAA184-E892-48D7-A44D-246C45E1F2B6}"/>
                </a:ext>
              </a:extLst>
            </p:cNvPr>
            <p:cNvGrpSpPr/>
            <p:nvPr/>
          </p:nvGrpSpPr>
          <p:grpSpPr>
            <a:xfrm>
              <a:off x="1263171" y="3535876"/>
              <a:ext cx="250257" cy="577491"/>
              <a:chOff x="1263171" y="3535876"/>
              <a:chExt cx="250257" cy="577491"/>
            </a:xfrm>
          </p:grpSpPr>
          <p:sp>
            <p:nvSpPr>
              <p:cNvPr id="2069" name="Flowchart: Off-page Connector 2068">
                <a:extLst>
                  <a:ext uri="{FF2B5EF4-FFF2-40B4-BE49-F238E27FC236}">
                    <a16:creationId xmlns:a16="http://schemas.microsoft.com/office/drawing/2014/main" xmlns="" id="{1DEA5248-6F97-4393-8914-C0420B9DF930}"/>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70" name="Rectangle 2069">
                <a:extLst>
                  <a:ext uri="{FF2B5EF4-FFF2-40B4-BE49-F238E27FC236}">
                    <a16:creationId xmlns:a16="http://schemas.microsoft.com/office/drawing/2014/main" xmlns="" id="{26809772-02BD-4EB8-B204-E7C7EBD2EE2A}"/>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2068" name="Flowchart: Off-page Connector 2067">
              <a:extLst>
                <a:ext uri="{FF2B5EF4-FFF2-40B4-BE49-F238E27FC236}">
                  <a16:creationId xmlns:a16="http://schemas.microsoft.com/office/drawing/2014/main" xmlns="" id="{EF4B0172-5FBE-4F53-9AB8-8C40F59A9661}"/>
                </a:ext>
              </a:extLst>
            </p:cNvPr>
            <p:cNvSpPr/>
            <p:nvPr/>
          </p:nvSpPr>
          <p:spPr bwMode="auto">
            <a:xfrm>
              <a:off x="1310576" y="3458583"/>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26" name="Group 69">
            <a:extLst>
              <a:ext uri="{FF2B5EF4-FFF2-40B4-BE49-F238E27FC236}">
                <a16:creationId xmlns:a16="http://schemas.microsoft.com/office/drawing/2014/main" xmlns="" id="{C9252FC7-F583-498D-8858-F17F214C5675}"/>
              </a:ext>
            </a:extLst>
          </p:cNvPr>
          <p:cNvGrpSpPr/>
          <p:nvPr/>
        </p:nvGrpSpPr>
        <p:grpSpPr>
          <a:xfrm>
            <a:off x="3320084" y="3442144"/>
            <a:ext cx="250257" cy="654784"/>
            <a:chOff x="1263171" y="3458583"/>
            <a:chExt cx="250257" cy="654784"/>
          </a:xfrm>
        </p:grpSpPr>
        <p:grpSp>
          <p:nvGrpSpPr>
            <p:cNvPr id="29" name="Group 70">
              <a:extLst>
                <a:ext uri="{FF2B5EF4-FFF2-40B4-BE49-F238E27FC236}">
                  <a16:creationId xmlns:a16="http://schemas.microsoft.com/office/drawing/2014/main" xmlns="" id="{53A85B9F-41A0-4B3D-A4C9-687F39D8BB67}"/>
                </a:ext>
              </a:extLst>
            </p:cNvPr>
            <p:cNvGrpSpPr/>
            <p:nvPr/>
          </p:nvGrpSpPr>
          <p:grpSpPr>
            <a:xfrm>
              <a:off x="1263171" y="3535876"/>
              <a:ext cx="250257" cy="577491"/>
              <a:chOff x="1263171" y="3535876"/>
              <a:chExt cx="250257" cy="577491"/>
            </a:xfrm>
          </p:grpSpPr>
          <p:sp>
            <p:nvSpPr>
              <p:cNvPr id="73" name="Flowchart: Off-page Connector 72">
                <a:extLst>
                  <a:ext uri="{FF2B5EF4-FFF2-40B4-BE49-F238E27FC236}">
                    <a16:creationId xmlns:a16="http://schemas.microsoft.com/office/drawing/2014/main" xmlns="" id="{2CFE2707-7699-43EC-A925-9B3EA613EC20}"/>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4" name="Rectangle 73">
                <a:extLst>
                  <a:ext uri="{FF2B5EF4-FFF2-40B4-BE49-F238E27FC236}">
                    <a16:creationId xmlns:a16="http://schemas.microsoft.com/office/drawing/2014/main" xmlns="" id="{7F75C200-C3B9-4546-AB20-0CA266945A40}"/>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72" name="Flowchart: Off-page Connector 71">
              <a:extLst>
                <a:ext uri="{FF2B5EF4-FFF2-40B4-BE49-F238E27FC236}">
                  <a16:creationId xmlns:a16="http://schemas.microsoft.com/office/drawing/2014/main" xmlns="" id="{8E0EDEAA-5475-405E-8EB5-35C125939A17}"/>
                </a:ext>
              </a:extLst>
            </p:cNvPr>
            <p:cNvSpPr/>
            <p:nvPr/>
          </p:nvSpPr>
          <p:spPr bwMode="auto">
            <a:xfrm>
              <a:off x="1310576" y="3458583"/>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5" name="Group 74">
            <a:extLst>
              <a:ext uri="{FF2B5EF4-FFF2-40B4-BE49-F238E27FC236}">
                <a16:creationId xmlns:a16="http://schemas.microsoft.com/office/drawing/2014/main" xmlns="" id="{E48406D6-EE70-4CC6-AE48-E6FBED3E1E44}"/>
              </a:ext>
            </a:extLst>
          </p:cNvPr>
          <p:cNvGrpSpPr/>
          <p:nvPr/>
        </p:nvGrpSpPr>
        <p:grpSpPr>
          <a:xfrm>
            <a:off x="4501260" y="3438688"/>
            <a:ext cx="250257" cy="654784"/>
            <a:chOff x="1263171" y="3458583"/>
            <a:chExt cx="250257" cy="654784"/>
          </a:xfrm>
        </p:grpSpPr>
        <p:grpSp>
          <p:nvGrpSpPr>
            <p:cNvPr id="37" name="Group 75">
              <a:extLst>
                <a:ext uri="{FF2B5EF4-FFF2-40B4-BE49-F238E27FC236}">
                  <a16:creationId xmlns:a16="http://schemas.microsoft.com/office/drawing/2014/main" xmlns="" id="{FA36BA5C-2FDA-4E6D-8FB6-A09F9C963F2A}"/>
                </a:ext>
              </a:extLst>
            </p:cNvPr>
            <p:cNvGrpSpPr/>
            <p:nvPr/>
          </p:nvGrpSpPr>
          <p:grpSpPr>
            <a:xfrm>
              <a:off x="1263171" y="3535876"/>
              <a:ext cx="250257" cy="577491"/>
              <a:chOff x="1263171" y="3535876"/>
              <a:chExt cx="250257" cy="577491"/>
            </a:xfrm>
          </p:grpSpPr>
          <p:sp>
            <p:nvSpPr>
              <p:cNvPr id="78" name="Flowchart: Off-page Connector 77">
                <a:extLst>
                  <a:ext uri="{FF2B5EF4-FFF2-40B4-BE49-F238E27FC236}">
                    <a16:creationId xmlns:a16="http://schemas.microsoft.com/office/drawing/2014/main" xmlns="" id="{0B1E19A9-AE94-4A29-97DC-9440C381A3CD}"/>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9" name="Rectangle 78">
                <a:extLst>
                  <a:ext uri="{FF2B5EF4-FFF2-40B4-BE49-F238E27FC236}">
                    <a16:creationId xmlns:a16="http://schemas.microsoft.com/office/drawing/2014/main" xmlns="" id="{FDD948F2-F856-4008-91BA-4B775A68B89B}"/>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77" name="Flowchart: Off-page Connector 76">
              <a:extLst>
                <a:ext uri="{FF2B5EF4-FFF2-40B4-BE49-F238E27FC236}">
                  <a16:creationId xmlns:a16="http://schemas.microsoft.com/office/drawing/2014/main" xmlns="" id="{D164E3F9-BECE-45B5-86CA-0182859F2CBC}"/>
                </a:ext>
              </a:extLst>
            </p:cNvPr>
            <p:cNvSpPr/>
            <p:nvPr/>
          </p:nvSpPr>
          <p:spPr bwMode="auto">
            <a:xfrm>
              <a:off x="1310576" y="3458583"/>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8" name="Group 79">
            <a:extLst>
              <a:ext uri="{FF2B5EF4-FFF2-40B4-BE49-F238E27FC236}">
                <a16:creationId xmlns:a16="http://schemas.microsoft.com/office/drawing/2014/main" xmlns="" id="{CB31D0D5-41D5-4978-B4E0-79EB887F9466}"/>
              </a:ext>
            </a:extLst>
          </p:cNvPr>
          <p:cNvGrpSpPr/>
          <p:nvPr/>
        </p:nvGrpSpPr>
        <p:grpSpPr>
          <a:xfrm>
            <a:off x="4781837" y="3438688"/>
            <a:ext cx="250257" cy="654784"/>
            <a:chOff x="1263171" y="3458583"/>
            <a:chExt cx="250257" cy="654784"/>
          </a:xfrm>
        </p:grpSpPr>
        <p:grpSp>
          <p:nvGrpSpPr>
            <p:cNvPr id="40" name="Group 80">
              <a:extLst>
                <a:ext uri="{FF2B5EF4-FFF2-40B4-BE49-F238E27FC236}">
                  <a16:creationId xmlns:a16="http://schemas.microsoft.com/office/drawing/2014/main" xmlns="" id="{4EA60D4D-0231-4EF3-9F8E-9CA1EEE0E742}"/>
                </a:ext>
              </a:extLst>
            </p:cNvPr>
            <p:cNvGrpSpPr/>
            <p:nvPr/>
          </p:nvGrpSpPr>
          <p:grpSpPr>
            <a:xfrm>
              <a:off x="1263171" y="3535876"/>
              <a:ext cx="250257" cy="577491"/>
              <a:chOff x="1263171" y="3535876"/>
              <a:chExt cx="250257" cy="577491"/>
            </a:xfrm>
          </p:grpSpPr>
          <p:sp>
            <p:nvSpPr>
              <p:cNvPr id="83" name="Flowchart: Off-page Connector 82">
                <a:extLst>
                  <a:ext uri="{FF2B5EF4-FFF2-40B4-BE49-F238E27FC236}">
                    <a16:creationId xmlns:a16="http://schemas.microsoft.com/office/drawing/2014/main" xmlns="" id="{E921CA8A-8809-431E-8165-7724962880CD}"/>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4" name="Rectangle 83">
                <a:extLst>
                  <a:ext uri="{FF2B5EF4-FFF2-40B4-BE49-F238E27FC236}">
                    <a16:creationId xmlns:a16="http://schemas.microsoft.com/office/drawing/2014/main" xmlns="" id="{07F96D16-6FE0-436D-AEF7-3EE4DAF72DAA}"/>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82" name="Flowchart: Off-page Connector 81">
              <a:extLst>
                <a:ext uri="{FF2B5EF4-FFF2-40B4-BE49-F238E27FC236}">
                  <a16:creationId xmlns:a16="http://schemas.microsoft.com/office/drawing/2014/main" xmlns="" id="{D48CD724-EE6B-45B4-B7FD-529B2A191149}"/>
                </a:ext>
              </a:extLst>
            </p:cNvPr>
            <p:cNvSpPr/>
            <p:nvPr/>
          </p:nvSpPr>
          <p:spPr bwMode="auto">
            <a:xfrm>
              <a:off x="1310576" y="3458583"/>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42" name="Group 94">
            <a:extLst>
              <a:ext uri="{FF2B5EF4-FFF2-40B4-BE49-F238E27FC236}">
                <a16:creationId xmlns:a16="http://schemas.microsoft.com/office/drawing/2014/main" xmlns="" id="{7CABDBD1-CB1D-47BA-96BF-479247B8A6D5}"/>
              </a:ext>
            </a:extLst>
          </p:cNvPr>
          <p:cNvGrpSpPr/>
          <p:nvPr/>
        </p:nvGrpSpPr>
        <p:grpSpPr>
          <a:xfrm>
            <a:off x="6743298" y="3438688"/>
            <a:ext cx="250257" cy="654784"/>
            <a:chOff x="1263171" y="3458583"/>
            <a:chExt cx="250257" cy="654784"/>
          </a:xfrm>
        </p:grpSpPr>
        <p:grpSp>
          <p:nvGrpSpPr>
            <p:cNvPr id="43" name="Group 95">
              <a:extLst>
                <a:ext uri="{FF2B5EF4-FFF2-40B4-BE49-F238E27FC236}">
                  <a16:creationId xmlns:a16="http://schemas.microsoft.com/office/drawing/2014/main" xmlns="" id="{AC1713B0-DDCE-44F6-AEB5-EC7D1B9C95BA}"/>
                </a:ext>
              </a:extLst>
            </p:cNvPr>
            <p:cNvGrpSpPr/>
            <p:nvPr/>
          </p:nvGrpSpPr>
          <p:grpSpPr>
            <a:xfrm>
              <a:off x="1263171" y="3535876"/>
              <a:ext cx="250257" cy="577491"/>
              <a:chOff x="1263171" y="3535876"/>
              <a:chExt cx="250257" cy="577491"/>
            </a:xfrm>
          </p:grpSpPr>
          <p:sp>
            <p:nvSpPr>
              <p:cNvPr id="98" name="Flowchart: Off-page Connector 97">
                <a:extLst>
                  <a:ext uri="{FF2B5EF4-FFF2-40B4-BE49-F238E27FC236}">
                    <a16:creationId xmlns:a16="http://schemas.microsoft.com/office/drawing/2014/main" xmlns="" id="{AB0ECE0E-B47F-4067-BE10-0C7EC0FFE53A}"/>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9" name="Rectangle 98">
                <a:extLst>
                  <a:ext uri="{FF2B5EF4-FFF2-40B4-BE49-F238E27FC236}">
                    <a16:creationId xmlns:a16="http://schemas.microsoft.com/office/drawing/2014/main" xmlns="" id="{91ACA396-3CEF-40AF-B9D6-D2B27EAE5E24}"/>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97" name="Flowchart: Off-page Connector 96">
              <a:extLst>
                <a:ext uri="{FF2B5EF4-FFF2-40B4-BE49-F238E27FC236}">
                  <a16:creationId xmlns:a16="http://schemas.microsoft.com/office/drawing/2014/main" xmlns="" id="{1A2E295A-2FFE-4ADC-A829-AA7389D17DAC}"/>
                </a:ext>
              </a:extLst>
            </p:cNvPr>
            <p:cNvSpPr/>
            <p:nvPr/>
          </p:nvSpPr>
          <p:spPr bwMode="auto">
            <a:xfrm>
              <a:off x="1310576" y="3458583"/>
              <a:ext cx="155448" cy="274320"/>
            </a:xfrm>
            <a:prstGeom prst="flowChartOffpageConnector">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44" name="Group 99">
            <a:extLst>
              <a:ext uri="{FF2B5EF4-FFF2-40B4-BE49-F238E27FC236}">
                <a16:creationId xmlns:a16="http://schemas.microsoft.com/office/drawing/2014/main" xmlns="" id="{A29BF12E-5734-411E-83C7-3396743F122D}"/>
              </a:ext>
            </a:extLst>
          </p:cNvPr>
          <p:cNvGrpSpPr/>
          <p:nvPr/>
        </p:nvGrpSpPr>
        <p:grpSpPr>
          <a:xfrm>
            <a:off x="7082242" y="3438688"/>
            <a:ext cx="250257" cy="654784"/>
            <a:chOff x="1263171" y="3458583"/>
            <a:chExt cx="250257" cy="654784"/>
          </a:xfrm>
        </p:grpSpPr>
        <p:grpSp>
          <p:nvGrpSpPr>
            <p:cNvPr id="45" name="Group 100">
              <a:extLst>
                <a:ext uri="{FF2B5EF4-FFF2-40B4-BE49-F238E27FC236}">
                  <a16:creationId xmlns:a16="http://schemas.microsoft.com/office/drawing/2014/main" xmlns="" id="{55F326FF-F2FD-4E21-BBD0-ABC96AFA61EB}"/>
                </a:ext>
              </a:extLst>
            </p:cNvPr>
            <p:cNvGrpSpPr/>
            <p:nvPr/>
          </p:nvGrpSpPr>
          <p:grpSpPr>
            <a:xfrm>
              <a:off x="1263171" y="3535876"/>
              <a:ext cx="250257" cy="577491"/>
              <a:chOff x="1263171" y="3535876"/>
              <a:chExt cx="250257" cy="577491"/>
            </a:xfrm>
          </p:grpSpPr>
          <p:sp>
            <p:nvSpPr>
              <p:cNvPr id="103" name="Flowchart: Off-page Connector 102">
                <a:extLst>
                  <a:ext uri="{FF2B5EF4-FFF2-40B4-BE49-F238E27FC236}">
                    <a16:creationId xmlns:a16="http://schemas.microsoft.com/office/drawing/2014/main" xmlns="" id="{A0404C26-0B28-4D98-8461-BA5F12264B65}"/>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4" name="Rectangle 103">
                <a:extLst>
                  <a:ext uri="{FF2B5EF4-FFF2-40B4-BE49-F238E27FC236}">
                    <a16:creationId xmlns:a16="http://schemas.microsoft.com/office/drawing/2014/main" xmlns="" id="{28606468-1536-4E3D-8187-A41B928B092F}"/>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102" name="Flowchart: Off-page Connector 101">
              <a:extLst>
                <a:ext uri="{FF2B5EF4-FFF2-40B4-BE49-F238E27FC236}">
                  <a16:creationId xmlns:a16="http://schemas.microsoft.com/office/drawing/2014/main" xmlns="" id="{ADDC647D-11AA-4E6F-82C8-6D33FC700837}"/>
                </a:ext>
              </a:extLst>
            </p:cNvPr>
            <p:cNvSpPr/>
            <p:nvPr/>
          </p:nvSpPr>
          <p:spPr bwMode="auto">
            <a:xfrm>
              <a:off x="1310576" y="3458583"/>
              <a:ext cx="155448" cy="274320"/>
            </a:xfrm>
            <a:prstGeom prst="flowChartOffpageConnector">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46" name="Group 2075">
            <a:extLst>
              <a:ext uri="{FF2B5EF4-FFF2-40B4-BE49-F238E27FC236}">
                <a16:creationId xmlns:a16="http://schemas.microsoft.com/office/drawing/2014/main" xmlns="" id="{B149ED6E-2226-4684-9205-7F766B85384E}"/>
              </a:ext>
            </a:extLst>
          </p:cNvPr>
          <p:cNvGrpSpPr/>
          <p:nvPr/>
        </p:nvGrpSpPr>
        <p:grpSpPr>
          <a:xfrm rot="10800000">
            <a:off x="6679872" y="3251043"/>
            <a:ext cx="220994" cy="375289"/>
            <a:chOff x="5827437" y="2897186"/>
            <a:chExt cx="271115" cy="460404"/>
          </a:xfrm>
        </p:grpSpPr>
        <p:sp>
          <p:nvSpPr>
            <p:cNvPr id="2073" name="Parallelogram 2072">
              <a:extLst>
                <a:ext uri="{FF2B5EF4-FFF2-40B4-BE49-F238E27FC236}">
                  <a16:creationId xmlns:a16="http://schemas.microsoft.com/office/drawing/2014/main" xmlns="" id="{467560F7-03B4-4BC9-B8DB-0F01D6DB27D0}"/>
                </a:ext>
              </a:extLst>
            </p:cNvPr>
            <p:cNvSpPr/>
            <p:nvPr/>
          </p:nvSpPr>
          <p:spPr bwMode="auto">
            <a:xfrm rot="1680325">
              <a:off x="5989015" y="2897186"/>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74" name="Parallelogram 2073">
              <a:extLst>
                <a:ext uri="{FF2B5EF4-FFF2-40B4-BE49-F238E27FC236}">
                  <a16:creationId xmlns:a16="http://schemas.microsoft.com/office/drawing/2014/main" xmlns="" id="{E8AA45A3-B1F0-4BED-ABBF-87A5DE5C5F2D}"/>
                </a:ext>
              </a:extLst>
            </p:cNvPr>
            <p:cNvSpPr/>
            <p:nvPr/>
          </p:nvSpPr>
          <p:spPr bwMode="auto">
            <a:xfrm rot="19450486" flipH="1">
              <a:off x="5827437" y="2902270"/>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75" name="Rectangle 2074">
              <a:extLst>
                <a:ext uri="{FF2B5EF4-FFF2-40B4-BE49-F238E27FC236}">
                  <a16:creationId xmlns:a16="http://schemas.microsoft.com/office/drawing/2014/main" xmlns="" id="{C10BC0EE-88DA-4090-8CD9-B08CCD1FC495}"/>
                </a:ext>
              </a:extLst>
            </p:cNvPr>
            <p:cNvSpPr/>
            <p:nvPr/>
          </p:nvSpPr>
          <p:spPr bwMode="auto">
            <a:xfrm>
              <a:off x="5935502" y="3103755"/>
              <a:ext cx="70439" cy="253835"/>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48" name="Group 119">
            <a:extLst>
              <a:ext uri="{FF2B5EF4-FFF2-40B4-BE49-F238E27FC236}">
                <a16:creationId xmlns:a16="http://schemas.microsoft.com/office/drawing/2014/main" xmlns="" id="{5ADD5225-E482-4061-B976-7506729E802B}"/>
              </a:ext>
            </a:extLst>
          </p:cNvPr>
          <p:cNvGrpSpPr/>
          <p:nvPr/>
        </p:nvGrpSpPr>
        <p:grpSpPr>
          <a:xfrm rot="10800000">
            <a:off x="7212134" y="3241565"/>
            <a:ext cx="220994" cy="375289"/>
            <a:chOff x="5827437" y="2897186"/>
            <a:chExt cx="271115" cy="460404"/>
          </a:xfrm>
        </p:grpSpPr>
        <p:sp>
          <p:nvSpPr>
            <p:cNvPr id="121" name="Parallelogram 120">
              <a:extLst>
                <a:ext uri="{FF2B5EF4-FFF2-40B4-BE49-F238E27FC236}">
                  <a16:creationId xmlns:a16="http://schemas.microsoft.com/office/drawing/2014/main" xmlns="" id="{E3C1FB51-48DF-4E76-BA1D-F998C7A012E4}"/>
                </a:ext>
              </a:extLst>
            </p:cNvPr>
            <p:cNvSpPr/>
            <p:nvPr/>
          </p:nvSpPr>
          <p:spPr bwMode="auto">
            <a:xfrm rot="1680325">
              <a:off x="5989015" y="2897186"/>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2" name="Parallelogram 121">
              <a:extLst>
                <a:ext uri="{FF2B5EF4-FFF2-40B4-BE49-F238E27FC236}">
                  <a16:creationId xmlns:a16="http://schemas.microsoft.com/office/drawing/2014/main" xmlns="" id="{EB82E042-D71F-49F7-B308-C074EF1D96F1}"/>
                </a:ext>
              </a:extLst>
            </p:cNvPr>
            <p:cNvSpPr/>
            <p:nvPr/>
          </p:nvSpPr>
          <p:spPr bwMode="auto">
            <a:xfrm rot="19450486" flipH="1">
              <a:off x="5827437" y="2902270"/>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3" name="Rectangle 122">
              <a:extLst>
                <a:ext uri="{FF2B5EF4-FFF2-40B4-BE49-F238E27FC236}">
                  <a16:creationId xmlns:a16="http://schemas.microsoft.com/office/drawing/2014/main" xmlns="" id="{6C0865FB-E113-42CC-92B4-4B5C7A3A62FA}"/>
                </a:ext>
              </a:extLst>
            </p:cNvPr>
            <p:cNvSpPr/>
            <p:nvPr/>
          </p:nvSpPr>
          <p:spPr bwMode="auto">
            <a:xfrm>
              <a:off x="5935502" y="3103755"/>
              <a:ext cx="70439" cy="253835"/>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0" name="Group 123">
            <a:extLst>
              <a:ext uri="{FF2B5EF4-FFF2-40B4-BE49-F238E27FC236}">
                <a16:creationId xmlns:a16="http://schemas.microsoft.com/office/drawing/2014/main" xmlns="" id="{F1182FE2-1312-44CD-BEE2-DF364B3B88DD}"/>
              </a:ext>
            </a:extLst>
          </p:cNvPr>
          <p:cNvGrpSpPr/>
          <p:nvPr/>
        </p:nvGrpSpPr>
        <p:grpSpPr>
          <a:xfrm rot="8980876">
            <a:off x="8204315" y="2597274"/>
            <a:ext cx="220994" cy="375289"/>
            <a:chOff x="5827437" y="2897186"/>
            <a:chExt cx="271115" cy="460404"/>
          </a:xfrm>
        </p:grpSpPr>
        <p:sp>
          <p:nvSpPr>
            <p:cNvPr id="125" name="Parallelogram 124">
              <a:extLst>
                <a:ext uri="{FF2B5EF4-FFF2-40B4-BE49-F238E27FC236}">
                  <a16:creationId xmlns:a16="http://schemas.microsoft.com/office/drawing/2014/main" xmlns="" id="{29CB4CA5-A4BE-4BA1-AC63-0DDCAF2D89E6}"/>
                </a:ext>
              </a:extLst>
            </p:cNvPr>
            <p:cNvSpPr/>
            <p:nvPr/>
          </p:nvSpPr>
          <p:spPr bwMode="auto">
            <a:xfrm rot="1680325">
              <a:off x="5989015" y="2897186"/>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6" name="Parallelogram 125">
              <a:extLst>
                <a:ext uri="{FF2B5EF4-FFF2-40B4-BE49-F238E27FC236}">
                  <a16:creationId xmlns:a16="http://schemas.microsoft.com/office/drawing/2014/main" xmlns="" id="{35DF3D83-E0D5-4F79-83A4-884C9E1937B0}"/>
                </a:ext>
              </a:extLst>
            </p:cNvPr>
            <p:cNvSpPr/>
            <p:nvPr/>
          </p:nvSpPr>
          <p:spPr bwMode="auto">
            <a:xfrm rot="19450486" flipH="1">
              <a:off x="5827437" y="2902270"/>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7" name="Rectangle 126">
              <a:extLst>
                <a:ext uri="{FF2B5EF4-FFF2-40B4-BE49-F238E27FC236}">
                  <a16:creationId xmlns:a16="http://schemas.microsoft.com/office/drawing/2014/main" xmlns="" id="{C2F15746-0516-4E32-8737-49716BFDB462}"/>
                </a:ext>
              </a:extLst>
            </p:cNvPr>
            <p:cNvSpPr/>
            <p:nvPr/>
          </p:nvSpPr>
          <p:spPr bwMode="auto">
            <a:xfrm>
              <a:off x="5935502" y="3103755"/>
              <a:ext cx="70439" cy="253835"/>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1" name="Group 127">
            <a:extLst>
              <a:ext uri="{FF2B5EF4-FFF2-40B4-BE49-F238E27FC236}">
                <a16:creationId xmlns:a16="http://schemas.microsoft.com/office/drawing/2014/main" xmlns="" id="{C21339B1-C344-467E-A547-29C000EA5ACC}"/>
              </a:ext>
            </a:extLst>
          </p:cNvPr>
          <p:cNvGrpSpPr/>
          <p:nvPr/>
        </p:nvGrpSpPr>
        <p:grpSpPr>
          <a:xfrm rot="12888558">
            <a:off x="9215136" y="2216628"/>
            <a:ext cx="220994" cy="375289"/>
            <a:chOff x="5827437" y="2897186"/>
            <a:chExt cx="271115" cy="460404"/>
          </a:xfrm>
        </p:grpSpPr>
        <p:sp>
          <p:nvSpPr>
            <p:cNvPr id="129" name="Parallelogram 128">
              <a:extLst>
                <a:ext uri="{FF2B5EF4-FFF2-40B4-BE49-F238E27FC236}">
                  <a16:creationId xmlns:a16="http://schemas.microsoft.com/office/drawing/2014/main" xmlns="" id="{86CE4081-E6D5-44BB-AB21-312BC63F5759}"/>
                </a:ext>
              </a:extLst>
            </p:cNvPr>
            <p:cNvSpPr/>
            <p:nvPr/>
          </p:nvSpPr>
          <p:spPr bwMode="auto">
            <a:xfrm rot="1680325">
              <a:off x="5989015" y="2897186"/>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0" name="Parallelogram 129">
              <a:extLst>
                <a:ext uri="{FF2B5EF4-FFF2-40B4-BE49-F238E27FC236}">
                  <a16:creationId xmlns:a16="http://schemas.microsoft.com/office/drawing/2014/main" xmlns="" id="{81612962-A025-4F91-A4FF-FD047755A216}"/>
                </a:ext>
              </a:extLst>
            </p:cNvPr>
            <p:cNvSpPr/>
            <p:nvPr/>
          </p:nvSpPr>
          <p:spPr bwMode="auto">
            <a:xfrm rot="19450486" flipH="1">
              <a:off x="5827437" y="2902270"/>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1" name="Rectangle 130">
              <a:extLst>
                <a:ext uri="{FF2B5EF4-FFF2-40B4-BE49-F238E27FC236}">
                  <a16:creationId xmlns:a16="http://schemas.microsoft.com/office/drawing/2014/main" xmlns="" id="{5898BD50-18D2-454E-9891-FF1618022F77}"/>
                </a:ext>
              </a:extLst>
            </p:cNvPr>
            <p:cNvSpPr/>
            <p:nvPr/>
          </p:nvSpPr>
          <p:spPr bwMode="auto">
            <a:xfrm>
              <a:off x="5935502" y="3103755"/>
              <a:ext cx="70439" cy="253835"/>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2" name="Group 2078">
            <a:extLst>
              <a:ext uri="{FF2B5EF4-FFF2-40B4-BE49-F238E27FC236}">
                <a16:creationId xmlns:a16="http://schemas.microsoft.com/office/drawing/2014/main" xmlns="" id="{23B7DFCE-1157-4CA2-A076-B1988ED0D7D4}"/>
              </a:ext>
            </a:extLst>
          </p:cNvPr>
          <p:cNvGrpSpPr/>
          <p:nvPr/>
        </p:nvGrpSpPr>
        <p:grpSpPr>
          <a:xfrm>
            <a:off x="2862543" y="3325281"/>
            <a:ext cx="876382" cy="1047749"/>
            <a:chOff x="3095625" y="3295651"/>
            <a:chExt cx="876382" cy="1047749"/>
          </a:xfrm>
        </p:grpSpPr>
        <p:sp>
          <p:nvSpPr>
            <p:cNvPr id="2077" name="Freeform: Shape 2076">
              <a:extLst>
                <a:ext uri="{FF2B5EF4-FFF2-40B4-BE49-F238E27FC236}">
                  <a16:creationId xmlns:a16="http://schemas.microsoft.com/office/drawing/2014/main" xmlns="" id="{49AD04DE-5A7E-4E80-942B-EE180DA098C4}"/>
                </a:ext>
              </a:extLst>
            </p:cNvPr>
            <p:cNvSpPr/>
            <p:nvPr/>
          </p:nvSpPr>
          <p:spPr bwMode="auto">
            <a:xfrm>
              <a:off x="3095625"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78" name="Freeform: Shape 2077">
              <a:extLst>
                <a:ext uri="{FF2B5EF4-FFF2-40B4-BE49-F238E27FC236}">
                  <a16:creationId xmlns:a16="http://schemas.microsoft.com/office/drawing/2014/main" xmlns="" id="{6C36C69F-E77B-46BB-ADF1-5B2B05F6E5FE}"/>
                </a:ext>
              </a:extLst>
            </p:cNvPr>
            <p:cNvSpPr/>
            <p:nvPr/>
          </p:nvSpPr>
          <p:spPr bwMode="auto">
            <a:xfrm flipH="1">
              <a:off x="3776744"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3" name="Group 135">
            <a:extLst>
              <a:ext uri="{FF2B5EF4-FFF2-40B4-BE49-F238E27FC236}">
                <a16:creationId xmlns:a16="http://schemas.microsoft.com/office/drawing/2014/main" xmlns="" id="{6014EEBE-7D64-40A1-B3B6-840EEE74D5A9}"/>
              </a:ext>
            </a:extLst>
          </p:cNvPr>
          <p:cNvGrpSpPr/>
          <p:nvPr/>
        </p:nvGrpSpPr>
        <p:grpSpPr>
          <a:xfrm>
            <a:off x="4333889" y="3313249"/>
            <a:ext cx="876382" cy="1047749"/>
            <a:chOff x="3095625" y="3295651"/>
            <a:chExt cx="876382" cy="1047749"/>
          </a:xfrm>
        </p:grpSpPr>
        <p:sp>
          <p:nvSpPr>
            <p:cNvPr id="137" name="Freeform: Shape 136">
              <a:extLst>
                <a:ext uri="{FF2B5EF4-FFF2-40B4-BE49-F238E27FC236}">
                  <a16:creationId xmlns:a16="http://schemas.microsoft.com/office/drawing/2014/main" xmlns="" id="{A9C4DD1B-CD52-422A-BC8F-63AB74FA0D96}"/>
                </a:ext>
              </a:extLst>
            </p:cNvPr>
            <p:cNvSpPr/>
            <p:nvPr/>
          </p:nvSpPr>
          <p:spPr bwMode="auto">
            <a:xfrm>
              <a:off x="3095625"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8" name="Freeform: Shape 137">
              <a:extLst>
                <a:ext uri="{FF2B5EF4-FFF2-40B4-BE49-F238E27FC236}">
                  <a16:creationId xmlns:a16="http://schemas.microsoft.com/office/drawing/2014/main" xmlns="" id="{9DE7E649-768D-4EE0-900E-419E3DDD19F5}"/>
                </a:ext>
              </a:extLst>
            </p:cNvPr>
            <p:cNvSpPr/>
            <p:nvPr/>
          </p:nvSpPr>
          <p:spPr bwMode="auto">
            <a:xfrm flipH="1">
              <a:off x="3776744"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4" name="Group 138">
            <a:extLst>
              <a:ext uri="{FF2B5EF4-FFF2-40B4-BE49-F238E27FC236}">
                <a16:creationId xmlns:a16="http://schemas.microsoft.com/office/drawing/2014/main" xmlns="" id="{9F744FD8-96E7-4B57-B5BE-4FC7FCBDF11A}"/>
              </a:ext>
            </a:extLst>
          </p:cNvPr>
          <p:cNvGrpSpPr/>
          <p:nvPr/>
        </p:nvGrpSpPr>
        <p:grpSpPr>
          <a:xfrm>
            <a:off x="6458401" y="3369771"/>
            <a:ext cx="1242437" cy="1047749"/>
            <a:chOff x="3095625" y="3295651"/>
            <a:chExt cx="1242437" cy="1047749"/>
          </a:xfrm>
        </p:grpSpPr>
        <p:sp>
          <p:nvSpPr>
            <p:cNvPr id="140" name="Freeform: Shape 139">
              <a:extLst>
                <a:ext uri="{FF2B5EF4-FFF2-40B4-BE49-F238E27FC236}">
                  <a16:creationId xmlns:a16="http://schemas.microsoft.com/office/drawing/2014/main" xmlns="" id="{10580011-6F94-433C-A862-C5F7AD19F46E}"/>
                </a:ext>
              </a:extLst>
            </p:cNvPr>
            <p:cNvSpPr/>
            <p:nvPr/>
          </p:nvSpPr>
          <p:spPr bwMode="auto">
            <a:xfrm>
              <a:off x="3095625"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1" name="Freeform: Shape 140">
              <a:extLst>
                <a:ext uri="{FF2B5EF4-FFF2-40B4-BE49-F238E27FC236}">
                  <a16:creationId xmlns:a16="http://schemas.microsoft.com/office/drawing/2014/main" xmlns="" id="{642B3CCF-1BFF-4E49-9821-22073AFF445C}"/>
                </a:ext>
              </a:extLst>
            </p:cNvPr>
            <p:cNvSpPr/>
            <p:nvPr/>
          </p:nvSpPr>
          <p:spPr bwMode="auto">
            <a:xfrm flipH="1">
              <a:off x="4142799"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5" name="Group 141">
            <a:extLst>
              <a:ext uri="{FF2B5EF4-FFF2-40B4-BE49-F238E27FC236}">
                <a16:creationId xmlns:a16="http://schemas.microsoft.com/office/drawing/2014/main" xmlns="" id="{332732AD-E4B7-4988-9F26-6457854251C5}"/>
              </a:ext>
            </a:extLst>
          </p:cNvPr>
          <p:cNvGrpSpPr/>
          <p:nvPr/>
        </p:nvGrpSpPr>
        <p:grpSpPr>
          <a:xfrm>
            <a:off x="8276495" y="3369771"/>
            <a:ext cx="1107029" cy="1047749"/>
            <a:chOff x="3095625" y="3295651"/>
            <a:chExt cx="1107029" cy="1047749"/>
          </a:xfrm>
        </p:grpSpPr>
        <p:sp>
          <p:nvSpPr>
            <p:cNvPr id="143" name="Freeform: Shape 142">
              <a:extLst>
                <a:ext uri="{FF2B5EF4-FFF2-40B4-BE49-F238E27FC236}">
                  <a16:creationId xmlns:a16="http://schemas.microsoft.com/office/drawing/2014/main" xmlns="" id="{93A5F09A-2224-421A-A074-A5ACD6E3DF99}"/>
                </a:ext>
              </a:extLst>
            </p:cNvPr>
            <p:cNvSpPr/>
            <p:nvPr/>
          </p:nvSpPr>
          <p:spPr bwMode="auto">
            <a:xfrm>
              <a:off x="3095625"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4" name="Freeform: Shape 143">
              <a:extLst>
                <a:ext uri="{FF2B5EF4-FFF2-40B4-BE49-F238E27FC236}">
                  <a16:creationId xmlns:a16="http://schemas.microsoft.com/office/drawing/2014/main" xmlns="" id="{DE39DF4C-0F04-498D-A078-E1DDD7CFF32C}"/>
                </a:ext>
              </a:extLst>
            </p:cNvPr>
            <p:cNvSpPr/>
            <p:nvPr/>
          </p:nvSpPr>
          <p:spPr bwMode="auto">
            <a:xfrm flipH="1">
              <a:off x="4007391"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Tree>
    <p:extLst>
      <p:ext uri="{BB962C8B-B14F-4D97-AF65-F5344CB8AC3E}">
        <p14:creationId xmlns="" xmlns:p14="http://schemas.microsoft.com/office/powerpoint/2010/main" val="2035900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reeform: Shape 164">
            <a:extLst>
              <a:ext uri="{FF2B5EF4-FFF2-40B4-BE49-F238E27FC236}">
                <a16:creationId xmlns:a16="http://schemas.microsoft.com/office/drawing/2014/main" xmlns="" id="{DE8FF61B-5EAC-40B5-8DA7-CA14F5FE6DCE}"/>
              </a:ext>
            </a:extLst>
          </p:cNvPr>
          <p:cNvSpPr/>
          <p:nvPr/>
        </p:nvSpPr>
        <p:spPr bwMode="auto">
          <a:xfrm>
            <a:off x="1266825" y="4967288"/>
            <a:ext cx="3990975" cy="757237"/>
          </a:xfrm>
          <a:custGeom>
            <a:avLst/>
            <a:gdLst>
              <a:gd name="connsiteX0" fmla="*/ 0 w 3990975"/>
              <a:gd name="connsiteY0" fmla="*/ 757237 h 757237"/>
              <a:gd name="connsiteX1" fmla="*/ 300038 w 3990975"/>
              <a:gd name="connsiteY1" fmla="*/ 757237 h 757237"/>
              <a:gd name="connsiteX2" fmla="*/ 300038 w 3990975"/>
              <a:gd name="connsiteY2" fmla="*/ 757237 h 757237"/>
              <a:gd name="connsiteX3" fmla="*/ 576263 w 3990975"/>
              <a:gd name="connsiteY3" fmla="*/ 757237 h 757237"/>
              <a:gd name="connsiteX4" fmla="*/ 576263 w 3990975"/>
              <a:gd name="connsiteY4" fmla="*/ 638175 h 757237"/>
              <a:gd name="connsiteX5" fmla="*/ 857250 w 3990975"/>
              <a:gd name="connsiteY5" fmla="*/ 638175 h 757237"/>
              <a:gd name="connsiteX6" fmla="*/ 857250 w 3990975"/>
              <a:gd name="connsiteY6" fmla="*/ 523875 h 757237"/>
              <a:gd name="connsiteX7" fmla="*/ 1138238 w 3990975"/>
              <a:gd name="connsiteY7" fmla="*/ 523875 h 757237"/>
              <a:gd name="connsiteX8" fmla="*/ 1138238 w 3990975"/>
              <a:gd name="connsiteY8" fmla="*/ 419100 h 757237"/>
              <a:gd name="connsiteX9" fmla="*/ 1428750 w 3990975"/>
              <a:gd name="connsiteY9" fmla="*/ 419100 h 757237"/>
              <a:gd name="connsiteX10" fmla="*/ 1428750 w 3990975"/>
              <a:gd name="connsiteY10" fmla="*/ 366712 h 757237"/>
              <a:gd name="connsiteX11" fmla="*/ 1704975 w 3990975"/>
              <a:gd name="connsiteY11" fmla="*/ 366712 h 757237"/>
              <a:gd name="connsiteX12" fmla="*/ 1704975 w 3990975"/>
              <a:gd name="connsiteY12" fmla="*/ 300037 h 757237"/>
              <a:gd name="connsiteX13" fmla="*/ 1985963 w 3990975"/>
              <a:gd name="connsiteY13" fmla="*/ 300037 h 757237"/>
              <a:gd name="connsiteX14" fmla="*/ 1985963 w 3990975"/>
              <a:gd name="connsiteY14" fmla="*/ 252412 h 757237"/>
              <a:gd name="connsiteX15" fmla="*/ 2262188 w 3990975"/>
              <a:gd name="connsiteY15" fmla="*/ 252412 h 757237"/>
              <a:gd name="connsiteX16" fmla="*/ 2262188 w 3990975"/>
              <a:gd name="connsiteY16" fmla="*/ 185737 h 757237"/>
              <a:gd name="connsiteX17" fmla="*/ 2552700 w 3990975"/>
              <a:gd name="connsiteY17" fmla="*/ 185737 h 757237"/>
              <a:gd name="connsiteX18" fmla="*/ 2552700 w 3990975"/>
              <a:gd name="connsiteY18" fmla="*/ 166687 h 757237"/>
              <a:gd name="connsiteX19" fmla="*/ 2819400 w 3990975"/>
              <a:gd name="connsiteY19" fmla="*/ 166687 h 757237"/>
              <a:gd name="connsiteX20" fmla="*/ 2824163 w 3990975"/>
              <a:gd name="connsiteY20" fmla="*/ 161924 h 757237"/>
              <a:gd name="connsiteX21" fmla="*/ 3105150 w 3990975"/>
              <a:gd name="connsiteY21" fmla="*/ 161924 h 757237"/>
              <a:gd name="connsiteX22" fmla="*/ 3105150 w 3990975"/>
              <a:gd name="connsiteY22" fmla="*/ 109537 h 757237"/>
              <a:gd name="connsiteX23" fmla="*/ 3390900 w 3990975"/>
              <a:gd name="connsiteY23" fmla="*/ 109537 h 757237"/>
              <a:gd name="connsiteX24" fmla="*/ 3390900 w 3990975"/>
              <a:gd name="connsiteY24" fmla="*/ 104775 h 757237"/>
              <a:gd name="connsiteX25" fmla="*/ 3686175 w 3990975"/>
              <a:gd name="connsiteY25" fmla="*/ 104775 h 757237"/>
              <a:gd name="connsiteX26" fmla="*/ 3686175 w 3990975"/>
              <a:gd name="connsiteY26" fmla="*/ 61912 h 757237"/>
              <a:gd name="connsiteX27" fmla="*/ 3948113 w 3990975"/>
              <a:gd name="connsiteY27" fmla="*/ 61912 h 757237"/>
              <a:gd name="connsiteX28" fmla="*/ 3948113 w 3990975"/>
              <a:gd name="connsiteY28" fmla="*/ 0 h 757237"/>
              <a:gd name="connsiteX29" fmla="*/ 3990975 w 3990975"/>
              <a:gd name="connsiteY29" fmla="*/ 0 h 75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90975" h="757237">
                <a:moveTo>
                  <a:pt x="0" y="757237"/>
                </a:moveTo>
                <a:lnTo>
                  <a:pt x="300038" y="757237"/>
                </a:lnTo>
                <a:lnTo>
                  <a:pt x="300038" y="757237"/>
                </a:lnTo>
                <a:lnTo>
                  <a:pt x="576263" y="757237"/>
                </a:lnTo>
                <a:lnTo>
                  <a:pt x="576263" y="638175"/>
                </a:lnTo>
                <a:lnTo>
                  <a:pt x="857250" y="638175"/>
                </a:lnTo>
                <a:lnTo>
                  <a:pt x="857250" y="523875"/>
                </a:lnTo>
                <a:lnTo>
                  <a:pt x="1138238" y="523875"/>
                </a:lnTo>
                <a:lnTo>
                  <a:pt x="1138238" y="419100"/>
                </a:lnTo>
                <a:lnTo>
                  <a:pt x="1428750" y="419100"/>
                </a:lnTo>
                <a:lnTo>
                  <a:pt x="1428750" y="366712"/>
                </a:lnTo>
                <a:lnTo>
                  <a:pt x="1704975" y="366712"/>
                </a:lnTo>
                <a:lnTo>
                  <a:pt x="1704975" y="300037"/>
                </a:lnTo>
                <a:lnTo>
                  <a:pt x="1985963" y="300037"/>
                </a:lnTo>
                <a:lnTo>
                  <a:pt x="1985963" y="252412"/>
                </a:lnTo>
                <a:lnTo>
                  <a:pt x="2262188" y="252412"/>
                </a:lnTo>
                <a:lnTo>
                  <a:pt x="2262188" y="185737"/>
                </a:lnTo>
                <a:lnTo>
                  <a:pt x="2552700" y="185737"/>
                </a:lnTo>
                <a:lnTo>
                  <a:pt x="2552700" y="166687"/>
                </a:lnTo>
                <a:lnTo>
                  <a:pt x="2819400" y="166687"/>
                </a:lnTo>
                <a:lnTo>
                  <a:pt x="2824163" y="161924"/>
                </a:lnTo>
                <a:lnTo>
                  <a:pt x="3105150" y="161924"/>
                </a:lnTo>
                <a:lnTo>
                  <a:pt x="3105150" y="109537"/>
                </a:lnTo>
                <a:lnTo>
                  <a:pt x="3390900" y="109537"/>
                </a:lnTo>
                <a:lnTo>
                  <a:pt x="3390900" y="104775"/>
                </a:lnTo>
                <a:lnTo>
                  <a:pt x="3686175" y="104775"/>
                </a:lnTo>
                <a:lnTo>
                  <a:pt x="3686175" y="61912"/>
                </a:lnTo>
                <a:lnTo>
                  <a:pt x="3948113" y="61912"/>
                </a:lnTo>
                <a:lnTo>
                  <a:pt x="3948113" y="0"/>
                </a:lnTo>
                <a:lnTo>
                  <a:pt x="3990975" y="0"/>
                </a:lnTo>
              </a:path>
            </a:pathLst>
          </a:custGeom>
          <a:noFill/>
          <a:ln w="28575">
            <a:solidFill>
              <a:schemeClr val="accent3"/>
            </a:solidFill>
            <a:miter lim="800000"/>
            <a:headEnd/>
            <a:tailEnd/>
          </a:ln>
        </p:spPr>
        <p:txBody>
          <a:bodyPr rtlCol="0" anchor="ctr"/>
          <a:lstStyle/>
          <a:p>
            <a:pPr algn="ctr"/>
            <a:endParaRPr lang="en-US" dirty="0"/>
          </a:p>
        </p:txBody>
      </p:sp>
      <p:sp>
        <p:nvSpPr>
          <p:cNvPr id="2" name="Title 1">
            <a:extLst>
              <a:ext uri="{FF2B5EF4-FFF2-40B4-BE49-F238E27FC236}">
                <a16:creationId xmlns:a16="http://schemas.microsoft.com/office/drawing/2014/main" xmlns="" id="{5CFEABD4-931B-42EB-94F6-B7FDE13F0412}"/>
              </a:ext>
            </a:extLst>
          </p:cNvPr>
          <p:cNvSpPr>
            <a:spLocks noGrp="1"/>
          </p:cNvSpPr>
          <p:nvPr>
            <p:ph type="title"/>
          </p:nvPr>
        </p:nvSpPr>
        <p:spPr/>
        <p:txBody>
          <a:bodyPr/>
          <a:lstStyle/>
          <a:p>
            <a:pPr algn="ctr"/>
            <a:r>
              <a:rPr lang="en-US" dirty="0">
                <a:solidFill>
                  <a:schemeClr val="bg1"/>
                </a:solidFill>
              </a:rPr>
              <a:t>TESEO Cohort: Tocilizumab to Treat </a:t>
            </a:r>
            <a:br>
              <a:rPr lang="en-US" dirty="0">
                <a:solidFill>
                  <a:schemeClr val="bg1"/>
                </a:solidFill>
              </a:rPr>
            </a:br>
            <a:r>
              <a:rPr lang="en-US" dirty="0">
                <a:solidFill>
                  <a:schemeClr val="bg1"/>
                </a:solidFill>
              </a:rPr>
              <a:t>Severe COVID-19 in Italy</a:t>
            </a:r>
          </a:p>
        </p:txBody>
      </p:sp>
      <p:sp>
        <p:nvSpPr>
          <p:cNvPr id="3" name="Content Placeholder 2">
            <a:extLst>
              <a:ext uri="{FF2B5EF4-FFF2-40B4-BE49-F238E27FC236}">
                <a16:creationId xmlns:a16="http://schemas.microsoft.com/office/drawing/2014/main" xmlns="" id="{C4BBDBC6-8F56-4484-847F-0EC011AB0E75}"/>
              </a:ext>
            </a:extLst>
          </p:cNvPr>
          <p:cNvSpPr>
            <a:spLocks noGrp="1"/>
          </p:cNvSpPr>
          <p:nvPr>
            <p:ph idx="1"/>
          </p:nvPr>
        </p:nvSpPr>
        <p:spPr>
          <a:xfrm>
            <a:off x="604675" y="1513047"/>
            <a:ext cx="10877529" cy="1626059"/>
          </a:xfrm>
        </p:spPr>
        <p:txBody>
          <a:bodyPr/>
          <a:lstStyle/>
          <a:p>
            <a:pPr>
              <a:spcAft>
                <a:spcPts val="0"/>
              </a:spcAft>
            </a:pPr>
            <a:r>
              <a:rPr lang="en-US" sz="2000" dirty="0"/>
              <a:t>Retrospective, observational, cohort study of adults with severe COVID-19 pneumonia admitted to tertiary care centers in Italy between February and March 2020 who received tocilizumab plus standard of care (n = 179) vs standard of care alone (n = 365)</a:t>
            </a:r>
          </a:p>
          <a:p>
            <a:pPr lvl="1">
              <a:spcAft>
                <a:spcPts val="0"/>
              </a:spcAft>
            </a:pPr>
            <a:r>
              <a:rPr lang="en-US" sz="1800" dirty="0"/>
              <a:t>Tocilizumab: 8 mg/kg via 2 infusions 12 hrs apart or 162 mg SQ in each thigh (324 mg total) when IV formulation unavailable</a:t>
            </a:r>
          </a:p>
        </p:txBody>
      </p:sp>
      <p:grpSp>
        <p:nvGrpSpPr>
          <p:cNvPr id="5" name="Group 1">
            <a:extLst>
              <a:ext uri="{FF2B5EF4-FFF2-40B4-BE49-F238E27FC236}">
                <a16:creationId xmlns:a16="http://schemas.microsoft.com/office/drawing/2014/main" xmlns="" id="{8276C2F7-07DE-4D84-B443-D7B8B330BBE9}"/>
              </a:ext>
            </a:extLst>
          </p:cNvPr>
          <p:cNvGrpSpPr>
            <a:grpSpLocks/>
          </p:cNvGrpSpPr>
          <p:nvPr/>
        </p:nvGrpSpPr>
        <p:grpSpPr bwMode="auto">
          <a:xfrm>
            <a:off x="9392911" y="6213768"/>
            <a:ext cx="2488502" cy="449064"/>
            <a:chOff x="9602074" y="3550251"/>
            <a:chExt cx="2488502" cy="449257"/>
          </a:xfrm>
        </p:grpSpPr>
        <p:pic>
          <p:nvPicPr>
            <p:cNvPr id="7" name="Picture 6">
              <a:extLst>
                <a:ext uri="{FF2B5EF4-FFF2-40B4-BE49-F238E27FC236}">
                  <a16:creationId xmlns:a16="http://schemas.microsoft.com/office/drawing/2014/main" xmlns="" id="{287641E8-5F27-4DF4-B813-83000EE45A38}"/>
                </a:ext>
              </a:extLst>
            </p:cNvPr>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8" name="Rectangle 7">
              <a:extLst>
                <a:ext uri="{FF2B5EF4-FFF2-40B4-BE49-F238E27FC236}">
                  <a16:creationId xmlns:a16="http://schemas.microsoft.com/office/drawing/2014/main" xmlns="" id="{D0A065D8-5918-4B79-94AA-1C3AE48066B0}"/>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3"/>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6" name="TextBox 15">
            <a:extLst>
              <a:ext uri="{FF2B5EF4-FFF2-40B4-BE49-F238E27FC236}">
                <a16:creationId xmlns:a16="http://schemas.microsoft.com/office/drawing/2014/main" xmlns="" id="{51F340AA-2AA6-4E3E-97E2-F0E137D0241F}"/>
              </a:ext>
            </a:extLst>
          </p:cNvPr>
          <p:cNvSpPr txBox="1"/>
          <p:nvPr/>
        </p:nvSpPr>
        <p:spPr bwMode="auto">
          <a:xfrm>
            <a:off x="1228092" y="3052138"/>
            <a:ext cx="395992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Mechanical Ventilation or Death (Primary Outcome)</a:t>
            </a:r>
          </a:p>
        </p:txBody>
      </p:sp>
      <p:sp>
        <p:nvSpPr>
          <p:cNvPr id="18" name="TextBox 17">
            <a:extLst>
              <a:ext uri="{FF2B5EF4-FFF2-40B4-BE49-F238E27FC236}">
                <a16:creationId xmlns:a16="http://schemas.microsoft.com/office/drawing/2014/main" xmlns="" id="{5ED47E64-A188-4A9E-AD37-10A1FE598905}"/>
              </a:ext>
            </a:extLst>
          </p:cNvPr>
          <p:cNvSpPr txBox="1"/>
          <p:nvPr/>
        </p:nvSpPr>
        <p:spPr bwMode="auto">
          <a:xfrm>
            <a:off x="6619218" y="3061234"/>
            <a:ext cx="47575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Mechanical Ventilation and Death</a:t>
            </a:r>
          </a:p>
        </p:txBody>
      </p:sp>
      <p:sp>
        <p:nvSpPr>
          <p:cNvPr id="20" name="Text Box 11">
            <a:extLst>
              <a:ext uri="{FF2B5EF4-FFF2-40B4-BE49-F238E27FC236}">
                <a16:creationId xmlns:a16="http://schemas.microsoft.com/office/drawing/2014/main" xmlns="" id="{F7791BED-D178-4F20-B6E6-929C1A359987}"/>
              </a:ext>
            </a:extLst>
          </p:cNvPr>
          <p:cNvSpPr txBox="1">
            <a:spLocks noChangeArrowheads="1"/>
          </p:cNvSpPr>
          <p:nvPr/>
        </p:nvSpPr>
        <p:spPr bwMode="auto">
          <a:xfrm>
            <a:off x="408403" y="6361410"/>
            <a:ext cx="859536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bg2"/>
                </a:solidFill>
                <a:latin typeface="Calibri" panose="020F0502020204030204" pitchFamily="34" charset="0"/>
                <a:cs typeface="Calibri" panose="020F0502020204030204" pitchFamily="34" charset="0"/>
              </a:rPr>
              <a:t>Guarlandi. Lancet Rheumatology. 2020;20:30173.</a:t>
            </a:r>
          </a:p>
        </p:txBody>
      </p:sp>
      <p:sp>
        <p:nvSpPr>
          <p:cNvPr id="22" name="TextBox 21">
            <a:extLst>
              <a:ext uri="{FF2B5EF4-FFF2-40B4-BE49-F238E27FC236}">
                <a16:creationId xmlns:a16="http://schemas.microsoft.com/office/drawing/2014/main" xmlns="" id="{A9BB9618-9793-4DBB-9210-B4D16533955B}"/>
              </a:ext>
            </a:extLst>
          </p:cNvPr>
          <p:cNvSpPr txBox="1"/>
          <p:nvPr/>
        </p:nvSpPr>
        <p:spPr bwMode="auto">
          <a:xfrm rot="16200000">
            <a:off x="-510940" y="4556828"/>
            <a:ext cx="235103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Cumulative Probability</a:t>
            </a:r>
          </a:p>
        </p:txBody>
      </p:sp>
      <p:sp>
        <p:nvSpPr>
          <p:cNvPr id="28" name="TextBox 27">
            <a:extLst>
              <a:ext uri="{FF2B5EF4-FFF2-40B4-BE49-F238E27FC236}">
                <a16:creationId xmlns:a16="http://schemas.microsoft.com/office/drawing/2014/main" xmlns="" id="{5C0C1FF6-A8F9-4B83-A01D-50C3394D4A74}"/>
              </a:ext>
            </a:extLst>
          </p:cNvPr>
          <p:cNvSpPr txBox="1"/>
          <p:nvPr/>
        </p:nvSpPr>
        <p:spPr bwMode="auto">
          <a:xfrm>
            <a:off x="1228092" y="6068344"/>
            <a:ext cx="39599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 From Admission</a:t>
            </a:r>
          </a:p>
        </p:txBody>
      </p:sp>
      <p:sp>
        <p:nvSpPr>
          <p:cNvPr id="4" name="TextBox 3">
            <a:extLst>
              <a:ext uri="{FF2B5EF4-FFF2-40B4-BE49-F238E27FC236}">
                <a16:creationId xmlns:a16="http://schemas.microsoft.com/office/drawing/2014/main" xmlns="" id="{00860162-7533-49A7-A658-C6C62F55D0D6}"/>
              </a:ext>
            </a:extLst>
          </p:cNvPr>
          <p:cNvSpPr txBox="1"/>
          <p:nvPr/>
        </p:nvSpPr>
        <p:spPr bwMode="auto">
          <a:xfrm>
            <a:off x="1806387" y="3681457"/>
            <a:ext cx="22729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Standard of care</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Tocilizumab</a:t>
            </a:r>
          </a:p>
        </p:txBody>
      </p:sp>
      <p:cxnSp>
        <p:nvCxnSpPr>
          <p:cNvPr id="10" name="Straight Connector 9">
            <a:extLst>
              <a:ext uri="{FF2B5EF4-FFF2-40B4-BE49-F238E27FC236}">
                <a16:creationId xmlns:a16="http://schemas.microsoft.com/office/drawing/2014/main" xmlns="" id="{F05CE879-3D31-4144-B0F5-2342250CB724}"/>
              </a:ext>
            </a:extLst>
          </p:cNvPr>
          <p:cNvCxnSpPr>
            <a:cxnSpLocks/>
          </p:cNvCxnSpPr>
          <p:nvPr/>
        </p:nvCxnSpPr>
        <p:spPr bwMode="auto">
          <a:xfrm flipH="1">
            <a:off x="1561493" y="3863637"/>
            <a:ext cx="273769" cy="0"/>
          </a:xfrm>
          <a:prstGeom prst="line">
            <a:avLst/>
          </a:prstGeom>
          <a:noFill/>
          <a:ln w="28575" cap="flat" cmpd="sng" algn="ctr">
            <a:solidFill>
              <a:schemeClr val="accent3"/>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xmlns="" id="{15D9ED18-0173-4F6A-828A-9DD37909D773}"/>
              </a:ext>
            </a:extLst>
          </p:cNvPr>
          <p:cNvCxnSpPr>
            <a:cxnSpLocks/>
          </p:cNvCxnSpPr>
          <p:nvPr/>
        </p:nvCxnSpPr>
        <p:spPr bwMode="auto">
          <a:xfrm flipH="1">
            <a:off x="1561493" y="4141165"/>
            <a:ext cx="273769" cy="0"/>
          </a:xfrm>
          <a:prstGeom prst="line">
            <a:avLst/>
          </a:prstGeom>
          <a:noFill/>
          <a:ln w="28575" cap="flat" cmpd="sng" algn="ctr">
            <a:solidFill>
              <a:schemeClr val="accent1"/>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xmlns="" id="{9F1946D6-DF20-4B75-85C2-6C50DBF214E1}"/>
              </a:ext>
            </a:extLst>
          </p:cNvPr>
          <p:cNvSpPr txBox="1"/>
          <p:nvPr/>
        </p:nvSpPr>
        <p:spPr bwMode="auto">
          <a:xfrm>
            <a:off x="1442997" y="4250788"/>
            <a:ext cx="227299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Log-rank </a:t>
            </a: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.0023</a:t>
            </a:r>
          </a:p>
        </p:txBody>
      </p:sp>
      <p:cxnSp>
        <p:nvCxnSpPr>
          <p:cNvPr id="14" name="Straight Connector 13">
            <a:extLst>
              <a:ext uri="{FF2B5EF4-FFF2-40B4-BE49-F238E27FC236}">
                <a16:creationId xmlns:a16="http://schemas.microsoft.com/office/drawing/2014/main" xmlns="" id="{871AADD3-087C-45F3-BB1E-DA66B00CB413}"/>
              </a:ext>
            </a:extLst>
          </p:cNvPr>
          <p:cNvCxnSpPr>
            <a:cxnSpLocks/>
          </p:cNvCxnSpPr>
          <p:nvPr/>
        </p:nvCxnSpPr>
        <p:spPr bwMode="auto">
          <a:xfrm>
            <a:off x="1247342" y="5784783"/>
            <a:ext cx="3959924"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xmlns="" id="{DB94A1DD-DCC2-4EA9-88E1-7D95A38110FF}"/>
              </a:ext>
            </a:extLst>
          </p:cNvPr>
          <p:cNvCxnSpPr>
            <a:cxnSpLocks/>
          </p:cNvCxnSpPr>
          <p:nvPr/>
        </p:nvCxnSpPr>
        <p:spPr bwMode="auto">
          <a:xfrm flipV="1">
            <a:off x="1266592" y="3671832"/>
            <a:ext cx="0" cy="2132202"/>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xmlns="" id="{F1C7B20F-1C32-4872-88CF-16AE315B5AA5}"/>
              </a:ext>
            </a:extLst>
          </p:cNvPr>
          <p:cNvCxnSpPr>
            <a:cxnSpLocks/>
          </p:cNvCxnSpPr>
          <p:nvPr/>
        </p:nvCxnSpPr>
        <p:spPr bwMode="auto">
          <a:xfrm flipH="1">
            <a:off x="1199215" y="367183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xmlns="" id="{9852DB3E-0B36-4DBC-9D18-9B224C34AFB0}"/>
              </a:ext>
            </a:extLst>
          </p:cNvPr>
          <p:cNvCxnSpPr>
            <a:cxnSpLocks/>
          </p:cNvCxnSpPr>
          <p:nvPr/>
        </p:nvCxnSpPr>
        <p:spPr bwMode="auto">
          <a:xfrm flipH="1">
            <a:off x="1199215" y="38831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xmlns="" id="{C546E425-C8F4-4A03-9879-B5E2B7AEE73A}"/>
              </a:ext>
            </a:extLst>
          </p:cNvPr>
          <p:cNvCxnSpPr>
            <a:cxnSpLocks/>
          </p:cNvCxnSpPr>
          <p:nvPr/>
        </p:nvCxnSpPr>
        <p:spPr bwMode="auto">
          <a:xfrm flipH="1">
            <a:off x="1199215" y="409442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xmlns="" id="{934C0F8D-29BB-4B95-8800-FF68A6C909B4}"/>
              </a:ext>
            </a:extLst>
          </p:cNvPr>
          <p:cNvCxnSpPr>
            <a:cxnSpLocks/>
          </p:cNvCxnSpPr>
          <p:nvPr/>
        </p:nvCxnSpPr>
        <p:spPr bwMode="auto">
          <a:xfrm flipH="1">
            <a:off x="1199215" y="430571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xmlns="" id="{F1140AF2-DEE4-4CBC-913E-409F34703AE8}"/>
              </a:ext>
            </a:extLst>
          </p:cNvPr>
          <p:cNvCxnSpPr>
            <a:cxnSpLocks/>
          </p:cNvCxnSpPr>
          <p:nvPr/>
        </p:nvCxnSpPr>
        <p:spPr bwMode="auto">
          <a:xfrm flipH="1">
            <a:off x="1199215" y="451701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xmlns="" id="{9E7BB79B-FE44-4402-85C4-2E6B57780FD6}"/>
              </a:ext>
            </a:extLst>
          </p:cNvPr>
          <p:cNvCxnSpPr>
            <a:cxnSpLocks/>
          </p:cNvCxnSpPr>
          <p:nvPr/>
        </p:nvCxnSpPr>
        <p:spPr bwMode="auto">
          <a:xfrm flipH="1">
            <a:off x="1199215" y="472830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xmlns="" id="{6E483764-C032-482E-AF32-D1A235AFED72}"/>
              </a:ext>
            </a:extLst>
          </p:cNvPr>
          <p:cNvCxnSpPr>
            <a:cxnSpLocks/>
          </p:cNvCxnSpPr>
          <p:nvPr/>
        </p:nvCxnSpPr>
        <p:spPr bwMode="auto">
          <a:xfrm flipH="1">
            <a:off x="1199215" y="493960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xmlns="" id="{C9A4341C-2E3B-4001-9073-79B2F78FCF93}"/>
              </a:ext>
            </a:extLst>
          </p:cNvPr>
          <p:cNvCxnSpPr>
            <a:cxnSpLocks/>
          </p:cNvCxnSpPr>
          <p:nvPr/>
        </p:nvCxnSpPr>
        <p:spPr bwMode="auto">
          <a:xfrm flipH="1">
            <a:off x="1199215" y="515089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xmlns="" id="{FEE94EA1-B41F-48A2-AAEC-9C76554E21E7}"/>
              </a:ext>
            </a:extLst>
          </p:cNvPr>
          <p:cNvCxnSpPr>
            <a:cxnSpLocks/>
          </p:cNvCxnSpPr>
          <p:nvPr/>
        </p:nvCxnSpPr>
        <p:spPr bwMode="auto">
          <a:xfrm flipH="1">
            <a:off x="1199215" y="536219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xmlns="" id="{B986EBE0-B468-40C6-9EEC-0DE3EBD83664}"/>
              </a:ext>
            </a:extLst>
          </p:cNvPr>
          <p:cNvCxnSpPr>
            <a:cxnSpLocks/>
          </p:cNvCxnSpPr>
          <p:nvPr/>
        </p:nvCxnSpPr>
        <p:spPr bwMode="auto">
          <a:xfrm flipH="1">
            <a:off x="1199215" y="557348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xmlns="" id="{D8001F6D-D777-4106-BF5F-DBADD6F1084F}"/>
              </a:ext>
            </a:extLst>
          </p:cNvPr>
          <p:cNvCxnSpPr>
            <a:cxnSpLocks/>
          </p:cNvCxnSpPr>
          <p:nvPr/>
        </p:nvCxnSpPr>
        <p:spPr bwMode="auto">
          <a:xfrm flipH="1">
            <a:off x="1199215" y="578478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xmlns="" id="{A09CF278-2245-4769-983E-908AA960EF31}"/>
              </a:ext>
            </a:extLst>
          </p:cNvPr>
          <p:cNvCxnSpPr>
            <a:cxnSpLocks/>
          </p:cNvCxnSpPr>
          <p:nvPr/>
        </p:nvCxnSpPr>
        <p:spPr bwMode="auto">
          <a:xfrm>
            <a:off x="1266592"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xmlns="" id="{47EF0261-0D46-474F-9DC1-AF6E5D9B15D4}"/>
              </a:ext>
            </a:extLst>
          </p:cNvPr>
          <p:cNvCxnSpPr>
            <a:cxnSpLocks/>
          </p:cNvCxnSpPr>
          <p:nvPr/>
        </p:nvCxnSpPr>
        <p:spPr bwMode="auto">
          <a:xfrm>
            <a:off x="1548069"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xmlns="" id="{D0647747-8744-42A2-B36C-B2A5B7EE359B}"/>
              </a:ext>
            </a:extLst>
          </p:cNvPr>
          <p:cNvCxnSpPr>
            <a:cxnSpLocks/>
          </p:cNvCxnSpPr>
          <p:nvPr/>
        </p:nvCxnSpPr>
        <p:spPr bwMode="auto">
          <a:xfrm>
            <a:off x="1829546"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xmlns="" id="{A8CCAB23-A9EC-4627-840E-EA1472BCB908}"/>
              </a:ext>
            </a:extLst>
          </p:cNvPr>
          <p:cNvCxnSpPr>
            <a:cxnSpLocks/>
          </p:cNvCxnSpPr>
          <p:nvPr/>
        </p:nvCxnSpPr>
        <p:spPr bwMode="auto">
          <a:xfrm>
            <a:off x="2111023"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xmlns="" id="{D06486C8-952D-4EDA-B2FE-E0BA0352CCAE}"/>
              </a:ext>
            </a:extLst>
          </p:cNvPr>
          <p:cNvCxnSpPr>
            <a:cxnSpLocks/>
          </p:cNvCxnSpPr>
          <p:nvPr/>
        </p:nvCxnSpPr>
        <p:spPr bwMode="auto">
          <a:xfrm>
            <a:off x="2392500"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xmlns="" id="{B0C4743B-8FB8-4357-A1C7-7AEF69B09DA4}"/>
              </a:ext>
            </a:extLst>
          </p:cNvPr>
          <p:cNvCxnSpPr>
            <a:cxnSpLocks/>
          </p:cNvCxnSpPr>
          <p:nvPr/>
        </p:nvCxnSpPr>
        <p:spPr bwMode="auto">
          <a:xfrm>
            <a:off x="2673977"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xmlns="" id="{A89DBC58-DE3E-489F-B562-040F5E5F1EBF}"/>
              </a:ext>
            </a:extLst>
          </p:cNvPr>
          <p:cNvCxnSpPr>
            <a:cxnSpLocks/>
          </p:cNvCxnSpPr>
          <p:nvPr/>
        </p:nvCxnSpPr>
        <p:spPr bwMode="auto">
          <a:xfrm>
            <a:off x="2955454"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xmlns="" id="{3D358065-DB65-4EF1-9FE4-1E9319F2002C}"/>
              </a:ext>
            </a:extLst>
          </p:cNvPr>
          <p:cNvCxnSpPr>
            <a:cxnSpLocks/>
          </p:cNvCxnSpPr>
          <p:nvPr/>
        </p:nvCxnSpPr>
        <p:spPr bwMode="auto">
          <a:xfrm>
            <a:off x="3236931"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xmlns="" id="{3B48BF26-CFEC-4E74-B115-114811BAFE5A}"/>
              </a:ext>
            </a:extLst>
          </p:cNvPr>
          <p:cNvCxnSpPr>
            <a:cxnSpLocks/>
          </p:cNvCxnSpPr>
          <p:nvPr/>
        </p:nvCxnSpPr>
        <p:spPr bwMode="auto">
          <a:xfrm>
            <a:off x="3518408"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xmlns="" id="{5313F1B9-FA5F-43C5-BC1A-42DCEC5ADD39}"/>
              </a:ext>
            </a:extLst>
          </p:cNvPr>
          <p:cNvCxnSpPr>
            <a:cxnSpLocks/>
          </p:cNvCxnSpPr>
          <p:nvPr/>
        </p:nvCxnSpPr>
        <p:spPr bwMode="auto">
          <a:xfrm>
            <a:off x="3799885"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xmlns="" id="{22A7B6BF-7738-4907-B8AE-9B3620A3C500}"/>
              </a:ext>
            </a:extLst>
          </p:cNvPr>
          <p:cNvCxnSpPr>
            <a:cxnSpLocks/>
          </p:cNvCxnSpPr>
          <p:nvPr/>
        </p:nvCxnSpPr>
        <p:spPr bwMode="auto">
          <a:xfrm>
            <a:off x="4081362"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xmlns="" id="{0ACC39D9-1651-4157-B7A0-731390B8681E}"/>
              </a:ext>
            </a:extLst>
          </p:cNvPr>
          <p:cNvCxnSpPr>
            <a:cxnSpLocks/>
          </p:cNvCxnSpPr>
          <p:nvPr/>
        </p:nvCxnSpPr>
        <p:spPr bwMode="auto">
          <a:xfrm>
            <a:off x="4362839"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xmlns="" id="{F6D1291C-946A-412C-9D82-A1AA8CD9CA21}"/>
              </a:ext>
            </a:extLst>
          </p:cNvPr>
          <p:cNvCxnSpPr>
            <a:cxnSpLocks/>
          </p:cNvCxnSpPr>
          <p:nvPr/>
        </p:nvCxnSpPr>
        <p:spPr bwMode="auto">
          <a:xfrm>
            <a:off x="4644316"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xmlns="" id="{545BE291-09BE-4ABB-9D34-3E075AEBBAF9}"/>
              </a:ext>
            </a:extLst>
          </p:cNvPr>
          <p:cNvCxnSpPr>
            <a:cxnSpLocks/>
          </p:cNvCxnSpPr>
          <p:nvPr/>
        </p:nvCxnSpPr>
        <p:spPr bwMode="auto">
          <a:xfrm>
            <a:off x="4925793"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xmlns="" id="{77FF56B3-4507-4E0B-B350-6440AA8BD399}"/>
              </a:ext>
            </a:extLst>
          </p:cNvPr>
          <p:cNvCxnSpPr>
            <a:cxnSpLocks/>
          </p:cNvCxnSpPr>
          <p:nvPr/>
        </p:nvCxnSpPr>
        <p:spPr bwMode="auto">
          <a:xfrm>
            <a:off x="5207266" y="5784783"/>
            <a:ext cx="0" cy="64008"/>
          </a:xfrm>
          <a:prstGeom prst="line">
            <a:avLst/>
          </a:prstGeom>
          <a:noFill/>
          <a:ln w="28575" cap="flat" cmpd="sng" algn="ctr">
            <a:solidFill>
              <a:schemeClr val="bg1"/>
            </a:solidFill>
            <a:prstDash val="solid"/>
            <a:round/>
            <a:headEnd type="none" w="med" len="med"/>
            <a:tailEnd type="none" w="med" len="med"/>
          </a:ln>
          <a:effectLst/>
        </p:spPr>
      </p:cxnSp>
      <p:sp>
        <p:nvSpPr>
          <p:cNvPr id="54" name="TextBox 53">
            <a:extLst>
              <a:ext uri="{FF2B5EF4-FFF2-40B4-BE49-F238E27FC236}">
                <a16:creationId xmlns:a16="http://schemas.microsoft.com/office/drawing/2014/main" xmlns="" id="{663325A0-2A4B-4D4C-A2FB-A567FF50A60E}"/>
              </a:ext>
            </a:extLst>
          </p:cNvPr>
          <p:cNvSpPr txBox="1"/>
          <p:nvPr/>
        </p:nvSpPr>
        <p:spPr bwMode="auto">
          <a:xfrm>
            <a:off x="4970911"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56" name="TextBox 55">
            <a:extLst>
              <a:ext uri="{FF2B5EF4-FFF2-40B4-BE49-F238E27FC236}">
                <a16:creationId xmlns:a16="http://schemas.microsoft.com/office/drawing/2014/main" xmlns="" id="{9456D1A3-E8AB-4C9E-840A-89D6D3D257ED}"/>
              </a:ext>
            </a:extLst>
          </p:cNvPr>
          <p:cNvSpPr txBox="1"/>
          <p:nvPr/>
        </p:nvSpPr>
        <p:spPr bwMode="auto">
          <a:xfrm>
            <a:off x="1033624"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58" name="TextBox 57">
            <a:extLst>
              <a:ext uri="{FF2B5EF4-FFF2-40B4-BE49-F238E27FC236}">
                <a16:creationId xmlns:a16="http://schemas.microsoft.com/office/drawing/2014/main" xmlns="" id="{CCBCE93E-9AEE-4F2B-8E44-34F0E84E0B19}"/>
              </a:ext>
            </a:extLst>
          </p:cNvPr>
          <p:cNvSpPr txBox="1"/>
          <p:nvPr/>
        </p:nvSpPr>
        <p:spPr bwMode="auto">
          <a:xfrm>
            <a:off x="1314859"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a:t>
            </a:r>
          </a:p>
        </p:txBody>
      </p:sp>
      <p:sp>
        <p:nvSpPr>
          <p:cNvPr id="60" name="TextBox 59">
            <a:extLst>
              <a:ext uri="{FF2B5EF4-FFF2-40B4-BE49-F238E27FC236}">
                <a16:creationId xmlns:a16="http://schemas.microsoft.com/office/drawing/2014/main" xmlns="" id="{3479816C-4408-4BD2-8CB2-7356B6751A23}"/>
              </a:ext>
            </a:extLst>
          </p:cNvPr>
          <p:cNvSpPr txBox="1"/>
          <p:nvPr/>
        </p:nvSpPr>
        <p:spPr bwMode="auto">
          <a:xfrm>
            <a:off x="1596094"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62" name="TextBox 61">
            <a:extLst>
              <a:ext uri="{FF2B5EF4-FFF2-40B4-BE49-F238E27FC236}">
                <a16:creationId xmlns:a16="http://schemas.microsoft.com/office/drawing/2014/main" xmlns="" id="{A20D601E-6F1A-4952-85FB-5CC51D7E4F29}"/>
              </a:ext>
            </a:extLst>
          </p:cNvPr>
          <p:cNvSpPr txBox="1"/>
          <p:nvPr/>
        </p:nvSpPr>
        <p:spPr bwMode="auto">
          <a:xfrm>
            <a:off x="1877329"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a:t>
            </a:r>
          </a:p>
        </p:txBody>
      </p:sp>
      <p:sp>
        <p:nvSpPr>
          <p:cNvPr id="64" name="TextBox 63">
            <a:extLst>
              <a:ext uri="{FF2B5EF4-FFF2-40B4-BE49-F238E27FC236}">
                <a16:creationId xmlns:a16="http://schemas.microsoft.com/office/drawing/2014/main" xmlns="" id="{2CDFD7B4-4512-4662-9B1C-77A25D3960D4}"/>
              </a:ext>
            </a:extLst>
          </p:cNvPr>
          <p:cNvSpPr txBox="1"/>
          <p:nvPr/>
        </p:nvSpPr>
        <p:spPr bwMode="auto">
          <a:xfrm>
            <a:off x="2158564"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a:t>
            </a:r>
          </a:p>
        </p:txBody>
      </p:sp>
      <p:sp>
        <p:nvSpPr>
          <p:cNvPr id="66" name="TextBox 65">
            <a:extLst>
              <a:ext uri="{FF2B5EF4-FFF2-40B4-BE49-F238E27FC236}">
                <a16:creationId xmlns:a16="http://schemas.microsoft.com/office/drawing/2014/main" xmlns="" id="{35DE5854-3F02-40BC-B409-9ED5760693D6}"/>
              </a:ext>
            </a:extLst>
          </p:cNvPr>
          <p:cNvSpPr txBox="1"/>
          <p:nvPr/>
        </p:nvSpPr>
        <p:spPr bwMode="auto">
          <a:xfrm>
            <a:off x="2439799"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5</a:t>
            </a:r>
          </a:p>
        </p:txBody>
      </p:sp>
      <p:sp>
        <p:nvSpPr>
          <p:cNvPr id="68" name="TextBox 67">
            <a:extLst>
              <a:ext uri="{FF2B5EF4-FFF2-40B4-BE49-F238E27FC236}">
                <a16:creationId xmlns:a16="http://schemas.microsoft.com/office/drawing/2014/main" xmlns="" id="{D77F4743-5FF0-40C5-B363-63AA595BEBAD}"/>
              </a:ext>
            </a:extLst>
          </p:cNvPr>
          <p:cNvSpPr txBox="1"/>
          <p:nvPr/>
        </p:nvSpPr>
        <p:spPr bwMode="auto">
          <a:xfrm>
            <a:off x="2721034"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6</a:t>
            </a:r>
          </a:p>
        </p:txBody>
      </p:sp>
      <p:sp>
        <p:nvSpPr>
          <p:cNvPr id="70" name="TextBox 69">
            <a:extLst>
              <a:ext uri="{FF2B5EF4-FFF2-40B4-BE49-F238E27FC236}">
                <a16:creationId xmlns:a16="http://schemas.microsoft.com/office/drawing/2014/main" xmlns="" id="{D2F007F4-FA43-4446-ABE6-51D5B955FA48}"/>
              </a:ext>
            </a:extLst>
          </p:cNvPr>
          <p:cNvSpPr txBox="1"/>
          <p:nvPr/>
        </p:nvSpPr>
        <p:spPr bwMode="auto">
          <a:xfrm>
            <a:off x="3002269"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72" name="TextBox 71">
            <a:extLst>
              <a:ext uri="{FF2B5EF4-FFF2-40B4-BE49-F238E27FC236}">
                <a16:creationId xmlns:a16="http://schemas.microsoft.com/office/drawing/2014/main" xmlns="" id="{785AB888-DBDB-44D1-B242-55CA7FDC5FDB}"/>
              </a:ext>
            </a:extLst>
          </p:cNvPr>
          <p:cNvSpPr txBox="1"/>
          <p:nvPr/>
        </p:nvSpPr>
        <p:spPr bwMode="auto">
          <a:xfrm>
            <a:off x="3283504"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8</a:t>
            </a:r>
          </a:p>
        </p:txBody>
      </p:sp>
      <p:sp>
        <p:nvSpPr>
          <p:cNvPr id="74" name="TextBox 73">
            <a:extLst>
              <a:ext uri="{FF2B5EF4-FFF2-40B4-BE49-F238E27FC236}">
                <a16:creationId xmlns:a16="http://schemas.microsoft.com/office/drawing/2014/main" xmlns="" id="{D989AB81-1028-4705-88AA-6FA17883BF5C}"/>
              </a:ext>
            </a:extLst>
          </p:cNvPr>
          <p:cNvSpPr txBox="1"/>
          <p:nvPr/>
        </p:nvSpPr>
        <p:spPr bwMode="auto">
          <a:xfrm>
            <a:off x="3564739"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9</a:t>
            </a:r>
          </a:p>
        </p:txBody>
      </p:sp>
      <p:sp>
        <p:nvSpPr>
          <p:cNvPr id="76" name="TextBox 75">
            <a:extLst>
              <a:ext uri="{FF2B5EF4-FFF2-40B4-BE49-F238E27FC236}">
                <a16:creationId xmlns:a16="http://schemas.microsoft.com/office/drawing/2014/main" xmlns="" id="{0A90E0EE-F338-49A2-BEC9-7C7C6A516018}"/>
              </a:ext>
            </a:extLst>
          </p:cNvPr>
          <p:cNvSpPr txBox="1"/>
          <p:nvPr/>
        </p:nvSpPr>
        <p:spPr bwMode="auto">
          <a:xfrm>
            <a:off x="3845974"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78" name="TextBox 77">
            <a:extLst>
              <a:ext uri="{FF2B5EF4-FFF2-40B4-BE49-F238E27FC236}">
                <a16:creationId xmlns:a16="http://schemas.microsoft.com/office/drawing/2014/main" xmlns="" id="{42FD2434-AA46-4BD5-A4E2-0502E144A771}"/>
              </a:ext>
            </a:extLst>
          </p:cNvPr>
          <p:cNvSpPr txBox="1"/>
          <p:nvPr/>
        </p:nvSpPr>
        <p:spPr bwMode="auto">
          <a:xfrm>
            <a:off x="4127209"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11</a:t>
            </a:r>
          </a:p>
        </p:txBody>
      </p:sp>
      <p:sp>
        <p:nvSpPr>
          <p:cNvPr id="80" name="TextBox 79">
            <a:extLst>
              <a:ext uri="{FF2B5EF4-FFF2-40B4-BE49-F238E27FC236}">
                <a16:creationId xmlns:a16="http://schemas.microsoft.com/office/drawing/2014/main" xmlns="" id="{94E6CC3C-0670-4D98-8ADB-B366A8E1340D}"/>
              </a:ext>
            </a:extLst>
          </p:cNvPr>
          <p:cNvSpPr txBox="1"/>
          <p:nvPr/>
        </p:nvSpPr>
        <p:spPr bwMode="auto">
          <a:xfrm>
            <a:off x="4408444"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82" name="TextBox 81">
            <a:extLst>
              <a:ext uri="{FF2B5EF4-FFF2-40B4-BE49-F238E27FC236}">
                <a16:creationId xmlns:a16="http://schemas.microsoft.com/office/drawing/2014/main" xmlns="" id="{678BF732-D6F1-4F30-AF4F-264B230C52D8}"/>
              </a:ext>
            </a:extLst>
          </p:cNvPr>
          <p:cNvSpPr txBox="1"/>
          <p:nvPr/>
        </p:nvSpPr>
        <p:spPr bwMode="auto">
          <a:xfrm>
            <a:off x="4689679" y="5782990"/>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13</a:t>
            </a:r>
          </a:p>
        </p:txBody>
      </p:sp>
      <p:sp>
        <p:nvSpPr>
          <p:cNvPr id="84" name="TextBox 83">
            <a:extLst>
              <a:ext uri="{FF2B5EF4-FFF2-40B4-BE49-F238E27FC236}">
                <a16:creationId xmlns:a16="http://schemas.microsoft.com/office/drawing/2014/main" xmlns="" id="{CEFD0A5E-ED13-4025-8D21-00AC4941282B}"/>
              </a:ext>
            </a:extLst>
          </p:cNvPr>
          <p:cNvSpPr txBox="1"/>
          <p:nvPr/>
        </p:nvSpPr>
        <p:spPr bwMode="auto">
          <a:xfrm>
            <a:off x="613276" y="3487165"/>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86" name="TextBox 85">
            <a:extLst>
              <a:ext uri="{FF2B5EF4-FFF2-40B4-BE49-F238E27FC236}">
                <a16:creationId xmlns:a16="http://schemas.microsoft.com/office/drawing/2014/main" xmlns="" id="{B445F568-E2D7-4DB7-9C9A-65821CEEA1B0}"/>
              </a:ext>
            </a:extLst>
          </p:cNvPr>
          <p:cNvSpPr txBox="1"/>
          <p:nvPr/>
        </p:nvSpPr>
        <p:spPr bwMode="auto">
          <a:xfrm>
            <a:off x="613276" y="3700146"/>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0.9</a:t>
            </a:r>
          </a:p>
        </p:txBody>
      </p:sp>
      <p:sp>
        <p:nvSpPr>
          <p:cNvPr id="88" name="TextBox 87">
            <a:extLst>
              <a:ext uri="{FF2B5EF4-FFF2-40B4-BE49-F238E27FC236}">
                <a16:creationId xmlns:a16="http://schemas.microsoft.com/office/drawing/2014/main" xmlns="" id="{9F8FF1D4-1AF3-47D5-9828-9808FE130766}"/>
              </a:ext>
            </a:extLst>
          </p:cNvPr>
          <p:cNvSpPr txBox="1"/>
          <p:nvPr/>
        </p:nvSpPr>
        <p:spPr bwMode="auto">
          <a:xfrm>
            <a:off x="613276" y="3913127"/>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0.8</a:t>
            </a:r>
          </a:p>
        </p:txBody>
      </p:sp>
      <p:sp>
        <p:nvSpPr>
          <p:cNvPr id="90" name="TextBox 89">
            <a:extLst>
              <a:ext uri="{FF2B5EF4-FFF2-40B4-BE49-F238E27FC236}">
                <a16:creationId xmlns:a16="http://schemas.microsoft.com/office/drawing/2014/main" xmlns="" id="{98180258-3FF3-4642-BAA0-A343D96A5336}"/>
              </a:ext>
            </a:extLst>
          </p:cNvPr>
          <p:cNvSpPr txBox="1"/>
          <p:nvPr/>
        </p:nvSpPr>
        <p:spPr bwMode="auto">
          <a:xfrm>
            <a:off x="613276" y="4126108"/>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0.7</a:t>
            </a:r>
          </a:p>
        </p:txBody>
      </p:sp>
      <p:sp>
        <p:nvSpPr>
          <p:cNvPr id="92" name="TextBox 91">
            <a:extLst>
              <a:ext uri="{FF2B5EF4-FFF2-40B4-BE49-F238E27FC236}">
                <a16:creationId xmlns:a16="http://schemas.microsoft.com/office/drawing/2014/main" xmlns="" id="{C01A3E56-A937-43C0-BAAE-2CCDB56FFFA5}"/>
              </a:ext>
            </a:extLst>
          </p:cNvPr>
          <p:cNvSpPr txBox="1"/>
          <p:nvPr/>
        </p:nvSpPr>
        <p:spPr bwMode="auto">
          <a:xfrm>
            <a:off x="613276" y="4339089"/>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0.6</a:t>
            </a:r>
          </a:p>
        </p:txBody>
      </p:sp>
      <p:sp>
        <p:nvSpPr>
          <p:cNvPr id="94" name="TextBox 93">
            <a:extLst>
              <a:ext uri="{FF2B5EF4-FFF2-40B4-BE49-F238E27FC236}">
                <a16:creationId xmlns:a16="http://schemas.microsoft.com/office/drawing/2014/main" xmlns="" id="{35440E22-CDF3-4223-8363-7B4ABDE564FC}"/>
              </a:ext>
            </a:extLst>
          </p:cNvPr>
          <p:cNvSpPr txBox="1"/>
          <p:nvPr/>
        </p:nvSpPr>
        <p:spPr bwMode="auto">
          <a:xfrm>
            <a:off x="613276" y="4552070"/>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0.5</a:t>
            </a:r>
          </a:p>
        </p:txBody>
      </p:sp>
      <p:sp>
        <p:nvSpPr>
          <p:cNvPr id="96" name="TextBox 95">
            <a:extLst>
              <a:ext uri="{FF2B5EF4-FFF2-40B4-BE49-F238E27FC236}">
                <a16:creationId xmlns:a16="http://schemas.microsoft.com/office/drawing/2014/main" xmlns="" id="{3CE69B8E-A723-4C50-AB1A-4A7B9ADF25AB}"/>
              </a:ext>
            </a:extLst>
          </p:cNvPr>
          <p:cNvSpPr txBox="1"/>
          <p:nvPr/>
        </p:nvSpPr>
        <p:spPr bwMode="auto">
          <a:xfrm>
            <a:off x="613276" y="4765051"/>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0.4</a:t>
            </a:r>
          </a:p>
        </p:txBody>
      </p:sp>
      <p:sp>
        <p:nvSpPr>
          <p:cNvPr id="98" name="TextBox 97">
            <a:extLst>
              <a:ext uri="{FF2B5EF4-FFF2-40B4-BE49-F238E27FC236}">
                <a16:creationId xmlns:a16="http://schemas.microsoft.com/office/drawing/2014/main" xmlns="" id="{CBACDE51-DF99-4287-9650-F82AFD99A037}"/>
              </a:ext>
            </a:extLst>
          </p:cNvPr>
          <p:cNvSpPr txBox="1"/>
          <p:nvPr/>
        </p:nvSpPr>
        <p:spPr bwMode="auto">
          <a:xfrm>
            <a:off x="613276" y="4978032"/>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0.3</a:t>
            </a:r>
          </a:p>
        </p:txBody>
      </p:sp>
      <p:sp>
        <p:nvSpPr>
          <p:cNvPr id="100" name="TextBox 99">
            <a:extLst>
              <a:ext uri="{FF2B5EF4-FFF2-40B4-BE49-F238E27FC236}">
                <a16:creationId xmlns:a16="http://schemas.microsoft.com/office/drawing/2014/main" xmlns="" id="{F67CAC8F-28EA-4F35-A1A4-126FD53AD62D}"/>
              </a:ext>
            </a:extLst>
          </p:cNvPr>
          <p:cNvSpPr txBox="1"/>
          <p:nvPr/>
        </p:nvSpPr>
        <p:spPr bwMode="auto">
          <a:xfrm>
            <a:off x="613276" y="5191013"/>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0.2</a:t>
            </a:r>
          </a:p>
        </p:txBody>
      </p:sp>
      <p:sp>
        <p:nvSpPr>
          <p:cNvPr id="102" name="TextBox 101">
            <a:extLst>
              <a:ext uri="{FF2B5EF4-FFF2-40B4-BE49-F238E27FC236}">
                <a16:creationId xmlns:a16="http://schemas.microsoft.com/office/drawing/2014/main" xmlns="" id="{C1F1AF09-2A02-4740-80AF-F44EAAC16B45}"/>
              </a:ext>
            </a:extLst>
          </p:cNvPr>
          <p:cNvSpPr txBox="1"/>
          <p:nvPr/>
        </p:nvSpPr>
        <p:spPr bwMode="auto">
          <a:xfrm>
            <a:off x="613276" y="5403994"/>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0.1</a:t>
            </a:r>
          </a:p>
        </p:txBody>
      </p:sp>
      <p:sp>
        <p:nvSpPr>
          <p:cNvPr id="104" name="TextBox 103">
            <a:extLst>
              <a:ext uri="{FF2B5EF4-FFF2-40B4-BE49-F238E27FC236}">
                <a16:creationId xmlns:a16="http://schemas.microsoft.com/office/drawing/2014/main" xmlns="" id="{FD4041FD-D682-49FF-9CD9-50A02F2CD691}"/>
              </a:ext>
            </a:extLst>
          </p:cNvPr>
          <p:cNvSpPr txBox="1"/>
          <p:nvPr/>
        </p:nvSpPr>
        <p:spPr bwMode="auto">
          <a:xfrm>
            <a:off x="613276" y="5616974"/>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05" name="TextBox 104">
            <a:extLst>
              <a:ext uri="{FF2B5EF4-FFF2-40B4-BE49-F238E27FC236}">
                <a16:creationId xmlns:a16="http://schemas.microsoft.com/office/drawing/2014/main" xmlns="" id="{B8BC89B7-4FD9-4F77-9A02-FDBDE508D702}"/>
              </a:ext>
            </a:extLst>
          </p:cNvPr>
          <p:cNvSpPr txBox="1"/>
          <p:nvPr/>
        </p:nvSpPr>
        <p:spPr bwMode="auto">
          <a:xfrm rot="16200000">
            <a:off x="5195091" y="4556828"/>
            <a:ext cx="235103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Cumulative Probability</a:t>
            </a:r>
          </a:p>
        </p:txBody>
      </p:sp>
      <p:sp>
        <p:nvSpPr>
          <p:cNvPr id="106" name="TextBox 105">
            <a:extLst>
              <a:ext uri="{FF2B5EF4-FFF2-40B4-BE49-F238E27FC236}">
                <a16:creationId xmlns:a16="http://schemas.microsoft.com/office/drawing/2014/main" xmlns="" id="{BE3A569C-70BB-455A-94BD-FF00EE00E41A}"/>
              </a:ext>
            </a:extLst>
          </p:cNvPr>
          <p:cNvSpPr txBox="1"/>
          <p:nvPr/>
        </p:nvSpPr>
        <p:spPr bwMode="auto">
          <a:xfrm>
            <a:off x="6934123" y="6056583"/>
            <a:ext cx="39599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 From Admission</a:t>
            </a:r>
          </a:p>
        </p:txBody>
      </p:sp>
      <p:sp>
        <p:nvSpPr>
          <p:cNvPr id="107" name="TextBox 106">
            <a:extLst>
              <a:ext uri="{FF2B5EF4-FFF2-40B4-BE49-F238E27FC236}">
                <a16:creationId xmlns:a16="http://schemas.microsoft.com/office/drawing/2014/main" xmlns="" id="{D283F0F3-FB50-449D-842C-351503D3011A}"/>
              </a:ext>
            </a:extLst>
          </p:cNvPr>
          <p:cNvSpPr txBox="1"/>
          <p:nvPr/>
        </p:nvSpPr>
        <p:spPr bwMode="auto">
          <a:xfrm>
            <a:off x="7512418" y="3669696"/>
            <a:ext cx="22729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Standard of care</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Tocilizumab</a:t>
            </a:r>
          </a:p>
        </p:txBody>
      </p:sp>
      <p:cxnSp>
        <p:nvCxnSpPr>
          <p:cNvPr id="108" name="Straight Connector 107">
            <a:extLst>
              <a:ext uri="{FF2B5EF4-FFF2-40B4-BE49-F238E27FC236}">
                <a16:creationId xmlns:a16="http://schemas.microsoft.com/office/drawing/2014/main" xmlns="" id="{F8C36010-F615-43C9-B92D-E5760F164807}"/>
              </a:ext>
            </a:extLst>
          </p:cNvPr>
          <p:cNvCxnSpPr>
            <a:cxnSpLocks/>
          </p:cNvCxnSpPr>
          <p:nvPr/>
        </p:nvCxnSpPr>
        <p:spPr bwMode="auto">
          <a:xfrm flipH="1">
            <a:off x="7267524" y="3851876"/>
            <a:ext cx="273769" cy="0"/>
          </a:xfrm>
          <a:prstGeom prst="line">
            <a:avLst/>
          </a:prstGeom>
          <a:noFill/>
          <a:ln w="28575" cap="flat" cmpd="sng" algn="ctr">
            <a:solidFill>
              <a:schemeClr val="accent3"/>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xmlns="" id="{1CF078ED-00EB-4C1D-A22A-92952B8B19A7}"/>
              </a:ext>
            </a:extLst>
          </p:cNvPr>
          <p:cNvCxnSpPr>
            <a:cxnSpLocks/>
          </p:cNvCxnSpPr>
          <p:nvPr/>
        </p:nvCxnSpPr>
        <p:spPr bwMode="auto">
          <a:xfrm flipH="1">
            <a:off x="7267524" y="4129404"/>
            <a:ext cx="273769" cy="0"/>
          </a:xfrm>
          <a:prstGeom prst="line">
            <a:avLst/>
          </a:prstGeom>
          <a:noFill/>
          <a:ln w="28575" cap="flat" cmpd="sng" algn="ctr">
            <a:solidFill>
              <a:schemeClr val="accent1"/>
            </a:solidFill>
            <a:prstDash val="solid"/>
            <a:round/>
            <a:headEnd type="none" w="med" len="med"/>
            <a:tailEnd type="none" w="med" len="med"/>
          </a:ln>
          <a:effectLst/>
        </p:spPr>
      </p:cxnSp>
      <p:sp>
        <p:nvSpPr>
          <p:cNvPr id="110" name="TextBox 109">
            <a:extLst>
              <a:ext uri="{FF2B5EF4-FFF2-40B4-BE49-F238E27FC236}">
                <a16:creationId xmlns:a16="http://schemas.microsoft.com/office/drawing/2014/main" xmlns="" id="{23B6C189-58EC-46D2-BE8F-6997408E096A}"/>
              </a:ext>
            </a:extLst>
          </p:cNvPr>
          <p:cNvSpPr txBox="1"/>
          <p:nvPr/>
        </p:nvSpPr>
        <p:spPr bwMode="auto">
          <a:xfrm>
            <a:off x="7149028" y="4239027"/>
            <a:ext cx="227299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Log-rank </a:t>
            </a: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&lt; .0001</a:t>
            </a:r>
          </a:p>
        </p:txBody>
      </p:sp>
      <p:cxnSp>
        <p:nvCxnSpPr>
          <p:cNvPr id="112" name="Straight Connector 111">
            <a:extLst>
              <a:ext uri="{FF2B5EF4-FFF2-40B4-BE49-F238E27FC236}">
                <a16:creationId xmlns:a16="http://schemas.microsoft.com/office/drawing/2014/main" xmlns="" id="{031F7888-E7C3-4A48-9644-F9A3F868527E}"/>
              </a:ext>
            </a:extLst>
          </p:cNvPr>
          <p:cNvCxnSpPr>
            <a:cxnSpLocks/>
          </p:cNvCxnSpPr>
          <p:nvPr/>
        </p:nvCxnSpPr>
        <p:spPr bwMode="auto">
          <a:xfrm flipV="1">
            <a:off x="6972623" y="3660071"/>
            <a:ext cx="0" cy="2132202"/>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xmlns="" id="{D84324A3-91E9-468D-A6EF-7DB9323E798A}"/>
              </a:ext>
            </a:extLst>
          </p:cNvPr>
          <p:cNvCxnSpPr>
            <a:cxnSpLocks/>
          </p:cNvCxnSpPr>
          <p:nvPr/>
        </p:nvCxnSpPr>
        <p:spPr bwMode="auto">
          <a:xfrm flipH="1">
            <a:off x="6905246" y="366007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xmlns="" id="{83B118D9-4179-4C61-9A42-4B06572ACD72}"/>
              </a:ext>
            </a:extLst>
          </p:cNvPr>
          <p:cNvCxnSpPr>
            <a:cxnSpLocks/>
          </p:cNvCxnSpPr>
          <p:nvPr/>
        </p:nvCxnSpPr>
        <p:spPr bwMode="auto">
          <a:xfrm flipH="1">
            <a:off x="6905246" y="387136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xmlns="" id="{4DD05E71-6EAD-411A-A2BA-A113B433328A}"/>
              </a:ext>
            </a:extLst>
          </p:cNvPr>
          <p:cNvCxnSpPr>
            <a:cxnSpLocks/>
          </p:cNvCxnSpPr>
          <p:nvPr/>
        </p:nvCxnSpPr>
        <p:spPr bwMode="auto">
          <a:xfrm flipH="1">
            <a:off x="6905246" y="408266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xmlns="" id="{3520B672-F2AA-4A2E-8EB1-AB92167E7391}"/>
              </a:ext>
            </a:extLst>
          </p:cNvPr>
          <p:cNvCxnSpPr>
            <a:cxnSpLocks/>
          </p:cNvCxnSpPr>
          <p:nvPr/>
        </p:nvCxnSpPr>
        <p:spPr bwMode="auto">
          <a:xfrm flipH="1">
            <a:off x="6905246" y="429395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xmlns="" id="{4CC60FED-07C0-453D-9717-CA086C7EFC36}"/>
              </a:ext>
            </a:extLst>
          </p:cNvPr>
          <p:cNvCxnSpPr>
            <a:cxnSpLocks/>
          </p:cNvCxnSpPr>
          <p:nvPr/>
        </p:nvCxnSpPr>
        <p:spPr bwMode="auto">
          <a:xfrm flipH="1">
            <a:off x="6905246" y="450525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xmlns="" id="{DF751860-BED7-46F3-A7F5-56D132B181D8}"/>
              </a:ext>
            </a:extLst>
          </p:cNvPr>
          <p:cNvCxnSpPr>
            <a:cxnSpLocks/>
          </p:cNvCxnSpPr>
          <p:nvPr/>
        </p:nvCxnSpPr>
        <p:spPr bwMode="auto">
          <a:xfrm flipH="1">
            <a:off x="6905246" y="471654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xmlns="" id="{D5A77152-5A12-44CF-B0B3-F8E537F4114A}"/>
              </a:ext>
            </a:extLst>
          </p:cNvPr>
          <p:cNvCxnSpPr>
            <a:cxnSpLocks/>
          </p:cNvCxnSpPr>
          <p:nvPr/>
        </p:nvCxnSpPr>
        <p:spPr bwMode="auto">
          <a:xfrm flipH="1">
            <a:off x="6905246" y="492784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xmlns="" id="{6A1C3583-3707-449A-9F35-D797BE8C2B30}"/>
              </a:ext>
            </a:extLst>
          </p:cNvPr>
          <p:cNvCxnSpPr>
            <a:cxnSpLocks/>
          </p:cNvCxnSpPr>
          <p:nvPr/>
        </p:nvCxnSpPr>
        <p:spPr bwMode="auto">
          <a:xfrm flipH="1">
            <a:off x="6905246" y="513913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xmlns="" id="{BB8630A7-7A99-4C16-94CC-F16FD3CE5E93}"/>
              </a:ext>
            </a:extLst>
          </p:cNvPr>
          <p:cNvCxnSpPr>
            <a:cxnSpLocks/>
          </p:cNvCxnSpPr>
          <p:nvPr/>
        </p:nvCxnSpPr>
        <p:spPr bwMode="auto">
          <a:xfrm flipH="1">
            <a:off x="6905246" y="535043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xmlns="" id="{099DF298-B13B-4FE3-A70F-ECA07985D6E8}"/>
              </a:ext>
            </a:extLst>
          </p:cNvPr>
          <p:cNvCxnSpPr>
            <a:cxnSpLocks/>
          </p:cNvCxnSpPr>
          <p:nvPr/>
        </p:nvCxnSpPr>
        <p:spPr bwMode="auto">
          <a:xfrm flipH="1">
            <a:off x="6905246" y="5561726"/>
            <a:ext cx="64008" cy="0"/>
          </a:xfrm>
          <a:prstGeom prst="line">
            <a:avLst/>
          </a:prstGeom>
          <a:noFill/>
          <a:ln w="28575" cap="flat" cmpd="sng" algn="ctr">
            <a:solidFill>
              <a:schemeClr val="bg1"/>
            </a:solidFill>
            <a:prstDash val="solid"/>
            <a:round/>
            <a:headEnd type="none" w="med" len="med"/>
            <a:tailEnd type="none" w="med" len="med"/>
          </a:ln>
          <a:effectLst/>
        </p:spPr>
      </p:cxnSp>
      <p:sp>
        <p:nvSpPr>
          <p:cNvPr id="139" name="TextBox 138">
            <a:extLst>
              <a:ext uri="{FF2B5EF4-FFF2-40B4-BE49-F238E27FC236}">
                <a16:creationId xmlns:a16="http://schemas.microsoft.com/office/drawing/2014/main" xmlns="" id="{24535774-514F-42B2-B102-8209C3EA0D9B}"/>
              </a:ext>
            </a:extLst>
          </p:cNvPr>
          <p:cNvSpPr txBox="1"/>
          <p:nvPr/>
        </p:nvSpPr>
        <p:spPr bwMode="auto">
          <a:xfrm>
            <a:off x="10676942"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140" name="TextBox 139">
            <a:extLst>
              <a:ext uri="{FF2B5EF4-FFF2-40B4-BE49-F238E27FC236}">
                <a16:creationId xmlns:a16="http://schemas.microsoft.com/office/drawing/2014/main" xmlns="" id="{9DE3ADCB-D01F-4E0A-B8CA-AEBE687016D1}"/>
              </a:ext>
            </a:extLst>
          </p:cNvPr>
          <p:cNvSpPr txBox="1"/>
          <p:nvPr/>
        </p:nvSpPr>
        <p:spPr bwMode="auto">
          <a:xfrm>
            <a:off x="6739655"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41" name="TextBox 140">
            <a:extLst>
              <a:ext uri="{FF2B5EF4-FFF2-40B4-BE49-F238E27FC236}">
                <a16:creationId xmlns:a16="http://schemas.microsoft.com/office/drawing/2014/main" xmlns="" id="{5F46B5D4-8765-4334-A886-7FA9C4EEECFC}"/>
              </a:ext>
            </a:extLst>
          </p:cNvPr>
          <p:cNvSpPr txBox="1"/>
          <p:nvPr/>
        </p:nvSpPr>
        <p:spPr bwMode="auto">
          <a:xfrm>
            <a:off x="7020890"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a:t>
            </a:r>
          </a:p>
        </p:txBody>
      </p:sp>
      <p:sp>
        <p:nvSpPr>
          <p:cNvPr id="142" name="TextBox 141">
            <a:extLst>
              <a:ext uri="{FF2B5EF4-FFF2-40B4-BE49-F238E27FC236}">
                <a16:creationId xmlns:a16="http://schemas.microsoft.com/office/drawing/2014/main" xmlns="" id="{E41F86C5-4B8F-465A-8F16-978B1E29AFF0}"/>
              </a:ext>
            </a:extLst>
          </p:cNvPr>
          <p:cNvSpPr txBox="1"/>
          <p:nvPr/>
        </p:nvSpPr>
        <p:spPr bwMode="auto">
          <a:xfrm>
            <a:off x="7302125"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143" name="TextBox 142">
            <a:extLst>
              <a:ext uri="{FF2B5EF4-FFF2-40B4-BE49-F238E27FC236}">
                <a16:creationId xmlns:a16="http://schemas.microsoft.com/office/drawing/2014/main" xmlns="" id="{3AE9F2A4-B08E-4699-ABD6-C80DC754CCDB}"/>
              </a:ext>
            </a:extLst>
          </p:cNvPr>
          <p:cNvSpPr txBox="1"/>
          <p:nvPr/>
        </p:nvSpPr>
        <p:spPr bwMode="auto">
          <a:xfrm>
            <a:off x="7583360"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a:t>
            </a:r>
          </a:p>
        </p:txBody>
      </p:sp>
      <p:sp>
        <p:nvSpPr>
          <p:cNvPr id="144" name="TextBox 143">
            <a:extLst>
              <a:ext uri="{FF2B5EF4-FFF2-40B4-BE49-F238E27FC236}">
                <a16:creationId xmlns:a16="http://schemas.microsoft.com/office/drawing/2014/main" xmlns="" id="{AFE86224-312B-4E1B-B344-4A4740097DCA}"/>
              </a:ext>
            </a:extLst>
          </p:cNvPr>
          <p:cNvSpPr txBox="1"/>
          <p:nvPr/>
        </p:nvSpPr>
        <p:spPr bwMode="auto">
          <a:xfrm>
            <a:off x="7864595"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a:t>
            </a:r>
          </a:p>
        </p:txBody>
      </p:sp>
      <p:sp>
        <p:nvSpPr>
          <p:cNvPr id="145" name="TextBox 144">
            <a:extLst>
              <a:ext uri="{FF2B5EF4-FFF2-40B4-BE49-F238E27FC236}">
                <a16:creationId xmlns:a16="http://schemas.microsoft.com/office/drawing/2014/main" xmlns="" id="{8984DC42-A851-450D-8CA3-7DC467034D59}"/>
              </a:ext>
            </a:extLst>
          </p:cNvPr>
          <p:cNvSpPr txBox="1"/>
          <p:nvPr/>
        </p:nvSpPr>
        <p:spPr bwMode="auto">
          <a:xfrm>
            <a:off x="8145830"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5</a:t>
            </a:r>
          </a:p>
        </p:txBody>
      </p:sp>
      <p:sp>
        <p:nvSpPr>
          <p:cNvPr id="146" name="TextBox 145">
            <a:extLst>
              <a:ext uri="{FF2B5EF4-FFF2-40B4-BE49-F238E27FC236}">
                <a16:creationId xmlns:a16="http://schemas.microsoft.com/office/drawing/2014/main" xmlns="" id="{02DCEF26-C610-4A5A-92BB-850C037DAB79}"/>
              </a:ext>
            </a:extLst>
          </p:cNvPr>
          <p:cNvSpPr txBox="1"/>
          <p:nvPr/>
        </p:nvSpPr>
        <p:spPr bwMode="auto">
          <a:xfrm>
            <a:off x="8427065"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6</a:t>
            </a:r>
          </a:p>
        </p:txBody>
      </p:sp>
      <p:sp>
        <p:nvSpPr>
          <p:cNvPr id="147" name="TextBox 146">
            <a:extLst>
              <a:ext uri="{FF2B5EF4-FFF2-40B4-BE49-F238E27FC236}">
                <a16:creationId xmlns:a16="http://schemas.microsoft.com/office/drawing/2014/main" xmlns="" id="{D08A9D4F-99F8-4A3A-84E6-E986DC4C4BE7}"/>
              </a:ext>
            </a:extLst>
          </p:cNvPr>
          <p:cNvSpPr txBox="1"/>
          <p:nvPr/>
        </p:nvSpPr>
        <p:spPr bwMode="auto">
          <a:xfrm>
            <a:off x="8708300"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148" name="TextBox 147">
            <a:extLst>
              <a:ext uri="{FF2B5EF4-FFF2-40B4-BE49-F238E27FC236}">
                <a16:creationId xmlns:a16="http://schemas.microsoft.com/office/drawing/2014/main" xmlns="" id="{2A803816-C609-4E07-B0E7-EA5A96F7371A}"/>
              </a:ext>
            </a:extLst>
          </p:cNvPr>
          <p:cNvSpPr txBox="1"/>
          <p:nvPr/>
        </p:nvSpPr>
        <p:spPr bwMode="auto">
          <a:xfrm>
            <a:off x="8989535"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8</a:t>
            </a:r>
          </a:p>
        </p:txBody>
      </p:sp>
      <p:sp>
        <p:nvSpPr>
          <p:cNvPr id="149" name="TextBox 148">
            <a:extLst>
              <a:ext uri="{FF2B5EF4-FFF2-40B4-BE49-F238E27FC236}">
                <a16:creationId xmlns:a16="http://schemas.microsoft.com/office/drawing/2014/main" xmlns="" id="{7EB639AA-1D35-4A59-9754-D7E0FE3664CE}"/>
              </a:ext>
            </a:extLst>
          </p:cNvPr>
          <p:cNvSpPr txBox="1"/>
          <p:nvPr/>
        </p:nvSpPr>
        <p:spPr bwMode="auto">
          <a:xfrm>
            <a:off x="9270770"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9</a:t>
            </a:r>
          </a:p>
        </p:txBody>
      </p:sp>
      <p:sp>
        <p:nvSpPr>
          <p:cNvPr id="150" name="TextBox 149">
            <a:extLst>
              <a:ext uri="{FF2B5EF4-FFF2-40B4-BE49-F238E27FC236}">
                <a16:creationId xmlns:a16="http://schemas.microsoft.com/office/drawing/2014/main" xmlns="" id="{06531769-51EF-4149-8AA3-7B6F0D25826F}"/>
              </a:ext>
            </a:extLst>
          </p:cNvPr>
          <p:cNvSpPr txBox="1"/>
          <p:nvPr/>
        </p:nvSpPr>
        <p:spPr bwMode="auto">
          <a:xfrm>
            <a:off x="9552005"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151" name="TextBox 150">
            <a:extLst>
              <a:ext uri="{FF2B5EF4-FFF2-40B4-BE49-F238E27FC236}">
                <a16:creationId xmlns:a16="http://schemas.microsoft.com/office/drawing/2014/main" xmlns="" id="{DA4CE406-2765-4FC5-B03C-825DAA1B7E31}"/>
              </a:ext>
            </a:extLst>
          </p:cNvPr>
          <p:cNvSpPr txBox="1"/>
          <p:nvPr/>
        </p:nvSpPr>
        <p:spPr bwMode="auto">
          <a:xfrm>
            <a:off x="9833240"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11</a:t>
            </a:r>
          </a:p>
        </p:txBody>
      </p:sp>
      <p:sp>
        <p:nvSpPr>
          <p:cNvPr id="152" name="TextBox 151">
            <a:extLst>
              <a:ext uri="{FF2B5EF4-FFF2-40B4-BE49-F238E27FC236}">
                <a16:creationId xmlns:a16="http://schemas.microsoft.com/office/drawing/2014/main" xmlns="" id="{82377C67-9240-46DB-846F-440F478080E6}"/>
              </a:ext>
            </a:extLst>
          </p:cNvPr>
          <p:cNvSpPr txBox="1"/>
          <p:nvPr/>
        </p:nvSpPr>
        <p:spPr bwMode="auto">
          <a:xfrm>
            <a:off x="10114475"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153" name="TextBox 152">
            <a:extLst>
              <a:ext uri="{FF2B5EF4-FFF2-40B4-BE49-F238E27FC236}">
                <a16:creationId xmlns:a16="http://schemas.microsoft.com/office/drawing/2014/main" xmlns="" id="{6CA38601-7235-4132-8093-06844D54B355}"/>
              </a:ext>
            </a:extLst>
          </p:cNvPr>
          <p:cNvSpPr txBox="1"/>
          <p:nvPr/>
        </p:nvSpPr>
        <p:spPr bwMode="auto">
          <a:xfrm>
            <a:off x="10395710" y="5771229"/>
            <a:ext cx="4739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13</a:t>
            </a:r>
          </a:p>
        </p:txBody>
      </p:sp>
      <p:sp>
        <p:nvSpPr>
          <p:cNvPr id="154" name="TextBox 153">
            <a:extLst>
              <a:ext uri="{FF2B5EF4-FFF2-40B4-BE49-F238E27FC236}">
                <a16:creationId xmlns:a16="http://schemas.microsoft.com/office/drawing/2014/main" xmlns="" id="{AEFB378E-5EC5-4851-A434-30D6A5ECC5C7}"/>
              </a:ext>
            </a:extLst>
          </p:cNvPr>
          <p:cNvSpPr txBox="1"/>
          <p:nvPr/>
        </p:nvSpPr>
        <p:spPr bwMode="auto">
          <a:xfrm>
            <a:off x="6319307" y="3475404"/>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155" name="TextBox 154">
            <a:extLst>
              <a:ext uri="{FF2B5EF4-FFF2-40B4-BE49-F238E27FC236}">
                <a16:creationId xmlns:a16="http://schemas.microsoft.com/office/drawing/2014/main" xmlns="" id="{9E650C75-942B-4960-9D51-911A7413F03E}"/>
              </a:ext>
            </a:extLst>
          </p:cNvPr>
          <p:cNvSpPr txBox="1"/>
          <p:nvPr/>
        </p:nvSpPr>
        <p:spPr bwMode="auto">
          <a:xfrm>
            <a:off x="6319307" y="3688385"/>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0.9</a:t>
            </a:r>
          </a:p>
        </p:txBody>
      </p:sp>
      <p:sp>
        <p:nvSpPr>
          <p:cNvPr id="156" name="TextBox 155">
            <a:extLst>
              <a:ext uri="{FF2B5EF4-FFF2-40B4-BE49-F238E27FC236}">
                <a16:creationId xmlns:a16="http://schemas.microsoft.com/office/drawing/2014/main" xmlns="" id="{C785AE09-7AC9-4CA6-B9B9-4C3D0B9316D4}"/>
              </a:ext>
            </a:extLst>
          </p:cNvPr>
          <p:cNvSpPr txBox="1"/>
          <p:nvPr/>
        </p:nvSpPr>
        <p:spPr bwMode="auto">
          <a:xfrm>
            <a:off x="6319307" y="3901366"/>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0.8</a:t>
            </a:r>
          </a:p>
        </p:txBody>
      </p:sp>
      <p:sp>
        <p:nvSpPr>
          <p:cNvPr id="157" name="TextBox 156">
            <a:extLst>
              <a:ext uri="{FF2B5EF4-FFF2-40B4-BE49-F238E27FC236}">
                <a16:creationId xmlns:a16="http://schemas.microsoft.com/office/drawing/2014/main" xmlns="" id="{556627BB-A79F-4529-8AC1-0BF1DDAC388C}"/>
              </a:ext>
            </a:extLst>
          </p:cNvPr>
          <p:cNvSpPr txBox="1"/>
          <p:nvPr/>
        </p:nvSpPr>
        <p:spPr bwMode="auto">
          <a:xfrm>
            <a:off x="6319307" y="4114347"/>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0.7</a:t>
            </a:r>
          </a:p>
        </p:txBody>
      </p:sp>
      <p:sp>
        <p:nvSpPr>
          <p:cNvPr id="158" name="TextBox 157">
            <a:extLst>
              <a:ext uri="{FF2B5EF4-FFF2-40B4-BE49-F238E27FC236}">
                <a16:creationId xmlns:a16="http://schemas.microsoft.com/office/drawing/2014/main" xmlns="" id="{AF8D1B8E-F867-482F-9B65-1CE9CB8D4F8B}"/>
              </a:ext>
            </a:extLst>
          </p:cNvPr>
          <p:cNvSpPr txBox="1"/>
          <p:nvPr/>
        </p:nvSpPr>
        <p:spPr bwMode="auto">
          <a:xfrm>
            <a:off x="6319307" y="4327328"/>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0.6</a:t>
            </a:r>
          </a:p>
        </p:txBody>
      </p:sp>
      <p:sp>
        <p:nvSpPr>
          <p:cNvPr id="159" name="TextBox 158">
            <a:extLst>
              <a:ext uri="{FF2B5EF4-FFF2-40B4-BE49-F238E27FC236}">
                <a16:creationId xmlns:a16="http://schemas.microsoft.com/office/drawing/2014/main" xmlns="" id="{709BDB8C-6DAA-49E5-A01D-1CD67D25B889}"/>
              </a:ext>
            </a:extLst>
          </p:cNvPr>
          <p:cNvSpPr txBox="1"/>
          <p:nvPr/>
        </p:nvSpPr>
        <p:spPr bwMode="auto">
          <a:xfrm>
            <a:off x="6319307" y="4540309"/>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0.5</a:t>
            </a:r>
          </a:p>
        </p:txBody>
      </p:sp>
      <p:sp>
        <p:nvSpPr>
          <p:cNvPr id="160" name="TextBox 159">
            <a:extLst>
              <a:ext uri="{FF2B5EF4-FFF2-40B4-BE49-F238E27FC236}">
                <a16:creationId xmlns:a16="http://schemas.microsoft.com/office/drawing/2014/main" xmlns="" id="{3728E4FB-EC41-4E7D-A4F5-4D60B8B3D2C6}"/>
              </a:ext>
            </a:extLst>
          </p:cNvPr>
          <p:cNvSpPr txBox="1"/>
          <p:nvPr/>
        </p:nvSpPr>
        <p:spPr bwMode="auto">
          <a:xfrm>
            <a:off x="6319307" y="4753290"/>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0.4</a:t>
            </a:r>
          </a:p>
        </p:txBody>
      </p:sp>
      <p:sp>
        <p:nvSpPr>
          <p:cNvPr id="161" name="TextBox 160">
            <a:extLst>
              <a:ext uri="{FF2B5EF4-FFF2-40B4-BE49-F238E27FC236}">
                <a16:creationId xmlns:a16="http://schemas.microsoft.com/office/drawing/2014/main" xmlns="" id="{70749045-85F7-4BAD-98E3-62566F2FB724}"/>
              </a:ext>
            </a:extLst>
          </p:cNvPr>
          <p:cNvSpPr txBox="1"/>
          <p:nvPr/>
        </p:nvSpPr>
        <p:spPr bwMode="auto">
          <a:xfrm>
            <a:off x="6319307" y="4966271"/>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0.3</a:t>
            </a:r>
          </a:p>
        </p:txBody>
      </p:sp>
      <p:sp>
        <p:nvSpPr>
          <p:cNvPr id="162" name="TextBox 161">
            <a:extLst>
              <a:ext uri="{FF2B5EF4-FFF2-40B4-BE49-F238E27FC236}">
                <a16:creationId xmlns:a16="http://schemas.microsoft.com/office/drawing/2014/main" xmlns="" id="{11E8336B-D1F0-4E74-B64E-82FF7B0BFD09}"/>
              </a:ext>
            </a:extLst>
          </p:cNvPr>
          <p:cNvSpPr txBox="1"/>
          <p:nvPr/>
        </p:nvSpPr>
        <p:spPr bwMode="auto">
          <a:xfrm>
            <a:off x="6319307" y="5179252"/>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0.2</a:t>
            </a:r>
          </a:p>
        </p:txBody>
      </p:sp>
      <p:sp>
        <p:nvSpPr>
          <p:cNvPr id="163" name="TextBox 162">
            <a:extLst>
              <a:ext uri="{FF2B5EF4-FFF2-40B4-BE49-F238E27FC236}">
                <a16:creationId xmlns:a16="http://schemas.microsoft.com/office/drawing/2014/main" xmlns="" id="{544DC79D-FE97-4E8F-832B-71A85816F1AC}"/>
              </a:ext>
            </a:extLst>
          </p:cNvPr>
          <p:cNvSpPr txBox="1"/>
          <p:nvPr/>
        </p:nvSpPr>
        <p:spPr bwMode="auto">
          <a:xfrm>
            <a:off x="6319307" y="5392233"/>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0.1</a:t>
            </a:r>
          </a:p>
        </p:txBody>
      </p:sp>
      <p:sp>
        <p:nvSpPr>
          <p:cNvPr id="164" name="TextBox 163">
            <a:extLst>
              <a:ext uri="{FF2B5EF4-FFF2-40B4-BE49-F238E27FC236}">
                <a16:creationId xmlns:a16="http://schemas.microsoft.com/office/drawing/2014/main" xmlns="" id="{7C3A07F5-E45A-4202-9E67-2AC61305E48B}"/>
              </a:ext>
            </a:extLst>
          </p:cNvPr>
          <p:cNvSpPr txBox="1"/>
          <p:nvPr/>
        </p:nvSpPr>
        <p:spPr bwMode="auto">
          <a:xfrm>
            <a:off x="6319307" y="5605213"/>
            <a:ext cx="65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67" name="Freeform: Shape 166">
            <a:extLst>
              <a:ext uri="{FF2B5EF4-FFF2-40B4-BE49-F238E27FC236}">
                <a16:creationId xmlns:a16="http://schemas.microsoft.com/office/drawing/2014/main" xmlns="" id="{DD3DAAB5-5EE0-40C6-8C30-85F48F6703F4}"/>
              </a:ext>
            </a:extLst>
          </p:cNvPr>
          <p:cNvSpPr/>
          <p:nvPr/>
        </p:nvSpPr>
        <p:spPr bwMode="auto">
          <a:xfrm>
            <a:off x="1266825" y="5286375"/>
            <a:ext cx="3995738" cy="433388"/>
          </a:xfrm>
          <a:custGeom>
            <a:avLst/>
            <a:gdLst>
              <a:gd name="connsiteX0" fmla="*/ 0 w 3995738"/>
              <a:gd name="connsiteY0" fmla="*/ 433388 h 433388"/>
              <a:gd name="connsiteX1" fmla="*/ 295275 w 3995738"/>
              <a:gd name="connsiteY1" fmla="*/ 433388 h 433388"/>
              <a:gd name="connsiteX2" fmla="*/ 295275 w 3995738"/>
              <a:gd name="connsiteY2" fmla="*/ 400050 h 433388"/>
              <a:gd name="connsiteX3" fmla="*/ 585788 w 3995738"/>
              <a:gd name="connsiteY3" fmla="*/ 400050 h 433388"/>
              <a:gd name="connsiteX4" fmla="*/ 585788 w 3995738"/>
              <a:gd name="connsiteY4" fmla="*/ 333375 h 433388"/>
              <a:gd name="connsiteX5" fmla="*/ 866775 w 3995738"/>
              <a:gd name="connsiteY5" fmla="*/ 333375 h 433388"/>
              <a:gd name="connsiteX6" fmla="*/ 866775 w 3995738"/>
              <a:gd name="connsiteY6" fmla="*/ 285750 h 433388"/>
              <a:gd name="connsiteX7" fmla="*/ 1133475 w 3995738"/>
              <a:gd name="connsiteY7" fmla="*/ 285750 h 433388"/>
              <a:gd name="connsiteX8" fmla="*/ 1133475 w 3995738"/>
              <a:gd name="connsiteY8" fmla="*/ 233363 h 433388"/>
              <a:gd name="connsiteX9" fmla="*/ 1423988 w 3995738"/>
              <a:gd name="connsiteY9" fmla="*/ 233363 h 433388"/>
              <a:gd name="connsiteX10" fmla="*/ 1423988 w 3995738"/>
              <a:gd name="connsiteY10" fmla="*/ 233363 h 433388"/>
              <a:gd name="connsiteX11" fmla="*/ 1423988 w 3995738"/>
              <a:gd name="connsiteY11" fmla="*/ 200025 h 433388"/>
              <a:gd name="connsiteX12" fmla="*/ 1714500 w 3995738"/>
              <a:gd name="connsiteY12" fmla="*/ 200025 h 433388"/>
              <a:gd name="connsiteX13" fmla="*/ 1714500 w 3995738"/>
              <a:gd name="connsiteY13" fmla="*/ 200025 h 433388"/>
              <a:gd name="connsiteX14" fmla="*/ 1714500 w 3995738"/>
              <a:gd name="connsiteY14" fmla="*/ 161925 h 433388"/>
              <a:gd name="connsiteX15" fmla="*/ 1971675 w 3995738"/>
              <a:gd name="connsiteY15" fmla="*/ 161925 h 433388"/>
              <a:gd name="connsiteX16" fmla="*/ 1971675 w 3995738"/>
              <a:gd name="connsiteY16" fmla="*/ 142875 h 433388"/>
              <a:gd name="connsiteX17" fmla="*/ 2538413 w 3995738"/>
              <a:gd name="connsiteY17" fmla="*/ 142875 h 433388"/>
              <a:gd name="connsiteX18" fmla="*/ 2538413 w 3995738"/>
              <a:gd name="connsiteY18" fmla="*/ 95250 h 433388"/>
              <a:gd name="connsiteX19" fmla="*/ 2828925 w 3995738"/>
              <a:gd name="connsiteY19" fmla="*/ 95250 h 433388"/>
              <a:gd name="connsiteX20" fmla="*/ 2828925 w 3995738"/>
              <a:gd name="connsiteY20" fmla="*/ 95250 h 433388"/>
              <a:gd name="connsiteX21" fmla="*/ 2828925 w 3995738"/>
              <a:gd name="connsiteY21" fmla="*/ 66675 h 433388"/>
              <a:gd name="connsiteX22" fmla="*/ 3390900 w 3995738"/>
              <a:gd name="connsiteY22" fmla="*/ 66675 h 433388"/>
              <a:gd name="connsiteX23" fmla="*/ 3390900 w 3995738"/>
              <a:gd name="connsiteY23" fmla="*/ 33338 h 433388"/>
              <a:gd name="connsiteX24" fmla="*/ 3952875 w 3995738"/>
              <a:gd name="connsiteY24" fmla="*/ 33338 h 433388"/>
              <a:gd name="connsiteX25" fmla="*/ 3952875 w 3995738"/>
              <a:gd name="connsiteY25" fmla="*/ 0 h 433388"/>
              <a:gd name="connsiteX26" fmla="*/ 3995738 w 3995738"/>
              <a:gd name="connsiteY26" fmla="*/ 0 h 4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5738" h="433388">
                <a:moveTo>
                  <a:pt x="0" y="433388"/>
                </a:moveTo>
                <a:lnTo>
                  <a:pt x="295275" y="433388"/>
                </a:lnTo>
                <a:lnTo>
                  <a:pt x="295275" y="400050"/>
                </a:lnTo>
                <a:lnTo>
                  <a:pt x="585788" y="400050"/>
                </a:lnTo>
                <a:lnTo>
                  <a:pt x="585788" y="333375"/>
                </a:lnTo>
                <a:lnTo>
                  <a:pt x="866775" y="333375"/>
                </a:lnTo>
                <a:lnTo>
                  <a:pt x="866775" y="285750"/>
                </a:lnTo>
                <a:lnTo>
                  <a:pt x="1133475" y="285750"/>
                </a:lnTo>
                <a:lnTo>
                  <a:pt x="1133475" y="233363"/>
                </a:lnTo>
                <a:lnTo>
                  <a:pt x="1423988" y="233363"/>
                </a:lnTo>
                <a:lnTo>
                  <a:pt x="1423988" y="233363"/>
                </a:lnTo>
                <a:lnTo>
                  <a:pt x="1423988" y="200025"/>
                </a:lnTo>
                <a:lnTo>
                  <a:pt x="1714500" y="200025"/>
                </a:lnTo>
                <a:lnTo>
                  <a:pt x="1714500" y="200025"/>
                </a:lnTo>
                <a:lnTo>
                  <a:pt x="1714500" y="161925"/>
                </a:lnTo>
                <a:lnTo>
                  <a:pt x="1971675" y="161925"/>
                </a:lnTo>
                <a:lnTo>
                  <a:pt x="1971675" y="142875"/>
                </a:lnTo>
                <a:lnTo>
                  <a:pt x="2538413" y="142875"/>
                </a:lnTo>
                <a:lnTo>
                  <a:pt x="2538413" y="95250"/>
                </a:lnTo>
                <a:lnTo>
                  <a:pt x="2828925" y="95250"/>
                </a:lnTo>
                <a:lnTo>
                  <a:pt x="2828925" y="95250"/>
                </a:lnTo>
                <a:lnTo>
                  <a:pt x="2828925" y="66675"/>
                </a:lnTo>
                <a:lnTo>
                  <a:pt x="3390900" y="66675"/>
                </a:lnTo>
                <a:lnTo>
                  <a:pt x="3390900" y="33338"/>
                </a:lnTo>
                <a:lnTo>
                  <a:pt x="3952875" y="33338"/>
                </a:lnTo>
                <a:lnTo>
                  <a:pt x="3952875" y="0"/>
                </a:lnTo>
                <a:lnTo>
                  <a:pt x="3995738" y="0"/>
                </a:lnTo>
              </a:path>
            </a:pathLst>
          </a:custGeom>
          <a:noFill/>
          <a:ln w="28575">
            <a:solidFill>
              <a:schemeClr val="accent1"/>
            </a:solidFill>
            <a:miter lim="800000"/>
            <a:headEnd/>
            <a:tailEnd/>
          </a:ln>
        </p:spPr>
        <p:txBody>
          <a:bodyPr rtlCol="0" anchor="ctr"/>
          <a:lstStyle/>
          <a:p>
            <a:pPr algn="ctr"/>
            <a:endParaRPr lang="en-US" dirty="0"/>
          </a:p>
        </p:txBody>
      </p:sp>
      <p:sp>
        <p:nvSpPr>
          <p:cNvPr id="168" name="Freeform: Shape 167">
            <a:extLst>
              <a:ext uri="{FF2B5EF4-FFF2-40B4-BE49-F238E27FC236}">
                <a16:creationId xmlns:a16="http://schemas.microsoft.com/office/drawing/2014/main" xmlns="" id="{82DAB081-A87C-4531-881A-BB8C3058B1D5}"/>
              </a:ext>
            </a:extLst>
          </p:cNvPr>
          <p:cNvSpPr/>
          <p:nvPr/>
        </p:nvSpPr>
        <p:spPr bwMode="auto">
          <a:xfrm>
            <a:off x="6981825" y="5614988"/>
            <a:ext cx="3976688" cy="147637"/>
          </a:xfrm>
          <a:custGeom>
            <a:avLst/>
            <a:gdLst>
              <a:gd name="connsiteX0" fmla="*/ 0 w 3976688"/>
              <a:gd name="connsiteY0" fmla="*/ 147637 h 147637"/>
              <a:gd name="connsiteX1" fmla="*/ 1400175 w 3976688"/>
              <a:gd name="connsiteY1" fmla="*/ 147637 h 147637"/>
              <a:gd name="connsiteX2" fmla="*/ 1400175 w 3976688"/>
              <a:gd name="connsiteY2" fmla="*/ 128587 h 147637"/>
              <a:gd name="connsiteX3" fmla="*/ 1971675 w 3976688"/>
              <a:gd name="connsiteY3" fmla="*/ 128587 h 147637"/>
              <a:gd name="connsiteX4" fmla="*/ 1971675 w 3976688"/>
              <a:gd name="connsiteY4" fmla="*/ 100012 h 147637"/>
              <a:gd name="connsiteX5" fmla="*/ 2509838 w 3976688"/>
              <a:gd name="connsiteY5" fmla="*/ 100012 h 147637"/>
              <a:gd name="connsiteX6" fmla="*/ 2524125 w 3976688"/>
              <a:gd name="connsiteY6" fmla="*/ 85725 h 147637"/>
              <a:gd name="connsiteX7" fmla="*/ 2809875 w 3976688"/>
              <a:gd name="connsiteY7" fmla="*/ 85725 h 147637"/>
              <a:gd name="connsiteX8" fmla="*/ 2809875 w 3976688"/>
              <a:gd name="connsiteY8" fmla="*/ 52387 h 147637"/>
              <a:gd name="connsiteX9" fmla="*/ 3943350 w 3976688"/>
              <a:gd name="connsiteY9" fmla="*/ 52387 h 147637"/>
              <a:gd name="connsiteX10" fmla="*/ 3943350 w 3976688"/>
              <a:gd name="connsiteY10" fmla="*/ 0 h 147637"/>
              <a:gd name="connsiteX11" fmla="*/ 3976688 w 3976688"/>
              <a:gd name="connsiteY11" fmla="*/ 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76688" h="147637">
                <a:moveTo>
                  <a:pt x="0" y="147637"/>
                </a:moveTo>
                <a:lnTo>
                  <a:pt x="1400175" y="147637"/>
                </a:lnTo>
                <a:lnTo>
                  <a:pt x="1400175" y="128587"/>
                </a:lnTo>
                <a:lnTo>
                  <a:pt x="1971675" y="128587"/>
                </a:lnTo>
                <a:lnTo>
                  <a:pt x="1971675" y="100012"/>
                </a:lnTo>
                <a:lnTo>
                  <a:pt x="2509838" y="100012"/>
                </a:lnTo>
                <a:lnTo>
                  <a:pt x="2524125" y="85725"/>
                </a:lnTo>
                <a:lnTo>
                  <a:pt x="2809875" y="85725"/>
                </a:lnTo>
                <a:lnTo>
                  <a:pt x="2809875" y="52387"/>
                </a:lnTo>
                <a:lnTo>
                  <a:pt x="3943350" y="52387"/>
                </a:lnTo>
                <a:lnTo>
                  <a:pt x="3943350" y="0"/>
                </a:lnTo>
                <a:lnTo>
                  <a:pt x="3976688" y="0"/>
                </a:lnTo>
              </a:path>
            </a:pathLst>
          </a:custGeom>
          <a:noFill/>
          <a:ln w="28575">
            <a:solidFill>
              <a:schemeClr val="accent1"/>
            </a:solidFill>
            <a:miter lim="800000"/>
            <a:headEnd/>
            <a:tailEnd/>
          </a:ln>
        </p:spPr>
        <p:txBody>
          <a:bodyPr rtlCol="0" anchor="ctr"/>
          <a:lstStyle/>
          <a:p>
            <a:pPr algn="ctr"/>
            <a:endParaRPr lang="en-US" dirty="0"/>
          </a:p>
        </p:txBody>
      </p:sp>
      <p:sp>
        <p:nvSpPr>
          <p:cNvPr id="169" name="Freeform: Shape 168">
            <a:extLst>
              <a:ext uri="{FF2B5EF4-FFF2-40B4-BE49-F238E27FC236}">
                <a16:creationId xmlns:a16="http://schemas.microsoft.com/office/drawing/2014/main" xmlns="" id="{69217F14-645A-4096-9FBD-83026A313B8C}"/>
              </a:ext>
            </a:extLst>
          </p:cNvPr>
          <p:cNvSpPr/>
          <p:nvPr/>
        </p:nvSpPr>
        <p:spPr bwMode="auto">
          <a:xfrm>
            <a:off x="7524750" y="5205413"/>
            <a:ext cx="3429000" cy="547687"/>
          </a:xfrm>
          <a:custGeom>
            <a:avLst/>
            <a:gdLst>
              <a:gd name="connsiteX0" fmla="*/ 0 w 3429000"/>
              <a:gd name="connsiteY0" fmla="*/ 547687 h 547687"/>
              <a:gd name="connsiteX1" fmla="*/ 285750 w 3429000"/>
              <a:gd name="connsiteY1" fmla="*/ 547687 h 547687"/>
              <a:gd name="connsiteX2" fmla="*/ 285750 w 3429000"/>
              <a:gd name="connsiteY2" fmla="*/ 485775 h 547687"/>
              <a:gd name="connsiteX3" fmla="*/ 561975 w 3429000"/>
              <a:gd name="connsiteY3" fmla="*/ 485775 h 547687"/>
              <a:gd name="connsiteX4" fmla="*/ 561975 w 3429000"/>
              <a:gd name="connsiteY4" fmla="*/ 442912 h 547687"/>
              <a:gd name="connsiteX5" fmla="*/ 852488 w 3429000"/>
              <a:gd name="connsiteY5" fmla="*/ 442912 h 547687"/>
              <a:gd name="connsiteX6" fmla="*/ 852488 w 3429000"/>
              <a:gd name="connsiteY6" fmla="*/ 395287 h 547687"/>
              <a:gd name="connsiteX7" fmla="*/ 1143000 w 3429000"/>
              <a:gd name="connsiteY7" fmla="*/ 395287 h 547687"/>
              <a:gd name="connsiteX8" fmla="*/ 1143000 w 3429000"/>
              <a:gd name="connsiteY8" fmla="*/ 338137 h 547687"/>
              <a:gd name="connsiteX9" fmla="*/ 1419225 w 3429000"/>
              <a:gd name="connsiteY9" fmla="*/ 338137 h 547687"/>
              <a:gd name="connsiteX10" fmla="*/ 1419225 w 3429000"/>
              <a:gd name="connsiteY10" fmla="*/ 290512 h 547687"/>
              <a:gd name="connsiteX11" fmla="*/ 1704975 w 3429000"/>
              <a:gd name="connsiteY11" fmla="*/ 290512 h 547687"/>
              <a:gd name="connsiteX12" fmla="*/ 1704975 w 3429000"/>
              <a:gd name="connsiteY12" fmla="*/ 223837 h 547687"/>
              <a:gd name="connsiteX13" fmla="*/ 1976438 w 3429000"/>
              <a:gd name="connsiteY13" fmla="*/ 223837 h 547687"/>
              <a:gd name="connsiteX14" fmla="*/ 1976438 w 3429000"/>
              <a:gd name="connsiteY14" fmla="*/ 190500 h 547687"/>
              <a:gd name="connsiteX15" fmla="*/ 2271713 w 3429000"/>
              <a:gd name="connsiteY15" fmla="*/ 190500 h 547687"/>
              <a:gd name="connsiteX16" fmla="*/ 2271713 w 3429000"/>
              <a:gd name="connsiteY16" fmla="*/ 176212 h 547687"/>
              <a:gd name="connsiteX17" fmla="*/ 2552700 w 3429000"/>
              <a:gd name="connsiteY17" fmla="*/ 176212 h 547687"/>
              <a:gd name="connsiteX18" fmla="*/ 2552700 w 3429000"/>
              <a:gd name="connsiteY18" fmla="*/ 138112 h 547687"/>
              <a:gd name="connsiteX19" fmla="*/ 2824163 w 3429000"/>
              <a:gd name="connsiteY19" fmla="*/ 138112 h 547687"/>
              <a:gd name="connsiteX20" fmla="*/ 2824163 w 3429000"/>
              <a:gd name="connsiteY20" fmla="*/ 114300 h 547687"/>
              <a:gd name="connsiteX21" fmla="*/ 3124200 w 3429000"/>
              <a:gd name="connsiteY21" fmla="*/ 114300 h 547687"/>
              <a:gd name="connsiteX22" fmla="*/ 3124200 w 3429000"/>
              <a:gd name="connsiteY22" fmla="*/ 76200 h 547687"/>
              <a:gd name="connsiteX23" fmla="*/ 3405188 w 3429000"/>
              <a:gd name="connsiteY23" fmla="*/ 76200 h 547687"/>
              <a:gd name="connsiteX24" fmla="*/ 3405188 w 3429000"/>
              <a:gd name="connsiteY24" fmla="*/ 0 h 547687"/>
              <a:gd name="connsiteX25" fmla="*/ 3429000 w 3429000"/>
              <a:gd name="connsiteY25" fmla="*/ 0 h 54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29000" h="547687">
                <a:moveTo>
                  <a:pt x="0" y="547687"/>
                </a:moveTo>
                <a:lnTo>
                  <a:pt x="285750" y="547687"/>
                </a:lnTo>
                <a:lnTo>
                  <a:pt x="285750" y="485775"/>
                </a:lnTo>
                <a:lnTo>
                  <a:pt x="561975" y="485775"/>
                </a:lnTo>
                <a:lnTo>
                  <a:pt x="561975" y="442912"/>
                </a:lnTo>
                <a:lnTo>
                  <a:pt x="852488" y="442912"/>
                </a:lnTo>
                <a:lnTo>
                  <a:pt x="852488" y="395287"/>
                </a:lnTo>
                <a:lnTo>
                  <a:pt x="1143000" y="395287"/>
                </a:lnTo>
                <a:lnTo>
                  <a:pt x="1143000" y="338137"/>
                </a:lnTo>
                <a:lnTo>
                  <a:pt x="1419225" y="338137"/>
                </a:lnTo>
                <a:lnTo>
                  <a:pt x="1419225" y="290512"/>
                </a:lnTo>
                <a:lnTo>
                  <a:pt x="1704975" y="290512"/>
                </a:lnTo>
                <a:lnTo>
                  <a:pt x="1704975" y="223837"/>
                </a:lnTo>
                <a:lnTo>
                  <a:pt x="1976438" y="223837"/>
                </a:lnTo>
                <a:lnTo>
                  <a:pt x="1976438" y="190500"/>
                </a:lnTo>
                <a:lnTo>
                  <a:pt x="2271713" y="190500"/>
                </a:lnTo>
                <a:lnTo>
                  <a:pt x="2271713" y="176212"/>
                </a:lnTo>
                <a:lnTo>
                  <a:pt x="2552700" y="176212"/>
                </a:lnTo>
                <a:lnTo>
                  <a:pt x="2552700" y="138112"/>
                </a:lnTo>
                <a:lnTo>
                  <a:pt x="2824163" y="138112"/>
                </a:lnTo>
                <a:lnTo>
                  <a:pt x="2824163" y="114300"/>
                </a:lnTo>
                <a:lnTo>
                  <a:pt x="3124200" y="114300"/>
                </a:lnTo>
                <a:lnTo>
                  <a:pt x="3124200" y="76200"/>
                </a:lnTo>
                <a:lnTo>
                  <a:pt x="3405188" y="76200"/>
                </a:lnTo>
                <a:lnTo>
                  <a:pt x="3405188" y="0"/>
                </a:lnTo>
                <a:lnTo>
                  <a:pt x="3429000" y="0"/>
                </a:lnTo>
              </a:path>
            </a:pathLst>
          </a:custGeom>
          <a:noFill/>
          <a:ln w="28575">
            <a:solidFill>
              <a:schemeClr val="accent3"/>
            </a:solidFill>
            <a:miter lim="800000"/>
            <a:headEnd/>
            <a:tailEnd/>
          </a:ln>
        </p:spPr>
        <p:txBody>
          <a:bodyPr rtlCol="0" anchor="ctr"/>
          <a:lstStyle/>
          <a:p>
            <a:pPr algn="ctr"/>
            <a:endParaRPr lang="en-US" dirty="0"/>
          </a:p>
        </p:txBody>
      </p:sp>
      <p:cxnSp>
        <p:nvCxnSpPr>
          <p:cNvPr id="111" name="Straight Connector 110">
            <a:extLst>
              <a:ext uri="{FF2B5EF4-FFF2-40B4-BE49-F238E27FC236}">
                <a16:creationId xmlns:a16="http://schemas.microsoft.com/office/drawing/2014/main" xmlns="" id="{0B3B6EDE-A4FB-4FE7-A696-60CB91195068}"/>
              </a:ext>
            </a:extLst>
          </p:cNvPr>
          <p:cNvCxnSpPr>
            <a:cxnSpLocks/>
          </p:cNvCxnSpPr>
          <p:nvPr/>
        </p:nvCxnSpPr>
        <p:spPr bwMode="auto">
          <a:xfrm>
            <a:off x="6953373" y="5773022"/>
            <a:ext cx="3959924" cy="0"/>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xmlns="" id="{0A88B2E0-13C6-4195-B735-6A09DC029623}"/>
              </a:ext>
            </a:extLst>
          </p:cNvPr>
          <p:cNvCxnSpPr>
            <a:cxnSpLocks/>
          </p:cNvCxnSpPr>
          <p:nvPr/>
        </p:nvCxnSpPr>
        <p:spPr bwMode="auto">
          <a:xfrm flipH="1">
            <a:off x="6905246" y="577302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xmlns="" id="{FF955B7B-1A21-4B3D-84C3-719FB8E39886}"/>
              </a:ext>
            </a:extLst>
          </p:cNvPr>
          <p:cNvCxnSpPr>
            <a:cxnSpLocks/>
          </p:cNvCxnSpPr>
          <p:nvPr/>
        </p:nvCxnSpPr>
        <p:spPr bwMode="auto">
          <a:xfrm>
            <a:off x="6972623"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xmlns="" id="{C6564317-32C2-47B8-B3E1-5FECA6534360}"/>
              </a:ext>
            </a:extLst>
          </p:cNvPr>
          <p:cNvCxnSpPr>
            <a:cxnSpLocks/>
          </p:cNvCxnSpPr>
          <p:nvPr/>
        </p:nvCxnSpPr>
        <p:spPr bwMode="auto">
          <a:xfrm>
            <a:off x="7254100"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xmlns="" id="{D236C875-3DA7-446F-AB70-133BD4526A6F}"/>
              </a:ext>
            </a:extLst>
          </p:cNvPr>
          <p:cNvCxnSpPr>
            <a:cxnSpLocks/>
          </p:cNvCxnSpPr>
          <p:nvPr/>
        </p:nvCxnSpPr>
        <p:spPr bwMode="auto">
          <a:xfrm>
            <a:off x="7535577"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xmlns="" id="{69469F36-21FA-44E4-B13A-A524879EEF2D}"/>
              </a:ext>
            </a:extLst>
          </p:cNvPr>
          <p:cNvCxnSpPr>
            <a:cxnSpLocks/>
          </p:cNvCxnSpPr>
          <p:nvPr/>
        </p:nvCxnSpPr>
        <p:spPr bwMode="auto">
          <a:xfrm>
            <a:off x="7817054"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xmlns="" id="{383EF20A-12E5-4F89-BC6C-CE960FBB9C49}"/>
              </a:ext>
            </a:extLst>
          </p:cNvPr>
          <p:cNvCxnSpPr>
            <a:cxnSpLocks/>
          </p:cNvCxnSpPr>
          <p:nvPr/>
        </p:nvCxnSpPr>
        <p:spPr bwMode="auto">
          <a:xfrm>
            <a:off x="8098531"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xmlns="" id="{E737AB7A-2002-40BF-9CA9-0E4C2FF2205A}"/>
              </a:ext>
            </a:extLst>
          </p:cNvPr>
          <p:cNvCxnSpPr>
            <a:cxnSpLocks/>
          </p:cNvCxnSpPr>
          <p:nvPr/>
        </p:nvCxnSpPr>
        <p:spPr bwMode="auto">
          <a:xfrm>
            <a:off x="8380008"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xmlns="" id="{5132408D-9BF5-406F-A6E2-61AAE7A6F01A}"/>
              </a:ext>
            </a:extLst>
          </p:cNvPr>
          <p:cNvCxnSpPr>
            <a:cxnSpLocks/>
          </p:cNvCxnSpPr>
          <p:nvPr/>
        </p:nvCxnSpPr>
        <p:spPr bwMode="auto">
          <a:xfrm>
            <a:off x="8661485"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xmlns="" id="{9AF9A28A-E626-4032-9F14-7909B11CAF07}"/>
              </a:ext>
            </a:extLst>
          </p:cNvPr>
          <p:cNvCxnSpPr>
            <a:cxnSpLocks/>
          </p:cNvCxnSpPr>
          <p:nvPr/>
        </p:nvCxnSpPr>
        <p:spPr bwMode="auto">
          <a:xfrm>
            <a:off x="8942962"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xmlns="" id="{F885F095-08AE-4781-A6F0-0E42D914E88B}"/>
              </a:ext>
            </a:extLst>
          </p:cNvPr>
          <p:cNvCxnSpPr>
            <a:cxnSpLocks/>
          </p:cNvCxnSpPr>
          <p:nvPr/>
        </p:nvCxnSpPr>
        <p:spPr bwMode="auto">
          <a:xfrm>
            <a:off x="9224439"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xmlns="" id="{0DA476E5-619D-47A3-AD14-1F5939E6B367}"/>
              </a:ext>
            </a:extLst>
          </p:cNvPr>
          <p:cNvCxnSpPr>
            <a:cxnSpLocks/>
          </p:cNvCxnSpPr>
          <p:nvPr/>
        </p:nvCxnSpPr>
        <p:spPr bwMode="auto">
          <a:xfrm>
            <a:off x="9505916"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xmlns="" id="{816D9B75-51A5-484F-9EFB-138E51D842F6}"/>
              </a:ext>
            </a:extLst>
          </p:cNvPr>
          <p:cNvCxnSpPr>
            <a:cxnSpLocks/>
          </p:cNvCxnSpPr>
          <p:nvPr/>
        </p:nvCxnSpPr>
        <p:spPr bwMode="auto">
          <a:xfrm>
            <a:off x="9787393"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xmlns="" id="{1709FD58-0CB0-4E12-A7F0-7C4545C4A0C7}"/>
              </a:ext>
            </a:extLst>
          </p:cNvPr>
          <p:cNvCxnSpPr>
            <a:cxnSpLocks/>
          </p:cNvCxnSpPr>
          <p:nvPr/>
        </p:nvCxnSpPr>
        <p:spPr bwMode="auto">
          <a:xfrm>
            <a:off x="10068870"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xmlns="" id="{345B9DF4-E4F4-48BF-9405-5AD17FE3486A}"/>
              </a:ext>
            </a:extLst>
          </p:cNvPr>
          <p:cNvCxnSpPr>
            <a:cxnSpLocks/>
          </p:cNvCxnSpPr>
          <p:nvPr/>
        </p:nvCxnSpPr>
        <p:spPr bwMode="auto">
          <a:xfrm>
            <a:off x="10350347"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xmlns="" id="{3B5CC2F0-A939-44F4-AB04-4CE1577D4371}"/>
              </a:ext>
            </a:extLst>
          </p:cNvPr>
          <p:cNvCxnSpPr>
            <a:cxnSpLocks/>
          </p:cNvCxnSpPr>
          <p:nvPr/>
        </p:nvCxnSpPr>
        <p:spPr bwMode="auto">
          <a:xfrm>
            <a:off x="10631824"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xmlns="" id="{EDADFA43-2FB9-4FCD-9D64-98B736412901}"/>
              </a:ext>
            </a:extLst>
          </p:cNvPr>
          <p:cNvCxnSpPr>
            <a:cxnSpLocks/>
          </p:cNvCxnSpPr>
          <p:nvPr/>
        </p:nvCxnSpPr>
        <p:spPr bwMode="auto">
          <a:xfrm>
            <a:off x="10913297" y="5773022"/>
            <a:ext cx="0" cy="64008"/>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 xmlns:p14="http://schemas.microsoft.com/office/powerpoint/2010/main" val="41821081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EABD4-931B-42EB-94F6-B7FDE13F0412}"/>
              </a:ext>
            </a:extLst>
          </p:cNvPr>
          <p:cNvSpPr>
            <a:spLocks noGrp="1"/>
          </p:cNvSpPr>
          <p:nvPr>
            <p:ph type="title"/>
          </p:nvPr>
        </p:nvSpPr>
        <p:spPr/>
        <p:txBody>
          <a:bodyPr/>
          <a:lstStyle/>
          <a:p>
            <a:pPr algn="ctr"/>
            <a:r>
              <a:rPr lang="en-US" dirty="0">
                <a:solidFill>
                  <a:schemeClr val="bg1"/>
                </a:solidFill>
              </a:rPr>
              <a:t>Cohort Study of Tocilizumab to Treat </a:t>
            </a:r>
            <a:br>
              <a:rPr lang="en-US" dirty="0">
                <a:solidFill>
                  <a:schemeClr val="bg1"/>
                </a:solidFill>
              </a:rPr>
            </a:br>
            <a:r>
              <a:rPr lang="en-US" dirty="0">
                <a:solidFill>
                  <a:schemeClr val="bg1"/>
                </a:solidFill>
              </a:rPr>
              <a:t>Severe COVID-19 in Spain</a:t>
            </a:r>
          </a:p>
        </p:txBody>
      </p:sp>
      <p:sp>
        <p:nvSpPr>
          <p:cNvPr id="3" name="Content Placeholder 2">
            <a:extLst>
              <a:ext uri="{FF2B5EF4-FFF2-40B4-BE49-F238E27FC236}">
                <a16:creationId xmlns:a16="http://schemas.microsoft.com/office/drawing/2014/main" xmlns="" id="{C4BBDBC6-8F56-4484-847F-0EC011AB0E75}"/>
              </a:ext>
            </a:extLst>
          </p:cNvPr>
          <p:cNvSpPr>
            <a:spLocks noGrp="1"/>
          </p:cNvSpPr>
          <p:nvPr>
            <p:ph sz="half" idx="1"/>
          </p:nvPr>
        </p:nvSpPr>
        <p:spPr>
          <a:xfrm>
            <a:off x="601821" y="1510730"/>
            <a:ext cx="5332016" cy="4678738"/>
          </a:xfrm>
        </p:spPr>
        <p:txBody>
          <a:bodyPr/>
          <a:lstStyle/>
          <a:p>
            <a:pPr>
              <a:spcBef>
                <a:spcPts val="600"/>
              </a:spcBef>
            </a:pPr>
            <a:r>
              <a:rPr lang="en-US" sz="2200" dirty="0"/>
              <a:t>Retrospective, observational, cohort study of patients hospitalized with </a:t>
            </a:r>
            <a:br>
              <a:rPr lang="en-US" sz="2200" dirty="0"/>
            </a:br>
            <a:r>
              <a:rPr lang="en-US" sz="2200" dirty="0"/>
              <a:t>COVID-19 who received tocilizumab </a:t>
            </a:r>
            <a:br>
              <a:rPr lang="en-US" sz="2200" dirty="0"/>
            </a:br>
            <a:r>
              <a:rPr lang="en-US" sz="2200" dirty="0"/>
              <a:t>(n = 260) vs no tocilizumab (n = 969)</a:t>
            </a:r>
          </a:p>
          <a:p>
            <a:pPr lvl="1">
              <a:spcBef>
                <a:spcPts val="600"/>
              </a:spcBef>
            </a:pPr>
            <a:r>
              <a:rPr lang="en-US" sz="2000" dirty="0"/>
              <a:t>Tocilizumab: median total dose of 600 mg</a:t>
            </a:r>
          </a:p>
          <a:p>
            <a:pPr>
              <a:spcBef>
                <a:spcPts val="500"/>
              </a:spcBef>
              <a:spcAft>
                <a:spcPts val="0"/>
              </a:spcAft>
            </a:pPr>
            <a:r>
              <a:rPr lang="en-US" sz="2200" dirty="0"/>
              <a:t>Tocilizumab associated with decreased risk of death (aHR: 0.34; 95% CI: 0.16-0.72; </a:t>
            </a:r>
            <a:r>
              <a:rPr lang="en-US" sz="2200" i="1" dirty="0"/>
              <a:t>P </a:t>
            </a:r>
            <a:r>
              <a:rPr lang="en-US" sz="2200" dirty="0"/>
              <a:t>= .005) and ICU admission or death (aHR: 0.38; 95% CI: 0.19-0.81; </a:t>
            </a:r>
            <a:br>
              <a:rPr lang="en-US" sz="2200" dirty="0"/>
            </a:br>
            <a:r>
              <a:rPr lang="en-US" sz="2200" i="1" dirty="0"/>
              <a:t>P </a:t>
            </a:r>
            <a:r>
              <a:rPr lang="en-US" sz="2200" dirty="0"/>
              <a:t>= .011) in patients with baseline </a:t>
            </a:r>
            <a:br>
              <a:rPr lang="en-US" sz="2200" dirty="0"/>
            </a:br>
            <a:r>
              <a:rPr lang="en-US" sz="2200" dirty="0"/>
              <a:t>CRP &gt; 150 mg/L</a:t>
            </a:r>
          </a:p>
          <a:p>
            <a:pPr lvl="1">
              <a:spcBef>
                <a:spcPts val="600"/>
              </a:spcBef>
            </a:pPr>
            <a:r>
              <a:rPr lang="en-US" sz="2000" dirty="0"/>
              <a:t>No association among patients with </a:t>
            </a:r>
            <a:br>
              <a:rPr lang="en-US" sz="2000" dirty="0"/>
            </a:br>
            <a:r>
              <a:rPr lang="en-US" sz="2000" dirty="0"/>
              <a:t>CRP ≤ 150 mg/L</a:t>
            </a:r>
          </a:p>
        </p:txBody>
      </p:sp>
      <p:grpSp>
        <p:nvGrpSpPr>
          <p:cNvPr id="4" name="Group 1">
            <a:extLst>
              <a:ext uri="{FF2B5EF4-FFF2-40B4-BE49-F238E27FC236}">
                <a16:creationId xmlns:a16="http://schemas.microsoft.com/office/drawing/2014/main" xmlns="" id="{8276C2F7-07DE-4D84-B443-D7B8B330BBE9}"/>
              </a:ext>
            </a:extLst>
          </p:cNvPr>
          <p:cNvGrpSpPr>
            <a:grpSpLocks/>
          </p:cNvGrpSpPr>
          <p:nvPr/>
        </p:nvGrpSpPr>
        <p:grpSpPr bwMode="auto">
          <a:xfrm>
            <a:off x="9392911" y="6213768"/>
            <a:ext cx="2488502" cy="449064"/>
            <a:chOff x="9602074" y="3550251"/>
            <a:chExt cx="2488502" cy="449257"/>
          </a:xfrm>
        </p:grpSpPr>
        <p:pic>
          <p:nvPicPr>
            <p:cNvPr id="7" name="Picture 6">
              <a:extLst>
                <a:ext uri="{FF2B5EF4-FFF2-40B4-BE49-F238E27FC236}">
                  <a16:creationId xmlns:a16="http://schemas.microsoft.com/office/drawing/2014/main" xmlns="" id="{287641E8-5F27-4DF4-B813-83000EE45A38}"/>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8" name="Rectangle 7">
              <a:extLst>
                <a:ext uri="{FF2B5EF4-FFF2-40B4-BE49-F238E27FC236}">
                  <a16:creationId xmlns:a16="http://schemas.microsoft.com/office/drawing/2014/main" xmlns="" id="{D0A065D8-5918-4B79-94AA-1C3AE48066B0}"/>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20" name="Text Box 11">
            <a:extLst>
              <a:ext uri="{FF2B5EF4-FFF2-40B4-BE49-F238E27FC236}">
                <a16:creationId xmlns:a16="http://schemas.microsoft.com/office/drawing/2014/main" xmlns="" id="{F7791BED-D178-4F20-B6E6-929C1A359987}"/>
              </a:ext>
            </a:extLst>
          </p:cNvPr>
          <p:cNvSpPr txBox="1">
            <a:spLocks noChangeArrowheads="1"/>
          </p:cNvSpPr>
          <p:nvPr/>
        </p:nvSpPr>
        <p:spPr bwMode="auto">
          <a:xfrm>
            <a:off x="399438" y="6361410"/>
            <a:ext cx="859536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bg2"/>
                </a:solidFill>
                <a:latin typeface="Calibri" panose="020F0502020204030204" pitchFamily="34" charset="0"/>
                <a:cs typeface="Calibri" panose="020F0502020204030204" pitchFamily="34" charset="0"/>
              </a:rPr>
              <a:t>Martínez. Clin Microbiol Infect. 2020;[Epub].</a:t>
            </a:r>
          </a:p>
        </p:txBody>
      </p:sp>
      <p:sp>
        <p:nvSpPr>
          <p:cNvPr id="12" name="TextBox 11">
            <a:extLst>
              <a:ext uri="{FF2B5EF4-FFF2-40B4-BE49-F238E27FC236}">
                <a16:creationId xmlns:a16="http://schemas.microsoft.com/office/drawing/2014/main" xmlns="" id="{D567CEC4-E220-48F3-B08B-6ABFB2150E06}"/>
              </a:ext>
            </a:extLst>
          </p:cNvPr>
          <p:cNvSpPr txBox="1"/>
          <p:nvPr/>
        </p:nvSpPr>
        <p:spPr bwMode="auto">
          <a:xfrm>
            <a:off x="623557" y="5865146"/>
            <a:ext cx="114162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sz="1200" dirty="0">
                <a:solidFill>
                  <a:schemeClr val="bg1"/>
                </a:solidFill>
                <a:latin typeface="Calibri" panose="020F0502020204030204" pitchFamily="34" charset="0"/>
              </a:rPr>
              <a:t>*Adjusted for sex, age, comorbidities (HTN, diabetes, ischemic heart disease, chronic kidney disease, congestive heart failure, lung disease), oxygen use at baseline, oxygen saturation, and time-varying parameters of severity (BP, heart rate, lymphocyte/neutrophil count, LDH, ALT, urea, D-dimer, and CRP.</a:t>
            </a:r>
          </a:p>
        </p:txBody>
      </p:sp>
      <p:sp>
        <p:nvSpPr>
          <p:cNvPr id="16" name="TextBox 15">
            <a:extLst>
              <a:ext uri="{FF2B5EF4-FFF2-40B4-BE49-F238E27FC236}">
                <a16:creationId xmlns:a16="http://schemas.microsoft.com/office/drawing/2014/main" xmlns="" id="{51F340AA-2AA6-4E3E-97E2-F0E137D0241F}"/>
              </a:ext>
            </a:extLst>
          </p:cNvPr>
          <p:cNvSpPr txBox="1"/>
          <p:nvPr/>
        </p:nvSpPr>
        <p:spPr bwMode="auto">
          <a:xfrm>
            <a:off x="6418556" y="1464195"/>
            <a:ext cx="236444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sz="1600" b="1" dirty="0">
                <a:solidFill>
                  <a:schemeClr val="accent3"/>
                </a:solidFill>
                <a:latin typeface="Calibri" panose="020F0502020204030204" pitchFamily="34" charset="0"/>
              </a:rPr>
              <a:t>Death </a:t>
            </a:r>
          </a:p>
          <a:p>
            <a:pPr algn="ctr">
              <a:lnSpc>
                <a:spcPct val="100000"/>
              </a:lnSpc>
              <a:spcAft>
                <a:spcPct val="0"/>
              </a:spcAft>
              <a:buClrTx/>
              <a:buFontTx/>
              <a:buNone/>
            </a:pPr>
            <a:r>
              <a:rPr lang="en-US" sz="1600" b="1" dirty="0">
                <a:solidFill>
                  <a:schemeClr val="accent3"/>
                </a:solidFill>
                <a:latin typeface="Calibri" panose="020F0502020204030204" pitchFamily="34" charset="0"/>
              </a:rPr>
              <a:t>(Primary Endpoint)</a:t>
            </a:r>
          </a:p>
        </p:txBody>
      </p:sp>
      <p:sp>
        <p:nvSpPr>
          <p:cNvPr id="18" name="TextBox 17">
            <a:extLst>
              <a:ext uri="{FF2B5EF4-FFF2-40B4-BE49-F238E27FC236}">
                <a16:creationId xmlns:a16="http://schemas.microsoft.com/office/drawing/2014/main" xmlns="" id="{5ED47E64-A188-4A9E-AD37-10A1FE598905}"/>
              </a:ext>
            </a:extLst>
          </p:cNvPr>
          <p:cNvSpPr txBox="1"/>
          <p:nvPr/>
        </p:nvSpPr>
        <p:spPr bwMode="auto">
          <a:xfrm>
            <a:off x="6361765" y="3272205"/>
            <a:ext cx="247802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sz="1600" b="1" dirty="0">
                <a:solidFill>
                  <a:schemeClr val="accent3"/>
                </a:solidFill>
                <a:latin typeface="Calibri" panose="020F0502020204030204" pitchFamily="34" charset="0"/>
              </a:rPr>
              <a:t>ICU or Death </a:t>
            </a:r>
          </a:p>
          <a:p>
            <a:pPr algn="ctr">
              <a:lnSpc>
                <a:spcPct val="100000"/>
              </a:lnSpc>
              <a:spcAft>
                <a:spcPct val="0"/>
              </a:spcAft>
              <a:buClrTx/>
              <a:buFontTx/>
              <a:buNone/>
            </a:pPr>
            <a:r>
              <a:rPr lang="en-US" sz="1600" b="1" dirty="0">
                <a:solidFill>
                  <a:schemeClr val="accent3"/>
                </a:solidFill>
                <a:latin typeface="Calibri" panose="020F0502020204030204" pitchFamily="34" charset="0"/>
              </a:rPr>
              <a:t>(Secondary Endpoint)</a:t>
            </a:r>
          </a:p>
        </p:txBody>
      </p:sp>
      <p:cxnSp>
        <p:nvCxnSpPr>
          <p:cNvPr id="31" name="Straight Connector 30">
            <a:extLst>
              <a:ext uri="{FF2B5EF4-FFF2-40B4-BE49-F238E27FC236}">
                <a16:creationId xmlns:a16="http://schemas.microsoft.com/office/drawing/2014/main" xmlns="" id="{58A59C30-5887-43F3-9B15-EF46AF0FB57A}"/>
              </a:ext>
            </a:extLst>
          </p:cNvPr>
          <p:cNvCxnSpPr>
            <a:cxnSpLocks/>
          </p:cNvCxnSpPr>
          <p:nvPr/>
        </p:nvCxnSpPr>
        <p:spPr bwMode="auto">
          <a:xfrm>
            <a:off x="10247731" y="1866102"/>
            <a:ext cx="0" cy="3355038"/>
          </a:xfrm>
          <a:prstGeom prst="line">
            <a:avLst/>
          </a:prstGeom>
          <a:noFill/>
          <a:ln w="28575" cap="flat" cmpd="sng" algn="ctr">
            <a:solidFill>
              <a:schemeClr val="bg1"/>
            </a:solidFill>
            <a:prstDash val="sysDot"/>
            <a:round/>
            <a:headEnd type="none" w="med" len="med"/>
            <a:tailEnd type="none" w="med" len="med"/>
          </a:ln>
          <a:effectLst/>
        </p:spPr>
      </p:cxnSp>
      <p:sp>
        <p:nvSpPr>
          <p:cNvPr id="10" name="TextBox 9">
            <a:extLst>
              <a:ext uri="{FF2B5EF4-FFF2-40B4-BE49-F238E27FC236}">
                <a16:creationId xmlns:a16="http://schemas.microsoft.com/office/drawing/2014/main" xmlns="" id="{172F16C8-69DE-4B59-9B41-1B4EBBDBEF1B}"/>
              </a:ext>
            </a:extLst>
          </p:cNvPr>
          <p:cNvSpPr txBox="1"/>
          <p:nvPr/>
        </p:nvSpPr>
        <p:spPr bwMode="auto">
          <a:xfrm>
            <a:off x="8850730" y="5478777"/>
            <a:ext cx="24575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aHR (95% CI)*</a:t>
            </a:r>
          </a:p>
        </p:txBody>
      </p:sp>
      <p:sp>
        <p:nvSpPr>
          <p:cNvPr id="15" name="TextBox 14">
            <a:extLst>
              <a:ext uri="{FF2B5EF4-FFF2-40B4-BE49-F238E27FC236}">
                <a16:creationId xmlns:a16="http://schemas.microsoft.com/office/drawing/2014/main" xmlns="" id="{7C8F4AF0-CF83-42DC-9A97-1D59F66F26EC}"/>
              </a:ext>
            </a:extLst>
          </p:cNvPr>
          <p:cNvSpPr txBox="1"/>
          <p:nvPr/>
        </p:nvSpPr>
        <p:spPr bwMode="auto">
          <a:xfrm>
            <a:off x="8572849" y="5228251"/>
            <a:ext cx="6318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0.1</a:t>
            </a:r>
          </a:p>
        </p:txBody>
      </p:sp>
      <p:sp>
        <p:nvSpPr>
          <p:cNvPr id="17" name="TextBox 16">
            <a:extLst>
              <a:ext uri="{FF2B5EF4-FFF2-40B4-BE49-F238E27FC236}">
                <a16:creationId xmlns:a16="http://schemas.microsoft.com/office/drawing/2014/main" xmlns="" id="{208C6581-F3C9-40DA-885B-A0763109D3DA}"/>
              </a:ext>
            </a:extLst>
          </p:cNvPr>
          <p:cNvSpPr txBox="1"/>
          <p:nvPr/>
        </p:nvSpPr>
        <p:spPr bwMode="auto">
          <a:xfrm>
            <a:off x="9197734" y="5228251"/>
            <a:ext cx="6318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0.3</a:t>
            </a:r>
          </a:p>
        </p:txBody>
      </p:sp>
      <p:sp>
        <p:nvSpPr>
          <p:cNvPr id="19" name="TextBox 18">
            <a:extLst>
              <a:ext uri="{FF2B5EF4-FFF2-40B4-BE49-F238E27FC236}">
                <a16:creationId xmlns:a16="http://schemas.microsoft.com/office/drawing/2014/main" xmlns="" id="{ACF1063E-5829-4C9F-A14D-0AF73BC58C51}"/>
              </a:ext>
            </a:extLst>
          </p:cNvPr>
          <p:cNvSpPr txBox="1"/>
          <p:nvPr/>
        </p:nvSpPr>
        <p:spPr bwMode="auto">
          <a:xfrm>
            <a:off x="9524169" y="5228251"/>
            <a:ext cx="6318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0.5</a:t>
            </a:r>
          </a:p>
        </p:txBody>
      </p:sp>
      <p:sp>
        <p:nvSpPr>
          <p:cNvPr id="21" name="TextBox 20">
            <a:extLst>
              <a:ext uri="{FF2B5EF4-FFF2-40B4-BE49-F238E27FC236}">
                <a16:creationId xmlns:a16="http://schemas.microsoft.com/office/drawing/2014/main" xmlns="" id="{D7D2DD27-9BEF-42D2-BFA0-B429BDD75C6D}"/>
              </a:ext>
            </a:extLst>
          </p:cNvPr>
          <p:cNvSpPr txBox="1"/>
          <p:nvPr/>
        </p:nvSpPr>
        <p:spPr bwMode="auto">
          <a:xfrm>
            <a:off x="9933154" y="5228251"/>
            <a:ext cx="6318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a:t>
            </a:r>
          </a:p>
        </p:txBody>
      </p:sp>
      <p:sp>
        <p:nvSpPr>
          <p:cNvPr id="33" name="TextBox 32">
            <a:extLst>
              <a:ext uri="{FF2B5EF4-FFF2-40B4-BE49-F238E27FC236}">
                <a16:creationId xmlns:a16="http://schemas.microsoft.com/office/drawing/2014/main" xmlns="" id="{4DCF6615-E185-4D10-8EA4-E4C1EFC3FF59}"/>
              </a:ext>
            </a:extLst>
          </p:cNvPr>
          <p:cNvSpPr txBox="1"/>
          <p:nvPr/>
        </p:nvSpPr>
        <p:spPr bwMode="auto">
          <a:xfrm>
            <a:off x="10354839" y="5228251"/>
            <a:ext cx="6318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37" name="TextBox 36">
            <a:extLst>
              <a:ext uri="{FF2B5EF4-FFF2-40B4-BE49-F238E27FC236}">
                <a16:creationId xmlns:a16="http://schemas.microsoft.com/office/drawing/2014/main" xmlns="" id="{5F9333B7-7918-4157-B8D2-353500FBB5C8}"/>
              </a:ext>
            </a:extLst>
          </p:cNvPr>
          <p:cNvSpPr txBox="1"/>
          <p:nvPr/>
        </p:nvSpPr>
        <p:spPr bwMode="auto">
          <a:xfrm>
            <a:off x="10776523" y="5228251"/>
            <a:ext cx="6318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a:t>
            </a:r>
          </a:p>
        </p:txBody>
      </p:sp>
      <p:grpSp>
        <p:nvGrpSpPr>
          <p:cNvPr id="5" name="Group 40">
            <a:extLst>
              <a:ext uri="{FF2B5EF4-FFF2-40B4-BE49-F238E27FC236}">
                <a16:creationId xmlns:a16="http://schemas.microsoft.com/office/drawing/2014/main" xmlns="" id="{E6A4ACB4-7DAD-4EDE-B2D5-0443B08DC7AE}"/>
              </a:ext>
            </a:extLst>
          </p:cNvPr>
          <p:cNvGrpSpPr/>
          <p:nvPr/>
        </p:nvGrpSpPr>
        <p:grpSpPr>
          <a:xfrm>
            <a:off x="8298855" y="4886847"/>
            <a:ext cx="3641270" cy="408125"/>
            <a:chOff x="8183352" y="4771345"/>
            <a:chExt cx="3641270" cy="408125"/>
          </a:xfrm>
        </p:grpSpPr>
        <p:cxnSp>
          <p:nvCxnSpPr>
            <p:cNvPr id="9" name="Straight Connector 8">
              <a:extLst>
                <a:ext uri="{FF2B5EF4-FFF2-40B4-BE49-F238E27FC236}">
                  <a16:creationId xmlns:a16="http://schemas.microsoft.com/office/drawing/2014/main" xmlns="" id="{10EC18EA-A52B-4A1E-A1BA-C759BEF99D33}"/>
                </a:ext>
              </a:extLst>
            </p:cNvPr>
            <p:cNvCxnSpPr>
              <a:cxnSpLocks/>
            </p:cNvCxnSpPr>
            <p:nvPr/>
          </p:nvCxnSpPr>
          <p:spPr bwMode="auto">
            <a:xfrm>
              <a:off x="8757105" y="5111750"/>
              <a:ext cx="2448407" cy="0"/>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xmlns="" id="{CAB114A4-5477-4AF1-9E79-7F4C357CDEE0}"/>
                </a:ext>
              </a:extLst>
            </p:cNvPr>
            <p:cNvCxnSpPr>
              <a:cxnSpLocks/>
            </p:cNvCxnSpPr>
            <p:nvPr/>
          </p:nvCxnSpPr>
          <p:spPr bwMode="auto">
            <a:xfrm>
              <a:off x="8769805" y="51154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xmlns="" id="{020D47A1-8F7E-43B3-9FF9-E5E7E0B112E4}"/>
                </a:ext>
              </a:extLst>
            </p:cNvPr>
            <p:cNvCxnSpPr>
              <a:cxnSpLocks/>
            </p:cNvCxnSpPr>
            <p:nvPr/>
          </p:nvCxnSpPr>
          <p:spPr bwMode="auto">
            <a:xfrm>
              <a:off x="9406066" y="51154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xmlns="" id="{4DD10CB6-D3E3-451E-9E42-999FED06EAF2}"/>
                </a:ext>
              </a:extLst>
            </p:cNvPr>
            <p:cNvCxnSpPr>
              <a:cxnSpLocks/>
            </p:cNvCxnSpPr>
            <p:nvPr/>
          </p:nvCxnSpPr>
          <p:spPr bwMode="auto">
            <a:xfrm>
              <a:off x="9722305" y="51154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xmlns="" id="{15323EBC-601E-4F50-94B2-66DD09A08A0C}"/>
                </a:ext>
              </a:extLst>
            </p:cNvPr>
            <p:cNvCxnSpPr>
              <a:cxnSpLocks/>
            </p:cNvCxnSpPr>
            <p:nvPr/>
          </p:nvCxnSpPr>
          <p:spPr bwMode="auto">
            <a:xfrm>
              <a:off x="10132228" y="51154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xmlns="" id="{345B2C56-032F-43B3-9A75-A178890A4891}"/>
                </a:ext>
              </a:extLst>
            </p:cNvPr>
            <p:cNvCxnSpPr>
              <a:cxnSpLocks/>
            </p:cNvCxnSpPr>
            <p:nvPr/>
          </p:nvCxnSpPr>
          <p:spPr bwMode="auto">
            <a:xfrm>
              <a:off x="10547805" y="51154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xmlns="" id="{50C0B3A9-5B3E-4E63-BD1B-1CF3588DC65E}"/>
                </a:ext>
              </a:extLst>
            </p:cNvPr>
            <p:cNvCxnSpPr>
              <a:cxnSpLocks/>
            </p:cNvCxnSpPr>
            <p:nvPr/>
          </p:nvCxnSpPr>
          <p:spPr bwMode="auto">
            <a:xfrm>
              <a:off x="10973255" y="5115462"/>
              <a:ext cx="0" cy="64008"/>
            </a:xfrm>
            <a:prstGeom prst="line">
              <a:avLst/>
            </a:prstGeom>
            <a:noFill/>
            <a:ln w="28575" cap="flat" cmpd="sng" algn="ctr">
              <a:solidFill>
                <a:schemeClr val="bg1"/>
              </a:solidFill>
              <a:prstDash val="solid"/>
              <a:round/>
              <a:headEnd type="none" w="med" len="med"/>
              <a:tailEnd type="none" w="med" len="med"/>
            </a:ln>
            <a:effectLst/>
          </p:spPr>
        </p:cxnSp>
        <p:sp>
          <p:nvSpPr>
            <p:cNvPr id="38" name="TextBox 37">
              <a:extLst>
                <a:ext uri="{FF2B5EF4-FFF2-40B4-BE49-F238E27FC236}">
                  <a16:creationId xmlns:a16="http://schemas.microsoft.com/office/drawing/2014/main" xmlns="" id="{0B8678B5-C662-4AF8-8D85-AC2A1E39FAE4}"/>
                </a:ext>
              </a:extLst>
            </p:cNvPr>
            <p:cNvSpPr txBox="1"/>
            <p:nvPr/>
          </p:nvSpPr>
          <p:spPr bwMode="auto">
            <a:xfrm>
              <a:off x="8183352" y="4771345"/>
              <a:ext cx="22586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i="1" dirty="0">
                  <a:solidFill>
                    <a:schemeClr val="bg1"/>
                  </a:solidFill>
                  <a:latin typeface="Calibri" panose="020F0502020204030204" pitchFamily="34" charset="0"/>
                </a:rPr>
                <a:t>Tocilizumab better</a:t>
              </a:r>
            </a:p>
          </p:txBody>
        </p:sp>
        <p:sp>
          <p:nvSpPr>
            <p:cNvPr id="40" name="TextBox 39">
              <a:extLst>
                <a:ext uri="{FF2B5EF4-FFF2-40B4-BE49-F238E27FC236}">
                  <a16:creationId xmlns:a16="http://schemas.microsoft.com/office/drawing/2014/main" xmlns="" id="{4B30492C-99BC-4C4D-A7EB-AB7F5F28259E}"/>
                </a:ext>
              </a:extLst>
            </p:cNvPr>
            <p:cNvSpPr txBox="1"/>
            <p:nvPr/>
          </p:nvSpPr>
          <p:spPr bwMode="auto">
            <a:xfrm>
              <a:off x="10175617" y="4771345"/>
              <a:ext cx="16490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i="1" dirty="0">
                  <a:solidFill>
                    <a:schemeClr val="bg1"/>
                  </a:solidFill>
                  <a:latin typeface="Calibri" panose="020F0502020204030204" pitchFamily="34" charset="0"/>
                </a:rPr>
                <a:t>Control better</a:t>
              </a:r>
            </a:p>
          </p:txBody>
        </p:sp>
      </p:grpSp>
      <p:sp>
        <p:nvSpPr>
          <p:cNvPr id="53" name="TextBox 52">
            <a:extLst>
              <a:ext uri="{FF2B5EF4-FFF2-40B4-BE49-F238E27FC236}">
                <a16:creationId xmlns:a16="http://schemas.microsoft.com/office/drawing/2014/main" xmlns="" id="{EDD19D40-7696-42EE-BD9F-EE305267CC74}"/>
              </a:ext>
            </a:extLst>
          </p:cNvPr>
          <p:cNvSpPr txBox="1"/>
          <p:nvPr/>
        </p:nvSpPr>
        <p:spPr bwMode="auto">
          <a:xfrm>
            <a:off x="5902661" y="1891725"/>
            <a:ext cx="3046985" cy="1242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50000"/>
              </a:lnSpc>
              <a:spcBef>
                <a:spcPct val="50000"/>
              </a:spcBef>
              <a:spcAft>
                <a:spcPct val="0"/>
              </a:spcAft>
            </a:pPr>
            <a:r>
              <a:rPr lang="en-US" sz="1400" b="0" dirty="0">
                <a:solidFill>
                  <a:schemeClr val="bg1"/>
                </a:solidFill>
                <a:latin typeface="Calibri" panose="020F0502020204030204" pitchFamily="34" charset="0"/>
              </a:rPr>
              <a:t>All (n = 1229)</a:t>
            </a:r>
            <a:endParaRPr lang="en-US" sz="1400" dirty="0">
              <a:solidFill>
                <a:schemeClr val="bg1"/>
              </a:solidFill>
              <a:latin typeface="Calibri" panose="020F0502020204030204" pitchFamily="34" charset="0"/>
            </a:endParaRPr>
          </a:p>
          <a:p>
            <a:pPr algn="r">
              <a:lnSpc>
                <a:spcPct val="150000"/>
              </a:lnSpc>
              <a:spcBef>
                <a:spcPct val="50000"/>
              </a:spcBef>
              <a:spcAft>
                <a:spcPct val="0"/>
              </a:spcAft>
            </a:pPr>
            <a:r>
              <a:rPr lang="en-US" sz="1400" b="0" dirty="0">
                <a:solidFill>
                  <a:schemeClr val="bg1"/>
                </a:solidFill>
                <a:latin typeface="Calibri" panose="020F0502020204030204" pitchFamily="34" charset="0"/>
              </a:rPr>
              <a:t>C-reactive protein &gt; 150 mg/L (n = 286)</a:t>
            </a:r>
          </a:p>
          <a:p>
            <a:pPr algn="r">
              <a:lnSpc>
                <a:spcPct val="150000"/>
              </a:lnSpc>
              <a:spcBef>
                <a:spcPct val="50000"/>
              </a:spcBef>
              <a:spcAft>
                <a:spcPct val="0"/>
              </a:spcAft>
            </a:pPr>
            <a:r>
              <a:rPr lang="en-US" sz="1400" b="0" dirty="0">
                <a:solidFill>
                  <a:schemeClr val="bg1"/>
                </a:solidFill>
                <a:latin typeface="Calibri" panose="020F0502020204030204" pitchFamily="34" charset="0"/>
              </a:rPr>
              <a:t>C-reactive protein </a:t>
            </a:r>
            <a:r>
              <a:rPr lang="en-US" sz="1400" dirty="0">
                <a:solidFill>
                  <a:schemeClr val="bg1"/>
                </a:solidFill>
              </a:rPr>
              <a:t>≤</a:t>
            </a:r>
            <a:r>
              <a:rPr lang="en-US" sz="1400" b="0" dirty="0">
                <a:solidFill>
                  <a:schemeClr val="bg1"/>
                </a:solidFill>
                <a:latin typeface="Calibri" panose="020F0502020204030204" pitchFamily="34" charset="0"/>
              </a:rPr>
              <a:t> 150 mg/L (n = 943)</a:t>
            </a:r>
          </a:p>
        </p:txBody>
      </p:sp>
      <p:sp>
        <p:nvSpPr>
          <p:cNvPr id="55" name="TextBox 54">
            <a:extLst>
              <a:ext uri="{FF2B5EF4-FFF2-40B4-BE49-F238E27FC236}">
                <a16:creationId xmlns:a16="http://schemas.microsoft.com/office/drawing/2014/main" xmlns="" id="{8B028CC3-C925-45B5-9AB2-FAA682BBF9D1}"/>
              </a:ext>
            </a:extLst>
          </p:cNvPr>
          <p:cNvSpPr txBox="1"/>
          <p:nvPr/>
        </p:nvSpPr>
        <p:spPr bwMode="auto">
          <a:xfrm>
            <a:off x="5902661" y="3689503"/>
            <a:ext cx="3046985" cy="1242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50000"/>
              </a:lnSpc>
              <a:spcBef>
                <a:spcPct val="50000"/>
              </a:spcBef>
              <a:spcAft>
                <a:spcPct val="0"/>
              </a:spcAft>
            </a:pPr>
            <a:r>
              <a:rPr lang="en-US" sz="1400" b="0" dirty="0">
                <a:solidFill>
                  <a:schemeClr val="bg1"/>
                </a:solidFill>
                <a:latin typeface="Calibri" panose="020F0502020204030204" pitchFamily="34" charset="0"/>
              </a:rPr>
              <a:t>All (n = 1229)</a:t>
            </a:r>
            <a:endParaRPr lang="en-US" sz="1400" dirty="0">
              <a:solidFill>
                <a:schemeClr val="bg1"/>
              </a:solidFill>
              <a:latin typeface="Calibri" panose="020F0502020204030204" pitchFamily="34" charset="0"/>
            </a:endParaRPr>
          </a:p>
          <a:p>
            <a:pPr algn="r">
              <a:lnSpc>
                <a:spcPct val="150000"/>
              </a:lnSpc>
              <a:spcBef>
                <a:spcPct val="50000"/>
              </a:spcBef>
              <a:spcAft>
                <a:spcPct val="0"/>
              </a:spcAft>
            </a:pPr>
            <a:r>
              <a:rPr lang="en-US" sz="1400" b="0" dirty="0">
                <a:solidFill>
                  <a:schemeClr val="bg1"/>
                </a:solidFill>
                <a:latin typeface="Calibri" panose="020F0502020204030204" pitchFamily="34" charset="0"/>
              </a:rPr>
              <a:t>C-reactive protein &gt; 150 mg/L (n = 286)</a:t>
            </a:r>
          </a:p>
          <a:p>
            <a:pPr algn="r">
              <a:lnSpc>
                <a:spcPct val="150000"/>
              </a:lnSpc>
              <a:spcBef>
                <a:spcPct val="50000"/>
              </a:spcBef>
              <a:spcAft>
                <a:spcPct val="0"/>
              </a:spcAft>
            </a:pPr>
            <a:r>
              <a:rPr lang="en-US" sz="1400" b="0" dirty="0">
                <a:solidFill>
                  <a:schemeClr val="bg1"/>
                </a:solidFill>
                <a:latin typeface="Calibri" panose="020F0502020204030204" pitchFamily="34" charset="0"/>
              </a:rPr>
              <a:t>C-reactive protein </a:t>
            </a:r>
            <a:r>
              <a:rPr lang="en-US" sz="1400" dirty="0">
                <a:solidFill>
                  <a:schemeClr val="bg1"/>
                </a:solidFill>
              </a:rPr>
              <a:t>≤</a:t>
            </a:r>
            <a:r>
              <a:rPr lang="en-US" sz="1400" b="0" dirty="0">
                <a:solidFill>
                  <a:schemeClr val="bg1"/>
                </a:solidFill>
                <a:latin typeface="Calibri" panose="020F0502020204030204" pitchFamily="34" charset="0"/>
              </a:rPr>
              <a:t> 150 mg/L (n = 943)</a:t>
            </a:r>
          </a:p>
        </p:txBody>
      </p:sp>
      <p:grpSp>
        <p:nvGrpSpPr>
          <p:cNvPr id="6" name="Group 55">
            <a:extLst>
              <a:ext uri="{FF2B5EF4-FFF2-40B4-BE49-F238E27FC236}">
                <a16:creationId xmlns:a16="http://schemas.microsoft.com/office/drawing/2014/main" xmlns="" id="{7FBBEE34-55C6-4FAD-8A56-12F1E33E5E68}"/>
              </a:ext>
            </a:extLst>
          </p:cNvPr>
          <p:cNvGrpSpPr/>
          <p:nvPr/>
        </p:nvGrpSpPr>
        <p:grpSpPr>
          <a:xfrm rot="16200000">
            <a:off x="10046643" y="1774939"/>
            <a:ext cx="91441" cy="601537"/>
            <a:chOff x="8018504" y="2160065"/>
            <a:chExt cx="91441" cy="601537"/>
          </a:xfrm>
        </p:grpSpPr>
        <p:cxnSp>
          <p:nvCxnSpPr>
            <p:cNvPr id="57" name="Straight Connector 56">
              <a:extLst>
                <a:ext uri="{FF2B5EF4-FFF2-40B4-BE49-F238E27FC236}">
                  <a16:creationId xmlns:a16="http://schemas.microsoft.com/office/drawing/2014/main" xmlns="" id="{52994421-1E4D-45F3-92C2-3B67B27129DD}"/>
                </a:ext>
              </a:extLst>
            </p:cNvPr>
            <p:cNvCxnSpPr>
              <a:cxnSpLocks/>
            </p:cNvCxnSpPr>
            <p:nvPr/>
          </p:nvCxnSpPr>
          <p:spPr bwMode="auto">
            <a:xfrm rot="5400000">
              <a:off x="7763456" y="2460834"/>
              <a:ext cx="601537" cy="0"/>
            </a:xfrm>
            <a:prstGeom prst="line">
              <a:avLst/>
            </a:prstGeom>
            <a:noFill/>
            <a:ln w="28575" cap="flat" cmpd="sng" algn="ctr">
              <a:solidFill>
                <a:schemeClr val="accent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xmlns="" id="{5C22710E-741A-4B2E-BCA1-034E83B601F4}"/>
                </a:ext>
              </a:extLst>
            </p:cNvPr>
            <p:cNvCxnSpPr>
              <a:cxnSpLocks/>
            </p:cNvCxnSpPr>
            <p:nvPr/>
          </p:nvCxnSpPr>
          <p:spPr bwMode="auto">
            <a:xfrm flipH="1">
              <a:off x="8018504" y="2162881"/>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xmlns="" id="{20B40B19-7820-4C91-9E61-4A6C3650776A}"/>
                </a:ext>
              </a:extLst>
            </p:cNvPr>
            <p:cNvCxnSpPr>
              <a:cxnSpLocks/>
            </p:cNvCxnSpPr>
            <p:nvPr/>
          </p:nvCxnSpPr>
          <p:spPr bwMode="auto">
            <a:xfrm flipH="1">
              <a:off x="8018505" y="2756841"/>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11" name="Group 60">
            <a:extLst>
              <a:ext uri="{FF2B5EF4-FFF2-40B4-BE49-F238E27FC236}">
                <a16:creationId xmlns:a16="http://schemas.microsoft.com/office/drawing/2014/main" xmlns="" id="{554D14E6-5D7A-406B-867E-0D12E4076DD0}"/>
              </a:ext>
            </a:extLst>
          </p:cNvPr>
          <p:cNvGrpSpPr/>
          <p:nvPr/>
        </p:nvGrpSpPr>
        <p:grpSpPr>
          <a:xfrm rot="16200000">
            <a:off x="9530848" y="2059111"/>
            <a:ext cx="91441" cy="932532"/>
            <a:chOff x="8018504" y="2160066"/>
            <a:chExt cx="91441" cy="932532"/>
          </a:xfrm>
        </p:grpSpPr>
        <p:cxnSp>
          <p:nvCxnSpPr>
            <p:cNvPr id="62" name="Straight Connector 61">
              <a:extLst>
                <a:ext uri="{FF2B5EF4-FFF2-40B4-BE49-F238E27FC236}">
                  <a16:creationId xmlns:a16="http://schemas.microsoft.com/office/drawing/2014/main" xmlns="" id="{DFFF18D1-20DA-4608-B7C2-6B0FC7D34827}"/>
                </a:ext>
              </a:extLst>
            </p:cNvPr>
            <p:cNvCxnSpPr>
              <a:cxnSpLocks/>
            </p:cNvCxnSpPr>
            <p:nvPr/>
          </p:nvCxnSpPr>
          <p:spPr bwMode="auto">
            <a:xfrm rot="5400000">
              <a:off x="7597959" y="2626332"/>
              <a:ext cx="932532" cy="0"/>
            </a:xfrm>
            <a:prstGeom prst="line">
              <a:avLst/>
            </a:prstGeom>
            <a:noFill/>
            <a:ln w="28575" cap="flat" cmpd="sng" algn="ctr">
              <a:solidFill>
                <a:schemeClr val="accent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xmlns="" id="{E34E7473-8D3A-46CA-847D-A67BC44ADD9C}"/>
                </a:ext>
              </a:extLst>
            </p:cNvPr>
            <p:cNvCxnSpPr>
              <a:cxnSpLocks/>
            </p:cNvCxnSpPr>
            <p:nvPr/>
          </p:nvCxnSpPr>
          <p:spPr bwMode="auto">
            <a:xfrm flipH="1">
              <a:off x="8018504" y="2162881"/>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xmlns="" id="{0DC22D4C-CF1F-4A8B-A5DC-74D7EADB36D2}"/>
                </a:ext>
              </a:extLst>
            </p:cNvPr>
            <p:cNvCxnSpPr>
              <a:cxnSpLocks/>
            </p:cNvCxnSpPr>
            <p:nvPr/>
          </p:nvCxnSpPr>
          <p:spPr bwMode="auto">
            <a:xfrm flipH="1">
              <a:off x="8018505" y="3092597"/>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13" name="Group 65">
            <a:extLst>
              <a:ext uri="{FF2B5EF4-FFF2-40B4-BE49-F238E27FC236}">
                <a16:creationId xmlns:a16="http://schemas.microsoft.com/office/drawing/2014/main" xmlns="" id="{3E47E1CE-8989-4B1A-990A-CB99A65BFE5E}"/>
              </a:ext>
            </a:extLst>
          </p:cNvPr>
          <p:cNvGrpSpPr/>
          <p:nvPr/>
        </p:nvGrpSpPr>
        <p:grpSpPr>
          <a:xfrm rot="16200000">
            <a:off x="10307137" y="2536276"/>
            <a:ext cx="91442" cy="761082"/>
            <a:chOff x="8018504" y="2160066"/>
            <a:chExt cx="91442" cy="761082"/>
          </a:xfrm>
        </p:grpSpPr>
        <p:cxnSp>
          <p:nvCxnSpPr>
            <p:cNvPr id="67" name="Straight Connector 66">
              <a:extLst>
                <a:ext uri="{FF2B5EF4-FFF2-40B4-BE49-F238E27FC236}">
                  <a16:creationId xmlns:a16="http://schemas.microsoft.com/office/drawing/2014/main" xmlns="" id="{5946544F-9056-4C3C-A45F-FE42CAA2DBE6}"/>
                </a:ext>
              </a:extLst>
            </p:cNvPr>
            <p:cNvCxnSpPr>
              <a:cxnSpLocks/>
            </p:cNvCxnSpPr>
            <p:nvPr/>
          </p:nvCxnSpPr>
          <p:spPr bwMode="auto">
            <a:xfrm rot="5400000">
              <a:off x="7683684" y="2540607"/>
              <a:ext cx="761082" cy="0"/>
            </a:xfrm>
            <a:prstGeom prst="line">
              <a:avLst/>
            </a:prstGeom>
            <a:noFill/>
            <a:ln w="28575" cap="flat" cmpd="sng" algn="ctr">
              <a:solidFill>
                <a:schemeClr val="accent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xmlns="" id="{96E324C5-DC1D-4B88-845F-B4D1461C64CD}"/>
                </a:ext>
              </a:extLst>
            </p:cNvPr>
            <p:cNvCxnSpPr>
              <a:cxnSpLocks/>
            </p:cNvCxnSpPr>
            <p:nvPr/>
          </p:nvCxnSpPr>
          <p:spPr bwMode="auto">
            <a:xfrm flipH="1">
              <a:off x="8018504" y="2162881"/>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xmlns="" id="{8EDBC9D7-A460-48A4-AEBF-B6B0B684BCF5}"/>
                </a:ext>
              </a:extLst>
            </p:cNvPr>
            <p:cNvCxnSpPr>
              <a:cxnSpLocks/>
            </p:cNvCxnSpPr>
            <p:nvPr/>
          </p:nvCxnSpPr>
          <p:spPr bwMode="auto">
            <a:xfrm flipH="1">
              <a:off x="8018506" y="2921148"/>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7" name="Group 70">
            <a:extLst>
              <a:ext uri="{FF2B5EF4-FFF2-40B4-BE49-F238E27FC236}">
                <a16:creationId xmlns:a16="http://schemas.microsoft.com/office/drawing/2014/main" xmlns="" id="{6DCEC264-3A61-4631-A870-57BBEE53B8D0}"/>
              </a:ext>
            </a:extLst>
          </p:cNvPr>
          <p:cNvGrpSpPr/>
          <p:nvPr/>
        </p:nvGrpSpPr>
        <p:grpSpPr>
          <a:xfrm rot="16200000">
            <a:off x="10134816" y="3591748"/>
            <a:ext cx="91442" cy="561057"/>
            <a:chOff x="8018504" y="2160066"/>
            <a:chExt cx="91442" cy="561057"/>
          </a:xfrm>
        </p:grpSpPr>
        <p:cxnSp>
          <p:nvCxnSpPr>
            <p:cNvPr id="72" name="Straight Connector 71">
              <a:extLst>
                <a:ext uri="{FF2B5EF4-FFF2-40B4-BE49-F238E27FC236}">
                  <a16:creationId xmlns:a16="http://schemas.microsoft.com/office/drawing/2014/main" xmlns="" id="{BA9695DE-8073-40E9-8716-8D8BA1569888}"/>
                </a:ext>
              </a:extLst>
            </p:cNvPr>
            <p:cNvCxnSpPr>
              <a:cxnSpLocks/>
            </p:cNvCxnSpPr>
            <p:nvPr/>
          </p:nvCxnSpPr>
          <p:spPr bwMode="auto">
            <a:xfrm rot="5400000">
              <a:off x="7783697" y="2440595"/>
              <a:ext cx="561057" cy="0"/>
            </a:xfrm>
            <a:prstGeom prst="line">
              <a:avLst/>
            </a:prstGeom>
            <a:noFill/>
            <a:ln w="28575" cap="flat" cmpd="sng" algn="ctr">
              <a:solidFill>
                <a:schemeClr val="accent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xmlns="" id="{76A8F1B5-8BFC-4D9B-BA84-6BABB1D489DF}"/>
                </a:ext>
              </a:extLst>
            </p:cNvPr>
            <p:cNvCxnSpPr>
              <a:cxnSpLocks/>
            </p:cNvCxnSpPr>
            <p:nvPr/>
          </p:nvCxnSpPr>
          <p:spPr bwMode="auto">
            <a:xfrm flipH="1">
              <a:off x="8018504" y="2162881"/>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xmlns="" id="{98D2FA4E-B22E-4F95-96C9-FC99B118E3E9}"/>
                </a:ext>
              </a:extLst>
            </p:cNvPr>
            <p:cNvCxnSpPr>
              <a:cxnSpLocks/>
            </p:cNvCxnSpPr>
            <p:nvPr/>
          </p:nvCxnSpPr>
          <p:spPr bwMode="auto">
            <a:xfrm flipH="1">
              <a:off x="8018506" y="2721123"/>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8" name="Group 75">
            <a:extLst>
              <a:ext uri="{FF2B5EF4-FFF2-40B4-BE49-F238E27FC236}">
                <a16:creationId xmlns:a16="http://schemas.microsoft.com/office/drawing/2014/main" xmlns="" id="{8EDD4B78-7FEC-4144-8A26-3778B4DAA8A4}"/>
              </a:ext>
            </a:extLst>
          </p:cNvPr>
          <p:cNvGrpSpPr/>
          <p:nvPr/>
        </p:nvGrpSpPr>
        <p:grpSpPr>
          <a:xfrm rot="16200000">
            <a:off x="9637220" y="3882478"/>
            <a:ext cx="91443" cy="865858"/>
            <a:chOff x="8018504" y="2160067"/>
            <a:chExt cx="91443" cy="865858"/>
          </a:xfrm>
        </p:grpSpPr>
        <p:cxnSp>
          <p:nvCxnSpPr>
            <p:cNvPr id="77" name="Straight Connector 76">
              <a:extLst>
                <a:ext uri="{FF2B5EF4-FFF2-40B4-BE49-F238E27FC236}">
                  <a16:creationId xmlns:a16="http://schemas.microsoft.com/office/drawing/2014/main" xmlns="" id="{0B869EDE-7A7B-4D5D-930F-EDD1DD056783}"/>
                </a:ext>
              </a:extLst>
            </p:cNvPr>
            <p:cNvCxnSpPr>
              <a:cxnSpLocks/>
            </p:cNvCxnSpPr>
            <p:nvPr/>
          </p:nvCxnSpPr>
          <p:spPr bwMode="auto">
            <a:xfrm rot="5400000">
              <a:off x="7631297" y="2592996"/>
              <a:ext cx="865858" cy="0"/>
            </a:xfrm>
            <a:prstGeom prst="line">
              <a:avLst/>
            </a:prstGeom>
            <a:noFill/>
            <a:ln w="28575" cap="flat" cmpd="sng" algn="ctr">
              <a:solidFill>
                <a:schemeClr val="accent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xmlns="" id="{47BF332D-FDA4-47D2-8556-136325A8E5C5}"/>
                </a:ext>
              </a:extLst>
            </p:cNvPr>
            <p:cNvCxnSpPr>
              <a:cxnSpLocks/>
            </p:cNvCxnSpPr>
            <p:nvPr/>
          </p:nvCxnSpPr>
          <p:spPr bwMode="auto">
            <a:xfrm flipH="1">
              <a:off x="8018504" y="2162881"/>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xmlns="" id="{DCC58F3D-0484-4965-8F26-D7B3DB3500BF}"/>
                </a:ext>
              </a:extLst>
            </p:cNvPr>
            <p:cNvCxnSpPr>
              <a:cxnSpLocks/>
            </p:cNvCxnSpPr>
            <p:nvPr/>
          </p:nvCxnSpPr>
          <p:spPr bwMode="auto">
            <a:xfrm flipH="1">
              <a:off x="8018507" y="3025924"/>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9" name="Group 80">
            <a:extLst>
              <a:ext uri="{FF2B5EF4-FFF2-40B4-BE49-F238E27FC236}">
                <a16:creationId xmlns:a16="http://schemas.microsoft.com/office/drawing/2014/main" xmlns="" id="{D8611B7C-7893-4A15-A4FB-75583E0BCBFF}"/>
              </a:ext>
            </a:extLst>
          </p:cNvPr>
          <p:cNvGrpSpPr/>
          <p:nvPr/>
        </p:nvGrpSpPr>
        <p:grpSpPr>
          <a:xfrm rot="16200000">
            <a:off x="10404690" y="4387140"/>
            <a:ext cx="91443" cy="741779"/>
            <a:chOff x="8018504" y="2284146"/>
            <a:chExt cx="91443" cy="741779"/>
          </a:xfrm>
        </p:grpSpPr>
        <p:cxnSp>
          <p:nvCxnSpPr>
            <p:cNvPr id="82" name="Straight Connector 81">
              <a:extLst>
                <a:ext uri="{FF2B5EF4-FFF2-40B4-BE49-F238E27FC236}">
                  <a16:creationId xmlns:a16="http://schemas.microsoft.com/office/drawing/2014/main" xmlns="" id="{CC1E168F-41FE-4C1C-B1F8-0D26B0F28C04}"/>
                </a:ext>
              </a:extLst>
            </p:cNvPr>
            <p:cNvCxnSpPr>
              <a:cxnSpLocks/>
            </p:cNvCxnSpPr>
            <p:nvPr/>
          </p:nvCxnSpPr>
          <p:spPr bwMode="auto">
            <a:xfrm rot="5400000">
              <a:off x="7693337" y="2655036"/>
              <a:ext cx="741779" cy="0"/>
            </a:xfrm>
            <a:prstGeom prst="line">
              <a:avLst/>
            </a:prstGeom>
            <a:noFill/>
            <a:ln w="28575" cap="flat" cmpd="sng" algn="ctr">
              <a:solidFill>
                <a:schemeClr val="accent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xmlns="" id="{551456E6-36B6-473A-BAFA-DF95BE293B83}"/>
                </a:ext>
              </a:extLst>
            </p:cNvPr>
            <p:cNvCxnSpPr>
              <a:cxnSpLocks/>
            </p:cNvCxnSpPr>
            <p:nvPr/>
          </p:nvCxnSpPr>
          <p:spPr bwMode="auto">
            <a:xfrm flipH="1">
              <a:off x="8018504" y="2300418"/>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xmlns="" id="{FEAD2C4E-626B-4C02-BD65-5AA126DF7BF9}"/>
                </a:ext>
              </a:extLst>
            </p:cNvPr>
            <p:cNvCxnSpPr>
              <a:cxnSpLocks/>
            </p:cNvCxnSpPr>
            <p:nvPr/>
          </p:nvCxnSpPr>
          <p:spPr bwMode="auto">
            <a:xfrm flipH="1">
              <a:off x="8018507" y="3025924"/>
              <a:ext cx="91440" cy="0"/>
            </a:xfrm>
            <a:prstGeom prst="line">
              <a:avLst/>
            </a:prstGeom>
            <a:noFill/>
            <a:ln w="28575" cap="flat" cmpd="sng" algn="ctr">
              <a:solidFill>
                <a:schemeClr val="accent1"/>
              </a:solidFill>
              <a:prstDash val="solid"/>
              <a:round/>
              <a:headEnd type="none" w="med" len="med"/>
              <a:tailEnd type="none" w="med" len="med"/>
            </a:ln>
            <a:effectLst/>
          </p:spPr>
        </p:cxnSp>
      </p:grpSp>
      <p:sp>
        <p:nvSpPr>
          <p:cNvPr id="86" name="Rectangle 85">
            <a:extLst>
              <a:ext uri="{FF2B5EF4-FFF2-40B4-BE49-F238E27FC236}">
                <a16:creationId xmlns:a16="http://schemas.microsoft.com/office/drawing/2014/main" xmlns="" id="{601CF322-BE54-444A-9C10-92FDD1173252}"/>
              </a:ext>
            </a:extLst>
          </p:cNvPr>
          <p:cNvSpPr/>
          <p:nvPr/>
        </p:nvSpPr>
        <p:spPr bwMode="auto">
          <a:xfrm>
            <a:off x="10141400" y="3826923"/>
            <a:ext cx="69178" cy="69178"/>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8" name="Rectangle 87">
            <a:extLst>
              <a:ext uri="{FF2B5EF4-FFF2-40B4-BE49-F238E27FC236}">
                <a16:creationId xmlns:a16="http://schemas.microsoft.com/office/drawing/2014/main" xmlns="" id="{9193EA39-5C6D-4375-8F5B-413CB546167D}"/>
              </a:ext>
            </a:extLst>
          </p:cNvPr>
          <p:cNvSpPr/>
          <p:nvPr/>
        </p:nvSpPr>
        <p:spPr bwMode="auto">
          <a:xfrm>
            <a:off x="9656379" y="4278428"/>
            <a:ext cx="69178" cy="69178"/>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0" name="Rectangle 89">
            <a:extLst>
              <a:ext uri="{FF2B5EF4-FFF2-40B4-BE49-F238E27FC236}">
                <a16:creationId xmlns:a16="http://schemas.microsoft.com/office/drawing/2014/main" xmlns="" id="{727512A7-E92A-4739-BD59-11BA47042ED9}"/>
              </a:ext>
            </a:extLst>
          </p:cNvPr>
          <p:cNvSpPr/>
          <p:nvPr/>
        </p:nvSpPr>
        <p:spPr bwMode="auto">
          <a:xfrm>
            <a:off x="10420931" y="4723439"/>
            <a:ext cx="69178" cy="69178"/>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2" name="Rectangle 91">
            <a:extLst>
              <a:ext uri="{FF2B5EF4-FFF2-40B4-BE49-F238E27FC236}">
                <a16:creationId xmlns:a16="http://schemas.microsoft.com/office/drawing/2014/main" xmlns="" id="{B2883BCE-68B1-45BC-BC70-27F2F77F2B68}"/>
              </a:ext>
            </a:extLst>
          </p:cNvPr>
          <p:cNvSpPr/>
          <p:nvPr/>
        </p:nvSpPr>
        <p:spPr bwMode="auto">
          <a:xfrm>
            <a:off x="10046817" y="2034743"/>
            <a:ext cx="69178" cy="69178"/>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4" name="Rectangle 93">
            <a:extLst>
              <a:ext uri="{FF2B5EF4-FFF2-40B4-BE49-F238E27FC236}">
                <a16:creationId xmlns:a16="http://schemas.microsoft.com/office/drawing/2014/main" xmlns="" id="{FA54F5E8-6141-43BE-9744-888D6F00B2E4}"/>
              </a:ext>
            </a:extLst>
          </p:cNvPr>
          <p:cNvSpPr/>
          <p:nvPr/>
        </p:nvSpPr>
        <p:spPr bwMode="auto">
          <a:xfrm>
            <a:off x="9537653" y="2490787"/>
            <a:ext cx="69178" cy="69178"/>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6" name="Rectangle 95">
            <a:extLst>
              <a:ext uri="{FF2B5EF4-FFF2-40B4-BE49-F238E27FC236}">
                <a16:creationId xmlns:a16="http://schemas.microsoft.com/office/drawing/2014/main" xmlns="" id="{E6A76741-6F9D-457D-B86D-9627B0B55BC1}"/>
              </a:ext>
            </a:extLst>
          </p:cNvPr>
          <p:cNvSpPr/>
          <p:nvPr/>
        </p:nvSpPr>
        <p:spPr bwMode="auto">
          <a:xfrm>
            <a:off x="10322675" y="2887354"/>
            <a:ext cx="69178" cy="69178"/>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27182595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6F2803-AA99-4CA4-93C2-E7DD1AFDBDBF}"/>
              </a:ext>
            </a:extLst>
          </p:cNvPr>
          <p:cNvSpPr>
            <a:spLocks noGrp="1"/>
          </p:cNvSpPr>
          <p:nvPr>
            <p:ph type="title"/>
          </p:nvPr>
        </p:nvSpPr>
        <p:spPr>
          <a:xfrm>
            <a:off x="1678675" y="251774"/>
            <a:ext cx="8407021" cy="1103313"/>
          </a:xfrm>
        </p:spPr>
        <p:txBody>
          <a:bodyPr/>
          <a:lstStyle/>
          <a:p>
            <a:pPr algn="ctr"/>
            <a:r>
              <a:rPr lang="en-US" dirty="0">
                <a:solidFill>
                  <a:schemeClr val="bg1"/>
                </a:solidFill>
              </a:rPr>
              <a:t>COVACTA: Tocilizumab vs Placebo </a:t>
            </a:r>
            <a:r>
              <a:rPr lang="ro-RO" dirty="0" smtClean="0">
                <a:solidFill>
                  <a:schemeClr val="bg1"/>
                </a:solidFill>
              </a:rPr>
              <a:t>în formele severe COVID-19</a:t>
            </a:r>
            <a:endParaRPr lang="en-US" dirty="0">
              <a:solidFill>
                <a:schemeClr val="bg1"/>
              </a:solidFill>
            </a:endParaRPr>
          </a:p>
        </p:txBody>
      </p:sp>
      <p:sp>
        <p:nvSpPr>
          <p:cNvPr id="3" name="Content Placeholder 2">
            <a:extLst>
              <a:ext uri="{FF2B5EF4-FFF2-40B4-BE49-F238E27FC236}">
                <a16:creationId xmlns:a16="http://schemas.microsoft.com/office/drawing/2014/main" xmlns="" id="{F50D710D-883B-40D7-AAC0-0BAAAF0C1C04}"/>
              </a:ext>
            </a:extLst>
          </p:cNvPr>
          <p:cNvSpPr>
            <a:spLocks noGrp="1"/>
          </p:cNvSpPr>
          <p:nvPr>
            <p:ph sz="half" idx="1"/>
          </p:nvPr>
        </p:nvSpPr>
        <p:spPr>
          <a:xfrm>
            <a:off x="601819" y="1510730"/>
            <a:ext cx="5621559" cy="4385103"/>
          </a:xfrm>
        </p:spPr>
        <p:txBody>
          <a:bodyPr/>
          <a:lstStyle/>
          <a:p>
            <a:r>
              <a:rPr lang="ro-RO" sz="2400" dirty="0" smtClean="0"/>
              <a:t>Studiu de fază III, internațional, randomizat, dublu-orb, cu grup placebo</a:t>
            </a:r>
            <a:endParaRPr lang="en-US" sz="2400" dirty="0"/>
          </a:p>
          <a:p>
            <a:endParaRPr lang="en-US" sz="2400" dirty="0"/>
          </a:p>
          <a:p>
            <a:endParaRPr lang="en-US" sz="2400" dirty="0"/>
          </a:p>
          <a:p>
            <a:endParaRPr lang="en-US" sz="2400" dirty="0"/>
          </a:p>
          <a:p>
            <a:endParaRPr lang="en-US" sz="2400" dirty="0"/>
          </a:p>
          <a:p>
            <a:r>
              <a:rPr lang="ro-RO" sz="2400" dirty="0" smtClean="0"/>
              <a:t>Obiectiv primar: starea clinică evaluată prin scala ordinală,pe baza necesității terapiei intensive și / sau a utilizării ventilatorului, a necesității de oxigen suplimentar</a:t>
            </a:r>
            <a:endParaRPr lang="en-US" sz="2400" dirty="0"/>
          </a:p>
        </p:txBody>
      </p:sp>
      <p:sp>
        <p:nvSpPr>
          <p:cNvPr id="8" name="Content Placeholder 7">
            <a:extLst>
              <a:ext uri="{FF2B5EF4-FFF2-40B4-BE49-F238E27FC236}">
                <a16:creationId xmlns:a16="http://schemas.microsoft.com/office/drawing/2014/main" xmlns="" id="{B195A0AC-B132-46D8-8726-D3E41D953773}"/>
              </a:ext>
            </a:extLst>
          </p:cNvPr>
          <p:cNvSpPr>
            <a:spLocks noGrp="1"/>
          </p:cNvSpPr>
          <p:nvPr>
            <p:ph sz="half" idx="2"/>
          </p:nvPr>
        </p:nvSpPr>
        <p:spPr>
          <a:xfrm>
            <a:off x="6348168" y="1510730"/>
            <a:ext cx="5337546" cy="4679462"/>
          </a:xfrm>
        </p:spPr>
        <p:txBody>
          <a:bodyPr/>
          <a:lstStyle/>
          <a:p>
            <a:r>
              <a:rPr lang="ro-RO" sz="2400" dirty="0" smtClean="0"/>
              <a:t>Obiectiv principal </a:t>
            </a:r>
            <a:r>
              <a:rPr lang="ro-RO" sz="2400" b="1" dirty="0" smtClean="0"/>
              <a:t>neîndeplinit</a:t>
            </a:r>
            <a:r>
              <a:rPr lang="en-US" sz="2400" dirty="0" smtClean="0"/>
              <a:t>: </a:t>
            </a:r>
            <a:r>
              <a:rPr lang="ro-RO" sz="2400" dirty="0" smtClean="0"/>
              <a:t>starea clinică la 4 săptămâni, similară statistic între cele două brațe</a:t>
            </a:r>
            <a:endParaRPr lang="en-US" sz="2400" dirty="0"/>
          </a:p>
          <a:p>
            <a:pPr lvl="1"/>
            <a:r>
              <a:rPr lang="en-US" sz="2200" dirty="0"/>
              <a:t>OR: 1.19 (95% CI: 0.81-1.76; </a:t>
            </a:r>
            <a:r>
              <a:rPr lang="en-US" sz="2200" i="1" dirty="0"/>
              <a:t>P</a:t>
            </a:r>
            <a:r>
              <a:rPr lang="en-US" sz="2200" dirty="0"/>
              <a:t> = .36)</a:t>
            </a:r>
          </a:p>
          <a:p>
            <a:r>
              <a:rPr lang="ro-RO" sz="2400" dirty="0" smtClean="0"/>
              <a:t>Obiective principale suplimentare la 4 săptămâni </a:t>
            </a:r>
            <a:r>
              <a:rPr lang="en-US" sz="2400" dirty="0" err="1" smtClean="0"/>
              <a:t>tocilizumab</a:t>
            </a:r>
            <a:r>
              <a:rPr lang="en-US" sz="2400" dirty="0" smtClean="0"/>
              <a:t> </a:t>
            </a:r>
            <a:r>
              <a:rPr lang="en-US" sz="2400" dirty="0"/>
              <a:t>vs placebo</a:t>
            </a:r>
          </a:p>
          <a:p>
            <a:pPr lvl="1"/>
            <a:r>
              <a:rPr lang="en-US" sz="2200" dirty="0" smtClean="0"/>
              <a:t>De</a:t>
            </a:r>
            <a:r>
              <a:rPr lang="ro-RO" sz="2200" dirty="0" smtClean="0"/>
              <a:t>cese</a:t>
            </a:r>
            <a:r>
              <a:rPr lang="en-US" sz="2200" dirty="0" smtClean="0"/>
              <a:t>: </a:t>
            </a:r>
            <a:r>
              <a:rPr lang="en-US" sz="2200" dirty="0"/>
              <a:t>19.7% vs 19.4% (</a:t>
            </a:r>
            <a:r>
              <a:rPr lang="en-US" sz="2200" i="1" dirty="0"/>
              <a:t>P</a:t>
            </a:r>
            <a:r>
              <a:rPr lang="en-US" sz="2200" dirty="0"/>
              <a:t> = .9410) </a:t>
            </a:r>
          </a:p>
          <a:p>
            <a:pPr lvl="1"/>
            <a:r>
              <a:rPr lang="en-US" sz="2200" dirty="0" err="1" smtClean="0"/>
              <a:t>Infec</a:t>
            </a:r>
            <a:r>
              <a:rPr lang="ro-RO" sz="2200" dirty="0" smtClean="0"/>
              <a:t>ții</a:t>
            </a:r>
            <a:r>
              <a:rPr lang="en-US" sz="2200" dirty="0" smtClean="0"/>
              <a:t>: </a:t>
            </a:r>
            <a:r>
              <a:rPr lang="en-US" sz="2200" dirty="0"/>
              <a:t>38.3% vs 40.6%</a:t>
            </a:r>
          </a:p>
          <a:p>
            <a:pPr lvl="1"/>
            <a:r>
              <a:rPr lang="ro-RO" sz="2200" dirty="0" smtClean="0"/>
              <a:t>Infecții importante</a:t>
            </a:r>
            <a:r>
              <a:rPr lang="en-US" sz="2200" dirty="0" smtClean="0"/>
              <a:t>: </a:t>
            </a:r>
            <a:r>
              <a:rPr lang="en-US" sz="2200" dirty="0"/>
              <a:t>21.0% vs 25.9%</a:t>
            </a:r>
          </a:p>
          <a:p>
            <a:r>
              <a:rPr lang="ro-RO" sz="2400" dirty="0" smtClean="0"/>
              <a:t>Nu există date suplimentare de siguranță cu privire la </a:t>
            </a:r>
            <a:r>
              <a:rPr lang="en-US" sz="2400" dirty="0" err="1" smtClean="0"/>
              <a:t>tocilizumab</a:t>
            </a:r>
            <a:endParaRPr lang="en-US" sz="2400" dirty="0"/>
          </a:p>
          <a:p>
            <a:endParaRPr lang="en-US" sz="2400" dirty="0"/>
          </a:p>
        </p:txBody>
      </p:sp>
      <p:grpSp>
        <p:nvGrpSpPr>
          <p:cNvPr id="4" name="Group 1">
            <a:extLst>
              <a:ext uri="{FF2B5EF4-FFF2-40B4-BE49-F238E27FC236}">
                <a16:creationId xmlns:a16="http://schemas.microsoft.com/office/drawing/2014/main" xmlns="" id="{E7E79E37-5B43-4219-83C6-099BA42D6500}"/>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a16="http://schemas.microsoft.com/office/drawing/2014/main" xmlns="" id="{93A04B10-3BBD-4F7D-88AE-C7BA1EDF629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xmlns="" id="{10959BAD-9467-4061-B814-6623F5F5AF69}"/>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455560"/>
                  </a:solidFill>
                  <a:latin typeface="Calibri" panose="020F0502020204030204" pitchFamily="34" charset="0"/>
                  <a:hlinkClick r:id="rId4"/>
                </a:rPr>
                <a:t>clinicaloptions.com</a:t>
              </a:r>
              <a:endParaRPr lang="en-US" altLang="en-US" sz="1400" b="0" dirty="0">
                <a:solidFill>
                  <a:srgbClr val="455560"/>
                </a:solidFill>
                <a:latin typeface="Calibri" panose="020F0502020204030204" pitchFamily="34" charset="0"/>
              </a:endParaRPr>
            </a:p>
          </p:txBody>
        </p:sp>
      </p:grpSp>
      <p:sp>
        <p:nvSpPr>
          <p:cNvPr id="7" name="Text Box 15">
            <a:extLst>
              <a:ext uri="{FF2B5EF4-FFF2-40B4-BE49-F238E27FC236}">
                <a16:creationId xmlns:a16="http://schemas.microsoft.com/office/drawing/2014/main" xmlns="" id="{C416E9A2-B3EB-41A5-9FE6-4FD0D9C94A69}"/>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NCT04320615. https://www.roche.com/investors/updates/inv-update-2020-07-29.htm. Press release only, not peer reviewed.</a:t>
            </a:r>
          </a:p>
        </p:txBody>
      </p:sp>
      <p:sp>
        <p:nvSpPr>
          <p:cNvPr id="10" name="Text Box 45">
            <a:extLst>
              <a:ext uri="{FF2B5EF4-FFF2-40B4-BE49-F238E27FC236}">
                <a16:creationId xmlns:a16="http://schemas.microsoft.com/office/drawing/2014/main" xmlns="" id="{BC623D20-47AE-447B-994D-FBCE52B09B9A}"/>
              </a:ext>
            </a:extLst>
          </p:cNvPr>
          <p:cNvSpPr txBox="1">
            <a:spLocks noChangeArrowheads="1"/>
          </p:cNvSpPr>
          <p:nvPr/>
        </p:nvSpPr>
        <p:spPr bwMode="auto">
          <a:xfrm>
            <a:off x="398017" y="2739318"/>
            <a:ext cx="2375874"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ro-RO" altLang="en-US" sz="1800" dirty="0" smtClean="0">
                <a:solidFill>
                  <a:srgbClr val="000000"/>
                </a:solidFill>
                <a:latin typeface="Calibri" panose="020F0502020204030204" pitchFamily="34" charset="0"/>
              </a:rPr>
              <a:t>Adulți spitalizați cu pneumonie asociată formelor severe COVID-19</a:t>
            </a:r>
            <a:endParaRPr lang="en-US" altLang="en-US" sz="1800" dirty="0">
              <a:solidFill>
                <a:srgbClr val="000000"/>
              </a:solidFill>
              <a:latin typeface="Calibri" panose="020F0502020204030204" pitchFamily="34" charset="0"/>
              <a:cs typeface="Arial" panose="020B0604020202020204" pitchFamily="34" charset="0"/>
            </a:endParaRPr>
          </a:p>
          <a:p>
            <a:pPr lvl="0" algn="ctr" eaLnBrk="0" fontAlgn="base" hangingPunct="0">
              <a:lnSpc>
                <a:spcPct val="100000"/>
              </a:lnSpc>
              <a:spcBef>
                <a:spcPct val="0"/>
              </a:spcBef>
              <a:spcAft>
                <a:spcPct val="0"/>
              </a:spcAft>
              <a:buClrTx/>
              <a:buNone/>
            </a:pPr>
            <a:r>
              <a:rPr lang="en-US" altLang="en-US" sz="1800" dirty="0">
                <a:solidFill>
                  <a:srgbClr val="000000"/>
                </a:solidFill>
                <a:latin typeface="Calibri" panose="020F0502020204030204" pitchFamily="34" charset="0"/>
                <a:cs typeface="Arial" panose="020B0604020202020204" pitchFamily="34" charset="0"/>
              </a:rPr>
              <a:t>(N = 450) </a:t>
            </a: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endParaRPr>
          </a:p>
        </p:txBody>
      </p:sp>
      <p:sp>
        <p:nvSpPr>
          <p:cNvPr id="12" name="Rectangle 49">
            <a:extLst>
              <a:ext uri="{FF2B5EF4-FFF2-40B4-BE49-F238E27FC236}">
                <a16:creationId xmlns:a16="http://schemas.microsoft.com/office/drawing/2014/main" xmlns="" id="{BE968AF6-8C91-43C8-B586-9C918BA6FB86}"/>
              </a:ext>
            </a:extLst>
          </p:cNvPr>
          <p:cNvSpPr>
            <a:spLocks noChangeArrowheads="1"/>
          </p:cNvSpPr>
          <p:nvPr/>
        </p:nvSpPr>
        <p:spPr bwMode="auto">
          <a:xfrm>
            <a:off x="3114137" y="2582148"/>
            <a:ext cx="2926080" cy="834049"/>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Tocilizumab IV + SoC</a:t>
            </a:r>
            <a:endParaRPr lang="en-US" altLang="en-US" sz="1800" dirty="0">
              <a:solidFill>
                <a:srgbClr val="FFFFFF"/>
              </a:solidFill>
              <a:latin typeface="Calibri" panose="020F0502020204030204" pitchFamily="34" charset="0"/>
              <a:cs typeface="Arial" panose="020B0604020202020204" pitchFamily="34" charset="0"/>
            </a:endParaRPr>
          </a:p>
        </p:txBody>
      </p:sp>
      <p:sp>
        <p:nvSpPr>
          <p:cNvPr id="14" name="Rectangle 50">
            <a:extLst>
              <a:ext uri="{FF2B5EF4-FFF2-40B4-BE49-F238E27FC236}">
                <a16:creationId xmlns:a16="http://schemas.microsoft.com/office/drawing/2014/main" xmlns="" id="{268BB3F7-058F-4E36-AE83-5602D50DE1D0}"/>
              </a:ext>
            </a:extLst>
          </p:cNvPr>
          <p:cNvSpPr>
            <a:spLocks noChangeArrowheads="1"/>
          </p:cNvSpPr>
          <p:nvPr/>
        </p:nvSpPr>
        <p:spPr bwMode="auto">
          <a:xfrm>
            <a:off x="3114137" y="3531335"/>
            <a:ext cx="2926080" cy="834048"/>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Placebo + SoC</a:t>
            </a:r>
            <a:endParaRPr lang="en-US" altLang="en-US" sz="1800" dirty="0">
              <a:solidFill>
                <a:srgbClr val="FFFFFF"/>
              </a:solidFill>
              <a:latin typeface="Calibri" panose="020F0502020204030204" pitchFamily="34" charset="0"/>
              <a:cs typeface="Arial" panose="020B0604020202020204" pitchFamily="34" charset="0"/>
            </a:endParaRPr>
          </a:p>
        </p:txBody>
      </p:sp>
      <p:sp>
        <p:nvSpPr>
          <p:cNvPr id="16" name="Line 53">
            <a:extLst>
              <a:ext uri="{FF2B5EF4-FFF2-40B4-BE49-F238E27FC236}">
                <a16:creationId xmlns:a16="http://schemas.microsoft.com/office/drawing/2014/main" xmlns="" id="{75E140FC-E794-48A3-B1F8-21E817F84B38}"/>
              </a:ext>
            </a:extLst>
          </p:cNvPr>
          <p:cNvSpPr>
            <a:spLocks noChangeShapeType="1"/>
          </p:cNvSpPr>
          <p:nvPr/>
        </p:nvSpPr>
        <p:spPr bwMode="auto">
          <a:xfrm>
            <a:off x="2574207" y="3531335"/>
            <a:ext cx="425630" cy="358775"/>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 name="Line 54">
            <a:extLst>
              <a:ext uri="{FF2B5EF4-FFF2-40B4-BE49-F238E27FC236}">
                <a16:creationId xmlns:a16="http://schemas.microsoft.com/office/drawing/2014/main" xmlns="" id="{FA94B6A9-19FC-43A4-9838-F7173ECEF2D2}"/>
              </a:ext>
            </a:extLst>
          </p:cNvPr>
          <p:cNvSpPr>
            <a:spLocks noChangeShapeType="1"/>
          </p:cNvSpPr>
          <p:nvPr/>
        </p:nvSpPr>
        <p:spPr bwMode="auto">
          <a:xfrm flipV="1">
            <a:off x="2574207" y="2939196"/>
            <a:ext cx="425630" cy="371817"/>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 xmlns:p14="http://schemas.microsoft.com/office/powerpoint/2010/main" val="13246623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6F2803-AA99-4CA4-93C2-E7DD1AFDBDBF}"/>
              </a:ext>
            </a:extLst>
          </p:cNvPr>
          <p:cNvSpPr>
            <a:spLocks noGrp="1"/>
          </p:cNvSpPr>
          <p:nvPr>
            <p:ph type="title"/>
          </p:nvPr>
        </p:nvSpPr>
        <p:spPr/>
        <p:txBody>
          <a:bodyPr/>
          <a:lstStyle/>
          <a:p>
            <a:pPr algn="ctr"/>
            <a:r>
              <a:rPr lang="en-US" dirty="0">
                <a:solidFill>
                  <a:schemeClr val="bg1"/>
                </a:solidFill>
              </a:rPr>
              <a:t>EMPACTA: Tocilizumab </a:t>
            </a:r>
            <a:r>
              <a:rPr lang="en-US" dirty="0" err="1">
                <a:solidFill>
                  <a:schemeClr val="bg1"/>
                </a:solidFill>
              </a:rPr>
              <a:t>vs</a:t>
            </a:r>
            <a:r>
              <a:rPr lang="en-US" dirty="0">
                <a:solidFill>
                  <a:schemeClr val="bg1"/>
                </a:solidFill>
              </a:rPr>
              <a:t> </a:t>
            </a:r>
            <a:r>
              <a:rPr lang="en-US" dirty="0" smtClean="0">
                <a:solidFill>
                  <a:schemeClr val="bg1"/>
                </a:solidFill>
              </a:rPr>
              <a:t>Placebo</a:t>
            </a:r>
            <a:r>
              <a:rPr lang="ro-RO" dirty="0" smtClean="0">
                <a:solidFill>
                  <a:schemeClr val="bg1"/>
                </a:solidFill>
              </a:rPr>
              <a:t/>
            </a:r>
            <a:br>
              <a:rPr lang="ro-RO" dirty="0" smtClean="0">
                <a:solidFill>
                  <a:schemeClr val="bg1"/>
                </a:solidFill>
              </a:rPr>
            </a:br>
            <a:r>
              <a:rPr lang="en-US" dirty="0" smtClean="0">
                <a:solidFill>
                  <a:schemeClr val="bg1"/>
                </a:solidFill>
              </a:rPr>
              <a:t> </a:t>
            </a:r>
            <a:r>
              <a:rPr lang="ro-RO" dirty="0" smtClean="0">
                <a:solidFill>
                  <a:schemeClr val="bg1"/>
                </a:solidFill>
              </a:rPr>
              <a:t>în formele severe COVID-19</a:t>
            </a:r>
            <a:endParaRPr lang="en-US" dirty="0">
              <a:solidFill>
                <a:schemeClr val="bg1"/>
              </a:solidFill>
            </a:endParaRPr>
          </a:p>
        </p:txBody>
      </p:sp>
      <p:sp>
        <p:nvSpPr>
          <p:cNvPr id="3" name="Content Placeholder 2">
            <a:extLst>
              <a:ext uri="{FF2B5EF4-FFF2-40B4-BE49-F238E27FC236}">
                <a16:creationId xmlns:a16="http://schemas.microsoft.com/office/drawing/2014/main" xmlns="" id="{F50D710D-883B-40D7-AAC0-0BAAAF0C1C04}"/>
              </a:ext>
            </a:extLst>
          </p:cNvPr>
          <p:cNvSpPr>
            <a:spLocks noGrp="1"/>
          </p:cNvSpPr>
          <p:nvPr>
            <p:ph sz="half" idx="1"/>
          </p:nvPr>
        </p:nvSpPr>
        <p:spPr/>
        <p:txBody>
          <a:bodyPr/>
          <a:lstStyle/>
          <a:p>
            <a:r>
              <a:rPr lang="ro-RO" sz="2400" dirty="0" smtClean="0"/>
              <a:t>Studiu de fază III, internațional, randomizat, dublu-orb, cu grup placebo</a:t>
            </a:r>
            <a:endParaRPr lang="en-US" sz="2400" dirty="0" smtClean="0"/>
          </a:p>
          <a:p>
            <a:endParaRPr lang="en-US" sz="2400" dirty="0"/>
          </a:p>
          <a:p>
            <a:endParaRPr lang="en-US" sz="2400" dirty="0"/>
          </a:p>
          <a:p>
            <a:endParaRPr lang="en-US" sz="2400" dirty="0"/>
          </a:p>
          <a:p>
            <a:endParaRPr lang="en-US" sz="2400" dirty="0"/>
          </a:p>
          <a:p>
            <a:r>
              <a:rPr lang="ro-RO" sz="2400" dirty="0" smtClean="0"/>
              <a:t>Obiectiv principal: proporția de pacienți care au avut nevoie de ventilație mecanică sau au decedat în ziua 28</a:t>
            </a:r>
            <a:endParaRPr lang="en-US" sz="2400" dirty="0"/>
          </a:p>
        </p:txBody>
      </p:sp>
      <p:sp>
        <p:nvSpPr>
          <p:cNvPr id="8" name="Content Placeholder 7">
            <a:extLst>
              <a:ext uri="{FF2B5EF4-FFF2-40B4-BE49-F238E27FC236}">
                <a16:creationId xmlns:a16="http://schemas.microsoft.com/office/drawing/2014/main" xmlns="" id="{B195A0AC-B132-46D8-8726-D3E41D953773}"/>
              </a:ext>
            </a:extLst>
          </p:cNvPr>
          <p:cNvSpPr>
            <a:spLocks noGrp="1"/>
          </p:cNvSpPr>
          <p:nvPr>
            <p:ph sz="half" idx="2"/>
          </p:nvPr>
        </p:nvSpPr>
        <p:spPr>
          <a:xfrm>
            <a:off x="6252634" y="1510730"/>
            <a:ext cx="5337546" cy="4679462"/>
          </a:xfrm>
        </p:spPr>
        <p:txBody>
          <a:bodyPr/>
          <a:lstStyle/>
          <a:p>
            <a:r>
              <a:rPr lang="vi-VN" sz="2400" dirty="0" smtClean="0"/>
              <a:t>Obiectiv primar </a:t>
            </a:r>
            <a:r>
              <a:rPr lang="vi-VN" sz="2400" b="1" dirty="0" smtClean="0"/>
              <a:t>îndeplinit</a:t>
            </a:r>
            <a:r>
              <a:rPr lang="vi-VN" sz="2400" dirty="0" smtClean="0"/>
              <a:t>: proporția pacienților care au progresat spre ventilație mecanică sau deces până în ziua 28 a fost de </a:t>
            </a:r>
            <a:r>
              <a:rPr lang="vi-VN" sz="2400" b="1" dirty="0" smtClean="0">
                <a:solidFill>
                  <a:srgbClr val="347588"/>
                </a:solidFill>
              </a:rPr>
              <a:t>12,2% în brațul tocilizumab </a:t>
            </a:r>
            <a:r>
              <a:rPr lang="vi-VN" sz="2400" dirty="0" smtClean="0"/>
              <a:t>față de </a:t>
            </a:r>
            <a:r>
              <a:rPr lang="vi-VN" sz="2400" b="1" dirty="0" smtClean="0">
                <a:solidFill>
                  <a:schemeClr val="accent3"/>
                </a:solidFill>
              </a:rPr>
              <a:t>19,3% în brațul placebo</a:t>
            </a:r>
            <a:endParaRPr lang="ro-RO" sz="2400" b="1" dirty="0" smtClean="0">
              <a:solidFill>
                <a:schemeClr val="accent3"/>
              </a:solidFill>
            </a:endParaRPr>
          </a:p>
          <a:p>
            <a:pPr lvl="1"/>
            <a:r>
              <a:rPr lang="en-US" sz="2200" dirty="0" smtClean="0"/>
              <a:t>HR</a:t>
            </a:r>
            <a:r>
              <a:rPr lang="en-US" sz="2200" dirty="0"/>
              <a:t>: 0.56 (95% CI: 0.32-0.97; </a:t>
            </a:r>
            <a:r>
              <a:rPr lang="en-US" sz="2200" i="1" dirty="0"/>
              <a:t>P</a:t>
            </a:r>
            <a:r>
              <a:rPr lang="en-US" sz="2200" dirty="0"/>
              <a:t> = .0348)</a:t>
            </a:r>
          </a:p>
          <a:p>
            <a:r>
              <a:rPr lang="ro-RO" sz="2400" dirty="0" smtClean="0"/>
              <a:t>Nu s-au observat diferențe în ceea ce privește durata de timp până la externare, durata de timp până la ameliorarea clinică, durata de timp până la eșecul clinic, incidența infecțiilor sau mortalitatea</a:t>
            </a:r>
            <a:endParaRPr lang="en-US" sz="2600" dirty="0"/>
          </a:p>
        </p:txBody>
      </p:sp>
      <p:grpSp>
        <p:nvGrpSpPr>
          <p:cNvPr id="4" name="Group 1">
            <a:extLst>
              <a:ext uri="{FF2B5EF4-FFF2-40B4-BE49-F238E27FC236}">
                <a16:creationId xmlns:a16="http://schemas.microsoft.com/office/drawing/2014/main" xmlns="" id="{E7E79E37-5B43-4219-83C6-099BA42D6500}"/>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a16="http://schemas.microsoft.com/office/drawing/2014/main" xmlns="" id="{93A04B10-3BBD-4F7D-88AE-C7BA1EDF629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xmlns="" id="{10959BAD-9467-4061-B814-6623F5F5AF69}"/>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455560"/>
                  </a:solidFill>
                  <a:latin typeface="Calibri" panose="020F0502020204030204" pitchFamily="34" charset="0"/>
                  <a:hlinkClick r:id="rId4"/>
                </a:rPr>
                <a:t>clinicaloptions.com</a:t>
              </a:r>
              <a:endParaRPr lang="en-US" altLang="en-US" sz="1400" b="0" dirty="0">
                <a:solidFill>
                  <a:srgbClr val="455560"/>
                </a:solidFill>
                <a:latin typeface="Calibri" panose="020F0502020204030204" pitchFamily="34" charset="0"/>
              </a:endParaRPr>
            </a:p>
          </p:txBody>
        </p:sp>
      </p:grpSp>
      <p:sp>
        <p:nvSpPr>
          <p:cNvPr id="7" name="Text Box 15">
            <a:extLst>
              <a:ext uri="{FF2B5EF4-FFF2-40B4-BE49-F238E27FC236}">
                <a16:creationId xmlns:a16="http://schemas.microsoft.com/office/drawing/2014/main" xmlns="" id="{C416E9A2-B3EB-41A5-9FE6-4FD0D9C94A69}"/>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NCT04372186. https://www.roche.com/media/releases/med-cor-2020-09-18.htm. Press release only, not peer reviewed.</a:t>
            </a:r>
          </a:p>
        </p:txBody>
      </p:sp>
      <p:sp>
        <p:nvSpPr>
          <p:cNvPr id="10" name="Text Box 45">
            <a:extLst>
              <a:ext uri="{FF2B5EF4-FFF2-40B4-BE49-F238E27FC236}">
                <a16:creationId xmlns:a16="http://schemas.microsoft.com/office/drawing/2014/main" xmlns="" id="{BC623D20-47AE-447B-994D-FBCE52B09B9A}"/>
              </a:ext>
            </a:extLst>
          </p:cNvPr>
          <p:cNvSpPr txBox="1">
            <a:spLocks noChangeArrowheads="1"/>
          </p:cNvSpPr>
          <p:nvPr/>
        </p:nvSpPr>
        <p:spPr bwMode="auto">
          <a:xfrm>
            <a:off x="384370" y="2739318"/>
            <a:ext cx="2375874"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a:lnSpc>
                <a:spcPct val="100000"/>
              </a:lnSpc>
              <a:spcBef>
                <a:spcPct val="0"/>
              </a:spcBef>
              <a:spcAft>
                <a:spcPct val="0"/>
              </a:spcAft>
              <a:buClrTx/>
              <a:buNone/>
            </a:pPr>
            <a:r>
              <a:rPr lang="ro-RO" altLang="en-US" sz="1800" dirty="0" smtClean="0">
                <a:solidFill>
                  <a:srgbClr val="000000"/>
                </a:solidFill>
                <a:latin typeface="Calibri" panose="020F0502020204030204" pitchFamily="34" charset="0"/>
              </a:rPr>
              <a:t>Adulți spitalizați cu pneumonie asociată formelor severe COVID-19</a:t>
            </a:r>
            <a:endParaRPr lang="en-US" altLang="en-US" sz="1800" dirty="0" smtClean="0">
              <a:solidFill>
                <a:srgbClr val="000000"/>
              </a:solidFill>
              <a:latin typeface="Calibri" panose="020F0502020204030204" pitchFamily="34" charset="0"/>
            </a:endParaRPr>
          </a:p>
          <a:p>
            <a:pPr lvl="0" algn="ctr" eaLnBrk="0" fontAlgn="base" hangingPunct="0">
              <a:lnSpc>
                <a:spcPct val="100000"/>
              </a:lnSpc>
              <a:spcBef>
                <a:spcPct val="0"/>
              </a:spcBef>
              <a:spcAft>
                <a:spcPct val="0"/>
              </a:spcAft>
              <a:buClrTx/>
              <a:buNone/>
            </a:pPr>
            <a:r>
              <a:rPr lang="en-US" altLang="en-US" sz="1800" dirty="0" smtClean="0">
                <a:solidFill>
                  <a:srgbClr val="000000"/>
                </a:solidFill>
                <a:latin typeface="Calibri" panose="020F0502020204030204" pitchFamily="34" charset="0"/>
                <a:cs typeface="Arial" panose="020B0604020202020204" pitchFamily="34" charset="0"/>
              </a:rPr>
              <a:t>(</a:t>
            </a:r>
            <a:r>
              <a:rPr lang="en-US" altLang="en-US" sz="1800" dirty="0">
                <a:solidFill>
                  <a:srgbClr val="000000"/>
                </a:solidFill>
                <a:latin typeface="Calibri" panose="020F0502020204030204" pitchFamily="34" charset="0"/>
                <a:cs typeface="Arial" panose="020B0604020202020204" pitchFamily="34" charset="0"/>
              </a:rPr>
              <a:t>N = 389) </a:t>
            </a: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endParaRPr>
          </a:p>
        </p:txBody>
      </p:sp>
      <p:sp>
        <p:nvSpPr>
          <p:cNvPr id="12" name="Rectangle 49">
            <a:extLst>
              <a:ext uri="{FF2B5EF4-FFF2-40B4-BE49-F238E27FC236}">
                <a16:creationId xmlns:a16="http://schemas.microsoft.com/office/drawing/2014/main" xmlns="" id="{BE968AF6-8C91-43C8-B586-9C918BA6FB86}"/>
              </a:ext>
            </a:extLst>
          </p:cNvPr>
          <p:cNvSpPr>
            <a:spLocks noChangeArrowheads="1"/>
          </p:cNvSpPr>
          <p:nvPr/>
        </p:nvSpPr>
        <p:spPr bwMode="auto">
          <a:xfrm>
            <a:off x="3114137" y="2582148"/>
            <a:ext cx="2926080" cy="834049"/>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Tocilizumab IV + SoC</a:t>
            </a:r>
            <a:endParaRPr lang="en-US" altLang="en-US" sz="1800" dirty="0">
              <a:solidFill>
                <a:srgbClr val="FFFFFF"/>
              </a:solidFill>
              <a:latin typeface="Calibri" panose="020F0502020204030204" pitchFamily="34" charset="0"/>
              <a:cs typeface="Arial" panose="020B0604020202020204" pitchFamily="34" charset="0"/>
            </a:endParaRPr>
          </a:p>
        </p:txBody>
      </p:sp>
      <p:sp>
        <p:nvSpPr>
          <p:cNvPr id="14" name="Rectangle 50">
            <a:extLst>
              <a:ext uri="{FF2B5EF4-FFF2-40B4-BE49-F238E27FC236}">
                <a16:creationId xmlns:a16="http://schemas.microsoft.com/office/drawing/2014/main" xmlns="" id="{268BB3F7-058F-4E36-AE83-5602D50DE1D0}"/>
              </a:ext>
            </a:extLst>
          </p:cNvPr>
          <p:cNvSpPr>
            <a:spLocks noChangeArrowheads="1"/>
          </p:cNvSpPr>
          <p:nvPr/>
        </p:nvSpPr>
        <p:spPr bwMode="auto">
          <a:xfrm>
            <a:off x="3114137" y="3531335"/>
            <a:ext cx="2926080" cy="834048"/>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Placebo + SoC</a:t>
            </a:r>
            <a:endParaRPr lang="en-US" altLang="en-US" sz="1800" dirty="0">
              <a:solidFill>
                <a:srgbClr val="FFFFFF"/>
              </a:solidFill>
              <a:latin typeface="Calibri" panose="020F0502020204030204" pitchFamily="34" charset="0"/>
              <a:cs typeface="Arial" panose="020B0604020202020204" pitchFamily="34" charset="0"/>
            </a:endParaRPr>
          </a:p>
        </p:txBody>
      </p:sp>
      <p:sp>
        <p:nvSpPr>
          <p:cNvPr id="16" name="Line 53">
            <a:extLst>
              <a:ext uri="{FF2B5EF4-FFF2-40B4-BE49-F238E27FC236}">
                <a16:creationId xmlns:a16="http://schemas.microsoft.com/office/drawing/2014/main" xmlns="" id="{75E140FC-E794-48A3-B1F8-21E817F84B38}"/>
              </a:ext>
            </a:extLst>
          </p:cNvPr>
          <p:cNvSpPr>
            <a:spLocks noChangeShapeType="1"/>
          </p:cNvSpPr>
          <p:nvPr/>
        </p:nvSpPr>
        <p:spPr bwMode="auto">
          <a:xfrm>
            <a:off x="2574207" y="3531335"/>
            <a:ext cx="425630" cy="358775"/>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 name="Line 54">
            <a:extLst>
              <a:ext uri="{FF2B5EF4-FFF2-40B4-BE49-F238E27FC236}">
                <a16:creationId xmlns:a16="http://schemas.microsoft.com/office/drawing/2014/main" xmlns="" id="{FA94B6A9-19FC-43A4-9838-F7173ECEF2D2}"/>
              </a:ext>
            </a:extLst>
          </p:cNvPr>
          <p:cNvSpPr>
            <a:spLocks noChangeShapeType="1"/>
          </p:cNvSpPr>
          <p:nvPr/>
        </p:nvSpPr>
        <p:spPr bwMode="auto">
          <a:xfrm flipV="1">
            <a:off x="2574207" y="2939196"/>
            <a:ext cx="425630" cy="371817"/>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 xmlns:p14="http://schemas.microsoft.com/office/powerpoint/2010/main" val="2882998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236F8906-7A66-4217-B432-6EAA2AB88EE9}"/>
              </a:ext>
            </a:extLst>
          </p:cNvPr>
          <p:cNvSpPr>
            <a:spLocks noGrp="1" noChangeArrowheads="1"/>
          </p:cNvSpPr>
          <p:nvPr>
            <p:ph type="title"/>
          </p:nvPr>
        </p:nvSpPr>
        <p:spPr/>
        <p:txBody>
          <a:bodyPr/>
          <a:lstStyle/>
          <a:p>
            <a:pPr algn="ctr"/>
            <a:r>
              <a:rPr lang="en-US" altLang="en-US" dirty="0">
                <a:solidFill>
                  <a:schemeClr val="bg1"/>
                </a:solidFill>
              </a:rPr>
              <a:t>Key Ongoing Trials Investigating IL-6 Inhibitors</a:t>
            </a:r>
          </a:p>
        </p:txBody>
      </p:sp>
      <p:graphicFrame>
        <p:nvGraphicFramePr>
          <p:cNvPr id="8"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 xmlns:p14="http://schemas.microsoft.com/office/powerpoint/2010/main" val="1711004275"/>
              </p:ext>
            </p:extLst>
          </p:nvPr>
        </p:nvGraphicFramePr>
        <p:xfrm>
          <a:off x="727075" y="1604965"/>
          <a:ext cx="10755128" cy="4450176"/>
        </p:xfrm>
        <a:graphic>
          <a:graphicData uri="http://schemas.openxmlformats.org/drawingml/2006/table">
            <a:tbl>
              <a:tblPr/>
              <a:tblGrid>
                <a:gridCol w="2344350">
                  <a:extLst>
                    <a:ext uri="{9D8B030D-6E8A-4147-A177-3AD203B41FA5}">
                      <a16:colId xmlns:a16="http://schemas.microsoft.com/office/drawing/2014/main" xmlns="" val="20000"/>
                    </a:ext>
                  </a:extLst>
                </a:gridCol>
                <a:gridCol w="1421879">
                  <a:extLst>
                    <a:ext uri="{9D8B030D-6E8A-4147-A177-3AD203B41FA5}">
                      <a16:colId xmlns:a16="http://schemas.microsoft.com/office/drawing/2014/main" xmlns="" val="20001"/>
                    </a:ext>
                  </a:extLst>
                </a:gridCol>
                <a:gridCol w="1059252">
                  <a:extLst>
                    <a:ext uri="{9D8B030D-6E8A-4147-A177-3AD203B41FA5}">
                      <a16:colId xmlns:a16="http://schemas.microsoft.com/office/drawing/2014/main" xmlns="" val="3106433320"/>
                    </a:ext>
                  </a:extLst>
                </a:gridCol>
                <a:gridCol w="5929647">
                  <a:extLst>
                    <a:ext uri="{9D8B030D-6E8A-4147-A177-3AD203B41FA5}">
                      <a16:colId xmlns:a16="http://schemas.microsoft.com/office/drawing/2014/main" xmlns="" val="20003"/>
                    </a:ext>
                  </a:extLst>
                </a:gridCol>
              </a:tblGrid>
              <a:tr h="24161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Agent and Comparator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Trial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Phase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Primary Endpoint/Patient Population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7991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Tocilizumab vs SoC</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[1]</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RECOVERY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II/III (factorial design)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All-cause mortality; patients with SARS-CoV-2 infection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7991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Tocilizumab vs no immune modulating tx</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[2]</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REMAP-CAP</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IV (factorial design)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All-cause mortality; adults admitted to the ICU with community acquired pneumonia with signs and symptoms of LRT infection and radiologic evidence of new onset consolidations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4"/>
                  </a:ext>
                </a:extLst>
              </a:tr>
              <a:tr h="7991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Tocilizumab + remdesivir vs remdesivir</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[3]</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REMDACTA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III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Clinical stats on 7-category ordinal scale at Day 28; hospitalized patients with COVID-19 pneumonia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101449585"/>
                  </a:ext>
                </a:extLst>
              </a:tr>
              <a:tr h="7991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Sarilumab vs no immune modulating tx</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[2]</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REMAP-CAP</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IV (factorial design)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All-cause mortality; adults admitted to the ICU with community acquired pneumonia with signs and symptoms of LRT infection and radiologic evidence of new onset consolidations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2115104860"/>
                  </a:ext>
                </a:extLst>
              </a:tr>
              <a:tr h="7991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Sarilumab vs placebo</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NCT04327388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III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Time to improvement of 2 points in clinical status on 7-point ordinal scale; hospitalized adults with evidence of pneumonia and laboratory-confirmed SARS-CoV-2 infection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989349963"/>
                  </a:ext>
                </a:extLst>
              </a:tr>
            </a:tbl>
          </a:graphicData>
        </a:graphic>
      </p:graphicFrame>
      <p:grpSp>
        <p:nvGrpSpPr>
          <p:cNvPr id="2" name="Group 1">
            <a:extLst>
              <a:ext uri="{FF2B5EF4-FFF2-40B4-BE49-F238E27FC236}">
                <a16:creationId xmlns:a16="http://schemas.microsoft.com/office/drawing/2014/main" xmlns="" id="{AE3F60C7-19C7-48F3-9A99-9A9A16425C55}"/>
              </a:ext>
            </a:extLst>
          </p:cNvPr>
          <p:cNvGrpSpPr>
            <a:grpSpLocks/>
          </p:cNvGrpSpPr>
          <p:nvPr/>
        </p:nvGrpSpPr>
        <p:grpSpPr bwMode="auto">
          <a:xfrm>
            <a:off x="9392911" y="6213768"/>
            <a:ext cx="2488502" cy="449064"/>
            <a:chOff x="9602074" y="3550251"/>
            <a:chExt cx="2488502" cy="449257"/>
          </a:xfrm>
        </p:grpSpPr>
        <p:pic>
          <p:nvPicPr>
            <p:cNvPr id="14" name="Picture 13">
              <a:extLst>
                <a:ext uri="{FF2B5EF4-FFF2-40B4-BE49-F238E27FC236}">
                  <a16:creationId xmlns:a16="http://schemas.microsoft.com/office/drawing/2014/main" xmlns="" id="{B9FFC7A1-25AF-4911-8F81-2845501C9A31}"/>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5" name="Rectangle 8">
              <a:extLst>
                <a:ext uri="{FF2B5EF4-FFF2-40B4-BE49-F238E27FC236}">
                  <a16:creationId xmlns:a16="http://schemas.microsoft.com/office/drawing/2014/main" xmlns="" id="{CCF0FC0B-05C6-44C9-8FAF-AA43FEA6896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0"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a:t>
            </a:r>
            <a:r>
              <a:rPr lang="en-US" altLang="en-US" sz="1200" b="0" spc="-10" dirty="0">
                <a:solidFill>
                  <a:schemeClr val="bg2"/>
                </a:solidFill>
                <a:latin typeface="Calibri" panose="020F0502020204030204" pitchFamily="34" charset="0"/>
              </a:rPr>
              <a:t>NCT04381936.</a:t>
            </a:r>
            <a:r>
              <a:rPr lang="en-US" altLang="en-US" sz="1200" b="0" spc="-10" dirty="0">
                <a:solidFill>
                  <a:schemeClr val="bg2"/>
                </a:solidFill>
                <a:latin typeface="Calibri" panose="020F0502020204030204" pitchFamily="34" charset="0"/>
                <a:cs typeface="+mn-cs"/>
              </a:rPr>
              <a:t> 2. </a:t>
            </a:r>
            <a:r>
              <a:rPr lang="en-US" altLang="en-US" sz="1200" b="0" spc="-10" dirty="0">
                <a:solidFill>
                  <a:schemeClr val="bg2"/>
                </a:solidFill>
                <a:latin typeface="Calibri" panose="020F0502020204030204" pitchFamily="34" charset="0"/>
              </a:rPr>
              <a:t>NCT02735707. </a:t>
            </a:r>
            <a:r>
              <a:rPr lang="en-US" altLang="en-US" sz="1200" b="0" spc="-10" dirty="0">
                <a:solidFill>
                  <a:schemeClr val="bg2"/>
                </a:solidFill>
                <a:latin typeface="Calibri" panose="020F0502020204030204" pitchFamily="34" charset="0"/>
                <a:cs typeface="+mn-cs"/>
              </a:rPr>
              <a:t>3. NCT04409262. 4. NCT04327388</a:t>
            </a:r>
            <a:r>
              <a:rPr lang="fr-FR" altLang="en-US" sz="1200" b="0" spc="-10" dirty="0">
                <a:solidFill>
                  <a:schemeClr val="bg2"/>
                </a:solidFill>
                <a:latin typeface="Calibri" panose="020F0502020204030204" pitchFamily="34" charset="0"/>
              </a:rPr>
              <a:t>. </a:t>
            </a:r>
            <a:endParaRPr lang="en-US" altLang="en-US" sz="1200" b="0" spc="-10" dirty="0">
              <a:solidFill>
                <a:schemeClr val="bg2"/>
              </a:solidFill>
              <a:latin typeface="Calibri" panose="020F0502020204030204" pitchFamily="34" charset="0"/>
              <a:cs typeface="+mn-cs"/>
            </a:endParaRPr>
          </a:p>
        </p:txBody>
      </p:sp>
    </p:spTree>
    <p:extLst>
      <p:ext uri="{BB962C8B-B14F-4D97-AF65-F5344CB8AC3E}">
        <p14:creationId xmlns="" xmlns:p14="http://schemas.microsoft.com/office/powerpoint/2010/main" val="25990026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DF6FBCA7-FD63-442A-A640-4AAFBFAB4EAA}"/>
              </a:ext>
            </a:extLst>
          </p:cNvPr>
          <p:cNvSpPr/>
          <p:nvPr/>
        </p:nvSpPr>
        <p:spPr bwMode="auto">
          <a:xfrm rot="10800000">
            <a:off x="5022695" y="4287467"/>
            <a:ext cx="3172875" cy="1756660"/>
          </a:xfrm>
          <a:prstGeom prst="rect">
            <a:avLst/>
          </a:prstGeom>
          <a:gradFill>
            <a:gsLst>
              <a:gs pos="0">
                <a:schemeClr val="accent2"/>
              </a:gs>
              <a:gs pos="100000">
                <a:schemeClr val="tx1"/>
              </a:gs>
            </a:gsLst>
            <a:lin ang="5400000" scaled="0"/>
          </a:gradFill>
          <a:ln w="0">
            <a:gradFill>
              <a:gsLst>
                <a:gs pos="0">
                  <a:schemeClr val="accent2"/>
                </a:gs>
                <a:gs pos="100000">
                  <a:schemeClr val="tx1"/>
                </a:gs>
              </a:gsLst>
              <a:lin ang="5400000" scaled="1"/>
            </a:gra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3" name="Group 102">
            <a:extLst>
              <a:ext uri="{FF2B5EF4-FFF2-40B4-BE49-F238E27FC236}">
                <a16:creationId xmlns:a16="http://schemas.microsoft.com/office/drawing/2014/main" xmlns="" id="{773DBBA6-E801-4184-B2B8-747D0D8F1D18}"/>
              </a:ext>
            </a:extLst>
          </p:cNvPr>
          <p:cNvGrpSpPr/>
          <p:nvPr/>
        </p:nvGrpSpPr>
        <p:grpSpPr>
          <a:xfrm>
            <a:off x="4987989" y="3952822"/>
            <a:ext cx="3207581" cy="409478"/>
            <a:chOff x="0" y="2650787"/>
            <a:chExt cx="12192000" cy="1556426"/>
          </a:xfrm>
        </p:grpSpPr>
        <p:pic>
          <p:nvPicPr>
            <p:cNvPr id="102" name="Graphic 101">
              <a:extLst>
                <a:ext uri="{FF2B5EF4-FFF2-40B4-BE49-F238E27FC236}">
                  <a16:creationId xmlns:a16="http://schemas.microsoft.com/office/drawing/2014/main" xmlns="" id="{AC5B1046-1351-41F2-A59A-18DB687BFB9F}"/>
                </a:ext>
              </a:extLst>
            </p:cNvPr>
            <p:cNvPicPr>
              <a:picLocks noChangeAspect="1"/>
            </p:cNvPicPr>
            <p:nvPr/>
          </p:nvPicPr>
          <p:blipFill>
            <a:blip r:embed="rId2" cstate="screen">
              <a:extLst>
                <a:ext uri="{28A0092B-C50C-407E-A947-70E740481C1C}">
                  <a14:useLocalDpi xmlns="" xmlns:a14="http://schemas.microsoft.com/office/drawing/2010/main"/>
                </a:ext>
                <a:ext uri="{96DAC541-7B7A-43D3-8B79-37D633B846F1}">
                  <asvg:svgBlip xmlns:asvg="http://schemas.microsoft.com/office/drawing/2016/SVG/main" xmlns="" r:embed="rId3"/>
                </a:ext>
              </a:extLst>
            </a:blip>
            <a:stretch>
              <a:fillRect/>
            </a:stretch>
          </p:blipFill>
          <p:spPr>
            <a:xfrm>
              <a:off x="0" y="2808049"/>
              <a:ext cx="12192000" cy="1241901"/>
            </a:xfrm>
            <a:prstGeom prst="rect">
              <a:avLst/>
            </a:prstGeom>
          </p:spPr>
        </p:pic>
        <p:pic>
          <p:nvPicPr>
            <p:cNvPr id="101" name="Graphic 100">
              <a:extLst>
                <a:ext uri="{FF2B5EF4-FFF2-40B4-BE49-F238E27FC236}">
                  <a16:creationId xmlns:a16="http://schemas.microsoft.com/office/drawing/2014/main" xmlns="" id="{AC5C174F-B5AA-4286-B35E-AADCFCC88481}"/>
                </a:ext>
              </a:extLst>
            </p:cNvPr>
            <p:cNvPicPr>
              <a:picLocks noChangeAspect="1"/>
            </p:cNvPicPr>
            <p:nvPr/>
          </p:nvPicPr>
          <p:blipFill>
            <a:blip r:embed="rId4" cstate="screen">
              <a:extLst>
                <a:ext uri="{28A0092B-C50C-407E-A947-70E740481C1C}">
                  <a14:useLocalDpi xmlns="" xmlns:a14="http://schemas.microsoft.com/office/drawing/2010/main"/>
                </a:ext>
                <a:ext uri="{96DAC541-7B7A-43D3-8B79-37D633B846F1}">
                  <asvg:svgBlip xmlns:asvg="http://schemas.microsoft.com/office/drawing/2016/SVG/main" xmlns="" r:embed="rId5"/>
                </a:ext>
              </a:extLst>
            </a:blip>
            <a:stretch>
              <a:fillRect/>
            </a:stretch>
          </p:blipFill>
          <p:spPr>
            <a:xfrm>
              <a:off x="0" y="2650787"/>
              <a:ext cx="12192000" cy="1556426"/>
            </a:xfrm>
            <a:prstGeom prst="rect">
              <a:avLst/>
            </a:prstGeom>
          </p:spPr>
        </p:pic>
      </p:grpSp>
      <p:sp>
        <p:nvSpPr>
          <p:cNvPr id="71" name="Freeform: Shape 70">
            <a:extLst>
              <a:ext uri="{FF2B5EF4-FFF2-40B4-BE49-F238E27FC236}">
                <a16:creationId xmlns:a16="http://schemas.microsoft.com/office/drawing/2014/main" xmlns="" id="{B9382BF0-C4FB-4737-8E16-5322A8C75603}"/>
              </a:ext>
            </a:extLst>
          </p:cNvPr>
          <p:cNvSpPr/>
          <p:nvPr/>
        </p:nvSpPr>
        <p:spPr bwMode="auto">
          <a:xfrm>
            <a:off x="6086385" y="3191877"/>
            <a:ext cx="514439" cy="1751598"/>
          </a:xfrm>
          <a:custGeom>
            <a:avLst/>
            <a:gdLst>
              <a:gd name="connsiteX0" fmla="*/ 342900 w 457200"/>
              <a:gd name="connsiteY0" fmla="*/ 1692275 h 1692275"/>
              <a:gd name="connsiteX1" fmla="*/ 447675 w 457200"/>
              <a:gd name="connsiteY1" fmla="*/ 1692275 h 1692275"/>
              <a:gd name="connsiteX2" fmla="*/ 457200 w 457200"/>
              <a:gd name="connsiteY2" fmla="*/ 1044575 h 1692275"/>
              <a:gd name="connsiteX3" fmla="*/ 431800 w 457200"/>
              <a:gd name="connsiteY3" fmla="*/ 1019175 h 1692275"/>
              <a:gd name="connsiteX4" fmla="*/ 434975 w 457200"/>
              <a:gd name="connsiteY4" fmla="*/ 403225 h 1692275"/>
              <a:gd name="connsiteX5" fmla="*/ 336550 w 457200"/>
              <a:gd name="connsiteY5" fmla="*/ 225425 h 1692275"/>
              <a:gd name="connsiteX6" fmla="*/ 317500 w 457200"/>
              <a:gd name="connsiteY6" fmla="*/ 19050 h 1692275"/>
              <a:gd name="connsiteX7" fmla="*/ 57150 w 457200"/>
              <a:gd name="connsiteY7" fmla="*/ 0 h 1692275"/>
              <a:gd name="connsiteX8" fmla="*/ 0 w 457200"/>
              <a:gd name="connsiteY8" fmla="*/ 323850 h 1692275"/>
              <a:gd name="connsiteX9" fmla="*/ 228600 w 457200"/>
              <a:gd name="connsiteY9" fmla="*/ 393700 h 1692275"/>
              <a:gd name="connsiteX10" fmla="*/ 349250 w 457200"/>
              <a:gd name="connsiteY10" fmla="*/ 565150 h 1692275"/>
              <a:gd name="connsiteX11" fmla="*/ 352425 w 457200"/>
              <a:gd name="connsiteY11" fmla="*/ 1006475 h 1692275"/>
              <a:gd name="connsiteX12" fmla="*/ 333375 w 457200"/>
              <a:gd name="connsiteY12" fmla="*/ 1031875 h 1692275"/>
              <a:gd name="connsiteX13" fmla="*/ 342900 w 457200"/>
              <a:gd name="connsiteY13" fmla="*/ 1692275 h 1692275"/>
              <a:gd name="connsiteX0" fmla="*/ 342900 w 457200"/>
              <a:gd name="connsiteY0" fmla="*/ 1745413 h 1745413"/>
              <a:gd name="connsiteX1" fmla="*/ 447675 w 457200"/>
              <a:gd name="connsiteY1" fmla="*/ 1745413 h 1745413"/>
              <a:gd name="connsiteX2" fmla="*/ 457200 w 457200"/>
              <a:gd name="connsiteY2" fmla="*/ 1097713 h 1745413"/>
              <a:gd name="connsiteX3" fmla="*/ 431800 w 457200"/>
              <a:gd name="connsiteY3" fmla="*/ 1072313 h 1745413"/>
              <a:gd name="connsiteX4" fmla="*/ 434975 w 457200"/>
              <a:gd name="connsiteY4" fmla="*/ 456363 h 1745413"/>
              <a:gd name="connsiteX5" fmla="*/ 336550 w 457200"/>
              <a:gd name="connsiteY5" fmla="*/ 278563 h 1745413"/>
              <a:gd name="connsiteX6" fmla="*/ 317500 w 457200"/>
              <a:gd name="connsiteY6" fmla="*/ 72188 h 1745413"/>
              <a:gd name="connsiteX7" fmla="*/ 57150 w 457200"/>
              <a:gd name="connsiteY7" fmla="*/ 53138 h 1745413"/>
              <a:gd name="connsiteX8" fmla="*/ 0 w 457200"/>
              <a:gd name="connsiteY8" fmla="*/ 376988 h 1745413"/>
              <a:gd name="connsiteX9" fmla="*/ 228600 w 457200"/>
              <a:gd name="connsiteY9" fmla="*/ 446838 h 1745413"/>
              <a:gd name="connsiteX10" fmla="*/ 349250 w 457200"/>
              <a:gd name="connsiteY10" fmla="*/ 618288 h 1745413"/>
              <a:gd name="connsiteX11" fmla="*/ 352425 w 457200"/>
              <a:gd name="connsiteY11" fmla="*/ 1059613 h 1745413"/>
              <a:gd name="connsiteX12" fmla="*/ 333375 w 457200"/>
              <a:gd name="connsiteY12" fmla="*/ 1085013 h 1745413"/>
              <a:gd name="connsiteX13" fmla="*/ 342900 w 457200"/>
              <a:gd name="connsiteY13" fmla="*/ 1745413 h 1745413"/>
              <a:gd name="connsiteX0" fmla="*/ 342900 w 457200"/>
              <a:gd name="connsiteY0" fmla="*/ 1751598 h 1751598"/>
              <a:gd name="connsiteX1" fmla="*/ 447675 w 457200"/>
              <a:gd name="connsiteY1" fmla="*/ 1751598 h 1751598"/>
              <a:gd name="connsiteX2" fmla="*/ 457200 w 457200"/>
              <a:gd name="connsiteY2" fmla="*/ 1103898 h 1751598"/>
              <a:gd name="connsiteX3" fmla="*/ 431800 w 457200"/>
              <a:gd name="connsiteY3" fmla="*/ 1078498 h 1751598"/>
              <a:gd name="connsiteX4" fmla="*/ 434975 w 457200"/>
              <a:gd name="connsiteY4" fmla="*/ 462548 h 1751598"/>
              <a:gd name="connsiteX5" fmla="*/ 336550 w 457200"/>
              <a:gd name="connsiteY5" fmla="*/ 284748 h 1751598"/>
              <a:gd name="connsiteX6" fmla="*/ 317500 w 457200"/>
              <a:gd name="connsiteY6" fmla="*/ 78373 h 1751598"/>
              <a:gd name="connsiteX7" fmla="*/ 57150 w 457200"/>
              <a:gd name="connsiteY7" fmla="*/ 59323 h 1751598"/>
              <a:gd name="connsiteX8" fmla="*/ 0 w 457200"/>
              <a:gd name="connsiteY8" fmla="*/ 383173 h 1751598"/>
              <a:gd name="connsiteX9" fmla="*/ 228600 w 457200"/>
              <a:gd name="connsiteY9" fmla="*/ 453023 h 1751598"/>
              <a:gd name="connsiteX10" fmla="*/ 349250 w 457200"/>
              <a:gd name="connsiteY10" fmla="*/ 624473 h 1751598"/>
              <a:gd name="connsiteX11" fmla="*/ 352425 w 457200"/>
              <a:gd name="connsiteY11" fmla="*/ 1065798 h 1751598"/>
              <a:gd name="connsiteX12" fmla="*/ 333375 w 457200"/>
              <a:gd name="connsiteY12" fmla="*/ 1091198 h 1751598"/>
              <a:gd name="connsiteX13" fmla="*/ 342900 w 457200"/>
              <a:gd name="connsiteY13" fmla="*/ 1751598 h 1751598"/>
              <a:gd name="connsiteX0" fmla="*/ 391893 w 506193"/>
              <a:gd name="connsiteY0" fmla="*/ 1751598 h 1751598"/>
              <a:gd name="connsiteX1" fmla="*/ 496668 w 506193"/>
              <a:gd name="connsiteY1" fmla="*/ 1751598 h 1751598"/>
              <a:gd name="connsiteX2" fmla="*/ 506193 w 506193"/>
              <a:gd name="connsiteY2" fmla="*/ 1103898 h 1751598"/>
              <a:gd name="connsiteX3" fmla="*/ 480793 w 506193"/>
              <a:gd name="connsiteY3" fmla="*/ 1078498 h 1751598"/>
              <a:gd name="connsiteX4" fmla="*/ 483968 w 506193"/>
              <a:gd name="connsiteY4" fmla="*/ 462548 h 1751598"/>
              <a:gd name="connsiteX5" fmla="*/ 385543 w 506193"/>
              <a:gd name="connsiteY5" fmla="*/ 284748 h 1751598"/>
              <a:gd name="connsiteX6" fmla="*/ 366493 w 506193"/>
              <a:gd name="connsiteY6" fmla="*/ 78373 h 1751598"/>
              <a:gd name="connsiteX7" fmla="*/ 106143 w 506193"/>
              <a:gd name="connsiteY7" fmla="*/ 59323 h 1751598"/>
              <a:gd name="connsiteX8" fmla="*/ 48993 w 506193"/>
              <a:gd name="connsiteY8" fmla="*/ 383173 h 1751598"/>
              <a:gd name="connsiteX9" fmla="*/ 277593 w 506193"/>
              <a:gd name="connsiteY9" fmla="*/ 453023 h 1751598"/>
              <a:gd name="connsiteX10" fmla="*/ 398243 w 506193"/>
              <a:gd name="connsiteY10" fmla="*/ 624473 h 1751598"/>
              <a:gd name="connsiteX11" fmla="*/ 401418 w 506193"/>
              <a:gd name="connsiteY11" fmla="*/ 1065798 h 1751598"/>
              <a:gd name="connsiteX12" fmla="*/ 382368 w 506193"/>
              <a:gd name="connsiteY12" fmla="*/ 1091198 h 1751598"/>
              <a:gd name="connsiteX13" fmla="*/ 391893 w 506193"/>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439" h="1751598">
                <a:moveTo>
                  <a:pt x="400139" y="1751598"/>
                </a:moveTo>
                <a:lnTo>
                  <a:pt x="504914" y="1751598"/>
                </a:lnTo>
                <a:lnTo>
                  <a:pt x="514439" y="1103898"/>
                </a:lnTo>
                <a:lnTo>
                  <a:pt x="489039" y="1078498"/>
                </a:lnTo>
                <a:cubicBezTo>
                  <a:pt x="490097" y="873181"/>
                  <a:pt x="491156" y="667865"/>
                  <a:pt x="492214" y="462548"/>
                </a:cubicBezTo>
                <a:cubicBezTo>
                  <a:pt x="484806" y="393756"/>
                  <a:pt x="483747" y="334490"/>
                  <a:pt x="393789" y="284748"/>
                </a:cubicBezTo>
                <a:lnTo>
                  <a:pt x="374739" y="78373"/>
                </a:lnTo>
                <a:cubicBezTo>
                  <a:pt x="329231" y="43448"/>
                  <a:pt x="324997" y="-67677"/>
                  <a:pt x="114389" y="59323"/>
                </a:cubicBezTo>
                <a:cubicBezTo>
                  <a:pt x="50889" y="125998"/>
                  <a:pt x="-72936" y="218073"/>
                  <a:pt x="57239" y="383173"/>
                </a:cubicBezTo>
                <a:cubicBezTo>
                  <a:pt x="117564" y="431856"/>
                  <a:pt x="101689" y="432915"/>
                  <a:pt x="285839" y="453023"/>
                </a:cubicBezTo>
                <a:lnTo>
                  <a:pt x="406489" y="624473"/>
                </a:lnTo>
                <a:cubicBezTo>
                  <a:pt x="407547" y="771581"/>
                  <a:pt x="408606" y="918690"/>
                  <a:pt x="409664" y="1065798"/>
                </a:cubicBezTo>
                <a:lnTo>
                  <a:pt x="390614" y="1091198"/>
                </a:lnTo>
                <a:lnTo>
                  <a:pt x="400139" y="1751598"/>
                </a:lnTo>
                <a:close/>
              </a:path>
            </a:pathLst>
          </a:cu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2" name="Freeform: Shape 71">
            <a:extLst>
              <a:ext uri="{FF2B5EF4-FFF2-40B4-BE49-F238E27FC236}">
                <a16:creationId xmlns:a16="http://schemas.microsoft.com/office/drawing/2014/main" xmlns="" id="{CB648475-AD68-45CF-9C2D-9F301F31534F}"/>
              </a:ext>
            </a:extLst>
          </p:cNvPr>
          <p:cNvSpPr/>
          <p:nvPr/>
        </p:nvSpPr>
        <p:spPr bwMode="auto">
          <a:xfrm flipH="1">
            <a:off x="6640422" y="3191877"/>
            <a:ext cx="514439" cy="1751598"/>
          </a:xfrm>
          <a:custGeom>
            <a:avLst/>
            <a:gdLst>
              <a:gd name="connsiteX0" fmla="*/ 342900 w 457200"/>
              <a:gd name="connsiteY0" fmla="*/ 1692275 h 1692275"/>
              <a:gd name="connsiteX1" fmla="*/ 447675 w 457200"/>
              <a:gd name="connsiteY1" fmla="*/ 1692275 h 1692275"/>
              <a:gd name="connsiteX2" fmla="*/ 457200 w 457200"/>
              <a:gd name="connsiteY2" fmla="*/ 1044575 h 1692275"/>
              <a:gd name="connsiteX3" fmla="*/ 431800 w 457200"/>
              <a:gd name="connsiteY3" fmla="*/ 1019175 h 1692275"/>
              <a:gd name="connsiteX4" fmla="*/ 434975 w 457200"/>
              <a:gd name="connsiteY4" fmla="*/ 403225 h 1692275"/>
              <a:gd name="connsiteX5" fmla="*/ 336550 w 457200"/>
              <a:gd name="connsiteY5" fmla="*/ 225425 h 1692275"/>
              <a:gd name="connsiteX6" fmla="*/ 317500 w 457200"/>
              <a:gd name="connsiteY6" fmla="*/ 19050 h 1692275"/>
              <a:gd name="connsiteX7" fmla="*/ 57150 w 457200"/>
              <a:gd name="connsiteY7" fmla="*/ 0 h 1692275"/>
              <a:gd name="connsiteX8" fmla="*/ 0 w 457200"/>
              <a:gd name="connsiteY8" fmla="*/ 323850 h 1692275"/>
              <a:gd name="connsiteX9" fmla="*/ 228600 w 457200"/>
              <a:gd name="connsiteY9" fmla="*/ 393700 h 1692275"/>
              <a:gd name="connsiteX10" fmla="*/ 349250 w 457200"/>
              <a:gd name="connsiteY10" fmla="*/ 565150 h 1692275"/>
              <a:gd name="connsiteX11" fmla="*/ 352425 w 457200"/>
              <a:gd name="connsiteY11" fmla="*/ 1006475 h 1692275"/>
              <a:gd name="connsiteX12" fmla="*/ 333375 w 457200"/>
              <a:gd name="connsiteY12" fmla="*/ 1031875 h 1692275"/>
              <a:gd name="connsiteX13" fmla="*/ 342900 w 457200"/>
              <a:gd name="connsiteY13" fmla="*/ 1692275 h 1692275"/>
              <a:gd name="connsiteX0" fmla="*/ 342900 w 457200"/>
              <a:gd name="connsiteY0" fmla="*/ 1745413 h 1745413"/>
              <a:gd name="connsiteX1" fmla="*/ 447675 w 457200"/>
              <a:gd name="connsiteY1" fmla="*/ 1745413 h 1745413"/>
              <a:gd name="connsiteX2" fmla="*/ 457200 w 457200"/>
              <a:gd name="connsiteY2" fmla="*/ 1097713 h 1745413"/>
              <a:gd name="connsiteX3" fmla="*/ 431800 w 457200"/>
              <a:gd name="connsiteY3" fmla="*/ 1072313 h 1745413"/>
              <a:gd name="connsiteX4" fmla="*/ 434975 w 457200"/>
              <a:gd name="connsiteY4" fmla="*/ 456363 h 1745413"/>
              <a:gd name="connsiteX5" fmla="*/ 336550 w 457200"/>
              <a:gd name="connsiteY5" fmla="*/ 278563 h 1745413"/>
              <a:gd name="connsiteX6" fmla="*/ 317500 w 457200"/>
              <a:gd name="connsiteY6" fmla="*/ 72188 h 1745413"/>
              <a:gd name="connsiteX7" fmla="*/ 57150 w 457200"/>
              <a:gd name="connsiteY7" fmla="*/ 53138 h 1745413"/>
              <a:gd name="connsiteX8" fmla="*/ 0 w 457200"/>
              <a:gd name="connsiteY8" fmla="*/ 376988 h 1745413"/>
              <a:gd name="connsiteX9" fmla="*/ 228600 w 457200"/>
              <a:gd name="connsiteY9" fmla="*/ 446838 h 1745413"/>
              <a:gd name="connsiteX10" fmla="*/ 349250 w 457200"/>
              <a:gd name="connsiteY10" fmla="*/ 618288 h 1745413"/>
              <a:gd name="connsiteX11" fmla="*/ 352425 w 457200"/>
              <a:gd name="connsiteY11" fmla="*/ 1059613 h 1745413"/>
              <a:gd name="connsiteX12" fmla="*/ 333375 w 457200"/>
              <a:gd name="connsiteY12" fmla="*/ 1085013 h 1745413"/>
              <a:gd name="connsiteX13" fmla="*/ 342900 w 457200"/>
              <a:gd name="connsiteY13" fmla="*/ 1745413 h 1745413"/>
              <a:gd name="connsiteX0" fmla="*/ 342900 w 457200"/>
              <a:gd name="connsiteY0" fmla="*/ 1751598 h 1751598"/>
              <a:gd name="connsiteX1" fmla="*/ 447675 w 457200"/>
              <a:gd name="connsiteY1" fmla="*/ 1751598 h 1751598"/>
              <a:gd name="connsiteX2" fmla="*/ 457200 w 457200"/>
              <a:gd name="connsiteY2" fmla="*/ 1103898 h 1751598"/>
              <a:gd name="connsiteX3" fmla="*/ 431800 w 457200"/>
              <a:gd name="connsiteY3" fmla="*/ 1078498 h 1751598"/>
              <a:gd name="connsiteX4" fmla="*/ 434975 w 457200"/>
              <a:gd name="connsiteY4" fmla="*/ 462548 h 1751598"/>
              <a:gd name="connsiteX5" fmla="*/ 336550 w 457200"/>
              <a:gd name="connsiteY5" fmla="*/ 284748 h 1751598"/>
              <a:gd name="connsiteX6" fmla="*/ 317500 w 457200"/>
              <a:gd name="connsiteY6" fmla="*/ 78373 h 1751598"/>
              <a:gd name="connsiteX7" fmla="*/ 57150 w 457200"/>
              <a:gd name="connsiteY7" fmla="*/ 59323 h 1751598"/>
              <a:gd name="connsiteX8" fmla="*/ 0 w 457200"/>
              <a:gd name="connsiteY8" fmla="*/ 383173 h 1751598"/>
              <a:gd name="connsiteX9" fmla="*/ 228600 w 457200"/>
              <a:gd name="connsiteY9" fmla="*/ 453023 h 1751598"/>
              <a:gd name="connsiteX10" fmla="*/ 349250 w 457200"/>
              <a:gd name="connsiteY10" fmla="*/ 624473 h 1751598"/>
              <a:gd name="connsiteX11" fmla="*/ 352425 w 457200"/>
              <a:gd name="connsiteY11" fmla="*/ 1065798 h 1751598"/>
              <a:gd name="connsiteX12" fmla="*/ 333375 w 457200"/>
              <a:gd name="connsiteY12" fmla="*/ 1091198 h 1751598"/>
              <a:gd name="connsiteX13" fmla="*/ 342900 w 457200"/>
              <a:gd name="connsiteY13" fmla="*/ 1751598 h 1751598"/>
              <a:gd name="connsiteX0" fmla="*/ 391893 w 506193"/>
              <a:gd name="connsiteY0" fmla="*/ 1751598 h 1751598"/>
              <a:gd name="connsiteX1" fmla="*/ 496668 w 506193"/>
              <a:gd name="connsiteY1" fmla="*/ 1751598 h 1751598"/>
              <a:gd name="connsiteX2" fmla="*/ 506193 w 506193"/>
              <a:gd name="connsiteY2" fmla="*/ 1103898 h 1751598"/>
              <a:gd name="connsiteX3" fmla="*/ 480793 w 506193"/>
              <a:gd name="connsiteY3" fmla="*/ 1078498 h 1751598"/>
              <a:gd name="connsiteX4" fmla="*/ 483968 w 506193"/>
              <a:gd name="connsiteY4" fmla="*/ 462548 h 1751598"/>
              <a:gd name="connsiteX5" fmla="*/ 385543 w 506193"/>
              <a:gd name="connsiteY5" fmla="*/ 284748 h 1751598"/>
              <a:gd name="connsiteX6" fmla="*/ 366493 w 506193"/>
              <a:gd name="connsiteY6" fmla="*/ 78373 h 1751598"/>
              <a:gd name="connsiteX7" fmla="*/ 106143 w 506193"/>
              <a:gd name="connsiteY7" fmla="*/ 59323 h 1751598"/>
              <a:gd name="connsiteX8" fmla="*/ 48993 w 506193"/>
              <a:gd name="connsiteY8" fmla="*/ 383173 h 1751598"/>
              <a:gd name="connsiteX9" fmla="*/ 277593 w 506193"/>
              <a:gd name="connsiteY9" fmla="*/ 453023 h 1751598"/>
              <a:gd name="connsiteX10" fmla="*/ 398243 w 506193"/>
              <a:gd name="connsiteY10" fmla="*/ 624473 h 1751598"/>
              <a:gd name="connsiteX11" fmla="*/ 401418 w 506193"/>
              <a:gd name="connsiteY11" fmla="*/ 1065798 h 1751598"/>
              <a:gd name="connsiteX12" fmla="*/ 382368 w 506193"/>
              <a:gd name="connsiteY12" fmla="*/ 1091198 h 1751598"/>
              <a:gd name="connsiteX13" fmla="*/ 391893 w 506193"/>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439" h="1751598">
                <a:moveTo>
                  <a:pt x="400139" y="1751598"/>
                </a:moveTo>
                <a:lnTo>
                  <a:pt x="504914" y="1751598"/>
                </a:lnTo>
                <a:lnTo>
                  <a:pt x="514439" y="1103898"/>
                </a:lnTo>
                <a:lnTo>
                  <a:pt x="489039" y="1078498"/>
                </a:lnTo>
                <a:cubicBezTo>
                  <a:pt x="490097" y="873181"/>
                  <a:pt x="491156" y="667865"/>
                  <a:pt x="492214" y="462548"/>
                </a:cubicBezTo>
                <a:cubicBezTo>
                  <a:pt x="484806" y="393756"/>
                  <a:pt x="483747" y="334490"/>
                  <a:pt x="393789" y="284748"/>
                </a:cubicBezTo>
                <a:lnTo>
                  <a:pt x="374739" y="78373"/>
                </a:lnTo>
                <a:cubicBezTo>
                  <a:pt x="329231" y="43448"/>
                  <a:pt x="324997" y="-67677"/>
                  <a:pt x="114389" y="59323"/>
                </a:cubicBezTo>
                <a:cubicBezTo>
                  <a:pt x="50889" y="125998"/>
                  <a:pt x="-72936" y="218073"/>
                  <a:pt x="57239" y="383173"/>
                </a:cubicBezTo>
                <a:cubicBezTo>
                  <a:pt x="117564" y="431856"/>
                  <a:pt x="101689" y="432915"/>
                  <a:pt x="285839" y="453023"/>
                </a:cubicBezTo>
                <a:lnTo>
                  <a:pt x="406489" y="624473"/>
                </a:lnTo>
                <a:cubicBezTo>
                  <a:pt x="407547" y="771581"/>
                  <a:pt x="408606" y="918690"/>
                  <a:pt x="409664" y="1065798"/>
                </a:cubicBezTo>
                <a:lnTo>
                  <a:pt x="390614" y="1091198"/>
                </a:lnTo>
                <a:lnTo>
                  <a:pt x="400139" y="1751598"/>
                </a:lnTo>
                <a:close/>
              </a:path>
            </a:pathLst>
          </a:cu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 name="Title 1">
            <a:extLst>
              <a:ext uri="{FF2B5EF4-FFF2-40B4-BE49-F238E27FC236}">
                <a16:creationId xmlns:a16="http://schemas.microsoft.com/office/drawing/2014/main" xmlns="" id="{58F73F73-34EE-4B91-AE1C-3179D8E23B4A}"/>
              </a:ext>
            </a:extLst>
          </p:cNvPr>
          <p:cNvSpPr>
            <a:spLocks noGrp="1"/>
          </p:cNvSpPr>
          <p:nvPr>
            <p:ph type="title"/>
          </p:nvPr>
        </p:nvSpPr>
        <p:spPr/>
        <p:txBody>
          <a:bodyPr/>
          <a:lstStyle/>
          <a:p>
            <a:pPr algn="ctr"/>
            <a:r>
              <a:rPr lang="en-US" dirty="0">
                <a:solidFill>
                  <a:schemeClr val="bg1"/>
                </a:solidFill>
              </a:rPr>
              <a:t>JAK1/2 Inhibitors</a:t>
            </a:r>
          </a:p>
        </p:txBody>
      </p:sp>
      <p:sp>
        <p:nvSpPr>
          <p:cNvPr id="5" name="Text Box 11">
            <a:extLst>
              <a:ext uri="{FF2B5EF4-FFF2-40B4-BE49-F238E27FC236}">
                <a16:creationId xmlns:a16="http://schemas.microsoft.com/office/drawing/2014/main" xmlns="" id="{D3B39F4E-31A1-4E5D-995E-F01D181ADB0F}"/>
              </a:ext>
            </a:extLst>
          </p:cNvPr>
          <p:cNvSpPr txBox="1">
            <a:spLocks noChangeArrowheads="1"/>
          </p:cNvSpPr>
          <p:nvPr/>
        </p:nvSpPr>
        <p:spPr bwMode="auto">
          <a:xfrm>
            <a:off x="399438" y="6360090"/>
            <a:ext cx="330965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bg2"/>
                </a:solidFill>
                <a:latin typeface="Calibri" panose="020F0502020204030204" pitchFamily="34" charset="0"/>
                <a:cs typeface="Calibri" panose="020F0502020204030204" pitchFamily="34" charset="0"/>
              </a:rPr>
              <a:t>Stebbing. EMBO Mol Med.2020;12:e12697.</a:t>
            </a:r>
          </a:p>
        </p:txBody>
      </p:sp>
      <p:grpSp>
        <p:nvGrpSpPr>
          <p:cNvPr id="4" name="Group 1">
            <a:extLst>
              <a:ext uri="{FF2B5EF4-FFF2-40B4-BE49-F238E27FC236}">
                <a16:creationId xmlns:a16="http://schemas.microsoft.com/office/drawing/2014/main" xmlns="" id="{3260CE64-5382-40B6-BF98-502086B511F0}"/>
              </a:ext>
            </a:extLst>
          </p:cNvPr>
          <p:cNvGrpSpPr>
            <a:grpSpLocks/>
          </p:cNvGrpSpPr>
          <p:nvPr/>
        </p:nvGrpSpPr>
        <p:grpSpPr bwMode="auto">
          <a:xfrm>
            <a:off x="9392911" y="6213768"/>
            <a:ext cx="2488502" cy="449064"/>
            <a:chOff x="9602074" y="3550251"/>
            <a:chExt cx="2488502" cy="449257"/>
          </a:xfrm>
        </p:grpSpPr>
        <p:pic>
          <p:nvPicPr>
            <p:cNvPr id="7" name="Picture 6">
              <a:extLst>
                <a:ext uri="{FF2B5EF4-FFF2-40B4-BE49-F238E27FC236}">
                  <a16:creationId xmlns:a16="http://schemas.microsoft.com/office/drawing/2014/main" xmlns="" id="{AB68AAFD-18B5-4C07-936A-EA5613556B5C}"/>
                </a:ext>
              </a:extLst>
            </p:cNvPr>
            <p:cNvPicPr>
              <a:picLocks noChangeAspect="1" noChangeArrowheads="1"/>
            </p:cNvPicPr>
            <p:nvPr/>
          </p:nvPicPr>
          <p:blipFill>
            <a:blip r:embed="rId6">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8" name="Rectangle 7">
              <a:extLst>
                <a:ext uri="{FF2B5EF4-FFF2-40B4-BE49-F238E27FC236}">
                  <a16:creationId xmlns:a16="http://schemas.microsoft.com/office/drawing/2014/main" xmlns="" id="{36548EE4-065F-48C9-818D-DC2F679D31CF}"/>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7"/>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xmlns="" id="{A4E75593-8B32-4E8F-9FEA-A9DA6C34C8D1}"/>
              </a:ext>
            </a:extLst>
          </p:cNvPr>
          <p:cNvSpPr txBox="1"/>
          <p:nvPr/>
        </p:nvSpPr>
        <p:spPr bwMode="auto">
          <a:xfrm>
            <a:off x="5280539" y="1159044"/>
            <a:ext cx="3266802"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Bef>
                <a:spcPct val="50000"/>
              </a:spcBef>
              <a:spcAft>
                <a:spcPct val="0"/>
              </a:spcAft>
            </a:pPr>
            <a:r>
              <a:rPr lang="en-US" b="1" dirty="0">
                <a:solidFill>
                  <a:schemeClr val="bg1"/>
                </a:solidFill>
                <a:latin typeface="Calibri" panose="020F0502020204030204" pitchFamily="34" charset="0"/>
              </a:rPr>
              <a:t>Elevated in blood</a:t>
            </a:r>
            <a:r>
              <a:rPr lang="en-US" b="0" dirty="0">
                <a:solidFill>
                  <a:schemeClr val="bg1"/>
                </a:solidFill>
                <a:latin typeface="Calibri" panose="020F0502020204030204" pitchFamily="34" charset="0"/>
              </a:rPr>
              <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IL-1b, IL-2, IL-6, IL-7, IL-8,</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IL-9, IL-10, IL-17, G-CSF, GM-CSF, </a:t>
            </a:r>
            <a:r>
              <a:rPr lang="en-US" b="0" dirty="0">
                <a:solidFill>
                  <a:schemeClr val="accent3"/>
                </a:solidFill>
                <a:latin typeface="Calibri" panose="020F0502020204030204" pitchFamily="34" charset="0"/>
              </a:rPr>
              <a:t>IFN</a:t>
            </a:r>
            <a:r>
              <a:rPr lang="el-GR" sz="1800" dirty="0">
                <a:solidFill>
                  <a:schemeClr val="accent3"/>
                </a:solidFill>
              </a:rPr>
              <a:t>α</a:t>
            </a:r>
            <a:r>
              <a:rPr lang="en-US" b="0" dirty="0">
                <a:solidFill>
                  <a:schemeClr val="accent3"/>
                </a:solidFill>
                <a:latin typeface="Calibri" panose="020F0502020204030204" pitchFamily="34" charset="0"/>
              </a:rPr>
              <a:t>, IFN</a:t>
            </a:r>
            <a:r>
              <a:rPr lang="el-GR" sz="1800" dirty="0">
                <a:solidFill>
                  <a:schemeClr val="accent3"/>
                </a:solidFill>
              </a:rPr>
              <a:t>γ</a:t>
            </a:r>
            <a:r>
              <a:rPr lang="en-US" b="0" dirty="0">
                <a:solidFill>
                  <a:schemeClr val="bg1"/>
                </a:solidFill>
                <a:latin typeface="Calibri" panose="020F0502020204030204" pitchFamily="34" charset="0"/>
              </a:rPr>
              <a:t>, TNF-</a:t>
            </a:r>
            <a:r>
              <a:rPr lang="el-GR" sz="1800" dirty="0">
                <a:solidFill>
                  <a:schemeClr val="accent3"/>
                </a:solidFill>
              </a:rPr>
              <a:t>α</a:t>
            </a:r>
            <a:r>
              <a:rPr lang="en-US" b="0" dirty="0">
                <a:solidFill>
                  <a:schemeClr val="bg1"/>
                </a:solidFill>
                <a:latin typeface="Calibri" panose="020F0502020204030204" pitchFamily="34" charset="0"/>
              </a:rPr>
              <a:t>, IP10, MCP1, MIP1A, MIP1B</a:t>
            </a:r>
          </a:p>
        </p:txBody>
      </p:sp>
      <p:sp>
        <p:nvSpPr>
          <p:cNvPr id="15" name="TextBox 14">
            <a:extLst>
              <a:ext uri="{FF2B5EF4-FFF2-40B4-BE49-F238E27FC236}">
                <a16:creationId xmlns:a16="http://schemas.microsoft.com/office/drawing/2014/main" xmlns="" id="{82931310-3320-423A-9612-351E132534DE}"/>
              </a:ext>
            </a:extLst>
          </p:cNvPr>
          <p:cNvSpPr txBox="1"/>
          <p:nvPr/>
        </p:nvSpPr>
        <p:spPr bwMode="auto">
          <a:xfrm>
            <a:off x="2849078" y="2408975"/>
            <a:ext cx="2298847" cy="646331"/>
          </a:xfrm>
          <a:prstGeom prst="rect">
            <a:avLst/>
          </a:prstGeom>
          <a:solidFill>
            <a:schemeClr val="tx1"/>
          </a:solidFill>
          <a:ln w="28575">
            <a:solidFill>
              <a:schemeClr val="accent3"/>
            </a:solidFill>
          </a:ln>
        </p:spPr>
        <p:txBody>
          <a:bodyPr wrap="squar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Hyperinflammatory</a:t>
            </a:r>
            <a:br>
              <a:rPr lang="en-US" dirty="0">
                <a:solidFill>
                  <a:schemeClr val="bg1"/>
                </a:solidFill>
                <a:latin typeface="Calibri" panose="020F0502020204030204" pitchFamily="34" charset="0"/>
              </a:rPr>
            </a:br>
            <a:r>
              <a:rPr lang="en-US" dirty="0">
                <a:solidFill>
                  <a:schemeClr val="bg1"/>
                </a:solidFill>
                <a:latin typeface="Calibri" panose="020F0502020204030204" pitchFamily="34" charset="0"/>
              </a:rPr>
              <a:t>Stage</a:t>
            </a:r>
            <a:endParaRPr lang="en-US" b="0" dirty="0">
              <a:solidFill>
                <a:schemeClr val="bg1"/>
              </a:solidFill>
              <a:latin typeface="Calibri" panose="020F0502020204030204" pitchFamily="34" charset="0"/>
            </a:endParaRPr>
          </a:p>
        </p:txBody>
      </p:sp>
      <p:sp>
        <p:nvSpPr>
          <p:cNvPr id="20" name="Arrow: Right 19">
            <a:extLst>
              <a:ext uri="{FF2B5EF4-FFF2-40B4-BE49-F238E27FC236}">
                <a16:creationId xmlns:a16="http://schemas.microsoft.com/office/drawing/2014/main" xmlns="" id="{201EBCBD-78C7-4FD9-BD8C-9F1671D91A29}"/>
              </a:ext>
            </a:extLst>
          </p:cNvPr>
          <p:cNvSpPr/>
          <p:nvPr/>
        </p:nvSpPr>
        <p:spPr bwMode="auto">
          <a:xfrm rot="19872375">
            <a:off x="4847778" y="1856419"/>
            <a:ext cx="349824" cy="447438"/>
          </a:xfrm>
          <a:prstGeom prst="rightArrow">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 name="Arrow: Right 20">
            <a:extLst>
              <a:ext uri="{FF2B5EF4-FFF2-40B4-BE49-F238E27FC236}">
                <a16:creationId xmlns:a16="http://schemas.microsoft.com/office/drawing/2014/main" xmlns="" id="{B91EF821-C2FA-4E08-A79D-3404398524AD}"/>
              </a:ext>
            </a:extLst>
          </p:cNvPr>
          <p:cNvSpPr/>
          <p:nvPr/>
        </p:nvSpPr>
        <p:spPr bwMode="auto">
          <a:xfrm rot="16200000">
            <a:off x="4120516" y="3081158"/>
            <a:ext cx="349824" cy="447438"/>
          </a:xfrm>
          <a:prstGeom prst="rightArrow">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 name="Arc 22">
            <a:extLst>
              <a:ext uri="{FF2B5EF4-FFF2-40B4-BE49-F238E27FC236}">
                <a16:creationId xmlns:a16="http://schemas.microsoft.com/office/drawing/2014/main" xmlns="" id="{AF02F0C1-2107-4A0D-9808-6F4F2EF54604}"/>
              </a:ext>
            </a:extLst>
          </p:cNvPr>
          <p:cNvSpPr/>
          <p:nvPr/>
        </p:nvSpPr>
        <p:spPr bwMode="auto">
          <a:xfrm>
            <a:off x="5007233" y="5456638"/>
            <a:ext cx="3207581" cy="1369429"/>
          </a:xfrm>
          <a:prstGeom prst="arc">
            <a:avLst>
              <a:gd name="adj1" fmla="val 10828134"/>
              <a:gd name="adj2" fmla="val 20452"/>
            </a:avLst>
          </a:prstGeom>
          <a:solidFill>
            <a:schemeClr val="tx1"/>
          </a:solidFill>
          <a:ln w="28575" cap="flat" cmpd="sng" algn="ctr">
            <a:solidFill>
              <a:schemeClr val="accent5"/>
            </a:solidFill>
            <a:prstDash val="dash"/>
            <a:round/>
            <a:headEnd type="none" w="med" len="med"/>
            <a:tailEnd type="none" w="med" len="med"/>
          </a:ln>
          <a:effectLst/>
        </p:spPr>
        <p:txBody>
          <a:bodyPr rtlCol="0" anchor="ctr"/>
          <a:lstStyle/>
          <a:p>
            <a:pPr algn="ctr"/>
            <a:endParaRPr lang="en-US" dirty="0"/>
          </a:p>
        </p:txBody>
      </p:sp>
      <p:grpSp>
        <p:nvGrpSpPr>
          <p:cNvPr id="6" name="Group 25">
            <a:extLst>
              <a:ext uri="{FF2B5EF4-FFF2-40B4-BE49-F238E27FC236}">
                <a16:creationId xmlns:a16="http://schemas.microsoft.com/office/drawing/2014/main" xmlns="" id="{F62234A4-297C-48A5-B855-A42C8AC3210A}"/>
              </a:ext>
            </a:extLst>
          </p:cNvPr>
          <p:cNvGrpSpPr/>
          <p:nvPr/>
        </p:nvGrpSpPr>
        <p:grpSpPr>
          <a:xfrm>
            <a:off x="5557073" y="5089543"/>
            <a:ext cx="301463" cy="369332"/>
            <a:chOff x="2839453" y="5056319"/>
            <a:chExt cx="301463" cy="369332"/>
          </a:xfrm>
        </p:grpSpPr>
        <p:sp>
          <p:nvSpPr>
            <p:cNvPr id="24" name="Hexagon 23">
              <a:extLst>
                <a:ext uri="{FF2B5EF4-FFF2-40B4-BE49-F238E27FC236}">
                  <a16:creationId xmlns:a16="http://schemas.microsoft.com/office/drawing/2014/main" xmlns="" id="{62D95328-E89C-4586-9427-C2C6971E35A5}"/>
                </a:ext>
              </a:extLst>
            </p:cNvPr>
            <p:cNvSpPr/>
            <p:nvPr/>
          </p:nvSpPr>
          <p:spPr bwMode="auto">
            <a:xfrm>
              <a:off x="2839453" y="5111015"/>
              <a:ext cx="301463" cy="259882"/>
            </a:xfrm>
            <a:prstGeom prst="hexagon">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 name="TextBox 24">
              <a:extLst>
                <a:ext uri="{FF2B5EF4-FFF2-40B4-BE49-F238E27FC236}">
                  <a16:creationId xmlns:a16="http://schemas.microsoft.com/office/drawing/2014/main" xmlns="" id="{E5C94183-470A-46F9-988A-2AB85823C5BE}"/>
                </a:ext>
              </a:extLst>
            </p:cNvPr>
            <p:cNvSpPr txBox="1"/>
            <p:nvPr/>
          </p:nvSpPr>
          <p:spPr bwMode="auto">
            <a:xfrm>
              <a:off x="2849078" y="5056319"/>
              <a:ext cx="28875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P</a:t>
              </a:r>
              <a:endParaRPr lang="en-US" b="0" dirty="0">
                <a:solidFill>
                  <a:schemeClr val="bg1"/>
                </a:solidFill>
                <a:latin typeface="Calibri" panose="020F0502020204030204" pitchFamily="34" charset="0"/>
              </a:endParaRPr>
            </a:p>
          </p:txBody>
        </p:sp>
      </p:grpSp>
      <p:sp>
        <p:nvSpPr>
          <p:cNvPr id="27" name="TextBox 26">
            <a:extLst>
              <a:ext uri="{FF2B5EF4-FFF2-40B4-BE49-F238E27FC236}">
                <a16:creationId xmlns:a16="http://schemas.microsoft.com/office/drawing/2014/main" xmlns="" id="{BD1E352E-7F5B-4BFB-AEC0-5BFD436B65B2}"/>
              </a:ext>
            </a:extLst>
          </p:cNvPr>
          <p:cNvSpPr txBox="1"/>
          <p:nvPr/>
        </p:nvSpPr>
        <p:spPr bwMode="auto">
          <a:xfrm>
            <a:off x="7233050" y="6139611"/>
            <a:ext cx="116192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IL6 </a:t>
            </a:r>
            <a:r>
              <a:rPr lang="en-US" b="0" i="1" dirty="0">
                <a:solidFill>
                  <a:schemeClr val="bg1"/>
                </a:solidFill>
                <a:latin typeface="Calibri" panose="020F0502020204030204" pitchFamily="34" charset="0"/>
              </a:rPr>
              <a:t>m</a:t>
            </a:r>
            <a:r>
              <a:rPr lang="en-US" b="0" dirty="0">
                <a:solidFill>
                  <a:schemeClr val="bg1"/>
                </a:solidFill>
                <a:latin typeface="Calibri" panose="020F0502020204030204" pitchFamily="34" charset="0"/>
              </a:rPr>
              <a:t>RNA</a:t>
            </a:r>
          </a:p>
        </p:txBody>
      </p:sp>
      <p:sp>
        <p:nvSpPr>
          <p:cNvPr id="34" name="TextBox 33">
            <a:extLst>
              <a:ext uri="{FF2B5EF4-FFF2-40B4-BE49-F238E27FC236}">
                <a16:creationId xmlns:a16="http://schemas.microsoft.com/office/drawing/2014/main" xmlns="" id="{232A803D-F759-4800-A09C-980FD2E49234}"/>
              </a:ext>
            </a:extLst>
          </p:cNvPr>
          <p:cNvSpPr txBox="1"/>
          <p:nvPr/>
        </p:nvSpPr>
        <p:spPr bwMode="auto">
          <a:xfrm>
            <a:off x="6154079" y="3240623"/>
            <a:ext cx="4138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latin typeface="Calibri" panose="020F0502020204030204" pitchFamily="34" charset="0"/>
              </a:rPr>
              <a:t>R</a:t>
            </a:r>
          </a:p>
        </p:txBody>
      </p:sp>
      <p:sp>
        <p:nvSpPr>
          <p:cNvPr id="36" name="TextBox 35">
            <a:extLst>
              <a:ext uri="{FF2B5EF4-FFF2-40B4-BE49-F238E27FC236}">
                <a16:creationId xmlns:a16="http://schemas.microsoft.com/office/drawing/2014/main" xmlns="" id="{AF58ED7A-73FE-4FD7-A093-0649C64A5099}"/>
              </a:ext>
            </a:extLst>
          </p:cNvPr>
          <p:cNvSpPr txBox="1"/>
          <p:nvPr/>
        </p:nvSpPr>
        <p:spPr bwMode="auto">
          <a:xfrm>
            <a:off x="6796418" y="3229664"/>
            <a:ext cx="4138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latin typeface="Calibri" panose="020F0502020204030204" pitchFamily="34" charset="0"/>
              </a:rPr>
              <a:t>R</a:t>
            </a:r>
          </a:p>
        </p:txBody>
      </p:sp>
      <p:grpSp>
        <p:nvGrpSpPr>
          <p:cNvPr id="9" name="Group 43">
            <a:extLst>
              <a:ext uri="{FF2B5EF4-FFF2-40B4-BE49-F238E27FC236}">
                <a16:creationId xmlns:a16="http://schemas.microsoft.com/office/drawing/2014/main" xmlns="" id="{B62012E4-FC7E-4E45-B5A3-3E93E9E9592C}"/>
              </a:ext>
            </a:extLst>
          </p:cNvPr>
          <p:cNvGrpSpPr/>
          <p:nvPr/>
        </p:nvGrpSpPr>
        <p:grpSpPr>
          <a:xfrm>
            <a:off x="5840446" y="5096912"/>
            <a:ext cx="627265" cy="307777"/>
            <a:chOff x="9221862" y="3460189"/>
            <a:chExt cx="689990" cy="338554"/>
          </a:xfrm>
        </p:grpSpPr>
        <p:sp>
          <p:nvSpPr>
            <p:cNvPr id="41" name="Rectangle: Rounded Corners 40">
              <a:extLst>
                <a:ext uri="{FF2B5EF4-FFF2-40B4-BE49-F238E27FC236}">
                  <a16:creationId xmlns:a16="http://schemas.microsoft.com/office/drawing/2014/main" xmlns="" id="{E4F9D9D2-F945-41F7-B4AE-7FDD08DB73EB}"/>
                </a:ext>
              </a:extLst>
            </p:cNvPr>
            <p:cNvSpPr/>
            <p:nvPr/>
          </p:nvSpPr>
          <p:spPr bwMode="auto">
            <a:xfrm>
              <a:off x="9274797" y="3471717"/>
              <a:ext cx="562222" cy="307777"/>
            </a:xfrm>
            <a:prstGeom prst="roundRect">
              <a:avLst>
                <a:gd name="adj" fmla="val 50000"/>
              </a:avLst>
            </a:prstGeom>
            <a:solidFill>
              <a:schemeClr val="tx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 name="TextBox 41">
              <a:extLst>
                <a:ext uri="{FF2B5EF4-FFF2-40B4-BE49-F238E27FC236}">
                  <a16:creationId xmlns:a16="http://schemas.microsoft.com/office/drawing/2014/main" xmlns="" id="{0FA23581-1EF8-4D58-ABE3-DD744A856611}"/>
                </a:ext>
              </a:extLst>
            </p:cNvPr>
            <p:cNvSpPr txBox="1"/>
            <p:nvPr/>
          </p:nvSpPr>
          <p:spPr bwMode="auto">
            <a:xfrm>
              <a:off x="9221862" y="3460189"/>
              <a:ext cx="68999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STAT</a:t>
              </a:r>
            </a:p>
          </p:txBody>
        </p:sp>
      </p:grpSp>
      <p:grpSp>
        <p:nvGrpSpPr>
          <p:cNvPr id="10" name="Group 45">
            <a:extLst>
              <a:ext uri="{FF2B5EF4-FFF2-40B4-BE49-F238E27FC236}">
                <a16:creationId xmlns:a16="http://schemas.microsoft.com/office/drawing/2014/main" xmlns="" id="{B461309B-5453-46E6-8A9D-012B177C35FC}"/>
              </a:ext>
            </a:extLst>
          </p:cNvPr>
          <p:cNvGrpSpPr/>
          <p:nvPr/>
        </p:nvGrpSpPr>
        <p:grpSpPr>
          <a:xfrm>
            <a:off x="6111900" y="5784882"/>
            <a:ext cx="627265" cy="307777"/>
            <a:chOff x="9221862" y="3460189"/>
            <a:chExt cx="689990" cy="338554"/>
          </a:xfrm>
        </p:grpSpPr>
        <p:sp>
          <p:nvSpPr>
            <p:cNvPr id="47" name="Rectangle: Rounded Corners 46">
              <a:extLst>
                <a:ext uri="{FF2B5EF4-FFF2-40B4-BE49-F238E27FC236}">
                  <a16:creationId xmlns:a16="http://schemas.microsoft.com/office/drawing/2014/main" xmlns="" id="{C4AD6155-747B-45AE-8321-7F3C40E7899C}"/>
                </a:ext>
              </a:extLst>
            </p:cNvPr>
            <p:cNvSpPr/>
            <p:nvPr/>
          </p:nvSpPr>
          <p:spPr bwMode="auto">
            <a:xfrm>
              <a:off x="9274797" y="3471717"/>
              <a:ext cx="562222" cy="307777"/>
            </a:xfrm>
            <a:prstGeom prst="roundRect">
              <a:avLst>
                <a:gd name="adj" fmla="val 50000"/>
              </a:avLst>
            </a:prstGeom>
            <a:solidFill>
              <a:schemeClr val="tx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 name="TextBox 47">
              <a:extLst>
                <a:ext uri="{FF2B5EF4-FFF2-40B4-BE49-F238E27FC236}">
                  <a16:creationId xmlns:a16="http://schemas.microsoft.com/office/drawing/2014/main" xmlns="" id="{61BA76F9-0CE4-4465-BC54-01EA38C97875}"/>
                </a:ext>
              </a:extLst>
            </p:cNvPr>
            <p:cNvSpPr txBox="1"/>
            <p:nvPr/>
          </p:nvSpPr>
          <p:spPr bwMode="auto">
            <a:xfrm>
              <a:off x="9221862" y="3460189"/>
              <a:ext cx="68999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STAT</a:t>
              </a:r>
            </a:p>
          </p:txBody>
        </p:sp>
      </p:grpSp>
      <p:grpSp>
        <p:nvGrpSpPr>
          <p:cNvPr id="11" name="Group 48">
            <a:extLst>
              <a:ext uri="{FF2B5EF4-FFF2-40B4-BE49-F238E27FC236}">
                <a16:creationId xmlns:a16="http://schemas.microsoft.com/office/drawing/2014/main" xmlns="" id="{9CD9C5EE-EBF1-45F3-9BED-56962D4BAC44}"/>
              </a:ext>
            </a:extLst>
          </p:cNvPr>
          <p:cNvGrpSpPr/>
          <p:nvPr/>
        </p:nvGrpSpPr>
        <p:grpSpPr>
          <a:xfrm>
            <a:off x="6600307" y="5784882"/>
            <a:ext cx="627265" cy="307777"/>
            <a:chOff x="9221862" y="3460189"/>
            <a:chExt cx="689990" cy="338554"/>
          </a:xfrm>
        </p:grpSpPr>
        <p:sp>
          <p:nvSpPr>
            <p:cNvPr id="50" name="Rectangle: Rounded Corners 49">
              <a:extLst>
                <a:ext uri="{FF2B5EF4-FFF2-40B4-BE49-F238E27FC236}">
                  <a16:creationId xmlns:a16="http://schemas.microsoft.com/office/drawing/2014/main" xmlns="" id="{F93AB364-1F78-4A1F-8EBC-BF8ED2962381}"/>
                </a:ext>
              </a:extLst>
            </p:cNvPr>
            <p:cNvSpPr/>
            <p:nvPr/>
          </p:nvSpPr>
          <p:spPr bwMode="auto">
            <a:xfrm>
              <a:off x="9274797" y="3471717"/>
              <a:ext cx="562222" cy="307777"/>
            </a:xfrm>
            <a:prstGeom prst="roundRect">
              <a:avLst>
                <a:gd name="adj" fmla="val 50000"/>
              </a:avLst>
            </a:prstGeom>
            <a:solidFill>
              <a:schemeClr val="tx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 name="TextBox 50">
              <a:extLst>
                <a:ext uri="{FF2B5EF4-FFF2-40B4-BE49-F238E27FC236}">
                  <a16:creationId xmlns:a16="http://schemas.microsoft.com/office/drawing/2014/main" xmlns="" id="{EFA74D16-D619-4D74-B882-5C8F737B65CF}"/>
                </a:ext>
              </a:extLst>
            </p:cNvPr>
            <p:cNvSpPr txBox="1"/>
            <p:nvPr/>
          </p:nvSpPr>
          <p:spPr bwMode="auto">
            <a:xfrm>
              <a:off x="9221862" y="3460189"/>
              <a:ext cx="68999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STAT</a:t>
              </a:r>
            </a:p>
          </p:txBody>
        </p:sp>
      </p:grpSp>
      <p:grpSp>
        <p:nvGrpSpPr>
          <p:cNvPr id="12" name="Group 27">
            <a:extLst>
              <a:ext uri="{FF2B5EF4-FFF2-40B4-BE49-F238E27FC236}">
                <a16:creationId xmlns:a16="http://schemas.microsoft.com/office/drawing/2014/main" xmlns="" id="{392FDECA-E997-4984-91E6-17CF79620BD1}"/>
              </a:ext>
            </a:extLst>
          </p:cNvPr>
          <p:cNvGrpSpPr/>
          <p:nvPr/>
        </p:nvGrpSpPr>
        <p:grpSpPr>
          <a:xfrm>
            <a:off x="6182954" y="5481373"/>
            <a:ext cx="301463" cy="369332"/>
            <a:chOff x="2839453" y="5056319"/>
            <a:chExt cx="301463" cy="369332"/>
          </a:xfrm>
        </p:grpSpPr>
        <p:sp>
          <p:nvSpPr>
            <p:cNvPr id="29" name="Hexagon 28">
              <a:extLst>
                <a:ext uri="{FF2B5EF4-FFF2-40B4-BE49-F238E27FC236}">
                  <a16:creationId xmlns:a16="http://schemas.microsoft.com/office/drawing/2014/main" xmlns="" id="{653C382A-DC87-4500-8DEA-10DF001C8D06}"/>
                </a:ext>
              </a:extLst>
            </p:cNvPr>
            <p:cNvSpPr/>
            <p:nvPr/>
          </p:nvSpPr>
          <p:spPr bwMode="auto">
            <a:xfrm>
              <a:off x="2839453" y="5111015"/>
              <a:ext cx="301463" cy="259882"/>
            </a:xfrm>
            <a:prstGeom prst="hexagon">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 name="TextBox 29">
              <a:extLst>
                <a:ext uri="{FF2B5EF4-FFF2-40B4-BE49-F238E27FC236}">
                  <a16:creationId xmlns:a16="http://schemas.microsoft.com/office/drawing/2014/main" xmlns="" id="{3BF1C922-A1CA-49A9-A8EB-8EE9D1FEB9FF}"/>
                </a:ext>
              </a:extLst>
            </p:cNvPr>
            <p:cNvSpPr txBox="1"/>
            <p:nvPr/>
          </p:nvSpPr>
          <p:spPr bwMode="auto">
            <a:xfrm>
              <a:off x="2849078" y="5056319"/>
              <a:ext cx="28875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P</a:t>
              </a:r>
              <a:endParaRPr lang="en-US" b="0" dirty="0">
                <a:solidFill>
                  <a:schemeClr val="bg1"/>
                </a:solidFill>
                <a:latin typeface="Calibri" panose="020F0502020204030204" pitchFamily="34" charset="0"/>
              </a:endParaRPr>
            </a:p>
          </p:txBody>
        </p:sp>
      </p:grpSp>
      <p:grpSp>
        <p:nvGrpSpPr>
          <p:cNvPr id="14" name="Group 30">
            <a:extLst>
              <a:ext uri="{FF2B5EF4-FFF2-40B4-BE49-F238E27FC236}">
                <a16:creationId xmlns:a16="http://schemas.microsoft.com/office/drawing/2014/main" xmlns="" id="{EC03982C-39F7-4752-B795-9A6DC35A004D}"/>
              </a:ext>
            </a:extLst>
          </p:cNvPr>
          <p:cNvGrpSpPr/>
          <p:nvPr/>
        </p:nvGrpSpPr>
        <p:grpSpPr>
          <a:xfrm>
            <a:off x="6782458" y="6018572"/>
            <a:ext cx="301463" cy="369332"/>
            <a:chOff x="2839453" y="5056319"/>
            <a:chExt cx="301463" cy="369332"/>
          </a:xfrm>
        </p:grpSpPr>
        <p:sp>
          <p:nvSpPr>
            <p:cNvPr id="32" name="Hexagon 31">
              <a:extLst>
                <a:ext uri="{FF2B5EF4-FFF2-40B4-BE49-F238E27FC236}">
                  <a16:creationId xmlns:a16="http://schemas.microsoft.com/office/drawing/2014/main" xmlns="" id="{4530CACA-CB97-42EF-A5C3-D4D1206A3586}"/>
                </a:ext>
              </a:extLst>
            </p:cNvPr>
            <p:cNvSpPr/>
            <p:nvPr/>
          </p:nvSpPr>
          <p:spPr bwMode="auto">
            <a:xfrm>
              <a:off x="2839453" y="5111015"/>
              <a:ext cx="301463" cy="259882"/>
            </a:xfrm>
            <a:prstGeom prst="hexagon">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 name="TextBox 32">
              <a:extLst>
                <a:ext uri="{FF2B5EF4-FFF2-40B4-BE49-F238E27FC236}">
                  <a16:creationId xmlns:a16="http://schemas.microsoft.com/office/drawing/2014/main" xmlns="" id="{CC681F6B-3E0D-4D4A-8848-2B4406547B48}"/>
                </a:ext>
              </a:extLst>
            </p:cNvPr>
            <p:cNvSpPr txBox="1"/>
            <p:nvPr/>
          </p:nvSpPr>
          <p:spPr bwMode="auto">
            <a:xfrm>
              <a:off x="2849078" y="5056319"/>
              <a:ext cx="28875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P</a:t>
              </a:r>
              <a:endParaRPr lang="en-US" b="0" dirty="0">
                <a:solidFill>
                  <a:schemeClr val="bg1"/>
                </a:solidFill>
                <a:latin typeface="Calibri" panose="020F0502020204030204" pitchFamily="34" charset="0"/>
              </a:endParaRPr>
            </a:p>
          </p:txBody>
        </p:sp>
      </p:grpSp>
      <p:grpSp>
        <p:nvGrpSpPr>
          <p:cNvPr id="16" name="Group 53">
            <a:extLst>
              <a:ext uri="{FF2B5EF4-FFF2-40B4-BE49-F238E27FC236}">
                <a16:creationId xmlns:a16="http://schemas.microsoft.com/office/drawing/2014/main" xmlns="" id="{B50CDA95-375B-4E76-9615-8AA46812DB74}"/>
              </a:ext>
            </a:extLst>
          </p:cNvPr>
          <p:cNvGrpSpPr/>
          <p:nvPr/>
        </p:nvGrpSpPr>
        <p:grpSpPr>
          <a:xfrm>
            <a:off x="6071073" y="4292761"/>
            <a:ext cx="627265" cy="307777"/>
            <a:chOff x="9518573" y="3551971"/>
            <a:chExt cx="627265" cy="307777"/>
          </a:xfrm>
        </p:grpSpPr>
        <p:sp>
          <p:nvSpPr>
            <p:cNvPr id="45" name="Oval 44">
              <a:extLst>
                <a:ext uri="{FF2B5EF4-FFF2-40B4-BE49-F238E27FC236}">
                  <a16:creationId xmlns:a16="http://schemas.microsoft.com/office/drawing/2014/main" xmlns="" id="{EFEDEDBD-24AF-43EF-BDC2-51873DE4BC2D}"/>
                </a:ext>
              </a:extLst>
            </p:cNvPr>
            <p:cNvSpPr/>
            <p:nvPr/>
          </p:nvSpPr>
          <p:spPr bwMode="auto">
            <a:xfrm>
              <a:off x="9596387" y="3598996"/>
              <a:ext cx="452388" cy="231859"/>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 name="TextBox 51">
              <a:extLst>
                <a:ext uri="{FF2B5EF4-FFF2-40B4-BE49-F238E27FC236}">
                  <a16:creationId xmlns:a16="http://schemas.microsoft.com/office/drawing/2014/main" xmlns="" id="{04FE3FFA-F610-4AB7-AC49-DD38C23D9759}"/>
                </a:ext>
              </a:extLst>
            </p:cNvPr>
            <p:cNvSpPr txBox="1"/>
            <p:nvPr/>
          </p:nvSpPr>
          <p:spPr bwMode="auto">
            <a:xfrm>
              <a:off x="9518573" y="3551971"/>
              <a:ext cx="62726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accent4"/>
                  </a:solidFill>
                  <a:latin typeface="Calibri" panose="020F0502020204030204" pitchFamily="34" charset="0"/>
                </a:rPr>
                <a:t>Jak1</a:t>
              </a:r>
            </a:p>
          </p:txBody>
        </p:sp>
      </p:grpSp>
      <p:grpSp>
        <p:nvGrpSpPr>
          <p:cNvPr id="17" name="Group 55">
            <a:extLst>
              <a:ext uri="{FF2B5EF4-FFF2-40B4-BE49-F238E27FC236}">
                <a16:creationId xmlns:a16="http://schemas.microsoft.com/office/drawing/2014/main" xmlns="" id="{8570A774-ACFB-41AD-AD47-4D0C618CB024}"/>
              </a:ext>
            </a:extLst>
          </p:cNvPr>
          <p:cNvGrpSpPr/>
          <p:nvPr/>
        </p:nvGrpSpPr>
        <p:grpSpPr>
          <a:xfrm>
            <a:off x="6606886" y="4292761"/>
            <a:ext cx="627265" cy="307777"/>
            <a:chOff x="9518573" y="3555870"/>
            <a:chExt cx="627265" cy="307777"/>
          </a:xfrm>
        </p:grpSpPr>
        <p:sp>
          <p:nvSpPr>
            <p:cNvPr id="57" name="Oval 56">
              <a:extLst>
                <a:ext uri="{FF2B5EF4-FFF2-40B4-BE49-F238E27FC236}">
                  <a16:creationId xmlns:a16="http://schemas.microsoft.com/office/drawing/2014/main" xmlns="" id="{539ECF1F-A16A-4387-8C5E-C5D613E8C312}"/>
                </a:ext>
              </a:extLst>
            </p:cNvPr>
            <p:cNvSpPr/>
            <p:nvPr/>
          </p:nvSpPr>
          <p:spPr bwMode="auto">
            <a:xfrm>
              <a:off x="9596387" y="3598996"/>
              <a:ext cx="452388" cy="231859"/>
            </a:xfrm>
            <a:prstGeom prst="ellipse">
              <a:avLst/>
            </a:prstGeom>
            <a:solidFill>
              <a:schemeClr val="tx1"/>
            </a:solidFill>
            <a:ln w="1905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8" name="TextBox 57">
              <a:extLst>
                <a:ext uri="{FF2B5EF4-FFF2-40B4-BE49-F238E27FC236}">
                  <a16:creationId xmlns:a16="http://schemas.microsoft.com/office/drawing/2014/main" xmlns="" id="{86B18857-449F-4034-9958-202963F8D051}"/>
                </a:ext>
              </a:extLst>
            </p:cNvPr>
            <p:cNvSpPr txBox="1"/>
            <p:nvPr/>
          </p:nvSpPr>
          <p:spPr bwMode="auto">
            <a:xfrm>
              <a:off x="9518573" y="3555870"/>
              <a:ext cx="62726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accent1"/>
                  </a:solidFill>
                  <a:latin typeface="Calibri" panose="020F0502020204030204" pitchFamily="34" charset="0"/>
                </a:rPr>
                <a:t>Jak2</a:t>
              </a:r>
            </a:p>
          </p:txBody>
        </p:sp>
      </p:grpSp>
      <p:grpSp>
        <p:nvGrpSpPr>
          <p:cNvPr id="18" name="Group 61">
            <a:extLst>
              <a:ext uri="{FF2B5EF4-FFF2-40B4-BE49-F238E27FC236}">
                <a16:creationId xmlns:a16="http://schemas.microsoft.com/office/drawing/2014/main" xmlns="" id="{780FA5A6-522B-4814-A67A-D0F7A15C25F1}"/>
              </a:ext>
            </a:extLst>
          </p:cNvPr>
          <p:cNvGrpSpPr/>
          <p:nvPr/>
        </p:nvGrpSpPr>
        <p:grpSpPr>
          <a:xfrm>
            <a:off x="7020774" y="4516276"/>
            <a:ext cx="245445" cy="237755"/>
            <a:chOff x="9591574" y="4276508"/>
            <a:chExt cx="245445" cy="237755"/>
          </a:xfrm>
        </p:grpSpPr>
        <p:cxnSp>
          <p:nvCxnSpPr>
            <p:cNvPr id="59" name="Straight Connector 58">
              <a:extLst>
                <a:ext uri="{FF2B5EF4-FFF2-40B4-BE49-F238E27FC236}">
                  <a16:creationId xmlns:a16="http://schemas.microsoft.com/office/drawing/2014/main" xmlns="" id="{441B0F72-B7BB-4965-B830-8291828783C2}"/>
                </a:ext>
              </a:extLst>
            </p:cNvPr>
            <p:cNvCxnSpPr>
              <a:cxnSpLocks/>
            </p:cNvCxnSpPr>
            <p:nvPr/>
          </p:nvCxnSpPr>
          <p:spPr bwMode="auto">
            <a:xfrm flipH="1" flipV="1">
              <a:off x="9673389" y="4356863"/>
              <a:ext cx="163630" cy="157400"/>
            </a:xfrm>
            <a:prstGeom prst="line">
              <a:avLst/>
            </a:prstGeom>
            <a:noFill/>
            <a:ln w="28575" cap="flat" cmpd="sng" algn="ctr">
              <a:solidFill>
                <a:schemeClr val="accent3"/>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xmlns="" id="{AD8B5E18-23C5-4570-851B-89BF32394567}"/>
                </a:ext>
              </a:extLst>
            </p:cNvPr>
            <p:cNvCxnSpPr>
              <a:cxnSpLocks/>
            </p:cNvCxnSpPr>
            <p:nvPr/>
          </p:nvCxnSpPr>
          <p:spPr bwMode="auto">
            <a:xfrm flipV="1">
              <a:off x="9591574" y="4276508"/>
              <a:ext cx="163630" cy="150332"/>
            </a:xfrm>
            <a:prstGeom prst="line">
              <a:avLst/>
            </a:prstGeom>
            <a:noFill/>
            <a:ln w="28575" cap="flat" cmpd="sng" algn="ctr">
              <a:solidFill>
                <a:schemeClr val="accent3"/>
              </a:solidFill>
              <a:prstDash val="solid"/>
              <a:round/>
              <a:headEnd type="none" w="med" len="med"/>
              <a:tailEnd type="none" w="med" len="med"/>
            </a:ln>
            <a:effectLst/>
          </p:spPr>
        </p:cxnSp>
      </p:grpSp>
      <p:grpSp>
        <p:nvGrpSpPr>
          <p:cNvPr id="19" name="Group 63">
            <a:extLst>
              <a:ext uri="{FF2B5EF4-FFF2-40B4-BE49-F238E27FC236}">
                <a16:creationId xmlns:a16="http://schemas.microsoft.com/office/drawing/2014/main" xmlns="" id="{9B5A7F55-8550-48BF-B37A-6AF168AAF41A}"/>
              </a:ext>
            </a:extLst>
          </p:cNvPr>
          <p:cNvGrpSpPr/>
          <p:nvPr/>
        </p:nvGrpSpPr>
        <p:grpSpPr>
          <a:xfrm rot="5400000">
            <a:off x="5978872" y="4496278"/>
            <a:ext cx="245445" cy="237755"/>
            <a:chOff x="9591574" y="4276508"/>
            <a:chExt cx="245445" cy="237755"/>
          </a:xfrm>
        </p:grpSpPr>
        <p:cxnSp>
          <p:nvCxnSpPr>
            <p:cNvPr id="65" name="Straight Connector 64">
              <a:extLst>
                <a:ext uri="{FF2B5EF4-FFF2-40B4-BE49-F238E27FC236}">
                  <a16:creationId xmlns:a16="http://schemas.microsoft.com/office/drawing/2014/main" xmlns="" id="{4D10B14D-3D09-45C0-94C6-12D415BFEF2C}"/>
                </a:ext>
              </a:extLst>
            </p:cNvPr>
            <p:cNvCxnSpPr>
              <a:cxnSpLocks/>
            </p:cNvCxnSpPr>
            <p:nvPr/>
          </p:nvCxnSpPr>
          <p:spPr bwMode="auto">
            <a:xfrm flipH="1" flipV="1">
              <a:off x="9673389" y="4356863"/>
              <a:ext cx="163630" cy="157400"/>
            </a:xfrm>
            <a:prstGeom prst="line">
              <a:avLst/>
            </a:prstGeom>
            <a:noFill/>
            <a:ln w="28575" cap="flat" cmpd="sng" algn="ctr">
              <a:solidFill>
                <a:schemeClr val="accent3"/>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xmlns="" id="{096DDA7B-02FD-45A8-922F-C261258E923C}"/>
                </a:ext>
              </a:extLst>
            </p:cNvPr>
            <p:cNvCxnSpPr>
              <a:cxnSpLocks/>
            </p:cNvCxnSpPr>
            <p:nvPr/>
          </p:nvCxnSpPr>
          <p:spPr bwMode="auto">
            <a:xfrm flipV="1">
              <a:off x="9591574" y="4276508"/>
              <a:ext cx="163630" cy="150332"/>
            </a:xfrm>
            <a:prstGeom prst="line">
              <a:avLst/>
            </a:prstGeom>
            <a:noFill/>
            <a:ln w="28575" cap="flat" cmpd="sng" algn="ctr">
              <a:solidFill>
                <a:schemeClr val="accent3"/>
              </a:solidFill>
              <a:prstDash val="solid"/>
              <a:round/>
              <a:headEnd type="none" w="med" len="med"/>
              <a:tailEnd type="none" w="med" len="med"/>
            </a:ln>
            <a:effectLst/>
          </p:spPr>
        </p:cxnSp>
      </p:grpSp>
      <p:grpSp>
        <p:nvGrpSpPr>
          <p:cNvPr id="22" name="Group 66">
            <a:extLst>
              <a:ext uri="{FF2B5EF4-FFF2-40B4-BE49-F238E27FC236}">
                <a16:creationId xmlns:a16="http://schemas.microsoft.com/office/drawing/2014/main" xmlns="" id="{C337CEAA-F530-4CB9-B5B5-E8A64988E4D8}"/>
              </a:ext>
            </a:extLst>
          </p:cNvPr>
          <p:cNvGrpSpPr/>
          <p:nvPr/>
        </p:nvGrpSpPr>
        <p:grpSpPr>
          <a:xfrm rot="15297365">
            <a:off x="6449641" y="5088923"/>
            <a:ext cx="663947" cy="565036"/>
            <a:chOff x="9218094" y="3876661"/>
            <a:chExt cx="663947" cy="565036"/>
          </a:xfrm>
        </p:grpSpPr>
        <p:cxnSp>
          <p:nvCxnSpPr>
            <p:cNvPr id="68" name="Straight Connector 67">
              <a:extLst>
                <a:ext uri="{FF2B5EF4-FFF2-40B4-BE49-F238E27FC236}">
                  <a16:creationId xmlns:a16="http://schemas.microsoft.com/office/drawing/2014/main" xmlns="" id="{41F97E8E-A5E2-427D-AF23-904A711E89BD}"/>
                </a:ext>
              </a:extLst>
            </p:cNvPr>
            <p:cNvCxnSpPr>
              <a:cxnSpLocks/>
            </p:cNvCxnSpPr>
            <p:nvPr/>
          </p:nvCxnSpPr>
          <p:spPr bwMode="auto">
            <a:xfrm rot="6302635" flipH="1">
              <a:off x="9352131" y="3911787"/>
              <a:ext cx="413004" cy="646816"/>
            </a:xfrm>
            <a:prstGeom prst="line">
              <a:avLst/>
            </a:prstGeom>
            <a:noFill/>
            <a:ln w="28575" cap="flat" cmpd="sng" algn="ctr">
              <a:solidFill>
                <a:schemeClr val="accent3"/>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xmlns="" id="{AB1D46EA-A92D-419A-96DD-473564C9CA92}"/>
                </a:ext>
              </a:extLst>
            </p:cNvPr>
            <p:cNvCxnSpPr>
              <a:cxnSpLocks/>
            </p:cNvCxnSpPr>
            <p:nvPr/>
          </p:nvCxnSpPr>
          <p:spPr bwMode="auto">
            <a:xfrm flipV="1">
              <a:off x="9218094" y="3876661"/>
              <a:ext cx="163630" cy="150332"/>
            </a:xfrm>
            <a:prstGeom prst="line">
              <a:avLst/>
            </a:prstGeom>
            <a:noFill/>
            <a:ln w="28575" cap="flat" cmpd="sng" algn="ctr">
              <a:solidFill>
                <a:schemeClr val="accent3"/>
              </a:solidFill>
              <a:prstDash val="solid"/>
              <a:round/>
              <a:headEnd type="none" w="med" len="med"/>
              <a:tailEnd type="none" w="med" len="med"/>
            </a:ln>
            <a:effectLst/>
          </p:spPr>
        </p:cxnSp>
      </p:grpSp>
      <p:sp>
        <p:nvSpPr>
          <p:cNvPr id="40" name="Oval 39">
            <a:extLst>
              <a:ext uri="{FF2B5EF4-FFF2-40B4-BE49-F238E27FC236}">
                <a16:creationId xmlns:a16="http://schemas.microsoft.com/office/drawing/2014/main" xmlns="" id="{76BE1F70-AFF6-4157-9931-D3A570EEF04E}"/>
              </a:ext>
            </a:extLst>
          </p:cNvPr>
          <p:cNvSpPr/>
          <p:nvPr/>
        </p:nvSpPr>
        <p:spPr bwMode="auto">
          <a:xfrm>
            <a:off x="6378698" y="2934138"/>
            <a:ext cx="473874" cy="473874"/>
          </a:xfrm>
          <a:prstGeom prst="ellipse">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 name="TextBox 37">
            <a:extLst>
              <a:ext uri="{FF2B5EF4-FFF2-40B4-BE49-F238E27FC236}">
                <a16:creationId xmlns:a16="http://schemas.microsoft.com/office/drawing/2014/main" xmlns="" id="{B8F68D09-8235-48D7-B0EE-B72DA7E50A02}"/>
              </a:ext>
            </a:extLst>
          </p:cNvPr>
          <p:cNvSpPr txBox="1"/>
          <p:nvPr/>
        </p:nvSpPr>
        <p:spPr bwMode="auto">
          <a:xfrm>
            <a:off x="5521355" y="2613229"/>
            <a:ext cx="219129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Cytokine</a:t>
            </a:r>
          </a:p>
        </p:txBody>
      </p:sp>
      <p:cxnSp>
        <p:nvCxnSpPr>
          <p:cNvPr id="76" name="Straight Arrow Connector 75">
            <a:extLst>
              <a:ext uri="{FF2B5EF4-FFF2-40B4-BE49-F238E27FC236}">
                <a16:creationId xmlns:a16="http://schemas.microsoft.com/office/drawing/2014/main" xmlns="" id="{1C233FA6-3C41-4D7F-BC40-3C4F25ACF140}"/>
              </a:ext>
            </a:extLst>
          </p:cNvPr>
          <p:cNvCxnSpPr>
            <a:cxnSpLocks/>
          </p:cNvCxnSpPr>
          <p:nvPr/>
        </p:nvCxnSpPr>
        <p:spPr bwMode="auto">
          <a:xfrm>
            <a:off x="6619555" y="4994901"/>
            <a:ext cx="0" cy="560418"/>
          </a:xfrm>
          <a:prstGeom prst="straightConnector1">
            <a:avLst/>
          </a:prstGeom>
          <a:noFill/>
          <a:ln w="38100" cap="flat" cmpd="sng" algn="ctr">
            <a:solidFill>
              <a:schemeClr val="bg1"/>
            </a:solidFill>
            <a:prstDash val="solid"/>
            <a:round/>
            <a:headEnd type="none" w="med" len="med"/>
            <a:tailEnd type="triangle"/>
          </a:ln>
          <a:effectLst/>
        </p:spPr>
      </p:cxnSp>
      <p:grpSp>
        <p:nvGrpSpPr>
          <p:cNvPr id="26" name="Group 80">
            <a:extLst>
              <a:ext uri="{FF2B5EF4-FFF2-40B4-BE49-F238E27FC236}">
                <a16:creationId xmlns:a16="http://schemas.microsoft.com/office/drawing/2014/main" xmlns="" id="{61C43B6D-0439-47E0-B3F1-E49A456E38B9}"/>
              </a:ext>
            </a:extLst>
          </p:cNvPr>
          <p:cNvGrpSpPr/>
          <p:nvPr/>
        </p:nvGrpSpPr>
        <p:grpSpPr>
          <a:xfrm>
            <a:off x="3861450" y="3563296"/>
            <a:ext cx="601670" cy="687623"/>
            <a:chOff x="10811229" y="2383177"/>
            <a:chExt cx="601670" cy="687623"/>
          </a:xfrm>
        </p:grpSpPr>
        <p:sp>
          <p:nvSpPr>
            <p:cNvPr id="79" name="Oval 78">
              <a:extLst>
                <a:ext uri="{FF2B5EF4-FFF2-40B4-BE49-F238E27FC236}">
                  <a16:creationId xmlns:a16="http://schemas.microsoft.com/office/drawing/2014/main" xmlns="" id="{E1300DF5-5ACC-46DE-A7B8-D9269CDA8F85}"/>
                </a:ext>
              </a:extLst>
            </p:cNvPr>
            <p:cNvSpPr/>
            <p:nvPr/>
          </p:nvSpPr>
          <p:spPr bwMode="auto">
            <a:xfrm>
              <a:off x="10915789" y="2530714"/>
              <a:ext cx="392550" cy="392550"/>
            </a:xfrm>
            <a:prstGeom prst="ellipse">
              <a:avLst/>
            </a:prstGeom>
            <a:solidFill>
              <a:srgbClr val="92D050"/>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pic>
          <p:nvPicPr>
            <p:cNvPr id="78" name="Graphic 77">
              <a:extLst>
                <a:ext uri="{FF2B5EF4-FFF2-40B4-BE49-F238E27FC236}">
                  <a16:creationId xmlns:a16="http://schemas.microsoft.com/office/drawing/2014/main" xmlns="" id="{A47A753B-BBF4-41D5-943A-F0CF2560D9EE}"/>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811229" y="2383177"/>
              <a:ext cx="601670" cy="687623"/>
            </a:xfrm>
            <a:prstGeom prst="rect">
              <a:avLst/>
            </a:prstGeom>
          </p:spPr>
        </p:pic>
      </p:grpSp>
      <p:grpSp>
        <p:nvGrpSpPr>
          <p:cNvPr id="28" name="Group 82">
            <a:extLst>
              <a:ext uri="{FF2B5EF4-FFF2-40B4-BE49-F238E27FC236}">
                <a16:creationId xmlns:a16="http://schemas.microsoft.com/office/drawing/2014/main" xmlns="" id="{1EF9172C-A6DB-4448-8C25-B222F0D69215}"/>
              </a:ext>
            </a:extLst>
          </p:cNvPr>
          <p:cNvGrpSpPr/>
          <p:nvPr/>
        </p:nvGrpSpPr>
        <p:grpSpPr>
          <a:xfrm>
            <a:off x="4514379" y="3860304"/>
            <a:ext cx="601670" cy="687623"/>
            <a:chOff x="10811229" y="2383177"/>
            <a:chExt cx="601670" cy="687623"/>
          </a:xfrm>
        </p:grpSpPr>
        <p:sp>
          <p:nvSpPr>
            <p:cNvPr id="84" name="Oval 83">
              <a:extLst>
                <a:ext uri="{FF2B5EF4-FFF2-40B4-BE49-F238E27FC236}">
                  <a16:creationId xmlns:a16="http://schemas.microsoft.com/office/drawing/2014/main" xmlns="" id="{E594E294-4A7B-4248-915F-B0339C375F24}"/>
                </a:ext>
              </a:extLst>
            </p:cNvPr>
            <p:cNvSpPr/>
            <p:nvPr/>
          </p:nvSpPr>
          <p:spPr bwMode="auto">
            <a:xfrm>
              <a:off x="10915789" y="2530714"/>
              <a:ext cx="392550" cy="392550"/>
            </a:xfrm>
            <a:prstGeom prst="ellipse">
              <a:avLst/>
            </a:prstGeom>
            <a:solidFill>
              <a:srgbClr val="92D050"/>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pic>
          <p:nvPicPr>
            <p:cNvPr id="85" name="Graphic 84">
              <a:extLst>
                <a:ext uri="{FF2B5EF4-FFF2-40B4-BE49-F238E27FC236}">
                  <a16:creationId xmlns:a16="http://schemas.microsoft.com/office/drawing/2014/main" xmlns="" id="{62CF8190-A4F9-48C1-9775-37B6D77C172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811229" y="2383177"/>
              <a:ext cx="601670" cy="687623"/>
            </a:xfrm>
            <a:prstGeom prst="rect">
              <a:avLst/>
            </a:prstGeom>
          </p:spPr>
        </p:pic>
      </p:grpSp>
      <p:grpSp>
        <p:nvGrpSpPr>
          <p:cNvPr id="31" name="Group 85">
            <a:extLst>
              <a:ext uri="{FF2B5EF4-FFF2-40B4-BE49-F238E27FC236}">
                <a16:creationId xmlns:a16="http://schemas.microsoft.com/office/drawing/2014/main" xmlns="" id="{A76495EF-8739-4D07-8413-79BBBE0100D6}"/>
              </a:ext>
            </a:extLst>
          </p:cNvPr>
          <p:cNvGrpSpPr/>
          <p:nvPr/>
        </p:nvGrpSpPr>
        <p:grpSpPr>
          <a:xfrm>
            <a:off x="4015719" y="4345271"/>
            <a:ext cx="601670" cy="687623"/>
            <a:chOff x="10811229" y="2383177"/>
            <a:chExt cx="601670" cy="687623"/>
          </a:xfrm>
        </p:grpSpPr>
        <p:sp>
          <p:nvSpPr>
            <p:cNvPr id="87" name="Oval 86">
              <a:extLst>
                <a:ext uri="{FF2B5EF4-FFF2-40B4-BE49-F238E27FC236}">
                  <a16:creationId xmlns:a16="http://schemas.microsoft.com/office/drawing/2014/main" xmlns="" id="{592F1581-4787-4E15-8C22-BF87A636652A}"/>
                </a:ext>
              </a:extLst>
            </p:cNvPr>
            <p:cNvSpPr/>
            <p:nvPr/>
          </p:nvSpPr>
          <p:spPr bwMode="auto">
            <a:xfrm>
              <a:off x="10915789" y="2530714"/>
              <a:ext cx="392550" cy="392550"/>
            </a:xfrm>
            <a:prstGeom prst="ellipse">
              <a:avLst/>
            </a:prstGeom>
            <a:solidFill>
              <a:srgbClr val="92D050"/>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pic>
          <p:nvPicPr>
            <p:cNvPr id="88" name="Graphic 87">
              <a:extLst>
                <a:ext uri="{FF2B5EF4-FFF2-40B4-BE49-F238E27FC236}">
                  <a16:creationId xmlns:a16="http://schemas.microsoft.com/office/drawing/2014/main" xmlns="" id="{59ED808B-C217-4FC3-9BD4-6E0BFF5EDBA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811229" y="2383177"/>
              <a:ext cx="601670" cy="687623"/>
            </a:xfrm>
            <a:prstGeom prst="rect">
              <a:avLst/>
            </a:prstGeom>
          </p:spPr>
        </p:pic>
      </p:grpSp>
      <p:sp>
        <p:nvSpPr>
          <p:cNvPr id="104" name="TextBox 103">
            <a:extLst>
              <a:ext uri="{FF2B5EF4-FFF2-40B4-BE49-F238E27FC236}">
                <a16:creationId xmlns:a16="http://schemas.microsoft.com/office/drawing/2014/main" xmlns="" id="{DCD74EB3-52C1-4DF4-BEAD-D35CB4777EF0}"/>
              </a:ext>
            </a:extLst>
          </p:cNvPr>
          <p:cNvSpPr txBox="1"/>
          <p:nvPr/>
        </p:nvSpPr>
        <p:spPr bwMode="auto">
          <a:xfrm>
            <a:off x="6873734" y="4738503"/>
            <a:ext cx="1411673" cy="307777"/>
          </a:xfrm>
          <a:prstGeom prst="rect">
            <a:avLst/>
          </a:prstGeom>
          <a:solidFill>
            <a:schemeClr val="tx1"/>
          </a:solidFill>
          <a:ln w="28575">
            <a:solidFill>
              <a:schemeClr val="accent3"/>
            </a:solidFill>
          </a:ln>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JAK1/2 inhibitor</a:t>
            </a:r>
            <a:endParaRPr lang="en-US" sz="1400" b="0" dirty="0">
              <a:solidFill>
                <a:schemeClr val="bg1"/>
              </a:solidFill>
              <a:latin typeface="Calibri" panose="020F0502020204030204" pitchFamily="34" charset="0"/>
            </a:endParaRPr>
          </a:p>
        </p:txBody>
      </p:sp>
      <p:sp>
        <p:nvSpPr>
          <p:cNvPr id="106" name="TextBox 105">
            <a:extLst>
              <a:ext uri="{FF2B5EF4-FFF2-40B4-BE49-F238E27FC236}">
                <a16:creationId xmlns:a16="http://schemas.microsoft.com/office/drawing/2014/main" xmlns="" id="{3C739197-C798-4A8F-ABF5-ACE5A7F70404}"/>
              </a:ext>
            </a:extLst>
          </p:cNvPr>
          <p:cNvSpPr txBox="1"/>
          <p:nvPr/>
        </p:nvSpPr>
        <p:spPr bwMode="auto">
          <a:xfrm>
            <a:off x="4947692" y="4738503"/>
            <a:ext cx="1411674" cy="307777"/>
          </a:xfrm>
          <a:prstGeom prst="rect">
            <a:avLst/>
          </a:prstGeom>
          <a:solidFill>
            <a:schemeClr val="tx1"/>
          </a:solidFill>
          <a:ln w="28575">
            <a:solidFill>
              <a:schemeClr val="accent3"/>
            </a:solidFill>
          </a:ln>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JAK1/2 inhibitor</a:t>
            </a:r>
            <a:endParaRPr lang="en-US" sz="1400" b="0"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35967384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FD42E228-12C5-4000-8F48-03C525FBEA2C}"/>
              </a:ext>
            </a:extLst>
          </p:cNvPr>
          <p:cNvSpPr txBox="1"/>
          <p:nvPr/>
        </p:nvSpPr>
        <p:spPr bwMode="auto">
          <a:xfrm>
            <a:off x="10728200" y="1707964"/>
            <a:ext cx="115321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Baricitinib</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Control</a:t>
            </a:r>
          </a:p>
        </p:txBody>
      </p:sp>
      <p:grpSp>
        <p:nvGrpSpPr>
          <p:cNvPr id="3" name="Group 240">
            <a:extLst>
              <a:ext uri="{FF2B5EF4-FFF2-40B4-BE49-F238E27FC236}">
                <a16:creationId xmlns:a16="http://schemas.microsoft.com/office/drawing/2014/main" xmlns="" id="{EC24D170-030A-477E-93E6-1F67A7DEB49D}"/>
              </a:ext>
            </a:extLst>
          </p:cNvPr>
          <p:cNvGrpSpPr/>
          <p:nvPr/>
        </p:nvGrpSpPr>
        <p:grpSpPr>
          <a:xfrm>
            <a:off x="8071408" y="4676249"/>
            <a:ext cx="91440" cy="683200"/>
            <a:chOff x="8018504" y="1805898"/>
            <a:chExt cx="91440" cy="683200"/>
          </a:xfrm>
        </p:grpSpPr>
        <p:cxnSp>
          <p:nvCxnSpPr>
            <p:cNvPr id="242" name="Straight Connector 241">
              <a:extLst>
                <a:ext uri="{FF2B5EF4-FFF2-40B4-BE49-F238E27FC236}">
                  <a16:creationId xmlns:a16="http://schemas.microsoft.com/office/drawing/2014/main" xmlns="" id="{0C2CEABA-4FAC-40CA-BEE6-2E93ED7BAEB0}"/>
                </a:ext>
              </a:extLst>
            </p:cNvPr>
            <p:cNvCxnSpPr>
              <a:cxnSpLocks/>
            </p:cNvCxnSpPr>
            <p:nvPr/>
          </p:nvCxnSpPr>
          <p:spPr bwMode="auto">
            <a:xfrm>
              <a:off x="8064224" y="1805898"/>
              <a:ext cx="0" cy="683200"/>
            </a:xfrm>
            <a:prstGeom prst="line">
              <a:avLst/>
            </a:prstGeom>
            <a:noFill/>
            <a:ln w="28575" cap="flat" cmpd="sng" algn="ctr">
              <a:solidFill>
                <a:schemeClr val="accent3"/>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xmlns="" id="{96EFA946-3D79-49C0-BA6C-420F6614E6B8}"/>
                </a:ext>
              </a:extLst>
            </p:cNvPr>
            <p:cNvCxnSpPr>
              <a:cxnSpLocks/>
            </p:cNvCxnSpPr>
            <p:nvPr/>
          </p:nvCxnSpPr>
          <p:spPr bwMode="auto">
            <a:xfrm flipH="1">
              <a:off x="8018504" y="1805898"/>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xmlns="" id="{A15F7018-28B8-4BB2-99B2-7264320AF68D}"/>
                </a:ext>
              </a:extLst>
            </p:cNvPr>
            <p:cNvCxnSpPr>
              <a:cxnSpLocks/>
            </p:cNvCxnSpPr>
            <p:nvPr/>
          </p:nvCxnSpPr>
          <p:spPr bwMode="auto">
            <a:xfrm flipH="1">
              <a:off x="8018504" y="2489098"/>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 name="Group 230">
            <a:extLst>
              <a:ext uri="{FF2B5EF4-FFF2-40B4-BE49-F238E27FC236}">
                <a16:creationId xmlns:a16="http://schemas.microsoft.com/office/drawing/2014/main" xmlns="" id="{70860AFD-DAC4-4D41-A61B-A32BC3B9645C}"/>
              </a:ext>
            </a:extLst>
          </p:cNvPr>
          <p:cNvGrpSpPr/>
          <p:nvPr/>
        </p:nvGrpSpPr>
        <p:grpSpPr>
          <a:xfrm>
            <a:off x="8076998" y="5266125"/>
            <a:ext cx="91440" cy="177849"/>
            <a:chOff x="8018504" y="2852168"/>
            <a:chExt cx="91440" cy="177849"/>
          </a:xfrm>
        </p:grpSpPr>
        <p:cxnSp>
          <p:nvCxnSpPr>
            <p:cNvPr id="232" name="Straight Connector 231">
              <a:extLst>
                <a:ext uri="{FF2B5EF4-FFF2-40B4-BE49-F238E27FC236}">
                  <a16:creationId xmlns:a16="http://schemas.microsoft.com/office/drawing/2014/main" xmlns="" id="{9A16FFE3-16E8-45F9-9D65-1E0370303EEF}"/>
                </a:ext>
              </a:extLst>
            </p:cNvPr>
            <p:cNvCxnSpPr>
              <a:cxnSpLocks/>
            </p:cNvCxnSpPr>
            <p:nvPr/>
          </p:nvCxnSpPr>
          <p:spPr bwMode="auto">
            <a:xfrm>
              <a:off x="8064224" y="2852168"/>
              <a:ext cx="0" cy="172809"/>
            </a:xfrm>
            <a:prstGeom prst="line">
              <a:avLst/>
            </a:prstGeom>
            <a:noFill/>
            <a:ln w="28575" cap="flat" cmpd="sng" algn="ctr">
              <a:solidFill>
                <a:schemeClr val="accent1"/>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xmlns="" id="{A6BF82DD-E4E3-4FE6-A2F5-A06972A7C721}"/>
                </a:ext>
              </a:extLst>
            </p:cNvPr>
            <p:cNvCxnSpPr>
              <a:cxnSpLocks/>
            </p:cNvCxnSpPr>
            <p:nvPr/>
          </p:nvCxnSpPr>
          <p:spPr bwMode="auto">
            <a:xfrm flipH="1">
              <a:off x="8018504" y="2852168"/>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xmlns="" id="{F12A4411-08D9-46E9-B419-B8E3A0AEC096}"/>
                </a:ext>
              </a:extLst>
            </p:cNvPr>
            <p:cNvCxnSpPr>
              <a:cxnSpLocks/>
            </p:cNvCxnSpPr>
            <p:nvPr/>
          </p:nvCxnSpPr>
          <p:spPr bwMode="auto">
            <a:xfrm flipH="1">
              <a:off x="8018504" y="3030017"/>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8" name="Group 221">
            <a:extLst>
              <a:ext uri="{FF2B5EF4-FFF2-40B4-BE49-F238E27FC236}">
                <a16:creationId xmlns:a16="http://schemas.microsoft.com/office/drawing/2014/main" xmlns="" id="{2FEF0402-070F-42E2-8B52-296602CFF9BA}"/>
              </a:ext>
            </a:extLst>
          </p:cNvPr>
          <p:cNvGrpSpPr/>
          <p:nvPr/>
        </p:nvGrpSpPr>
        <p:grpSpPr>
          <a:xfrm>
            <a:off x="9844417" y="2299075"/>
            <a:ext cx="91440" cy="889039"/>
            <a:chOff x="8018504" y="2664801"/>
            <a:chExt cx="91440" cy="889039"/>
          </a:xfrm>
        </p:grpSpPr>
        <p:cxnSp>
          <p:nvCxnSpPr>
            <p:cNvPr id="223" name="Straight Connector 222">
              <a:extLst>
                <a:ext uri="{FF2B5EF4-FFF2-40B4-BE49-F238E27FC236}">
                  <a16:creationId xmlns:a16="http://schemas.microsoft.com/office/drawing/2014/main" xmlns="" id="{24C18430-9BEE-402B-A373-FE2F59C85148}"/>
                </a:ext>
              </a:extLst>
            </p:cNvPr>
            <p:cNvCxnSpPr>
              <a:cxnSpLocks/>
            </p:cNvCxnSpPr>
            <p:nvPr/>
          </p:nvCxnSpPr>
          <p:spPr bwMode="auto">
            <a:xfrm>
              <a:off x="8068987" y="2664801"/>
              <a:ext cx="0" cy="884433"/>
            </a:xfrm>
            <a:prstGeom prst="line">
              <a:avLst/>
            </a:prstGeom>
            <a:noFill/>
            <a:ln w="28575" cap="flat" cmpd="sng" algn="ctr">
              <a:solidFill>
                <a:schemeClr val="accent3"/>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xmlns="" id="{FD413680-7E98-4B13-8D31-FF7C0C3B20D7}"/>
                </a:ext>
              </a:extLst>
            </p:cNvPr>
            <p:cNvCxnSpPr>
              <a:cxnSpLocks/>
            </p:cNvCxnSpPr>
            <p:nvPr/>
          </p:nvCxnSpPr>
          <p:spPr bwMode="auto">
            <a:xfrm flipH="1">
              <a:off x="8018504" y="2673708"/>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xmlns="" id="{5DE0C535-AFFD-46CB-868C-C563C4CA8117}"/>
                </a:ext>
              </a:extLst>
            </p:cNvPr>
            <p:cNvCxnSpPr>
              <a:cxnSpLocks/>
            </p:cNvCxnSpPr>
            <p:nvPr/>
          </p:nvCxnSpPr>
          <p:spPr bwMode="auto">
            <a:xfrm flipH="1">
              <a:off x="8018504" y="3553840"/>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0" name="Group 61">
            <a:extLst>
              <a:ext uri="{FF2B5EF4-FFF2-40B4-BE49-F238E27FC236}">
                <a16:creationId xmlns:a16="http://schemas.microsoft.com/office/drawing/2014/main" xmlns="" id="{2FB1A22E-13F3-47BD-BF53-31D564085AE2}"/>
              </a:ext>
            </a:extLst>
          </p:cNvPr>
          <p:cNvGrpSpPr/>
          <p:nvPr/>
        </p:nvGrpSpPr>
        <p:grpSpPr>
          <a:xfrm>
            <a:off x="6203721" y="1592393"/>
            <a:ext cx="2468645" cy="2382219"/>
            <a:chOff x="6203721" y="1592393"/>
            <a:chExt cx="2468645" cy="2382219"/>
          </a:xfrm>
        </p:grpSpPr>
        <p:sp>
          <p:nvSpPr>
            <p:cNvPr id="61" name="Rectangle 60">
              <a:extLst>
                <a:ext uri="{FF2B5EF4-FFF2-40B4-BE49-F238E27FC236}">
                  <a16:creationId xmlns:a16="http://schemas.microsoft.com/office/drawing/2014/main" xmlns="" id="{5B8E418E-AB60-4C13-9614-71B0E206B448}"/>
                </a:ext>
              </a:extLst>
            </p:cNvPr>
            <p:cNvSpPr/>
            <p:nvPr/>
          </p:nvSpPr>
          <p:spPr bwMode="auto">
            <a:xfrm>
              <a:off x="6959066" y="3151371"/>
              <a:ext cx="1558106" cy="453900"/>
            </a:xfrm>
            <a:prstGeom prst="rect">
              <a:avLst/>
            </a:prstGeom>
            <a:solidFill>
              <a:srgbClr val="CDCDCF">
                <a:alpha val="50196"/>
              </a:srgb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22" name="Straight Connector 21">
              <a:extLst>
                <a:ext uri="{FF2B5EF4-FFF2-40B4-BE49-F238E27FC236}">
                  <a16:creationId xmlns:a16="http://schemas.microsoft.com/office/drawing/2014/main" xmlns="" id="{5028775C-01E5-470E-9776-D3248EECB6C4}"/>
                </a:ext>
              </a:extLst>
            </p:cNvPr>
            <p:cNvCxnSpPr>
              <a:cxnSpLocks/>
            </p:cNvCxnSpPr>
            <p:nvPr/>
          </p:nvCxnSpPr>
          <p:spPr bwMode="auto">
            <a:xfrm>
              <a:off x="6973354" y="1766886"/>
              <a:ext cx="0" cy="184258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xmlns="" id="{DB95739E-6C0D-4306-B836-D3A6F31D8294}"/>
                </a:ext>
              </a:extLst>
            </p:cNvPr>
            <p:cNvCxnSpPr>
              <a:cxnSpLocks/>
            </p:cNvCxnSpPr>
            <p:nvPr/>
          </p:nvCxnSpPr>
          <p:spPr bwMode="auto">
            <a:xfrm>
              <a:off x="6959066" y="3609474"/>
              <a:ext cx="1558106"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xmlns="" id="{15CDF099-A89D-4ADC-8F41-FBF792FFABCC}"/>
                </a:ext>
              </a:extLst>
            </p:cNvPr>
            <p:cNvCxnSpPr>
              <a:cxnSpLocks/>
            </p:cNvCxnSpPr>
            <p:nvPr/>
          </p:nvCxnSpPr>
          <p:spPr bwMode="auto">
            <a:xfrm flipH="1">
              <a:off x="6910388" y="177705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xmlns="" id="{BF0E5644-B2CB-41FE-84EE-685D6173346B}"/>
                </a:ext>
              </a:extLst>
            </p:cNvPr>
            <p:cNvCxnSpPr>
              <a:cxnSpLocks/>
            </p:cNvCxnSpPr>
            <p:nvPr/>
          </p:nvCxnSpPr>
          <p:spPr bwMode="auto">
            <a:xfrm flipH="1">
              <a:off x="6910388" y="223516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xmlns="" id="{0FCB55BC-475D-4C68-B0A6-A91436570EF0}"/>
                </a:ext>
              </a:extLst>
            </p:cNvPr>
            <p:cNvCxnSpPr>
              <a:cxnSpLocks/>
            </p:cNvCxnSpPr>
            <p:nvPr/>
          </p:nvCxnSpPr>
          <p:spPr bwMode="auto">
            <a:xfrm flipH="1">
              <a:off x="6910388" y="269326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xmlns="" id="{41D48BDB-FF80-4056-8364-04B2F8A3C5F0}"/>
                </a:ext>
              </a:extLst>
            </p:cNvPr>
            <p:cNvCxnSpPr>
              <a:cxnSpLocks/>
            </p:cNvCxnSpPr>
            <p:nvPr/>
          </p:nvCxnSpPr>
          <p:spPr bwMode="auto">
            <a:xfrm flipH="1">
              <a:off x="6910388" y="315137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xmlns="" id="{BBB77B19-EBB2-44D9-81E0-4D2124A04AD2}"/>
                </a:ext>
              </a:extLst>
            </p:cNvPr>
            <p:cNvCxnSpPr>
              <a:cxnSpLocks/>
            </p:cNvCxnSpPr>
            <p:nvPr/>
          </p:nvCxnSpPr>
          <p:spPr bwMode="auto">
            <a:xfrm flipH="1">
              <a:off x="6910388" y="360947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xmlns="" id="{01B646A0-87EE-45A3-9EDF-0ECC89F801E4}"/>
                </a:ext>
              </a:extLst>
            </p:cNvPr>
            <p:cNvCxnSpPr>
              <a:cxnSpLocks/>
            </p:cNvCxnSpPr>
            <p:nvPr/>
          </p:nvCxnSpPr>
          <p:spPr bwMode="auto">
            <a:xfrm>
              <a:off x="7405688" y="3609474"/>
              <a:ext cx="0" cy="67176"/>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xmlns="" id="{3BDD6DEA-70C0-4508-9189-117A50A97032}"/>
                </a:ext>
              </a:extLst>
            </p:cNvPr>
            <p:cNvCxnSpPr>
              <a:cxnSpLocks/>
            </p:cNvCxnSpPr>
            <p:nvPr/>
          </p:nvCxnSpPr>
          <p:spPr bwMode="auto">
            <a:xfrm>
              <a:off x="8067675" y="3609474"/>
              <a:ext cx="0" cy="67176"/>
            </a:xfrm>
            <a:prstGeom prst="line">
              <a:avLst/>
            </a:prstGeom>
            <a:noFill/>
            <a:ln w="28575" cap="flat" cmpd="sng" algn="ctr">
              <a:solidFill>
                <a:schemeClr val="bg1"/>
              </a:solidFill>
              <a:prstDash val="solid"/>
              <a:round/>
              <a:headEnd type="none" w="med" len="med"/>
              <a:tailEnd type="none" w="med" len="med"/>
            </a:ln>
            <a:effectLst/>
          </p:spPr>
        </p:cxnSp>
        <p:sp>
          <p:nvSpPr>
            <p:cNvPr id="42" name="TextBox 41">
              <a:extLst>
                <a:ext uri="{FF2B5EF4-FFF2-40B4-BE49-F238E27FC236}">
                  <a16:creationId xmlns:a16="http://schemas.microsoft.com/office/drawing/2014/main" xmlns="" id="{2EE7A152-15E5-4136-85F3-49181D1F2330}"/>
                </a:ext>
              </a:extLst>
            </p:cNvPr>
            <p:cNvSpPr txBox="1"/>
            <p:nvPr/>
          </p:nvSpPr>
          <p:spPr bwMode="auto">
            <a:xfrm>
              <a:off x="6367479" y="1592393"/>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0.8</a:t>
              </a:r>
            </a:p>
          </p:txBody>
        </p:sp>
        <p:sp>
          <p:nvSpPr>
            <p:cNvPr id="44" name="TextBox 43">
              <a:extLst>
                <a:ext uri="{FF2B5EF4-FFF2-40B4-BE49-F238E27FC236}">
                  <a16:creationId xmlns:a16="http://schemas.microsoft.com/office/drawing/2014/main" xmlns="" id="{E390BC2C-3913-49DB-BF92-1FEF0B67FAAE}"/>
                </a:ext>
              </a:extLst>
            </p:cNvPr>
            <p:cNvSpPr txBox="1"/>
            <p:nvPr/>
          </p:nvSpPr>
          <p:spPr bwMode="auto">
            <a:xfrm>
              <a:off x="6367479" y="2046565"/>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dirty="0">
                  <a:solidFill>
                    <a:schemeClr val="bg1"/>
                  </a:solidFill>
                  <a:latin typeface="Calibri" panose="020F0502020204030204" pitchFamily="34" charset="0"/>
                </a:rPr>
                <a:t>0.6</a:t>
              </a:r>
              <a:endParaRPr lang="en-US" b="0" dirty="0">
                <a:solidFill>
                  <a:schemeClr val="bg1"/>
                </a:solidFill>
                <a:latin typeface="Calibri" panose="020F0502020204030204" pitchFamily="34" charset="0"/>
              </a:endParaRPr>
            </a:p>
          </p:txBody>
        </p:sp>
        <p:sp>
          <p:nvSpPr>
            <p:cNvPr id="46" name="TextBox 45">
              <a:extLst>
                <a:ext uri="{FF2B5EF4-FFF2-40B4-BE49-F238E27FC236}">
                  <a16:creationId xmlns:a16="http://schemas.microsoft.com/office/drawing/2014/main" xmlns="" id="{CE6D8C89-FFEC-4627-B56A-6ACF6C5818EE}"/>
                </a:ext>
              </a:extLst>
            </p:cNvPr>
            <p:cNvSpPr txBox="1"/>
            <p:nvPr/>
          </p:nvSpPr>
          <p:spPr bwMode="auto">
            <a:xfrm>
              <a:off x="6367479" y="2500737"/>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0.4</a:t>
              </a:r>
            </a:p>
          </p:txBody>
        </p:sp>
        <p:sp>
          <p:nvSpPr>
            <p:cNvPr id="48" name="TextBox 47">
              <a:extLst>
                <a:ext uri="{FF2B5EF4-FFF2-40B4-BE49-F238E27FC236}">
                  <a16:creationId xmlns:a16="http://schemas.microsoft.com/office/drawing/2014/main" xmlns="" id="{93624134-AB74-4E42-A193-7D41610F73A8}"/>
                </a:ext>
              </a:extLst>
            </p:cNvPr>
            <p:cNvSpPr txBox="1"/>
            <p:nvPr/>
          </p:nvSpPr>
          <p:spPr bwMode="auto">
            <a:xfrm>
              <a:off x="6367479" y="2954909"/>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0.2</a:t>
              </a:r>
            </a:p>
          </p:txBody>
        </p:sp>
        <p:sp>
          <p:nvSpPr>
            <p:cNvPr id="50" name="TextBox 49">
              <a:extLst>
                <a:ext uri="{FF2B5EF4-FFF2-40B4-BE49-F238E27FC236}">
                  <a16:creationId xmlns:a16="http://schemas.microsoft.com/office/drawing/2014/main" xmlns="" id="{A466E3C8-1F14-491D-BFA8-F0DD241B1E4A}"/>
                </a:ext>
              </a:extLst>
            </p:cNvPr>
            <p:cNvSpPr txBox="1"/>
            <p:nvPr/>
          </p:nvSpPr>
          <p:spPr bwMode="auto">
            <a:xfrm>
              <a:off x="6367479" y="3409080"/>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0.0</a:t>
              </a:r>
            </a:p>
          </p:txBody>
        </p:sp>
        <p:sp>
          <p:nvSpPr>
            <p:cNvPr id="52" name="TextBox 51">
              <a:extLst>
                <a:ext uri="{FF2B5EF4-FFF2-40B4-BE49-F238E27FC236}">
                  <a16:creationId xmlns:a16="http://schemas.microsoft.com/office/drawing/2014/main" xmlns="" id="{5DA75C2C-1621-4AE8-88D5-D653EB519EC1}"/>
                </a:ext>
              </a:extLst>
            </p:cNvPr>
            <p:cNvSpPr txBox="1"/>
            <p:nvPr/>
          </p:nvSpPr>
          <p:spPr bwMode="auto">
            <a:xfrm rot="16200000">
              <a:off x="5467095" y="2503512"/>
              <a:ext cx="18425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pg/mL</a:t>
              </a:r>
            </a:p>
          </p:txBody>
        </p:sp>
        <p:sp>
          <p:nvSpPr>
            <p:cNvPr id="54" name="TextBox 53">
              <a:extLst>
                <a:ext uri="{FF2B5EF4-FFF2-40B4-BE49-F238E27FC236}">
                  <a16:creationId xmlns:a16="http://schemas.microsoft.com/office/drawing/2014/main" xmlns="" id="{8B85D38E-162C-4361-A953-3681168DB687}"/>
                </a:ext>
              </a:extLst>
            </p:cNvPr>
            <p:cNvSpPr txBox="1"/>
            <p:nvPr/>
          </p:nvSpPr>
          <p:spPr bwMode="auto">
            <a:xfrm>
              <a:off x="7094550" y="3605280"/>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t0</a:t>
              </a:r>
            </a:p>
          </p:txBody>
        </p:sp>
        <p:sp>
          <p:nvSpPr>
            <p:cNvPr id="56" name="TextBox 55">
              <a:extLst>
                <a:ext uri="{FF2B5EF4-FFF2-40B4-BE49-F238E27FC236}">
                  <a16:creationId xmlns:a16="http://schemas.microsoft.com/office/drawing/2014/main" xmlns="" id="{D8DC3D57-8EAE-45E3-98E9-BA5A41FE3435}"/>
                </a:ext>
              </a:extLst>
            </p:cNvPr>
            <p:cNvSpPr txBox="1"/>
            <p:nvPr/>
          </p:nvSpPr>
          <p:spPr bwMode="auto">
            <a:xfrm>
              <a:off x="7769757" y="3605280"/>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t7</a:t>
              </a:r>
            </a:p>
          </p:txBody>
        </p:sp>
        <p:sp>
          <p:nvSpPr>
            <p:cNvPr id="58" name="TextBox 57">
              <a:extLst>
                <a:ext uri="{FF2B5EF4-FFF2-40B4-BE49-F238E27FC236}">
                  <a16:creationId xmlns:a16="http://schemas.microsoft.com/office/drawing/2014/main" xmlns="" id="{9FBFCD00-D95F-4D90-8343-56C126528C2F}"/>
                </a:ext>
              </a:extLst>
            </p:cNvPr>
            <p:cNvSpPr txBox="1"/>
            <p:nvPr/>
          </p:nvSpPr>
          <p:spPr bwMode="auto">
            <a:xfrm>
              <a:off x="7514833" y="1828997"/>
              <a:ext cx="11575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.62</a:t>
              </a:r>
            </a:p>
          </p:txBody>
        </p:sp>
        <p:sp>
          <p:nvSpPr>
            <p:cNvPr id="60" name="TextBox 59">
              <a:extLst>
                <a:ext uri="{FF2B5EF4-FFF2-40B4-BE49-F238E27FC236}">
                  <a16:creationId xmlns:a16="http://schemas.microsoft.com/office/drawing/2014/main" xmlns="" id="{EF311357-B671-4A90-BF4E-2827802FB44A}"/>
                </a:ext>
              </a:extLst>
            </p:cNvPr>
            <p:cNvSpPr txBox="1"/>
            <p:nvPr/>
          </p:nvSpPr>
          <p:spPr bwMode="auto">
            <a:xfrm>
              <a:off x="7488908" y="3201475"/>
              <a:ext cx="11575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.02</a:t>
              </a:r>
            </a:p>
          </p:txBody>
        </p:sp>
      </p:grpSp>
      <p:grpSp>
        <p:nvGrpSpPr>
          <p:cNvPr id="15" name="Group 83">
            <a:extLst>
              <a:ext uri="{FF2B5EF4-FFF2-40B4-BE49-F238E27FC236}">
                <a16:creationId xmlns:a16="http://schemas.microsoft.com/office/drawing/2014/main" xmlns="" id="{9D449922-7858-47A9-A83E-2A6161C237F1}"/>
              </a:ext>
            </a:extLst>
          </p:cNvPr>
          <p:cNvGrpSpPr/>
          <p:nvPr/>
        </p:nvGrpSpPr>
        <p:grpSpPr>
          <a:xfrm>
            <a:off x="6203721" y="4094969"/>
            <a:ext cx="2494244" cy="2382219"/>
            <a:chOff x="6203721" y="1592393"/>
            <a:chExt cx="2494244" cy="2382219"/>
          </a:xfrm>
        </p:grpSpPr>
        <p:sp>
          <p:nvSpPr>
            <p:cNvPr id="85" name="Rectangle 84">
              <a:extLst>
                <a:ext uri="{FF2B5EF4-FFF2-40B4-BE49-F238E27FC236}">
                  <a16:creationId xmlns:a16="http://schemas.microsoft.com/office/drawing/2014/main" xmlns="" id="{F8F44DD2-9905-440C-929C-CE17776DC900}"/>
                </a:ext>
              </a:extLst>
            </p:cNvPr>
            <p:cNvSpPr/>
            <p:nvPr/>
          </p:nvSpPr>
          <p:spPr bwMode="auto">
            <a:xfrm>
              <a:off x="6959066" y="3304449"/>
              <a:ext cx="1558106" cy="300821"/>
            </a:xfrm>
            <a:prstGeom prst="rect">
              <a:avLst/>
            </a:prstGeom>
            <a:solidFill>
              <a:srgbClr val="CDCDCF">
                <a:alpha val="50196"/>
              </a:srgb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86" name="Straight Connector 85">
              <a:extLst>
                <a:ext uri="{FF2B5EF4-FFF2-40B4-BE49-F238E27FC236}">
                  <a16:creationId xmlns:a16="http://schemas.microsoft.com/office/drawing/2014/main" xmlns="" id="{FDCC84AF-D3B1-4021-B1F6-5D7B07C3F754}"/>
                </a:ext>
              </a:extLst>
            </p:cNvPr>
            <p:cNvCxnSpPr>
              <a:cxnSpLocks/>
            </p:cNvCxnSpPr>
            <p:nvPr/>
          </p:nvCxnSpPr>
          <p:spPr bwMode="auto">
            <a:xfrm>
              <a:off x="6973354" y="1766886"/>
              <a:ext cx="0" cy="1842588"/>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xmlns="" id="{5145EAD3-A195-45DB-9B5C-C75EE6E8E31F}"/>
                </a:ext>
              </a:extLst>
            </p:cNvPr>
            <p:cNvCxnSpPr>
              <a:cxnSpLocks/>
            </p:cNvCxnSpPr>
            <p:nvPr/>
          </p:nvCxnSpPr>
          <p:spPr bwMode="auto">
            <a:xfrm>
              <a:off x="6959066" y="3609474"/>
              <a:ext cx="1558106"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xmlns="" id="{D5A0F0EE-6AAA-48D2-9A80-9BD28E492CCE}"/>
                </a:ext>
              </a:extLst>
            </p:cNvPr>
            <p:cNvCxnSpPr>
              <a:cxnSpLocks/>
            </p:cNvCxnSpPr>
            <p:nvPr/>
          </p:nvCxnSpPr>
          <p:spPr bwMode="auto">
            <a:xfrm flipH="1">
              <a:off x="6910388" y="177705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xmlns="" id="{3DFBD74C-FA25-4D34-A8E7-79F412BD991B}"/>
                </a:ext>
              </a:extLst>
            </p:cNvPr>
            <p:cNvCxnSpPr>
              <a:cxnSpLocks/>
            </p:cNvCxnSpPr>
            <p:nvPr/>
          </p:nvCxnSpPr>
          <p:spPr bwMode="auto">
            <a:xfrm flipH="1">
              <a:off x="6910388" y="223516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xmlns="" id="{4B4B7C08-56DA-41CD-9A59-CF0A8E0556A9}"/>
                </a:ext>
              </a:extLst>
            </p:cNvPr>
            <p:cNvCxnSpPr>
              <a:cxnSpLocks/>
            </p:cNvCxnSpPr>
            <p:nvPr/>
          </p:nvCxnSpPr>
          <p:spPr bwMode="auto">
            <a:xfrm flipH="1">
              <a:off x="6910388" y="269326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xmlns="" id="{A649B772-18F6-480C-A144-848935AE8A44}"/>
                </a:ext>
              </a:extLst>
            </p:cNvPr>
            <p:cNvCxnSpPr>
              <a:cxnSpLocks/>
            </p:cNvCxnSpPr>
            <p:nvPr/>
          </p:nvCxnSpPr>
          <p:spPr bwMode="auto">
            <a:xfrm flipH="1">
              <a:off x="6910388" y="315137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xmlns="" id="{AD860B41-4EA0-406E-AB57-F0841E21EF6F}"/>
                </a:ext>
              </a:extLst>
            </p:cNvPr>
            <p:cNvCxnSpPr>
              <a:cxnSpLocks/>
            </p:cNvCxnSpPr>
            <p:nvPr/>
          </p:nvCxnSpPr>
          <p:spPr bwMode="auto">
            <a:xfrm flipH="1">
              <a:off x="6910388" y="360947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xmlns="" id="{61D90B98-BDD1-4C0C-9A27-71F33617BCFB}"/>
                </a:ext>
              </a:extLst>
            </p:cNvPr>
            <p:cNvCxnSpPr>
              <a:cxnSpLocks/>
            </p:cNvCxnSpPr>
            <p:nvPr/>
          </p:nvCxnSpPr>
          <p:spPr bwMode="auto">
            <a:xfrm>
              <a:off x="7405688" y="3609474"/>
              <a:ext cx="0" cy="67176"/>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xmlns="" id="{428CC44B-C14D-4475-B9E3-1D360E2796CB}"/>
                </a:ext>
              </a:extLst>
            </p:cNvPr>
            <p:cNvCxnSpPr>
              <a:cxnSpLocks/>
            </p:cNvCxnSpPr>
            <p:nvPr/>
          </p:nvCxnSpPr>
          <p:spPr bwMode="auto">
            <a:xfrm>
              <a:off x="8067675" y="3609474"/>
              <a:ext cx="0" cy="67176"/>
            </a:xfrm>
            <a:prstGeom prst="line">
              <a:avLst/>
            </a:prstGeom>
            <a:noFill/>
            <a:ln w="28575" cap="flat" cmpd="sng" algn="ctr">
              <a:solidFill>
                <a:schemeClr val="bg1"/>
              </a:solidFill>
              <a:prstDash val="solid"/>
              <a:round/>
              <a:headEnd type="none" w="med" len="med"/>
              <a:tailEnd type="none" w="med" len="med"/>
            </a:ln>
            <a:effectLst/>
          </p:spPr>
        </p:cxnSp>
        <p:sp>
          <p:nvSpPr>
            <p:cNvPr id="95" name="TextBox 94">
              <a:extLst>
                <a:ext uri="{FF2B5EF4-FFF2-40B4-BE49-F238E27FC236}">
                  <a16:creationId xmlns:a16="http://schemas.microsoft.com/office/drawing/2014/main" xmlns="" id="{5E20075A-C5D1-45AF-A5FF-CE31E38479D8}"/>
                </a:ext>
              </a:extLst>
            </p:cNvPr>
            <p:cNvSpPr txBox="1"/>
            <p:nvPr/>
          </p:nvSpPr>
          <p:spPr bwMode="auto">
            <a:xfrm>
              <a:off x="6367479" y="1592393"/>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96" name="TextBox 95">
              <a:extLst>
                <a:ext uri="{FF2B5EF4-FFF2-40B4-BE49-F238E27FC236}">
                  <a16:creationId xmlns:a16="http://schemas.microsoft.com/office/drawing/2014/main" xmlns="" id="{AA12B1D2-0170-4D59-9C84-C588ADB217F9}"/>
                </a:ext>
              </a:extLst>
            </p:cNvPr>
            <p:cNvSpPr txBox="1"/>
            <p:nvPr/>
          </p:nvSpPr>
          <p:spPr bwMode="auto">
            <a:xfrm>
              <a:off x="6367479" y="2046565"/>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dirty="0">
                  <a:solidFill>
                    <a:schemeClr val="bg1"/>
                  </a:solidFill>
                  <a:latin typeface="Calibri" panose="020F0502020204030204" pitchFamily="34" charset="0"/>
                </a:rPr>
                <a:t>30</a:t>
              </a:r>
              <a:endParaRPr lang="en-US" b="0" dirty="0">
                <a:solidFill>
                  <a:schemeClr val="bg1"/>
                </a:solidFill>
                <a:latin typeface="Calibri" panose="020F0502020204030204" pitchFamily="34" charset="0"/>
              </a:endParaRPr>
            </a:p>
          </p:txBody>
        </p:sp>
        <p:sp>
          <p:nvSpPr>
            <p:cNvPr id="97" name="TextBox 96">
              <a:extLst>
                <a:ext uri="{FF2B5EF4-FFF2-40B4-BE49-F238E27FC236}">
                  <a16:creationId xmlns:a16="http://schemas.microsoft.com/office/drawing/2014/main" xmlns="" id="{5C016C1F-2DEB-47B8-B236-3360E79942BD}"/>
                </a:ext>
              </a:extLst>
            </p:cNvPr>
            <p:cNvSpPr txBox="1"/>
            <p:nvPr/>
          </p:nvSpPr>
          <p:spPr bwMode="auto">
            <a:xfrm>
              <a:off x="6367479" y="2500737"/>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98" name="TextBox 97">
              <a:extLst>
                <a:ext uri="{FF2B5EF4-FFF2-40B4-BE49-F238E27FC236}">
                  <a16:creationId xmlns:a16="http://schemas.microsoft.com/office/drawing/2014/main" xmlns="" id="{CB251A88-11FC-45FD-833D-6D11C8C4AB82}"/>
                </a:ext>
              </a:extLst>
            </p:cNvPr>
            <p:cNvSpPr txBox="1"/>
            <p:nvPr/>
          </p:nvSpPr>
          <p:spPr bwMode="auto">
            <a:xfrm>
              <a:off x="6367479" y="2954909"/>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99" name="TextBox 98">
              <a:extLst>
                <a:ext uri="{FF2B5EF4-FFF2-40B4-BE49-F238E27FC236}">
                  <a16:creationId xmlns:a16="http://schemas.microsoft.com/office/drawing/2014/main" xmlns="" id="{108770A9-AAB6-45CB-ABA4-22F1B88E2243}"/>
                </a:ext>
              </a:extLst>
            </p:cNvPr>
            <p:cNvSpPr txBox="1"/>
            <p:nvPr/>
          </p:nvSpPr>
          <p:spPr bwMode="auto">
            <a:xfrm>
              <a:off x="6367479" y="3409080"/>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00" name="TextBox 99">
              <a:extLst>
                <a:ext uri="{FF2B5EF4-FFF2-40B4-BE49-F238E27FC236}">
                  <a16:creationId xmlns:a16="http://schemas.microsoft.com/office/drawing/2014/main" xmlns="" id="{6C910C6D-7747-4B92-A92B-F8B3EA50A1E2}"/>
                </a:ext>
              </a:extLst>
            </p:cNvPr>
            <p:cNvSpPr txBox="1"/>
            <p:nvPr/>
          </p:nvSpPr>
          <p:spPr bwMode="auto">
            <a:xfrm rot="16200000">
              <a:off x="5467095" y="2503512"/>
              <a:ext cx="18425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pg/mL</a:t>
              </a:r>
            </a:p>
          </p:txBody>
        </p:sp>
        <p:sp>
          <p:nvSpPr>
            <p:cNvPr id="101" name="TextBox 100">
              <a:extLst>
                <a:ext uri="{FF2B5EF4-FFF2-40B4-BE49-F238E27FC236}">
                  <a16:creationId xmlns:a16="http://schemas.microsoft.com/office/drawing/2014/main" xmlns="" id="{80417727-6C39-4FAE-9CB9-47ECB2D07CDD}"/>
                </a:ext>
              </a:extLst>
            </p:cNvPr>
            <p:cNvSpPr txBox="1"/>
            <p:nvPr/>
          </p:nvSpPr>
          <p:spPr bwMode="auto">
            <a:xfrm>
              <a:off x="7094550" y="3605280"/>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t0</a:t>
              </a:r>
            </a:p>
          </p:txBody>
        </p:sp>
        <p:sp>
          <p:nvSpPr>
            <p:cNvPr id="102" name="TextBox 101">
              <a:extLst>
                <a:ext uri="{FF2B5EF4-FFF2-40B4-BE49-F238E27FC236}">
                  <a16:creationId xmlns:a16="http://schemas.microsoft.com/office/drawing/2014/main" xmlns="" id="{BEBB9A83-6914-484A-88BB-594E53E60FC0}"/>
                </a:ext>
              </a:extLst>
            </p:cNvPr>
            <p:cNvSpPr txBox="1"/>
            <p:nvPr/>
          </p:nvSpPr>
          <p:spPr bwMode="auto">
            <a:xfrm>
              <a:off x="7769757" y="3605280"/>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t7</a:t>
              </a:r>
            </a:p>
          </p:txBody>
        </p:sp>
        <p:sp>
          <p:nvSpPr>
            <p:cNvPr id="103" name="TextBox 102">
              <a:extLst>
                <a:ext uri="{FF2B5EF4-FFF2-40B4-BE49-F238E27FC236}">
                  <a16:creationId xmlns:a16="http://schemas.microsoft.com/office/drawing/2014/main" xmlns="" id="{9B76C640-3ABE-4B41-921D-AF24D7F9FEEA}"/>
                </a:ext>
              </a:extLst>
            </p:cNvPr>
            <p:cNvSpPr txBox="1"/>
            <p:nvPr/>
          </p:nvSpPr>
          <p:spPr bwMode="auto">
            <a:xfrm>
              <a:off x="7514833" y="1828997"/>
              <a:ext cx="11575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.76</a:t>
              </a:r>
            </a:p>
          </p:txBody>
        </p:sp>
        <p:sp>
          <p:nvSpPr>
            <p:cNvPr id="104" name="TextBox 103">
              <a:extLst>
                <a:ext uri="{FF2B5EF4-FFF2-40B4-BE49-F238E27FC236}">
                  <a16:creationId xmlns:a16="http://schemas.microsoft.com/office/drawing/2014/main" xmlns="" id="{6A3F7BEC-9FC7-4629-B505-78171325D470}"/>
                </a:ext>
              </a:extLst>
            </p:cNvPr>
            <p:cNvSpPr txBox="1"/>
            <p:nvPr/>
          </p:nvSpPr>
          <p:spPr bwMode="auto">
            <a:xfrm>
              <a:off x="7540432" y="2951225"/>
              <a:ext cx="11575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.006</a:t>
              </a:r>
            </a:p>
          </p:txBody>
        </p:sp>
      </p:grpSp>
      <p:sp>
        <p:nvSpPr>
          <p:cNvPr id="2" name="Title 1">
            <a:extLst>
              <a:ext uri="{FF2B5EF4-FFF2-40B4-BE49-F238E27FC236}">
                <a16:creationId xmlns:a16="http://schemas.microsoft.com/office/drawing/2014/main" xmlns="" id="{614FF3BA-36D9-4A91-B8E2-1D98E2F35003}"/>
              </a:ext>
            </a:extLst>
          </p:cNvPr>
          <p:cNvSpPr>
            <a:spLocks noGrp="1"/>
          </p:cNvSpPr>
          <p:nvPr>
            <p:ph type="title"/>
          </p:nvPr>
        </p:nvSpPr>
        <p:spPr/>
        <p:txBody>
          <a:bodyPr/>
          <a:lstStyle/>
          <a:p>
            <a:pPr algn="ctr"/>
            <a:r>
              <a:rPr lang="en-US" dirty="0">
                <a:solidFill>
                  <a:schemeClr val="bg1"/>
                </a:solidFill>
              </a:rPr>
              <a:t>Baricitinib and Immune Dysregulation in COVID-19</a:t>
            </a:r>
          </a:p>
        </p:txBody>
      </p:sp>
      <p:sp>
        <p:nvSpPr>
          <p:cNvPr id="14" name="Content Placeholder 13">
            <a:extLst>
              <a:ext uri="{FF2B5EF4-FFF2-40B4-BE49-F238E27FC236}">
                <a16:creationId xmlns:a16="http://schemas.microsoft.com/office/drawing/2014/main" xmlns="" id="{AB27D993-20B6-45C9-99AD-FE4D66B73E66}"/>
              </a:ext>
            </a:extLst>
          </p:cNvPr>
          <p:cNvSpPr>
            <a:spLocks noGrp="1"/>
          </p:cNvSpPr>
          <p:nvPr>
            <p:ph sz="half" idx="1"/>
          </p:nvPr>
        </p:nvSpPr>
        <p:spPr>
          <a:xfrm>
            <a:off x="601820" y="1510730"/>
            <a:ext cx="5381042" cy="1992792"/>
          </a:xfrm>
        </p:spPr>
        <p:txBody>
          <a:bodyPr/>
          <a:lstStyle/>
          <a:p>
            <a:r>
              <a:rPr lang="en-US" sz="2600" dirty="0"/>
              <a:t>Observational study assessing baricitinib 4 mg BID for 2 days followed by QD for 7 days vs no baricitinib in patients hospitalized with COVID-19 pneumonia</a:t>
            </a:r>
          </a:p>
        </p:txBody>
      </p:sp>
      <p:sp>
        <p:nvSpPr>
          <p:cNvPr id="4" name="Text Box 11">
            <a:extLst>
              <a:ext uri="{FF2B5EF4-FFF2-40B4-BE49-F238E27FC236}">
                <a16:creationId xmlns:a16="http://schemas.microsoft.com/office/drawing/2014/main" xmlns="" id="{B3056320-7EE4-48EA-9D98-D7C02F2C6B74}"/>
              </a:ext>
            </a:extLst>
          </p:cNvPr>
          <p:cNvSpPr txBox="1">
            <a:spLocks noChangeArrowheads="1"/>
          </p:cNvSpPr>
          <p:nvPr/>
        </p:nvSpPr>
        <p:spPr bwMode="auto">
          <a:xfrm>
            <a:off x="399438" y="6361410"/>
            <a:ext cx="859536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bg2"/>
                </a:solidFill>
                <a:latin typeface="Calibri" panose="020F0502020204030204" pitchFamily="34" charset="0"/>
                <a:cs typeface="Calibri" panose="020F0502020204030204" pitchFamily="34" charset="0"/>
              </a:rPr>
              <a:t>Bronte. J Clin Invest. 2020;[Epub].</a:t>
            </a:r>
          </a:p>
        </p:txBody>
      </p:sp>
      <p:grpSp>
        <p:nvGrpSpPr>
          <p:cNvPr id="16" name="Group 1">
            <a:extLst>
              <a:ext uri="{FF2B5EF4-FFF2-40B4-BE49-F238E27FC236}">
                <a16:creationId xmlns:a16="http://schemas.microsoft.com/office/drawing/2014/main" xmlns="" id="{F198DF06-F65B-4ED7-A68F-42CCA49DC2F0}"/>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0C30A407-7CB7-4FCF-8631-08B060E68961}"/>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6">
              <a:extLst>
                <a:ext uri="{FF2B5EF4-FFF2-40B4-BE49-F238E27FC236}">
                  <a16:creationId xmlns:a16="http://schemas.microsoft.com/office/drawing/2014/main" xmlns="" id="{C5A65ECD-6959-4904-BB9E-F78E730D87CD}"/>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graphicFrame>
        <p:nvGraphicFramePr>
          <p:cNvPr id="11" name="Group 3">
            <a:extLst>
              <a:ext uri="{FF2B5EF4-FFF2-40B4-BE49-F238E27FC236}">
                <a16:creationId xmlns:a16="http://schemas.microsoft.com/office/drawing/2014/main" xmlns="" id="{4D78B4B2-F511-4978-939A-8772070E36AE}"/>
              </a:ext>
            </a:extLst>
          </p:cNvPr>
          <p:cNvGraphicFramePr>
            <a:graphicFrameLocks/>
          </p:cNvGraphicFramePr>
          <p:nvPr/>
        </p:nvGraphicFramePr>
        <p:xfrm>
          <a:off x="723899" y="3570897"/>
          <a:ext cx="5372101" cy="2072704"/>
        </p:xfrm>
        <a:graphic>
          <a:graphicData uri="http://schemas.openxmlformats.org/drawingml/2006/table">
            <a:tbl>
              <a:tblPr/>
              <a:tblGrid>
                <a:gridCol w="1930148">
                  <a:extLst>
                    <a:ext uri="{9D8B030D-6E8A-4147-A177-3AD203B41FA5}">
                      <a16:colId xmlns:a16="http://schemas.microsoft.com/office/drawing/2014/main" xmlns="" val="20000"/>
                    </a:ext>
                  </a:extLst>
                </a:gridCol>
                <a:gridCol w="1105421">
                  <a:extLst>
                    <a:ext uri="{9D8B030D-6E8A-4147-A177-3AD203B41FA5}">
                      <a16:colId xmlns:a16="http://schemas.microsoft.com/office/drawing/2014/main" xmlns="" val="20001"/>
                    </a:ext>
                  </a:extLst>
                </a:gridCol>
                <a:gridCol w="1544681">
                  <a:extLst>
                    <a:ext uri="{9D8B030D-6E8A-4147-A177-3AD203B41FA5}">
                      <a16:colId xmlns:a16="http://schemas.microsoft.com/office/drawing/2014/main" xmlns="" val="3106433320"/>
                    </a:ext>
                  </a:extLst>
                </a:gridCol>
                <a:gridCol w="791851">
                  <a:extLst>
                    <a:ext uri="{9D8B030D-6E8A-4147-A177-3AD203B41FA5}">
                      <a16:colId xmlns:a16="http://schemas.microsoft.com/office/drawing/2014/main" xmlns="" val="20003"/>
                    </a:ext>
                  </a:extLst>
                </a:gridCol>
              </a:tblGrid>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Outcomes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Baricitinib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20)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No Baricitinib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56)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1" u="none" strike="noStrike" cap="none" normalizeH="0" baseline="0" dirty="0">
                          <a:ln>
                            <a:noFill/>
                          </a:ln>
                          <a:solidFill>
                            <a:schemeClr val="tx1"/>
                          </a:solidFill>
                          <a:effectLst/>
                          <a:latin typeface="Calibri" panose="020F0502020204030204" pitchFamily="34" charset="0"/>
                        </a:rPr>
                        <a:t>P </a:t>
                      </a:r>
                      <a:r>
                        <a:rPr kumimoji="0" lang="en-US" sz="1600" b="1" i="0" u="none" strike="noStrike" cap="none" normalizeH="0" baseline="0" dirty="0">
                          <a:ln>
                            <a:noFill/>
                          </a:ln>
                          <a:solidFill>
                            <a:schemeClr val="tx1"/>
                          </a:solidFill>
                          <a:effectLst/>
                          <a:latin typeface="Calibri" panose="020F0502020204030204" pitchFamily="34" charset="0"/>
                        </a:rPr>
                        <a:t>Value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Deaths,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 (5)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25 (45)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&lt; .001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ARDS,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 (15)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 (27)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.37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Median duration of hospitalization, days (range)*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12 (5-24)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11 (3-46)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807836590"/>
                  </a:ext>
                </a:extLst>
              </a:tr>
            </a:tbl>
          </a:graphicData>
        </a:graphic>
      </p:graphicFrame>
      <p:sp>
        <p:nvSpPr>
          <p:cNvPr id="13" name="TextBox 12">
            <a:extLst>
              <a:ext uri="{FF2B5EF4-FFF2-40B4-BE49-F238E27FC236}">
                <a16:creationId xmlns:a16="http://schemas.microsoft.com/office/drawing/2014/main" xmlns="" id="{C3A79C04-C9F1-4FD6-B052-19ADCD5C9F8E}"/>
              </a:ext>
            </a:extLst>
          </p:cNvPr>
          <p:cNvSpPr txBox="1"/>
          <p:nvPr/>
        </p:nvSpPr>
        <p:spPr bwMode="auto">
          <a:xfrm>
            <a:off x="723899" y="5634718"/>
            <a:ext cx="53721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a:t>
            </a:r>
            <a:r>
              <a:rPr lang="en-US" sz="1400" dirty="0">
                <a:solidFill>
                  <a:schemeClr val="bg1"/>
                </a:solidFill>
                <a:latin typeface="Calibri" panose="020F0502020204030204" pitchFamily="34" charset="0"/>
              </a:rPr>
              <a:t>Assessable in 19 patients in baricitinib arm and 31 patients in no baricitinib arm. </a:t>
            </a:r>
            <a:endParaRPr lang="en-US" sz="1400" b="0" dirty="0">
              <a:solidFill>
                <a:schemeClr val="bg1"/>
              </a:solidFill>
              <a:latin typeface="Calibri" panose="020F0502020204030204" pitchFamily="34" charset="0"/>
            </a:endParaRPr>
          </a:p>
        </p:txBody>
      </p:sp>
      <p:sp>
        <p:nvSpPr>
          <p:cNvPr id="19" name="TextBox 18">
            <a:extLst>
              <a:ext uri="{FF2B5EF4-FFF2-40B4-BE49-F238E27FC236}">
                <a16:creationId xmlns:a16="http://schemas.microsoft.com/office/drawing/2014/main" xmlns="" id="{6892879D-E2A3-48B3-8314-07095BEC07A3}"/>
              </a:ext>
            </a:extLst>
          </p:cNvPr>
          <p:cNvSpPr txBox="1"/>
          <p:nvPr/>
        </p:nvSpPr>
        <p:spPr bwMode="auto">
          <a:xfrm>
            <a:off x="6996128" y="1356383"/>
            <a:ext cx="153066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IL-1</a:t>
            </a:r>
            <a:r>
              <a:rPr lang="el-GR" b="1" dirty="0">
                <a:solidFill>
                  <a:schemeClr val="bg1"/>
                </a:solidFill>
                <a:latin typeface="Calibri" panose="020F0502020204030204" pitchFamily="34" charset="0"/>
              </a:rPr>
              <a:t>β</a:t>
            </a:r>
            <a:endParaRPr lang="en-US" b="1" dirty="0">
              <a:solidFill>
                <a:schemeClr val="bg1"/>
              </a:solidFill>
              <a:latin typeface="Calibri" panose="020F0502020204030204" pitchFamily="34" charset="0"/>
            </a:endParaRPr>
          </a:p>
        </p:txBody>
      </p:sp>
      <p:sp>
        <p:nvSpPr>
          <p:cNvPr id="23" name="TextBox 22">
            <a:extLst>
              <a:ext uri="{FF2B5EF4-FFF2-40B4-BE49-F238E27FC236}">
                <a16:creationId xmlns:a16="http://schemas.microsoft.com/office/drawing/2014/main" xmlns="" id="{D8AB1FB7-5516-412E-9138-04C8910262FF}"/>
              </a:ext>
            </a:extLst>
          </p:cNvPr>
          <p:cNvSpPr txBox="1"/>
          <p:nvPr/>
        </p:nvSpPr>
        <p:spPr bwMode="auto">
          <a:xfrm>
            <a:off x="9449806" y="1356383"/>
            <a:ext cx="154495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IL-6</a:t>
            </a:r>
          </a:p>
        </p:txBody>
      </p:sp>
      <p:sp>
        <p:nvSpPr>
          <p:cNvPr id="27" name="TextBox 26">
            <a:extLst>
              <a:ext uri="{FF2B5EF4-FFF2-40B4-BE49-F238E27FC236}">
                <a16:creationId xmlns:a16="http://schemas.microsoft.com/office/drawing/2014/main" xmlns="" id="{D52A8359-BC5A-43AE-A48E-A30DEA0E8EDF}"/>
              </a:ext>
            </a:extLst>
          </p:cNvPr>
          <p:cNvSpPr txBox="1"/>
          <p:nvPr/>
        </p:nvSpPr>
        <p:spPr bwMode="auto">
          <a:xfrm>
            <a:off x="6996128" y="3973149"/>
            <a:ext cx="153066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TNFα</a:t>
            </a:r>
          </a:p>
        </p:txBody>
      </p:sp>
      <p:sp>
        <p:nvSpPr>
          <p:cNvPr id="32" name="TextBox 31">
            <a:extLst>
              <a:ext uri="{FF2B5EF4-FFF2-40B4-BE49-F238E27FC236}">
                <a16:creationId xmlns:a16="http://schemas.microsoft.com/office/drawing/2014/main" xmlns="" id="{24B9772D-E807-4B6D-9DD9-49F52DFD05B4}"/>
              </a:ext>
            </a:extLst>
          </p:cNvPr>
          <p:cNvSpPr txBox="1"/>
          <p:nvPr/>
        </p:nvSpPr>
        <p:spPr bwMode="auto">
          <a:xfrm>
            <a:off x="9449806" y="3973149"/>
            <a:ext cx="154495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IL-8</a:t>
            </a:r>
          </a:p>
        </p:txBody>
      </p:sp>
      <p:cxnSp>
        <p:nvCxnSpPr>
          <p:cNvPr id="12" name="Straight Connector 11">
            <a:extLst>
              <a:ext uri="{FF2B5EF4-FFF2-40B4-BE49-F238E27FC236}">
                <a16:creationId xmlns:a16="http://schemas.microsoft.com/office/drawing/2014/main" xmlns="" id="{88CE15ED-A97A-4B42-A481-9E03477F946E}"/>
              </a:ext>
            </a:extLst>
          </p:cNvPr>
          <p:cNvCxnSpPr>
            <a:cxnSpLocks/>
          </p:cNvCxnSpPr>
          <p:nvPr/>
        </p:nvCxnSpPr>
        <p:spPr bwMode="auto">
          <a:xfrm flipH="1">
            <a:off x="10501162" y="1887036"/>
            <a:ext cx="253935" cy="0"/>
          </a:xfrm>
          <a:prstGeom prst="line">
            <a:avLst/>
          </a:prstGeom>
          <a:noFill/>
          <a:ln w="28575" cap="flat" cmpd="sng" algn="ctr">
            <a:solidFill>
              <a:schemeClr val="accent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xmlns="" id="{8134457F-3E4F-4203-9FE0-3592A570D18A}"/>
              </a:ext>
            </a:extLst>
          </p:cNvPr>
          <p:cNvCxnSpPr>
            <a:cxnSpLocks/>
          </p:cNvCxnSpPr>
          <p:nvPr/>
        </p:nvCxnSpPr>
        <p:spPr bwMode="auto">
          <a:xfrm flipH="1">
            <a:off x="10501162" y="2162969"/>
            <a:ext cx="253935" cy="0"/>
          </a:xfrm>
          <a:prstGeom prst="line">
            <a:avLst/>
          </a:prstGeom>
          <a:noFill/>
          <a:ln w="28575" cap="flat" cmpd="sng" algn="ctr">
            <a:solidFill>
              <a:schemeClr val="accent3"/>
            </a:solidFill>
            <a:prstDash val="solid"/>
            <a:round/>
            <a:headEnd type="none" w="med" len="med"/>
            <a:tailEnd type="none" w="med" len="med"/>
          </a:ln>
          <a:effectLst/>
        </p:spPr>
      </p:cxnSp>
      <p:grpSp>
        <p:nvGrpSpPr>
          <p:cNvPr id="17" name="Group 62">
            <a:extLst>
              <a:ext uri="{FF2B5EF4-FFF2-40B4-BE49-F238E27FC236}">
                <a16:creationId xmlns:a16="http://schemas.microsoft.com/office/drawing/2014/main" xmlns="" id="{692DA902-9A23-4F34-A673-C0B32DD23593}"/>
              </a:ext>
            </a:extLst>
          </p:cNvPr>
          <p:cNvGrpSpPr/>
          <p:nvPr/>
        </p:nvGrpSpPr>
        <p:grpSpPr>
          <a:xfrm>
            <a:off x="8700561" y="1596110"/>
            <a:ext cx="2551067" cy="2382219"/>
            <a:chOff x="6222971" y="1592393"/>
            <a:chExt cx="2551067" cy="2382219"/>
          </a:xfrm>
        </p:grpSpPr>
        <p:sp>
          <p:nvSpPr>
            <p:cNvPr id="64" name="Rectangle 63">
              <a:extLst>
                <a:ext uri="{FF2B5EF4-FFF2-40B4-BE49-F238E27FC236}">
                  <a16:creationId xmlns:a16="http://schemas.microsoft.com/office/drawing/2014/main" xmlns="" id="{FA78E110-5F8D-4C46-A09C-FD55B97CD97D}"/>
                </a:ext>
              </a:extLst>
            </p:cNvPr>
            <p:cNvSpPr/>
            <p:nvPr/>
          </p:nvSpPr>
          <p:spPr bwMode="auto">
            <a:xfrm>
              <a:off x="6959066" y="3026701"/>
              <a:ext cx="1558106" cy="578570"/>
            </a:xfrm>
            <a:prstGeom prst="rect">
              <a:avLst/>
            </a:prstGeom>
            <a:solidFill>
              <a:srgbClr val="CDCDCF">
                <a:alpha val="50196"/>
              </a:srgb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65" name="Straight Connector 64">
              <a:extLst>
                <a:ext uri="{FF2B5EF4-FFF2-40B4-BE49-F238E27FC236}">
                  <a16:creationId xmlns:a16="http://schemas.microsoft.com/office/drawing/2014/main" xmlns="" id="{DB789684-4064-4E9E-8901-B0C2450FF33C}"/>
                </a:ext>
              </a:extLst>
            </p:cNvPr>
            <p:cNvCxnSpPr>
              <a:cxnSpLocks/>
            </p:cNvCxnSpPr>
            <p:nvPr/>
          </p:nvCxnSpPr>
          <p:spPr bwMode="auto">
            <a:xfrm>
              <a:off x="6973354" y="1766886"/>
              <a:ext cx="0" cy="1842588"/>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xmlns="" id="{955B81C6-5F29-4499-A315-D4D6C7AEBBF9}"/>
                </a:ext>
              </a:extLst>
            </p:cNvPr>
            <p:cNvCxnSpPr>
              <a:cxnSpLocks/>
            </p:cNvCxnSpPr>
            <p:nvPr/>
          </p:nvCxnSpPr>
          <p:spPr bwMode="auto">
            <a:xfrm>
              <a:off x="6959066" y="3609474"/>
              <a:ext cx="1558106"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xmlns="" id="{977671C7-9D05-470F-9CAC-8ED3DA5748C3}"/>
                </a:ext>
              </a:extLst>
            </p:cNvPr>
            <p:cNvCxnSpPr>
              <a:cxnSpLocks/>
            </p:cNvCxnSpPr>
            <p:nvPr/>
          </p:nvCxnSpPr>
          <p:spPr bwMode="auto">
            <a:xfrm flipH="1">
              <a:off x="6910388" y="177705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xmlns="" id="{631C2FEA-2954-4BF2-BB9B-D27317C99040}"/>
                </a:ext>
              </a:extLst>
            </p:cNvPr>
            <p:cNvCxnSpPr>
              <a:cxnSpLocks/>
            </p:cNvCxnSpPr>
            <p:nvPr/>
          </p:nvCxnSpPr>
          <p:spPr bwMode="auto">
            <a:xfrm flipH="1">
              <a:off x="6910388" y="223516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xmlns="" id="{CC77603D-553F-410A-9C71-BE97F38D995E}"/>
                </a:ext>
              </a:extLst>
            </p:cNvPr>
            <p:cNvCxnSpPr>
              <a:cxnSpLocks/>
            </p:cNvCxnSpPr>
            <p:nvPr/>
          </p:nvCxnSpPr>
          <p:spPr bwMode="auto">
            <a:xfrm flipH="1">
              <a:off x="6910388" y="269326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xmlns="" id="{6A4D5632-F1A5-4FA1-BEA6-BF1AFA04AA5A}"/>
                </a:ext>
              </a:extLst>
            </p:cNvPr>
            <p:cNvCxnSpPr>
              <a:cxnSpLocks/>
            </p:cNvCxnSpPr>
            <p:nvPr/>
          </p:nvCxnSpPr>
          <p:spPr bwMode="auto">
            <a:xfrm flipH="1">
              <a:off x="6910388" y="315137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xmlns="" id="{8DBF946E-A081-4739-B2D1-44DF9DAB5772}"/>
                </a:ext>
              </a:extLst>
            </p:cNvPr>
            <p:cNvCxnSpPr>
              <a:cxnSpLocks/>
            </p:cNvCxnSpPr>
            <p:nvPr/>
          </p:nvCxnSpPr>
          <p:spPr bwMode="auto">
            <a:xfrm flipH="1">
              <a:off x="6910388" y="360947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xmlns="" id="{72207FAF-D8ED-4F8F-AA28-47C1CB89A55B}"/>
                </a:ext>
              </a:extLst>
            </p:cNvPr>
            <p:cNvCxnSpPr>
              <a:cxnSpLocks/>
            </p:cNvCxnSpPr>
            <p:nvPr/>
          </p:nvCxnSpPr>
          <p:spPr bwMode="auto">
            <a:xfrm>
              <a:off x="7405688" y="3609474"/>
              <a:ext cx="0" cy="67176"/>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xmlns="" id="{7B5B4C1C-11C5-48EA-986A-6D0C4E263B6F}"/>
                </a:ext>
              </a:extLst>
            </p:cNvPr>
            <p:cNvCxnSpPr>
              <a:cxnSpLocks/>
            </p:cNvCxnSpPr>
            <p:nvPr/>
          </p:nvCxnSpPr>
          <p:spPr bwMode="auto">
            <a:xfrm>
              <a:off x="8067675" y="3609474"/>
              <a:ext cx="0" cy="67176"/>
            </a:xfrm>
            <a:prstGeom prst="line">
              <a:avLst/>
            </a:prstGeom>
            <a:noFill/>
            <a:ln w="28575" cap="flat" cmpd="sng" algn="ctr">
              <a:solidFill>
                <a:schemeClr val="bg1"/>
              </a:solidFill>
              <a:prstDash val="solid"/>
              <a:round/>
              <a:headEnd type="none" w="med" len="med"/>
              <a:tailEnd type="none" w="med" len="med"/>
            </a:ln>
            <a:effectLst/>
          </p:spPr>
        </p:cxnSp>
        <p:sp>
          <p:nvSpPr>
            <p:cNvPr id="74" name="TextBox 73">
              <a:extLst>
                <a:ext uri="{FF2B5EF4-FFF2-40B4-BE49-F238E27FC236}">
                  <a16:creationId xmlns:a16="http://schemas.microsoft.com/office/drawing/2014/main" xmlns="" id="{BD5DFD31-A9B1-41E1-9AE0-3FB207680077}"/>
                </a:ext>
              </a:extLst>
            </p:cNvPr>
            <p:cNvSpPr txBox="1"/>
            <p:nvPr/>
          </p:nvSpPr>
          <p:spPr bwMode="auto">
            <a:xfrm>
              <a:off x="6367479" y="1592393"/>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75" name="TextBox 74">
              <a:extLst>
                <a:ext uri="{FF2B5EF4-FFF2-40B4-BE49-F238E27FC236}">
                  <a16:creationId xmlns:a16="http://schemas.microsoft.com/office/drawing/2014/main" xmlns="" id="{8DD0EFF7-B34F-43A4-805B-E27CC7EE9EDF}"/>
                </a:ext>
              </a:extLst>
            </p:cNvPr>
            <p:cNvSpPr txBox="1"/>
            <p:nvPr/>
          </p:nvSpPr>
          <p:spPr bwMode="auto">
            <a:xfrm>
              <a:off x="6367479" y="2046565"/>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dirty="0">
                  <a:solidFill>
                    <a:schemeClr val="bg1"/>
                  </a:solidFill>
                  <a:latin typeface="Calibri" panose="020F0502020204030204" pitchFamily="34" charset="0"/>
                </a:rPr>
                <a:t>30</a:t>
              </a:r>
              <a:endParaRPr lang="en-US" b="0" dirty="0">
                <a:solidFill>
                  <a:schemeClr val="bg1"/>
                </a:solidFill>
                <a:latin typeface="Calibri" panose="020F0502020204030204" pitchFamily="34" charset="0"/>
              </a:endParaRPr>
            </a:p>
          </p:txBody>
        </p:sp>
        <p:sp>
          <p:nvSpPr>
            <p:cNvPr id="76" name="TextBox 75">
              <a:extLst>
                <a:ext uri="{FF2B5EF4-FFF2-40B4-BE49-F238E27FC236}">
                  <a16:creationId xmlns:a16="http://schemas.microsoft.com/office/drawing/2014/main" xmlns="" id="{9F1B1C2C-E891-457B-B140-5426A0239101}"/>
                </a:ext>
              </a:extLst>
            </p:cNvPr>
            <p:cNvSpPr txBox="1"/>
            <p:nvPr/>
          </p:nvSpPr>
          <p:spPr bwMode="auto">
            <a:xfrm>
              <a:off x="6367479" y="2500737"/>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77" name="TextBox 76">
              <a:extLst>
                <a:ext uri="{FF2B5EF4-FFF2-40B4-BE49-F238E27FC236}">
                  <a16:creationId xmlns:a16="http://schemas.microsoft.com/office/drawing/2014/main" xmlns="" id="{6D656854-91B7-4918-B1B2-BE53321F0082}"/>
                </a:ext>
              </a:extLst>
            </p:cNvPr>
            <p:cNvSpPr txBox="1"/>
            <p:nvPr/>
          </p:nvSpPr>
          <p:spPr bwMode="auto">
            <a:xfrm>
              <a:off x="6367479" y="2954909"/>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78" name="TextBox 77">
              <a:extLst>
                <a:ext uri="{FF2B5EF4-FFF2-40B4-BE49-F238E27FC236}">
                  <a16:creationId xmlns:a16="http://schemas.microsoft.com/office/drawing/2014/main" xmlns="" id="{07241C6E-82D8-4D14-A2FE-108135DE6261}"/>
                </a:ext>
              </a:extLst>
            </p:cNvPr>
            <p:cNvSpPr txBox="1"/>
            <p:nvPr/>
          </p:nvSpPr>
          <p:spPr bwMode="auto">
            <a:xfrm>
              <a:off x="6367479" y="3409080"/>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79" name="TextBox 78">
              <a:extLst>
                <a:ext uri="{FF2B5EF4-FFF2-40B4-BE49-F238E27FC236}">
                  <a16:creationId xmlns:a16="http://schemas.microsoft.com/office/drawing/2014/main" xmlns="" id="{5C991EA9-2088-47BC-A094-7622CE886333}"/>
                </a:ext>
              </a:extLst>
            </p:cNvPr>
            <p:cNvSpPr txBox="1"/>
            <p:nvPr/>
          </p:nvSpPr>
          <p:spPr bwMode="auto">
            <a:xfrm rot="16200000">
              <a:off x="5486345" y="2503512"/>
              <a:ext cx="18425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pg/mL</a:t>
              </a:r>
            </a:p>
          </p:txBody>
        </p:sp>
        <p:sp>
          <p:nvSpPr>
            <p:cNvPr id="80" name="TextBox 79">
              <a:extLst>
                <a:ext uri="{FF2B5EF4-FFF2-40B4-BE49-F238E27FC236}">
                  <a16:creationId xmlns:a16="http://schemas.microsoft.com/office/drawing/2014/main" xmlns="" id="{1F4D67F7-F02F-436E-AA3C-8C2151F0E714}"/>
                </a:ext>
              </a:extLst>
            </p:cNvPr>
            <p:cNvSpPr txBox="1"/>
            <p:nvPr/>
          </p:nvSpPr>
          <p:spPr bwMode="auto">
            <a:xfrm>
              <a:off x="7094550" y="3605280"/>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t0</a:t>
              </a:r>
            </a:p>
          </p:txBody>
        </p:sp>
        <p:sp>
          <p:nvSpPr>
            <p:cNvPr id="81" name="TextBox 80">
              <a:extLst>
                <a:ext uri="{FF2B5EF4-FFF2-40B4-BE49-F238E27FC236}">
                  <a16:creationId xmlns:a16="http://schemas.microsoft.com/office/drawing/2014/main" xmlns="" id="{AF1185DE-7883-4C1D-90BD-093215BCDA80}"/>
                </a:ext>
              </a:extLst>
            </p:cNvPr>
            <p:cNvSpPr txBox="1"/>
            <p:nvPr/>
          </p:nvSpPr>
          <p:spPr bwMode="auto">
            <a:xfrm>
              <a:off x="7769757" y="3605280"/>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t7</a:t>
              </a:r>
            </a:p>
          </p:txBody>
        </p:sp>
        <p:sp>
          <p:nvSpPr>
            <p:cNvPr id="83" name="TextBox 82">
              <a:extLst>
                <a:ext uri="{FF2B5EF4-FFF2-40B4-BE49-F238E27FC236}">
                  <a16:creationId xmlns:a16="http://schemas.microsoft.com/office/drawing/2014/main" xmlns="" id="{4AAD72E1-32CE-4480-84D3-33A6DA7B2924}"/>
                </a:ext>
              </a:extLst>
            </p:cNvPr>
            <p:cNvSpPr txBox="1"/>
            <p:nvPr/>
          </p:nvSpPr>
          <p:spPr bwMode="auto">
            <a:xfrm>
              <a:off x="7616505" y="3255461"/>
              <a:ext cx="11575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.005</a:t>
              </a:r>
            </a:p>
          </p:txBody>
        </p:sp>
      </p:grpSp>
      <p:grpSp>
        <p:nvGrpSpPr>
          <p:cNvPr id="18" name="Group 104">
            <a:extLst>
              <a:ext uri="{FF2B5EF4-FFF2-40B4-BE49-F238E27FC236}">
                <a16:creationId xmlns:a16="http://schemas.microsoft.com/office/drawing/2014/main" xmlns="" id="{51ED252C-ED77-46AB-BDF3-35D66345C6DF}"/>
              </a:ext>
            </a:extLst>
          </p:cNvPr>
          <p:cNvGrpSpPr/>
          <p:nvPr/>
        </p:nvGrpSpPr>
        <p:grpSpPr>
          <a:xfrm>
            <a:off x="8700561" y="4098686"/>
            <a:ext cx="2978110" cy="2382219"/>
            <a:chOff x="6222971" y="1592393"/>
            <a:chExt cx="2978110" cy="2382219"/>
          </a:xfrm>
        </p:grpSpPr>
        <p:sp>
          <p:nvSpPr>
            <p:cNvPr id="116" name="TextBox 115">
              <a:extLst>
                <a:ext uri="{FF2B5EF4-FFF2-40B4-BE49-F238E27FC236}">
                  <a16:creationId xmlns:a16="http://schemas.microsoft.com/office/drawing/2014/main" xmlns="" id="{D1C3EB87-F8BD-40FD-8060-C01D0EFC7957}"/>
                </a:ext>
              </a:extLst>
            </p:cNvPr>
            <p:cNvSpPr txBox="1"/>
            <p:nvPr/>
          </p:nvSpPr>
          <p:spPr bwMode="auto">
            <a:xfrm>
              <a:off x="6367479" y="1592393"/>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117" name="TextBox 116">
              <a:extLst>
                <a:ext uri="{FF2B5EF4-FFF2-40B4-BE49-F238E27FC236}">
                  <a16:creationId xmlns:a16="http://schemas.microsoft.com/office/drawing/2014/main" xmlns="" id="{96E1543E-2ED3-4AF2-AFE8-6E5E8EC508B7}"/>
                </a:ext>
              </a:extLst>
            </p:cNvPr>
            <p:cNvSpPr txBox="1"/>
            <p:nvPr/>
          </p:nvSpPr>
          <p:spPr bwMode="auto">
            <a:xfrm>
              <a:off x="6367479" y="2197955"/>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dirty="0">
                  <a:solidFill>
                    <a:schemeClr val="bg1"/>
                  </a:solidFill>
                  <a:latin typeface="Calibri" panose="020F0502020204030204" pitchFamily="34" charset="0"/>
                </a:rPr>
                <a:t>40</a:t>
              </a:r>
              <a:endParaRPr lang="en-US" b="0" dirty="0">
                <a:solidFill>
                  <a:schemeClr val="bg1"/>
                </a:solidFill>
                <a:latin typeface="Calibri" panose="020F0502020204030204" pitchFamily="34" charset="0"/>
              </a:endParaRPr>
            </a:p>
          </p:txBody>
        </p:sp>
        <p:sp>
          <p:nvSpPr>
            <p:cNvPr id="118" name="TextBox 117">
              <a:extLst>
                <a:ext uri="{FF2B5EF4-FFF2-40B4-BE49-F238E27FC236}">
                  <a16:creationId xmlns:a16="http://schemas.microsoft.com/office/drawing/2014/main" xmlns="" id="{AD5E5A07-537E-46E2-A38B-237F17193CA9}"/>
                </a:ext>
              </a:extLst>
            </p:cNvPr>
            <p:cNvSpPr txBox="1"/>
            <p:nvPr/>
          </p:nvSpPr>
          <p:spPr bwMode="auto">
            <a:xfrm>
              <a:off x="6367479" y="2803517"/>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20" name="TextBox 119">
              <a:extLst>
                <a:ext uri="{FF2B5EF4-FFF2-40B4-BE49-F238E27FC236}">
                  <a16:creationId xmlns:a16="http://schemas.microsoft.com/office/drawing/2014/main" xmlns="" id="{FF33192C-C928-4747-AEE4-32B7952EB5C3}"/>
                </a:ext>
              </a:extLst>
            </p:cNvPr>
            <p:cNvSpPr txBox="1"/>
            <p:nvPr/>
          </p:nvSpPr>
          <p:spPr bwMode="auto">
            <a:xfrm>
              <a:off x="6367479" y="3409080"/>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06" name="Rectangle 105">
              <a:extLst>
                <a:ext uri="{FF2B5EF4-FFF2-40B4-BE49-F238E27FC236}">
                  <a16:creationId xmlns:a16="http://schemas.microsoft.com/office/drawing/2014/main" xmlns="" id="{50E10802-2B2F-4E21-9ACE-2C8EEE779FEC}"/>
                </a:ext>
              </a:extLst>
            </p:cNvPr>
            <p:cNvSpPr/>
            <p:nvPr/>
          </p:nvSpPr>
          <p:spPr bwMode="auto">
            <a:xfrm>
              <a:off x="6959066" y="3412135"/>
              <a:ext cx="1558106" cy="193135"/>
            </a:xfrm>
            <a:prstGeom prst="rect">
              <a:avLst/>
            </a:prstGeom>
            <a:solidFill>
              <a:srgbClr val="CDCDCF">
                <a:alpha val="50196"/>
              </a:srgb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107" name="Straight Connector 106">
              <a:extLst>
                <a:ext uri="{FF2B5EF4-FFF2-40B4-BE49-F238E27FC236}">
                  <a16:creationId xmlns:a16="http://schemas.microsoft.com/office/drawing/2014/main" xmlns="" id="{45F3A5B0-96F0-4907-8BBA-FF0A3D0E0F73}"/>
                </a:ext>
              </a:extLst>
            </p:cNvPr>
            <p:cNvCxnSpPr>
              <a:cxnSpLocks/>
            </p:cNvCxnSpPr>
            <p:nvPr/>
          </p:nvCxnSpPr>
          <p:spPr bwMode="auto">
            <a:xfrm>
              <a:off x="6973354" y="1766886"/>
              <a:ext cx="0" cy="1842588"/>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xmlns="" id="{EABB53B8-A38C-4CE6-952A-087FD7D95B88}"/>
                </a:ext>
              </a:extLst>
            </p:cNvPr>
            <p:cNvCxnSpPr>
              <a:cxnSpLocks/>
            </p:cNvCxnSpPr>
            <p:nvPr/>
          </p:nvCxnSpPr>
          <p:spPr bwMode="auto">
            <a:xfrm>
              <a:off x="6959066" y="3609474"/>
              <a:ext cx="1558106" cy="0"/>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xmlns="" id="{7AAA32C3-3595-4D01-BB83-45DCBAA93BE2}"/>
                </a:ext>
              </a:extLst>
            </p:cNvPr>
            <p:cNvCxnSpPr>
              <a:cxnSpLocks/>
            </p:cNvCxnSpPr>
            <p:nvPr/>
          </p:nvCxnSpPr>
          <p:spPr bwMode="auto">
            <a:xfrm flipH="1">
              <a:off x="6910388" y="177705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xmlns="" id="{7B4B74B4-EB13-4374-ACD6-50774CE05852}"/>
                </a:ext>
              </a:extLst>
            </p:cNvPr>
            <p:cNvCxnSpPr>
              <a:cxnSpLocks/>
            </p:cNvCxnSpPr>
            <p:nvPr/>
          </p:nvCxnSpPr>
          <p:spPr bwMode="auto">
            <a:xfrm flipH="1">
              <a:off x="6910388" y="238786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xmlns="" id="{CC5821AD-0620-4473-B9C6-E69B3CFB2665}"/>
                </a:ext>
              </a:extLst>
            </p:cNvPr>
            <p:cNvCxnSpPr>
              <a:cxnSpLocks/>
            </p:cNvCxnSpPr>
            <p:nvPr/>
          </p:nvCxnSpPr>
          <p:spPr bwMode="auto">
            <a:xfrm flipH="1">
              <a:off x="6910388" y="299866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xmlns="" id="{A40C435A-D802-4731-9677-680DFB2038E0}"/>
                </a:ext>
              </a:extLst>
            </p:cNvPr>
            <p:cNvCxnSpPr>
              <a:cxnSpLocks/>
            </p:cNvCxnSpPr>
            <p:nvPr/>
          </p:nvCxnSpPr>
          <p:spPr bwMode="auto">
            <a:xfrm flipH="1">
              <a:off x="6910388" y="360947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xmlns="" id="{280404E1-D514-4598-BBDC-88AE383B117E}"/>
                </a:ext>
              </a:extLst>
            </p:cNvPr>
            <p:cNvCxnSpPr>
              <a:cxnSpLocks/>
            </p:cNvCxnSpPr>
            <p:nvPr/>
          </p:nvCxnSpPr>
          <p:spPr bwMode="auto">
            <a:xfrm>
              <a:off x="7405688" y="3609474"/>
              <a:ext cx="0" cy="67176"/>
            </a:xfrm>
            <a:prstGeom prst="line">
              <a:avLst/>
            </a:prstGeom>
            <a:noFill/>
            <a:ln w="28575" cap="flat" cmpd="sng" algn="ctr">
              <a:solidFill>
                <a:schemeClr val="bg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xmlns="" id="{49539794-29FC-4A23-A2D7-0C9F9A4DC52A}"/>
                </a:ext>
              </a:extLst>
            </p:cNvPr>
            <p:cNvCxnSpPr>
              <a:cxnSpLocks/>
            </p:cNvCxnSpPr>
            <p:nvPr/>
          </p:nvCxnSpPr>
          <p:spPr bwMode="auto">
            <a:xfrm>
              <a:off x="8067675" y="3609474"/>
              <a:ext cx="0" cy="67176"/>
            </a:xfrm>
            <a:prstGeom prst="line">
              <a:avLst/>
            </a:prstGeom>
            <a:noFill/>
            <a:ln w="28575" cap="flat" cmpd="sng" algn="ctr">
              <a:solidFill>
                <a:schemeClr val="bg1"/>
              </a:solidFill>
              <a:prstDash val="solid"/>
              <a:round/>
              <a:headEnd type="none" w="med" len="med"/>
              <a:tailEnd type="none" w="med" len="med"/>
            </a:ln>
            <a:effectLst/>
          </p:spPr>
        </p:cxnSp>
        <p:sp>
          <p:nvSpPr>
            <p:cNvPr id="121" name="TextBox 120">
              <a:extLst>
                <a:ext uri="{FF2B5EF4-FFF2-40B4-BE49-F238E27FC236}">
                  <a16:creationId xmlns:a16="http://schemas.microsoft.com/office/drawing/2014/main" xmlns="" id="{36AF3696-4F2F-4F96-9AC4-3B3B75677A0C}"/>
                </a:ext>
              </a:extLst>
            </p:cNvPr>
            <p:cNvSpPr txBox="1"/>
            <p:nvPr/>
          </p:nvSpPr>
          <p:spPr bwMode="auto">
            <a:xfrm rot="16200000">
              <a:off x="5486345" y="2503512"/>
              <a:ext cx="18425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pg/mL</a:t>
              </a:r>
            </a:p>
          </p:txBody>
        </p:sp>
        <p:sp>
          <p:nvSpPr>
            <p:cNvPr id="122" name="TextBox 121">
              <a:extLst>
                <a:ext uri="{FF2B5EF4-FFF2-40B4-BE49-F238E27FC236}">
                  <a16:creationId xmlns:a16="http://schemas.microsoft.com/office/drawing/2014/main" xmlns="" id="{060B158B-524F-4BEA-9051-D80AD418F06A}"/>
                </a:ext>
              </a:extLst>
            </p:cNvPr>
            <p:cNvSpPr txBox="1"/>
            <p:nvPr/>
          </p:nvSpPr>
          <p:spPr bwMode="auto">
            <a:xfrm>
              <a:off x="7094550" y="3605280"/>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t0</a:t>
              </a:r>
            </a:p>
          </p:txBody>
        </p:sp>
        <p:sp>
          <p:nvSpPr>
            <p:cNvPr id="123" name="TextBox 122">
              <a:extLst>
                <a:ext uri="{FF2B5EF4-FFF2-40B4-BE49-F238E27FC236}">
                  <a16:creationId xmlns:a16="http://schemas.microsoft.com/office/drawing/2014/main" xmlns="" id="{1F87E2FF-4B34-4C2F-B3A0-AD8C1FDBFB83}"/>
                </a:ext>
              </a:extLst>
            </p:cNvPr>
            <p:cNvSpPr txBox="1"/>
            <p:nvPr/>
          </p:nvSpPr>
          <p:spPr bwMode="auto">
            <a:xfrm>
              <a:off x="7769757" y="3605280"/>
              <a:ext cx="6048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t7</a:t>
              </a:r>
            </a:p>
          </p:txBody>
        </p:sp>
        <p:sp>
          <p:nvSpPr>
            <p:cNvPr id="124" name="TextBox 123">
              <a:extLst>
                <a:ext uri="{FF2B5EF4-FFF2-40B4-BE49-F238E27FC236}">
                  <a16:creationId xmlns:a16="http://schemas.microsoft.com/office/drawing/2014/main" xmlns="" id="{02F41300-35AD-4272-994D-D96F56159050}"/>
                </a:ext>
              </a:extLst>
            </p:cNvPr>
            <p:cNvSpPr txBox="1"/>
            <p:nvPr/>
          </p:nvSpPr>
          <p:spPr bwMode="auto">
            <a:xfrm>
              <a:off x="8036461" y="2675373"/>
              <a:ext cx="11575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.95</a:t>
              </a:r>
            </a:p>
          </p:txBody>
        </p:sp>
        <p:sp>
          <p:nvSpPr>
            <p:cNvPr id="125" name="TextBox 124">
              <a:extLst>
                <a:ext uri="{FF2B5EF4-FFF2-40B4-BE49-F238E27FC236}">
                  <a16:creationId xmlns:a16="http://schemas.microsoft.com/office/drawing/2014/main" xmlns="" id="{4ED6B143-0CA7-4E5D-B64F-C65DD29EC5BA}"/>
                </a:ext>
              </a:extLst>
            </p:cNvPr>
            <p:cNvSpPr txBox="1"/>
            <p:nvPr/>
          </p:nvSpPr>
          <p:spPr bwMode="auto">
            <a:xfrm>
              <a:off x="8043548" y="2169765"/>
              <a:ext cx="11575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a:t>
              </a:r>
              <a:r>
                <a:rPr lang="en-US" dirty="0">
                  <a:solidFill>
                    <a:schemeClr val="bg1"/>
                  </a:solidFill>
                  <a:latin typeface="Calibri" panose="020F0502020204030204" pitchFamily="34" charset="0"/>
                </a:rPr>
                <a:t>.82</a:t>
              </a:r>
              <a:endParaRPr lang="en-US" b="0" dirty="0">
                <a:solidFill>
                  <a:schemeClr val="bg1"/>
                </a:solidFill>
                <a:latin typeface="Calibri" panose="020F0502020204030204" pitchFamily="34" charset="0"/>
              </a:endParaRPr>
            </a:p>
          </p:txBody>
        </p:sp>
      </p:grpSp>
      <p:sp>
        <p:nvSpPr>
          <p:cNvPr id="127" name="TextBox 126">
            <a:extLst>
              <a:ext uri="{FF2B5EF4-FFF2-40B4-BE49-F238E27FC236}">
                <a16:creationId xmlns:a16="http://schemas.microsoft.com/office/drawing/2014/main" xmlns="" id="{A92431C9-91F7-42D1-B44E-8EE94E1415EA}"/>
              </a:ext>
            </a:extLst>
          </p:cNvPr>
          <p:cNvSpPr txBox="1"/>
          <p:nvPr/>
        </p:nvSpPr>
        <p:spPr bwMode="auto">
          <a:xfrm>
            <a:off x="10526014" y="2746618"/>
            <a:ext cx="11575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.67</a:t>
            </a:r>
          </a:p>
        </p:txBody>
      </p:sp>
      <p:cxnSp>
        <p:nvCxnSpPr>
          <p:cNvPr id="129" name="Straight Connector 128">
            <a:extLst>
              <a:ext uri="{FF2B5EF4-FFF2-40B4-BE49-F238E27FC236}">
                <a16:creationId xmlns:a16="http://schemas.microsoft.com/office/drawing/2014/main" xmlns="" id="{1C889393-5479-4E4D-84CF-2FFD2DA8CDDB}"/>
              </a:ext>
            </a:extLst>
          </p:cNvPr>
          <p:cNvCxnSpPr>
            <a:cxnSpLocks/>
          </p:cNvCxnSpPr>
          <p:nvPr/>
        </p:nvCxnSpPr>
        <p:spPr bwMode="auto">
          <a:xfrm flipV="1">
            <a:off x="7432322" y="2500737"/>
            <a:ext cx="635352" cy="209134"/>
          </a:xfrm>
          <a:prstGeom prst="line">
            <a:avLst/>
          </a:prstGeom>
          <a:noFill/>
          <a:ln w="28575" cap="flat" cmpd="sng" algn="ctr">
            <a:solidFill>
              <a:schemeClr val="accent3"/>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xmlns="" id="{A68024F5-F40E-4B39-87B3-6D4951099AA8}"/>
              </a:ext>
            </a:extLst>
          </p:cNvPr>
          <p:cNvCxnSpPr/>
          <p:nvPr/>
        </p:nvCxnSpPr>
        <p:spPr bwMode="auto">
          <a:xfrm flipH="1" flipV="1">
            <a:off x="7426545" y="2614267"/>
            <a:ext cx="656750" cy="569241"/>
          </a:xfrm>
          <a:prstGeom prst="line">
            <a:avLst/>
          </a:prstGeom>
          <a:noFill/>
          <a:ln w="28575" cap="flat" cmpd="sng" algn="ctr">
            <a:solidFill>
              <a:schemeClr val="accent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xmlns="" id="{339BE527-4B74-4228-90D2-BDE74C9AB72B}"/>
              </a:ext>
            </a:extLst>
          </p:cNvPr>
          <p:cNvCxnSpPr>
            <a:cxnSpLocks/>
            <a:endCxn id="127" idx="1"/>
          </p:cNvCxnSpPr>
          <p:nvPr/>
        </p:nvCxnSpPr>
        <p:spPr bwMode="auto">
          <a:xfrm>
            <a:off x="9898457" y="2734934"/>
            <a:ext cx="627557" cy="196350"/>
          </a:xfrm>
          <a:prstGeom prst="line">
            <a:avLst/>
          </a:prstGeom>
          <a:noFill/>
          <a:ln w="28575" cap="flat" cmpd="sng" algn="ctr">
            <a:solidFill>
              <a:schemeClr val="accent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xmlns="" id="{BE97F8D2-CD31-450F-9C99-F0590682FDBD}"/>
              </a:ext>
            </a:extLst>
          </p:cNvPr>
          <p:cNvCxnSpPr/>
          <p:nvPr/>
        </p:nvCxnSpPr>
        <p:spPr bwMode="auto">
          <a:xfrm flipH="1" flipV="1">
            <a:off x="9912879" y="2453674"/>
            <a:ext cx="608259" cy="806951"/>
          </a:xfrm>
          <a:prstGeom prst="line">
            <a:avLst/>
          </a:prstGeom>
          <a:noFill/>
          <a:ln w="28575" cap="flat" cmpd="sng" algn="ctr">
            <a:solidFill>
              <a:schemeClr val="accent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xmlns="" id="{F689C14F-2499-49C4-BEF4-0A82D4875BD8}"/>
              </a:ext>
            </a:extLst>
          </p:cNvPr>
          <p:cNvCxnSpPr/>
          <p:nvPr/>
        </p:nvCxnSpPr>
        <p:spPr bwMode="auto">
          <a:xfrm flipH="1" flipV="1">
            <a:off x="7419825" y="4700905"/>
            <a:ext cx="707848" cy="665427"/>
          </a:xfrm>
          <a:prstGeom prst="line">
            <a:avLst/>
          </a:prstGeom>
          <a:noFill/>
          <a:ln w="28575" cap="flat" cmpd="sng" algn="ctr">
            <a:solidFill>
              <a:schemeClr val="accent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xmlns="" id="{4A9A1D02-9F3D-44AD-B454-4FF9758C7232}"/>
              </a:ext>
            </a:extLst>
          </p:cNvPr>
          <p:cNvCxnSpPr/>
          <p:nvPr/>
        </p:nvCxnSpPr>
        <p:spPr bwMode="auto">
          <a:xfrm flipV="1">
            <a:off x="7418979" y="5003313"/>
            <a:ext cx="693247" cy="115673"/>
          </a:xfrm>
          <a:prstGeom prst="line">
            <a:avLst/>
          </a:prstGeom>
          <a:noFill/>
          <a:ln w="28575" cap="flat" cmpd="sng" algn="ctr">
            <a:solidFill>
              <a:schemeClr val="accent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xmlns="" id="{40B67BBA-52FB-41FD-BCC4-A68FB2E99E8C}"/>
              </a:ext>
            </a:extLst>
          </p:cNvPr>
          <p:cNvCxnSpPr>
            <a:cxnSpLocks/>
          </p:cNvCxnSpPr>
          <p:nvPr/>
        </p:nvCxnSpPr>
        <p:spPr bwMode="auto">
          <a:xfrm>
            <a:off x="9932293" y="5366332"/>
            <a:ext cx="615594" cy="0"/>
          </a:xfrm>
          <a:prstGeom prst="line">
            <a:avLst/>
          </a:prstGeom>
          <a:noFill/>
          <a:ln w="28575" cap="flat" cmpd="sng" algn="ctr">
            <a:solidFill>
              <a:schemeClr val="accent3"/>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xmlns="" id="{BD3C0837-E31C-4EE6-A3F3-981D2C382C83}"/>
              </a:ext>
            </a:extLst>
          </p:cNvPr>
          <p:cNvCxnSpPr>
            <a:endCxn id="125" idx="1"/>
          </p:cNvCxnSpPr>
          <p:nvPr/>
        </p:nvCxnSpPr>
        <p:spPr bwMode="auto">
          <a:xfrm flipV="1">
            <a:off x="9819092" y="4860724"/>
            <a:ext cx="702046" cy="56827"/>
          </a:xfrm>
          <a:prstGeom prst="line">
            <a:avLst/>
          </a:prstGeom>
          <a:noFill/>
          <a:ln w="28575" cap="flat" cmpd="sng" algn="ctr">
            <a:solidFill>
              <a:schemeClr val="accent1"/>
            </a:solidFill>
            <a:prstDash val="solid"/>
            <a:round/>
            <a:headEnd type="none" w="med" len="med"/>
            <a:tailEnd type="none" w="med" len="med"/>
          </a:ln>
          <a:effectLst/>
        </p:spPr>
      </p:cxnSp>
      <p:grpSp>
        <p:nvGrpSpPr>
          <p:cNvPr id="20" name="Group 150">
            <a:extLst>
              <a:ext uri="{FF2B5EF4-FFF2-40B4-BE49-F238E27FC236}">
                <a16:creationId xmlns:a16="http://schemas.microsoft.com/office/drawing/2014/main" xmlns="" id="{3BFAFDD6-62B7-4445-BBA1-838662945BBA}"/>
              </a:ext>
            </a:extLst>
          </p:cNvPr>
          <p:cNvGrpSpPr/>
          <p:nvPr/>
        </p:nvGrpSpPr>
        <p:grpSpPr>
          <a:xfrm>
            <a:off x="7367560" y="2454014"/>
            <a:ext cx="752024" cy="308351"/>
            <a:chOff x="7367560" y="2454014"/>
            <a:chExt cx="752024" cy="308351"/>
          </a:xfrm>
        </p:grpSpPr>
        <p:sp>
          <p:nvSpPr>
            <p:cNvPr id="148" name="Rectangle 147">
              <a:extLst>
                <a:ext uri="{FF2B5EF4-FFF2-40B4-BE49-F238E27FC236}">
                  <a16:creationId xmlns:a16="http://schemas.microsoft.com/office/drawing/2014/main" xmlns="" id="{1C533CF0-927E-4F72-AF6B-318003B67B30}"/>
                </a:ext>
              </a:extLst>
            </p:cNvPr>
            <p:cNvSpPr/>
            <p:nvPr/>
          </p:nvSpPr>
          <p:spPr bwMode="auto">
            <a:xfrm>
              <a:off x="7367560" y="2672391"/>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0" name="Rectangle 149">
              <a:extLst>
                <a:ext uri="{FF2B5EF4-FFF2-40B4-BE49-F238E27FC236}">
                  <a16:creationId xmlns:a16="http://schemas.microsoft.com/office/drawing/2014/main" xmlns="" id="{563CAA32-AC6A-4FE8-8653-1F07701F693F}"/>
                </a:ext>
              </a:extLst>
            </p:cNvPr>
            <p:cNvSpPr/>
            <p:nvPr/>
          </p:nvSpPr>
          <p:spPr bwMode="auto">
            <a:xfrm>
              <a:off x="8029610" y="2454014"/>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21" name="Group 154">
            <a:extLst>
              <a:ext uri="{FF2B5EF4-FFF2-40B4-BE49-F238E27FC236}">
                <a16:creationId xmlns:a16="http://schemas.microsoft.com/office/drawing/2014/main" xmlns="" id="{F411D874-2F30-4B9A-8304-B872CDCF4825}"/>
              </a:ext>
            </a:extLst>
          </p:cNvPr>
          <p:cNvGrpSpPr/>
          <p:nvPr/>
        </p:nvGrpSpPr>
        <p:grpSpPr>
          <a:xfrm>
            <a:off x="7366316" y="2544358"/>
            <a:ext cx="752882" cy="677898"/>
            <a:chOff x="7366316" y="2544358"/>
            <a:chExt cx="752882" cy="677898"/>
          </a:xfrm>
        </p:grpSpPr>
        <p:sp>
          <p:nvSpPr>
            <p:cNvPr id="152" name="Oval 151">
              <a:extLst>
                <a:ext uri="{FF2B5EF4-FFF2-40B4-BE49-F238E27FC236}">
                  <a16:creationId xmlns:a16="http://schemas.microsoft.com/office/drawing/2014/main" xmlns="" id="{19A88498-4D32-4C76-B9C0-1DFCBB192EC7}"/>
                </a:ext>
              </a:extLst>
            </p:cNvPr>
            <p:cNvSpPr/>
            <p:nvPr/>
          </p:nvSpPr>
          <p:spPr bwMode="auto">
            <a:xfrm>
              <a:off x="7366316" y="2544358"/>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4" name="Oval 153">
              <a:extLst>
                <a:ext uri="{FF2B5EF4-FFF2-40B4-BE49-F238E27FC236}">
                  <a16:creationId xmlns:a16="http://schemas.microsoft.com/office/drawing/2014/main" xmlns="" id="{32B18EA9-07C8-4BC3-B6DA-6E7E39EE34CC}"/>
                </a:ext>
              </a:extLst>
            </p:cNvPr>
            <p:cNvSpPr/>
            <p:nvPr/>
          </p:nvSpPr>
          <p:spPr bwMode="auto">
            <a:xfrm>
              <a:off x="8027758" y="3130816"/>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25" name="Group 159">
            <a:extLst>
              <a:ext uri="{FF2B5EF4-FFF2-40B4-BE49-F238E27FC236}">
                <a16:creationId xmlns:a16="http://schemas.microsoft.com/office/drawing/2014/main" xmlns="" id="{51DD6057-C3DB-4D9B-B01B-86FF81B6F996}"/>
              </a:ext>
            </a:extLst>
          </p:cNvPr>
          <p:cNvGrpSpPr/>
          <p:nvPr/>
        </p:nvGrpSpPr>
        <p:grpSpPr>
          <a:xfrm>
            <a:off x="9855142" y="2395498"/>
            <a:ext cx="730182" cy="935049"/>
            <a:chOff x="9855142" y="2395498"/>
            <a:chExt cx="730182" cy="935049"/>
          </a:xfrm>
        </p:grpSpPr>
        <p:sp>
          <p:nvSpPr>
            <p:cNvPr id="157" name="Oval 156">
              <a:extLst>
                <a:ext uri="{FF2B5EF4-FFF2-40B4-BE49-F238E27FC236}">
                  <a16:creationId xmlns:a16="http://schemas.microsoft.com/office/drawing/2014/main" xmlns="" id="{DF976905-616E-4CDB-8319-8EBAD38FA387}"/>
                </a:ext>
              </a:extLst>
            </p:cNvPr>
            <p:cNvSpPr/>
            <p:nvPr/>
          </p:nvSpPr>
          <p:spPr bwMode="auto">
            <a:xfrm>
              <a:off x="9855142" y="2395498"/>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9" name="Oval 158">
              <a:extLst>
                <a:ext uri="{FF2B5EF4-FFF2-40B4-BE49-F238E27FC236}">
                  <a16:creationId xmlns:a16="http://schemas.microsoft.com/office/drawing/2014/main" xmlns="" id="{9B076867-C630-4400-B21C-2325468FCAE0}"/>
                </a:ext>
              </a:extLst>
            </p:cNvPr>
            <p:cNvSpPr/>
            <p:nvPr/>
          </p:nvSpPr>
          <p:spPr bwMode="auto">
            <a:xfrm>
              <a:off x="10493884" y="3239107"/>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26" name="Group 164">
            <a:extLst>
              <a:ext uri="{FF2B5EF4-FFF2-40B4-BE49-F238E27FC236}">
                <a16:creationId xmlns:a16="http://schemas.microsoft.com/office/drawing/2014/main" xmlns="" id="{982AD069-EDA8-4402-8A33-F80CA0F2E3DB}"/>
              </a:ext>
            </a:extLst>
          </p:cNvPr>
          <p:cNvGrpSpPr/>
          <p:nvPr/>
        </p:nvGrpSpPr>
        <p:grpSpPr>
          <a:xfrm>
            <a:off x="9852650" y="2697212"/>
            <a:ext cx="741911" cy="303577"/>
            <a:chOff x="9852650" y="2697212"/>
            <a:chExt cx="741911" cy="303577"/>
          </a:xfrm>
        </p:grpSpPr>
        <p:sp>
          <p:nvSpPr>
            <p:cNvPr id="162" name="Rectangle 161">
              <a:extLst>
                <a:ext uri="{FF2B5EF4-FFF2-40B4-BE49-F238E27FC236}">
                  <a16:creationId xmlns:a16="http://schemas.microsoft.com/office/drawing/2014/main" xmlns="" id="{1552652F-548C-442A-9EC0-BE6159BC3328}"/>
                </a:ext>
              </a:extLst>
            </p:cNvPr>
            <p:cNvSpPr/>
            <p:nvPr/>
          </p:nvSpPr>
          <p:spPr bwMode="auto">
            <a:xfrm>
              <a:off x="9852650" y="2697212"/>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4" name="Rectangle 163">
              <a:extLst>
                <a:ext uri="{FF2B5EF4-FFF2-40B4-BE49-F238E27FC236}">
                  <a16:creationId xmlns:a16="http://schemas.microsoft.com/office/drawing/2014/main" xmlns="" id="{DBE64601-A874-4B73-8FD3-D0D590F9EE40}"/>
                </a:ext>
              </a:extLst>
            </p:cNvPr>
            <p:cNvSpPr/>
            <p:nvPr/>
          </p:nvSpPr>
          <p:spPr bwMode="auto">
            <a:xfrm>
              <a:off x="10504587" y="2910815"/>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167" name="Oval 166">
            <a:extLst>
              <a:ext uri="{FF2B5EF4-FFF2-40B4-BE49-F238E27FC236}">
                <a16:creationId xmlns:a16="http://schemas.microsoft.com/office/drawing/2014/main" xmlns="" id="{70C96A52-F6FF-4D5B-8EA8-C6DC248C0336}"/>
              </a:ext>
            </a:extLst>
          </p:cNvPr>
          <p:cNvSpPr/>
          <p:nvPr/>
        </p:nvSpPr>
        <p:spPr bwMode="auto">
          <a:xfrm>
            <a:off x="7366827" y="4645804"/>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9" name="Oval 168">
            <a:extLst>
              <a:ext uri="{FF2B5EF4-FFF2-40B4-BE49-F238E27FC236}">
                <a16:creationId xmlns:a16="http://schemas.microsoft.com/office/drawing/2014/main" xmlns="" id="{A09BABED-A159-4BB4-8160-5116E3928B9E}"/>
              </a:ext>
            </a:extLst>
          </p:cNvPr>
          <p:cNvSpPr/>
          <p:nvPr/>
        </p:nvSpPr>
        <p:spPr bwMode="auto">
          <a:xfrm>
            <a:off x="8073478" y="5308480"/>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29" name="Group 173">
            <a:extLst>
              <a:ext uri="{FF2B5EF4-FFF2-40B4-BE49-F238E27FC236}">
                <a16:creationId xmlns:a16="http://schemas.microsoft.com/office/drawing/2014/main" xmlns="" id="{522E9833-30D5-4B45-A203-0CF4244DEFF6}"/>
              </a:ext>
            </a:extLst>
          </p:cNvPr>
          <p:cNvGrpSpPr/>
          <p:nvPr/>
        </p:nvGrpSpPr>
        <p:grpSpPr>
          <a:xfrm>
            <a:off x="7374100" y="4967766"/>
            <a:ext cx="790471" cy="209517"/>
            <a:chOff x="7374100" y="4967766"/>
            <a:chExt cx="790471" cy="209517"/>
          </a:xfrm>
        </p:grpSpPr>
        <p:sp>
          <p:nvSpPr>
            <p:cNvPr id="171" name="Rectangle 170">
              <a:extLst>
                <a:ext uri="{FF2B5EF4-FFF2-40B4-BE49-F238E27FC236}">
                  <a16:creationId xmlns:a16="http://schemas.microsoft.com/office/drawing/2014/main" xmlns="" id="{28E65B1D-0FCA-4EDB-B78B-E30E0444E063}"/>
                </a:ext>
              </a:extLst>
            </p:cNvPr>
            <p:cNvSpPr/>
            <p:nvPr/>
          </p:nvSpPr>
          <p:spPr bwMode="auto">
            <a:xfrm>
              <a:off x="7374100" y="5087309"/>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3" name="Rectangle 172">
              <a:extLst>
                <a:ext uri="{FF2B5EF4-FFF2-40B4-BE49-F238E27FC236}">
                  <a16:creationId xmlns:a16="http://schemas.microsoft.com/office/drawing/2014/main" xmlns="" id="{D6C476A4-1580-41DB-92BB-E2913F019776}"/>
                </a:ext>
              </a:extLst>
            </p:cNvPr>
            <p:cNvSpPr/>
            <p:nvPr/>
          </p:nvSpPr>
          <p:spPr bwMode="auto">
            <a:xfrm>
              <a:off x="8074597" y="4967766"/>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0" name="Group 178">
            <a:extLst>
              <a:ext uri="{FF2B5EF4-FFF2-40B4-BE49-F238E27FC236}">
                <a16:creationId xmlns:a16="http://schemas.microsoft.com/office/drawing/2014/main" xmlns="" id="{5A51BAE3-C538-4CB2-ADEF-D1B76E550F3D}"/>
              </a:ext>
            </a:extLst>
          </p:cNvPr>
          <p:cNvGrpSpPr/>
          <p:nvPr/>
        </p:nvGrpSpPr>
        <p:grpSpPr>
          <a:xfrm>
            <a:off x="9859463" y="5320017"/>
            <a:ext cx="770848" cy="89974"/>
            <a:chOff x="9859463" y="5320017"/>
            <a:chExt cx="770848" cy="89974"/>
          </a:xfrm>
        </p:grpSpPr>
        <p:sp>
          <p:nvSpPr>
            <p:cNvPr id="176" name="Rectangle 175">
              <a:extLst>
                <a:ext uri="{FF2B5EF4-FFF2-40B4-BE49-F238E27FC236}">
                  <a16:creationId xmlns:a16="http://schemas.microsoft.com/office/drawing/2014/main" xmlns="" id="{2E9B9907-632E-4013-A999-B34B097F2BFC}"/>
                </a:ext>
              </a:extLst>
            </p:cNvPr>
            <p:cNvSpPr/>
            <p:nvPr/>
          </p:nvSpPr>
          <p:spPr bwMode="auto">
            <a:xfrm>
              <a:off x="9859463" y="5320017"/>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8" name="Rectangle 177">
              <a:extLst>
                <a:ext uri="{FF2B5EF4-FFF2-40B4-BE49-F238E27FC236}">
                  <a16:creationId xmlns:a16="http://schemas.microsoft.com/office/drawing/2014/main" xmlns="" id="{D2D0DCD8-32A7-4718-B899-9B07EFF4B209}"/>
                </a:ext>
              </a:extLst>
            </p:cNvPr>
            <p:cNvSpPr/>
            <p:nvPr/>
          </p:nvSpPr>
          <p:spPr bwMode="auto">
            <a:xfrm>
              <a:off x="10540337" y="5320017"/>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1" name="Group 183">
            <a:extLst>
              <a:ext uri="{FF2B5EF4-FFF2-40B4-BE49-F238E27FC236}">
                <a16:creationId xmlns:a16="http://schemas.microsoft.com/office/drawing/2014/main" xmlns="" id="{D410C326-C6EA-4E37-9161-5B509166715E}"/>
              </a:ext>
            </a:extLst>
          </p:cNvPr>
          <p:cNvGrpSpPr/>
          <p:nvPr/>
        </p:nvGrpSpPr>
        <p:grpSpPr>
          <a:xfrm>
            <a:off x="9855142" y="4815921"/>
            <a:ext cx="774860" cy="155262"/>
            <a:chOff x="9855142" y="4815921"/>
            <a:chExt cx="774860" cy="155262"/>
          </a:xfrm>
        </p:grpSpPr>
        <p:sp>
          <p:nvSpPr>
            <p:cNvPr id="181" name="Oval 180">
              <a:extLst>
                <a:ext uri="{FF2B5EF4-FFF2-40B4-BE49-F238E27FC236}">
                  <a16:creationId xmlns:a16="http://schemas.microsoft.com/office/drawing/2014/main" xmlns="" id="{7EC8CC5E-1A41-417B-9A73-0E105D945CB8}"/>
                </a:ext>
              </a:extLst>
            </p:cNvPr>
            <p:cNvSpPr/>
            <p:nvPr/>
          </p:nvSpPr>
          <p:spPr bwMode="auto">
            <a:xfrm>
              <a:off x="9855142" y="4879743"/>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83" name="Oval 182">
              <a:extLst>
                <a:ext uri="{FF2B5EF4-FFF2-40B4-BE49-F238E27FC236}">
                  <a16:creationId xmlns:a16="http://schemas.microsoft.com/office/drawing/2014/main" xmlns="" id="{B10A59AC-AA44-4501-BAF4-747D7C8B6E0E}"/>
                </a:ext>
              </a:extLst>
            </p:cNvPr>
            <p:cNvSpPr/>
            <p:nvPr/>
          </p:nvSpPr>
          <p:spPr bwMode="auto">
            <a:xfrm>
              <a:off x="10538562" y="4815921"/>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226" name="Group 191">
            <a:extLst>
              <a:ext uri="{FF2B5EF4-FFF2-40B4-BE49-F238E27FC236}">
                <a16:creationId xmlns:a16="http://schemas.microsoft.com/office/drawing/2014/main" xmlns="" id="{544EF104-2DD7-49B1-B79B-0EF9822E0F5A}"/>
              </a:ext>
            </a:extLst>
          </p:cNvPr>
          <p:cNvGrpSpPr/>
          <p:nvPr/>
        </p:nvGrpSpPr>
        <p:grpSpPr>
          <a:xfrm>
            <a:off x="8028030" y="2160065"/>
            <a:ext cx="91440" cy="697790"/>
            <a:chOff x="8018504" y="2160065"/>
            <a:chExt cx="91440" cy="697790"/>
          </a:xfrm>
        </p:grpSpPr>
        <p:cxnSp>
          <p:nvCxnSpPr>
            <p:cNvPr id="186" name="Straight Connector 185">
              <a:extLst>
                <a:ext uri="{FF2B5EF4-FFF2-40B4-BE49-F238E27FC236}">
                  <a16:creationId xmlns:a16="http://schemas.microsoft.com/office/drawing/2014/main" xmlns="" id="{890FA450-3E8D-4B61-97A8-0FA9DFEC378F}"/>
                </a:ext>
              </a:extLst>
            </p:cNvPr>
            <p:cNvCxnSpPr>
              <a:cxnSpLocks/>
            </p:cNvCxnSpPr>
            <p:nvPr/>
          </p:nvCxnSpPr>
          <p:spPr bwMode="auto">
            <a:xfrm>
              <a:off x="8064224" y="2160065"/>
              <a:ext cx="0" cy="697084"/>
            </a:xfrm>
            <a:prstGeom prst="line">
              <a:avLst/>
            </a:prstGeom>
            <a:noFill/>
            <a:ln w="28575" cap="flat" cmpd="sng" algn="ctr">
              <a:solidFill>
                <a:schemeClr val="accent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xmlns="" id="{E6D4632C-C5C9-47C2-B9C3-335B6E7BAAED}"/>
                </a:ext>
              </a:extLst>
            </p:cNvPr>
            <p:cNvCxnSpPr>
              <a:cxnSpLocks/>
            </p:cNvCxnSpPr>
            <p:nvPr/>
          </p:nvCxnSpPr>
          <p:spPr bwMode="auto">
            <a:xfrm flipH="1">
              <a:off x="8018504" y="2162881"/>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xmlns="" id="{96CC257C-3121-4BE8-8E2B-62C80C785FBD}"/>
                </a:ext>
              </a:extLst>
            </p:cNvPr>
            <p:cNvCxnSpPr>
              <a:cxnSpLocks/>
            </p:cNvCxnSpPr>
            <p:nvPr/>
          </p:nvCxnSpPr>
          <p:spPr bwMode="auto">
            <a:xfrm flipH="1">
              <a:off x="8018504" y="2857855"/>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27" name="Group 192">
            <a:extLst>
              <a:ext uri="{FF2B5EF4-FFF2-40B4-BE49-F238E27FC236}">
                <a16:creationId xmlns:a16="http://schemas.microsoft.com/office/drawing/2014/main" xmlns="" id="{0B0A8F2A-1CF0-4DF8-8E21-48F6B4D6F9BF}"/>
              </a:ext>
            </a:extLst>
          </p:cNvPr>
          <p:cNvGrpSpPr/>
          <p:nvPr/>
        </p:nvGrpSpPr>
        <p:grpSpPr>
          <a:xfrm>
            <a:off x="7360237" y="2447297"/>
            <a:ext cx="91440" cy="553492"/>
            <a:chOff x="8018504" y="2160065"/>
            <a:chExt cx="91440" cy="553492"/>
          </a:xfrm>
        </p:grpSpPr>
        <p:cxnSp>
          <p:nvCxnSpPr>
            <p:cNvPr id="194" name="Straight Connector 193">
              <a:extLst>
                <a:ext uri="{FF2B5EF4-FFF2-40B4-BE49-F238E27FC236}">
                  <a16:creationId xmlns:a16="http://schemas.microsoft.com/office/drawing/2014/main" xmlns="" id="{469310D8-7644-4225-957F-535FF2F23592}"/>
                </a:ext>
              </a:extLst>
            </p:cNvPr>
            <p:cNvCxnSpPr>
              <a:cxnSpLocks/>
            </p:cNvCxnSpPr>
            <p:nvPr/>
          </p:nvCxnSpPr>
          <p:spPr bwMode="auto">
            <a:xfrm>
              <a:off x="8064224" y="2160065"/>
              <a:ext cx="0" cy="553492"/>
            </a:xfrm>
            <a:prstGeom prst="line">
              <a:avLst/>
            </a:prstGeom>
            <a:noFill/>
            <a:ln w="28575" cap="flat" cmpd="sng" algn="ctr">
              <a:solidFill>
                <a:schemeClr val="accent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xmlns="" id="{5B9F9448-F1C8-4550-8D14-7B998D462065}"/>
                </a:ext>
              </a:extLst>
            </p:cNvPr>
            <p:cNvCxnSpPr>
              <a:cxnSpLocks/>
            </p:cNvCxnSpPr>
            <p:nvPr/>
          </p:nvCxnSpPr>
          <p:spPr bwMode="auto">
            <a:xfrm flipH="1">
              <a:off x="8018504" y="2162881"/>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xmlns="" id="{63422F52-E537-4DBA-B4DD-AF49C2C16F5E}"/>
                </a:ext>
              </a:extLst>
            </p:cNvPr>
            <p:cNvCxnSpPr>
              <a:cxnSpLocks/>
            </p:cNvCxnSpPr>
            <p:nvPr/>
          </p:nvCxnSpPr>
          <p:spPr bwMode="auto">
            <a:xfrm flipH="1">
              <a:off x="8018504" y="2713557"/>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31" name="Group 197">
            <a:extLst>
              <a:ext uri="{FF2B5EF4-FFF2-40B4-BE49-F238E27FC236}">
                <a16:creationId xmlns:a16="http://schemas.microsoft.com/office/drawing/2014/main" xmlns="" id="{230314DA-2A6E-48F1-88CF-F8755C8BF5A3}"/>
              </a:ext>
            </a:extLst>
          </p:cNvPr>
          <p:cNvGrpSpPr/>
          <p:nvPr/>
        </p:nvGrpSpPr>
        <p:grpSpPr>
          <a:xfrm>
            <a:off x="7359968" y="2392649"/>
            <a:ext cx="91440" cy="403078"/>
            <a:chOff x="8018504" y="2310479"/>
            <a:chExt cx="91440" cy="403078"/>
          </a:xfrm>
        </p:grpSpPr>
        <p:cxnSp>
          <p:nvCxnSpPr>
            <p:cNvPr id="199" name="Straight Connector 198">
              <a:extLst>
                <a:ext uri="{FF2B5EF4-FFF2-40B4-BE49-F238E27FC236}">
                  <a16:creationId xmlns:a16="http://schemas.microsoft.com/office/drawing/2014/main" xmlns="" id="{FAB69AFD-899C-44FF-8A76-92A6E84CEBBC}"/>
                </a:ext>
              </a:extLst>
            </p:cNvPr>
            <p:cNvCxnSpPr>
              <a:cxnSpLocks/>
            </p:cNvCxnSpPr>
            <p:nvPr/>
          </p:nvCxnSpPr>
          <p:spPr bwMode="auto">
            <a:xfrm>
              <a:off x="8064224" y="2310479"/>
              <a:ext cx="0" cy="403078"/>
            </a:xfrm>
            <a:prstGeom prst="line">
              <a:avLst/>
            </a:prstGeom>
            <a:noFill/>
            <a:ln w="28575" cap="flat" cmpd="sng" algn="ctr">
              <a:solidFill>
                <a:schemeClr val="accent1"/>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xmlns="" id="{6F70E88E-D984-497D-8EA2-07BBB86CC4FF}"/>
                </a:ext>
              </a:extLst>
            </p:cNvPr>
            <p:cNvCxnSpPr>
              <a:cxnSpLocks/>
            </p:cNvCxnSpPr>
            <p:nvPr/>
          </p:nvCxnSpPr>
          <p:spPr bwMode="auto">
            <a:xfrm flipH="1">
              <a:off x="8018504" y="2310479"/>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xmlns="" id="{148AFA10-CAD3-414D-9ADE-F9AC1E340667}"/>
                </a:ext>
              </a:extLst>
            </p:cNvPr>
            <p:cNvCxnSpPr>
              <a:cxnSpLocks/>
            </p:cNvCxnSpPr>
            <p:nvPr/>
          </p:nvCxnSpPr>
          <p:spPr bwMode="auto">
            <a:xfrm flipH="1">
              <a:off x="8018504" y="2713557"/>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35" name="Group 202">
            <a:extLst>
              <a:ext uri="{FF2B5EF4-FFF2-40B4-BE49-F238E27FC236}">
                <a16:creationId xmlns:a16="http://schemas.microsoft.com/office/drawing/2014/main" xmlns="" id="{A06C71F6-0F2C-48E4-9459-178CB0EEC80E}"/>
              </a:ext>
            </a:extLst>
          </p:cNvPr>
          <p:cNvGrpSpPr/>
          <p:nvPr/>
        </p:nvGrpSpPr>
        <p:grpSpPr>
          <a:xfrm>
            <a:off x="8028049" y="3111187"/>
            <a:ext cx="91440" cy="113021"/>
            <a:chOff x="8018504" y="2600536"/>
            <a:chExt cx="91440" cy="113021"/>
          </a:xfrm>
        </p:grpSpPr>
        <p:cxnSp>
          <p:nvCxnSpPr>
            <p:cNvPr id="204" name="Straight Connector 203">
              <a:extLst>
                <a:ext uri="{FF2B5EF4-FFF2-40B4-BE49-F238E27FC236}">
                  <a16:creationId xmlns:a16="http://schemas.microsoft.com/office/drawing/2014/main" xmlns="" id="{F4264F9B-0650-4B39-93CF-2DEC9366D472}"/>
                </a:ext>
              </a:extLst>
            </p:cNvPr>
            <p:cNvCxnSpPr>
              <a:cxnSpLocks/>
            </p:cNvCxnSpPr>
            <p:nvPr/>
          </p:nvCxnSpPr>
          <p:spPr bwMode="auto">
            <a:xfrm>
              <a:off x="8064224" y="2600536"/>
              <a:ext cx="0" cy="113021"/>
            </a:xfrm>
            <a:prstGeom prst="line">
              <a:avLst/>
            </a:prstGeom>
            <a:noFill/>
            <a:ln w="28575" cap="flat" cmpd="sng" algn="ctr">
              <a:solidFill>
                <a:schemeClr val="accent1"/>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xmlns="" id="{9B4C4530-03CB-45BA-B293-E919DF0572C8}"/>
                </a:ext>
              </a:extLst>
            </p:cNvPr>
            <p:cNvCxnSpPr>
              <a:cxnSpLocks/>
            </p:cNvCxnSpPr>
            <p:nvPr/>
          </p:nvCxnSpPr>
          <p:spPr bwMode="auto">
            <a:xfrm flipH="1">
              <a:off x="8018504" y="2602266"/>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xmlns="" id="{B35EDC79-B532-4C53-BC45-A017DDB62DF6}"/>
                </a:ext>
              </a:extLst>
            </p:cNvPr>
            <p:cNvCxnSpPr>
              <a:cxnSpLocks/>
            </p:cNvCxnSpPr>
            <p:nvPr/>
          </p:nvCxnSpPr>
          <p:spPr bwMode="auto">
            <a:xfrm flipH="1">
              <a:off x="8018504" y="2713557"/>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36" name="Group 207">
            <a:extLst>
              <a:ext uri="{FF2B5EF4-FFF2-40B4-BE49-F238E27FC236}">
                <a16:creationId xmlns:a16="http://schemas.microsoft.com/office/drawing/2014/main" xmlns="" id="{0217965B-4182-494A-B6BB-9DD8D5C4E0C5}"/>
              </a:ext>
            </a:extLst>
          </p:cNvPr>
          <p:cNvGrpSpPr/>
          <p:nvPr/>
        </p:nvGrpSpPr>
        <p:grpSpPr>
          <a:xfrm>
            <a:off x="10493884" y="3216980"/>
            <a:ext cx="91440" cy="113021"/>
            <a:chOff x="8018504" y="2600536"/>
            <a:chExt cx="91440" cy="113021"/>
          </a:xfrm>
        </p:grpSpPr>
        <p:cxnSp>
          <p:nvCxnSpPr>
            <p:cNvPr id="209" name="Straight Connector 208">
              <a:extLst>
                <a:ext uri="{FF2B5EF4-FFF2-40B4-BE49-F238E27FC236}">
                  <a16:creationId xmlns:a16="http://schemas.microsoft.com/office/drawing/2014/main" xmlns="" id="{676439FF-D04B-4C21-B24E-1C0263BAD9D2}"/>
                </a:ext>
              </a:extLst>
            </p:cNvPr>
            <p:cNvCxnSpPr>
              <a:cxnSpLocks/>
            </p:cNvCxnSpPr>
            <p:nvPr/>
          </p:nvCxnSpPr>
          <p:spPr bwMode="auto">
            <a:xfrm>
              <a:off x="8064224" y="2600536"/>
              <a:ext cx="0" cy="113021"/>
            </a:xfrm>
            <a:prstGeom prst="line">
              <a:avLst/>
            </a:prstGeom>
            <a:noFill/>
            <a:ln w="28575" cap="flat" cmpd="sng" algn="ctr">
              <a:solidFill>
                <a:schemeClr val="accent1"/>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xmlns="" id="{82E6A36B-7FBC-4622-BD6A-919DCEFF59DD}"/>
                </a:ext>
              </a:extLst>
            </p:cNvPr>
            <p:cNvCxnSpPr>
              <a:cxnSpLocks/>
            </p:cNvCxnSpPr>
            <p:nvPr/>
          </p:nvCxnSpPr>
          <p:spPr bwMode="auto">
            <a:xfrm flipH="1">
              <a:off x="8018504" y="2602266"/>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xmlns="" id="{4B07D7D2-6043-47DB-922A-D5B5F0CCA186}"/>
                </a:ext>
              </a:extLst>
            </p:cNvPr>
            <p:cNvCxnSpPr>
              <a:cxnSpLocks/>
            </p:cNvCxnSpPr>
            <p:nvPr/>
          </p:nvCxnSpPr>
          <p:spPr bwMode="auto">
            <a:xfrm flipH="1">
              <a:off x="8018504" y="2713557"/>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40" name="Group 211">
            <a:extLst>
              <a:ext uri="{FF2B5EF4-FFF2-40B4-BE49-F238E27FC236}">
                <a16:creationId xmlns:a16="http://schemas.microsoft.com/office/drawing/2014/main" xmlns="" id="{E475ACC1-4035-4B81-B1B6-9321E481454A}"/>
              </a:ext>
            </a:extLst>
          </p:cNvPr>
          <p:cNvGrpSpPr/>
          <p:nvPr/>
        </p:nvGrpSpPr>
        <p:grpSpPr>
          <a:xfrm>
            <a:off x="9852737" y="2211357"/>
            <a:ext cx="91440" cy="429481"/>
            <a:chOff x="8018504" y="2600536"/>
            <a:chExt cx="91440" cy="429481"/>
          </a:xfrm>
        </p:grpSpPr>
        <p:cxnSp>
          <p:nvCxnSpPr>
            <p:cNvPr id="213" name="Straight Connector 212">
              <a:extLst>
                <a:ext uri="{FF2B5EF4-FFF2-40B4-BE49-F238E27FC236}">
                  <a16:creationId xmlns:a16="http://schemas.microsoft.com/office/drawing/2014/main" xmlns="" id="{11730C16-1C9D-42EE-B59C-2B323542C2AE}"/>
                </a:ext>
              </a:extLst>
            </p:cNvPr>
            <p:cNvCxnSpPr>
              <a:cxnSpLocks/>
            </p:cNvCxnSpPr>
            <p:nvPr/>
          </p:nvCxnSpPr>
          <p:spPr bwMode="auto">
            <a:xfrm>
              <a:off x="8064224" y="2600536"/>
              <a:ext cx="0" cy="424441"/>
            </a:xfrm>
            <a:prstGeom prst="line">
              <a:avLst/>
            </a:prstGeom>
            <a:noFill/>
            <a:ln w="28575" cap="flat" cmpd="sng" algn="ctr">
              <a:solidFill>
                <a:schemeClr val="accent1"/>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xmlns="" id="{3D1987B9-D2F7-4B2F-B1B7-CC4C5BA5FF25}"/>
                </a:ext>
              </a:extLst>
            </p:cNvPr>
            <p:cNvCxnSpPr>
              <a:cxnSpLocks/>
            </p:cNvCxnSpPr>
            <p:nvPr/>
          </p:nvCxnSpPr>
          <p:spPr bwMode="auto">
            <a:xfrm flipH="1">
              <a:off x="8018504" y="2602266"/>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xmlns="" id="{D3CFFA1A-B96D-4B5C-A3E0-ED12877EDEAD}"/>
                </a:ext>
              </a:extLst>
            </p:cNvPr>
            <p:cNvCxnSpPr>
              <a:cxnSpLocks/>
            </p:cNvCxnSpPr>
            <p:nvPr/>
          </p:nvCxnSpPr>
          <p:spPr bwMode="auto">
            <a:xfrm flipH="1">
              <a:off x="8018504" y="3030017"/>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41" name="Group 216">
            <a:extLst>
              <a:ext uri="{FF2B5EF4-FFF2-40B4-BE49-F238E27FC236}">
                <a16:creationId xmlns:a16="http://schemas.microsoft.com/office/drawing/2014/main" xmlns="" id="{D9A98D3D-D0CB-4C46-A044-EC92DE4B8889}"/>
              </a:ext>
            </a:extLst>
          </p:cNvPr>
          <p:cNvGrpSpPr/>
          <p:nvPr/>
        </p:nvGrpSpPr>
        <p:grpSpPr>
          <a:xfrm>
            <a:off x="10504587" y="2762365"/>
            <a:ext cx="91440" cy="365216"/>
            <a:chOff x="8018504" y="2664801"/>
            <a:chExt cx="91440" cy="365216"/>
          </a:xfrm>
        </p:grpSpPr>
        <p:cxnSp>
          <p:nvCxnSpPr>
            <p:cNvPr id="218" name="Straight Connector 217">
              <a:extLst>
                <a:ext uri="{FF2B5EF4-FFF2-40B4-BE49-F238E27FC236}">
                  <a16:creationId xmlns:a16="http://schemas.microsoft.com/office/drawing/2014/main" xmlns="" id="{2C44DEFE-2031-42E3-B5AF-CBF1AC7DFC8E}"/>
                </a:ext>
              </a:extLst>
            </p:cNvPr>
            <p:cNvCxnSpPr>
              <a:cxnSpLocks/>
            </p:cNvCxnSpPr>
            <p:nvPr/>
          </p:nvCxnSpPr>
          <p:spPr bwMode="auto">
            <a:xfrm>
              <a:off x="8064224" y="2664801"/>
              <a:ext cx="0" cy="360176"/>
            </a:xfrm>
            <a:prstGeom prst="line">
              <a:avLst/>
            </a:prstGeom>
            <a:noFill/>
            <a:ln w="28575" cap="flat" cmpd="sng" algn="ctr">
              <a:solidFill>
                <a:schemeClr val="accent3"/>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xmlns="" id="{9AD1D7BC-62E2-4041-823A-DB45C7E2B1E8}"/>
                </a:ext>
              </a:extLst>
            </p:cNvPr>
            <p:cNvCxnSpPr>
              <a:cxnSpLocks/>
            </p:cNvCxnSpPr>
            <p:nvPr/>
          </p:nvCxnSpPr>
          <p:spPr bwMode="auto">
            <a:xfrm flipH="1">
              <a:off x="8018504" y="2673708"/>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xmlns="" id="{D4D4DBD9-29BA-4D39-BD64-4F47EB08E242}"/>
                </a:ext>
              </a:extLst>
            </p:cNvPr>
            <p:cNvCxnSpPr>
              <a:cxnSpLocks/>
            </p:cNvCxnSpPr>
            <p:nvPr/>
          </p:nvCxnSpPr>
          <p:spPr bwMode="auto">
            <a:xfrm flipH="1">
              <a:off x="8018504" y="3030017"/>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45" name="Group 226">
            <a:extLst>
              <a:ext uri="{FF2B5EF4-FFF2-40B4-BE49-F238E27FC236}">
                <a16:creationId xmlns:a16="http://schemas.microsoft.com/office/drawing/2014/main" xmlns="" id="{B3D5B54E-E134-4547-89DD-25553EA829EB}"/>
              </a:ext>
            </a:extLst>
          </p:cNvPr>
          <p:cNvGrpSpPr/>
          <p:nvPr/>
        </p:nvGrpSpPr>
        <p:grpSpPr>
          <a:xfrm>
            <a:off x="7376375" y="4473248"/>
            <a:ext cx="91440" cy="429481"/>
            <a:chOff x="8018504" y="2600536"/>
            <a:chExt cx="91440" cy="429481"/>
          </a:xfrm>
        </p:grpSpPr>
        <p:cxnSp>
          <p:nvCxnSpPr>
            <p:cNvPr id="228" name="Straight Connector 227">
              <a:extLst>
                <a:ext uri="{FF2B5EF4-FFF2-40B4-BE49-F238E27FC236}">
                  <a16:creationId xmlns:a16="http://schemas.microsoft.com/office/drawing/2014/main" xmlns="" id="{27CCE83E-CDCF-49C9-A292-D2F5A688BFBB}"/>
                </a:ext>
              </a:extLst>
            </p:cNvPr>
            <p:cNvCxnSpPr>
              <a:cxnSpLocks/>
            </p:cNvCxnSpPr>
            <p:nvPr/>
          </p:nvCxnSpPr>
          <p:spPr bwMode="auto">
            <a:xfrm>
              <a:off x="8064224" y="2600536"/>
              <a:ext cx="0" cy="424441"/>
            </a:xfrm>
            <a:prstGeom prst="line">
              <a:avLst/>
            </a:prstGeom>
            <a:noFill/>
            <a:ln w="28575" cap="flat" cmpd="sng" algn="ctr">
              <a:solidFill>
                <a:schemeClr val="accent1"/>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xmlns="" id="{06DDBCD7-F254-433F-97DF-0F97298AC777}"/>
                </a:ext>
              </a:extLst>
            </p:cNvPr>
            <p:cNvCxnSpPr>
              <a:cxnSpLocks/>
            </p:cNvCxnSpPr>
            <p:nvPr/>
          </p:nvCxnSpPr>
          <p:spPr bwMode="auto">
            <a:xfrm flipH="1">
              <a:off x="8018504" y="2602266"/>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xmlns="" id="{7C30E95B-618D-44E9-9F15-7AC3F7F21888}"/>
                </a:ext>
              </a:extLst>
            </p:cNvPr>
            <p:cNvCxnSpPr>
              <a:cxnSpLocks/>
            </p:cNvCxnSpPr>
            <p:nvPr/>
          </p:nvCxnSpPr>
          <p:spPr bwMode="auto">
            <a:xfrm flipH="1">
              <a:off x="8018504" y="3030017"/>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46" name="Group 235">
            <a:extLst>
              <a:ext uri="{FF2B5EF4-FFF2-40B4-BE49-F238E27FC236}">
                <a16:creationId xmlns:a16="http://schemas.microsoft.com/office/drawing/2014/main" xmlns="" id="{D7A01835-2414-4F7E-B986-ED7B55062A46}"/>
              </a:ext>
            </a:extLst>
          </p:cNvPr>
          <p:cNvGrpSpPr/>
          <p:nvPr/>
        </p:nvGrpSpPr>
        <p:grpSpPr>
          <a:xfrm>
            <a:off x="7367560" y="4971183"/>
            <a:ext cx="91440" cy="329033"/>
            <a:chOff x="8018504" y="2160065"/>
            <a:chExt cx="91440" cy="329033"/>
          </a:xfrm>
        </p:grpSpPr>
        <p:cxnSp>
          <p:nvCxnSpPr>
            <p:cNvPr id="237" name="Straight Connector 236">
              <a:extLst>
                <a:ext uri="{FF2B5EF4-FFF2-40B4-BE49-F238E27FC236}">
                  <a16:creationId xmlns:a16="http://schemas.microsoft.com/office/drawing/2014/main" xmlns="" id="{3492B760-7C9C-4D07-8550-BCF67F4585B0}"/>
                </a:ext>
              </a:extLst>
            </p:cNvPr>
            <p:cNvCxnSpPr>
              <a:cxnSpLocks/>
            </p:cNvCxnSpPr>
            <p:nvPr/>
          </p:nvCxnSpPr>
          <p:spPr bwMode="auto">
            <a:xfrm>
              <a:off x="8064224" y="2160065"/>
              <a:ext cx="0" cy="329033"/>
            </a:xfrm>
            <a:prstGeom prst="line">
              <a:avLst/>
            </a:prstGeom>
            <a:noFill/>
            <a:ln w="28575" cap="flat" cmpd="sng" algn="ctr">
              <a:solidFill>
                <a:schemeClr val="accent3"/>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xmlns="" id="{43E9FAA8-5EB6-4AE5-9D97-601A26AB21B1}"/>
                </a:ext>
              </a:extLst>
            </p:cNvPr>
            <p:cNvCxnSpPr>
              <a:cxnSpLocks/>
            </p:cNvCxnSpPr>
            <p:nvPr/>
          </p:nvCxnSpPr>
          <p:spPr bwMode="auto">
            <a:xfrm flipH="1">
              <a:off x="8018504" y="2162881"/>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xmlns="" id="{D9D4554C-6EA8-4CAA-A7ED-069F6DDA7819}"/>
                </a:ext>
              </a:extLst>
            </p:cNvPr>
            <p:cNvCxnSpPr>
              <a:cxnSpLocks/>
            </p:cNvCxnSpPr>
            <p:nvPr/>
          </p:nvCxnSpPr>
          <p:spPr bwMode="auto">
            <a:xfrm flipH="1">
              <a:off x="8018504" y="2489098"/>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50" name="Group 245">
            <a:extLst>
              <a:ext uri="{FF2B5EF4-FFF2-40B4-BE49-F238E27FC236}">
                <a16:creationId xmlns:a16="http://schemas.microsoft.com/office/drawing/2014/main" xmlns="" id="{3E5C75B3-1245-4AF6-8F4B-2A93D20A2495}"/>
              </a:ext>
            </a:extLst>
          </p:cNvPr>
          <p:cNvGrpSpPr/>
          <p:nvPr/>
        </p:nvGrpSpPr>
        <p:grpSpPr>
          <a:xfrm>
            <a:off x="9857593" y="5219319"/>
            <a:ext cx="91440" cy="299932"/>
            <a:chOff x="8018504" y="2600536"/>
            <a:chExt cx="91440" cy="299932"/>
          </a:xfrm>
        </p:grpSpPr>
        <p:cxnSp>
          <p:nvCxnSpPr>
            <p:cNvPr id="247" name="Straight Connector 246">
              <a:extLst>
                <a:ext uri="{FF2B5EF4-FFF2-40B4-BE49-F238E27FC236}">
                  <a16:creationId xmlns:a16="http://schemas.microsoft.com/office/drawing/2014/main" xmlns="" id="{FF26BCBB-8C45-4353-9C05-5E51DF77D742}"/>
                </a:ext>
              </a:extLst>
            </p:cNvPr>
            <p:cNvCxnSpPr>
              <a:cxnSpLocks/>
            </p:cNvCxnSpPr>
            <p:nvPr/>
          </p:nvCxnSpPr>
          <p:spPr bwMode="auto">
            <a:xfrm>
              <a:off x="8064224" y="2600536"/>
              <a:ext cx="0" cy="299932"/>
            </a:xfrm>
            <a:prstGeom prst="line">
              <a:avLst/>
            </a:prstGeom>
            <a:noFill/>
            <a:ln w="28575" cap="flat" cmpd="sng" algn="ctr">
              <a:solidFill>
                <a:schemeClr val="accent3"/>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xmlns="" id="{DF31A508-B007-43FC-A438-965F3FF7165C}"/>
                </a:ext>
              </a:extLst>
            </p:cNvPr>
            <p:cNvCxnSpPr>
              <a:cxnSpLocks/>
            </p:cNvCxnSpPr>
            <p:nvPr/>
          </p:nvCxnSpPr>
          <p:spPr bwMode="auto">
            <a:xfrm flipH="1">
              <a:off x="8018504" y="2602266"/>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xmlns="" id="{82F2F98B-7B4F-4563-9A0F-977943FF3D1C}"/>
                </a:ext>
              </a:extLst>
            </p:cNvPr>
            <p:cNvCxnSpPr>
              <a:cxnSpLocks/>
            </p:cNvCxnSpPr>
            <p:nvPr/>
          </p:nvCxnSpPr>
          <p:spPr bwMode="auto">
            <a:xfrm flipH="1">
              <a:off x="8018504" y="2900468"/>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51" name="Group 250">
            <a:extLst>
              <a:ext uri="{FF2B5EF4-FFF2-40B4-BE49-F238E27FC236}">
                <a16:creationId xmlns:a16="http://schemas.microsoft.com/office/drawing/2014/main" xmlns="" id="{481A12E2-C305-401A-A9A8-B79336B690DD}"/>
              </a:ext>
            </a:extLst>
          </p:cNvPr>
          <p:cNvGrpSpPr/>
          <p:nvPr/>
        </p:nvGrpSpPr>
        <p:grpSpPr>
          <a:xfrm>
            <a:off x="10538562" y="5226192"/>
            <a:ext cx="91440" cy="276118"/>
            <a:chOff x="8018504" y="2600536"/>
            <a:chExt cx="91440" cy="276118"/>
          </a:xfrm>
        </p:grpSpPr>
        <p:cxnSp>
          <p:nvCxnSpPr>
            <p:cNvPr id="252" name="Straight Connector 251">
              <a:extLst>
                <a:ext uri="{FF2B5EF4-FFF2-40B4-BE49-F238E27FC236}">
                  <a16:creationId xmlns:a16="http://schemas.microsoft.com/office/drawing/2014/main" xmlns="" id="{A013D1DF-5E1B-4E63-A945-0D125F671939}"/>
                </a:ext>
              </a:extLst>
            </p:cNvPr>
            <p:cNvCxnSpPr>
              <a:cxnSpLocks/>
            </p:cNvCxnSpPr>
            <p:nvPr/>
          </p:nvCxnSpPr>
          <p:spPr bwMode="auto">
            <a:xfrm>
              <a:off x="8064224" y="2600536"/>
              <a:ext cx="0" cy="276118"/>
            </a:xfrm>
            <a:prstGeom prst="line">
              <a:avLst/>
            </a:prstGeom>
            <a:noFill/>
            <a:ln w="28575" cap="flat" cmpd="sng" algn="ctr">
              <a:solidFill>
                <a:schemeClr val="accent3"/>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xmlns="" id="{FFF8FE44-AFF3-4F28-874E-F4188E0547E5}"/>
                </a:ext>
              </a:extLst>
            </p:cNvPr>
            <p:cNvCxnSpPr>
              <a:cxnSpLocks/>
            </p:cNvCxnSpPr>
            <p:nvPr/>
          </p:nvCxnSpPr>
          <p:spPr bwMode="auto">
            <a:xfrm flipH="1">
              <a:off x="8018504" y="2602266"/>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xmlns="" id="{9F7B5538-78A0-4538-873D-1C1C7B2477F9}"/>
                </a:ext>
              </a:extLst>
            </p:cNvPr>
            <p:cNvCxnSpPr>
              <a:cxnSpLocks/>
            </p:cNvCxnSpPr>
            <p:nvPr/>
          </p:nvCxnSpPr>
          <p:spPr bwMode="auto">
            <a:xfrm flipH="1">
              <a:off x="8018504" y="2876654"/>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55" name="Group 255">
            <a:extLst>
              <a:ext uri="{FF2B5EF4-FFF2-40B4-BE49-F238E27FC236}">
                <a16:creationId xmlns:a16="http://schemas.microsoft.com/office/drawing/2014/main" xmlns="" id="{6F06D9EA-2869-4981-9CDF-050A3AA691F6}"/>
              </a:ext>
            </a:extLst>
          </p:cNvPr>
          <p:cNvGrpSpPr/>
          <p:nvPr/>
        </p:nvGrpSpPr>
        <p:grpSpPr>
          <a:xfrm>
            <a:off x="9852481" y="4769423"/>
            <a:ext cx="91440" cy="314220"/>
            <a:chOff x="8018504" y="2600536"/>
            <a:chExt cx="91440" cy="314220"/>
          </a:xfrm>
        </p:grpSpPr>
        <p:cxnSp>
          <p:nvCxnSpPr>
            <p:cNvPr id="257" name="Straight Connector 256">
              <a:extLst>
                <a:ext uri="{FF2B5EF4-FFF2-40B4-BE49-F238E27FC236}">
                  <a16:creationId xmlns:a16="http://schemas.microsoft.com/office/drawing/2014/main" xmlns="" id="{BB267FB7-761D-4DFF-90B6-86A572F5D805}"/>
                </a:ext>
              </a:extLst>
            </p:cNvPr>
            <p:cNvCxnSpPr>
              <a:cxnSpLocks/>
            </p:cNvCxnSpPr>
            <p:nvPr/>
          </p:nvCxnSpPr>
          <p:spPr bwMode="auto">
            <a:xfrm>
              <a:off x="8064224" y="2600536"/>
              <a:ext cx="0" cy="314220"/>
            </a:xfrm>
            <a:prstGeom prst="line">
              <a:avLst/>
            </a:prstGeom>
            <a:noFill/>
            <a:ln w="28575" cap="flat" cmpd="sng" algn="ctr">
              <a:solidFill>
                <a:schemeClr val="accent1"/>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xmlns="" id="{2D977ABF-AC07-4E75-A190-5C265280B7D0}"/>
                </a:ext>
              </a:extLst>
            </p:cNvPr>
            <p:cNvCxnSpPr>
              <a:cxnSpLocks/>
            </p:cNvCxnSpPr>
            <p:nvPr/>
          </p:nvCxnSpPr>
          <p:spPr bwMode="auto">
            <a:xfrm flipH="1">
              <a:off x="8018504" y="2602266"/>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xmlns="" id="{FED1B44C-0F98-48EC-8A35-40E5BB713F23}"/>
                </a:ext>
              </a:extLst>
            </p:cNvPr>
            <p:cNvCxnSpPr>
              <a:cxnSpLocks/>
            </p:cNvCxnSpPr>
            <p:nvPr/>
          </p:nvCxnSpPr>
          <p:spPr bwMode="auto">
            <a:xfrm flipH="1">
              <a:off x="8018504" y="2914756"/>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3" name="Group 260">
            <a:extLst>
              <a:ext uri="{FF2B5EF4-FFF2-40B4-BE49-F238E27FC236}">
                <a16:creationId xmlns:a16="http://schemas.microsoft.com/office/drawing/2014/main" xmlns="" id="{D32A0E30-9910-42D2-AF40-06B21CFE767B}"/>
              </a:ext>
            </a:extLst>
          </p:cNvPr>
          <p:cNvGrpSpPr/>
          <p:nvPr/>
        </p:nvGrpSpPr>
        <p:grpSpPr>
          <a:xfrm>
            <a:off x="10536943" y="4611537"/>
            <a:ext cx="91440" cy="520759"/>
            <a:chOff x="8018504" y="2600536"/>
            <a:chExt cx="91440" cy="520759"/>
          </a:xfrm>
        </p:grpSpPr>
        <p:cxnSp>
          <p:nvCxnSpPr>
            <p:cNvPr id="262" name="Straight Connector 261">
              <a:extLst>
                <a:ext uri="{FF2B5EF4-FFF2-40B4-BE49-F238E27FC236}">
                  <a16:creationId xmlns:a16="http://schemas.microsoft.com/office/drawing/2014/main" xmlns="" id="{4EBB29B8-E8A4-40C7-AF09-4D5F952746C9}"/>
                </a:ext>
              </a:extLst>
            </p:cNvPr>
            <p:cNvCxnSpPr>
              <a:cxnSpLocks/>
            </p:cNvCxnSpPr>
            <p:nvPr/>
          </p:nvCxnSpPr>
          <p:spPr bwMode="auto">
            <a:xfrm>
              <a:off x="8064224" y="2600536"/>
              <a:ext cx="0" cy="520759"/>
            </a:xfrm>
            <a:prstGeom prst="line">
              <a:avLst/>
            </a:prstGeom>
            <a:noFill/>
            <a:ln w="28575" cap="flat" cmpd="sng" algn="ctr">
              <a:solidFill>
                <a:schemeClr val="accent1"/>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xmlns="" id="{9A9B6502-A1D3-45C5-9170-F508C9E9B931}"/>
                </a:ext>
              </a:extLst>
            </p:cNvPr>
            <p:cNvCxnSpPr>
              <a:cxnSpLocks/>
            </p:cNvCxnSpPr>
            <p:nvPr/>
          </p:nvCxnSpPr>
          <p:spPr bwMode="auto">
            <a:xfrm flipH="1">
              <a:off x="8018504" y="2602266"/>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64" name="Straight Connector 263">
              <a:extLst>
                <a:ext uri="{FF2B5EF4-FFF2-40B4-BE49-F238E27FC236}">
                  <a16:creationId xmlns:a16="http://schemas.microsoft.com/office/drawing/2014/main" xmlns="" id="{074AB284-2F4C-47CF-9C45-B63C36CD9970}"/>
                </a:ext>
              </a:extLst>
            </p:cNvPr>
            <p:cNvCxnSpPr>
              <a:cxnSpLocks/>
            </p:cNvCxnSpPr>
            <p:nvPr/>
          </p:nvCxnSpPr>
          <p:spPr bwMode="auto">
            <a:xfrm flipH="1">
              <a:off x="8018504" y="3107985"/>
              <a:ext cx="91440" cy="0"/>
            </a:xfrm>
            <a:prstGeom prst="line">
              <a:avLst/>
            </a:prstGeom>
            <a:noFill/>
            <a:ln w="28575" cap="flat" cmpd="sng" algn="ctr">
              <a:solidFill>
                <a:schemeClr val="accent1"/>
              </a:solidFill>
              <a:prstDash val="solid"/>
              <a:round/>
              <a:headEnd type="none" w="med" len="med"/>
              <a:tailEnd type="none" w="med" len="med"/>
            </a:ln>
            <a:effectLst/>
          </p:spPr>
        </p:cxnSp>
      </p:grpSp>
    </p:spTree>
    <p:extLst>
      <p:ext uri="{BB962C8B-B14F-4D97-AF65-F5344CB8AC3E}">
        <p14:creationId xmlns="" xmlns:p14="http://schemas.microsoft.com/office/powerpoint/2010/main" val="14918330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F65B5284-A016-40AE-8211-CECB2CF27933}"/>
              </a:ext>
            </a:extLst>
          </p:cNvPr>
          <p:cNvSpPr>
            <a:spLocks noGrp="1" noChangeArrowheads="1"/>
          </p:cNvSpPr>
          <p:nvPr>
            <p:ph type="title"/>
          </p:nvPr>
        </p:nvSpPr>
        <p:spPr/>
        <p:txBody>
          <a:bodyPr/>
          <a:lstStyle/>
          <a:p>
            <a:pPr eaLnBrk="1" hangingPunct="1"/>
            <a:r>
              <a:rPr lang="en-US" altLang="en-US" dirty="0">
                <a:solidFill>
                  <a:schemeClr val="bg1"/>
                </a:solidFill>
              </a:rPr>
              <a:t>NIAID ACTT-2: Baricitinib + Remdesivir vs Remdesivir </a:t>
            </a:r>
            <a:br>
              <a:rPr lang="en-US" altLang="en-US" dirty="0">
                <a:solidFill>
                  <a:schemeClr val="bg1"/>
                </a:solidFill>
              </a:rPr>
            </a:br>
            <a:r>
              <a:rPr lang="en-US" altLang="en-US" dirty="0">
                <a:solidFill>
                  <a:schemeClr val="bg1"/>
                </a:solidFill>
              </a:rPr>
              <a:t>in Hospitalized Patients With Severe COVID-19</a:t>
            </a:r>
          </a:p>
        </p:txBody>
      </p:sp>
      <p:sp>
        <p:nvSpPr>
          <p:cNvPr id="2" name="Content Placeholder 1">
            <a:extLst>
              <a:ext uri="{FF2B5EF4-FFF2-40B4-BE49-F238E27FC236}">
                <a16:creationId xmlns:a16="http://schemas.microsoft.com/office/drawing/2014/main" xmlns="" id="{B8562AB4-BDC1-40F7-ABE8-B1978BDA092F}"/>
              </a:ext>
            </a:extLst>
          </p:cNvPr>
          <p:cNvSpPr>
            <a:spLocks noGrp="1"/>
          </p:cNvSpPr>
          <p:nvPr>
            <p:ph idx="1"/>
          </p:nvPr>
        </p:nvSpPr>
        <p:spPr>
          <a:xfrm>
            <a:off x="604675" y="1513047"/>
            <a:ext cx="10877529" cy="510619"/>
          </a:xfrm>
        </p:spPr>
        <p:txBody>
          <a:bodyPr/>
          <a:lstStyle/>
          <a:p>
            <a:r>
              <a:rPr lang="en-US" sz="2200" dirty="0"/>
              <a:t>Multicenter, adaptive, randomized, double-blind, placebo-controlled phase III trial</a:t>
            </a:r>
            <a:r>
              <a:rPr lang="en-US" sz="2200" baseline="30000" dirty="0"/>
              <a:t>[1]</a:t>
            </a:r>
          </a:p>
        </p:txBody>
      </p:sp>
      <p:sp>
        <p:nvSpPr>
          <p:cNvPr id="19460" name="Text Box 45">
            <a:extLst>
              <a:ext uri="{FF2B5EF4-FFF2-40B4-BE49-F238E27FC236}">
                <a16:creationId xmlns:a16="http://schemas.microsoft.com/office/drawing/2014/main" xmlns="" id="{73BB8788-EA93-4F80-B091-B8486BEE8697}"/>
              </a:ext>
            </a:extLst>
          </p:cNvPr>
          <p:cNvSpPr txBox="1">
            <a:spLocks noChangeArrowheads="1"/>
          </p:cNvSpPr>
          <p:nvPr/>
        </p:nvSpPr>
        <p:spPr bwMode="auto">
          <a:xfrm>
            <a:off x="391639" y="1875867"/>
            <a:ext cx="3291474"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Adult patients ≥ 18 yrs of age; hospitalized with confirmed </a:t>
            </a:r>
            <a:b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b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SARS-CoV-2 </a:t>
            </a:r>
            <a:r>
              <a:rPr lang="en-GB" altLang="en-US" sz="1600" b="0" dirty="0">
                <a:solidFill>
                  <a:srgbClr val="000000"/>
                </a:solidFill>
                <a:latin typeface="Calibri" panose="020F0502020204030204" pitchFamily="34" charset="0"/>
                <a:cs typeface="Arial" panose="020B0604020202020204" pitchFamily="34" charset="0"/>
              </a:rPr>
              <a:t>infection and </a:t>
            </a:r>
            <a:br>
              <a:rPr lang="en-GB" altLang="en-US" sz="1600" b="0" dirty="0">
                <a:solidFill>
                  <a:srgbClr val="000000"/>
                </a:solidFill>
                <a:latin typeface="Calibri" panose="020F0502020204030204" pitchFamily="34" charset="0"/>
                <a:cs typeface="Arial" panose="020B0604020202020204" pitchFamily="34" charset="0"/>
              </a:rPr>
            </a:br>
            <a:r>
              <a:rPr lang="en-GB" altLang="en-US" sz="1600" b="0" dirty="0">
                <a:solidFill>
                  <a:srgbClr val="000000"/>
                </a:solidFill>
                <a:latin typeface="Calibri" panose="020F0502020204030204" pitchFamily="34" charset="0"/>
                <a:cs typeface="Arial" panose="020B0604020202020204" pitchFamily="34" charset="0"/>
              </a:rPr>
              <a:t>≥ </a:t>
            </a:r>
            <a:r>
              <a:rPr lang="en-US" altLang="en-US" sz="1600" b="0" dirty="0">
                <a:solidFill>
                  <a:srgbClr val="000000"/>
                </a:solidFill>
                <a:latin typeface="Calibri" panose="020F0502020204030204" pitchFamily="34" charset="0"/>
                <a:cs typeface="Arial" panose="020B0604020202020204" pitchFamily="34" charset="0"/>
              </a:rPr>
              <a:t>1 of following: radiographic infiltrates by imaging; SpO</a:t>
            </a:r>
            <a:r>
              <a:rPr lang="en-US" altLang="en-US" sz="1600" b="0" baseline="-25000" dirty="0">
                <a:solidFill>
                  <a:srgbClr val="000000"/>
                </a:solidFill>
                <a:latin typeface="Calibri" panose="020F0502020204030204" pitchFamily="34" charset="0"/>
                <a:cs typeface="Arial" panose="020B0604020202020204" pitchFamily="34" charset="0"/>
              </a:rPr>
              <a:t>2</a:t>
            </a:r>
            <a:r>
              <a:rPr lang="en-US" altLang="en-US" sz="1600" b="0" dirty="0">
                <a:solidFill>
                  <a:srgbClr val="000000"/>
                </a:solidFill>
                <a:latin typeface="Calibri" panose="020F0502020204030204" pitchFamily="34" charset="0"/>
                <a:cs typeface="Arial" panose="020B0604020202020204" pitchFamily="34" charset="0"/>
              </a:rPr>
              <a:t> ≤ 94% on room air; requiring supplemental oxygen; or requiring mechanical ventilation</a:t>
            </a:r>
          </a:p>
          <a:p>
            <a:pPr lvl="0" algn="ctr" eaLnBrk="0" fontAlgn="base" hangingPunct="0">
              <a:lnSpc>
                <a:spcPct val="100000"/>
              </a:lnSpc>
              <a:spcBef>
                <a:spcPct val="0"/>
              </a:spcBef>
              <a:spcAft>
                <a:spcPct val="0"/>
              </a:spcAft>
              <a:buClrTx/>
              <a:buNone/>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a:t>
            </a:r>
            <a:r>
              <a:rPr lang="en-US" altLang="en-US" sz="1600" dirty="0">
                <a:solidFill>
                  <a:srgbClr val="000000"/>
                </a:solidFill>
                <a:latin typeface="Calibri" panose="020F0502020204030204" pitchFamily="34" charset="0"/>
                <a:cs typeface="Arial" panose="020B0604020202020204" pitchFamily="34" charset="0"/>
              </a:rPr>
              <a:t>N = 1034</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a:t>
            </a:r>
          </a:p>
        </p:txBody>
      </p:sp>
      <p:sp>
        <p:nvSpPr>
          <p:cNvPr id="19463" name="Rectangle 49">
            <a:extLst>
              <a:ext uri="{FF2B5EF4-FFF2-40B4-BE49-F238E27FC236}">
                <a16:creationId xmlns:a16="http://schemas.microsoft.com/office/drawing/2014/main" xmlns="" id="{C346F25D-ABA6-46CD-940B-7C5654E371C3}"/>
              </a:ext>
            </a:extLst>
          </p:cNvPr>
          <p:cNvSpPr>
            <a:spLocks noChangeArrowheads="1"/>
          </p:cNvSpPr>
          <p:nvPr/>
        </p:nvSpPr>
        <p:spPr bwMode="auto">
          <a:xfrm>
            <a:off x="4223037" y="2191330"/>
            <a:ext cx="3790950" cy="832104"/>
          </a:xfrm>
          <a:prstGeom prst="rect">
            <a:avLst/>
          </a:prstGeom>
          <a:solidFill>
            <a:schemeClr val="accent1"/>
          </a:solidFill>
          <a:ln>
            <a:noFill/>
          </a:ln>
        </p:spPr>
        <p:txBody>
          <a:bodyPr wrap="square" anchor="ctr" anchorCtr="1">
            <a:no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Baricitinib PO* + Remdesivir IV QD</a:t>
            </a:r>
            <a:r>
              <a:rPr lang="en-US" altLang="en-US" sz="1800" b="1" baseline="30000" dirty="0">
                <a:solidFill>
                  <a:srgbClr val="FFFFFF"/>
                </a:solidFill>
                <a:latin typeface="Calibri" panose="020F0502020204030204" pitchFamily="34" charset="0"/>
                <a:cs typeface="Arial" panose="020B0604020202020204" pitchFamily="34" charset="0"/>
              </a:rPr>
              <a:t>†</a:t>
            </a:r>
            <a:r>
              <a:rPr lang="en-US" altLang="en-US" sz="1800" b="1" dirty="0">
                <a:solidFill>
                  <a:srgbClr val="FFFFFF"/>
                </a:solidFill>
                <a:latin typeface="Calibri" panose="020F0502020204030204" pitchFamily="34" charset="0"/>
                <a:cs typeface="Arial" panose="020B0604020202020204" pitchFamily="34" charset="0"/>
              </a:rPr>
              <a:t> </a:t>
            </a:r>
            <a:endParaRPr lang="en-US" altLang="en-US" sz="1800" dirty="0">
              <a:solidFill>
                <a:srgbClr val="FFFFFF"/>
              </a:solidFill>
              <a:latin typeface="Calibri" panose="020F0502020204030204" pitchFamily="34" charset="0"/>
              <a:cs typeface="Arial" panose="020B0604020202020204" pitchFamily="34" charset="0"/>
            </a:endParaRPr>
          </a:p>
        </p:txBody>
      </p:sp>
      <p:sp>
        <p:nvSpPr>
          <p:cNvPr id="19464" name="Rectangle 50">
            <a:extLst>
              <a:ext uri="{FF2B5EF4-FFF2-40B4-BE49-F238E27FC236}">
                <a16:creationId xmlns:a16="http://schemas.microsoft.com/office/drawing/2014/main" xmlns="" id="{FD3256D1-4424-49E5-A490-F3D2F2281980}"/>
              </a:ext>
            </a:extLst>
          </p:cNvPr>
          <p:cNvSpPr>
            <a:spLocks noChangeArrowheads="1"/>
          </p:cNvSpPr>
          <p:nvPr/>
        </p:nvSpPr>
        <p:spPr bwMode="auto">
          <a:xfrm>
            <a:off x="4223043" y="3116671"/>
            <a:ext cx="3790950" cy="834048"/>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Placebo PO + Remdesivir IV QD</a:t>
            </a:r>
            <a:r>
              <a:rPr lang="en-US" altLang="en-US" sz="1800" b="1" baseline="30000" dirty="0">
                <a:solidFill>
                  <a:srgbClr val="FFFFFF"/>
                </a:solidFill>
                <a:latin typeface="Calibri" panose="020F0502020204030204" pitchFamily="34" charset="0"/>
                <a:cs typeface="Arial" panose="020B0604020202020204" pitchFamily="34" charset="0"/>
              </a:rPr>
              <a:t>†</a:t>
            </a:r>
            <a:r>
              <a:rPr lang="en-US" altLang="en-US" sz="1800" b="1" dirty="0">
                <a:solidFill>
                  <a:srgbClr val="FFFFFF"/>
                </a:solidFill>
                <a:latin typeface="Calibri" panose="020F0502020204030204" pitchFamily="34" charset="0"/>
                <a:cs typeface="Arial" panose="020B0604020202020204" pitchFamily="34" charset="0"/>
              </a:rPr>
              <a:t> </a:t>
            </a:r>
          </a:p>
        </p:txBody>
      </p:sp>
      <p:sp>
        <p:nvSpPr>
          <p:cNvPr id="19465" name="Line 51">
            <a:extLst>
              <a:ext uri="{FF2B5EF4-FFF2-40B4-BE49-F238E27FC236}">
                <a16:creationId xmlns:a16="http://schemas.microsoft.com/office/drawing/2014/main" xmlns="" id="{7461FA41-FD04-4621-9D2A-15010230E2A0}"/>
              </a:ext>
            </a:extLst>
          </p:cNvPr>
          <p:cNvSpPr>
            <a:spLocks noChangeShapeType="1"/>
          </p:cNvSpPr>
          <p:nvPr/>
        </p:nvSpPr>
        <p:spPr bwMode="auto">
          <a:xfrm rot="16200000">
            <a:off x="8389830" y="2741270"/>
            <a:ext cx="0" cy="577519"/>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467" name="Line 53">
            <a:extLst>
              <a:ext uri="{FF2B5EF4-FFF2-40B4-BE49-F238E27FC236}">
                <a16:creationId xmlns:a16="http://schemas.microsoft.com/office/drawing/2014/main" xmlns="" id="{19B47B8E-7D11-46DE-BD1E-B2309FDE5C23}"/>
              </a:ext>
            </a:extLst>
          </p:cNvPr>
          <p:cNvSpPr>
            <a:spLocks noChangeShapeType="1"/>
          </p:cNvSpPr>
          <p:nvPr/>
        </p:nvSpPr>
        <p:spPr bwMode="auto">
          <a:xfrm>
            <a:off x="3683113" y="3116671"/>
            <a:ext cx="425630" cy="358775"/>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468" name="Line 54">
            <a:extLst>
              <a:ext uri="{FF2B5EF4-FFF2-40B4-BE49-F238E27FC236}">
                <a16:creationId xmlns:a16="http://schemas.microsoft.com/office/drawing/2014/main" xmlns="" id="{D1F2E6DC-39ED-43FE-A784-E6851ADCA3EA}"/>
              </a:ext>
            </a:extLst>
          </p:cNvPr>
          <p:cNvSpPr>
            <a:spLocks noChangeShapeType="1"/>
          </p:cNvSpPr>
          <p:nvPr/>
        </p:nvSpPr>
        <p:spPr bwMode="auto">
          <a:xfrm flipV="1">
            <a:off x="3683113" y="2524532"/>
            <a:ext cx="425630" cy="371817"/>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3" name="Group 1">
            <a:extLst>
              <a:ext uri="{FF2B5EF4-FFF2-40B4-BE49-F238E27FC236}">
                <a16:creationId xmlns:a16="http://schemas.microsoft.com/office/drawing/2014/main" xmlns="" id="{E58E73BD-D5F2-4E64-B43E-E0CF6D98EB3C}"/>
              </a:ext>
            </a:extLst>
          </p:cNvPr>
          <p:cNvGrpSpPr>
            <a:grpSpLocks/>
          </p:cNvGrpSpPr>
          <p:nvPr/>
        </p:nvGrpSpPr>
        <p:grpSpPr bwMode="auto">
          <a:xfrm>
            <a:off x="9392911" y="6213768"/>
            <a:ext cx="2488502" cy="449064"/>
            <a:chOff x="9602074" y="3550251"/>
            <a:chExt cx="2488502" cy="449257"/>
          </a:xfrm>
        </p:grpSpPr>
        <p:pic>
          <p:nvPicPr>
            <p:cNvPr id="20" name="Picture 19">
              <a:extLst>
                <a:ext uri="{FF2B5EF4-FFF2-40B4-BE49-F238E27FC236}">
                  <a16:creationId xmlns:a16="http://schemas.microsoft.com/office/drawing/2014/main" xmlns="" id="{9FB91D8D-845C-44A8-AD3D-0D51B8296ACE}"/>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1" name="Rectangle 8">
              <a:extLst>
                <a:ext uri="{FF2B5EF4-FFF2-40B4-BE49-F238E27FC236}">
                  <a16:creationId xmlns:a16="http://schemas.microsoft.com/office/drawing/2014/main" xmlns="" id="{C8238E82-3097-4F2D-9B63-6AD2A169D23A}"/>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6" name="Text Box 15">
            <a:extLst>
              <a:ext uri="{FF2B5EF4-FFF2-40B4-BE49-F238E27FC236}">
                <a16:creationId xmlns:a16="http://schemas.microsoft.com/office/drawing/2014/main" xmlns="" id="{F114CB94-B1A3-45C5-B072-BA5F9B27C86E}"/>
              </a:ext>
            </a:extLst>
          </p:cNvPr>
          <p:cNvSpPr txBox="1">
            <a:spLocks noChangeArrowheads="1"/>
          </p:cNvSpPr>
          <p:nvPr/>
        </p:nvSpPr>
        <p:spPr bwMode="auto">
          <a:xfrm>
            <a:off x="412751" y="6177354"/>
            <a:ext cx="7853362"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1. NCT04401579. 2. https://investor.lilly.com/news-releases/news-release-details/baricitinib-combination-remdesivir-reduces-time-recovery. </a:t>
            </a:r>
            <a:r>
              <a:rPr lang="en-US" altLang="en-US" sz="1200" b="0" spc="-10" dirty="0">
                <a:solidFill>
                  <a:srgbClr val="455560"/>
                </a:solidFill>
                <a:latin typeface="Calibri" panose="020F0502020204030204" pitchFamily="34" charset="0"/>
                <a:cs typeface="+mn-cs"/>
              </a:rPr>
              <a:t>Press release only, not peer reviewed.</a:t>
            </a:r>
            <a:endParaRPr lang="en-US" altLang="en-US" sz="1200" b="0" dirty="0">
              <a:solidFill>
                <a:schemeClr val="bg2"/>
              </a:solidFill>
              <a:latin typeface="Calibri" panose="020F0502020204030204" pitchFamily="34" charset="0"/>
              <a:cs typeface="+mn-cs"/>
            </a:endParaRPr>
          </a:p>
        </p:txBody>
      </p:sp>
      <p:sp>
        <p:nvSpPr>
          <p:cNvPr id="23" name="TextBox 22">
            <a:extLst>
              <a:ext uri="{FF2B5EF4-FFF2-40B4-BE49-F238E27FC236}">
                <a16:creationId xmlns:a16="http://schemas.microsoft.com/office/drawing/2014/main" xmlns="" id="{F0E44199-0196-4D3F-B282-4037EEEC5862}"/>
              </a:ext>
            </a:extLst>
          </p:cNvPr>
          <p:cNvSpPr txBox="1"/>
          <p:nvPr/>
        </p:nvSpPr>
        <p:spPr bwMode="auto">
          <a:xfrm>
            <a:off x="8508888" y="2149752"/>
            <a:ext cx="3030466"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i="1" dirty="0">
                <a:solidFill>
                  <a:schemeClr val="bg1"/>
                </a:solidFill>
                <a:latin typeface="Calibri" panose="020F0502020204030204" pitchFamily="34" charset="0"/>
              </a:rPr>
              <a:t>Daily assessment to Day 29 for time to clinical improvement while hospitalized; </a:t>
            </a:r>
            <a:br>
              <a:rPr lang="en-US" b="1" i="1" dirty="0">
                <a:solidFill>
                  <a:schemeClr val="bg1"/>
                </a:solidFill>
                <a:latin typeface="Calibri" panose="020F0502020204030204" pitchFamily="34" charset="0"/>
              </a:rPr>
            </a:br>
            <a:r>
              <a:rPr lang="en-US" b="1" i="1" dirty="0">
                <a:solidFill>
                  <a:schemeClr val="bg1"/>
                </a:solidFill>
                <a:latin typeface="Calibri" panose="020F0502020204030204" pitchFamily="34" charset="0"/>
              </a:rPr>
              <a:t>if discharged, assessments at Days 15, 22, and 29</a:t>
            </a:r>
          </a:p>
        </p:txBody>
      </p:sp>
      <p:sp>
        <p:nvSpPr>
          <p:cNvPr id="18" name="Content Placeholder 1">
            <a:extLst>
              <a:ext uri="{FF2B5EF4-FFF2-40B4-BE49-F238E27FC236}">
                <a16:creationId xmlns:a16="http://schemas.microsoft.com/office/drawing/2014/main" xmlns="" id="{981D528D-1725-4B13-B816-120B04CFE13E}"/>
              </a:ext>
            </a:extLst>
          </p:cNvPr>
          <p:cNvSpPr txBox="1">
            <a:spLocks/>
          </p:cNvSpPr>
          <p:nvPr/>
        </p:nvSpPr>
        <p:spPr bwMode="auto">
          <a:xfrm>
            <a:off x="605719" y="4537450"/>
            <a:ext cx="10875440" cy="1010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a:spcBef>
                <a:spcPts val="600"/>
              </a:spcBef>
              <a:spcAft>
                <a:spcPts val="600"/>
              </a:spcAft>
            </a:pPr>
            <a:r>
              <a:rPr lang="en-US" sz="2200" b="0" kern="0" dirty="0"/>
              <a:t>Primary endpoint: time to recovery by Day 29 defined as the first day patient satisfies 1 of these categories from ordinal scale: 1) hospitalized, not requiring supplemental oxygen or ongoing medical care; 2) not hospitalized, limitation on activities and/or requiring home oxygen; or 3) not hospitalized, no limitations on activities  </a:t>
            </a:r>
          </a:p>
          <a:p>
            <a:pPr lvl="1">
              <a:spcBef>
                <a:spcPts val="600"/>
              </a:spcBef>
              <a:spcAft>
                <a:spcPts val="600"/>
              </a:spcAft>
            </a:pPr>
            <a:r>
              <a:rPr lang="en-US" sz="2000" kern="0" dirty="0"/>
              <a:t>Press release report of 1-day reduction in median recovery time</a:t>
            </a:r>
            <a:r>
              <a:rPr lang="en-US" sz="2000" kern="0" baseline="30000" dirty="0"/>
              <a:t>[2]</a:t>
            </a:r>
            <a:endParaRPr lang="en-US" sz="2000" b="0" kern="0" baseline="30000" dirty="0"/>
          </a:p>
        </p:txBody>
      </p:sp>
      <p:sp>
        <p:nvSpPr>
          <p:cNvPr id="5" name="TextBox 4">
            <a:extLst>
              <a:ext uri="{FF2B5EF4-FFF2-40B4-BE49-F238E27FC236}">
                <a16:creationId xmlns:a16="http://schemas.microsoft.com/office/drawing/2014/main" xmlns="" id="{FBF5E529-87FB-478A-A165-D86845220FE7}"/>
              </a:ext>
            </a:extLst>
          </p:cNvPr>
          <p:cNvSpPr txBox="1"/>
          <p:nvPr/>
        </p:nvSpPr>
        <p:spPr bwMode="auto">
          <a:xfrm>
            <a:off x="4108743" y="3996840"/>
            <a:ext cx="591155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a:t>
            </a:r>
            <a:r>
              <a:rPr lang="en-US" sz="1400" dirty="0">
                <a:solidFill>
                  <a:schemeClr val="bg1"/>
                </a:solidFill>
                <a:latin typeface="Calibri" panose="020F0502020204030204" pitchFamily="34" charset="0"/>
              </a:rPr>
              <a:t>4 mg </a:t>
            </a:r>
            <a:r>
              <a:rPr lang="en-US" sz="1400" b="0" dirty="0">
                <a:solidFill>
                  <a:schemeClr val="bg1"/>
                </a:solidFill>
                <a:latin typeface="Calibri" panose="020F0502020204030204" pitchFamily="34" charset="0"/>
              </a:rPr>
              <a:t>administered for duration of hospitalization, up to 14 days. </a:t>
            </a:r>
            <a:br>
              <a:rPr lang="en-US" sz="1400" b="0" dirty="0">
                <a:solidFill>
                  <a:schemeClr val="bg1"/>
                </a:solidFill>
                <a:latin typeface="Calibri" panose="020F0502020204030204" pitchFamily="34" charset="0"/>
              </a:rPr>
            </a:br>
            <a:r>
              <a:rPr lang="en-US" sz="1400" b="0" baseline="30000" dirty="0">
                <a:solidFill>
                  <a:schemeClr val="bg1"/>
                </a:solidFill>
                <a:latin typeface="Calibri" panose="020F0502020204030204" pitchFamily="34" charset="0"/>
              </a:rPr>
              <a:t>†</a:t>
            </a:r>
            <a:r>
              <a:rPr lang="en-US" sz="1400" b="0" dirty="0">
                <a:solidFill>
                  <a:schemeClr val="bg1"/>
                </a:solidFill>
                <a:latin typeface="Calibri" panose="020F0502020204030204" pitchFamily="34" charset="0"/>
              </a:rPr>
              <a:t>200 mg on Day 1 followed by 100 mg on Days 2-10.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236F8906-7A66-4217-B432-6EAA2AB88EE9}"/>
              </a:ext>
            </a:extLst>
          </p:cNvPr>
          <p:cNvSpPr>
            <a:spLocks noGrp="1" noChangeArrowheads="1"/>
          </p:cNvSpPr>
          <p:nvPr>
            <p:ph type="title"/>
          </p:nvPr>
        </p:nvSpPr>
        <p:spPr/>
        <p:txBody>
          <a:bodyPr/>
          <a:lstStyle/>
          <a:p>
            <a:r>
              <a:rPr lang="en-US" altLang="en-US" dirty="0">
                <a:solidFill>
                  <a:schemeClr val="bg1"/>
                </a:solidFill>
              </a:rPr>
              <a:t>Key Ongoing Trials Investigating JAK1/2 Inhibitors</a:t>
            </a:r>
          </a:p>
        </p:txBody>
      </p:sp>
      <p:graphicFrame>
        <p:nvGraphicFramePr>
          <p:cNvPr id="8" name="Group 3">
            <a:extLst>
              <a:ext uri="{FF2B5EF4-FFF2-40B4-BE49-F238E27FC236}">
                <a16:creationId xmlns:a16="http://schemas.microsoft.com/office/drawing/2014/main" xmlns="" id="{FC7B7467-1F25-4FE6-B342-7D8D2B7CD4F0}"/>
              </a:ext>
            </a:extLst>
          </p:cNvPr>
          <p:cNvGraphicFramePr>
            <a:graphicFrameLocks/>
          </p:cNvGraphicFramePr>
          <p:nvPr/>
        </p:nvGraphicFramePr>
        <p:xfrm>
          <a:off x="727075" y="1604965"/>
          <a:ext cx="10735056" cy="4480624"/>
        </p:xfrm>
        <a:graphic>
          <a:graphicData uri="http://schemas.openxmlformats.org/drawingml/2006/table">
            <a:tbl>
              <a:tblPr/>
              <a:tblGrid>
                <a:gridCol w="2339975">
                  <a:extLst>
                    <a:ext uri="{9D8B030D-6E8A-4147-A177-3AD203B41FA5}">
                      <a16:colId xmlns:a16="http://schemas.microsoft.com/office/drawing/2014/main" xmlns="" val="20000"/>
                    </a:ext>
                  </a:extLst>
                </a:gridCol>
                <a:gridCol w="1419225">
                  <a:extLst>
                    <a:ext uri="{9D8B030D-6E8A-4147-A177-3AD203B41FA5}">
                      <a16:colId xmlns:a16="http://schemas.microsoft.com/office/drawing/2014/main" xmlns="" val="20001"/>
                    </a:ext>
                  </a:extLst>
                </a:gridCol>
                <a:gridCol w="1057275">
                  <a:extLst>
                    <a:ext uri="{9D8B030D-6E8A-4147-A177-3AD203B41FA5}">
                      <a16:colId xmlns:a16="http://schemas.microsoft.com/office/drawing/2014/main" xmlns="" val="3106433320"/>
                    </a:ext>
                  </a:extLst>
                </a:gridCol>
                <a:gridCol w="5918581">
                  <a:extLst>
                    <a:ext uri="{9D8B030D-6E8A-4147-A177-3AD203B41FA5}">
                      <a16:colId xmlns:a16="http://schemas.microsoft.com/office/drawing/2014/main" xmlns="" val="20003"/>
                    </a:ext>
                  </a:extLst>
                </a:gridCol>
              </a:tblGrid>
              <a:tr h="17485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Agent and Comparator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Trial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Phase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Primary Endpoint/Patient Population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39965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Baricitinib vs placebo</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[1]</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COV-BARRIER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III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Death, need for noninvasive ventilation or high-flow oxygen, or invasive mechanical ventilation; hospitalized patients with SARS-CoV-2 who have evidence of pneumonia or symptoms of active COVID-19 infection and indicators of progression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39965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Ruxolitinib vs placebo</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[2]</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RUXCOVID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III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Death, respiratory failure, or ICU admission;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hospitalized patients with SARS-CoV-2 and either radiographic infiltrates by imaging, SpO</a:t>
                      </a:r>
                      <a:r>
                        <a:rPr kumimoji="0" lang="en-US" sz="18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800" b="0" i="0" u="none" strike="noStrike" cap="none" normalizeH="0" baseline="0" dirty="0">
                          <a:ln>
                            <a:noFill/>
                          </a:ln>
                          <a:solidFill>
                            <a:schemeClr val="bg2">
                              <a:lumMod val="10000"/>
                            </a:schemeClr>
                          </a:solidFill>
                          <a:effectLst/>
                          <a:latin typeface="Calibri" panose="020F0502020204030204" pitchFamily="34" charset="0"/>
                        </a:rPr>
                        <a:t> ≤ 94% on room air, requiring supplemental oxygen, increased respiratory rate, or PaO</a:t>
                      </a:r>
                      <a:r>
                        <a:rPr kumimoji="0" lang="en-US" sz="18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800" b="0" i="0" u="none" strike="noStrike" cap="none" normalizeH="0" baseline="0" dirty="0">
                          <a:ln>
                            <a:noFill/>
                          </a:ln>
                          <a:solidFill>
                            <a:schemeClr val="bg2">
                              <a:lumMod val="10000"/>
                            </a:schemeClr>
                          </a:solidFill>
                          <a:effectLst/>
                          <a:latin typeface="Calibri" panose="020F0502020204030204" pitchFamily="34" charset="0"/>
                        </a:rPr>
                        <a:t>/FiO</a:t>
                      </a:r>
                      <a:r>
                        <a:rPr kumimoji="0" lang="en-US" sz="18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800" b="0" i="0" u="none" strike="noStrike" cap="none" normalizeH="0" baseline="0" dirty="0">
                          <a:ln>
                            <a:noFill/>
                          </a:ln>
                          <a:solidFill>
                            <a:schemeClr val="bg2">
                              <a:lumMod val="10000"/>
                            </a:schemeClr>
                          </a:solidFill>
                          <a:effectLst/>
                          <a:latin typeface="Calibri" panose="020F0502020204030204" pitchFamily="34" charset="0"/>
                        </a:rPr>
                        <a:t> &lt; 300 mm/Hg</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4"/>
                  </a:ext>
                </a:extLst>
              </a:tr>
              <a:tr h="24978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Ruxolitinib vs placebo</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[3]</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RUXCOVID-DEVENT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III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All-cause mortality;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hospitalized patients with SARS-CoV-2 receiving mechanical ventilation</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101449585"/>
                  </a:ext>
                </a:extLst>
              </a:tr>
            </a:tbl>
          </a:graphicData>
        </a:graphic>
      </p:graphicFrame>
      <p:grpSp>
        <p:nvGrpSpPr>
          <p:cNvPr id="2" name="Group 1">
            <a:extLst>
              <a:ext uri="{FF2B5EF4-FFF2-40B4-BE49-F238E27FC236}">
                <a16:creationId xmlns:a16="http://schemas.microsoft.com/office/drawing/2014/main" xmlns="" id="{AE3F60C7-19C7-48F3-9A99-9A9A16425C55}"/>
              </a:ext>
            </a:extLst>
          </p:cNvPr>
          <p:cNvGrpSpPr>
            <a:grpSpLocks/>
          </p:cNvGrpSpPr>
          <p:nvPr/>
        </p:nvGrpSpPr>
        <p:grpSpPr bwMode="auto">
          <a:xfrm>
            <a:off x="9392911" y="6213768"/>
            <a:ext cx="2488502" cy="449064"/>
            <a:chOff x="9602074" y="3550251"/>
            <a:chExt cx="2488502" cy="449257"/>
          </a:xfrm>
        </p:grpSpPr>
        <p:pic>
          <p:nvPicPr>
            <p:cNvPr id="14" name="Picture 13">
              <a:extLst>
                <a:ext uri="{FF2B5EF4-FFF2-40B4-BE49-F238E27FC236}">
                  <a16:creationId xmlns:a16="http://schemas.microsoft.com/office/drawing/2014/main" xmlns="" id="{B9FFC7A1-25AF-4911-8F81-2845501C9A31}"/>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5" name="Rectangle 8">
              <a:extLst>
                <a:ext uri="{FF2B5EF4-FFF2-40B4-BE49-F238E27FC236}">
                  <a16:creationId xmlns:a16="http://schemas.microsoft.com/office/drawing/2014/main" xmlns="" id="{CCF0FC0B-05C6-44C9-8FAF-AA43FEA6896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0"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a:t>
            </a:r>
            <a:r>
              <a:rPr lang="en-US" altLang="en-US" sz="1200" b="0" spc="-10" dirty="0">
                <a:solidFill>
                  <a:schemeClr val="bg2"/>
                </a:solidFill>
                <a:latin typeface="Calibri" panose="020F0502020204030204" pitchFamily="34" charset="0"/>
              </a:rPr>
              <a:t>NCT04421027. </a:t>
            </a:r>
            <a:r>
              <a:rPr lang="en-US" altLang="en-US" sz="1200" b="0" spc="-10" dirty="0">
                <a:solidFill>
                  <a:schemeClr val="bg2"/>
                </a:solidFill>
                <a:latin typeface="Calibri" panose="020F0502020204030204" pitchFamily="34" charset="0"/>
                <a:cs typeface="+mn-cs"/>
              </a:rPr>
              <a:t>2. </a:t>
            </a:r>
            <a:r>
              <a:rPr lang="en-US" altLang="en-US" sz="1200" b="0" spc="-10" dirty="0">
                <a:solidFill>
                  <a:schemeClr val="bg2"/>
                </a:solidFill>
                <a:latin typeface="Calibri" panose="020F0502020204030204" pitchFamily="34" charset="0"/>
              </a:rPr>
              <a:t>NCT04362137. </a:t>
            </a:r>
            <a:r>
              <a:rPr lang="en-US" altLang="en-US" sz="1200" b="0" spc="-10" dirty="0">
                <a:solidFill>
                  <a:schemeClr val="bg2"/>
                </a:solidFill>
                <a:latin typeface="Calibri" panose="020F0502020204030204" pitchFamily="34" charset="0"/>
                <a:cs typeface="+mn-cs"/>
              </a:rPr>
              <a:t>3. NCT04377620. </a:t>
            </a:r>
            <a:r>
              <a:rPr lang="fr-FR" altLang="en-US" sz="1200" b="0" spc="-10" dirty="0">
                <a:solidFill>
                  <a:schemeClr val="bg2"/>
                </a:solidFill>
                <a:latin typeface="Calibri" panose="020F0502020204030204" pitchFamily="34" charset="0"/>
              </a:rPr>
              <a:t> </a:t>
            </a:r>
            <a:endParaRPr lang="en-US" altLang="en-US" sz="1200" b="0" spc="-10" dirty="0">
              <a:solidFill>
                <a:schemeClr val="bg2"/>
              </a:solidFill>
              <a:latin typeface="Calibri" panose="020F0502020204030204" pitchFamily="34" charset="0"/>
              <a:cs typeface="+mn-cs"/>
            </a:endParaRPr>
          </a:p>
        </p:txBody>
      </p:sp>
      <p:sp>
        <p:nvSpPr>
          <p:cNvPr id="12" name="Rectangle 11">
            <a:extLst>
              <a:ext uri="{FF2B5EF4-FFF2-40B4-BE49-F238E27FC236}">
                <a16:creationId xmlns:a16="http://schemas.microsoft.com/office/drawing/2014/main" xmlns="" id="{685ABCBD-539E-42ED-B910-75C16F4CEC0C}"/>
              </a:ext>
            </a:extLst>
          </p:cNvPr>
          <p:cNvSpPr/>
          <p:nvPr/>
        </p:nvSpPr>
        <p:spPr>
          <a:xfrm>
            <a:off x="11144276" y="460881"/>
            <a:ext cx="421910" cy="338554"/>
          </a:xfrm>
          <a:prstGeom prst="rect">
            <a:avLst/>
          </a:prstGeom>
          <a:noFill/>
        </p:spPr>
        <p:txBody>
          <a:bodyPr wrap="none">
            <a:spAutoFit/>
          </a:bodyPr>
          <a:lstStyle/>
          <a:p>
            <a:pPr algn="ctr"/>
            <a:r>
              <a:rPr lang="en-US" sz="1600" dirty="0">
                <a:latin typeface="Calibri" panose="020F0502020204030204" pitchFamily="34" charset="0"/>
              </a:rPr>
              <a:t>Ne</a:t>
            </a:r>
            <a:endParaRPr lang="en-US" sz="1600" dirty="0"/>
          </a:p>
        </p:txBody>
      </p:sp>
    </p:spTree>
    <p:extLst>
      <p:ext uri="{BB962C8B-B14F-4D97-AF65-F5344CB8AC3E}">
        <p14:creationId xmlns="" xmlns:p14="http://schemas.microsoft.com/office/powerpoint/2010/main" val="2701065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431371" y="277586"/>
            <a:ext cx="11095048" cy="6477028"/>
          </a:xfrm>
          <a:prstGeom prst="rect">
            <a:avLst/>
          </a:prstGeom>
          <a:noFill/>
          <a:ln w="9525">
            <a:noFill/>
            <a:miter lim="800000"/>
            <a:headEnd/>
            <a:tailEnd/>
          </a:ln>
        </p:spPr>
      </p:pic>
    </p:spTree>
    <p:extLst>
      <p:ext uri="{BB962C8B-B14F-4D97-AF65-F5344CB8AC3E}">
        <p14:creationId xmlns="" xmlns:p14="http://schemas.microsoft.com/office/powerpoint/2010/main" val="17125868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236F8906-7A66-4217-B432-6EAA2AB88EE9}"/>
              </a:ext>
            </a:extLst>
          </p:cNvPr>
          <p:cNvSpPr>
            <a:spLocks noGrp="1" noChangeArrowheads="1"/>
          </p:cNvSpPr>
          <p:nvPr>
            <p:ph type="title"/>
          </p:nvPr>
        </p:nvSpPr>
        <p:spPr>
          <a:xfrm>
            <a:off x="609759" y="238127"/>
            <a:ext cx="10872444" cy="908285"/>
          </a:xfrm>
        </p:spPr>
        <p:txBody>
          <a:bodyPr/>
          <a:lstStyle/>
          <a:p>
            <a:pPr algn="ctr" eaLnBrk="1" hangingPunct="1"/>
            <a:r>
              <a:rPr lang="ro-RO" altLang="en-US" dirty="0" smtClean="0">
                <a:solidFill>
                  <a:schemeClr val="bg1"/>
                </a:solidFill>
              </a:rPr>
              <a:t>Date din studii clinice randomizate </a:t>
            </a:r>
            <a:br>
              <a:rPr lang="ro-RO" altLang="en-US" dirty="0" smtClean="0">
                <a:solidFill>
                  <a:schemeClr val="bg1"/>
                </a:solidFill>
              </a:rPr>
            </a:br>
            <a:r>
              <a:rPr lang="ro-RO" altLang="en-US" dirty="0" smtClean="0">
                <a:solidFill>
                  <a:schemeClr val="bg1"/>
                </a:solidFill>
              </a:rPr>
              <a:t>pentru alți agenți terapeutici</a:t>
            </a:r>
            <a:endParaRPr lang="en-US" altLang="en-US" dirty="0">
              <a:solidFill>
                <a:schemeClr val="bg1"/>
              </a:solidFill>
            </a:endParaRPr>
          </a:p>
        </p:txBody>
      </p:sp>
      <p:graphicFrame>
        <p:nvGraphicFramePr>
          <p:cNvPr id="8"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 xmlns:p14="http://schemas.microsoft.com/office/powerpoint/2010/main" val="3816568380"/>
              </p:ext>
            </p:extLst>
          </p:nvPr>
        </p:nvGraphicFramePr>
        <p:xfrm>
          <a:off x="686132" y="1345656"/>
          <a:ext cx="11132828" cy="4541632"/>
        </p:xfrm>
        <a:graphic>
          <a:graphicData uri="http://schemas.openxmlformats.org/drawingml/2006/table">
            <a:tbl>
              <a:tblPr/>
              <a:tblGrid>
                <a:gridCol w="2340806">
                  <a:extLst>
                    <a:ext uri="{9D8B030D-6E8A-4147-A177-3AD203B41FA5}">
                      <a16:colId xmlns:a16="http://schemas.microsoft.com/office/drawing/2014/main" xmlns="" val="20000"/>
                    </a:ext>
                  </a:extLst>
                </a:gridCol>
                <a:gridCol w="756605">
                  <a:extLst>
                    <a:ext uri="{9D8B030D-6E8A-4147-A177-3AD203B41FA5}">
                      <a16:colId xmlns:a16="http://schemas.microsoft.com/office/drawing/2014/main" xmlns="" val="20001"/>
                    </a:ext>
                  </a:extLst>
                </a:gridCol>
                <a:gridCol w="2300622">
                  <a:extLst>
                    <a:ext uri="{9D8B030D-6E8A-4147-A177-3AD203B41FA5}">
                      <a16:colId xmlns:a16="http://schemas.microsoft.com/office/drawing/2014/main" xmlns="" val="20004"/>
                    </a:ext>
                  </a:extLst>
                </a:gridCol>
                <a:gridCol w="1439844">
                  <a:extLst>
                    <a:ext uri="{9D8B030D-6E8A-4147-A177-3AD203B41FA5}">
                      <a16:colId xmlns:a16="http://schemas.microsoft.com/office/drawing/2014/main" xmlns="" val="20002"/>
                    </a:ext>
                  </a:extLst>
                </a:gridCol>
                <a:gridCol w="4294951">
                  <a:extLst>
                    <a:ext uri="{9D8B030D-6E8A-4147-A177-3AD203B41FA5}">
                      <a16:colId xmlns:a16="http://schemas.microsoft.com/office/drawing/2014/main" xmlns="" val="20003"/>
                    </a:ext>
                  </a:extLst>
                </a:gridCol>
              </a:tblGrid>
              <a:tr h="20478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Agent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err="1" smtClean="0">
                          <a:ln>
                            <a:noFill/>
                          </a:ln>
                          <a:solidFill>
                            <a:schemeClr val="tx1"/>
                          </a:solidFill>
                          <a:effectLst/>
                          <a:latin typeface="Calibri" panose="020F0502020204030204" pitchFamily="34" charset="0"/>
                        </a:rPr>
                        <a:t>Popula</a:t>
                      </a:r>
                      <a:r>
                        <a:rPr kumimoji="0" lang="ro-RO" sz="1600" b="1" i="0" u="none" strike="noStrike" cap="none" normalizeH="0" baseline="0" dirty="0" smtClean="0">
                          <a:ln>
                            <a:noFill/>
                          </a:ln>
                          <a:solidFill>
                            <a:schemeClr val="tx1"/>
                          </a:solidFill>
                          <a:effectLst/>
                          <a:latin typeface="Calibri" panose="020F0502020204030204" pitchFamily="34" charset="0"/>
                        </a:rPr>
                        <a:t>ție</a:t>
                      </a: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Comparator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1" i="0" u="none" strike="noStrike" cap="none" normalizeH="0" baseline="0" dirty="0" smtClean="0">
                          <a:ln>
                            <a:noFill/>
                          </a:ln>
                          <a:solidFill>
                            <a:schemeClr val="tx1"/>
                          </a:solidFill>
                          <a:effectLst/>
                          <a:latin typeface="Calibri" panose="020F0502020204030204" pitchFamily="34" charset="0"/>
                        </a:rPr>
                        <a:t>Rezultate</a:t>
                      </a: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35371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Lopinavir/ritonavir</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[1]</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199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Adul</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ți, formă severă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Nu există diferențe cu privire la durata de timp până la ameliorarea clinică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35371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Lopinavir/ritonavir</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[2]</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Adul</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ți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formă ușoară până la moderată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Umifenovir</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sau fără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antiviral</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Nu există diferențe cu privire la rata de conversie de la pozitiv la negativ a infecției cu SARS-CoV-2</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65156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Lopinavir/ritonavir + ribavirin + IFNβ1b</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[3]</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127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Adul</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ți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spitalizați</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LPV/RTV</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lang="ro-RO" sz="1600" dirty="0" smtClean="0">
                          <a:solidFill>
                            <a:schemeClr val="bg1"/>
                          </a:solidFill>
                          <a:latin typeface="Calibri" pitchFamily="34" charset="0"/>
                          <a:cs typeface="Calibri" pitchFamily="34" charset="0"/>
                        </a:rPr>
                        <a:t>Durata medie de timp semnificativ mai scurtă de la studiului tratamentului până la RT-PCR</a:t>
                      </a:r>
                      <a:r>
                        <a:rPr lang="ro-RO" sz="1600" baseline="0" dirty="0" smtClean="0">
                          <a:solidFill>
                            <a:schemeClr val="bg1"/>
                          </a:solidFill>
                          <a:latin typeface="Calibri" pitchFamily="34" charset="0"/>
                          <a:cs typeface="Calibri" pitchFamily="34" charset="0"/>
                        </a:rPr>
                        <a:t> negativ- exudat</a:t>
                      </a:r>
                      <a:r>
                        <a:rPr lang="ro-RO" sz="1600" dirty="0" smtClean="0">
                          <a:solidFill>
                            <a:schemeClr val="bg1"/>
                          </a:solidFill>
                          <a:latin typeface="Calibri" pitchFamily="34" charset="0"/>
                          <a:cs typeface="Calibri" pitchFamily="34" charset="0"/>
                        </a:rPr>
                        <a:t> nazofaringian</a:t>
                      </a:r>
                      <a:r>
                        <a:rPr lang="ro-RO" sz="1600" baseline="0" dirty="0" smtClean="0">
                          <a:solidFill>
                            <a:schemeClr val="bg1"/>
                          </a:solidFill>
                          <a:latin typeface="Calibri" pitchFamily="34" charset="0"/>
                          <a:cs typeface="Calibri" pitchFamily="34" charset="0"/>
                        </a:rPr>
                        <a:t> </a:t>
                      </a:r>
                      <a:r>
                        <a:rPr lang="ro-RO" sz="1600" dirty="0" smtClean="0">
                          <a:solidFill>
                            <a:schemeClr val="bg1"/>
                          </a:solidFill>
                          <a:latin typeface="Calibri" pitchFamily="34" charset="0"/>
                          <a:cs typeface="Calibri" pitchFamily="34" charset="0"/>
                        </a:rPr>
                        <a:t>în cazul tratamentului combinat</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r h="20478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Lopinavir/ritonavir</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[4]</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5040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Pacienți spitalizați</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Nicio diferență cu privire la mortalitatea la 28 de zile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6"/>
                  </a:ext>
                </a:extLst>
              </a:tr>
              <a:tr h="35371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Favipiravir</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[5]</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240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Adul</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ți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pneumoni</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Umifenovir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Nicio diferență cu privire la rata ameliorării clinice în ziua 7</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7"/>
                  </a:ext>
                </a:extLst>
              </a:tr>
              <a:tr h="35371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IFNκ</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 TFF2</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[6]</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Adul</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ți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formă </a:t>
                      </a: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moderat</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Durată medie de timp mai scurtă până la conversia negativă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(3.8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vs</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7.4 days, </a:t>
                      </a:r>
                      <a:r>
                        <a:rPr kumimoji="0" lang="en-US" sz="1600" b="0" i="1" u="none" strike="noStrike" cap="none" normalizeH="0" baseline="0" dirty="0">
                          <a:ln>
                            <a:noFill/>
                          </a:ln>
                          <a:solidFill>
                            <a:schemeClr val="bg2">
                              <a:lumMod val="10000"/>
                            </a:schemeClr>
                          </a:solidFill>
                          <a:effectLst/>
                          <a:latin typeface="Calibri" panose="020F0502020204030204" pitchFamily="34" charset="0"/>
                        </a:rPr>
                        <a:t>P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.031)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8"/>
                  </a:ext>
                </a:extLst>
              </a:tr>
            </a:tbl>
          </a:graphicData>
        </a:graphic>
      </p:graphicFrame>
      <p:grpSp>
        <p:nvGrpSpPr>
          <p:cNvPr id="2" name="Group 1">
            <a:extLst>
              <a:ext uri="{FF2B5EF4-FFF2-40B4-BE49-F238E27FC236}">
                <a16:creationId xmlns:a16="http://schemas.microsoft.com/office/drawing/2014/main" xmlns="" id="{AE3F60C7-19C7-48F3-9A99-9A9A16425C55}"/>
              </a:ext>
            </a:extLst>
          </p:cNvPr>
          <p:cNvGrpSpPr>
            <a:grpSpLocks/>
          </p:cNvGrpSpPr>
          <p:nvPr/>
        </p:nvGrpSpPr>
        <p:grpSpPr bwMode="auto">
          <a:xfrm>
            <a:off x="9392911" y="6213768"/>
            <a:ext cx="2488502" cy="449064"/>
            <a:chOff x="9602074" y="3550251"/>
            <a:chExt cx="2488502" cy="449257"/>
          </a:xfrm>
        </p:grpSpPr>
        <p:pic>
          <p:nvPicPr>
            <p:cNvPr id="14" name="Picture 13">
              <a:extLst>
                <a:ext uri="{FF2B5EF4-FFF2-40B4-BE49-F238E27FC236}">
                  <a16:creationId xmlns:a16="http://schemas.microsoft.com/office/drawing/2014/main" xmlns="" id="{B9FFC7A1-25AF-4911-8F81-2845501C9A31}"/>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5" name="Rectangle 8">
              <a:extLst>
                <a:ext uri="{FF2B5EF4-FFF2-40B4-BE49-F238E27FC236}">
                  <a16:creationId xmlns:a16="http://schemas.microsoft.com/office/drawing/2014/main" xmlns="" id="{CCF0FC0B-05C6-44C9-8FAF-AA43FEA6896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0"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5" y="6177354"/>
            <a:ext cx="8612717"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Cao. NEJM. 2020;382:1787. 2. Li. Med (NY). 2020;[</a:t>
            </a:r>
            <a:r>
              <a:rPr lang="en-US" altLang="en-US" sz="1200" b="0" spc="-10" dirty="0" err="1">
                <a:solidFill>
                  <a:schemeClr val="bg2"/>
                </a:solidFill>
                <a:latin typeface="Calibri" panose="020F0502020204030204" pitchFamily="34" charset="0"/>
                <a:cs typeface="+mn-cs"/>
              </a:rPr>
              <a:t>Epub</a:t>
            </a:r>
            <a:r>
              <a:rPr lang="en-US" altLang="en-US" sz="1200" b="0" spc="-10" dirty="0">
                <a:solidFill>
                  <a:schemeClr val="bg2"/>
                </a:solidFill>
                <a:latin typeface="Calibri" panose="020F0502020204030204" pitchFamily="34" charset="0"/>
                <a:cs typeface="+mn-cs"/>
              </a:rPr>
              <a:t>]. 3. Hung. </a:t>
            </a:r>
            <a:r>
              <a:rPr lang="tr-TR" altLang="en-US" sz="1200" b="0" spc="-10" dirty="0" err="1">
                <a:solidFill>
                  <a:schemeClr val="bg2"/>
                </a:solidFill>
                <a:latin typeface="Calibri" panose="020F0502020204030204" pitchFamily="34" charset="0"/>
                <a:cs typeface="+mn-cs"/>
              </a:rPr>
              <a:t>Lancet</a:t>
            </a:r>
            <a:r>
              <a:rPr lang="tr-TR" altLang="en-US" sz="1200" b="0" spc="-10" dirty="0">
                <a:solidFill>
                  <a:schemeClr val="bg2"/>
                </a:solidFill>
                <a:latin typeface="Calibri" panose="020F0502020204030204" pitchFamily="34" charset="0"/>
                <a:cs typeface="+mn-cs"/>
              </a:rPr>
              <a:t>. 2020;395:1695.</a:t>
            </a:r>
            <a:r>
              <a:rPr lang="en-US" altLang="en-US" sz="1200" b="0" spc="-10" dirty="0">
                <a:solidFill>
                  <a:schemeClr val="bg2"/>
                </a:solidFill>
                <a:latin typeface="Calibri" panose="020F0502020204030204" pitchFamily="34" charset="0"/>
                <a:cs typeface="+mn-cs"/>
              </a:rPr>
              <a:t> 4. RECOVERY Collaborative Group. Lancet. 2020;[</a:t>
            </a:r>
            <a:r>
              <a:rPr lang="en-US" altLang="en-US" sz="1200" b="0" spc="-10" dirty="0" err="1">
                <a:solidFill>
                  <a:schemeClr val="bg2"/>
                </a:solidFill>
                <a:latin typeface="Calibri" panose="020F0502020204030204" pitchFamily="34" charset="0"/>
                <a:cs typeface="+mn-cs"/>
              </a:rPr>
              <a:t>Epub</a:t>
            </a:r>
            <a:r>
              <a:rPr lang="en-US" altLang="en-US" sz="1200" b="0" spc="-10" dirty="0">
                <a:solidFill>
                  <a:schemeClr val="bg2"/>
                </a:solidFill>
                <a:latin typeface="Calibri" panose="020F0502020204030204" pitchFamily="34" charset="0"/>
                <a:cs typeface="+mn-cs"/>
              </a:rPr>
              <a:t>]. 5. Chen. </a:t>
            </a:r>
            <a:r>
              <a:rPr lang="en-US" altLang="en-US" sz="1200" b="0" spc="-10" dirty="0" err="1">
                <a:solidFill>
                  <a:schemeClr val="bg2"/>
                </a:solidFill>
                <a:latin typeface="Calibri" panose="020F0502020204030204" pitchFamily="34" charset="0"/>
                <a:cs typeface="+mn-cs"/>
              </a:rPr>
              <a:t>medRxiv</a:t>
            </a:r>
            <a:r>
              <a:rPr lang="en-US" altLang="en-US" sz="1200" b="0" spc="-10" dirty="0">
                <a:solidFill>
                  <a:schemeClr val="bg2"/>
                </a:solidFill>
                <a:latin typeface="Calibri" panose="020F0502020204030204" pitchFamily="34" charset="0"/>
                <a:cs typeface="+mn-cs"/>
              </a:rPr>
              <a:t>. 2020;[Preprint]. Note: This paper has not been peer reviewed. 6. Fu. </a:t>
            </a:r>
            <a:r>
              <a:rPr lang="en-US" altLang="en-US" sz="1200" b="0" spc="-10" dirty="0" err="1">
                <a:solidFill>
                  <a:schemeClr val="bg2"/>
                </a:solidFill>
                <a:latin typeface="Calibri" panose="020F0502020204030204" pitchFamily="34" charset="0"/>
                <a:cs typeface="+mn-cs"/>
              </a:rPr>
              <a:t>EClinicalMedicine</a:t>
            </a:r>
            <a:r>
              <a:rPr lang="en-US" altLang="en-US" sz="1200" b="0" spc="-10" dirty="0">
                <a:solidFill>
                  <a:schemeClr val="bg2"/>
                </a:solidFill>
                <a:latin typeface="Calibri" panose="020F0502020204030204" pitchFamily="34" charset="0"/>
                <a:cs typeface="+mn-cs"/>
              </a:rPr>
              <a:t>. 2020;[</a:t>
            </a:r>
            <a:r>
              <a:rPr lang="en-US" altLang="en-US" sz="1200" b="0" spc="-10" dirty="0" err="1">
                <a:solidFill>
                  <a:schemeClr val="bg2"/>
                </a:solidFill>
                <a:latin typeface="Calibri" panose="020F0502020204030204" pitchFamily="34" charset="0"/>
                <a:cs typeface="+mn-cs"/>
              </a:rPr>
              <a:t>Epub</a:t>
            </a:r>
            <a:r>
              <a:rPr lang="en-US" altLang="en-US" sz="1200" b="0" spc="-10" dirty="0">
                <a:solidFill>
                  <a:schemeClr val="bg2"/>
                </a:solidFill>
                <a:latin typeface="Calibri" panose="020F0502020204030204" pitchFamily="34" charset="0"/>
                <a:cs typeface="+mn-cs"/>
              </a:rPr>
              <a:t>]. </a:t>
            </a:r>
            <a:endParaRPr lang="fr-FR" altLang="en-US" sz="1200" b="0" spc="-10" dirty="0">
              <a:solidFill>
                <a:schemeClr val="bg2"/>
              </a:solidFill>
              <a:latin typeface="Calibri" panose="020F0502020204030204" pitchFamily="34" charset="0"/>
              <a:cs typeface="+mn-cs"/>
            </a:endParaRPr>
          </a:p>
        </p:txBody>
      </p:sp>
    </p:spTree>
    <p:extLst>
      <p:ext uri="{BB962C8B-B14F-4D97-AF65-F5344CB8AC3E}">
        <p14:creationId xmlns="" xmlns:p14="http://schemas.microsoft.com/office/powerpoint/2010/main" val="17692665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236F8906-7A66-4217-B432-6EAA2AB88EE9}"/>
              </a:ext>
            </a:extLst>
          </p:cNvPr>
          <p:cNvSpPr>
            <a:spLocks noGrp="1" noChangeArrowheads="1"/>
          </p:cNvSpPr>
          <p:nvPr>
            <p:ph type="title"/>
          </p:nvPr>
        </p:nvSpPr>
        <p:spPr>
          <a:xfrm>
            <a:off x="609758" y="238127"/>
            <a:ext cx="10872629" cy="1103313"/>
          </a:xfrm>
        </p:spPr>
        <p:txBody>
          <a:bodyPr/>
          <a:lstStyle/>
          <a:p>
            <a:pPr algn="ctr"/>
            <a:r>
              <a:rPr lang="ro-RO" altLang="en-US" dirty="0" smtClean="0">
                <a:solidFill>
                  <a:schemeClr val="bg1"/>
                </a:solidFill>
              </a:rPr>
              <a:t>Date din studii clinice randomizate pentru </a:t>
            </a:r>
            <a:br>
              <a:rPr lang="ro-RO" altLang="en-US" dirty="0" smtClean="0">
                <a:solidFill>
                  <a:schemeClr val="bg1"/>
                </a:solidFill>
              </a:rPr>
            </a:br>
            <a:r>
              <a:rPr lang="ro-RO" altLang="en-US" dirty="0" smtClean="0">
                <a:solidFill>
                  <a:schemeClr val="bg1"/>
                </a:solidFill>
              </a:rPr>
              <a:t>alți agenți terapeutici </a:t>
            </a:r>
            <a:r>
              <a:rPr lang="en-US" altLang="en-US" dirty="0" smtClean="0">
                <a:solidFill>
                  <a:schemeClr val="bg1"/>
                </a:solidFill>
              </a:rPr>
              <a:t>(Cont</a:t>
            </a:r>
            <a:r>
              <a:rPr lang="en-US" altLang="en-US" dirty="0">
                <a:solidFill>
                  <a:schemeClr val="bg1"/>
                </a:solidFill>
              </a:rPr>
              <a:t>.)</a:t>
            </a:r>
          </a:p>
        </p:txBody>
      </p:sp>
      <p:graphicFrame>
        <p:nvGraphicFramePr>
          <p:cNvPr id="8"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 xmlns:p14="http://schemas.microsoft.com/office/powerpoint/2010/main" val="2325784563"/>
              </p:ext>
            </p:extLst>
          </p:nvPr>
        </p:nvGraphicFramePr>
        <p:xfrm>
          <a:off x="658837" y="1318361"/>
          <a:ext cx="10755127" cy="4663536"/>
        </p:xfrm>
        <a:graphic>
          <a:graphicData uri="http://schemas.openxmlformats.org/drawingml/2006/table">
            <a:tbl>
              <a:tblPr/>
              <a:tblGrid>
                <a:gridCol w="2463210">
                  <a:extLst>
                    <a:ext uri="{9D8B030D-6E8A-4147-A177-3AD203B41FA5}">
                      <a16:colId xmlns:a16="http://schemas.microsoft.com/office/drawing/2014/main" xmlns="" val="20000"/>
                    </a:ext>
                  </a:extLst>
                </a:gridCol>
                <a:gridCol w="712394">
                  <a:extLst>
                    <a:ext uri="{9D8B030D-6E8A-4147-A177-3AD203B41FA5}">
                      <a16:colId xmlns:a16="http://schemas.microsoft.com/office/drawing/2014/main" xmlns="" val="20001"/>
                    </a:ext>
                  </a:extLst>
                </a:gridCol>
                <a:gridCol w="2416234">
                  <a:extLst>
                    <a:ext uri="{9D8B030D-6E8A-4147-A177-3AD203B41FA5}">
                      <a16:colId xmlns:a16="http://schemas.microsoft.com/office/drawing/2014/main" xmlns="" val="20004"/>
                    </a:ext>
                  </a:extLst>
                </a:gridCol>
                <a:gridCol w="1264562">
                  <a:extLst>
                    <a:ext uri="{9D8B030D-6E8A-4147-A177-3AD203B41FA5}">
                      <a16:colId xmlns:a16="http://schemas.microsoft.com/office/drawing/2014/main" xmlns="" val="20002"/>
                    </a:ext>
                  </a:extLst>
                </a:gridCol>
                <a:gridCol w="3898727">
                  <a:extLst>
                    <a:ext uri="{9D8B030D-6E8A-4147-A177-3AD203B41FA5}">
                      <a16:colId xmlns:a16="http://schemas.microsoft.com/office/drawing/2014/main" xmlns="" val="20003"/>
                    </a:ext>
                  </a:extLst>
                </a:gridCol>
              </a:tblGrid>
              <a:tr h="2730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Agent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err="1" smtClean="0">
                          <a:ln>
                            <a:noFill/>
                          </a:ln>
                          <a:solidFill>
                            <a:schemeClr val="tx1"/>
                          </a:solidFill>
                          <a:effectLst/>
                          <a:latin typeface="Calibri" panose="020F0502020204030204" pitchFamily="34" charset="0"/>
                        </a:rPr>
                        <a:t>Popula</a:t>
                      </a:r>
                      <a:r>
                        <a:rPr kumimoji="0" lang="ro-RO" sz="1800" b="1" i="0" u="none" strike="noStrike" cap="none" normalizeH="0" baseline="0" dirty="0" smtClean="0">
                          <a:ln>
                            <a:noFill/>
                          </a:ln>
                          <a:solidFill>
                            <a:schemeClr val="tx1"/>
                          </a:solidFill>
                          <a:effectLst/>
                          <a:latin typeface="Calibri" panose="020F0502020204030204" pitchFamily="34" charset="0"/>
                        </a:rPr>
                        <a:t>ție</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Comparator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Rezultate</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47783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H</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drox</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cloro</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chină</a:t>
                      </a:r>
                      <a:r>
                        <a:rPr kumimoji="0" lang="en-US" sz="1800" b="0" i="0" u="none" strike="noStrike" cap="none" normalizeH="0" baseline="30000" dirty="0" smtClean="0">
                          <a:ln>
                            <a:noFill/>
                          </a:ln>
                          <a:solidFill>
                            <a:schemeClr val="bg2">
                              <a:lumMod val="10000"/>
                            </a:schemeClr>
                          </a:solidFill>
                          <a:effectLst/>
                          <a:latin typeface="Calibri" panose="020F0502020204030204" pitchFamily="34" charset="0"/>
                        </a:rPr>
                        <a:t>[1</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150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Adul</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ți</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smtClean="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formă ușoară până la moderată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Nu există diferențe cu privire la rata de conversie negativă a SARS-CoV-2 până în ziua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28</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2730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H</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drox</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cloro</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chină</a:t>
                      </a:r>
                      <a:r>
                        <a:rPr kumimoji="0" lang="en-US" sz="1800" b="0" i="0" u="none" strike="noStrike" cap="none" normalizeH="0" baseline="30000" dirty="0" smtClean="0">
                          <a:ln>
                            <a:noFill/>
                          </a:ln>
                          <a:solidFill>
                            <a:schemeClr val="bg2">
                              <a:lumMod val="10000"/>
                            </a:schemeClr>
                          </a:solidFill>
                          <a:effectLst/>
                          <a:latin typeface="Calibri" panose="020F0502020204030204" pitchFamily="34" charset="0"/>
                        </a:rPr>
                        <a:t>[2</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4716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Pacienți spitalizați</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Nicio diferență cu privire la mortalitatea la 28 de zile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68261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H</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drox</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cloro</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china ca profilaxie post-expunere</a:t>
                      </a:r>
                      <a:r>
                        <a:rPr kumimoji="0" lang="en-US" sz="1800" b="0" i="0" u="none" strike="noStrike" cap="none" normalizeH="0" baseline="30000" dirty="0" smtClean="0">
                          <a:ln>
                            <a:noFill/>
                          </a:ln>
                          <a:solidFill>
                            <a:schemeClr val="bg2">
                              <a:lumMod val="10000"/>
                            </a:schemeClr>
                          </a:solidFill>
                          <a:effectLst/>
                          <a:latin typeface="Calibri" panose="020F0502020204030204" pitchFamily="34" charset="0"/>
                        </a:rPr>
                        <a:t>[3</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Adulți asimptomatici cu expunere cunoscută la COVID-19</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Placebo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Nicio diferență cu privire la incidența COVID-19 în decurs de 14 zile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r h="47783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H</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drox</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cloro</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chină+</a:t>
                      </a: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azitromicină</a:t>
                      </a:r>
                      <a:r>
                        <a:rPr kumimoji="0" lang="en-US" sz="1800" b="0" i="0" u="none" strike="noStrike" cap="none" normalizeH="0" baseline="30000" dirty="0" smtClean="0">
                          <a:ln>
                            <a:noFill/>
                          </a:ln>
                          <a:solidFill>
                            <a:schemeClr val="bg2">
                              <a:lumMod val="10000"/>
                            </a:schemeClr>
                          </a:solidFill>
                          <a:effectLst/>
                          <a:latin typeface="Calibri" panose="020F0502020204030204" pitchFamily="34" charset="0"/>
                        </a:rPr>
                        <a:t>[4</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504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Adul</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ți</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spitalizați,</a:t>
                      </a:r>
                      <a:endParaRPr kumimoji="0" lang="en-US" sz="1800" b="0" i="0" u="none" strike="noStrike" cap="none" normalizeH="0" baseline="0" dirty="0" smtClean="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formă ușoară până la moderată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lang="vi-VN" sz="1800" b="0" i="0" kern="1200" dirty="0" smtClean="0">
                          <a:solidFill>
                            <a:schemeClr val="bg1"/>
                          </a:solidFill>
                          <a:latin typeface="Calibri" pitchFamily="34" charset="0"/>
                          <a:ea typeface="+mn-ea"/>
                          <a:cs typeface="Calibri" pitchFamily="34" charset="0"/>
                        </a:rPr>
                        <a:t>Nu există nicio diferență </a:t>
                      </a:r>
                      <a:r>
                        <a:rPr lang="ro-RO" sz="1800" b="0" i="0" kern="1200" dirty="0" smtClean="0">
                          <a:solidFill>
                            <a:schemeClr val="bg1"/>
                          </a:solidFill>
                          <a:latin typeface="Calibri" pitchFamily="34" charset="0"/>
                          <a:ea typeface="+mn-ea"/>
                          <a:cs typeface="Calibri" pitchFamily="34" charset="0"/>
                        </a:rPr>
                        <a:t>cu</a:t>
                      </a:r>
                      <a:r>
                        <a:rPr lang="ro-RO" sz="1800" b="0" i="0" kern="1200" baseline="0" dirty="0" smtClean="0">
                          <a:solidFill>
                            <a:schemeClr val="bg1"/>
                          </a:solidFill>
                          <a:latin typeface="Calibri" pitchFamily="34" charset="0"/>
                          <a:ea typeface="+mn-ea"/>
                          <a:cs typeface="Calibri" pitchFamily="34" charset="0"/>
                        </a:rPr>
                        <a:t> privire la </a:t>
                      </a:r>
                      <a:r>
                        <a:rPr lang="ro-RO" sz="1800" b="0" i="0" kern="1200" dirty="0" smtClean="0">
                          <a:solidFill>
                            <a:schemeClr val="bg1"/>
                          </a:solidFill>
                          <a:latin typeface="Calibri" pitchFamily="34" charset="0"/>
                          <a:ea typeface="+mn-ea"/>
                          <a:cs typeface="Calibri" pitchFamily="34" charset="0"/>
                        </a:rPr>
                        <a:t>ameliorarea clinică </a:t>
                      </a:r>
                      <a:r>
                        <a:rPr lang="vi-VN" sz="1800" b="0" i="0" kern="1200" dirty="0" smtClean="0">
                          <a:solidFill>
                            <a:schemeClr val="bg1"/>
                          </a:solidFill>
                          <a:latin typeface="Calibri" pitchFamily="34" charset="0"/>
                          <a:ea typeface="+mn-ea"/>
                          <a:cs typeface="Calibri" pitchFamily="34" charset="0"/>
                        </a:rPr>
                        <a:t>în ziua 15</a:t>
                      </a:r>
                      <a:endParaRPr kumimoji="0" lang="en-US" sz="1800" b="0" i="0" u="none" strike="noStrike" cap="none" normalizeH="0" baseline="0" dirty="0">
                        <a:ln>
                          <a:noFill/>
                        </a:ln>
                        <a:solidFill>
                          <a:schemeClr val="bg1"/>
                        </a:solidFill>
                        <a:effectLst/>
                        <a:latin typeface="Calibri" pitchFamily="34" charset="0"/>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r h="47783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1" i="0" u="none" strike="noStrike" cap="none" normalizeH="0" baseline="0" dirty="0" err="1" smtClean="0">
                          <a:ln>
                            <a:noFill/>
                          </a:ln>
                          <a:solidFill>
                            <a:schemeClr val="bg2">
                              <a:lumMod val="10000"/>
                            </a:schemeClr>
                          </a:solidFill>
                          <a:effectLst/>
                          <a:latin typeface="Calibri" panose="020F0502020204030204" pitchFamily="34" charset="0"/>
                        </a:rPr>
                        <a:t>Azitrom</a:t>
                      </a:r>
                      <a:r>
                        <a:rPr kumimoji="0" lang="ro-RO" sz="1800" b="1" i="0" u="none" strike="noStrike" cap="none" normalizeH="0" baseline="0" dirty="0" smtClean="0">
                          <a:ln>
                            <a:noFill/>
                          </a:ln>
                          <a:solidFill>
                            <a:schemeClr val="bg2">
                              <a:lumMod val="10000"/>
                            </a:schemeClr>
                          </a:solidFill>
                          <a:effectLst/>
                          <a:latin typeface="Calibri" panose="020F0502020204030204" pitchFamily="34" charset="0"/>
                        </a:rPr>
                        <a:t>ic</a:t>
                      </a:r>
                      <a:r>
                        <a:rPr kumimoji="0" lang="en-US" sz="1800" b="1" i="0" u="none" strike="noStrike" cap="none" normalizeH="0" baseline="0" dirty="0" smtClean="0">
                          <a:ln>
                            <a:noFill/>
                          </a:ln>
                          <a:solidFill>
                            <a:schemeClr val="bg2">
                              <a:lumMod val="10000"/>
                            </a:schemeClr>
                          </a:solidFill>
                          <a:effectLst/>
                          <a:latin typeface="Calibri" panose="020F0502020204030204" pitchFamily="34" charset="0"/>
                        </a:rPr>
                        <a:t>in</a:t>
                      </a:r>
                      <a:r>
                        <a:rPr kumimoji="0" lang="ro-RO" sz="1800" b="1" i="0" u="none" strike="noStrike" cap="none" normalizeH="0" baseline="0" dirty="0" smtClean="0">
                          <a:ln>
                            <a:noFill/>
                          </a:ln>
                          <a:solidFill>
                            <a:schemeClr val="bg2">
                              <a:lumMod val="10000"/>
                            </a:schemeClr>
                          </a:solidFill>
                          <a:effectLst/>
                          <a:latin typeface="Calibri" panose="020F0502020204030204" pitchFamily="34" charset="0"/>
                        </a:rPr>
                        <a:t>ă</a:t>
                      </a:r>
                      <a:r>
                        <a:rPr kumimoji="0" lang="en-US" sz="1800" b="1" i="0" u="none" strike="noStrike" cap="none" normalizeH="0" baseline="30000" dirty="0" smtClean="0">
                          <a:ln>
                            <a:noFill/>
                          </a:ln>
                          <a:solidFill>
                            <a:schemeClr val="bg2">
                              <a:lumMod val="10000"/>
                            </a:schemeClr>
                          </a:solidFill>
                          <a:effectLst/>
                          <a:latin typeface="Calibri" panose="020F0502020204030204" pitchFamily="34" charset="0"/>
                        </a:rPr>
                        <a:t>[5</a:t>
                      </a:r>
                      <a:r>
                        <a:rPr kumimoji="0" lang="en-US" sz="1800" b="1"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8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397*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Adulți spitalizați, formă severă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lang="vi-VN" sz="1800" b="1" i="0" kern="1200" dirty="0" smtClean="0">
                          <a:solidFill>
                            <a:schemeClr val="bg1"/>
                          </a:solidFill>
                          <a:latin typeface="Calibri" pitchFamily="34" charset="0"/>
                          <a:ea typeface="+mn-ea"/>
                          <a:cs typeface="Calibri" pitchFamily="34" charset="0"/>
                        </a:rPr>
                        <a:t>Nu există nicio diferență </a:t>
                      </a:r>
                      <a:r>
                        <a:rPr lang="ro-RO" sz="1800" b="1" i="0" kern="1200" dirty="0" smtClean="0">
                          <a:solidFill>
                            <a:schemeClr val="bg1"/>
                          </a:solidFill>
                          <a:latin typeface="Calibri" pitchFamily="34" charset="0"/>
                          <a:ea typeface="+mn-ea"/>
                          <a:cs typeface="Calibri" pitchFamily="34" charset="0"/>
                        </a:rPr>
                        <a:t>cu</a:t>
                      </a:r>
                      <a:r>
                        <a:rPr lang="ro-RO" sz="1800" b="1" i="0" kern="1200" baseline="0" dirty="0" smtClean="0">
                          <a:solidFill>
                            <a:schemeClr val="bg1"/>
                          </a:solidFill>
                          <a:latin typeface="Calibri" pitchFamily="34" charset="0"/>
                          <a:ea typeface="+mn-ea"/>
                          <a:cs typeface="Calibri" pitchFamily="34" charset="0"/>
                        </a:rPr>
                        <a:t> privire la </a:t>
                      </a:r>
                      <a:r>
                        <a:rPr lang="ro-RO" sz="1800" b="1" i="0" kern="1200" dirty="0" smtClean="0">
                          <a:solidFill>
                            <a:schemeClr val="bg1"/>
                          </a:solidFill>
                          <a:latin typeface="Calibri" pitchFamily="34" charset="0"/>
                          <a:ea typeface="+mn-ea"/>
                          <a:cs typeface="Calibri" pitchFamily="34" charset="0"/>
                        </a:rPr>
                        <a:t>ameliorarea clinică </a:t>
                      </a:r>
                      <a:r>
                        <a:rPr lang="vi-VN" sz="1800" b="1" i="0" kern="1200" dirty="0" smtClean="0">
                          <a:solidFill>
                            <a:schemeClr val="bg1"/>
                          </a:solidFill>
                          <a:latin typeface="Calibri" pitchFamily="34" charset="0"/>
                          <a:ea typeface="+mn-ea"/>
                          <a:cs typeface="Calibri" pitchFamily="34" charset="0"/>
                        </a:rPr>
                        <a:t>în ziua 15</a:t>
                      </a:r>
                      <a:endParaRPr kumimoji="0" lang="en-US" sz="1800" b="1" i="0" u="none" strike="noStrike" cap="none" normalizeH="0" baseline="0" dirty="0">
                        <a:ln>
                          <a:noFill/>
                        </a:ln>
                        <a:solidFill>
                          <a:schemeClr val="bg1"/>
                        </a:solidFill>
                        <a:effectLst/>
                        <a:latin typeface="Calibri" pitchFamily="34" charset="0"/>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xmlns="" val="10006"/>
                  </a:ext>
                </a:extLst>
              </a:tr>
            </a:tbl>
          </a:graphicData>
        </a:graphic>
      </p:graphicFrame>
      <p:grpSp>
        <p:nvGrpSpPr>
          <p:cNvPr id="2" name="Group 1">
            <a:extLst>
              <a:ext uri="{FF2B5EF4-FFF2-40B4-BE49-F238E27FC236}">
                <a16:creationId xmlns:a16="http://schemas.microsoft.com/office/drawing/2014/main" xmlns="" id="{AE3F60C7-19C7-48F3-9A99-9A9A16425C55}"/>
              </a:ext>
            </a:extLst>
          </p:cNvPr>
          <p:cNvGrpSpPr>
            <a:grpSpLocks/>
          </p:cNvGrpSpPr>
          <p:nvPr/>
        </p:nvGrpSpPr>
        <p:grpSpPr bwMode="auto">
          <a:xfrm>
            <a:off x="9392911" y="6213768"/>
            <a:ext cx="2488502" cy="449064"/>
            <a:chOff x="9602074" y="3550251"/>
            <a:chExt cx="2488502" cy="449257"/>
          </a:xfrm>
        </p:grpSpPr>
        <p:pic>
          <p:nvPicPr>
            <p:cNvPr id="14" name="Picture 13">
              <a:extLst>
                <a:ext uri="{FF2B5EF4-FFF2-40B4-BE49-F238E27FC236}">
                  <a16:creationId xmlns:a16="http://schemas.microsoft.com/office/drawing/2014/main" xmlns="" id="{B9FFC7A1-25AF-4911-8F81-2845501C9A31}"/>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5" name="Rectangle 8">
              <a:extLst>
                <a:ext uri="{FF2B5EF4-FFF2-40B4-BE49-F238E27FC236}">
                  <a16:creationId xmlns:a16="http://schemas.microsoft.com/office/drawing/2014/main" xmlns="" id="{CCF0FC0B-05C6-44C9-8FAF-AA43FEA6896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0"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5" y="6396335"/>
            <a:ext cx="8186964"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a:t>
            </a:r>
            <a:r>
              <a:rPr lang="fr-FR" altLang="en-US" sz="1200" b="0" spc="-10" dirty="0">
                <a:solidFill>
                  <a:schemeClr val="bg2"/>
                </a:solidFill>
                <a:latin typeface="Calibri" panose="020F0502020204030204" pitchFamily="34" charset="0"/>
                <a:cs typeface="+mn-cs"/>
              </a:rPr>
              <a:t>. Tang. </a:t>
            </a:r>
            <a:r>
              <a:rPr lang="tr-TR" altLang="en-US" sz="1200" b="0" spc="-10" dirty="0">
                <a:solidFill>
                  <a:schemeClr val="bg2"/>
                </a:solidFill>
                <a:latin typeface="Calibri" panose="020F0502020204030204" pitchFamily="34" charset="0"/>
                <a:cs typeface="+mn-cs"/>
              </a:rPr>
              <a:t>BMJ. 2020;369:m1849. </a:t>
            </a:r>
            <a:r>
              <a:rPr lang="fr-FR" altLang="en-US" sz="1200" b="0" spc="-10" dirty="0">
                <a:solidFill>
                  <a:schemeClr val="bg2"/>
                </a:solidFill>
                <a:latin typeface="Calibri" panose="020F0502020204030204" pitchFamily="34" charset="0"/>
                <a:cs typeface="+mn-cs"/>
              </a:rPr>
              <a:t>2. </a:t>
            </a:r>
            <a:r>
              <a:rPr lang="en-US" altLang="en-US" sz="1200" b="0" spc="-10" dirty="0" err="1">
                <a:solidFill>
                  <a:schemeClr val="bg2"/>
                </a:solidFill>
                <a:latin typeface="Calibri" panose="020F0502020204030204" pitchFamily="34" charset="0"/>
              </a:rPr>
              <a:t>Horby</a:t>
            </a:r>
            <a:r>
              <a:rPr lang="en-US" altLang="en-US" sz="1200" b="0" spc="-10" dirty="0">
                <a:solidFill>
                  <a:schemeClr val="bg2"/>
                </a:solidFill>
                <a:latin typeface="Calibri" panose="020F0502020204030204" pitchFamily="34" charset="0"/>
              </a:rPr>
              <a:t>. </a:t>
            </a:r>
            <a:r>
              <a:rPr lang="en-US" altLang="en-US" sz="1200" b="0" spc="-10" dirty="0" err="1">
                <a:solidFill>
                  <a:schemeClr val="bg2"/>
                </a:solidFill>
                <a:latin typeface="Calibri" panose="020F0502020204030204" pitchFamily="34" charset="0"/>
              </a:rPr>
              <a:t>medRxiv</a:t>
            </a:r>
            <a:r>
              <a:rPr lang="en-US" altLang="en-US" sz="1200" b="0" spc="-10" dirty="0">
                <a:solidFill>
                  <a:schemeClr val="bg2"/>
                </a:solidFill>
                <a:latin typeface="Calibri" panose="020F0502020204030204" pitchFamily="34" charset="0"/>
              </a:rPr>
              <a:t>. 2020;[Preprint]. Note: This paper has not been peer reviewed.</a:t>
            </a:r>
          </a:p>
          <a:p>
            <a:pPr eaLnBrk="1" hangingPunct="1">
              <a:defRPr/>
            </a:pPr>
            <a:r>
              <a:rPr lang="fr-FR" altLang="en-US" sz="1200" b="0" spc="-10" dirty="0">
                <a:solidFill>
                  <a:schemeClr val="bg2"/>
                </a:solidFill>
                <a:latin typeface="Calibri" panose="020F0502020204030204" pitchFamily="34" charset="0"/>
                <a:cs typeface="+mn-cs"/>
              </a:rPr>
              <a:t>3. </a:t>
            </a:r>
            <a:r>
              <a:rPr lang="fr-FR" altLang="en-US" sz="1200" b="0" spc="-10" dirty="0" err="1">
                <a:solidFill>
                  <a:schemeClr val="bg2"/>
                </a:solidFill>
                <a:latin typeface="Calibri" panose="020F0502020204030204" pitchFamily="34" charset="0"/>
                <a:cs typeface="+mn-cs"/>
              </a:rPr>
              <a:t>Boulware</a:t>
            </a:r>
            <a:r>
              <a:rPr lang="fr-FR" altLang="en-US" sz="1200" b="0" spc="-10" dirty="0">
                <a:solidFill>
                  <a:schemeClr val="bg2"/>
                </a:solidFill>
                <a:latin typeface="Calibri" panose="020F0502020204030204" pitchFamily="34" charset="0"/>
                <a:cs typeface="+mn-cs"/>
              </a:rPr>
              <a:t>. </a:t>
            </a:r>
            <a:r>
              <a:rPr lang="ro-RO" altLang="en-US" sz="1200" b="0" spc="-10" dirty="0">
                <a:solidFill>
                  <a:schemeClr val="bg2"/>
                </a:solidFill>
                <a:latin typeface="Calibri" panose="020F0502020204030204" pitchFamily="34" charset="0"/>
                <a:cs typeface="+mn-cs"/>
              </a:rPr>
              <a:t>NEJM. 2020;383:517. 4. Cavalcanti. NEJM. 2020;[Epub]. 5. Furtado. </a:t>
            </a:r>
            <a:r>
              <a:rPr lang="fr-FR" altLang="en-US" sz="1200" b="0" spc="-10" dirty="0">
                <a:solidFill>
                  <a:schemeClr val="bg2"/>
                </a:solidFill>
                <a:latin typeface="Calibri" panose="020F0502020204030204" pitchFamily="34" charset="0"/>
                <a:cs typeface="+mn-cs"/>
              </a:rPr>
              <a:t>Lancet. 2020;396:959.</a:t>
            </a:r>
            <a:r>
              <a:rPr lang="ro-RO" altLang="en-US" sz="1200" b="0" spc="-10" dirty="0">
                <a:solidFill>
                  <a:schemeClr val="bg2"/>
                </a:solidFill>
                <a:latin typeface="Calibri" panose="020F0502020204030204" pitchFamily="34" charset="0"/>
                <a:cs typeface="+mn-cs"/>
              </a:rPr>
              <a:t> </a:t>
            </a:r>
          </a:p>
        </p:txBody>
      </p:sp>
      <p:sp>
        <p:nvSpPr>
          <p:cNvPr id="11" name="Rectangle 10"/>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sp>
        <p:nvSpPr>
          <p:cNvPr id="6" name="TextBox 5"/>
          <p:cNvSpPr txBox="1"/>
          <p:nvPr/>
        </p:nvSpPr>
        <p:spPr bwMode="auto">
          <a:xfrm>
            <a:off x="677546" y="5987183"/>
            <a:ext cx="989694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lvl="0" eaLnBrk="1" hangingPunct="1">
              <a:buClr>
                <a:schemeClr val="accent2"/>
              </a:buClr>
            </a:pPr>
            <a:r>
              <a:rPr lang="en-US" sz="1400" b="0" dirty="0" smtClean="0">
                <a:solidFill>
                  <a:schemeClr val="bg2">
                    <a:lumMod val="10000"/>
                  </a:schemeClr>
                </a:solidFill>
                <a:latin typeface="Calibri" panose="020F0502020204030204" pitchFamily="34" charset="0"/>
              </a:rPr>
              <a:t>*</a:t>
            </a:r>
            <a:r>
              <a:rPr lang="ro-RO" sz="1400" b="0" dirty="0" smtClean="0">
                <a:solidFill>
                  <a:schemeClr val="bg1"/>
                </a:solidFill>
                <a:latin typeface="Calibri" pitchFamily="34" charset="0"/>
                <a:cs typeface="Calibri" pitchFamily="34" charset="0"/>
              </a:rPr>
              <a:t>Toți pacienții au primit hidroxiclorochină, deoarece a fost considerată standard de îngrijire în formele severe de COVID-19 în Brazilia</a:t>
            </a:r>
            <a:r>
              <a:rPr lang="ro-RO" sz="1600" dirty="0" smtClean="0"/>
              <a:t>.</a:t>
            </a:r>
            <a:endParaRPr lang="en-US" sz="1600" b="0" dirty="0">
              <a:solidFill>
                <a:schemeClr val="bg1"/>
              </a:solidFill>
              <a:latin typeface="Calibri" panose="020F0502020204030204" pitchFamily="34" charset="0"/>
            </a:endParaRPr>
          </a:p>
        </p:txBody>
      </p:sp>
    </p:spTree>
    <p:extLst>
      <p:ext uri="{BB962C8B-B14F-4D97-AF65-F5344CB8AC3E}">
        <p14:creationId xmlns="" xmlns:p14="http://schemas.microsoft.com/office/powerpoint/2010/main" val="17586674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37230" y="228600"/>
            <a:ext cx="10522424" cy="2933700"/>
          </a:xfrm>
          <a:prstGeom prst="rect">
            <a:avLst/>
          </a:prstGeom>
          <a:noFill/>
          <a:ln w="9525">
            <a:noFill/>
            <a:miter lim="800000"/>
            <a:headEnd/>
            <a:tailEnd/>
          </a:ln>
          <a:effectLst/>
        </p:spPr>
      </p:pic>
      <p:sp>
        <p:nvSpPr>
          <p:cNvPr id="6" name="Substituent conținut 5"/>
          <p:cNvSpPr>
            <a:spLocks noGrp="1"/>
          </p:cNvSpPr>
          <p:nvPr>
            <p:ph type="subTitle" idx="4294967295"/>
          </p:nvPr>
        </p:nvSpPr>
        <p:spPr>
          <a:xfrm>
            <a:off x="245660" y="3352800"/>
            <a:ext cx="5786650" cy="2819400"/>
          </a:xfrm>
        </p:spPr>
        <p:txBody>
          <a:bodyPr>
            <a:normAutofit fontScale="85000" lnSpcReduction="10000"/>
          </a:bodyPr>
          <a:lstStyle/>
          <a:p>
            <a:r>
              <a:rPr lang="ro-RO" sz="2800" dirty="0" smtClean="0">
                <a:latin typeface="Times New Roman" pitchFamily="18" charset="0"/>
                <a:cs typeface="Times New Roman" pitchFamily="18" charset="0"/>
              </a:rPr>
              <a:t>Studiu randomizat, open-label, 57 centre din Brazilia, 447 pacienți spitalizați cu forme severe de COVID-19, randomizați 1:1 (azitro+HCQ; HCQ)</a:t>
            </a:r>
          </a:p>
          <a:p>
            <a:r>
              <a:rPr lang="ro-RO" sz="2800" dirty="0" smtClean="0">
                <a:latin typeface="Times New Roman" pitchFamily="18" charset="0"/>
                <a:cs typeface="Times New Roman" pitchFamily="18" charset="0"/>
              </a:rPr>
              <a:t>Fără îmbunătățirea rezultatelor clinice</a:t>
            </a:r>
          </a:p>
          <a:p>
            <a:r>
              <a:rPr lang="ro-RO" sz="2800" dirty="0" smtClean="0">
                <a:latin typeface="Times New Roman" pitchFamily="18" charset="0"/>
                <a:cs typeface="Times New Roman" pitchFamily="18" charset="0"/>
              </a:rPr>
              <a:t>Aceleași concluzii –trialul randomizat COALITION I-forme medii de COVID-19</a:t>
            </a:r>
            <a:endParaRPr lang="ro-RO" sz="28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srcRect/>
          <a:stretch>
            <a:fillRect/>
          </a:stretch>
        </p:blipFill>
        <p:spPr bwMode="auto">
          <a:xfrm>
            <a:off x="6299201" y="3276600"/>
            <a:ext cx="56769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236F8906-7A66-4217-B432-6EAA2AB88EE9}"/>
              </a:ext>
            </a:extLst>
          </p:cNvPr>
          <p:cNvSpPr>
            <a:spLocks noGrp="1" noChangeArrowheads="1"/>
          </p:cNvSpPr>
          <p:nvPr>
            <p:ph type="title"/>
          </p:nvPr>
        </p:nvSpPr>
        <p:spPr/>
        <p:txBody>
          <a:bodyPr/>
          <a:lstStyle/>
          <a:p>
            <a:pPr algn="ctr"/>
            <a:r>
              <a:rPr lang="ro-RO" altLang="en-US" dirty="0" smtClean="0">
                <a:solidFill>
                  <a:schemeClr val="bg1"/>
                </a:solidFill>
              </a:rPr>
              <a:t>Date din studii clinice randomizate pentru </a:t>
            </a:r>
            <a:br>
              <a:rPr lang="ro-RO" altLang="en-US" dirty="0" smtClean="0">
                <a:solidFill>
                  <a:schemeClr val="bg1"/>
                </a:solidFill>
              </a:rPr>
            </a:br>
            <a:r>
              <a:rPr lang="ro-RO" altLang="en-US" dirty="0" smtClean="0">
                <a:solidFill>
                  <a:schemeClr val="bg1"/>
                </a:solidFill>
              </a:rPr>
              <a:t>alți agenți terapeutici</a:t>
            </a:r>
            <a:r>
              <a:rPr lang="en-US" altLang="en-US" dirty="0" smtClean="0">
                <a:solidFill>
                  <a:schemeClr val="bg1"/>
                </a:solidFill>
              </a:rPr>
              <a:t>(Cont</a:t>
            </a:r>
            <a:r>
              <a:rPr lang="en-US" altLang="en-US" dirty="0">
                <a:solidFill>
                  <a:schemeClr val="bg1"/>
                </a:solidFill>
              </a:rPr>
              <a:t>.)</a:t>
            </a:r>
          </a:p>
        </p:txBody>
      </p:sp>
      <p:graphicFrame>
        <p:nvGraphicFramePr>
          <p:cNvPr id="8"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 xmlns:p14="http://schemas.microsoft.com/office/powerpoint/2010/main" val="2591799118"/>
              </p:ext>
            </p:extLst>
          </p:nvPr>
        </p:nvGraphicFramePr>
        <p:xfrm>
          <a:off x="727075" y="1604965"/>
          <a:ext cx="10755127" cy="3627168"/>
        </p:xfrm>
        <a:graphic>
          <a:graphicData uri="http://schemas.openxmlformats.org/drawingml/2006/table">
            <a:tbl>
              <a:tblPr/>
              <a:tblGrid>
                <a:gridCol w="2229584">
                  <a:extLst>
                    <a:ext uri="{9D8B030D-6E8A-4147-A177-3AD203B41FA5}">
                      <a16:colId xmlns:a16="http://schemas.microsoft.com/office/drawing/2014/main" xmlns="" val="20000"/>
                    </a:ext>
                  </a:extLst>
                </a:gridCol>
                <a:gridCol w="742849">
                  <a:extLst>
                    <a:ext uri="{9D8B030D-6E8A-4147-A177-3AD203B41FA5}">
                      <a16:colId xmlns:a16="http://schemas.microsoft.com/office/drawing/2014/main" xmlns="" val="20001"/>
                    </a:ext>
                  </a:extLst>
                </a:gridCol>
                <a:gridCol w="2065170">
                  <a:extLst>
                    <a:ext uri="{9D8B030D-6E8A-4147-A177-3AD203B41FA5}">
                      <a16:colId xmlns:a16="http://schemas.microsoft.com/office/drawing/2014/main" xmlns="" val="20004"/>
                    </a:ext>
                  </a:extLst>
                </a:gridCol>
                <a:gridCol w="1676597">
                  <a:extLst>
                    <a:ext uri="{9D8B030D-6E8A-4147-A177-3AD203B41FA5}">
                      <a16:colId xmlns:a16="http://schemas.microsoft.com/office/drawing/2014/main" xmlns="" val="20002"/>
                    </a:ext>
                  </a:extLst>
                </a:gridCol>
                <a:gridCol w="4040927">
                  <a:extLst>
                    <a:ext uri="{9D8B030D-6E8A-4147-A177-3AD203B41FA5}">
                      <a16:colId xmlns:a16="http://schemas.microsoft.com/office/drawing/2014/main" xmlns="" val="20003"/>
                    </a:ext>
                  </a:extLst>
                </a:gridCol>
              </a:tblGrid>
              <a:tr h="24161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2000" b="1" i="0" u="none" strike="noStrike" cap="none" normalizeH="0" baseline="0" dirty="0">
                          <a:ln>
                            <a:noFill/>
                          </a:ln>
                          <a:solidFill>
                            <a:schemeClr val="tx1"/>
                          </a:solidFill>
                          <a:effectLst/>
                          <a:latin typeface="Calibri" panose="020F0502020204030204" pitchFamily="34" charset="0"/>
                        </a:rPr>
                        <a:t>Agent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err="1" smtClean="0">
                          <a:ln>
                            <a:noFill/>
                          </a:ln>
                          <a:solidFill>
                            <a:schemeClr val="tx1"/>
                          </a:solidFill>
                          <a:effectLst/>
                          <a:latin typeface="Calibri" panose="020F0502020204030204" pitchFamily="34" charset="0"/>
                        </a:rPr>
                        <a:t>Popula</a:t>
                      </a:r>
                      <a:r>
                        <a:rPr kumimoji="0" lang="ro-RO" sz="2000" b="1" i="0" u="none" strike="noStrike" cap="none" normalizeH="0" baseline="0" dirty="0" smtClean="0">
                          <a:ln>
                            <a:noFill/>
                          </a:ln>
                          <a:solidFill>
                            <a:schemeClr val="tx1"/>
                          </a:solidFill>
                          <a:effectLst/>
                          <a:latin typeface="Calibri" panose="020F0502020204030204" pitchFamily="34" charset="0"/>
                        </a:rPr>
                        <a:t>ție</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Comparator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1" i="0" u="none" strike="noStrike" cap="none" normalizeH="0" baseline="0" dirty="0" smtClean="0">
                          <a:ln>
                            <a:noFill/>
                          </a:ln>
                          <a:solidFill>
                            <a:schemeClr val="tx1"/>
                          </a:solidFill>
                          <a:effectLst/>
                          <a:latin typeface="Calibri" panose="020F0502020204030204" pitchFamily="34" charset="0"/>
                        </a:rPr>
                        <a:t>Rezultate</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7991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Tocilizumab</a:t>
                      </a:r>
                      <a:r>
                        <a:rPr kumimoji="0" lang="en-US" sz="2000" b="0" i="0" u="none" strike="noStrike" cap="none" normalizeH="0" baseline="30000" dirty="0">
                          <a:ln>
                            <a:noFill/>
                          </a:ln>
                          <a:solidFill>
                            <a:schemeClr val="bg2">
                              <a:lumMod val="10000"/>
                            </a:schemeClr>
                          </a:solidFill>
                          <a:effectLst/>
                          <a:latin typeface="Calibri" panose="020F0502020204030204" pitchFamily="34" charset="0"/>
                        </a:rPr>
                        <a:t>[1,2]</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129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Pneumonie moderată sau severă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Îmbunătățirea ratei de mortalitate sau necesitatea ventilației în ziua 14 cu tocilizumab vs standard de îngrijire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7991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Sarilumab </a:t>
                      </a: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(200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sau</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400 mg)</a:t>
                      </a:r>
                      <a:r>
                        <a:rPr kumimoji="0" lang="en-US" sz="2000" b="0" i="0" u="none" strike="noStrike" cap="none" normalizeH="0" baseline="30000" dirty="0">
                          <a:ln>
                            <a:noFill/>
                          </a:ln>
                          <a:solidFill>
                            <a:schemeClr val="bg2">
                              <a:lumMod val="10000"/>
                            </a:schemeClr>
                          </a:solidFill>
                          <a:effectLst/>
                          <a:latin typeface="Calibri" panose="020F0502020204030204" pitchFamily="34" charset="0"/>
                        </a:rPr>
                        <a:t>[3,4]</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457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Formă severă sau critică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Placebo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Scăderea CRP</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77%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și</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79% vs 21%</a:t>
                      </a:r>
                    </a:p>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IDMC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a recomandat continuarea fazei numai în subgrupul cu forme critice cu sarilumab 400 mg vs placebo</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4"/>
                  </a:ext>
                </a:extLst>
              </a:tr>
            </a:tbl>
          </a:graphicData>
        </a:graphic>
      </p:graphicFrame>
      <p:grpSp>
        <p:nvGrpSpPr>
          <p:cNvPr id="2" name="Group 1">
            <a:extLst>
              <a:ext uri="{FF2B5EF4-FFF2-40B4-BE49-F238E27FC236}">
                <a16:creationId xmlns:a16="http://schemas.microsoft.com/office/drawing/2014/main" xmlns="" id="{AE3F60C7-19C7-48F3-9A99-9A9A16425C55}"/>
              </a:ext>
            </a:extLst>
          </p:cNvPr>
          <p:cNvGrpSpPr>
            <a:grpSpLocks/>
          </p:cNvGrpSpPr>
          <p:nvPr/>
        </p:nvGrpSpPr>
        <p:grpSpPr bwMode="auto">
          <a:xfrm>
            <a:off x="9392911" y="6213768"/>
            <a:ext cx="2488502" cy="449064"/>
            <a:chOff x="9602074" y="3550251"/>
            <a:chExt cx="2488502" cy="449257"/>
          </a:xfrm>
        </p:grpSpPr>
        <p:pic>
          <p:nvPicPr>
            <p:cNvPr id="14" name="Picture 13">
              <a:extLst>
                <a:ext uri="{FF2B5EF4-FFF2-40B4-BE49-F238E27FC236}">
                  <a16:creationId xmlns:a16="http://schemas.microsoft.com/office/drawing/2014/main" xmlns="" id="{B9FFC7A1-25AF-4911-8F81-2845501C9A31}"/>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5" name="Rectangle 8">
              <a:extLst>
                <a:ext uri="{FF2B5EF4-FFF2-40B4-BE49-F238E27FC236}">
                  <a16:creationId xmlns:a16="http://schemas.microsoft.com/office/drawing/2014/main" xmlns="" id="{CCF0FC0B-05C6-44C9-8FAF-AA43FEA6896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0"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6" y="5992688"/>
            <a:ext cx="7853362" cy="646331"/>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https://www.aphp.fr/contenu/tocilizumab-improves-significantly-clinical-outcomes-patients-moderate-or-severe-covid-19 2. NCT04331808. 3. NCT04315298. 4. https://newsroom.regeneron.com/news-releases/news-release-details/regeneron-and-sanofi-provide-update-us-phase-23-adaptive   </a:t>
            </a:r>
            <a:endParaRPr lang="fr-FR" altLang="en-US" sz="1200" b="0" spc="-10" dirty="0">
              <a:solidFill>
                <a:schemeClr val="bg2"/>
              </a:solidFill>
              <a:latin typeface="Calibri" panose="020F0502020204030204" pitchFamily="34" charset="0"/>
              <a:cs typeface="+mn-cs"/>
            </a:endParaRPr>
          </a:p>
        </p:txBody>
      </p:sp>
    </p:spTree>
    <p:extLst>
      <p:ext uri="{BB962C8B-B14F-4D97-AF65-F5344CB8AC3E}">
        <p14:creationId xmlns="" xmlns:p14="http://schemas.microsoft.com/office/powerpoint/2010/main" val="17113093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a:extLst>
              <a:ext uri="{FF2B5EF4-FFF2-40B4-BE49-F238E27FC236}">
                <a16:creationId xmlns:a16="http://schemas.microsoft.com/office/drawing/2014/main" xmlns="" id="{981D528D-1725-4B13-B816-120B04CFE13E}"/>
              </a:ext>
            </a:extLst>
          </p:cNvPr>
          <p:cNvSpPr txBox="1">
            <a:spLocks/>
          </p:cNvSpPr>
          <p:nvPr/>
        </p:nvSpPr>
        <p:spPr bwMode="auto">
          <a:xfrm>
            <a:off x="8925537" y="2481779"/>
            <a:ext cx="2809263" cy="3434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indent="0">
              <a:buNone/>
            </a:pPr>
            <a:r>
              <a:rPr lang="ro-RO" sz="2200" kern="0" dirty="0" smtClean="0"/>
              <a:t>O</a:t>
            </a:r>
            <a:r>
              <a:rPr lang="ro-RO" sz="2200" b="1" kern="0" dirty="0" smtClean="0"/>
              <a:t>biectiv principal </a:t>
            </a:r>
            <a:r>
              <a:rPr lang="en-US" sz="2200" b="0" kern="0" dirty="0" smtClean="0"/>
              <a:t>: </a:t>
            </a:r>
            <a:r>
              <a:rPr lang="en-US" sz="2200" kern="0" dirty="0"/>
              <a:t/>
            </a:r>
            <a:br>
              <a:rPr lang="en-US" sz="2200" kern="0" dirty="0"/>
            </a:br>
            <a:r>
              <a:rPr lang="ro-RO" sz="2200" b="0" kern="0" dirty="0" smtClean="0"/>
              <a:t>rata de mortalitate la </a:t>
            </a:r>
            <a:r>
              <a:rPr lang="ro-RO" sz="2200" kern="0" dirty="0" smtClean="0"/>
              <a:t>28 de zile</a:t>
            </a:r>
            <a:endParaRPr lang="en-US" sz="2200" b="0" kern="0" dirty="0"/>
          </a:p>
          <a:p>
            <a:pPr marL="0" indent="0">
              <a:buNone/>
            </a:pPr>
            <a:endParaRPr lang="en-US" sz="2200" kern="0" dirty="0"/>
          </a:p>
          <a:p>
            <a:pPr marL="0" indent="0">
              <a:buNone/>
            </a:pPr>
            <a:r>
              <a:rPr lang="ro-RO" sz="2200" b="1" kern="0" dirty="0" smtClean="0"/>
              <a:t>Obiective secundare</a:t>
            </a:r>
            <a:r>
              <a:rPr lang="en-US" sz="2200" b="1" kern="0" dirty="0" smtClean="0"/>
              <a:t>: </a:t>
            </a:r>
            <a:r>
              <a:rPr lang="ro-RO" sz="2200" b="0" kern="0" dirty="0" smtClean="0"/>
              <a:t>ventilația și durata spitalizării</a:t>
            </a:r>
            <a:endParaRPr lang="en-US" sz="2200" b="0" kern="0" dirty="0"/>
          </a:p>
        </p:txBody>
      </p:sp>
      <p:sp>
        <p:nvSpPr>
          <p:cNvPr id="19458" name="Rectangle 2">
            <a:extLst>
              <a:ext uri="{FF2B5EF4-FFF2-40B4-BE49-F238E27FC236}">
                <a16:creationId xmlns:a16="http://schemas.microsoft.com/office/drawing/2014/main" xmlns="" id="{F65B5284-A016-40AE-8211-CECB2CF27933}"/>
              </a:ext>
            </a:extLst>
          </p:cNvPr>
          <p:cNvSpPr>
            <a:spLocks noGrp="1" noChangeArrowheads="1"/>
          </p:cNvSpPr>
          <p:nvPr>
            <p:ph type="title"/>
          </p:nvPr>
        </p:nvSpPr>
        <p:spPr>
          <a:xfrm>
            <a:off x="0" y="218364"/>
            <a:ext cx="12192000" cy="1103313"/>
          </a:xfrm>
        </p:spPr>
        <p:txBody>
          <a:bodyPr/>
          <a:lstStyle/>
          <a:p>
            <a:pPr algn="ctr" eaLnBrk="1" hangingPunct="1"/>
            <a:r>
              <a:rPr lang="en-US" altLang="en-US" sz="3200" dirty="0">
                <a:solidFill>
                  <a:schemeClr val="bg1"/>
                </a:solidFill>
              </a:rPr>
              <a:t>WHO SOLIDARITY Trial: </a:t>
            </a:r>
            <a:r>
              <a:rPr lang="ro-RO" altLang="en-US" sz="3200" dirty="0" smtClean="0">
                <a:solidFill>
                  <a:schemeClr val="bg1"/>
                </a:solidFill>
              </a:rPr>
              <a:t>Medicamente antivirale pentru</a:t>
            </a:r>
            <a:br>
              <a:rPr lang="ro-RO" altLang="en-US" sz="3200" dirty="0" smtClean="0">
                <a:solidFill>
                  <a:schemeClr val="bg1"/>
                </a:solidFill>
              </a:rPr>
            </a:br>
            <a:r>
              <a:rPr lang="ro-RO" altLang="en-US" sz="3200" dirty="0" smtClean="0">
                <a:solidFill>
                  <a:schemeClr val="bg1"/>
                </a:solidFill>
              </a:rPr>
              <a:t> tratamentul pacienților spitalizați cu COVID-19</a:t>
            </a:r>
            <a:endParaRPr lang="en-US" altLang="en-US" sz="3200" dirty="0">
              <a:solidFill>
                <a:schemeClr val="bg1"/>
              </a:solidFill>
            </a:endParaRPr>
          </a:p>
        </p:txBody>
      </p:sp>
      <p:sp>
        <p:nvSpPr>
          <p:cNvPr id="2" name="Content Placeholder 1">
            <a:extLst>
              <a:ext uri="{FF2B5EF4-FFF2-40B4-BE49-F238E27FC236}">
                <a16:creationId xmlns:a16="http://schemas.microsoft.com/office/drawing/2014/main" xmlns="" id="{B8562AB4-BDC1-40F7-ABE8-B1978BDA092F}"/>
              </a:ext>
            </a:extLst>
          </p:cNvPr>
          <p:cNvSpPr>
            <a:spLocks noGrp="1"/>
          </p:cNvSpPr>
          <p:nvPr>
            <p:ph idx="1"/>
          </p:nvPr>
        </p:nvSpPr>
        <p:spPr>
          <a:xfrm>
            <a:off x="604675" y="1282891"/>
            <a:ext cx="10877529" cy="436727"/>
          </a:xfrm>
        </p:spPr>
        <p:txBody>
          <a:bodyPr/>
          <a:lstStyle/>
          <a:p>
            <a:r>
              <a:rPr lang="ro-RO" sz="2200" dirty="0" smtClean="0"/>
              <a:t>Studiu de fază III, </a:t>
            </a:r>
            <a:r>
              <a:rPr lang="ro-RO" sz="2200" b="1" dirty="0" smtClean="0"/>
              <a:t>open-label, randomizat, realizat în 405 spitale din 30 de țări</a:t>
            </a:r>
            <a:endParaRPr lang="en-US" sz="2200" b="1" dirty="0"/>
          </a:p>
        </p:txBody>
      </p:sp>
      <p:sp>
        <p:nvSpPr>
          <p:cNvPr id="19460" name="Text Box 45">
            <a:extLst>
              <a:ext uri="{FF2B5EF4-FFF2-40B4-BE49-F238E27FC236}">
                <a16:creationId xmlns:a16="http://schemas.microsoft.com/office/drawing/2014/main" xmlns="" id="{73BB8788-EA93-4F80-B091-B8486BEE8697}"/>
              </a:ext>
            </a:extLst>
          </p:cNvPr>
          <p:cNvSpPr txBox="1">
            <a:spLocks noChangeArrowheads="1"/>
          </p:cNvSpPr>
          <p:nvPr/>
        </p:nvSpPr>
        <p:spPr bwMode="auto">
          <a:xfrm>
            <a:off x="604675" y="2913068"/>
            <a:ext cx="2300491"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kumimoji="0" lang="ro-RO" altLang="en-US" sz="200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Adulți cu vârstă</a:t>
            </a:r>
            <a:r>
              <a:rPr kumimoji="0" lang="en-GB" altLang="en-US" sz="200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
            </a:r>
            <a:br>
              <a:rPr kumimoji="0" lang="en-GB" altLang="en-US" sz="200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br>
            <a:r>
              <a:rPr kumimoji="0" lang="en-GB" altLang="en-US" sz="200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 18 </a:t>
            </a:r>
            <a:r>
              <a:rPr kumimoji="0" lang="ro-RO" altLang="en-US" sz="200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ani</a:t>
            </a:r>
            <a:r>
              <a:rPr kumimoji="0" lang="en-GB" altLang="en-US" sz="200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 </a:t>
            </a:r>
            <a:r>
              <a:rPr kumimoji="0" lang="ro-RO" altLang="en-US" sz="200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spitalizați cu</a:t>
            </a:r>
            <a:r>
              <a:rPr kumimoji="0" lang="en-GB" altLang="en-US" sz="200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
            </a:r>
            <a:br>
              <a:rPr kumimoji="0" lang="en-GB" altLang="en-US" sz="200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br>
            <a:r>
              <a:rPr kumimoji="0" lang="en-GB" altLang="en-US" sz="200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COVID-19</a:t>
            </a:r>
            <a:r>
              <a:rPr lang="en-GB" altLang="en-US" sz="2000" dirty="0">
                <a:solidFill>
                  <a:srgbClr val="000000"/>
                </a:solidFill>
                <a:latin typeface="Calibri" panose="020F0502020204030204" pitchFamily="34" charset="0"/>
                <a:cs typeface="Arial" panose="020B0604020202020204" pitchFamily="34" charset="0"/>
              </a:rPr>
              <a:t> </a:t>
            </a:r>
          </a:p>
          <a:p>
            <a:pPr lvl="0" algn="ctr" eaLnBrk="0" fontAlgn="base" hangingPunct="0">
              <a:lnSpc>
                <a:spcPct val="100000"/>
              </a:lnSpc>
              <a:spcBef>
                <a:spcPct val="0"/>
              </a:spcBef>
              <a:spcAft>
                <a:spcPct val="0"/>
              </a:spcAft>
              <a:buClrTx/>
              <a:buNone/>
            </a:pPr>
            <a:r>
              <a:rPr kumimoji="0" lang="en-US" altLang="en-US" sz="200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(N = 11,266)</a:t>
            </a:r>
          </a:p>
        </p:txBody>
      </p:sp>
      <p:sp>
        <p:nvSpPr>
          <p:cNvPr id="19463" name="Rectangle 49">
            <a:extLst>
              <a:ext uri="{FF2B5EF4-FFF2-40B4-BE49-F238E27FC236}">
                <a16:creationId xmlns:a16="http://schemas.microsoft.com/office/drawing/2014/main" xmlns="" id="{C346F25D-ABA6-46CD-940B-7C5654E371C3}"/>
              </a:ext>
            </a:extLst>
          </p:cNvPr>
          <p:cNvSpPr>
            <a:spLocks noChangeArrowheads="1"/>
          </p:cNvSpPr>
          <p:nvPr/>
        </p:nvSpPr>
        <p:spPr bwMode="auto">
          <a:xfrm>
            <a:off x="4223043" y="1917399"/>
            <a:ext cx="4043070" cy="728865"/>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600" b="1" dirty="0">
                <a:solidFill>
                  <a:srgbClr val="FFFFFF"/>
                </a:solidFill>
                <a:latin typeface="Calibri" panose="020F0502020204030204" pitchFamily="34" charset="0"/>
                <a:cs typeface="Arial" panose="020B0604020202020204" pitchFamily="34" charset="0"/>
              </a:rPr>
              <a:t>Remdesivir IV QD</a:t>
            </a:r>
          </a:p>
          <a:p>
            <a:pPr lvl="0" algn="ctr" eaLnBrk="0" fontAlgn="base" hangingPunct="0">
              <a:lnSpc>
                <a:spcPct val="100000"/>
              </a:lnSpc>
              <a:spcBef>
                <a:spcPct val="0"/>
              </a:spcBef>
              <a:spcAft>
                <a:spcPct val="0"/>
              </a:spcAft>
              <a:buClrTx/>
              <a:buNone/>
            </a:pPr>
            <a:r>
              <a:rPr lang="en-US" altLang="en-US" sz="1600" dirty="0" smtClean="0">
                <a:solidFill>
                  <a:srgbClr val="FFFFFF"/>
                </a:solidFill>
                <a:latin typeface="Calibri" panose="020F0502020204030204" pitchFamily="34" charset="0"/>
                <a:cs typeface="Arial" panose="020B0604020202020204" pitchFamily="34" charset="0"/>
              </a:rPr>
              <a:t> </a:t>
            </a:r>
            <a:r>
              <a:rPr lang="ro-RO" altLang="en-US" sz="1600" dirty="0" smtClean="0">
                <a:solidFill>
                  <a:srgbClr val="FFFFFF"/>
                </a:solidFill>
                <a:latin typeface="Calibri" panose="020F0502020204030204" pitchFamily="34" charset="0"/>
                <a:cs typeface="Arial" panose="020B0604020202020204" pitchFamily="34" charset="0"/>
              </a:rPr>
              <a:t>Ziua </a:t>
            </a:r>
            <a:r>
              <a:rPr lang="en-US" altLang="en-US" sz="1600" dirty="0" smtClean="0">
                <a:solidFill>
                  <a:srgbClr val="FFFFFF"/>
                </a:solidFill>
                <a:latin typeface="Calibri" panose="020F0502020204030204" pitchFamily="34" charset="0"/>
                <a:cs typeface="Arial" panose="020B0604020202020204" pitchFamily="34" charset="0"/>
              </a:rPr>
              <a:t>1 </a:t>
            </a:r>
            <a:r>
              <a:rPr lang="en-US" altLang="en-US" sz="1600" dirty="0">
                <a:solidFill>
                  <a:srgbClr val="FFFFFF"/>
                </a:solidFill>
                <a:latin typeface="Calibri" panose="020F0502020204030204" pitchFamily="34" charset="0"/>
                <a:cs typeface="Arial" panose="020B0604020202020204" pitchFamily="34" charset="0"/>
              </a:rPr>
              <a:t>200 mg QD; </a:t>
            </a:r>
            <a:r>
              <a:rPr lang="ro-RO" altLang="en-US" sz="1600" dirty="0" smtClean="0">
                <a:solidFill>
                  <a:srgbClr val="FFFFFF"/>
                </a:solidFill>
                <a:latin typeface="Calibri" panose="020F0502020204030204" pitchFamily="34" charset="0"/>
                <a:cs typeface="Arial" panose="020B0604020202020204" pitchFamily="34" charset="0"/>
              </a:rPr>
              <a:t>zilele</a:t>
            </a:r>
            <a:r>
              <a:rPr lang="en-US" altLang="en-US" sz="1600" dirty="0" smtClean="0">
                <a:solidFill>
                  <a:srgbClr val="FFFFFF"/>
                </a:solidFill>
                <a:latin typeface="Calibri" panose="020F0502020204030204" pitchFamily="34" charset="0"/>
                <a:cs typeface="Arial" panose="020B0604020202020204" pitchFamily="34" charset="0"/>
              </a:rPr>
              <a:t> </a:t>
            </a:r>
            <a:r>
              <a:rPr lang="en-US" altLang="en-US" sz="1600" dirty="0">
                <a:solidFill>
                  <a:srgbClr val="FFFFFF"/>
                </a:solidFill>
                <a:latin typeface="Calibri" panose="020F0502020204030204" pitchFamily="34" charset="0"/>
                <a:cs typeface="Arial" panose="020B0604020202020204" pitchFamily="34" charset="0"/>
              </a:rPr>
              <a:t>2-10 100 mg QD</a:t>
            </a:r>
          </a:p>
          <a:p>
            <a:pPr lvl="0" algn="ctr" eaLnBrk="0" fontAlgn="base" hangingPunct="0">
              <a:lnSpc>
                <a:spcPct val="100000"/>
              </a:lnSpc>
              <a:spcBef>
                <a:spcPct val="0"/>
              </a:spcBef>
              <a:spcAft>
                <a:spcPct val="0"/>
              </a:spcAft>
              <a:buClrTx/>
              <a:buNone/>
            </a:pPr>
            <a:r>
              <a:rPr lang="en-US" altLang="en-US" sz="1600" dirty="0">
                <a:solidFill>
                  <a:srgbClr val="FFFFFF"/>
                </a:solidFill>
                <a:latin typeface="Calibri" panose="020F0502020204030204" pitchFamily="34" charset="0"/>
                <a:cs typeface="Arial" panose="020B0604020202020204" pitchFamily="34" charset="0"/>
              </a:rPr>
              <a:t>(n = 2750)</a:t>
            </a:r>
          </a:p>
        </p:txBody>
      </p:sp>
      <p:sp>
        <p:nvSpPr>
          <p:cNvPr id="19464" name="Rectangle 50">
            <a:extLst>
              <a:ext uri="{FF2B5EF4-FFF2-40B4-BE49-F238E27FC236}">
                <a16:creationId xmlns:a16="http://schemas.microsoft.com/office/drawing/2014/main" xmlns="" id="{FD3256D1-4424-49E5-A490-F3D2F2281980}"/>
              </a:ext>
            </a:extLst>
          </p:cNvPr>
          <p:cNvSpPr>
            <a:spLocks noChangeArrowheads="1"/>
          </p:cNvSpPr>
          <p:nvPr/>
        </p:nvSpPr>
        <p:spPr bwMode="auto">
          <a:xfrm>
            <a:off x="4223043" y="2690140"/>
            <a:ext cx="4041648" cy="73152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600" b="1" dirty="0" smtClean="0">
                <a:solidFill>
                  <a:srgbClr val="FFFFFF"/>
                </a:solidFill>
                <a:latin typeface="Calibri" panose="020F0502020204030204" pitchFamily="34" charset="0"/>
                <a:cs typeface="Arial" panose="020B0604020202020204" pitchFamily="34" charset="0"/>
              </a:rPr>
              <a:t>H</a:t>
            </a:r>
            <a:r>
              <a:rPr lang="ro-RO" altLang="en-US" sz="1600" b="1" dirty="0" smtClean="0">
                <a:solidFill>
                  <a:srgbClr val="FFFFFF"/>
                </a:solidFill>
                <a:latin typeface="Calibri" panose="020F0502020204030204" pitchFamily="34" charset="0"/>
                <a:cs typeface="Arial" panose="020B0604020202020204" pitchFamily="34" charset="0"/>
              </a:rPr>
              <a:t>idroxiclorochină</a:t>
            </a:r>
            <a:r>
              <a:rPr lang="en-US" altLang="en-US" sz="1600" b="1" dirty="0" smtClean="0">
                <a:solidFill>
                  <a:srgbClr val="FFFFFF"/>
                </a:solidFill>
                <a:latin typeface="Calibri" panose="020F0502020204030204" pitchFamily="34" charset="0"/>
                <a:cs typeface="Arial" panose="020B0604020202020204" pitchFamily="34" charset="0"/>
              </a:rPr>
              <a:t> </a:t>
            </a:r>
            <a:r>
              <a:rPr lang="en-US" altLang="en-US" sz="1600" b="1" dirty="0">
                <a:solidFill>
                  <a:srgbClr val="FFFFFF"/>
                </a:solidFill>
                <a:latin typeface="Calibri" panose="020F0502020204030204" pitchFamily="34" charset="0"/>
                <a:cs typeface="Arial" panose="020B0604020202020204" pitchFamily="34" charset="0"/>
              </a:rPr>
              <a:t>PO*</a:t>
            </a:r>
          </a:p>
          <a:p>
            <a:pPr lvl="0" algn="ctr" eaLnBrk="0" fontAlgn="base" hangingPunct="0">
              <a:lnSpc>
                <a:spcPct val="100000"/>
              </a:lnSpc>
              <a:spcBef>
                <a:spcPct val="0"/>
              </a:spcBef>
              <a:spcAft>
                <a:spcPct val="0"/>
              </a:spcAft>
              <a:buClrTx/>
              <a:buNone/>
            </a:pPr>
            <a:r>
              <a:rPr lang="en-US" altLang="en-US" sz="1600" dirty="0">
                <a:solidFill>
                  <a:srgbClr val="FFFFFF"/>
                </a:solidFill>
                <a:latin typeface="Calibri" panose="020F0502020204030204" pitchFamily="34" charset="0"/>
                <a:cs typeface="Arial" panose="020B0604020202020204" pitchFamily="34" charset="0"/>
              </a:rPr>
              <a:t>800 mg </a:t>
            </a:r>
            <a:r>
              <a:rPr lang="ro-RO" altLang="en-US" sz="1600" dirty="0" smtClean="0">
                <a:solidFill>
                  <a:srgbClr val="FFFFFF"/>
                </a:solidFill>
                <a:latin typeface="Calibri" panose="020F0502020204030204" pitchFamily="34" charset="0"/>
                <a:cs typeface="Arial" panose="020B0604020202020204" pitchFamily="34" charset="0"/>
              </a:rPr>
              <a:t>la</a:t>
            </a:r>
            <a:r>
              <a:rPr lang="en-US" altLang="en-US" sz="1600" dirty="0" smtClean="0">
                <a:solidFill>
                  <a:srgbClr val="FFFFFF"/>
                </a:solidFill>
                <a:latin typeface="Calibri" panose="020F0502020204030204" pitchFamily="34" charset="0"/>
                <a:cs typeface="Arial" panose="020B0604020202020204" pitchFamily="34" charset="0"/>
              </a:rPr>
              <a:t> </a:t>
            </a:r>
            <a:r>
              <a:rPr lang="en-US" altLang="en-US" sz="1600" dirty="0">
                <a:solidFill>
                  <a:srgbClr val="FFFFFF"/>
                </a:solidFill>
                <a:latin typeface="Calibri" panose="020F0502020204030204" pitchFamily="34" charset="0"/>
                <a:cs typeface="Arial" panose="020B0604020202020204" pitchFamily="34" charset="0"/>
              </a:rPr>
              <a:t>0, 6, 12 </a:t>
            </a:r>
            <a:r>
              <a:rPr lang="ro-RO" altLang="en-US" sz="1600" dirty="0" smtClean="0">
                <a:solidFill>
                  <a:srgbClr val="FFFFFF"/>
                </a:solidFill>
                <a:latin typeface="Calibri" panose="020F0502020204030204" pitchFamily="34" charset="0"/>
              </a:rPr>
              <a:t>ore</a:t>
            </a:r>
            <a:r>
              <a:rPr lang="en-US" altLang="en-US" sz="1600" dirty="0" smtClean="0">
                <a:solidFill>
                  <a:srgbClr val="FFFFFF"/>
                </a:solidFill>
                <a:latin typeface="Calibri" panose="020F0502020204030204" pitchFamily="34" charset="0"/>
                <a:cs typeface="Arial" panose="020B0604020202020204" pitchFamily="34" charset="0"/>
              </a:rPr>
              <a:t>; </a:t>
            </a:r>
            <a:r>
              <a:rPr lang="en-US" altLang="en-US" sz="1600" dirty="0">
                <a:solidFill>
                  <a:srgbClr val="FFFFFF"/>
                </a:solidFill>
                <a:latin typeface="Calibri" panose="020F0502020204030204" pitchFamily="34" charset="0"/>
                <a:cs typeface="Arial" panose="020B0604020202020204" pitchFamily="34" charset="0"/>
              </a:rPr>
              <a:t>400 mg BID </a:t>
            </a:r>
            <a:r>
              <a:rPr lang="ro-RO" altLang="en-US" sz="1600" dirty="0" smtClean="0">
                <a:solidFill>
                  <a:srgbClr val="FFFFFF"/>
                </a:solidFill>
                <a:latin typeface="Calibri" panose="020F0502020204030204" pitchFamily="34" charset="0"/>
              </a:rPr>
              <a:t>zilele</a:t>
            </a:r>
            <a:r>
              <a:rPr lang="en-US" altLang="en-US" sz="1600" dirty="0" smtClean="0">
                <a:solidFill>
                  <a:srgbClr val="FFFFFF"/>
                </a:solidFill>
                <a:latin typeface="Calibri" panose="020F0502020204030204" pitchFamily="34" charset="0"/>
                <a:cs typeface="Arial" panose="020B0604020202020204" pitchFamily="34" charset="0"/>
              </a:rPr>
              <a:t> </a:t>
            </a:r>
            <a:r>
              <a:rPr lang="en-US" altLang="en-US" sz="1600" dirty="0">
                <a:solidFill>
                  <a:srgbClr val="FFFFFF"/>
                </a:solidFill>
                <a:latin typeface="Calibri" panose="020F0502020204030204" pitchFamily="34" charset="0"/>
                <a:cs typeface="Arial" panose="020B0604020202020204" pitchFamily="34" charset="0"/>
              </a:rPr>
              <a:t>2-10</a:t>
            </a:r>
          </a:p>
          <a:p>
            <a:pPr lvl="0" algn="ctr" eaLnBrk="0" fontAlgn="base" hangingPunct="0">
              <a:lnSpc>
                <a:spcPct val="100000"/>
              </a:lnSpc>
              <a:spcBef>
                <a:spcPct val="0"/>
              </a:spcBef>
              <a:spcAft>
                <a:spcPct val="0"/>
              </a:spcAft>
              <a:buClrTx/>
              <a:buNone/>
            </a:pPr>
            <a:r>
              <a:rPr lang="en-US" altLang="en-US" sz="1600" dirty="0">
                <a:solidFill>
                  <a:srgbClr val="FFFFFF"/>
                </a:solidFill>
                <a:latin typeface="Calibri" panose="020F0502020204030204" pitchFamily="34" charset="0"/>
                <a:cs typeface="Arial" panose="020B0604020202020204" pitchFamily="34" charset="0"/>
              </a:rPr>
              <a:t>(n = 954)</a:t>
            </a:r>
          </a:p>
        </p:txBody>
      </p:sp>
      <p:sp>
        <p:nvSpPr>
          <p:cNvPr id="19465" name="Line 51">
            <a:extLst>
              <a:ext uri="{FF2B5EF4-FFF2-40B4-BE49-F238E27FC236}">
                <a16:creationId xmlns:a16="http://schemas.microsoft.com/office/drawing/2014/main" xmlns="" id="{7461FA41-FD04-4621-9D2A-15010230E2A0}"/>
              </a:ext>
            </a:extLst>
          </p:cNvPr>
          <p:cNvSpPr>
            <a:spLocks noChangeShapeType="1"/>
          </p:cNvSpPr>
          <p:nvPr/>
        </p:nvSpPr>
        <p:spPr bwMode="auto">
          <a:xfrm rot="16200000">
            <a:off x="8618672" y="3529870"/>
            <a:ext cx="0" cy="577519"/>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467" name="Line 53">
            <a:extLst>
              <a:ext uri="{FF2B5EF4-FFF2-40B4-BE49-F238E27FC236}">
                <a16:creationId xmlns:a16="http://schemas.microsoft.com/office/drawing/2014/main" xmlns="" id="{19B47B8E-7D11-46DE-BD1E-B2309FDE5C23}"/>
              </a:ext>
            </a:extLst>
          </p:cNvPr>
          <p:cNvSpPr>
            <a:spLocks noChangeShapeType="1"/>
          </p:cNvSpPr>
          <p:nvPr/>
        </p:nvSpPr>
        <p:spPr bwMode="auto">
          <a:xfrm flipV="1">
            <a:off x="3147749" y="3141334"/>
            <a:ext cx="942952" cy="13574"/>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468" name="Line 54">
            <a:extLst>
              <a:ext uri="{FF2B5EF4-FFF2-40B4-BE49-F238E27FC236}">
                <a16:creationId xmlns:a16="http://schemas.microsoft.com/office/drawing/2014/main" xmlns="" id="{D1F2E6DC-39ED-43FE-A784-E6851ADCA3EA}"/>
              </a:ext>
            </a:extLst>
          </p:cNvPr>
          <p:cNvSpPr>
            <a:spLocks noChangeShapeType="1"/>
          </p:cNvSpPr>
          <p:nvPr/>
        </p:nvSpPr>
        <p:spPr bwMode="auto">
          <a:xfrm flipV="1">
            <a:off x="3147749" y="2274446"/>
            <a:ext cx="942952" cy="331596"/>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xmlns="" id="{BE0AC891-A704-434F-89A0-C30F70275488}"/>
              </a:ext>
            </a:extLst>
          </p:cNvPr>
          <p:cNvSpPr txBox="1"/>
          <p:nvPr/>
        </p:nvSpPr>
        <p:spPr bwMode="auto">
          <a:xfrm>
            <a:off x="975356" y="5802256"/>
            <a:ext cx="10136166"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spcAft>
                <a:spcPct val="0"/>
              </a:spcAft>
            </a:pPr>
            <a:r>
              <a:rPr lang="en-US" sz="1400" b="0" dirty="0" smtClean="0">
                <a:solidFill>
                  <a:schemeClr val="bg1"/>
                </a:solidFill>
                <a:latin typeface="Calibri" panose="020F0502020204030204" pitchFamily="34" charset="0"/>
              </a:rPr>
              <a:t>*</a:t>
            </a:r>
            <a:r>
              <a:rPr lang="ro-RO" sz="1400" b="0" dirty="0" smtClean="0">
                <a:solidFill>
                  <a:schemeClr val="bg1"/>
                </a:solidFill>
                <a:latin typeface="Calibri" panose="020F0502020204030204" pitchFamily="34" charset="0"/>
              </a:rPr>
              <a:t>Dacă se administrează pe sondă nazogastrică, doza de încărcare este 600 mg BID, urmată de 400 mg QD timp de 9 zile</a:t>
            </a:r>
            <a:r>
              <a:rPr lang="en-US" sz="1400" b="0" dirty="0" smtClean="0">
                <a:solidFill>
                  <a:schemeClr val="bg1"/>
                </a:solidFill>
                <a:latin typeface="Calibri" panose="020F0502020204030204" pitchFamily="34" charset="0"/>
              </a:rPr>
              <a:t>. </a:t>
            </a:r>
            <a:r>
              <a:rPr lang="en-US" sz="1400" b="0" dirty="0">
                <a:solidFill>
                  <a:schemeClr val="bg1"/>
                </a:solidFill>
                <a:latin typeface="Calibri" panose="020F0502020204030204" pitchFamily="34" charset="0"/>
              </a:rPr>
              <a:t/>
            </a:r>
            <a:br>
              <a:rPr lang="en-US" sz="1400" b="0" dirty="0">
                <a:solidFill>
                  <a:schemeClr val="bg1"/>
                </a:solidFill>
                <a:latin typeface="Calibri" panose="020F0502020204030204" pitchFamily="34" charset="0"/>
              </a:rPr>
            </a:br>
            <a:r>
              <a:rPr lang="en-US" sz="1400" b="0" baseline="30000" dirty="0" smtClean="0">
                <a:solidFill>
                  <a:schemeClr val="bg1"/>
                </a:solidFill>
                <a:latin typeface="Calibri" panose="020F0502020204030204" pitchFamily="34" charset="0"/>
              </a:rPr>
              <a:t>†</a:t>
            </a:r>
            <a:r>
              <a:rPr lang="ro-RO" sz="1400" b="0" dirty="0" smtClean="0">
                <a:solidFill>
                  <a:schemeClr val="bg1"/>
                </a:solidFill>
                <a:latin typeface="Calibri" panose="020F0502020204030204" pitchFamily="34" charset="0"/>
              </a:rPr>
              <a:t> Administrat cu</a:t>
            </a:r>
            <a:r>
              <a:rPr lang="en-US" sz="1400" b="0" dirty="0" smtClean="0">
                <a:solidFill>
                  <a:schemeClr val="bg1"/>
                </a:solidFill>
                <a:latin typeface="Calibri" panose="020F0502020204030204" pitchFamily="34" charset="0"/>
              </a:rPr>
              <a:t> </a:t>
            </a:r>
            <a:r>
              <a:rPr lang="en-US" sz="1400" b="0" dirty="0">
                <a:solidFill>
                  <a:schemeClr val="bg1"/>
                </a:solidFill>
                <a:latin typeface="Calibri" panose="020F0502020204030204" pitchFamily="34" charset="0"/>
              </a:rPr>
              <a:t>LPV/RTV </a:t>
            </a:r>
            <a:r>
              <a:rPr lang="ro-RO" sz="1400" b="0" dirty="0" smtClean="0">
                <a:solidFill>
                  <a:schemeClr val="bg1"/>
                </a:solidFill>
                <a:latin typeface="Calibri" panose="020F0502020204030204" pitchFamily="34" charset="0"/>
              </a:rPr>
              <a:t>până la 4 iulie </a:t>
            </a:r>
            <a:r>
              <a:rPr lang="en-US" sz="1400" b="0" dirty="0" smtClean="0">
                <a:solidFill>
                  <a:schemeClr val="bg1"/>
                </a:solidFill>
                <a:latin typeface="Calibri" panose="020F0502020204030204" pitchFamily="34" charset="0"/>
              </a:rPr>
              <a:t>2020 </a:t>
            </a:r>
            <a:r>
              <a:rPr lang="en-US" sz="1400" b="0" dirty="0">
                <a:solidFill>
                  <a:schemeClr val="bg1"/>
                </a:solidFill>
                <a:latin typeface="Calibri" panose="020F0502020204030204" pitchFamily="34" charset="0"/>
              </a:rPr>
              <a:t>(n = 651). </a:t>
            </a:r>
            <a:r>
              <a:rPr lang="ro-RO" sz="1400" b="0" dirty="0" smtClean="0">
                <a:solidFill>
                  <a:schemeClr val="bg1"/>
                </a:solidFill>
                <a:latin typeface="Calibri" panose="020F0502020204030204" pitchFamily="34" charset="0"/>
              </a:rPr>
              <a:t>Pacienților cu oxigen cu debit mare, ventilați sau cu ECMO, li s-au administrat </a:t>
            </a:r>
            <a:r>
              <a:rPr lang="en-US" sz="1400" b="0" dirty="0" smtClean="0">
                <a:solidFill>
                  <a:schemeClr val="bg1"/>
                </a:solidFill>
                <a:latin typeface="Calibri" panose="020F0502020204030204" pitchFamily="34" charset="0"/>
              </a:rPr>
              <a:t>10 </a:t>
            </a:r>
            <a:r>
              <a:rPr lang="el-GR" altLang="en-US" sz="1400" dirty="0">
                <a:solidFill>
                  <a:schemeClr val="bg1"/>
                </a:solidFill>
                <a:latin typeface="Calibri" panose="020F0502020204030204" pitchFamily="34" charset="0"/>
                <a:cs typeface="Arial" panose="020B0604020202020204" pitchFamily="34" charset="0"/>
              </a:rPr>
              <a:t>μ</a:t>
            </a:r>
            <a:r>
              <a:rPr lang="en-US" altLang="en-US" sz="1400" dirty="0">
                <a:solidFill>
                  <a:schemeClr val="bg1"/>
                </a:solidFill>
                <a:latin typeface="Calibri" panose="020F0502020204030204" pitchFamily="34" charset="0"/>
                <a:cs typeface="Arial" panose="020B0604020202020204" pitchFamily="34" charset="0"/>
              </a:rPr>
              <a:t>g IV </a:t>
            </a:r>
            <a:r>
              <a:rPr lang="ro-RO" altLang="en-US" sz="1400" dirty="0" smtClean="0">
                <a:solidFill>
                  <a:schemeClr val="bg1"/>
                </a:solidFill>
                <a:latin typeface="Calibri" panose="020F0502020204030204" pitchFamily="34" charset="0"/>
              </a:rPr>
              <a:t>zilnic, timp de 6 zile.</a:t>
            </a:r>
            <a:endParaRPr lang="en-US" sz="1400" b="0" dirty="0">
              <a:solidFill>
                <a:schemeClr val="bg1"/>
              </a:solidFill>
              <a:latin typeface="Calibri" panose="020F0502020204030204" pitchFamily="34" charset="0"/>
            </a:endParaRPr>
          </a:p>
        </p:txBody>
      </p:sp>
      <p:sp>
        <p:nvSpPr>
          <p:cNvPr id="4" name="Rectangle 50">
            <a:extLst>
              <a:ext uri="{FF2B5EF4-FFF2-40B4-BE49-F238E27FC236}">
                <a16:creationId xmlns:a16="http://schemas.microsoft.com/office/drawing/2014/main" xmlns="" id="{7AC3E792-D6B5-4E8F-ADEF-34527EAA3C09}"/>
              </a:ext>
            </a:extLst>
          </p:cNvPr>
          <p:cNvSpPr>
            <a:spLocks noChangeArrowheads="1"/>
          </p:cNvSpPr>
          <p:nvPr/>
        </p:nvSpPr>
        <p:spPr bwMode="auto">
          <a:xfrm>
            <a:off x="4219981" y="3467701"/>
            <a:ext cx="4041648" cy="731520"/>
          </a:xfrm>
          <a:prstGeom prst="rect">
            <a:avLst/>
          </a:prstGeom>
          <a:solidFill>
            <a:schemeClr val="accent4"/>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600" b="1" dirty="0">
                <a:solidFill>
                  <a:srgbClr val="FFFFFF"/>
                </a:solidFill>
                <a:latin typeface="Calibri" panose="020F0502020204030204" pitchFamily="34" charset="0"/>
                <a:cs typeface="Arial" panose="020B0604020202020204" pitchFamily="34" charset="0"/>
              </a:rPr>
              <a:t>Lopinavir/Ritonavir PO</a:t>
            </a:r>
          </a:p>
          <a:p>
            <a:pPr lvl="0" algn="ctr" eaLnBrk="0" fontAlgn="base" hangingPunct="0">
              <a:lnSpc>
                <a:spcPct val="100000"/>
              </a:lnSpc>
              <a:spcBef>
                <a:spcPct val="0"/>
              </a:spcBef>
              <a:spcAft>
                <a:spcPct val="0"/>
              </a:spcAft>
              <a:buClrTx/>
              <a:buNone/>
            </a:pPr>
            <a:r>
              <a:rPr lang="en-US" altLang="en-US" sz="1600" dirty="0">
                <a:solidFill>
                  <a:srgbClr val="FFFFFF"/>
                </a:solidFill>
                <a:latin typeface="Calibri" panose="020F0502020204030204" pitchFamily="34" charset="0"/>
                <a:cs typeface="Arial" panose="020B0604020202020204" pitchFamily="34" charset="0"/>
              </a:rPr>
              <a:t>400/100 mg BID </a:t>
            </a:r>
            <a:r>
              <a:rPr lang="ro-RO" altLang="en-US" sz="1600" dirty="0" smtClean="0">
                <a:solidFill>
                  <a:srgbClr val="FFFFFF"/>
                </a:solidFill>
                <a:latin typeface="Calibri" panose="020F0502020204030204" pitchFamily="34" charset="0"/>
              </a:rPr>
              <a:t>zilele</a:t>
            </a:r>
            <a:r>
              <a:rPr lang="en-US" altLang="en-US" sz="1600" dirty="0" smtClean="0">
                <a:solidFill>
                  <a:srgbClr val="FFFFFF"/>
                </a:solidFill>
                <a:latin typeface="Calibri" panose="020F0502020204030204" pitchFamily="34" charset="0"/>
                <a:cs typeface="Arial" panose="020B0604020202020204" pitchFamily="34" charset="0"/>
              </a:rPr>
              <a:t> </a:t>
            </a:r>
            <a:r>
              <a:rPr lang="en-US" altLang="en-US" sz="1600" dirty="0">
                <a:solidFill>
                  <a:srgbClr val="FFFFFF"/>
                </a:solidFill>
                <a:latin typeface="Calibri" panose="020F0502020204030204" pitchFamily="34" charset="0"/>
                <a:cs typeface="Arial" panose="020B0604020202020204" pitchFamily="34" charset="0"/>
              </a:rPr>
              <a:t>1-14</a:t>
            </a:r>
          </a:p>
          <a:p>
            <a:pPr lvl="0" algn="ctr" eaLnBrk="0" fontAlgn="base" hangingPunct="0">
              <a:lnSpc>
                <a:spcPct val="100000"/>
              </a:lnSpc>
              <a:spcBef>
                <a:spcPct val="0"/>
              </a:spcBef>
              <a:spcAft>
                <a:spcPct val="0"/>
              </a:spcAft>
              <a:buClrTx/>
              <a:buNone/>
            </a:pPr>
            <a:r>
              <a:rPr lang="en-US" altLang="en-US" sz="1600" dirty="0">
                <a:solidFill>
                  <a:srgbClr val="FFFFFF"/>
                </a:solidFill>
                <a:latin typeface="Calibri" panose="020F0502020204030204" pitchFamily="34" charset="0"/>
                <a:cs typeface="Arial" panose="020B0604020202020204" pitchFamily="34" charset="0"/>
              </a:rPr>
              <a:t>(n = 1411)</a:t>
            </a:r>
          </a:p>
        </p:txBody>
      </p:sp>
      <p:sp>
        <p:nvSpPr>
          <p:cNvPr id="5" name="Rectangle 50">
            <a:extLst>
              <a:ext uri="{FF2B5EF4-FFF2-40B4-BE49-F238E27FC236}">
                <a16:creationId xmlns:a16="http://schemas.microsoft.com/office/drawing/2014/main" xmlns="" id="{D6964F00-9705-4F6A-BCEA-49CB1460A09E}"/>
              </a:ext>
            </a:extLst>
          </p:cNvPr>
          <p:cNvSpPr>
            <a:spLocks noChangeArrowheads="1"/>
          </p:cNvSpPr>
          <p:nvPr/>
        </p:nvSpPr>
        <p:spPr bwMode="auto">
          <a:xfrm>
            <a:off x="4216735" y="4253076"/>
            <a:ext cx="4041648" cy="731520"/>
          </a:xfrm>
          <a:prstGeom prst="rect">
            <a:avLst/>
          </a:prstGeom>
          <a:solidFill>
            <a:schemeClr val="accent5"/>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600" b="1" dirty="0">
                <a:solidFill>
                  <a:schemeClr val="bg1"/>
                </a:solidFill>
                <a:latin typeface="Calibri" panose="020F0502020204030204" pitchFamily="34" charset="0"/>
                <a:cs typeface="Arial" panose="020B0604020202020204" pitchFamily="34" charset="0"/>
              </a:rPr>
              <a:t>Interferon-</a:t>
            </a:r>
            <a:r>
              <a:rPr lang="el-GR" altLang="en-US" sz="1600" b="1" dirty="0">
                <a:solidFill>
                  <a:schemeClr val="bg1"/>
                </a:solidFill>
                <a:latin typeface="Calibri" panose="020F0502020204030204" pitchFamily="34" charset="0"/>
                <a:cs typeface="Arial" panose="020B0604020202020204" pitchFamily="34" charset="0"/>
              </a:rPr>
              <a:t>β</a:t>
            </a:r>
            <a:r>
              <a:rPr lang="en-US" altLang="en-US" sz="1600" b="1" dirty="0">
                <a:solidFill>
                  <a:schemeClr val="bg1"/>
                </a:solidFill>
                <a:latin typeface="Calibri" panose="020F0502020204030204" pitchFamily="34" charset="0"/>
                <a:cs typeface="Arial" panose="020B0604020202020204" pitchFamily="34" charset="0"/>
              </a:rPr>
              <a:t>1a SQ</a:t>
            </a:r>
            <a:r>
              <a:rPr lang="en-US" altLang="en-US" sz="1600" b="1" baseline="30000" dirty="0">
                <a:solidFill>
                  <a:schemeClr val="bg1"/>
                </a:solidFill>
                <a:latin typeface="Calibri" panose="020F0502020204030204" pitchFamily="34" charset="0"/>
                <a:cs typeface="Arial" panose="020B0604020202020204" pitchFamily="34" charset="0"/>
              </a:rPr>
              <a:t>†</a:t>
            </a:r>
          </a:p>
          <a:p>
            <a:pPr lvl="0" algn="ctr" eaLnBrk="0" fontAlgn="base" hangingPunct="0">
              <a:lnSpc>
                <a:spcPct val="100000"/>
              </a:lnSpc>
              <a:spcBef>
                <a:spcPct val="0"/>
              </a:spcBef>
              <a:spcAft>
                <a:spcPct val="0"/>
              </a:spcAft>
              <a:buClrTx/>
              <a:buNone/>
            </a:pPr>
            <a:r>
              <a:rPr lang="en-US" altLang="en-US" sz="1600" dirty="0">
                <a:solidFill>
                  <a:schemeClr val="bg1"/>
                </a:solidFill>
                <a:latin typeface="Calibri" panose="020F0502020204030204" pitchFamily="34" charset="0"/>
                <a:cs typeface="Arial" panose="020B0604020202020204" pitchFamily="34" charset="0"/>
              </a:rPr>
              <a:t>44 </a:t>
            </a:r>
            <a:r>
              <a:rPr lang="el-GR" altLang="en-US" sz="1600" dirty="0">
                <a:solidFill>
                  <a:schemeClr val="bg1"/>
                </a:solidFill>
                <a:latin typeface="Calibri" panose="020F0502020204030204" pitchFamily="34" charset="0"/>
                <a:cs typeface="Arial" panose="020B0604020202020204" pitchFamily="34" charset="0"/>
              </a:rPr>
              <a:t>μ</a:t>
            </a:r>
            <a:r>
              <a:rPr lang="en-US" altLang="en-US" sz="1600" dirty="0">
                <a:solidFill>
                  <a:schemeClr val="bg1"/>
                </a:solidFill>
                <a:latin typeface="Calibri" panose="020F0502020204030204" pitchFamily="34" charset="0"/>
                <a:cs typeface="Arial" panose="020B0604020202020204" pitchFamily="34" charset="0"/>
              </a:rPr>
              <a:t>g </a:t>
            </a:r>
            <a:r>
              <a:rPr lang="en-US" altLang="en-US" sz="1600" dirty="0" smtClean="0">
                <a:solidFill>
                  <a:schemeClr val="bg1"/>
                </a:solidFill>
                <a:latin typeface="Calibri" panose="020F0502020204030204" pitchFamily="34" charset="0"/>
                <a:cs typeface="Arial" panose="020B0604020202020204" pitchFamily="34" charset="0"/>
              </a:rPr>
              <a:t>on </a:t>
            </a:r>
            <a:r>
              <a:rPr lang="ro-RO" altLang="en-US" sz="1600" dirty="0" smtClean="0">
                <a:solidFill>
                  <a:schemeClr val="bg1"/>
                </a:solidFill>
                <a:latin typeface="Calibri" panose="020F0502020204030204" pitchFamily="34" charset="0"/>
              </a:rPr>
              <a:t>zilele</a:t>
            </a:r>
            <a:r>
              <a:rPr lang="en-US" altLang="en-US" sz="1600" dirty="0" smtClean="0">
                <a:solidFill>
                  <a:schemeClr val="bg1"/>
                </a:solidFill>
                <a:latin typeface="Calibri" panose="020F0502020204030204" pitchFamily="34" charset="0"/>
                <a:cs typeface="Arial" panose="020B0604020202020204" pitchFamily="34" charset="0"/>
              </a:rPr>
              <a:t> 1</a:t>
            </a:r>
            <a:r>
              <a:rPr lang="en-US" altLang="en-US" sz="1600" dirty="0">
                <a:solidFill>
                  <a:schemeClr val="bg1"/>
                </a:solidFill>
                <a:latin typeface="Calibri" panose="020F0502020204030204" pitchFamily="34" charset="0"/>
                <a:cs typeface="Arial" panose="020B0604020202020204" pitchFamily="34" charset="0"/>
              </a:rPr>
              <a:t>, </a:t>
            </a:r>
            <a:r>
              <a:rPr lang="en-US" altLang="en-US" sz="1600" dirty="0" smtClean="0">
                <a:solidFill>
                  <a:schemeClr val="bg1"/>
                </a:solidFill>
                <a:latin typeface="Calibri" panose="020F0502020204030204" pitchFamily="34" charset="0"/>
                <a:cs typeface="Arial" panose="020B0604020202020204" pitchFamily="34" charset="0"/>
              </a:rPr>
              <a:t>3</a:t>
            </a:r>
            <a:r>
              <a:rPr lang="ro-RO" altLang="en-US" sz="1600" dirty="0" smtClean="0">
                <a:solidFill>
                  <a:schemeClr val="bg1"/>
                </a:solidFill>
                <a:latin typeface="Calibri" panose="020F0502020204030204" pitchFamily="34" charset="0"/>
                <a:cs typeface="Arial" panose="020B0604020202020204" pitchFamily="34" charset="0"/>
              </a:rPr>
              <a:t> și </a:t>
            </a:r>
            <a:r>
              <a:rPr lang="en-US" altLang="en-US" sz="1600" dirty="0" smtClean="0">
                <a:solidFill>
                  <a:schemeClr val="bg1"/>
                </a:solidFill>
                <a:latin typeface="Calibri" panose="020F0502020204030204" pitchFamily="34" charset="0"/>
                <a:cs typeface="Arial" panose="020B0604020202020204" pitchFamily="34" charset="0"/>
              </a:rPr>
              <a:t>6</a:t>
            </a:r>
            <a:endParaRPr lang="en-US" altLang="en-US" sz="1600" dirty="0">
              <a:solidFill>
                <a:schemeClr val="bg1"/>
              </a:solidFill>
              <a:latin typeface="Calibri" panose="020F0502020204030204" pitchFamily="34" charset="0"/>
              <a:cs typeface="Arial" panose="020B0604020202020204" pitchFamily="34" charset="0"/>
            </a:endParaRPr>
          </a:p>
          <a:p>
            <a:pPr lvl="0" algn="ctr" eaLnBrk="0" fontAlgn="base" hangingPunct="0">
              <a:lnSpc>
                <a:spcPct val="100000"/>
              </a:lnSpc>
              <a:spcBef>
                <a:spcPct val="0"/>
              </a:spcBef>
              <a:spcAft>
                <a:spcPct val="0"/>
              </a:spcAft>
              <a:buClrTx/>
              <a:buNone/>
            </a:pPr>
            <a:r>
              <a:rPr lang="en-US" altLang="en-US" sz="1600" dirty="0">
                <a:solidFill>
                  <a:schemeClr val="bg1"/>
                </a:solidFill>
                <a:latin typeface="Calibri" panose="020F0502020204030204" pitchFamily="34" charset="0"/>
                <a:cs typeface="Arial" panose="020B0604020202020204" pitchFamily="34" charset="0"/>
              </a:rPr>
              <a:t>(n = 2063)</a:t>
            </a:r>
          </a:p>
        </p:txBody>
      </p:sp>
      <p:sp>
        <p:nvSpPr>
          <p:cNvPr id="6" name="Rectangle 50">
            <a:extLst>
              <a:ext uri="{FF2B5EF4-FFF2-40B4-BE49-F238E27FC236}">
                <a16:creationId xmlns:a16="http://schemas.microsoft.com/office/drawing/2014/main" xmlns="" id="{106A966F-2DE2-44FA-8E1F-0C24E11FFD83}"/>
              </a:ext>
            </a:extLst>
          </p:cNvPr>
          <p:cNvSpPr>
            <a:spLocks noChangeArrowheads="1"/>
          </p:cNvSpPr>
          <p:nvPr/>
        </p:nvSpPr>
        <p:spPr bwMode="auto">
          <a:xfrm>
            <a:off x="4216735" y="5029797"/>
            <a:ext cx="4041648" cy="731520"/>
          </a:xfrm>
          <a:prstGeom prst="rect">
            <a:avLst/>
          </a:prstGeom>
          <a:solidFill>
            <a:schemeClr val="accent6"/>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ro-RO" altLang="en-US" sz="1600" b="1" dirty="0" smtClean="0">
                <a:solidFill>
                  <a:srgbClr val="FFFFFF"/>
                </a:solidFill>
                <a:latin typeface="Calibri" panose="020F0502020204030204" pitchFamily="34" charset="0"/>
                <a:cs typeface="Arial" panose="020B0604020202020204" pitchFamily="34" charset="0"/>
              </a:rPr>
              <a:t>Standard de îngrijire</a:t>
            </a:r>
            <a:endParaRPr lang="en-US" altLang="en-US" sz="1600" b="1" baseline="30000" dirty="0">
              <a:solidFill>
                <a:srgbClr val="FFFFFF"/>
              </a:solidFill>
              <a:latin typeface="Calibri" panose="020F0502020204030204" pitchFamily="34" charset="0"/>
              <a:cs typeface="Arial" panose="020B0604020202020204" pitchFamily="34" charset="0"/>
            </a:endParaRPr>
          </a:p>
          <a:p>
            <a:pPr lvl="0" algn="ctr" eaLnBrk="0" fontAlgn="base" hangingPunct="0">
              <a:lnSpc>
                <a:spcPct val="100000"/>
              </a:lnSpc>
              <a:spcBef>
                <a:spcPct val="0"/>
              </a:spcBef>
              <a:spcAft>
                <a:spcPct val="0"/>
              </a:spcAft>
              <a:buClrTx/>
              <a:buNone/>
            </a:pPr>
            <a:r>
              <a:rPr lang="en-US" altLang="en-US" sz="1600" dirty="0">
                <a:solidFill>
                  <a:srgbClr val="FFFFFF"/>
                </a:solidFill>
                <a:latin typeface="Calibri" panose="020F0502020204030204" pitchFamily="34" charset="0"/>
                <a:cs typeface="Arial" panose="020B0604020202020204" pitchFamily="34" charset="0"/>
              </a:rPr>
              <a:t>(n = 4088)</a:t>
            </a:r>
          </a:p>
        </p:txBody>
      </p:sp>
      <p:sp>
        <p:nvSpPr>
          <p:cNvPr id="7" name="Line 53">
            <a:extLst>
              <a:ext uri="{FF2B5EF4-FFF2-40B4-BE49-F238E27FC236}">
                <a16:creationId xmlns:a16="http://schemas.microsoft.com/office/drawing/2014/main" xmlns="" id="{C782C805-B52A-4CFC-8804-B0D80B28E3FB}"/>
              </a:ext>
            </a:extLst>
          </p:cNvPr>
          <p:cNvSpPr>
            <a:spLocks noChangeShapeType="1"/>
          </p:cNvSpPr>
          <p:nvPr/>
        </p:nvSpPr>
        <p:spPr bwMode="auto">
          <a:xfrm flipV="1">
            <a:off x="3147749" y="3818630"/>
            <a:ext cx="942952" cy="8561"/>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 name="Line 53">
            <a:extLst>
              <a:ext uri="{FF2B5EF4-FFF2-40B4-BE49-F238E27FC236}">
                <a16:creationId xmlns:a16="http://schemas.microsoft.com/office/drawing/2014/main" xmlns="" id="{126F70D5-66E2-4226-A195-35B428C41A0D}"/>
              </a:ext>
            </a:extLst>
          </p:cNvPr>
          <p:cNvSpPr>
            <a:spLocks noChangeShapeType="1"/>
          </p:cNvSpPr>
          <p:nvPr/>
        </p:nvSpPr>
        <p:spPr bwMode="auto">
          <a:xfrm flipV="1">
            <a:off x="3147750" y="4595614"/>
            <a:ext cx="942952" cy="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 name="Line 54">
            <a:extLst>
              <a:ext uri="{FF2B5EF4-FFF2-40B4-BE49-F238E27FC236}">
                <a16:creationId xmlns:a16="http://schemas.microsoft.com/office/drawing/2014/main" xmlns="" id="{11C6E2AE-D65E-4C96-9548-01724F94C12B}"/>
              </a:ext>
            </a:extLst>
          </p:cNvPr>
          <p:cNvSpPr>
            <a:spLocks noChangeShapeType="1"/>
          </p:cNvSpPr>
          <p:nvPr/>
        </p:nvSpPr>
        <p:spPr bwMode="auto">
          <a:xfrm>
            <a:off x="3147749" y="5206841"/>
            <a:ext cx="942952" cy="265917"/>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 name="Text Box 15">
            <a:extLst>
              <a:ext uri="{FF2B5EF4-FFF2-40B4-BE49-F238E27FC236}">
                <a16:creationId xmlns:a16="http://schemas.microsoft.com/office/drawing/2014/main" xmlns="" id="{EE638823-6B8A-4E23-A554-6205C016D687}"/>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Pan. </a:t>
            </a:r>
            <a:r>
              <a:rPr lang="en-US" altLang="en-US" sz="1200" b="0" spc="-10" dirty="0" err="1">
                <a:solidFill>
                  <a:schemeClr val="bg2"/>
                </a:solidFill>
                <a:latin typeface="Calibri" panose="020F0502020204030204" pitchFamily="34" charset="0"/>
              </a:rPr>
              <a:t>MedRxiv</a:t>
            </a:r>
            <a:r>
              <a:rPr lang="en-US" altLang="en-US" sz="1200" b="0" spc="-10" dirty="0">
                <a:solidFill>
                  <a:schemeClr val="bg2"/>
                </a:solidFill>
                <a:latin typeface="Calibri" panose="020F0502020204030204" pitchFamily="34" charset="0"/>
              </a:rPr>
              <a:t>. 2020;[Preprint]. Note: this publication has not been peer reviewed. NCT04280705.</a:t>
            </a:r>
            <a:endParaRPr lang="en-US" altLang="en-US" sz="1200" b="0" dirty="0">
              <a:solidFill>
                <a:schemeClr val="bg2"/>
              </a:solidFill>
              <a:latin typeface="Calibri" panose="020F0502020204030204" pitchFamily="34" charset="0"/>
              <a:cs typeface="+mn-cs"/>
            </a:endParaRPr>
          </a:p>
        </p:txBody>
      </p:sp>
      <p:sp>
        <p:nvSpPr>
          <p:cNvPr id="12" name="Rectangle 11">
            <a:extLst>
              <a:ext uri="{FF2B5EF4-FFF2-40B4-BE49-F238E27FC236}">
                <a16:creationId xmlns:a16="http://schemas.microsoft.com/office/drawing/2014/main" xmlns="" id="{B6A5E557-3DE2-43C2-9846-1B5C53F36BB1}"/>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 xmlns:p14="http://schemas.microsoft.com/office/powerpoint/2010/main" val="41282334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4630-BFD5-455B-BFFD-78997434FB7E}"/>
              </a:ext>
            </a:extLst>
          </p:cNvPr>
          <p:cNvSpPr>
            <a:spLocks noGrp="1"/>
          </p:cNvSpPr>
          <p:nvPr>
            <p:ph type="title"/>
          </p:nvPr>
        </p:nvSpPr>
        <p:spPr/>
        <p:txBody>
          <a:bodyPr/>
          <a:lstStyle/>
          <a:p>
            <a:pPr algn="ctr"/>
            <a:r>
              <a:rPr lang="en-US" dirty="0">
                <a:solidFill>
                  <a:schemeClr val="bg1"/>
                </a:solidFill>
              </a:rPr>
              <a:t>WHO SOLIDARITY: 28-Day Mortality for </a:t>
            </a:r>
            <a:br>
              <a:rPr lang="en-US" dirty="0">
                <a:solidFill>
                  <a:schemeClr val="bg1"/>
                </a:solidFill>
              </a:rPr>
            </a:br>
            <a:r>
              <a:rPr lang="en-US" dirty="0">
                <a:solidFill>
                  <a:schemeClr val="bg1"/>
                </a:solidFill>
              </a:rPr>
              <a:t>Patients Treated With Remdesivir or HCQ</a:t>
            </a:r>
          </a:p>
        </p:txBody>
      </p:sp>
      <p:grpSp>
        <p:nvGrpSpPr>
          <p:cNvPr id="4" name="Group 1">
            <a:extLst>
              <a:ext uri="{FF2B5EF4-FFF2-40B4-BE49-F238E27FC236}">
                <a16:creationId xmlns:a16="http://schemas.microsoft.com/office/drawing/2014/main" xmlns="" id="{EFFB418B-20CF-40ED-AD44-CEB52EF8B800}"/>
              </a:ext>
            </a:extLst>
          </p:cNvPr>
          <p:cNvGrpSpPr>
            <a:grpSpLocks/>
          </p:cNvGrpSpPr>
          <p:nvPr/>
        </p:nvGrpSpPr>
        <p:grpSpPr bwMode="auto">
          <a:xfrm>
            <a:off x="9392911" y="6213768"/>
            <a:ext cx="2488502" cy="449064"/>
            <a:chOff x="9602074" y="3550251"/>
            <a:chExt cx="2488502" cy="449257"/>
          </a:xfrm>
        </p:grpSpPr>
        <p:pic>
          <p:nvPicPr>
            <p:cNvPr id="20" name="Picture 19">
              <a:extLst>
                <a:ext uri="{FF2B5EF4-FFF2-40B4-BE49-F238E27FC236}">
                  <a16:creationId xmlns:a16="http://schemas.microsoft.com/office/drawing/2014/main" xmlns="" id="{6E90D34C-9A24-44AD-A796-8DC15423821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1" name="Rectangle 8">
              <a:extLst>
                <a:ext uri="{FF2B5EF4-FFF2-40B4-BE49-F238E27FC236}">
                  <a16:creationId xmlns:a16="http://schemas.microsoft.com/office/drawing/2014/main" xmlns="" id="{3DD61B32-05D8-44D9-A850-83249614DFE3}"/>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grpSp>
        <p:nvGrpSpPr>
          <p:cNvPr id="5" name="Group 3">
            <a:extLst>
              <a:ext uri="{FF2B5EF4-FFF2-40B4-BE49-F238E27FC236}">
                <a16:creationId xmlns:a16="http://schemas.microsoft.com/office/drawing/2014/main" xmlns="" id="{CC1ED054-78E7-424B-8AE0-4BCB23AE63C8}"/>
              </a:ext>
            </a:extLst>
          </p:cNvPr>
          <p:cNvGrpSpPr/>
          <p:nvPr/>
        </p:nvGrpSpPr>
        <p:grpSpPr>
          <a:xfrm>
            <a:off x="802433" y="1507531"/>
            <a:ext cx="11103080" cy="4893269"/>
            <a:chOff x="1211177" y="1649821"/>
            <a:chExt cx="8450571" cy="3724274"/>
          </a:xfrm>
        </p:grpSpPr>
        <p:sp>
          <p:nvSpPr>
            <p:cNvPr id="120" name="Freeform: Shape 119">
              <a:extLst>
                <a:ext uri="{FF2B5EF4-FFF2-40B4-BE49-F238E27FC236}">
                  <a16:creationId xmlns:a16="http://schemas.microsoft.com/office/drawing/2014/main" xmlns="" id="{D1F42BB0-9303-405C-8BA6-5134858162C0}"/>
                </a:ext>
              </a:extLst>
            </p:cNvPr>
            <p:cNvSpPr/>
            <p:nvPr/>
          </p:nvSpPr>
          <p:spPr bwMode="auto">
            <a:xfrm>
              <a:off x="1939956" y="4384477"/>
              <a:ext cx="2691048" cy="337251"/>
            </a:xfrm>
            <a:custGeom>
              <a:avLst/>
              <a:gdLst>
                <a:gd name="connsiteX0" fmla="*/ 0 w 2691048"/>
                <a:gd name="connsiteY0" fmla="*/ 337251 h 337251"/>
                <a:gd name="connsiteX1" fmla="*/ 66059 w 2691048"/>
                <a:gd name="connsiteY1" fmla="*/ 337251 h 337251"/>
                <a:gd name="connsiteX2" fmla="*/ 66059 w 2691048"/>
                <a:gd name="connsiteY2" fmla="*/ 319867 h 337251"/>
                <a:gd name="connsiteX3" fmla="*/ 146026 w 2691048"/>
                <a:gd name="connsiteY3" fmla="*/ 319867 h 337251"/>
                <a:gd name="connsiteX4" fmla="*/ 159933 w 2691048"/>
                <a:gd name="connsiteY4" fmla="*/ 305960 h 337251"/>
                <a:gd name="connsiteX5" fmla="*/ 257283 w 2691048"/>
                <a:gd name="connsiteY5" fmla="*/ 305960 h 337251"/>
                <a:gd name="connsiteX6" fmla="*/ 257283 w 2691048"/>
                <a:gd name="connsiteY6" fmla="*/ 281622 h 337251"/>
                <a:gd name="connsiteX7" fmla="*/ 351157 w 2691048"/>
                <a:gd name="connsiteY7" fmla="*/ 281622 h 337251"/>
                <a:gd name="connsiteX8" fmla="*/ 351157 w 2691048"/>
                <a:gd name="connsiteY8" fmla="*/ 257284 h 337251"/>
                <a:gd name="connsiteX9" fmla="*/ 441554 w 2691048"/>
                <a:gd name="connsiteY9" fmla="*/ 257284 h 337251"/>
                <a:gd name="connsiteX10" fmla="*/ 441554 w 2691048"/>
                <a:gd name="connsiteY10" fmla="*/ 257284 h 337251"/>
                <a:gd name="connsiteX11" fmla="*/ 528474 w 2691048"/>
                <a:gd name="connsiteY11" fmla="*/ 257284 h 337251"/>
                <a:gd name="connsiteX12" fmla="*/ 528474 w 2691048"/>
                <a:gd name="connsiteY12" fmla="*/ 212086 h 337251"/>
                <a:gd name="connsiteX13" fmla="*/ 625825 w 2691048"/>
                <a:gd name="connsiteY13" fmla="*/ 212086 h 337251"/>
                <a:gd name="connsiteX14" fmla="*/ 625825 w 2691048"/>
                <a:gd name="connsiteY14" fmla="*/ 198178 h 337251"/>
                <a:gd name="connsiteX15" fmla="*/ 733606 w 2691048"/>
                <a:gd name="connsiteY15" fmla="*/ 198178 h 337251"/>
                <a:gd name="connsiteX16" fmla="*/ 733606 w 2691048"/>
                <a:gd name="connsiteY16" fmla="*/ 173841 h 337251"/>
                <a:gd name="connsiteX17" fmla="*/ 824003 w 2691048"/>
                <a:gd name="connsiteY17" fmla="*/ 173841 h 337251"/>
                <a:gd name="connsiteX18" fmla="*/ 824003 w 2691048"/>
                <a:gd name="connsiteY18" fmla="*/ 163410 h 337251"/>
                <a:gd name="connsiteX19" fmla="*/ 914400 w 2691048"/>
                <a:gd name="connsiteY19" fmla="*/ 163410 h 337251"/>
                <a:gd name="connsiteX20" fmla="*/ 914400 w 2691048"/>
                <a:gd name="connsiteY20" fmla="*/ 163410 h 337251"/>
                <a:gd name="connsiteX21" fmla="*/ 914400 w 2691048"/>
                <a:gd name="connsiteY21" fmla="*/ 132119 h 337251"/>
                <a:gd name="connsiteX22" fmla="*/ 1015227 w 2691048"/>
                <a:gd name="connsiteY22" fmla="*/ 132119 h 337251"/>
                <a:gd name="connsiteX23" fmla="*/ 1015227 w 2691048"/>
                <a:gd name="connsiteY23" fmla="*/ 125165 h 337251"/>
                <a:gd name="connsiteX24" fmla="*/ 1116054 w 2691048"/>
                <a:gd name="connsiteY24" fmla="*/ 125165 h 337251"/>
                <a:gd name="connsiteX25" fmla="*/ 1116054 w 2691048"/>
                <a:gd name="connsiteY25" fmla="*/ 107781 h 337251"/>
                <a:gd name="connsiteX26" fmla="*/ 1202975 w 2691048"/>
                <a:gd name="connsiteY26" fmla="*/ 107781 h 337251"/>
                <a:gd name="connsiteX27" fmla="*/ 1202975 w 2691048"/>
                <a:gd name="connsiteY27" fmla="*/ 93874 h 337251"/>
                <a:gd name="connsiteX28" fmla="*/ 1300325 w 2691048"/>
                <a:gd name="connsiteY28" fmla="*/ 93874 h 337251"/>
                <a:gd name="connsiteX29" fmla="*/ 1300325 w 2691048"/>
                <a:gd name="connsiteY29" fmla="*/ 79967 h 337251"/>
                <a:gd name="connsiteX30" fmla="*/ 1401153 w 2691048"/>
                <a:gd name="connsiteY30" fmla="*/ 79967 h 337251"/>
                <a:gd name="connsiteX31" fmla="*/ 1401153 w 2691048"/>
                <a:gd name="connsiteY31" fmla="*/ 69537 h 337251"/>
                <a:gd name="connsiteX32" fmla="*/ 1498503 w 2691048"/>
                <a:gd name="connsiteY32" fmla="*/ 69537 h 337251"/>
                <a:gd name="connsiteX33" fmla="*/ 1498503 w 2691048"/>
                <a:gd name="connsiteY33" fmla="*/ 59106 h 337251"/>
                <a:gd name="connsiteX34" fmla="*/ 1585423 w 2691048"/>
                <a:gd name="connsiteY34" fmla="*/ 59106 h 337251"/>
                <a:gd name="connsiteX35" fmla="*/ 1585423 w 2691048"/>
                <a:gd name="connsiteY35" fmla="*/ 52153 h 337251"/>
                <a:gd name="connsiteX36" fmla="*/ 1686251 w 2691048"/>
                <a:gd name="connsiteY36" fmla="*/ 52153 h 337251"/>
                <a:gd name="connsiteX37" fmla="*/ 1686251 w 2691048"/>
                <a:gd name="connsiteY37" fmla="*/ 48676 h 337251"/>
                <a:gd name="connsiteX38" fmla="*/ 1894859 w 2691048"/>
                <a:gd name="connsiteY38" fmla="*/ 48676 h 337251"/>
                <a:gd name="connsiteX39" fmla="*/ 1894859 w 2691048"/>
                <a:gd name="connsiteY39" fmla="*/ 38245 h 337251"/>
                <a:gd name="connsiteX40" fmla="*/ 1967872 w 2691048"/>
                <a:gd name="connsiteY40" fmla="*/ 38245 h 337251"/>
                <a:gd name="connsiteX41" fmla="*/ 1967872 w 2691048"/>
                <a:gd name="connsiteY41" fmla="*/ 27815 h 337251"/>
                <a:gd name="connsiteX42" fmla="*/ 2155619 w 2691048"/>
                <a:gd name="connsiteY42" fmla="*/ 27815 h 337251"/>
                <a:gd name="connsiteX43" fmla="*/ 2162573 w 2691048"/>
                <a:gd name="connsiteY43" fmla="*/ 27815 h 337251"/>
                <a:gd name="connsiteX44" fmla="*/ 2263400 w 2691048"/>
                <a:gd name="connsiteY44" fmla="*/ 27815 h 337251"/>
                <a:gd name="connsiteX45" fmla="*/ 2263400 w 2691048"/>
                <a:gd name="connsiteY45" fmla="*/ 13908 h 337251"/>
                <a:gd name="connsiteX46" fmla="*/ 2350321 w 2691048"/>
                <a:gd name="connsiteY46" fmla="*/ 13908 h 337251"/>
                <a:gd name="connsiteX47" fmla="*/ 2350321 w 2691048"/>
                <a:gd name="connsiteY47" fmla="*/ 0 h 337251"/>
                <a:gd name="connsiteX48" fmla="*/ 2691048 w 2691048"/>
                <a:gd name="connsiteY48" fmla="*/ 0 h 33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91048" h="337251">
                  <a:moveTo>
                    <a:pt x="0" y="337251"/>
                  </a:moveTo>
                  <a:lnTo>
                    <a:pt x="66059" y="337251"/>
                  </a:lnTo>
                  <a:lnTo>
                    <a:pt x="66059" y="319867"/>
                  </a:lnTo>
                  <a:lnTo>
                    <a:pt x="146026" y="319867"/>
                  </a:lnTo>
                  <a:lnTo>
                    <a:pt x="159933" y="305960"/>
                  </a:lnTo>
                  <a:lnTo>
                    <a:pt x="257283" y="305960"/>
                  </a:lnTo>
                  <a:lnTo>
                    <a:pt x="257283" y="281622"/>
                  </a:lnTo>
                  <a:lnTo>
                    <a:pt x="351157" y="281622"/>
                  </a:lnTo>
                  <a:lnTo>
                    <a:pt x="351157" y="257284"/>
                  </a:lnTo>
                  <a:lnTo>
                    <a:pt x="441554" y="257284"/>
                  </a:lnTo>
                  <a:lnTo>
                    <a:pt x="441554" y="257284"/>
                  </a:lnTo>
                  <a:lnTo>
                    <a:pt x="528474" y="257284"/>
                  </a:lnTo>
                  <a:lnTo>
                    <a:pt x="528474" y="212086"/>
                  </a:lnTo>
                  <a:lnTo>
                    <a:pt x="625825" y="212086"/>
                  </a:lnTo>
                  <a:lnTo>
                    <a:pt x="625825" y="198178"/>
                  </a:lnTo>
                  <a:lnTo>
                    <a:pt x="733606" y="198178"/>
                  </a:lnTo>
                  <a:lnTo>
                    <a:pt x="733606" y="173841"/>
                  </a:lnTo>
                  <a:lnTo>
                    <a:pt x="824003" y="173841"/>
                  </a:lnTo>
                  <a:lnTo>
                    <a:pt x="824003" y="163410"/>
                  </a:lnTo>
                  <a:lnTo>
                    <a:pt x="914400" y="163410"/>
                  </a:lnTo>
                  <a:lnTo>
                    <a:pt x="914400" y="163410"/>
                  </a:lnTo>
                  <a:lnTo>
                    <a:pt x="914400" y="132119"/>
                  </a:lnTo>
                  <a:lnTo>
                    <a:pt x="1015227" y="132119"/>
                  </a:lnTo>
                  <a:lnTo>
                    <a:pt x="1015227" y="125165"/>
                  </a:lnTo>
                  <a:lnTo>
                    <a:pt x="1116054" y="125165"/>
                  </a:lnTo>
                  <a:lnTo>
                    <a:pt x="1116054" y="107781"/>
                  </a:lnTo>
                  <a:lnTo>
                    <a:pt x="1202975" y="107781"/>
                  </a:lnTo>
                  <a:lnTo>
                    <a:pt x="1202975" y="93874"/>
                  </a:lnTo>
                  <a:lnTo>
                    <a:pt x="1300325" y="93874"/>
                  </a:lnTo>
                  <a:lnTo>
                    <a:pt x="1300325" y="79967"/>
                  </a:lnTo>
                  <a:lnTo>
                    <a:pt x="1401153" y="79967"/>
                  </a:lnTo>
                  <a:lnTo>
                    <a:pt x="1401153" y="69537"/>
                  </a:lnTo>
                  <a:lnTo>
                    <a:pt x="1498503" y="69537"/>
                  </a:lnTo>
                  <a:lnTo>
                    <a:pt x="1498503" y="59106"/>
                  </a:lnTo>
                  <a:lnTo>
                    <a:pt x="1585423" y="59106"/>
                  </a:lnTo>
                  <a:lnTo>
                    <a:pt x="1585423" y="52153"/>
                  </a:lnTo>
                  <a:lnTo>
                    <a:pt x="1686251" y="52153"/>
                  </a:lnTo>
                  <a:lnTo>
                    <a:pt x="1686251" y="48676"/>
                  </a:lnTo>
                  <a:lnTo>
                    <a:pt x="1894859" y="48676"/>
                  </a:lnTo>
                  <a:lnTo>
                    <a:pt x="1894859" y="38245"/>
                  </a:lnTo>
                  <a:lnTo>
                    <a:pt x="1967872" y="38245"/>
                  </a:lnTo>
                  <a:lnTo>
                    <a:pt x="1967872" y="27815"/>
                  </a:lnTo>
                  <a:lnTo>
                    <a:pt x="2155619" y="27815"/>
                  </a:lnTo>
                  <a:lnTo>
                    <a:pt x="2162573" y="27815"/>
                  </a:lnTo>
                  <a:lnTo>
                    <a:pt x="2263400" y="27815"/>
                  </a:lnTo>
                  <a:lnTo>
                    <a:pt x="2263400" y="13908"/>
                  </a:lnTo>
                  <a:lnTo>
                    <a:pt x="2350321" y="13908"/>
                  </a:lnTo>
                  <a:lnTo>
                    <a:pt x="2350321" y="0"/>
                  </a:lnTo>
                  <a:lnTo>
                    <a:pt x="2691048" y="0"/>
                  </a:lnTo>
                </a:path>
              </a:pathLst>
            </a:custGeom>
            <a:noFill/>
            <a:ln w="28575">
              <a:solidFill>
                <a:schemeClr val="accent6"/>
              </a:solidFill>
              <a:miter lim="800000"/>
              <a:headEnd/>
              <a:tailEnd/>
            </a:ln>
          </p:spPr>
          <p:txBody>
            <a:bodyPr rtlCol="0" anchor="ctr"/>
            <a:lstStyle/>
            <a:p>
              <a:pPr algn="ctr"/>
              <a:endParaRPr lang="en-US" dirty="0"/>
            </a:p>
          </p:txBody>
        </p:sp>
        <p:sp>
          <p:nvSpPr>
            <p:cNvPr id="204" name="Freeform: Shape 203">
              <a:extLst>
                <a:ext uri="{FF2B5EF4-FFF2-40B4-BE49-F238E27FC236}">
                  <a16:creationId xmlns:a16="http://schemas.microsoft.com/office/drawing/2014/main" xmlns="" id="{17B8F763-14CC-4423-B059-EC1AEE639730}"/>
                </a:ext>
              </a:extLst>
            </p:cNvPr>
            <p:cNvSpPr/>
            <p:nvPr/>
          </p:nvSpPr>
          <p:spPr bwMode="auto">
            <a:xfrm>
              <a:off x="6070832" y="4514136"/>
              <a:ext cx="2689882" cy="237265"/>
            </a:xfrm>
            <a:custGeom>
              <a:avLst/>
              <a:gdLst>
                <a:gd name="connsiteX0" fmla="*/ 0 w 2689882"/>
                <a:gd name="connsiteY0" fmla="*/ 237265 h 237265"/>
                <a:gd name="connsiteX1" fmla="*/ 138626 w 2689882"/>
                <a:gd name="connsiteY1" fmla="*/ 237265 h 237265"/>
                <a:gd name="connsiteX2" fmla="*/ 138626 w 2689882"/>
                <a:gd name="connsiteY2" fmla="*/ 197276 h 237265"/>
                <a:gd name="connsiteX3" fmla="*/ 237264 w 2689882"/>
                <a:gd name="connsiteY3" fmla="*/ 197276 h 237265"/>
                <a:gd name="connsiteX4" fmla="*/ 237264 w 2689882"/>
                <a:gd name="connsiteY4" fmla="*/ 175949 h 237265"/>
                <a:gd name="connsiteX5" fmla="*/ 333236 w 2689882"/>
                <a:gd name="connsiteY5" fmla="*/ 175949 h 237265"/>
                <a:gd name="connsiteX6" fmla="*/ 333236 w 2689882"/>
                <a:gd name="connsiteY6" fmla="*/ 149290 h 237265"/>
                <a:gd name="connsiteX7" fmla="*/ 437206 w 2689882"/>
                <a:gd name="connsiteY7" fmla="*/ 149290 h 237265"/>
                <a:gd name="connsiteX8" fmla="*/ 522514 w 2689882"/>
                <a:gd name="connsiteY8" fmla="*/ 149290 h 237265"/>
                <a:gd name="connsiteX9" fmla="*/ 522514 w 2689882"/>
                <a:gd name="connsiteY9" fmla="*/ 149290 h 237265"/>
                <a:gd name="connsiteX10" fmla="*/ 522514 w 2689882"/>
                <a:gd name="connsiteY10" fmla="*/ 119965 h 237265"/>
                <a:gd name="connsiteX11" fmla="*/ 618486 w 2689882"/>
                <a:gd name="connsiteY11" fmla="*/ 119965 h 237265"/>
                <a:gd name="connsiteX12" fmla="*/ 618486 w 2689882"/>
                <a:gd name="connsiteY12" fmla="*/ 119965 h 237265"/>
                <a:gd name="connsiteX13" fmla="*/ 706461 w 2689882"/>
                <a:gd name="connsiteY13" fmla="*/ 119965 h 237265"/>
                <a:gd name="connsiteX14" fmla="*/ 706461 w 2689882"/>
                <a:gd name="connsiteY14" fmla="*/ 119965 h 237265"/>
                <a:gd name="connsiteX15" fmla="*/ 805098 w 2689882"/>
                <a:gd name="connsiteY15" fmla="*/ 119965 h 237265"/>
                <a:gd name="connsiteX16" fmla="*/ 805098 w 2689882"/>
                <a:gd name="connsiteY16" fmla="*/ 93307 h 237265"/>
                <a:gd name="connsiteX17" fmla="*/ 813096 w 2689882"/>
                <a:gd name="connsiteY17" fmla="*/ 93307 h 237265"/>
                <a:gd name="connsiteX18" fmla="*/ 893073 w 2689882"/>
                <a:gd name="connsiteY18" fmla="*/ 93307 h 237265"/>
                <a:gd name="connsiteX19" fmla="*/ 893073 w 2689882"/>
                <a:gd name="connsiteY19" fmla="*/ 74645 h 237265"/>
                <a:gd name="connsiteX20" fmla="*/ 1005040 w 2689882"/>
                <a:gd name="connsiteY20" fmla="*/ 74645 h 237265"/>
                <a:gd name="connsiteX21" fmla="*/ 1005040 w 2689882"/>
                <a:gd name="connsiteY21" fmla="*/ 74645 h 237265"/>
                <a:gd name="connsiteX22" fmla="*/ 1005040 w 2689882"/>
                <a:gd name="connsiteY22" fmla="*/ 50652 h 237265"/>
                <a:gd name="connsiteX23" fmla="*/ 1103678 w 2689882"/>
                <a:gd name="connsiteY23" fmla="*/ 50652 h 237265"/>
                <a:gd name="connsiteX24" fmla="*/ 1103678 w 2689882"/>
                <a:gd name="connsiteY24" fmla="*/ 42655 h 237265"/>
                <a:gd name="connsiteX25" fmla="*/ 1295622 w 2689882"/>
                <a:gd name="connsiteY25" fmla="*/ 42655 h 237265"/>
                <a:gd name="connsiteX26" fmla="*/ 1295622 w 2689882"/>
                <a:gd name="connsiteY26" fmla="*/ 31991 h 237265"/>
                <a:gd name="connsiteX27" fmla="*/ 1476903 w 2689882"/>
                <a:gd name="connsiteY27" fmla="*/ 31991 h 237265"/>
                <a:gd name="connsiteX28" fmla="*/ 1476903 w 2689882"/>
                <a:gd name="connsiteY28" fmla="*/ 26659 h 237265"/>
                <a:gd name="connsiteX29" fmla="*/ 1570209 w 2689882"/>
                <a:gd name="connsiteY29" fmla="*/ 26659 h 237265"/>
                <a:gd name="connsiteX30" fmla="*/ 1570209 w 2689882"/>
                <a:gd name="connsiteY30" fmla="*/ 15996 h 237265"/>
                <a:gd name="connsiteX31" fmla="*/ 1874120 w 2689882"/>
                <a:gd name="connsiteY31" fmla="*/ 15996 h 237265"/>
                <a:gd name="connsiteX32" fmla="*/ 1874120 w 2689882"/>
                <a:gd name="connsiteY32" fmla="*/ 7998 h 237265"/>
                <a:gd name="connsiteX33" fmla="*/ 2159370 w 2689882"/>
                <a:gd name="connsiteY33" fmla="*/ 7998 h 237265"/>
                <a:gd name="connsiteX34" fmla="*/ 2159370 w 2689882"/>
                <a:gd name="connsiteY34" fmla="*/ 0 h 237265"/>
                <a:gd name="connsiteX35" fmla="*/ 2689882 w 2689882"/>
                <a:gd name="connsiteY35" fmla="*/ 0 h 23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89882" h="237265">
                  <a:moveTo>
                    <a:pt x="0" y="237265"/>
                  </a:moveTo>
                  <a:lnTo>
                    <a:pt x="138626" y="237265"/>
                  </a:lnTo>
                  <a:lnTo>
                    <a:pt x="138626" y="197276"/>
                  </a:lnTo>
                  <a:lnTo>
                    <a:pt x="237264" y="197276"/>
                  </a:lnTo>
                  <a:lnTo>
                    <a:pt x="237264" y="175949"/>
                  </a:lnTo>
                  <a:lnTo>
                    <a:pt x="333236" y="175949"/>
                  </a:lnTo>
                  <a:lnTo>
                    <a:pt x="333236" y="149290"/>
                  </a:lnTo>
                  <a:lnTo>
                    <a:pt x="437206" y="149290"/>
                  </a:lnTo>
                  <a:lnTo>
                    <a:pt x="522514" y="149290"/>
                  </a:lnTo>
                  <a:lnTo>
                    <a:pt x="522514" y="149290"/>
                  </a:lnTo>
                  <a:lnTo>
                    <a:pt x="522514" y="119965"/>
                  </a:lnTo>
                  <a:lnTo>
                    <a:pt x="618486" y="119965"/>
                  </a:lnTo>
                  <a:lnTo>
                    <a:pt x="618486" y="119965"/>
                  </a:lnTo>
                  <a:lnTo>
                    <a:pt x="706461" y="119965"/>
                  </a:lnTo>
                  <a:lnTo>
                    <a:pt x="706461" y="119965"/>
                  </a:lnTo>
                  <a:lnTo>
                    <a:pt x="805098" y="119965"/>
                  </a:lnTo>
                  <a:lnTo>
                    <a:pt x="805098" y="93307"/>
                  </a:lnTo>
                  <a:lnTo>
                    <a:pt x="813096" y="93307"/>
                  </a:lnTo>
                  <a:lnTo>
                    <a:pt x="893073" y="93307"/>
                  </a:lnTo>
                  <a:lnTo>
                    <a:pt x="893073" y="74645"/>
                  </a:lnTo>
                  <a:lnTo>
                    <a:pt x="1005040" y="74645"/>
                  </a:lnTo>
                  <a:lnTo>
                    <a:pt x="1005040" y="74645"/>
                  </a:lnTo>
                  <a:lnTo>
                    <a:pt x="1005040" y="50652"/>
                  </a:lnTo>
                  <a:lnTo>
                    <a:pt x="1103678" y="50652"/>
                  </a:lnTo>
                  <a:lnTo>
                    <a:pt x="1103678" y="42655"/>
                  </a:lnTo>
                  <a:lnTo>
                    <a:pt x="1295622" y="42655"/>
                  </a:lnTo>
                  <a:lnTo>
                    <a:pt x="1295622" y="31991"/>
                  </a:lnTo>
                  <a:lnTo>
                    <a:pt x="1476903" y="31991"/>
                  </a:lnTo>
                  <a:lnTo>
                    <a:pt x="1476903" y="26659"/>
                  </a:lnTo>
                  <a:lnTo>
                    <a:pt x="1570209" y="26659"/>
                  </a:lnTo>
                  <a:lnTo>
                    <a:pt x="1570209" y="15996"/>
                  </a:lnTo>
                  <a:lnTo>
                    <a:pt x="1874120" y="15996"/>
                  </a:lnTo>
                  <a:lnTo>
                    <a:pt x="1874120" y="7998"/>
                  </a:lnTo>
                  <a:lnTo>
                    <a:pt x="2159370" y="7998"/>
                  </a:lnTo>
                  <a:lnTo>
                    <a:pt x="2159370" y="0"/>
                  </a:lnTo>
                  <a:lnTo>
                    <a:pt x="2689882" y="0"/>
                  </a:lnTo>
                </a:path>
              </a:pathLst>
            </a:custGeom>
            <a:noFill/>
            <a:ln w="28575">
              <a:solidFill>
                <a:schemeClr val="accent6"/>
              </a:solidFill>
              <a:miter lim="800000"/>
              <a:headEnd/>
              <a:tailEnd/>
            </a:ln>
          </p:spPr>
          <p:txBody>
            <a:bodyPr rtlCol="0" anchor="ctr"/>
            <a:lstStyle/>
            <a:p>
              <a:pPr algn="ctr"/>
              <a:endParaRPr lang="en-US" dirty="0"/>
            </a:p>
          </p:txBody>
        </p:sp>
        <p:sp>
          <p:nvSpPr>
            <p:cNvPr id="203" name="Freeform: Shape 202">
              <a:extLst>
                <a:ext uri="{FF2B5EF4-FFF2-40B4-BE49-F238E27FC236}">
                  <a16:creationId xmlns:a16="http://schemas.microsoft.com/office/drawing/2014/main" xmlns="" id="{FF9616C6-E1C6-4AAD-BDFC-3B6E6672130A}"/>
                </a:ext>
              </a:extLst>
            </p:cNvPr>
            <p:cNvSpPr/>
            <p:nvPr/>
          </p:nvSpPr>
          <p:spPr bwMode="auto">
            <a:xfrm>
              <a:off x="6068166" y="4474148"/>
              <a:ext cx="2689882" cy="274587"/>
            </a:xfrm>
            <a:custGeom>
              <a:avLst/>
              <a:gdLst>
                <a:gd name="connsiteX0" fmla="*/ 0 w 2689882"/>
                <a:gd name="connsiteY0" fmla="*/ 274587 h 274587"/>
                <a:gd name="connsiteX1" fmla="*/ 143958 w 2689882"/>
                <a:gd name="connsiteY1" fmla="*/ 274587 h 274587"/>
                <a:gd name="connsiteX2" fmla="*/ 143958 w 2689882"/>
                <a:gd name="connsiteY2" fmla="*/ 237264 h 274587"/>
                <a:gd name="connsiteX3" fmla="*/ 245262 w 2689882"/>
                <a:gd name="connsiteY3" fmla="*/ 237264 h 274587"/>
                <a:gd name="connsiteX4" fmla="*/ 245262 w 2689882"/>
                <a:gd name="connsiteY4" fmla="*/ 207939 h 274587"/>
                <a:gd name="connsiteX5" fmla="*/ 429208 w 2689882"/>
                <a:gd name="connsiteY5" fmla="*/ 207939 h 274587"/>
                <a:gd name="connsiteX6" fmla="*/ 429208 w 2689882"/>
                <a:gd name="connsiteY6" fmla="*/ 178615 h 274587"/>
                <a:gd name="connsiteX7" fmla="*/ 530512 w 2689882"/>
                <a:gd name="connsiteY7" fmla="*/ 178615 h 274587"/>
                <a:gd name="connsiteX8" fmla="*/ 530512 w 2689882"/>
                <a:gd name="connsiteY8" fmla="*/ 146624 h 274587"/>
                <a:gd name="connsiteX9" fmla="*/ 727788 w 2689882"/>
                <a:gd name="connsiteY9" fmla="*/ 146624 h 274587"/>
                <a:gd name="connsiteX10" fmla="*/ 727788 w 2689882"/>
                <a:gd name="connsiteY10" fmla="*/ 122631 h 274587"/>
                <a:gd name="connsiteX11" fmla="*/ 805099 w 2689882"/>
                <a:gd name="connsiteY11" fmla="*/ 122631 h 274587"/>
                <a:gd name="connsiteX12" fmla="*/ 813096 w 2689882"/>
                <a:gd name="connsiteY12" fmla="*/ 114634 h 274587"/>
                <a:gd name="connsiteX13" fmla="*/ 898405 w 2689882"/>
                <a:gd name="connsiteY13" fmla="*/ 114634 h 274587"/>
                <a:gd name="connsiteX14" fmla="*/ 898405 w 2689882"/>
                <a:gd name="connsiteY14" fmla="*/ 101304 h 274587"/>
                <a:gd name="connsiteX15" fmla="*/ 1002374 w 2689882"/>
                <a:gd name="connsiteY15" fmla="*/ 101304 h 274587"/>
                <a:gd name="connsiteX16" fmla="*/ 1002374 w 2689882"/>
                <a:gd name="connsiteY16" fmla="*/ 101304 h 274587"/>
                <a:gd name="connsiteX17" fmla="*/ 1103678 w 2689882"/>
                <a:gd name="connsiteY17" fmla="*/ 101304 h 274587"/>
                <a:gd name="connsiteX18" fmla="*/ 1103678 w 2689882"/>
                <a:gd name="connsiteY18" fmla="*/ 79977 h 274587"/>
                <a:gd name="connsiteX19" fmla="*/ 1194318 w 2689882"/>
                <a:gd name="connsiteY19" fmla="*/ 79977 h 274587"/>
                <a:gd name="connsiteX20" fmla="*/ 1196984 w 2689882"/>
                <a:gd name="connsiteY20" fmla="*/ 77311 h 274587"/>
                <a:gd name="connsiteX21" fmla="*/ 1300954 w 2689882"/>
                <a:gd name="connsiteY21" fmla="*/ 77311 h 274587"/>
                <a:gd name="connsiteX22" fmla="*/ 1311618 w 2689882"/>
                <a:gd name="connsiteY22" fmla="*/ 66647 h 274587"/>
                <a:gd name="connsiteX23" fmla="*/ 1431583 w 2689882"/>
                <a:gd name="connsiteY23" fmla="*/ 66647 h 274587"/>
                <a:gd name="connsiteX24" fmla="*/ 1431583 w 2689882"/>
                <a:gd name="connsiteY24" fmla="*/ 45320 h 274587"/>
                <a:gd name="connsiteX25" fmla="*/ 1511559 w 2689882"/>
                <a:gd name="connsiteY25" fmla="*/ 45320 h 274587"/>
                <a:gd name="connsiteX26" fmla="*/ 1519556 w 2689882"/>
                <a:gd name="connsiteY26" fmla="*/ 37323 h 274587"/>
                <a:gd name="connsiteX27" fmla="*/ 1778148 w 2689882"/>
                <a:gd name="connsiteY27" fmla="*/ 37323 h 274587"/>
                <a:gd name="connsiteX28" fmla="*/ 1778148 w 2689882"/>
                <a:gd name="connsiteY28" fmla="*/ 31991 h 274587"/>
                <a:gd name="connsiteX29" fmla="*/ 1882118 w 2689882"/>
                <a:gd name="connsiteY29" fmla="*/ 31991 h 274587"/>
                <a:gd name="connsiteX30" fmla="*/ 1876786 w 2689882"/>
                <a:gd name="connsiteY30" fmla="*/ 26659 h 274587"/>
                <a:gd name="connsiteX31" fmla="*/ 2162036 w 2689882"/>
                <a:gd name="connsiteY31" fmla="*/ 26659 h 274587"/>
                <a:gd name="connsiteX32" fmla="*/ 2162036 w 2689882"/>
                <a:gd name="connsiteY32" fmla="*/ 10664 h 274587"/>
                <a:gd name="connsiteX33" fmla="*/ 2545924 w 2689882"/>
                <a:gd name="connsiteY33" fmla="*/ 10664 h 274587"/>
                <a:gd name="connsiteX34" fmla="*/ 2545924 w 2689882"/>
                <a:gd name="connsiteY34" fmla="*/ 0 h 274587"/>
                <a:gd name="connsiteX35" fmla="*/ 2689882 w 2689882"/>
                <a:gd name="connsiteY35" fmla="*/ 0 h 27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89882" h="274587">
                  <a:moveTo>
                    <a:pt x="0" y="274587"/>
                  </a:moveTo>
                  <a:lnTo>
                    <a:pt x="143958" y="274587"/>
                  </a:lnTo>
                  <a:lnTo>
                    <a:pt x="143958" y="237264"/>
                  </a:lnTo>
                  <a:lnTo>
                    <a:pt x="245262" y="237264"/>
                  </a:lnTo>
                  <a:lnTo>
                    <a:pt x="245262" y="207939"/>
                  </a:lnTo>
                  <a:lnTo>
                    <a:pt x="429208" y="207939"/>
                  </a:lnTo>
                  <a:lnTo>
                    <a:pt x="429208" y="178615"/>
                  </a:lnTo>
                  <a:lnTo>
                    <a:pt x="530512" y="178615"/>
                  </a:lnTo>
                  <a:lnTo>
                    <a:pt x="530512" y="146624"/>
                  </a:lnTo>
                  <a:lnTo>
                    <a:pt x="727788" y="146624"/>
                  </a:lnTo>
                  <a:lnTo>
                    <a:pt x="727788" y="122631"/>
                  </a:lnTo>
                  <a:lnTo>
                    <a:pt x="805099" y="122631"/>
                  </a:lnTo>
                  <a:lnTo>
                    <a:pt x="813096" y="114634"/>
                  </a:lnTo>
                  <a:lnTo>
                    <a:pt x="898405" y="114634"/>
                  </a:lnTo>
                  <a:lnTo>
                    <a:pt x="898405" y="101304"/>
                  </a:lnTo>
                  <a:lnTo>
                    <a:pt x="1002374" y="101304"/>
                  </a:lnTo>
                  <a:lnTo>
                    <a:pt x="1002374" y="101304"/>
                  </a:lnTo>
                  <a:lnTo>
                    <a:pt x="1103678" y="101304"/>
                  </a:lnTo>
                  <a:lnTo>
                    <a:pt x="1103678" y="79977"/>
                  </a:lnTo>
                  <a:lnTo>
                    <a:pt x="1194318" y="79977"/>
                  </a:lnTo>
                  <a:lnTo>
                    <a:pt x="1196984" y="77311"/>
                  </a:lnTo>
                  <a:lnTo>
                    <a:pt x="1300954" y="77311"/>
                  </a:lnTo>
                  <a:lnTo>
                    <a:pt x="1311618" y="66647"/>
                  </a:lnTo>
                  <a:lnTo>
                    <a:pt x="1431583" y="66647"/>
                  </a:lnTo>
                  <a:lnTo>
                    <a:pt x="1431583" y="45320"/>
                  </a:lnTo>
                  <a:lnTo>
                    <a:pt x="1511559" y="45320"/>
                  </a:lnTo>
                  <a:lnTo>
                    <a:pt x="1519556" y="37323"/>
                  </a:lnTo>
                  <a:lnTo>
                    <a:pt x="1778148" y="37323"/>
                  </a:lnTo>
                  <a:lnTo>
                    <a:pt x="1778148" y="31991"/>
                  </a:lnTo>
                  <a:lnTo>
                    <a:pt x="1882118" y="31991"/>
                  </a:lnTo>
                  <a:lnTo>
                    <a:pt x="1876786" y="26659"/>
                  </a:lnTo>
                  <a:lnTo>
                    <a:pt x="2162036" y="26659"/>
                  </a:lnTo>
                  <a:lnTo>
                    <a:pt x="2162036" y="10664"/>
                  </a:lnTo>
                  <a:lnTo>
                    <a:pt x="2545924" y="10664"/>
                  </a:lnTo>
                  <a:lnTo>
                    <a:pt x="2545924" y="0"/>
                  </a:lnTo>
                  <a:lnTo>
                    <a:pt x="2689882" y="0"/>
                  </a:lnTo>
                </a:path>
              </a:pathLst>
            </a:custGeom>
            <a:noFill/>
            <a:ln w="28575">
              <a:solidFill>
                <a:schemeClr val="accent3"/>
              </a:solidFill>
              <a:miter lim="800000"/>
              <a:headEnd/>
              <a:tailEnd/>
            </a:ln>
          </p:spPr>
          <p:txBody>
            <a:bodyPr rtlCol="0" anchor="ctr"/>
            <a:lstStyle/>
            <a:p>
              <a:pPr algn="ctr"/>
              <a:endParaRPr lang="en-US" dirty="0"/>
            </a:p>
          </p:txBody>
        </p:sp>
        <p:sp>
          <p:nvSpPr>
            <p:cNvPr id="201" name="Freeform: Shape 200">
              <a:extLst>
                <a:ext uri="{FF2B5EF4-FFF2-40B4-BE49-F238E27FC236}">
                  <a16:creationId xmlns:a16="http://schemas.microsoft.com/office/drawing/2014/main" xmlns="" id="{AC90A72F-471E-4DF5-882F-343A5D783116}"/>
                </a:ext>
              </a:extLst>
            </p:cNvPr>
            <p:cNvSpPr/>
            <p:nvPr/>
          </p:nvSpPr>
          <p:spPr bwMode="auto">
            <a:xfrm>
              <a:off x="6724220" y="2788104"/>
              <a:ext cx="2035015" cy="1025647"/>
            </a:xfrm>
            <a:custGeom>
              <a:avLst/>
              <a:gdLst>
                <a:gd name="connsiteX0" fmla="*/ 0 w 2035015"/>
                <a:gd name="connsiteY0" fmla="*/ 1025647 h 1025647"/>
                <a:gd name="connsiteX1" fmla="*/ 40700 w 2035015"/>
                <a:gd name="connsiteY1" fmla="*/ 984947 h 1025647"/>
                <a:gd name="connsiteX2" fmla="*/ 113961 w 2035015"/>
                <a:gd name="connsiteY2" fmla="*/ 984947 h 1025647"/>
                <a:gd name="connsiteX3" fmla="*/ 113961 w 2035015"/>
                <a:gd name="connsiteY3" fmla="*/ 860133 h 1025647"/>
                <a:gd name="connsiteX4" fmla="*/ 189935 w 2035015"/>
                <a:gd name="connsiteY4" fmla="*/ 860133 h 1025647"/>
                <a:gd name="connsiteX5" fmla="*/ 189935 w 2035015"/>
                <a:gd name="connsiteY5" fmla="*/ 765165 h 1025647"/>
                <a:gd name="connsiteX6" fmla="*/ 260482 w 2035015"/>
                <a:gd name="connsiteY6" fmla="*/ 765165 h 1025647"/>
                <a:gd name="connsiteX7" fmla="*/ 260482 w 2035015"/>
                <a:gd name="connsiteY7" fmla="*/ 678338 h 1025647"/>
                <a:gd name="connsiteX8" fmla="*/ 339169 w 2035015"/>
                <a:gd name="connsiteY8" fmla="*/ 678338 h 1025647"/>
                <a:gd name="connsiteX9" fmla="*/ 339169 w 2035015"/>
                <a:gd name="connsiteY9" fmla="*/ 629498 h 1025647"/>
                <a:gd name="connsiteX10" fmla="*/ 415143 w 2035015"/>
                <a:gd name="connsiteY10" fmla="*/ 629498 h 1025647"/>
                <a:gd name="connsiteX11" fmla="*/ 415143 w 2035015"/>
                <a:gd name="connsiteY11" fmla="*/ 534530 h 1025647"/>
                <a:gd name="connsiteX12" fmla="*/ 485690 w 2035015"/>
                <a:gd name="connsiteY12" fmla="*/ 534530 h 1025647"/>
                <a:gd name="connsiteX13" fmla="*/ 485690 w 2035015"/>
                <a:gd name="connsiteY13" fmla="*/ 493830 h 1025647"/>
                <a:gd name="connsiteX14" fmla="*/ 561664 w 2035015"/>
                <a:gd name="connsiteY14" fmla="*/ 493830 h 1025647"/>
                <a:gd name="connsiteX15" fmla="*/ 561664 w 2035015"/>
                <a:gd name="connsiteY15" fmla="*/ 439563 h 1025647"/>
                <a:gd name="connsiteX16" fmla="*/ 624071 w 2035015"/>
                <a:gd name="connsiteY16" fmla="*/ 439563 h 1025647"/>
                <a:gd name="connsiteX17" fmla="*/ 624071 w 2035015"/>
                <a:gd name="connsiteY17" fmla="*/ 407003 h 1025647"/>
                <a:gd name="connsiteX18" fmla="*/ 691905 w 2035015"/>
                <a:gd name="connsiteY18" fmla="*/ 407003 h 1025647"/>
                <a:gd name="connsiteX19" fmla="*/ 691905 w 2035015"/>
                <a:gd name="connsiteY19" fmla="*/ 325602 h 1025647"/>
                <a:gd name="connsiteX20" fmla="*/ 767879 w 2035015"/>
                <a:gd name="connsiteY20" fmla="*/ 325602 h 1025647"/>
                <a:gd name="connsiteX21" fmla="*/ 767879 w 2035015"/>
                <a:gd name="connsiteY21" fmla="*/ 268622 h 1025647"/>
                <a:gd name="connsiteX22" fmla="*/ 838426 w 2035015"/>
                <a:gd name="connsiteY22" fmla="*/ 268622 h 1025647"/>
                <a:gd name="connsiteX23" fmla="*/ 838426 w 2035015"/>
                <a:gd name="connsiteY23" fmla="*/ 208928 h 1025647"/>
                <a:gd name="connsiteX24" fmla="*/ 917113 w 2035015"/>
                <a:gd name="connsiteY24" fmla="*/ 208928 h 1025647"/>
                <a:gd name="connsiteX25" fmla="*/ 917113 w 2035015"/>
                <a:gd name="connsiteY25" fmla="*/ 181794 h 1025647"/>
                <a:gd name="connsiteX26" fmla="*/ 990374 w 2035015"/>
                <a:gd name="connsiteY26" fmla="*/ 181794 h 1025647"/>
                <a:gd name="connsiteX27" fmla="*/ 990374 w 2035015"/>
                <a:gd name="connsiteY27" fmla="*/ 141094 h 1025647"/>
                <a:gd name="connsiteX28" fmla="*/ 1060921 w 2035015"/>
                <a:gd name="connsiteY28" fmla="*/ 141094 h 1025647"/>
                <a:gd name="connsiteX29" fmla="*/ 1060921 w 2035015"/>
                <a:gd name="connsiteY29" fmla="*/ 141094 h 1025647"/>
                <a:gd name="connsiteX30" fmla="*/ 1128755 w 2035015"/>
                <a:gd name="connsiteY30" fmla="*/ 141094 h 1025647"/>
                <a:gd name="connsiteX31" fmla="*/ 1128755 w 2035015"/>
                <a:gd name="connsiteY31" fmla="*/ 94967 h 1025647"/>
                <a:gd name="connsiteX32" fmla="*/ 1210155 w 2035015"/>
                <a:gd name="connsiteY32" fmla="*/ 94967 h 1025647"/>
                <a:gd name="connsiteX33" fmla="*/ 1210155 w 2035015"/>
                <a:gd name="connsiteY33" fmla="*/ 70547 h 1025647"/>
                <a:gd name="connsiteX34" fmla="*/ 1269849 w 2035015"/>
                <a:gd name="connsiteY34" fmla="*/ 70547 h 1025647"/>
                <a:gd name="connsiteX35" fmla="*/ 1269849 w 2035015"/>
                <a:gd name="connsiteY35" fmla="*/ 54267 h 1025647"/>
                <a:gd name="connsiteX36" fmla="*/ 1340396 w 2035015"/>
                <a:gd name="connsiteY36" fmla="*/ 54267 h 1025647"/>
                <a:gd name="connsiteX37" fmla="*/ 1343110 w 2035015"/>
                <a:gd name="connsiteY37" fmla="*/ 51553 h 1025647"/>
                <a:gd name="connsiteX38" fmla="*/ 1424510 w 2035015"/>
                <a:gd name="connsiteY38" fmla="*/ 51553 h 1025647"/>
                <a:gd name="connsiteX39" fmla="*/ 1424510 w 2035015"/>
                <a:gd name="connsiteY39" fmla="*/ 35273 h 1025647"/>
                <a:gd name="connsiteX40" fmla="*/ 1571031 w 2035015"/>
                <a:gd name="connsiteY40" fmla="*/ 35273 h 1025647"/>
                <a:gd name="connsiteX41" fmla="*/ 1571031 w 2035015"/>
                <a:gd name="connsiteY41" fmla="*/ 13566 h 1025647"/>
                <a:gd name="connsiteX42" fmla="*/ 1636152 w 2035015"/>
                <a:gd name="connsiteY42" fmla="*/ 13566 h 1025647"/>
                <a:gd name="connsiteX43" fmla="*/ 1636152 w 2035015"/>
                <a:gd name="connsiteY43" fmla="*/ 13566 h 1025647"/>
                <a:gd name="connsiteX44" fmla="*/ 1636152 w 2035015"/>
                <a:gd name="connsiteY44" fmla="*/ 0 h 1025647"/>
                <a:gd name="connsiteX45" fmla="*/ 2035015 w 2035015"/>
                <a:gd name="connsiteY45" fmla="*/ 0 h 102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35015" h="1025647">
                  <a:moveTo>
                    <a:pt x="0" y="1025647"/>
                  </a:moveTo>
                  <a:lnTo>
                    <a:pt x="40700" y="984947"/>
                  </a:lnTo>
                  <a:lnTo>
                    <a:pt x="113961" y="984947"/>
                  </a:lnTo>
                  <a:lnTo>
                    <a:pt x="113961" y="860133"/>
                  </a:lnTo>
                  <a:lnTo>
                    <a:pt x="189935" y="860133"/>
                  </a:lnTo>
                  <a:lnTo>
                    <a:pt x="189935" y="765165"/>
                  </a:lnTo>
                  <a:lnTo>
                    <a:pt x="260482" y="765165"/>
                  </a:lnTo>
                  <a:lnTo>
                    <a:pt x="260482" y="678338"/>
                  </a:lnTo>
                  <a:lnTo>
                    <a:pt x="339169" y="678338"/>
                  </a:lnTo>
                  <a:lnTo>
                    <a:pt x="339169" y="629498"/>
                  </a:lnTo>
                  <a:lnTo>
                    <a:pt x="415143" y="629498"/>
                  </a:lnTo>
                  <a:lnTo>
                    <a:pt x="415143" y="534530"/>
                  </a:lnTo>
                  <a:lnTo>
                    <a:pt x="485690" y="534530"/>
                  </a:lnTo>
                  <a:lnTo>
                    <a:pt x="485690" y="493830"/>
                  </a:lnTo>
                  <a:lnTo>
                    <a:pt x="561664" y="493830"/>
                  </a:lnTo>
                  <a:lnTo>
                    <a:pt x="561664" y="439563"/>
                  </a:lnTo>
                  <a:lnTo>
                    <a:pt x="624071" y="439563"/>
                  </a:lnTo>
                  <a:lnTo>
                    <a:pt x="624071" y="407003"/>
                  </a:lnTo>
                  <a:lnTo>
                    <a:pt x="691905" y="407003"/>
                  </a:lnTo>
                  <a:lnTo>
                    <a:pt x="691905" y="325602"/>
                  </a:lnTo>
                  <a:lnTo>
                    <a:pt x="767879" y="325602"/>
                  </a:lnTo>
                  <a:lnTo>
                    <a:pt x="767879" y="268622"/>
                  </a:lnTo>
                  <a:lnTo>
                    <a:pt x="838426" y="268622"/>
                  </a:lnTo>
                  <a:lnTo>
                    <a:pt x="838426" y="208928"/>
                  </a:lnTo>
                  <a:lnTo>
                    <a:pt x="917113" y="208928"/>
                  </a:lnTo>
                  <a:lnTo>
                    <a:pt x="917113" y="181794"/>
                  </a:lnTo>
                  <a:lnTo>
                    <a:pt x="990374" y="181794"/>
                  </a:lnTo>
                  <a:lnTo>
                    <a:pt x="990374" y="141094"/>
                  </a:lnTo>
                  <a:lnTo>
                    <a:pt x="1060921" y="141094"/>
                  </a:lnTo>
                  <a:lnTo>
                    <a:pt x="1060921" y="141094"/>
                  </a:lnTo>
                  <a:lnTo>
                    <a:pt x="1128755" y="141094"/>
                  </a:lnTo>
                  <a:lnTo>
                    <a:pt x="1128755" y="94967"/>
                  </a:lnTo>
                  <a:lnTo>
                    <a:pt x="1210155" y="94967"/>
                  </a:lnTo>
                  <a:lnTo>
                    <a:pt x="1210155" y="70547"/>
                  </a:lnTo>
                  <a:lnTo>
                    <a:pt x="1269849" y="70547"/>
                  </a:lnTo>
                  <a:lnTo>
                    <a:pt x="1269849" y="54267"/>
                  </a:lnTo>
                  <a:lnTo>
                    <a:pt x="1340396" y="54267"/>
                  </a:lnTo>
                  <a:lnTo>
                    <a:pt x="1343110" y="51553"/>
                  </a:lnTo>
                  <a:lnTo>
                    <a:pt x="1424510" y="51553"/>
                  </a:lnTo>
                  <a:lnTo>
                    <a:pt x="1424510" y="35273"/>
                  </a:lnTo>
                  <a:lnTo>
                    <a:pt x="1571031" y="35273"/>
                  </a:lnTo>
                  <a:lnTo>
                    <a:pt x="1571031" y="13566"/>
                  </a:lnTo>
                  <a:lnTo>
                    <a:pt x="1636152" y="13566"/>
                  </a:lnTo>
                  <a:lnTo>
                    <a:pt x="1636152" y="13566"/>
                  </a:lnTo>
                  <a:lnTo>
                    <a:pt x="1636152" y="0"/>
                  </a:lnTo>
                  <a:lnTo>
                    <a:pt x="2035015" y="0"/>
                  </a:lnTo>
                </a:path>
              </a:pathLst>
            </a:custGeom>
            <a:noFill/>
            <a:ln w="28575">
              <a:solidFill>
                <a:schemeClr val="accent6"/>
              </a:solidFill>
              <a:miter lim="800000"/>
              <a:headEnd/>
              <a:tailEnd/>
            </a:ln>
          </p:spPr>
          <p:txBody>
            <a:bodyPr rtlCol="0" anchor="ctr"/>
            <a:lstStyle/>
            <a:p>
              <a:pPr algn="ctr"/>
              <a:endParaRPr lang="en-US" dirty="0"/>
            </a:p>
          </p:txBody>
        </p:sp>
        <p:sp>
          <p:nvSpPr>
            <p:cNvPr id="123" name="Freeform: Shape 122">
              <a:extLst>
                <a:ext uri="{FF2B5EF4-FFF2-40B4-BE49-F238E27FC236}">
                  <a16:creationId xmlns:a16="http://schemas.microsoft.com/office/drawing/2014/main" xmlns="" id="{AC215420-D228-49C1-B16B-913DBE0961DE}"/>
                </a:ext>
              </a:extLst>
            </p:cNvPr>
            <p:cNvSpPr/>
            <p:nvPr/>
          </p:nvSpPr>
          <p:spPr bwMode="auto">
            <a:xfrm>
              <a:off x="2621410" y="2322731"/>
              <a:ext cx="2020024" cy="1467213"/>
            </a:xfrm>
            <a:custGeom>
              <a:avLst/>
              <a:gdLst>
                <a:gd name="connsiteX0" fmla="*/ 0 w 2020024"/>
                <a:gd name="connsiteY0" fmla="*/ 1467213 h 1467213"/>
                <a:gd name="connsiteX1" fmla="*/ 34768 w 2020024"/>
                <a:gd name="connsiteY1" fmla="*/ 1432445 h 1467213"/>
                <a:gd name="connsiteX2" fmla="*/ 104304 w 2020024"/>
                <a:gd name="connsiteY2" fmla="*/ 1432445 h 1467213"/>
                <a:gd name="connsiteX3" fmla="*/ 104304 w 2020024"/>
                <a:gd name="connsiteY3" fmla="*/ 1321187 h 1467213"/>
                <a:gd name="connsiteX4" fmla="*/ 170363 w 2020024"/>
                <a:gd name="connsiteY4" fmla="*/ 1321187 h 1467213"/>
                <a:gd name="connsiteX5" fmla="*/ 170363 w 2020024"/>
                <a:gd name="connsiteY5" fmla="*/ 1209929 h 1467213"/>
                <a:gd name="connsiteX6" fmla="*/ 250330 w 2020024"/>
                <a:gd name="connsiteY6" fmla="*/ 1209929 h 1467213"/>
                <a:gd name="connsiteX7" fmla="*/ 250330 w 2020024"/>
                <a:gd name="connsiteY7" fmla="*/ 1088241 h 1467213"/>
                <a:gd name="connsiteX8" fmla="*/ 333773 w 2020024"/>
                <a:gd name="connsiteY8" fmla="*/ 1088241 h 1467213"/>
                <a:gd name="connsiteX9" fmla="*/ 333773 w 2020024"/>
                <a:gd name="connsiteY9" fmla="*/ 1043042 h 1467213"/>
                <a:gd name="connsiteX10" fmla="*/ 396356 w 2020024"/>
                <a:gd name="connsiteY10" fmla="*/ 1043042 h 1467213"/>
                <a:gd name="connsiteX11" fmla="*/ 396356 w 2020024"/>
                <a:gd name="connsiteY11" fmla="*/ 921354 h 1467213"/>
                <a:gd name="connsiteX12" fmla="*/ 469368 w 2020024"/>
                <a:gd name="connsiteY12" fmla="*/ 921354 h 1467213"/>
                <a:gd name="connsiteX13" fmla="*/ 469368 w 2020024"/>
                <a:gd name="connsiteY13" fmla="*/ 841388 h 1467213"/>
                <a:gd name="connsiteX14" fmla="*/ 538905 w 2020024"/>
                <a:gd name="connsiteY14" fmla="*/ 841388 h 1467213"/>
                <a:gd name="connsiteX15" fmla="*/ 538905 w 2020024"/>
                <a:gd name="connsiteY15" fmla="*/ 733607 h 1467213"/>
                <a:gd name="connsiteX16" fmla="*/ 622348 w 2020024"/>
                <a:gd name="connsiteY16" fmla="*/ 733607 h 1467213"/>
                <a:gd name="connsiteX17" fmla="*/ 622348 w 2020024"/>
                <a:gd name="connsiteY17" fmla="*/ 702315 h 1467213"/>
                <a:gd name="connsiteX18" fmla="*/ 688407 w 2020024"/>
                <a:gd name="connsiteY18" fmla="*/ 702315 h 1467213"/>
                <a:gd name="connsiteX19" fmla="*/ 688407 w 2020024"/>
                <a:gd name="connsiteY19" fmla="*/ 598011 h 1467213"/>
                <a:gd name="connsiteX20" fmla="*/ 744036 w 2020024"/>
                <a:gd name="connsiteY20" fmla="*/ 598011 h 1467213"/>
                <a:gd name="connsiteX21" fmla="*/ 744036 w 2020024"/>
                <a:gd name="connsiteY21" fmla="*/ 556289 h 1467213"/>
                <a:gd name="connsiteX22" fmla="*/ 785758 w 2020024"/>
                <a:gd name="connsiteY22" fmla="*/ 552813 h 1467213"/>
                <a:gd name="connsiteX23" fmla="*/ 841387 w 2020024"/>
                <a:gd name="connsiteY23" fmla="*/ 552813 h 1467213"/>
                <a:gd name="connsiteX24" fmla="*/ 841387 w 2020024"/>
                <a:gd name="connsiteY24" fmla="*/ 462416 h 1467213"/>
                <a:gd name="connsiteX25" fmla="*/ 897016 w 2020024"/>
                <a:gd name="connsiteY25" fmla="*/ 462416 h 1467213"/>
                <a:gd name="connsiteX26" fmla="*/ 897016 w 2020024"/>
                <a:gd name="connsiteY26" fmla="*/ 417217 h 1467213"/>
                <a:gd name="connsiteX27" fmla="*/ 966552 w 2020024"/>
                <a:gd name="connsiteY27" fmla="*/ 417217 h 1467213"/>
                <a:gd name="connsiteX28" fmla="*/ 966552 w 2020024"/>
                <a:gd name="connsiteY28" fmla="*/ 358111 h 1467213"/>
                <a:gd name="connsiteX29" fmla="*/ 966552 w 2020024"/>
                <a:gd name="connsiteY29" fmla="*/ 358111 h 1467213"/>
                <a:gd name="connsiteX30" fmla="*/ 1046518 w 2020024"/>
                <a:gd name="connsiteY30" fmla="*/ 358111 h 1467213"/>
                <a:gd name="connsiteX31" fmla="*/ 1046518 w 2020024"/>
                <a:gd name="connsiteY31" fmla="*/ 312913 h 1467213"/>
                <a:gd name="connsiteX32" fmla="*/ 1112578 w 2020024"/>
                <a:gd name="connsiteY32" fmla="*/ 312913 h 1467213"/>
                <a:gd name="connsiteX33" fmla="*/ 1112578 w 2020024"/>
                <a:gd name="connsiteY33" fmla="*/ 264238 h 1467213"/>
                <a:gd name="connsiteX34" fmla="*/ 1178637 w 2020024"/>
                <a:gd name="connsiteY34" fmla="*/ 264238 h 1467213"/>
                <a:gd name="connsiteX35" fmla="*/ 1178637 w 2020024"/>
                <a:gd name="connsiteY35" fmla="*/ 229470 h 1467213"/>
                <a:gd name="connsiteX36" fmla="*/ 1248173 w 2020024"/>
                <a:gd name="connsiteY36" fmla="*/ 229470 h 1467213"/>
                <a:gd name="connsiteX37" fmla="*/ 1248173 w 2020024"/>
                <a:gd name="connsiteY37" fmla="*/ 215562 h 1467213"/>
                <a:gd name="connsiteX38" fmla="*/ 1324663 w 2020024"/>
                <a:gd name="connsiteY38" fmla="*/ 215562 h 1467213"/>
                <a:gd name="connsiteX39" fmla="*/ 1324663 w 2020024"/>
                <a:gd name="connsiteY39" fmla="*/ 191225 h 1467213"/>
                <a:gd name="connsiteX40" fmla="*/ 1418537 w 2020024"/>
                <a:gd name="connsiteY40" fmla="*/ 191225 h 1467213"/>
                <a:gd name="connsiteX41" fmla="*/ 1418537 w 2020024"/>
                <a:gd name="connsiteY41" fmla="*/ 152980 h 1467213"/>
                <a:gd name="connsiteX42" fmla="*/ 1488073 w 2020024"/>
                <a:gd name="connsiteY42" fmla="*/ 152980 h 1467213"/>
                <a:gd name="connsiteX43" fmla="*/ 1488073 w 2020024"/>
                <a:gd name="connsiteY43" fmla="*/ 132119 h 1467213"/>
                <a:gd name="connsiteX44" fmla="*/ 1550655 w 2020024"/>
                <a:gd name="connsiteY44" fmla="*/ 132119 h 1467213"/>
                <a:gd name="connsiteX45" fmla="*/ 1550655 w 2020024"/>
                <a:gd name="connsiteY45" fmla="*/ 132119 h 1467213"/>
                <a:gd name="connsiteX46" fmla="*/ 1634099 w 2020024"/>
                <a:gd name="connsiteY46" fmla="*/ 132119 h 1467213"/>
                <a:gd name="connsiteX47" fmla="*/ 1634099 w 2020024"/>
                <a:gd name="connsiteY47" fmla="*/ 93874 h 1467213"/>
                <a:gd name="connsiteX48" fmla="*/ 1696681 w 2020024"/>
                <a:gd name="connsiteY48" fmla="*/ 93874 h 1467213"/>
                <a:gd name="connsiteX49" fmla="*/ 1696681 w 2020024"/>
                <a:gd name="connsiteY49" fmla="*/ 55629 h 1467213"/>
                <a:gd name="connsiteX50" fmla="*/ 1769694 w 2020024"/>
                <a:gd name="connsiteY50" fmla="*/ 55629 h 1467213"/>
                <a:gd name="connsiteX51" fmla="*/ 1769694 w 2020024"/>
                <a:gd name="connsiteY51" fmla="*/ 55629 h 1467213"/>
                <a:gd name="connsiteX52" fmla="*/ 1825323 w 2020024"/>
                <a:gd name="connsiteY52" fmla="*/ 55629 h 1467213"/>
                <a:gd name="connsiteX53" fmla="*/ 1825323 w 2020024"/>
                <a:gd name="connsiteY53" fmla="*/ 10431 h 1467213"/>
                <a:gd name="connsiteX54" fmla="*/ 1901813 w 2020024"/>
                <a:gd name="connsiteY54" fmla="*/ 10431 h 1467213"/>
                <a:gd name="connsiteX55" fmla="*/ 1901813 w 2020024"/>
                <a:gd name="connsiteY55" fmla="*/ 0 h 1467213"/>
                <a:gd name="connsiteX56" fmla="*/ 2020024 w 2020024"/>
                <a:gd name="connsiteY56" fmla="*/ 0 h 146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20024" h="1467213">
                  <a:moveTo>
                    <a:pt x="0" y="1467213"/>
                  </a:moveTo>
                  <a:lnTo>
                    <a:pt x="34768" y="1432445"/>
                  </a:lnTo>
                  <a:lnTo>
                    <a:pt x="104304" y="1432445"/>
                  </a:lnTo>
                  <a:lnTo>
                    <a:pt x="104304" y="1321187"/>
                  </a:lnTo>
                  <a:lnTo>
                    <a:pt x="170363" y="1321187"/>
                  </a:lnTo>
                  <a:lnTo>
                    <a:pt x="170363" y="1209929"/>
                  </a:lnTo>
                  <a:lnTo>
                    <a:pt x="250330" y="1209929"/>
                  </a:lnTo>
                  <a:lnTo>
                    <a:pt x="250330" y="1088241"/>
                  </a:lnTo>
                  <a:lnTo>
                    <a:pt x="333773" y="1088241"/>
                  </a:lnTo>
                  <a:lnTo>
                    <a:pt x="333773" y="1043042"/>
                  </a:lnTo>
                  <a:lnTo>
                    <a:pt x="396356" y="1043042"/>
                  </a:lnTo>
                  <a:lnTo>
                    <a:pt x="396356" y="921354"/>
                  </a:lnTo>
                  <a:lnTo>
                    <a:pt x="469368" y="921354"/>
                  </a:lnTo>
                  <a:lnTo>
                    <a:pt x="469368" y="841388"/>
                  </a:lnTo>
                  <a:lnTo>
                    <a:pt x="538905" y="841388"/>
                  </a:lnTo>
                  <a:lnTo>
                    <a:pt x="538905" y="733607"/>
                  </a:lnTo>
                  <a:lnTo>
                    <a:pt x="622348" y="733607"/>
                  </a:lnTo>
                  <a:lnTo>
                    <a:pt x="622348" y="702315"/>
                  </a:lnTo>
                  <a:lnTo>
                    <a:pt x="688407" y="702315"/>
                  </a:lnTo>
                  <a:lnTo>
                    <a:pt x="688407" y="598011"/>
                  </a:lnTo>
                  <a:lnTo>
                    <a:pt x="744036" y="598011"/>
                  </a:lnTo>
                  <a:lnTo>
                    <a:pt x="744036" y="556289"/>
                  </a:lnTo>
                  <a:lnTo>
                    <a:pt x="785758" y="552813"/>
                  </a:lnTo>
                  <a:lnTo>
                    <a:pt x="841387" y="552813"/>
                  </a:lnTo>
                  <a:lnTo>
                    <a:pt x="841387" y="462416"/>
                  </a:lnTo>
                  <a:lnTo>
                    <a:pt x="897016" y="462416"/>
                  </a:lnTo>
                  <a:lnTo>
                    <a:pt x="897016" y="417217"/>
                  </a:lnTo>
                  <a:lnTo>
                    <a:pt x="966552" y="417217"/>
                  </a:lnTo>
                  <a:lnTo>
                    <a:pt x="966552" y="358111"/>
                  </a:lnTo>
                  <a:lnTo>
                    <a:pt x="966552" y="358111"/>
                  </a:lnTo>
                  <a:lnTo>
                    <a:pt x="1046518" y="358111"/>
                  </a:lnTo>
                  <a:lnTo>
                    <a:pt x="1046518" y="312913"/>
                  </a:lnTo>
                  <a:lnTo>
                    <a:pt x="1112578" y="312913"/>
                  </a:lnTo>
                  <a:lnTo>
                    <a:pt x="1112578" y="264238"/>
                  </a:lnTo>
                  <a:lnTo>
                    <a:pt x="1178637" y="264238"/>
                  </a:lnTo>
                  <a:lnTo>
                    <a:pt x="1178637" y="229470"/>
                  </a:lnTo>
                  <a:lnTo>
                    <a:pt x="1248173" y="229470"/>
                  </a:lnTo>
                  <a:lnTo>
                    <a:pt x="1248173" y="215562"/>
                  </a:lnTo>
                  <a:lnTo>
                    <a:pt x="1324663" y="215562"/>
                  </a:lnTo>
                  <a:lnTo>
                    <a:pt x="1324663" y="191225"/>
                  </a:lnTo>
                  <a:lnTo>
                    <a:pt x="1418537" y="191225"/>
                  </a:lnTo>
                  <a:lnTo>
                    <a:pt x="1418537" y="152980"/>
                  </a:lnTo>
                  <a:lnTo>
                    <a:pt x="1488073" y="152980"/>
                  </a:lnTo>
                  <a:lnTo>
                    <a:pt x="1488073" y="132119"/>
                  </a:lnTo>
                  <a:lnTo>
                    <a:pt x="1550655" y="132119"/>
                  </a:lnTo>
                  <a:lnTo>
                    <a:pt x="1550655" y="132119"/>
                  </a:lnTo>
                  <a:lnTo>
                    <a:pt x="1634099" y="132119"/>
                  </a:lnTo>
                  <a:lnTo>
                    <a:pt x="1634099" y="93874"/>
                  </a:lnTo>
                  <a:lnTo>
                    <a:pt x="1696681" y="93874"/>
                  </a:lnTo>
                  <a:lnTo>
                    <a:pt x="1696681" y="55629"/>
                  </a:lnTo>
                  <a:lnTo>
                    <a:pt x="1769694" y="55629"/>
                  </a:lnTo>
                  <a:lnTo>
                    <a:pt x="1769694" y="55629"/>
                  </a:lnTo>
                  <a:lnTo>
                    <a:pt x="1825323" y="55629"/>
                  </a:lnTo>
                  <a:lnTo>
                    <a:pt x="1825323" y="10431"/>
                  </a:lnTo>
                  <a:lnTo>
                    <a:pt x="1901813" y="10431"/>
                  </a:lnTo>
                  <a:lnTo>
                    <a:pt x="1901813" y="0"/>
                  </a:lnTo>
                  <a:lnTo>
                    <a:pt x="2020024" y="0"/>
                  </a:lnTo>
                </a:path>
              </a:pathLst>
            </a:custGeom>
            <a:noFill/>
            <a:ln w="28575">
              <a:solidFill>
                <a:schemeClr val="accent6"/>
              </a:solidFill>
              <a:miter lim="800000"/>
              <a:headEnd/>
              <a:tailEnd/>
            </a:ln>
          </p:spPr>
          <p:txBody>
            <a:bodyPr rtlCol="0" anchor="ctr"/>
            <a:lstStyle/>
            <a:p>
              <a:pPr algn="ctr"/>
              <a:endParaRPr lang="en-US" dirty="0"/>
            </a:p>
          </p:txBody>
        </p:sp>
        <p:sp>
          <p:nvSpPr>
            <p:cNvPr id="122" name="Freeform: Shape 121">
              <a:extLst>
                <a:ext uri="{FF2B5EF4-FFF2-40B4-BE49-F238E27FC236}">
                  <a16:creationId xmlns:a16="http://schemas.microsoft.com/office/drawing/2014/main" xmlns="" id="{5DB1AFFF-589A-464F-AB06-714A449B1E4E}"/>
                </a:ext>
              </a:extLst>
            </p:cNvPr>
            <p:cNvSpPr/>
            <p:nvPr/>
          </p:nvSpPr>
          <p:spPr bwMode="auto">
            <a:xfrm>
              <a:off x="1936479" y="4401861"/>
              <a:ext cx="2673664" cy="319867"/>
            </a:xfrm>
            <a:custGeom>
              <a:avLst/>
              <a:gdLst>
                <a:gd name="connsiteX0" fmla="*/ 0 w 2673664"/>
                <a:gd name="connsiteY0" fmla="*/ 319867 h 319867"/>
                <a:gd name="connsiteX1" fmla="*/ 142549 w 2673664"/>
                <a:gd name="connsiteY1" fmla="*/ 319867 h 319867"/>
                <a:gd name="connsiteX2" fmla="*/ 142549 w 2673664"/>
                <a:gd name="connsiteY2" fmla="*/ 305959 h 319867"/>
                <a:gd name="connsiteX3" fmla="*/ 257284 w 2673664"/>
                <a:gd name="connsiteY3" fmla="*/ 305959 h 319867"/>
                <a:gd name="connsiteX4" fmla="*/ 257284 w 2673664"/>
                <a:gd name="connsiteY4" fmla="*/ 274668 h 319867"/>
                <a:gd name="connsiteX5" fmla="*/ 347680 w 2673664"/>
                <a:gd name="connsiteY5" fmla="*/ 274668 h 319867"/>
                <a:gd name="connsiteX6" fmla="*/ 347680 w 2673664"/>
                <a:gd name="connsiteY6" fmla="*/ 260761 h 319867"/>
                <a:gd name="connsiteX7" fmla="*/ 441554 w 2673664"/>
                <a:gd name="connsiteY7" fmla="*/ 260761 h 319867"/>
                <a:gd name="connsiteX8" fmla="*/ 441554 w 2673664"/>
                <a:gd name="connsiteY8" fmla="*/ 229470 h 319867"/>
                <a:gd name="connsiteX9" fmla="*/ 538905 w 2673664"/>
                <a:gd name="connsiteY9" fmla="*/ 229470 h 319867"/>
                <a:gd name="connsiteX10" fmla="*/ 538905 w 2673664"/>
                <a:gd name="connsiteY10" fmla="*/ 229470 h 319867"/>
                <a:gd name="connsiteX11" fmla="*/ 538905 w 2673664"/>
                <a:gd name="connsiteY11" fmla="*/ 205132 h 319867"/>
                <a:gd name="connsiteX12" fmla="*/ 629302 w 2673664"/>
                <a:gd name="connsiteY12" fmla="*/ 205132 h 319867"/>
                <a:gd name="connsiteX13" fmla="*/ 629302 w 2673664"/>
                <a:gd name="connsiteY13" fmla="*/ 166887 h 319867"/>
                <a:gd name="connsiteX14" fmla="*/ 730129 w 2673664"/>
                <a:gd name="connsiteY14" fmla="*/ 166887 h 319867"/>
                <a:gd name="connsiteX15" fmla="*/ 730129 w 2673664"/>
                <a:gd name="connsiteY15" fmla="*/ 156457 h 319867"/>
                <a:gd name="connsiteX16" fmla="*/ 817049 w 2673664"/>
                <a:gd name="connsiteY16" fmla="*/ 156457 h 319867"/>
                <a:gd name="connsiteX17" fmla="*/ 830957 w 2673664"/>
                <a:gd name="connsiteY17" fmla="*/ 142549 h 319867"/>
                <a:gd name="connsiteX18" fmla="*/ 928307 w 2673664"/>
                <a:gd name="connsiteY18" fmla="*/ 142549 h 319867"/>
                <a:gd name="connsiteX19" fmla="*/ 928307 w 2673664"/>
                <a:gd name="connsiteY19" fmla="*/ 114735 h 319867"/>
                <a:gd name="connsiteX20" fmla="*/ 1008274 w 2673664"/>
                <a:gd name="connsiteY20" fmla="*/ 114735 h 319867"/>
                <a:gd name="connsiteX21" fmla="*/ 1008274 w 2673664"/>
                <a:gd name="connsiteY21" fmla="*/ 114735 h 319867"/>
                <a:gd name="connsiteX22" fmla="*/ 1116055 w 2673664"/>
                <a:gd name="connsiteY22" fmla="*/ 114735 h 319867"/>
                <a:gd name="connsiteX23" fmla="*/ 1116055 w 2673664"/>
                <a:gd name="connsiteY23" fmla="*/ 104305 h 319867"/>
                <a:gd name="connsiteX24" fmla="*/ 1213405 w 2673664"/>
                <a:gd name="connsiteY24" fmla="*/ 104305 h 319867"/>
                <a:gd name="connsiteX25" fmla="*/ 1213405 w 2673664"/>
                <a:gd name="connsiteY25" fmla="*/ 90397 h 319867"/>
                <a:gd name="connsiteX26" fmla="*/ 1307279 w 2673664"/>
                <a:gd name="connsiteY26" fmla="*/ 90397 h 319867"/>
                <a:gd name="connsiteX27" fmla="*/ 1307279 w 2673664"/>
                <a:gd name="connsiteY27" fmla="*/ 73013 h 319867"/>
                <a:gd name="connsiteX28" fmla="*/ 1415060 w 2673664"/>
                <a:gd name="connsiteY28" fmla="*/ 73013 h 319867"/>
                <a:gd name="connsiteX29" fmla="*/ 1415060 w 2673664"/>
                <a:gd name="connsiteY29" fmla="*/ 55629 h 319867"/>
                <a:gd name="connsiteX30" fmla="*/ 1501980 w 2673664"/>
                <a:gd name="connsiteY30" fmla="*/ 55629 h 319867"/>
                <a:gd name="connsiteX31" fmla="*/ 1693204 w 2673664"/>
                <a:gd name="connsiteY31" fmla="*/ 55629 h 319867"/>
                <a:gd name="connsiteX32" fmla="*/ 1693204 w 2673664"/>
                <a:gd name="connsiteY32" fmla="*/ 31292 h 319867"/>
                <a:gd name="connsiteX33" fmla="*/ 1780125 w 2673664"/>
                <a:gd name="connsiteY33" fmla="*/ 31292 h 319867"/>
                <a:gd name="connsiteX34" fmla="*/ 1780125 w 2673664"/>
                <a:gd name="connsiteY34" fmla="*/ 17385 h 319867"/>
                <a:gd name="connsiteX35" fmla="*/ 2054792 w 2673664"/>
                <a:gd name="connsiteY35" fmla="*/ 17385 h 319867"/>
                <a:gd name="connsiteX36" fmla="*/ 2065223 w 2673664"/>
                <a:gd name="connsiteY36" fmla="*/ 6954 h 319867"/>
                <a:gd name="connsiteX37" fmla="*/ 2447671 w 2673664"/>
                <a:gd name="connsiteY37" fmla="*/ 6954 h 319867"/>
                <a:gd name="connsiteX38" fmla="*/ 2447671 w 2673664"/>
                <a:gd name="connsiteY38" fmla="*/ 0 h 319867"/>
                <a:gd name="connsiteX39" fmla="*/ 2673664 w 2673664"/>
                <a:gd name="connsiteY39" fmla="*/ 0 h 31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73664" h="319867">
                  <a:moveTo>
                    <a:pt x="0" y="319867"/>
                  </a:moveTo>
                  <a:lnTo>
                    <a:pt x="142549" y="319867"/>
                  </a:lnTo>
                  <a:lnTo>
                    <a:pt x="142549" y="305959"/>
                  </a:lnTo>
                  <a:lnTo>
                    <a:pt x="257284" y="305959"/>
                  </a:lnTo>
                  <a:lnTo>
                    <a:pt x="257284" y="274668"/>
                  </a:lnTo>
                  <a:lnTo>
                    <a:pt x="347680" y="274668"/>
                  </a:lnTo>
                  <a:lnTo>
                    <a:pt x="347680" y="260761"/>
                  </a:lnTo>
                  <a:lnTo>
                    <a:pt x="441554" y="260761"/>
                  </a:lnTo>
                  <a:lnTo>
                    <a:pt x="441554" y="229470"/>
                  </a:lnTo>
                  <a:lnTo>
                    <a:pt x="538905" y="229470"/>
                  </a:lnTo>
                  <a:lnTo>
                    <a:pt x="538905" y="229470"/>
                  </a:lnTo>
                  <a:lnTo>
                    <a:pt x="538905" y="205132"/>
                  </a:lnTo>
                  <a:lnTo>
                    <a:pt x="629302" y="205132"/>
                  </a:lnTo>
                  <a:lnTo>
                    <a:pt x="629302" y="166887"/>
                  </a:lnTo>
                  <a:lnTo>
                    <a:pt x="730129" y="166887"/>
                  </a:lnTo>
                  <a:lnTo>
                    <a:pt x="730129" y="156457"/>
                  </a:lnTo>
                  <a:lnTo>
                    <a:pt x="817049" y="156457"/>
                  </a:lnTo>
                  <a:lnTo>
                    <a:pt x="830957" y="142549"/>
                  </a:lnTo>
                  <a:lnTo>
                    <a:pt x="928307" y="142549"/>
                  </a:lnTo>
                  <a:lnTo>
                    <a:pt x="928307" y="114735"/>
                  </a:lnTo>
                  <a:lnTo>
                    <a:pt x="1008274" y="114735"/>
                  </a:lnTo>
                  <a:lnTo>
                    <a:pt x="1008274" y="114735"/>
                  </a:lnTo>
                  <a:lnTo>
                    <a:pt x="1116055" y="114735"/>
                  </a:lnTo>
                  <a:lnTo>
                    <a:pt x="1116055" y="104305"/>
                  </a:lnTo>
                  <a:lnTo>
                    <a:pt x="1213405" y="104305"/>
                  </a:lnTo>
                  <a:lnTo>
                    <a:pt x="1213405" y="90397"/>
                  </a:lnTo>
                  <a:lnTo>
                    <a:pt x="1307279" y="90397"/>
                  </a:lnTo>
                  <a:lnTo>
                    <a:pt x="1307279" y="73013"/>
                  </a:lnTo>
                  <a:lnTo>
                    <a:pt x="1415060" y="73013"/>
                  </a:lnTo>
                  <a:lnTo>
                    <a:pt x="1415060" y="55629"/>
                  </a:lnTo>
                  <a:lnTo>
                    <a:pt x="1501980" y="55629"/>
                  </a:lnTo>
                  <a:lnTo>
                    <a:pt x="1693204" y="55629"/>
                  </a:lnTo>
                  <a:lnTo>
                    <a:pt x="1693204" y="31292"/>
                  </a:lnTo>
                  <a:lnTo>
                    <a:pt x="1780125" y="31292"/>
                  </a:lnTo>
                  <a:lnTo>
                    <a:pt x="1780125" y="17385"/>
                  </a:lnTo>
                  <a:lnTo>
                    <a:pt x="2054792" y="17385"/>
                  </a:lnTo>
                  <a:lnTo>
                    <a:pt x="2065223" y="6954"/>
                  </a:lnTo>
                  <a:lnTo>
                    <a:pt x="2447671" y="6954"/>
                  </a:lnTo>
                  <a:lnTo>
                    <a:pt x="2447671" y="0"/>
                  </a:lnTo>
                  <a:lnTo>
                    <a:pt x="2673664" y="0"/>
                  </a:lnTo>
                </a:path>
              </a:pathLst>
            </a:custGeom>
            <a:noFill/>
            <a:ln w="28575">
              <a:solidFill>
                <a:schemeClr val="accent1"/>
              </a:solidFill>
              <a:miter lim="800000"/>
              <a:headEnd/>
              <a:tailEnd/>
            </a:ln>
          </p:spPr>
          <p:txBody>
            <a:bodyPr rtlCol="0" anchor="ctr"/>
            <a:lstStyle/>
            <a:p>
              <a:pPr algn="ctr"/>
              <a:endParaRPr lang="en-US" dirty="0"/>
            </a:p>
          </p:txBody>
        </p:sp>
        <p:sp>
          <p:nvSpPr>
            <p:cNvPr id="6" name="TextBox 5">
              <a:extLst>
                <a:ext uri="{FF2B5EF4-FFF2-40B4-BE49-F238E27FC236}">
                  <a16:creationId xmlns:a16="http://schemas.microsoft.com/office/drawing/2014/main" xmlns="" id="{B055B0C7-9A68-4693-80B4-48DC650B479D}"/>
                </a:ext>
              </a:extLst>
            </p:cNvPr>
            <p:cNvSpPr txBox="1"/>
            <p:nvPr/>
          </p:nvSpPr>
          <p:spPr bwMode="auto">
            <a:xfrm>
              <a:off x="1211177" y="1649821"/>
              <a:ext cx="436275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Remdesivir</a:t>
              </a:r>
            </a:p>
          </p:txBody>
        </p:sp>
        <p:sp>
          <p:nvSpPr>
            <p:cNvPr id="8" name="TextBox 7">
              <a:extLst>
                <a:ext uri="{FF2B5EF4-FFF2-40B4-BE49-F238E27FC236}">
                  <a16:creationId xmlns:a16="http://schemas.microsoft.com/office/drawing/2014/main" xmlns="" id="{387901C8-FC4E-4307-A32B-96C36B1635DB}"/>
                </a:ext>
              </a:extLst>
            </p:cNvPr>
            <p:cNvSpPr txBox="1"/>
            <p:nvPr/>
          </p:nvSpPr>
          <p:spPr bwMode="auto">
            <a:xfrm rot="16200000">
              <a:off x="295" y="3318535"/>
              <a:ext cx="288808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Mortality (%)</a:t>
              </a:r>
            </a:p>
          </p:txBody>
        </p:sp>
        <p:sp>
          <p:nvSpPr>
            <p:cNvPr id="10" name="TextBox 9">
              <a:extLst>
                <a:ext uri="{FF2B5EF4-FFF2-40B4-BE49-F238E27FC236}">
                  <a16:creationId xmlns:a16="http://schemas.microsoft.com/office/drawing/2014/main" xmlns="" id="{7AFABD77-3D50-4779-A023-9ECDEBA2C1D7}"/>
                </a:ext>
              </a:extLst>
            </p:cNvPr>
            <p:cNvSpPr txBox="1"/>
            <p:nvPr/>
          </p:nvSpPr>
          <p:spPr bwMode="auto">
            <a:xfrm>
              <a:off x="2642627" y="4993879"/>
              <a:ext cx="121919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Days</a:t>
              </a:r>
            </a:p>
          </p:txBody>
        </p:sp>
        <p:sp>
          <p:nvSpPr>
            <p:cNvPr id="12" name="TextBox 11">
              <a:extLst>
                <a:ext uri="{FF2B5EF4-FFF2-40B4-BE49-F238E27FC236}">
                  <a16:creationId xmlns:a16="http://schemas.microsoft.com/office/drawing/2014/main" xmlns="" id="{E6CA445F-1432-4379-BF8E-2D08202EC3B4}"/>
                </a:ext>
              </a:extLst>
            </p:cNvPr>
            <p:cNvSpPr txBox="1"/>
            <p:nvPr/>
          </p:nvSpPr>
          <p:spPr bwMode="auto">
            <a:xfrm>
              <a:off x="5298995" y="1649821"/>
              <a:ext cx="436275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Hydroxychloroquine</a:t>
              </a:r>
            </a:p>
          </p:txBody>
        </p:sp>
        <p:sp>
          <p:nvSpPr>
            <p:cNvPr id="52" name="TextBox 51">
              <a:extLst>
                <a:ext uri="{FF2B5EF4-FFF2-40B4-BE49-F238E27FC236}">
                  <a16:creationId xmlns:a16="http://schemas.microsoft.com/office/drawing/2014/main" xmlns="" id="{F10B42B1-A401-4CE2-9B0C-780D72D5CDA7}"/>
                </a:ext>
              </a:extLst>
            </p:cNvPr>
            <p:cNvSpPr txBox="1"/>
            <p:nvPr/>
          </p:nvSpPr>
          <p:spPr bwMode="auto">
            <a:xfrm>
              <a:off x="1740021" y="4760102"/>
              <a:ext cx="432476" cy="482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nvGrpSpPr>
            <p:cNvPr id="11" name="Group 12">
              <a:extLst>
                <a:ext uri="{FF2B5EF4-FFF2-40B4-BE49-F238E27FC236}">
                  <a16:creationId xmlns:a16="http://schemas.microsoft.com/office/drawing/2014/main" xmlns="" id="{D1A2E7A7-D0EC-4749-BBAA-F33CD5612F3F}"/>
                </a:ext>
              </a:extLst>
            </p:cNvPr>
            <p:cNvGrpSpPr/>
            <p:nvPr/>
          </p:nvGrpSpPr>
          <p:grpSpPr>
            <a:xfrm>
              <a:off x="1442531" y="1890304"/>
              <a:ext cx="3486781" cy="3177575"/>
              <a:chOff x="1821605" y="2105641"/>
              <a:chExt cx="3486781" cy="3177575"/>
            </a:xfrm>
          </p:grpSpPr>
          <p:grpSp>
            <p:nvGrpSpPr>
              <p:cNvPr id="13" name="Group 10">
                <a:extLst>
                  <a:ext uri="{FF2B5EF4-FFF2-40B4-BE49-F238E27FC236}">
                    <a16:creationId xmlns:a16="http://schemas.microsoft.com/office/drawing/2014/main" xmlns="" id="{ABDCCCE6-A4C4-4898-A324-02ABFCCE6C7B}"/>
                  </a:ext>
                </a:extLst>
              </p:cNvPr>
              <p:cNvGrpSpPr/>
              <p:nvPr/>
            </p:nvGrpSpPr>
            <p:grpSpPr>
              <a:xfrm>
                <a:off x="2336204" y="4942089"/>
                <a:ext cx="2684369" cy="89989"/>
                <a:chOff x="2336204" y="4942089"/>
                <a:chExt cx="2684369" cy="89989"/>
              </a:xfrm>
            </p:grpSpPr>
            <p:cxnSp>
              <p:nvCxnSpPr>
                <p:cNvPr id="42" name="Straight Connector 41">
                  <a:extLst>
                    <a:ext uri="{FF2B5EF4-FFF2-40B4-BE49-F238E27FC236}">
                      <a16:creationId xmlns:a16="http://schemas.microsoft.com/office/drawing/2014/main" xmlns="" id="{B650CAC2-E5FE-427B-BE7E-49B69A810DF6}"/>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xmlns="" id="{C1DDC796-F5BE-4BF9-85B3-CAF9D205BCBD}"/>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xmlns="" id="{FD4CC271-3E3C-4E93-B84C-1A3EE4844856}"/>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xmlns="" id="{89AB576B-66A5-4F0F-B6ED-1EE3856D159B}"/>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xmlns="" id="{2AAE9A6C-7E85-400E-8064-5EE9CD0C353B}"/>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47" name="TextBox 46">
                <a:extLst>
                  <a:ext uri="{FF2B5EF4-FFF2-40B4-BE49-F238E27FC236}">
                    <a16:creationId xmlns:a16="http://schemas.microsoft.com/office/drawing/2014/main" xmlns="" id="{7C5D28B6-9F39-4BF4-93DD-42ED4DDC0B01}"/>
                  </a:ext>
                </a:extLst>
              </p:cNvPr>
              <p:cNvSpPr txBox="1"/>
              <p:nvPr/>
            </p:nvSpPr>
            <p:spPr bwMode="auto">
              <a:xfrm>
                <a:off x="1821605" y="2105641"/>
                <a:ext cx="45878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48" name="TextBox 47">
                <a:extLst>
                  <a:ext uri="{FF2B5EF4-FFF2-40B4-BE49-F238E27FC236}">
                    <a16:creationId xmlns:a16="http://schemas.microsoft.com/office/drawing/2014/main" xmlns="" id="{CBFBDE21-8F67-47ED-B659-4877B978A952}"/>
                  </a:ext>
                </a:extLst>
              </p:cNvPr>
              <p:cNvSpPr txBox="1"/>
              <p:nvPr/>
            </p:nvSpPr>
            <p:spPr bwMode="auto">
              <a:xfrm>
                <a:off x="1912976" y="3178230"/>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49" name="TextBox 48">
                <a:extLst>
                  <a:ext uri="{FF2B5EF4-FFF2-40B4-BE49-F238E27FC236}">
                    <a16:creationId xmlns:a16="http://schemas.microsoft.com/office/drawing/2014/main" xmlns="" id="{6EC8FC21-71C0-43B9-A702-2F710D54B20A}"/>
                  </a:ext>
                </a:extLst>
              </p:cNvPr>
              <p:cNvSpPr txBox="1"/>
              <p:nvPr/>
            </p:nvSpPr>
            <p:spPr bwMode="auto">
              <a:xfrm>
                <a:off x="1911354" y="3714758"/>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50" name="TextBox 49">
                <a:extLst>
                  <a:ext uri="{FF2B5EF4-FFF2-40B4-BE49-F238E27FC236}">
                    <a16:creationId xmlns:a16="http://schemas.microsoft.com/office/drawing/2014/main" xmlns="" id="{1384ADE1-74FD-48FE-AE86-9903BF9F86E7}"/>
                  </a:ext>
                </a:extLst>
              </p:cNvPr>
              <p:cNvSpPr txBox="1"/>
              <p:nvPr/>
            </p:nvSpPr>
            <p:spPr bwMode="auto">
              <a:xfrm>
                <a:off x="1925845" y="4250928"/>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51" name="TextBox 50">
                <a:extLst>
                  <a:ext uri="{FF2B5EF4-FFF2-40B4-BE49-F238E27FC236}">
                    <a16:creationId xmlns:a16="http://schemas.microsoft.com/office/drawing/2014/main" xmlns="" id="{91C91CE4-4B06-44EF-A455-06D5E816A0FC}"/>
                  </a:ext>
                </a:extLst>
              </p:cNvPr>
              <p:cNvSpPr txBox="1"/>
              <p:nvPr/>
            </p:nvSpPr>
            <p:spPr bwMode="auto">
              <a:xfrm>
                <a:off x="2010293" y="4790624"/>
                <a:ext cx="2760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54" name="TextBox 53">
                <a:extLst>
                  <a:ext uri="{FF2B5EF4-FFF2-40B4-BE49-F238E27FC236}">
                    <a16:creationId xmlns:a16="http://schemas.microsoft.com/office/drawing/2014/main" xmlns="" id="{9CF6BA64-B437-421E-AC5C-A71D55C159E0}"/>
                  </a:ext>
                </a:extLst>
              </p:cNvPr>
              <p:cNvSpPr txBox="1"/>
              <p:nvPr/>
            </p:nvSpPr>
            <p:spPr bwMode="auto">
              <a:xfrm>
                <a:off x="2875581" y="4975439"/>
                <a:ext cx="2760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a:t>
                </a:r>
              </a:p>
            </p:txBody>
          </p:sp>
          <p:sp>
            <p:nvSpPr>
              <p:cNvPr id="56" name="TextBox 55">
                <a:extLst>
                  <a:ext uri="{FF2B5EF4-FFF2-40B4-BE49-F238E27FC236}">
                    <a16:creationId xmlns:a16="http://schemas.microsoft.com/office/drawing/2014/main" xmlns="" id="{1487ECF0-735B-4854-ADBC-261EC92B8D9C}"/>
                  </a:ext>
                </a:extLst>
              </p:cNvPr>
              <p:cNvSpPr txBox="1"/>
              <p:nvPr/>
            </p:nvSpPr>
            <p:spPr bwMode="auto">
              <a:xfrm>
                <a:off x="3490208" y="4969847"/>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57" name="TextBox 56">
                <a:extLst>
                  <a:ext uri="{FF2B5EF4-FFF2-40B4-BE49-F238E27FC236}">
                    <a16:creationId xmlns:a16="http://schemas.microsoft.com/office/drawing/2014/main" xmlns="" id="{0627926E-69C2-4388-8816-363ECD79F6D5}"/>
                  </a:ext>
                </a:extLst>
              </p:cNvPr>
              <p:cNvSpPr txBox="1"/>
              <p:nvPr/>
            </p:nvSpPr>
            <p:spPr bwMode="auto">
              <a:xfrm>
                <a:off x="4170252" y="4969847"/>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58" name="TextBox 57">
                <a:extLst>
                  <a:ext uri="{FF2B5EF4-FFF2-40B4-BE49-F238E27FC236}">
                    <a16:creationId xmlns:a16="http://schemas.microsoft.com/office/drawing/2014/main" xmlns="" id="{5664E37F-14ED-4AFF-BFC3-4ACCA0E2093C}"/>
                  </a:ext>
                </a:extLst>
              </p:cNvPr>
              <p:cNvSpPr txBox="1"/>
              <p:nvPr/>
            </p:nvSpPr>
            <p:spPr bwMode="auto">
              <a:xfrm>
                <a:off x="4732756" y="4969847"/>
                <a:ext cx="57563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grpSp>
            <p:nvGrpSpPr>
              <p:cNvPr id="14" name="Group 4">
                <a:extLst>
                  <a:ext uri="{FF2B5EF4-FFF2-40B4-BE49-F238E27FC236}">
                    <a16:creationId xmlns:a16="http://schemas.microsoft.com/office/drawing/2014/main" xmlns="" id="{10D6708C-4C73-422B-8812-D2948291AB6A}"/>
                  </a:ext>
                </a:extLst>
              </p:cNvPr>
              <p:cNvGrpSpPr/>
              <p:nvPr/>
            </p:nvGrpSpPr>
            <p:grpSpPr>
              <a:xfrm>
                <a:off x="2242796" y="2264114"/>
                <a:ext cx="93411" cy="2677975"/>
                <a:chOff x="2242796" y="2264114"/>
                <a:chExt cx="93411" cy="2677975"/>
              </a:xfrm>
            </p:grpSpPr>
            <p:grpSp>
              <p:nvGrpSpPr>
                <p:cNvPr id="16" name="Group 16">
                  <a:extLst>
                    <a:ext uri="{FF2B5EF4-FFF2-40B4-BE49-F238E27FC236}">
                      <a16:creationId xmlns:a16="http://schemas.microsoft.com/office/drawing/2014/main" xmlns="" id="{52E2A801-47AF-4CE5-BACC-65CD45B4193A}"/>
                    </a:ext>
                  </a:extLst>
                </p:cNvPr>
                <p:cNvGrpSpPr/>
                <p:nvPr/>
              </p:nvGrpSpPr>
              <p:grpSpPr>
                <a:xfrm>
                  <a:off x="2248548" y="2797091"/>
                  <a:ext cx="87659" cy="2144998"/>
                  <a:chOff x="1140310" y="2538804"/>
                  <a:chExt cx="69925" cy="1699709"/>
                </a:xfrm>
              </p:grpSpPr>
              <p:cxnSp>
                <p:nvCxnSpPr>
                  <p:cNvPr id="23" name="Straight Connector 22">
                    <a:extLst>
                      <a:ext uri="{FF2B5EF4-FFF2-40B4-BE49-F238E27FC236}">
                        <a16:creationId xmlns:a16="http://schemas.microsoft.com/office/drawing/2014/main" xmlns="" id="{2EF05D94-0FC8-4CDF-A1D8-DB508CABFF0C}"/>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xmlns="" id="{D8325A58-CF8D-434D-91AA-16E4B6357C38}"/>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xmlns="" id="{E1CFE866-2C43-4DA4-9A3D-32E008EF95E7}"/>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xmlns="" id="{3324183B-B877-46AB-A267-A0C1E6BFBA02}"/>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xmlns="" id="{A5D295C2-75C5-49F9-8D26-81903D50CE99}"/>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cxnSp>
              <p:nvCxnSpPr>
                <p:cNvPr id="66" name="Straight Connector 65">
                  <a:extLst>
                    <a:ext uri="{FF2B5EF4-FFF2-40B4-BE49-F238E27FC236}">
                      <a16:creationId xmlns:a16="http://schemas.microsoft.com/office/drawing/2014/main" xmlns="" id="{FACB2FB6-6982-489F-B192-BA17F8E603F2}"/>
                    </a:ext>
                  </a:extLst>
                </p:cNvPr>
                <p:cNvCxnSpPr/>
                <p:nvPr/>
              </p:nvCxnSpPr>
              <p:spPr bwMode="auto">
                <a:xfrm>
                  <a:off x="2242796" y="2264114"/>
                  <a:ext cx="87659" cy="0"/>
                </a:xfrm>
                <a:prstGeom prst="line">
                  <a:avLst/>
                </a:prstGeom>
                <a:noFill/>
                <a:ln w="28575" cap="flat" cmpd="sng" algn="ctr">
                  <a:solidFill>
                    <a:schemeClr val="bg1"/>
                  </a:solidFill>
                  <a:prstDash val="solid"/>
                  <a:round/>
                  <a:headEnd type="none" w="med" len="med"/>
                  <a:tailEnd type="none" w="med" len="med"/>
                </a:ln>
                <a:effectLst/>
              </p:spPr>
            </p:cxnSp>
          </p:grpSp>
          <p:sp>
            <p:nvSpPr>
              <p:cNvPr id="7" name="TextBox 6">
                <a:extLst>
                  <a:ext uri="{FF2B5EF4-FFF2-40B4-BE49-F238E27FC236}">
                    <a16:creationId xmlns:a16="http://schemas.microsoft.com/office/drawing/2014/main" xmlns="" id="{145BE228-3FDE-40BA-B978-7A8EB9629079}"/>
                  </a:ext>
                </a:extLst>
              </p:cNvPr>
              <p:cNvSpPr txBox="1"/>
              <p:nvPr/>
            </p:nvSpPr>
            <p:spPr bwMode="auto">
              <a:xfrm>
                <a:off x="1936887" y="2650343"/>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9" name="Freeform: Shape 8">
                <a:extLst>
                  <a:ext uri="{FF2B5EF4-FFF2-40B4-BE49-F238E27FC236}">
                    <a16:creationId xmlns:a16="http://schemas.microsoft.com/office/drawing/2014/main" xmlns="" id="{97258A8B-94C4-43A6-89C4-64FBA0290E8F}"/>
                  </a:ext>
                </a:extLst>
              </p:cNvPr>
              <p:cNvSpPr/>
              <p:nvPr/>
            </p:nvSpPr>
            <p:spPr bwMode="auto">
              <a:xfrm>
                <a:off x="2329132" y="2254370"/>
                <a:ext cx="2691442" cy="2692458"/>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dirty="0"/>
              </a:p>
            </p:txBody>
          </p:sp>
        </p:grpSp>
        <p:grpSp>
          <p:nvGrpSpPr>
            <p:cNvPr id="17" name="Group 68">
              <a:extLst>
                <a:ext uri="{FF2B5EF4-FFF2-40B4-BE49-F238E27FC236}">
                  <a16:creationId xmlns:a16="http://schemas.microsoft.com/office/drawing/2014/main" xmlns="" id="{494A9D27-5451-46B1-8C1D-931E853ABCD3}"/>
                </a:ext>
              </a:extLst>
            </p:cNvPr>
            <p:cNvGrpSpPr/>
            <p:nvPr/>
          </p:nvGrpSpPr>
          <p:grpSpPr>
            <a:xfrm>
              <a:off x="2619326" y="3774702"/>
              <a:ext cx="2028915" cy="57437"/>
              <a:chOff x="2336204" y="4942089"/>
              <a:chExt cx="2684369" cy="89989"/>
            </a:xfrm>
          </p:grpSpPr>
          <p:cxnSp>
            <p:nvCxnSpPr>
              <p:cNvPr id="89" name="Straight Connector 88">
                <a:extLst>
                  <a:ext uri="{FF2B5EF4-FFF2-40B4-BE49-F238E27FC236}">
                    <a16:creationId xmlns:a16="http://schemas.microsoft.com/office/drawing/2014/main" xmlns="" id="{1F6E899D-EBBC-4642-B33B-D0556900C3F6}"/>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xmlns="" id="{C27F1723-8CED-401A-A3AD-22947BE90A81}"/>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xmlns="" id="{1361D65B-B3E7-4C8D-B705-0FCF8C428630}"/>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xmlns="" id="{3E60A6C2-42B7-4036-B544-F2C3E287A1CC}"/>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xmlns="" id="{F9A1F600-1400-44FE-A6D1-4EE37A6D88CC}"/>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70" name="TextBox 69">
              <a:extLst>
                <a:ext uri="{FF2B5EF4-FFF2-40B4-BE49-F238E27FC236}">
                  <a16:creationId xmlns:a16="http://schemas.microsoft.com/office/drawing/2014/main" xmlns="" id="{FD7B83E9-AC9B-48C1-95A5-E4FD940645C9}"/>
                </a:ext>
              </a:extLst>
            </p:cNvPr>
            <p:cNvSpPr txBox="1"/>
            <p:nvPr/>
          </p:nvSpPr>
          <p:spPr bwMode="auto">
            <a:xfrm>
              <a:off x="2209729" y="1909449"/>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a:t>
              </a:r>
            </a:p>
          </p:txBody>
        </p:sp>
        <p:sp>
          <p:nvSpPr>
            <p:cNvPr id="71" name="TextBox 70">
              <a:extLst>
                <a:ext uri="{FF2B5EF4-FFF2-40B4-BE49-F238E27FC236}">
                  <a16:creationId xmlns:a16="http://schemas.microsoft.com/office/drawing/2014/main" xmlns="" id="{52AC73A5-549E-437B-B15C-B297B792D8DA}"/>
                </a:ext>
              </a:extLst>
            </p:cNvPr>
            <p:cNvSpPr txBox="1"/>
            <p:nvPr/>
          </p:nvSpPr>
          <p:spPr bwMode="auto">
            <a:xfrm>
              <a:off x="2209727" y="2486493"/>
              <a:ext cx="36740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73" name="TextBox 72">
              <a:extLst>
                <a:ext uri="{FF2B5EF4-FFF2-40B4-BE49-F238E27FC236}">
                  <a16:creationId xmlns:a16="http://schemas.microsoft.com/office/drawing/2014/main" xmlns="" id="{EF37EE56-AEDD-4CA1-AFD2-1612C8D541B6}"/>
                </a:ext>
              </a:extLst>
            </p:cNvPr>
            <p:cNvSpPr txBox="1"/>
            <p:nvPr/>
          </p:nvSpPr>
          <p:spPr bwMode="auto">
            <a:xfrm>
              <a:off x="2310824" y="3039069"/>
              <a:ext cx="2760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a:t>
              </a:r>
            </a:p>
          </p:txBody>
        </p:sp>
        <p:sp>
          <p:nvSpPr>
            <p:cNvPr id="74" name="TextBox 73">
              <a:extLst>
                <a:ext uri="{FF2B5EF4-FFF2-40B4-BE49-F238E27FC236}">
                  <a16:creationId xmlns:a16="http://schemas.microsoft.com/office/drawing/2014/main" xmlns="" id="{9125F92F-A937-4FA2-B629-55F0BC15A3A1}"/>
                </a:ext>
              </a:extLst>
            </p:cNvPr>
            <p:cNvSpPr txBox="1"/>
            <p:nvPr/>
          </p:nvSpPr>
          <p:spPr bwMode="auto">
            <a:xfrm>
              <a:off x="2372994" y="3623199"/>
              <a:ext cx="208637"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75" name="TextBox 74">
              <a:extLst>
                <a:ext uri="{FF2B5EF4-FFF2-40B4-BE49-F238E27FC236}">
                  <a16:creationId xmlns:a16="http://schemas.microsoft.com/office/drawing/2014/main" xmlns="" id="{00A43F3F-B943-43E0-B569-36FDDA913623}"/>
                </a:ext>
              </a:extLst>
            </p:cNvPr>
            <p:cNvSpPr txBox="1"/>
            <p:nvPr/>
          </p:nvSpPr>
          <p:spPr bwMode="auto">
            <a:xfrm>
              <a:off x="3027001" y="3795988"/>
              <a:ext cx="208637"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a:t>
              </a:r>
            </a:p>
          </p:txBody>
        </p:sp>
        <p:sp>
          <p:nvSpPr>
            <p:cNvPr id="76" name="TextBox 75">
              <a:extLst>
                <a:ext uri="{FF2B5EF4-FFF2-40B4-BE49-F238E27FC236}">
                  <a16:creationId xmlns:a16="http://schemas.microsoft.com/office/drawing/2014/main" xmlns="" id="{8D0E7529-9FE5-4B36-B88C-EDCD82F65788}"/>
                </a:ext>
              </a:extLst>
            </p:cNvPr>
            <p:cNvSpPr txBox="1"/>
            <p:nvPr/>
          </p:nvSpPr>
          <p:spPr bwMode="auto">
            <a:xfrm>
              <a:off x="3491552" y="3792419"/>
              <a:ext cx="277696"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77" name="TextBox 76">
              <a:extLst>
                <a:ext uri="{FF2B5EF4-FFF2-40B4-BE49-F238E27FC236}">
                  <a16:creationId xmlns:a16="http://schemas.microsoft.com/office/drawing/2014/main" xmlns="" id="{C0BC0271-BB2A-4439-A50B-46AD465A7159}"/>
                </a:ext>
              </a:extLst>
            </p:cNvPr>
            <p:cNvSpPr txBox="1"/>
            <p:nvPr/>
          </p:nvSpPr>
          <p:spPr bwMode="auto">
            <a:xfrm>
              <a:off x="4005547" y="3792419"/>
              <a:ext cx="277696"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78" name="TextBox 77">
              <a:extLst>
                <a:ext uri="{FF2B5EF4-FFF2-40B4-BE49-F238E27FC236}">
                  <a16:creationId xmlns:a16="http://schemas.microsoft.com/office/drawing/2014/main" xmlns="" id="{9B071B9E-5730-4E45-B7A4-7FEBA344848C}"/>
                </a:ext>
              </a:extLst>
            </p:cNvPr>
            <p:cNvSpPr txBox="1"/>
            <p:nvPr/>
          </p:nvSpPr>
          <p:spPr bwMode="auto">
            <a:xfrm>
              <a:off x="4430702" y="3792419"/>
              <a:ext cx="435076"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grpSp>
          <p:nvGrpSpPr>
            <p:cNvPr id="18" name="Group 81">
              <a:extLst>
                <a:ext uri="{FF2B5EF4-FFF2-40B4-BE49-F238E27FC236}">
                  <a16:creationId xmlns:a16="http://schemas.microsoft.com/office/drawing/2014/main" xmlns="" id="{8ADA96E7-26DF-4F75-9882-F9CDDF1175DA}"/>
                </a:ext>
              </a:extLst>
            </p:cNvPr>
            <p:cNvGrpSpPr/>
            <p:nvPr/>
          </p:nvGrpSpPr>
          <p:grpSpPr>
            <a:xfrm>
              <a:off x="2548067" y="2073850"/>
              <a:ext cx="65431" cy="1707289"/>
              <a:chOff x="1140310" y="2960144"/>
              <a:chExt cx="69925" cy="1278369"/>
            </a:xfrm>
          </p:grpSpPr>
          <p:cxnSp>
            <p:nvCxnSpPr>
              <p:cNvPr id="85" name="Straight Connector 84">
                <a:extLst>
                  <a:ext uri="{FF2B5EF4-FFF2-40B4-BE49-F238E27FC236}">
                    <a16:creationId xmlns:a16="http://schemas.microsoft.com/office/drawing/2014/main" xmlns="" id="{91BC6CCE-BA35-48CA-8536-48B3535BA013}"/>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xmlns="" id="{C4FAD438-5E8F-46B4-ABA4-02FC3307E2EA}"/>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xmlns="" id="{F518043D-D32B-40C4-8B4A-0FD62AE7EC00}"/>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xmlns="" id="{EE163BA6-23A3-445C-A817-8F9657B26D00}"/>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sp>
          <p:nvSpPr>
            <p:cNvPr id="81" name="Freeform: Shape 80">
              <a:extLst>
                <a:ext uri="{FF2B5EF4-FFF2-40B4-BE49-F238E27FC236}">
                  <a16:creationId xmlns:a16="http://schemas.microsoft.com/office/drawing/2014/main" xmlns="" id="{1A87A1D9-E113-4B17-8E42-8F744AEB99BA}"/>
                </a:ext>
              </a:extLst>
            </p:cNvPr>
            <p:cNvSpPr/>
            <p:nvPr/>
          </p:nvSpPr>
          <p:spPr bwMode="auto">
            <a:xfrm>
              <a:off x="2613981" y="2059206"/>
              <a:ext cx="2034261" cy="1718521"/>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dirty="0"/>
            </a:p>
          </p:txBody>
        </p:sp>
        <p:sp>
          <p:nvSpPr>
            <p:cNvPr id="95" name="TextBox 94">
              <a:extLst>
                <a:ext uri="{FF2B5EF4-FFF2-40B4-BE49-F238E27FC236}">
                  <a16:creationId xmlns:a16="http://schemas.microsoft.com/office/drawing/2014/main" xmlns="" id="{5500D17C-5097-4E47-8E73-DC396E13F86E}"/>
                </a:ext>
              </a:extLst>
            </p:cNvPr>
            <p:cNvSpPr txBox="1"/>
            <p:nvPr/>
          </p:nvSpPr>
          <p:spPr bwMode="auto">
            <a:xfrm>
              <a:off x="2549733" y="3792616"/>
              <a:ext cx="208637"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24" name="Freeform: Shape 123">
              <a:extLst>
                <a:ext uri="{FF2B5EF4-FFF2-40B4-BE49-F238E27FC236}">
                  <a16:creationId xmlns:a16="http://schemas.microsoft.com/office/drawing/2014/main" xmlns="" id="{6B11CA31-54AE-4C24-A195-27D9AFD70ADC}"/>
                </a:ext>
              </a:extLst>
            </p:cNvPr>
            <p:cNvSpPr/>
            <p:nvPr/>
          </p:nvSpPr>
          <p:spPr bwMode="auto">
            <a:xfrm>
              <a:off x="2604026" y="2350546"/>
              <a:ext cx="2044362" cy="1418537"/>
            </a:xfrm>
            <a:custGeom>
              <a:avLst/>
              <a:gdLst>
                <a:gd name="connsiteX0" fmla="*/ 0 w 2044362"/>
                <a:gd name="connsiteY0" fmla="*/ 1418537 h 1418537"/>
                <a:gd name="connsiteX1" fmla="*/ 114734 w 2044362"/>
                <a:gd name="connsiteY1" fmla="*/ 1418537 h 1418537"/>
                <a:gd name="connsiteX2" fmla="*/ 114734 w 2044362"/>
                <a:gd name="connsiteY2" fmla="*/ 1338570 h 1418537"/>
                <a:gd name="connsiteX3" fmla="*/ 191224 w 2044362"/>
                <a:gd name="connsiteY3" fmla="*/ 1338570 h 1418537"/>
                <a:gd name="connsiteX4" fmla="*/ 191224 w 2044362"/>
                <a:gd name="connsiteY4" fmla="*/ 1196021 h 1418537"/>
                <a:gd name="connsiteX5" fmla="*/ 264237 w 2044362"/>
                <a:gd name="connsiteY5" fmla="*/ 1196021 h 1418537"/>
                <a:gd name="connsiteX6" fmla="*/ 264237 w 2044362"/>
                <a:gd name="connsiteY6" fmla="*/ 1133439 h 1418537"/>
                <a:gd name="connsiteX7" fmla="*/ 351157 w 2044362"/>
                <a:gd name="connsiteY7" fmla="*/ 1133439 h 1418537"/>
                <a:gd name="connsiteX8" fmla="*/ 351157 w 2044362"/>
                <a:gd name="connsiteY8" fmla="*/ 1025658 h 1418537"/>
                <a:gd name="connsiteX9" fmla="*/ 420693 w 2044362"/>
                <a:gd name="connsiteY9" fmla="*/ 1025658 h 1418537"/>
                <a:gd name="connsiteX10" fmla="*/ 420693 w 2044362"/>
                <a:gd name="connsiteY10" fmla="*/ 917877 h 1418537"/>
                <a:gd name="connsiteX11" fmla="*/ 490229 w 2044362"/>
                <a:gd name="connsiteY11" fmla="*/ 917877 h 1418537"/>
                <a:gd name="connsiteX12" fmla="*/ 490229 w 2044362"/>
                <a:gd name="connsiteY12" fmla="*/ 806619 h 1418537"/>
                <a:gd name="connsiteX13" fmla="*/ 552812 w 2044362"/>
                <a:gd name="connsiteY13" fmla="*/ 806619 h 1418537"/>
                <a:gd name="connsiteX14" fmla="*/ 552812 w 2044362"/>
                <a:gd name="connsiteY14" fmla="*/ 705792 h 1418537"/>
                <a:gd name="connsiteX15" fmla="*/ 639732 w 2044362"/>
                <a:gd name="connsiteY15" fmla="*/ 705792 h 1418537"/>
                <a:gd name="connsiteX16" fmla="*/ 639732 w 2044362"/>
                <a:gd name="connsiteY16" fmla="*/ 618871 h 1418537"/>
                <a:gd name="connsiteX17" fmla="*/ 691884 w 2044362"/>
                <a:gd name="connsiteY17" fmla="*/ 618871 h 1418537"/>
                <a:gd name="connsiteX18" fmla="*/ 691884 w 2044362"/>
                <a:gd name="connsiteY18" fmla="*/ 556289 h 1418537"/>
                <a:gd name="connsiteX19" fmla="*/ 778804 w 2044362"/>
                <a:gd name="connsiteY19" fmla="*/ 556289 h 1418537"/>
                <a:gd name="connsiteX20" fmla="*/ 778804 w 2044362"/>
                <a:gd name="connsiteY20" fmla="*/ 490230 h 1418537"/>
                <a:gd name="connsiteX21" fmla="*/ 834433 w 2044362"/>
                <a:gd name="connsiteY21" fmla="*/ 490230 h 1418537"/>
                <a:gd name="connsiteX22" fmla="*/ 834433 w 2044362"/>
                <a:gd name="connsiteY22" fmla="*/ 490230 h 1418537"/>
                <a:gd name="connsiteX23" fmla="*/ 834433 w 2044362"/>
                <a:gd name="connsiteY23" fmla="*/ 458938 h 1418537"/>
                <a:gd name="connsiteX24" fmla="*/ 924830 w 2044362"/>
                <a:gd name="connsiteY24" fmla="*/ 458938 h 1418537"/>
                <a:gd name="connsiteX25" fmla="*/ 924830 w 2044362"/>
                <a:gd name="connsiteY25" fmla="*/ 389402 h 1418537"/>
                <a:gd name="connsiteX26" fmla="*/ 987413 w 2044362"/>
                <a:gd name="connsiteY26" fmla="*/ 389402 h 1418537"/>
                <a:gd name="connsiteX27" fmla="*/ 987413 w 2044362"/>
                <a:gd name="connsiteY27" fmla="*/ 354634 h 1418537"/>
                <a:gd name="connsiteX28" fmla="*/ 1067379 w 2044362"/>
                <a:gd name="connsiteY28" fmla="*/ 354634 h 1418537"/>
                <a:gd name="connsiteX29" fmla="*/ 1067379 w 2044362"/>
                <a:gd name="connsiteY29" fmla="*/ 274668 h 1418537"/>
                <a:gd name="connsiteX30" fmla="*/ 1119531 w 2044362"/>
                <a:gd name="connsiteY30" fmla="*/ 274668 h 1418537"/>
                <a:gd name="connsiteX31" fmla="*/ 1119531 w 2044362"/>
                <a:gd name="connsiteY31" fmla="*/ 246853 h 1418537"/>
                <a:gd name="connsiteX32" fmla="*/ 1199498 w 2044362"/>
                <a:gd name="connsiteY32" fmla="*/ 246853 h 1418537"/>
                <a:gd name="connsiteX33" fmla="*/ 1199498 w 2044362"/>
                <a:gd name="connsiteY33" fmla="*/ 225992 h 1418537"/>
                <a:gd name="connsiteX34" fmla="*/ 1262080 w 2044362"/>
                <a:gd name="connsiteY34" fmla="*/ 225992 h 1418537"/>
                <a:gd name="connsiteX35" fmla="*/ 1262080 w 2044362"/>
                <a:gd name="connsiteY35" fmla="*/ 194701 h 1418537"/>
                <a:gd name="connsiteX36" fmla="*/ 1331616 w 2044362"/>
                <a:gd name="connsiteY36" fmla="*/ 194701 h 1418537"/>
                <a:gd name="connsiteX37" fmla="*/ 1331616 w 2044362"/>
                <a:gd name="connsiteY37" fmla="*/ 152979 h 1418537"/>
                <a:gd name="connsiteX38" fmla="*/ 1481119 w 2044362"/>
                <a:gd name="connsiteY38" fmla="*/ 152979 h 1418537"/>
                <a:gd name="connsiteX39" fmla="*/ 1481119 w 2044362"/>
                <a:gd name="connsiteY39" fmla="*/ 93874 h 1418537"/>
                <a:gd name="connsiteX40" fmla="*/ 1561086 w 2044362"/>
                <a:gd name="connsiteY40" fmla="*/ 93874 h 1418537"/>
                <a:gd name="connsiteX41" fmla="*/ 1561086 w 2044362"/>
                <a:gd name="connsiteY41" fmla="*/ 73013 h 1418537"/>
                <a:gd name="connsiteX42" fmla="*/ 1630622 w 2044362"/>
                <a:gd name="connsiteY42" fmla="*/ 73013 h 1418537"/>
                <a:gd name="connsiteX43" fmla="*/ 1630622 w 2044362"/>
                <a:gd name="connsiteY43" fmla="*/ 55629 h 1418537"/>
                <a:gd name="connsiteX44" fmla="*/ 1849660 w 2044362"/>
                <a:gd name="connsiteY44" fmla="*/ 55629 h 1418537"/>
                <a:gd name="connsiteX45" fmla="*/ 1849660 w 2044362"/>
                <a:gd name="connsiteY45" fmla="*/ 34768 h 1418537"/>
                <a:gd name="connsiteX46" fmla="*/ 1915720 w 2044362"/>
                <a:gd name="connsiteY46" fmla="*/ 34768 h 1418537"/>
                <a:gd name="connsiteX47" fmla="*/ 1915720 w 2044362"/>
                <a:gd name="connsiteY47" fmla="*/ 17384 h 1418537"/>
                <a:gd name="connsiteX48" fmla="*/ 1992210 w 2044362"/>
                <a:gd name="connsiteY48" fmla="*/ 17384 h 1418537"/>
                <a:gd name="connsiteX49" fmla="*/ 1992210 w 2044362"/>
                <a:gd name="connsiteY49" fmla="*/ 17384 h 1418537"/>
                <a:gd name="connsiteX50" fmla="*/ 2009594 w 2044362"/>
                <a:gd name="connsiteY50" fmla="*/ 0 h 1418537"/>
                <a:gd name="connsiteX51" fmla="*/ 2044362 w 2044362"/>
                <a:gd name="connsiteY51" fmla="*/ 0 h 141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44362" h="1418537">
                  <a:moveTo>
                    <a:pt x="0" y="1418537"/>
                  </a:moveTo>
                  <a:lnTo>
                    <a:pt x="114734" y="1418537"/>
                  </a:lnTo>
                  <a:lnTo>
                    <a:pt x="114734" y="1338570"/>
                  </a:lnTo>
                  <a:lnTo>
                    <a:pt x="191224" y="1338570"/>
                  </a:lnTo>
                  <a:lnTo>
                    <a:pt x="191224" y="1196021"/>
                  </a:lnTo>
                  <a:lnTo>
                    <a:pt x="264237" y="1196021"/>
                  </a:lnTo>
                  <a:lnTo>
                    <a:pt x="264237" y="1133439"/>
                  </a:lnTo>
                  <a:lnTo>
                    <a:pt x="351157" y="1133439"/>
                  </a:lnTo>
                  <a:lnTo>
                    <a:pt x="351157" y="1025658"/>
                  </a:lnTo>
                  <a:lnTo>
                    <a:pt x="420693" y="1025658"/>
                  </a:lnTo>
                  <a:lnTo>
                    <a:pt x="420693" y="917877"/>
                  </a:lnTo>
                  <a:lnTo>
                    <a:pt x="490229" y="917877"/>
                  </a:lnTo>
                  <a:lnTo>
                    <a:pt x="490229" y="806619"/>
                  </a:lnTo>
                  <a:lnTo>
                    <a:pt x="552812" y="806619"/>
                  </a:lnTo>
                  <a:lnTo>
                    <a:pt x="552812" y="705792"/>
                  </a:lnTo>
                  <a:lnTo>
                    <a:pt x="639732" y="705792"/>
                  </a:lnTo>
                  <a:lnTo>
                    <a:pt x="639732" y="618871"/>
                  </a:lnTo>
                  <a:lnTo>
                    <a:pt x="691884" y="618871"/>
                  </a:lnTo>
                  <a:lnTo>
                    <a:pt x="691884" y="556289"/>
                  </a:lnTo>
                  <a:lnTo>
                    <a:pt x="778804" y="556289"/>
                  </a:lnTo>
                  <a:lnTo>
                    <a:pt x="778804" y="490230"/>
                  </a:lnTo>
                  <a:lnTo>
                    <a:pt x="834433" y="490230"/>
                  </a:lnTo>
                  <a:lnTo>
                    <a:pt x="834433" y="490230"/>
                  </a:lnTo>
                  <a:lnTo>
                    <a:pt x="834433" y="458938"/>
                  </a:lnTo>
                  <a:lnTo>
                    <a:pt x="924830" y="458938"/>
                  </a:lnTo>
                  <a:lnTo>
                    <a:pt x="924830" y="389402"/>
                  </a:lnTo>
                  <a:lnTo>
                    <a:pt x="987413" y="389402"/>
                  </a:lnTo>
                  <a:lnTo>
                    <a:pt x="987413" y="354634"/>
                  </a:lnTo>
                  <a:lnTo>
                    <a:pt x="1067379" y="354634"/>
                  </a:lnTo>
                  <a:lnTo>
                    <a:pt x="1067379" y="274668"/>
                  </a:lnTo>
                  <a:lnTo>
                    <a:pt x="1119531" y="274668"/>
                  </a:lnTo>
                  <a:lnTo>
                    <a:pt x="1119531" y="246853"/>
                  </a:lnTo>
                  <a:lnTo>
                    <a:pt x="1199498" y="246853"/>
                  </a:lnTo>
                  <a:lnTo>
                    <a:pt x="1199498" y="225992"/>
                  </a:lnTo>
                  <a:lnTo>
                    <a:pt x="1262080" y="225992"/>
                  </a:lnTo>
                  <a:lnTo>
                    <a:pt x="1262080" y="194701"/>
                  </a:lnTo>
                  <a:lnTo>
                    <a:pt x="1331616" y="194701"/>
                  </a:lnTo>
                  <a:lnTo>
                    <a:pt x="1331616" y="152979"/>
                  </a:lnTo>
                  <a:lnTo>
                    <a:pt x="1481119" y="152979"/>
                  </a:lnTo>
                  <a:lnTo>
                    <a:pt x="1481119" y="93874"/>
                  </a:lnTo>
                  <a:lnTo>
                    <a:pt x="1561086" y="93874"/>
                  </a:lnTo>
                  <a:lnTo>
                    <a:pt x="1561086" y="73013"/>
                  </a:lnTo>
                  <a:lnTo>
                    <a:pt x="1630622" y="73013"/>
                  </a:lnTo>
                  <a:lnTo>
                    <a:pt x="1630622" y="55629"/>
                  </a:lnTo>
                  <a:lnTo>
                    <a:pt x="1849660" y="55629"/>
                  </a:lnTo>
                  <a:lnTo>
                    <a:pt x="1849660" y="34768"/>
                  </a:lnTo>
                  <a:lnTo>
                    <a:pt x="1915720" y="34768"/>
                  </a:lnTo>
                  <a:lnTo>
                    <a:pt x="1915720" y="17384"/>
                  </a:lnTo>
                  <a:lnTo>
                    <a:pt x="1992210" y="17384"/>
                  </a:lnTo>
                  <a:lnTo>
                    <a:pt x="1992210" y="17384"/>
                  </a:lnTo>
                  <a:lnTo>
                    <a:pt x="2009594" y="0"/>
                  </a:lnTo>
                  <a:lnTo>
                    <a:pt x="2044362" y="0"/>
                  </a:lnTo>
                </a:path>
              </a:pathLst>
            </a:custGeom>
            <a:noFill/>
            <a:ln w="28575">
              <a:solidFill>
                <a:schemeClr val="accent1"/>
              </a:solidFill>
              <a:miter lim="800000"/>
              <a:headEnd/>
              <a:tailEnd/>
            </a:ln>
          </p:spPr>
          <p:txBody>
            <a:bodyPr rtlCol="0" anchor="ctr"/>
            <a:lstStyle/>
            <a:p>
              <a:pPr algn="ctr"/>
              <a:endParaRPr lang="en-US" dirty="0"/>
            </a:p>
          </p:txBody>
        </p:sp>
        <p:sp>
          <p:nvSpPr>
            <p:cNvPr id="128" name="TextBox 127">
              <a:extLst>
                <a:ext uri="{FF2B5EF4-FFF2-40B4-BE49-F238E27FC236}">
                  <a16:creationId xmlns:a16="http://schemas.microsoft.com/office/drawing/2014/main" xmlns="" id="{B9BA9EFC-ECC7-49C0-9DA9-BF8D46C57BA4}"/>
                </a:ext>
              </a:extLst>
            </p:cNvPr>
            <p:cNvSpPr txBox="1"/>
            <p:nvPr/>
          </p:nvSpPr>
          <p:spPr bwMode="auto">
            <a:xfrm>
              <a:off x="3791178" y="2577009"/>
              <a:ext cx="101559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1"/>
                  </a:solidFill>
                  <a:latin typeface="Calibri" panose="020F0502020204030204" pitchFamily="34" charset="0"/>
                </a:rPr>
                <a:t>Remdesivir</a:t>
              </a:r>
            </a:p>
          </p:txBody>
        </p:sp>
        <p:sp>
          <p:nvSpPr>
            <p:cNvPr id="130" name="TextBox 129">
              <a:extLst>
                <a:ext uri="{FF2B5EF4-FFF2-40B4-BE49-F238E27FC236}">
                  <a16:creationId xmlns:a16="http://schemas.microsoft.com/office/drawing/2014/main" xmlns="" id="{3F20DD59-185E-42EE-82AE-495566CE6105}"/>
                </a:ext>
              </a:extLst>
            </p:cNvPr>
            <p:cNvSpPr txBox="1"/>
            <p:nvPr/>
          </p:nvSpPr>
          <p:spPr bwMode="auto">
            <a:xfrm>
              <a:off x="4227088" y="2012586"/>
              <a:ext cx="45717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6"/>
                  </a:solidFill>
                  <a:latin typeface="Calibri" panose="020F0502020204030204" pitchFamily="34" charset="0"/>
                </a:rPr>
                <a:t>SoC</a:t>
              </a:r>
            </a:p>
          </p:txBody>
        </p:sp>
        <p:sp>
          <p:nvSpPr>
            <p:cNvPr id="132" name="TextBox 131">
              <a:extLst>
                <a:ext uri="{FF2B5EF4-FFF2-40B4-BE49-F238E27FC236}">
                  <a16:creationId xmlns:a16="http://schemas.microsoft.com/office/drawing/2014/main" xmlns="" id="{9142164B-1A14-4A74-81C8-4A44685C3BE3}"/>
                </a:ext>
              </a:extLst>
            </p:cNvPr>
            <p:cNvSpPr txBox="1"/>
            <p:nvPr/>
          </p:nvSpPr>
          <p:spPr bwMode="auto">
            <a:xfrm>
              <a:off x="1993012" y="3991212"/>
              <a:ext cx="23935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Aft>
                  <a:spcPct val="0"/>
                </a:spcAft>
                <a:buClrTx/>
                <a:buFontTx/>
                <a:buNone/>
              </a:pPr>
              <a:r>
                <a:rPr lang="en-US" sz="1200" b="1" dirty="0">
                  <a:solidFill>
                    <a:schemeClr val="bg1"/>
                  </a:solidFill>
                  <a:latin typeface="Calibri" panose="020F0502020204030204" pitchFamily="34" charset="0"/>
                </a:rPr>
                <a:t>Rate ratio: 0.95 (95% CI: 0.81-1.11)</a:t>
              </a:r>
            </a:p>
            <a:p>
              <a:pPr algn="l">
                <a:lnSpc>
                  <a:spcPct val="100000"/>
                </a:lnSpc>
                <a:spcAft>
                  <a:spcPct val="0"/>
                </a:spcAft>
                <a:buClrTx/>
                <a:buFontTx/>
                <a:buNone/>
              </a:pPr>
              <a:r>
                <a:rPr lang="en-US" sz="1200" b="1" i="1" dirty="0">
                  <a:solidFill>
                    <a:schemeClr val="bg1"/>
                  </a:solidFill>
                  <a:latin typeface="Calibri" panose="020F0502020204030204" pitchFamily="34" charset="0"/>
                </a:rPr>
                <a:t>P </a:t>
              </a:r>
              <a:r>
                <a:rPr lang="en-US" sz="1200" b="1" dirty="0">
                  <a:solidFill>
                    <a:schemeClr val="bg1"/>
                  </a:solidFill>
                  <a:latin typeface="Calibri" panose="020F0502020204030204" pitchFamily="34" charset="0"/>
                </a:rPr>
                <a:t>= .50 by log-rank test</a:t>
              </a:r>
            </a:p>
          </p:txBody>
        </p:sp>
        <p:sp>
          <p:nvSpPr>
            <p:cNvPr id="136" name="TextBox 135">
              <a:extLst>
                <a:ext uri="{FF2B5EF4-FFF2-40B4-BE49-F238E27FC236}">
                  <a16:creationId xmlns:a16="http://schemas.microsoft.com/office/drawing/2014/main" xmlns="" id="{44495909-5DE5-4447-9E80-7CDF6907A837}"/>
                </a:ext>
              </a:extLst>
            </p:cNvPr>
            <p:cNvSpPr txBox="1"/>
            <p:nvPr/>
          </p:nvSpPr>
          <p:spPr bwMode="auto">
            <a:xfrm rot="16200000">
              <a:off x="4116701" y="3360197"/>
              <a:ext cx="288808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Mortality (%)</a:t>
              </a:r>
            </a:p>
          </p:txBody>
        </p:sp>
        <p:sp>
          <p:nvSpPr>
            <p:cNvPr id="137" name="TextBox 136">
              <a:extLst>
                <a:ext uri="{FF2B5EF4-FFF2-40B4-BE49-F238E27FC236}">
                  <a16:creationId xmlns:a16="http://schemas.microsoft.com/office/drawing/2014/main" xmlns="" id="{CC3A05A9-2B08-4C60-8F5B-0245C4193FA8}"/>
                </a:ext>
              </a:extLst>
            </p:cNvPr>
            <p:cNvSpPr txBox="1"/>
            <p:nvPr/>
          </p:nvSpPr>
          <p:spPr bwMode="auto">
            <a:xfrm>
              <a:off x="6759033" y="5035541"/>
              <a:ext cx="121919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Days</a:t>
              </a:r>
            </a:p>
          </p:txBody>
        </p:sp>
        <p:sp>
          <p:nvSpPr>
            <p:cNvPr id="138" name="TextBox 137">
              <a:extLst>
                <a:ext uri="{FF2B5EF4-FFF2-40B4-BE49-F238E27FC236}">
                  <a16:creationId xmlns:a16="http://schemas.microsoft.com/office/drawing/2014/main" xmlns="" id="{7AC12825-3C60-4F75-B894-17DED79EDD33}"/>
                </a:ext>
              </a:extLst>
            </p:cNvPr>
            <p:cNvSpPr txBox="1"/>
            <p:nvPr/>
          </p:nvSpPr>
          <p:spPr bwMode="auto">
            <a:xfrm>
              <a:off x="5856427" y="4801764"/>
              <a:ext cx="432476" cy="482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nvGrpSpPr>
            <p:cNvPr id="19" name="Group 138">
              <a:extLst>
                <a:ext uri="{FF2B5EF4-FFF2-40B4-BE49-F238E27FC236}">
                  <a16:creationId xmlns:a16="http://schemas.microsoft.com/office/drawing/2014/main" xmlns="" id="{B7C8D71D-A4EF-4BC8-82B4-F522078E9970}"/>
                </a:ext>
              </a:extLst>
            </p:cNvPr>
            <p:cNvGrpSpPr/>
            <p:nvPr/>
          </p:nvGrpSpPr>
          <p:grpSpPr>
            <a:xfrm>
              <a:off x="5558937" y="1931966"/>
              <a:ext cx="3486781" cy="3177575"/>
              <a:chOff x="1821605" y="2105641"/>
              <a:chExt cx="3486781" cy="3177575"/>
            </a:xfrm>
          </p:grpSpPr>
          <p:grpSp>
            <p:nvGrpSpPr>
              <p:cNvPr id="22" name="Group 139">
                <a:extLst>
                  <a:ext uri="{FF2B5EF4-FFF2-40B4-BE49-F238E27FC236}">
                    <a16:creationId xmlns:a16="http://schemas.microsoft.com/office/drawing/2014/main" xmlns="" id="{C1BF85BE-3428-4C90-89CB-55790EE76665}"/>
                  </a:ext>
                </a:extLst>
              </p:cNvPr>
              <p:cNvGrpSpPr/>
              <p:nvPr/>
            </p:nvGrpSpPr>
            <p:grpSpPr>
              <a:xfrm>
                <a:off x="2336204" y="4942089"/>
                <a:ext cx="2684369" cy="89989"/>
                <a:chOff x="2336204" y="4942089"/>
                <a:chExt cx="2684369" cy="89989"/>
              </a:xfrm>
            </p:grpSpPr>
            <p:cxnSp>
              <p:nvCxnSpPr>
                <p:cNvPr id="160" name="Straight Connector 159">
                  <a:extLst>
                    <a:ext uri="{FF2B5EF4-FFF2-40B4-BE49-F238E27FC236}">
                      <a16:creationId xmlns:a16="http://schemas.microsoft.com/office/drawing/2014/main" xmlns="" id="{BBA0CA36-749C-43DA-9143-3F715569F8FD}"/>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xmlns="" id="{0BBB6658-1390-4692-9BE4-1446A2A343B7}"/>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xmlns="" id="{BB7E1888-9D7C-41FC-906C-24382C87EFD0}"/>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xmlns="" id="{1BEF6179-2768-47D1-B31C-D729C3750665}"/>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xmlns="" id="{461D233D-22A6-4F0B-B62E-1221E0840A76}"/>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141" name="TextBox 140">
                <a:extLst>
                  <a:ext uri="{FF2B5EF4-FFF2-40B4-BE49-F238E27FC236}">
                    <a16:creationId xmlns:a16="http://schemas.microsoft.com/office/drawing/2014/main" xmlns="" id="{5FBFD3AA-9649-4123-823A-B7E6E04E7ADE}"/>
                  </a:ext>
                </a:extLst>
              </p:cNvPr>
              <p:cNvSpPr txBox="1"/>
              <p:nvPr/>
            </p:nvSpPr>
            <p:spPr bwMode="auto">
              <a:xfrm>
                <a:off x="1821605" y="2105641"/>
                <a:ext cx="45878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42" name="TextBox 141">
                <a:extLst>
                  <a:ext uri="{FF2B5EF4-FFF2-40B4-BE49-F238E27FC236}">
                    <a16:creationId xmlns:a16="http://schemas.microsoft.com/office/drawing/2014/main" xmlns="" id="{EE84BA86-B6BB-45F2-9216-5EE7CD9E1E3C}"/>
                  </a:ext>
                </a:extLst>
              </p:cNvPr>
              <p:cNvSpPr txBox="1"/>
              <p:nvPr/>
            </p:nvSpPr>
            <p:spPr bwMode="auto">
              <a:xfrm>
                <a:off x="1912976" y="3178230"/>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43" name="TextBox 142">
                <a:extLst>
                  <a:ext uri="{FF2B5EF4-FFF2-40B4-BE49-F238E27FC236}">
                    <a16:creationId xmlns:a16="http://schemas.microsoft.com/office/drawing/2014/main" xmlns="" id="{41C821A2-F7D1-499E-BDC9-B31296F54DEA}"/>
                  </a:ext>
                </a:extLst>
              </p:cNvPr>
              <p:cNvSpPr txBox="1"/>
              <p:nvPr/>
            </p:nvSpPr>
            <p:spPr bwMode="auto">
              <a:xfrm>
                <a:off x="1911354" y="3714758"/>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144" name="TextBox 143">
                <a:extLst>
                  <a:ext uri="{FF2B5EF4-FFF2-40B4-BE49-F238E27FC236}">
                    <a16:creationId xmlns:a16="http://schemas.microsoft.com/office/drawing/2014/main" xmlns="" id="{A0C46EE4-2109-4695-A7E9-58D083D67B19}"/>
                  </a:ext>
                </a:extLst>
              </p:cNvPr>
              <p:cNvSpPr txBox="1"/>
              <p:nvPr/>
            </p:nvSpPr>
            <p:spPr bwMode="auto">
              <a:xfrm>
                <a:off x="1925845" y="4250928"/>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45" name="TextBox 144">
                <a:extLst>
                  <a:ext uri="{FF2B5EF4-FFF2-40B4-BE49-F238E27FC236}">
                    <a16:creationId xmlns:a16="http://schemas.microsoft.com/office/drawing/2014/main" xmlns="" id="{CB3064C1-C9A0-4C56-9CD0-531293957EAA}"/>
                  </a:ext>
                </a:extLst>
              </p:cNvPr>
              <p:cNvSpPr txBox="1"/>
              <p:nvPr/>
            </p:nvSpPr>
            <p:spPr bwMode="auto">
              <a:xfrm>
                <a:off x="2010293" y="4790624"/>
                <a:ext cx="2760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46" name="TextBox 145">
                <a:extLst>
                  <a:ext uri="{FF2B5EF4-FFF2-40B4-BE49-F238E27FC236}">
                    <a16:creationId xmlns:a16="http://schemas.microsoft.com/office/drawing/2014/main" xmlns="" id="{DA0CC0EF-7325-4C12-8249-C8636BD740AC}"/>
                  </a:ext>
                </a:extLst>
              </p:cNvPr>
              <p:cNvSpPr txBox="1"/>
              <p:nvPr/>
            </p:nvSpPr>
            <p:spPr bwMode="auto">
              <a:xfrm>
                <a:off x="2875581" y="4975439"/>
                <a:ext cx="2760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a:t>
                </a:r>
              </a:p>
            </p:txBody>
          </p:sp>
          <p:sp>
            <p:nvSpPr>
              <p:cNvPr id="147" name="TextBox 146">
                <a:extLst>
                  <a:ext uri="{FF2B5EF4-FFF2-40B4-BE49-F238E27FC236}">
                    <a16:creationId xmlns:a16="http://schemas.microsoft.com/office/drawing/2014/main" xmlns="" id="{5CD61BF4-8A5A-49F3-9F3C-EB8192193FDD}"/>
                  </a:ext>
                </a:extLst>
              </p:cNvPr>
              <p:cNvSpPr txBox="1"/>
              <p:nvPr/>
            </p:nvSpPr>
            <p:spPr bwMode="auto">
              <a:xfrm>
                <a:off x="3490208" y="4969847"/>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148" name="TextBox 147">
                <a:extLst>
                  <a:ext uri="{FF2B5EF4-FFF2-40B4-BE49-F238E27FC236}">
                    <a16:creationId xmlns:a16="http://schemas.microsoft.com/office/drawing/2014/main" xmlns="" id="{471A0ACF-1194-4050-8472-EFBACA5C92B5}"/>
                  </a:ext>
                </a:extLst>
              </p:cNvPr>
              <p:cNvSpPr txBox="1"/>
              <p:nvPr/>
            </p:nvSpPr>
            <p:spPr bwMode="auto">
              <a:xfrm>
                <a:off x="4170252" y="4969847"/>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149" name="TextBox 148">
                <a:extLst>
                  <a:ext uri="{FF2B5EF4-FFF2-40B4-BE49-F238E27FC236}">
                    <a16:creationId xmlns:a16="http://schemas.microsoft.com/office/drawing/2014/main" xmlns="" id="{174215AB-A28B-4FDC-8E9E-39095558ABF4}"/>
                  </a:ext>
                </a:extLst>
              </p:cNvPr>
              <p:cNvSpPr txBox="1"/>
              <p:nvPr/>
            </p:nvSpPr>
            <p:spPr bwMode="auto">
              <a:xfrm>
                <a:off x="4732756" y="4969847"/>
                <a:ext cx="57563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grpSp>
            <p:nvGrpSpPr>
              <p:cNvPr id="28" name="Group 149">
                <a:extLst>
                  <a:ext uri="{FF2B5EF4-FFF2-40B4-BE49-F238E27FC236}">
                    <a16:creationId xmlns:a16="http://schemas.microsoft.com/office/drawing/2014/main" xmlns="" id="{F5CE1AF2-B4D0-4047-9CF1-F47C8A3E57B4}"/>
                  </a:ext>
                </a:extLst>
              </p:cNvPr>
              <p:cNvGrpSpPr/>
              <p:nvPr/>
            </p:nvGrpSpPr>
            <p:grpSpPr>
              <a:xfrm>
                <a:off x="2242796" y="2264114"/>
                <a:ext cx="93411" cy="2677975"/>
                <a:chOff x="2242796" y="2264114"/>
                <a:chExt cx="93411" cy="2677975"/>
              </a:xfrm>
            </p:grpSpPr>
            <p:grpSp>
              <p:nvGrpSpPr>
                <p:cNvPr id="29" name="Group 152">
                  <a:extLst>
                    <a:ext uri="{FF2B5EF4-FFF2-40B4-BE49-F238E27FC236}">
                      <a16:creationId xmlns:a16="http://schemas.microsoft.com/office/drawing/2014/main" xmlns="" id="{D5AD1409-5B4E-4311-A9F7-E54EEDCB80ED}"/>
                    </a:ext>
                  </a:extLst>
                </p:cNvPr>
                <p:cNvGrpSpPr/>
                <p:nvPr/>
              </p:nvGrpSpPr>
              <p:grpSpPr>
                <a:xfrm>
                  <a:off x="2248548" y="2797091"/>
                  <a:ext cx="87659" cy="2144998"/>
                  <a:chOff x="1140310" y="2538804"/>
                  <a:chExt cx="69925" cy="1699709"/>
                </a:xfrm>
              </p:grpSpPr>
              <p:cxnSp>
                <p:nvCxnSpPr>
                  <p:cNvPr id="155" name="Straight Connector 154">
                    <a:extLst>
                      <a:ext uri="{FF2B5EF4-FFF2-40B4-BE49-F238E27FC236}">
                        <a16:creationId xmlns:a16="http://schemas.microsoft.com/office/drawing/2014/main" xmlns="" id="{28DA1569-ED3D-4F15-A3A1-6DD33F207118}"/>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xmlns="" id="{0A2B1B36-D1D3-4112-BF0C-A9F8D1CCC64A}"/>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xmlns="" id="{ABE00A6B-A6BD-40C5-AD6E-2F36F7DB1B2E}"/>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xmlns="" id="{5EA02C68-8075-445F-AAE6-E454E7D83C21}"/>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xmlns="" id="{1ADA6660-1EF6-4026-98DC-E0FFC50271F4}"/>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cxnSp>
              <p:nvCxnSpPr>
                <p:cNvPr id="154" name="Straight Connector 153">
                  <a:extLst>
                    <a:ext uri="{FF2B5EF4-FFF2-40B4-BE49-F238E27FC236}">
                      <a16:creationId xmlns:a16="http://schemas.microsoft.com/office/drawing/2014/main" xmlns="" id="{55A0D97E-A12D-45B1-B150-45A93B67EE31}"/>
                    </a:ext>
                  </a:extLst>
                </p:cNvPr>
                <p:cNvCxnSpPr/>
                <p:nvPr/>
              </p:nvCxnSpPr>
              <p:spPr bwMode="auto">
                <a:xfrm>
                  <a:off x="2242796" y="2264114"/>
                  <a:ext cx="87659" cy="0"/>
                </a:xfrm>
                <a:prstGeom prst="line">
                  <a:avLst/>
                </a:prstGeom>
                <a:noFill/>
                <a:ln w="28575" cap="flat" cmpd="sng" algn="ctr">
                  <a:solidFill>
                    <a:schemeClr val="bg1"/>
                  </a:solidFill>
                  <a:prstDash val="solid"/>
                  <a:round/>
                  <a:headEnd type="none" w="med" len="med"/>
                  <a:tailEnd type="none" w="med" len="med"/>
                </a:ln>
                <a:effectLst/>
              </p:spPr>
            </p:cxnSp>
          </p:grpSp>
          <p:sp>
            <p:nvSpPr>
              <p:cNvPr id="151" name="TextBox 150">
                <a:extLst>
                  <a:ext uri="{FF2B5EF4-FFF2-40B4-BE49-F238E27FC236}">
                    <a16:creationId xmlns:a16="http://schemas.microsoft.com/office/drawing/2014/main" xmlns="" id="{7A9786EC-01ED-40DC-8E22-BE3A59F14309}"/>
                  </a:ext>
                </a:extLst>
              </p:cNvPr>
              <p:cNvSpPr txBox="1"/>
              <p:nvPr/>
            </p:nvSpPr>
            <p:spPr bwMode="auto">
              <a:xfrm>
                <a:off x="1936887" y="2650343"/>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152" name="Freeform: Shape 151">
                <a:extLst>
                  <a:ext uri="{FF2B5EF4-FFF2-40B4-BE49-F238E27FC236}">
                    <a16:creationId xmlns:a16="http://schemas.microsoft.com/office/drawing/2014/main" xmlns="" id="{990A5A29-B819-4789-B74C-B3156815ACD2}"/>
                  </a:ext>
                </a:extLst>
              </p:cNvPr>
              <p:cNvSpPr/>
              <p:nvPr/>
            </p:nvSpPr>
            <p:spPr bwMode="auto">
              <a:xfrm>
                <a:off x="2329132" y="2254370"/>
                <a:ext cx="2691442" cy="2692458"/>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dirty="0"/>
              </a:p>
            </p:txBody>
          </p:sp>
        </p:grpSp>
        <p:grpSp>
          <p:nvGrpSpPr>
            <p:cNvPr id="30" name="Group 164">
              <a:extLst>
                <a:ext uri="{FF2B5EF4-FFF2-40B4-BE49-F238E27FC236}">
                  <a16:creationId xmlns:a16="http://schemas.microsoft.com/office/drawing/2014/main" xmlns="" id="{674CC730-65D9-4648-8338-9D1D3C303395}"/>
                </a:ext>
              </a:extLst>
            </p:cNvPr>
            <p:cNvGrpSpPr/>
            <p:nvPr/>
          </p:nvGrpSpPr>
          <p:grpSpPr>
            <a:xfrm>
              <a:off x="6735732" y="3816364"/>
              <a:ext cx="2028915" cy="57437"/>
              <a:chOff x="2336204" y="4942089"/>
              <a:chExt cx="2684369" cy="89989"/>
            </a:xfrm>
          </p:grpSpPr>
          <p:cxnSp>
            <p:nvCxnSpPr>
              <p:cNvPr id="166" name="Straight Connector 165">
                <a:extLst>
                  <a:ext uri="{FF2B5EF4-FFF2-40B4-BE49-F238E27FC236}">
                    <a16:creationId xmlns:a16="http://schemas.microsoft.com/office/drawing/2014/main" xmlns="" id="{32EE8FD3-E107-46E1-8E7D-704DF3D0A292}"/>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xmlns="" id="{7C589FC7-2A0E-4AE7-BE68-5501B70E9BA8}"/>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xmlns="" id="{F6487132-668B-4528-8F4C-4E36CEA8A665}"/>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xmlns="" id="{982A452E-4F09-41B9-9842-693F94364890}"/>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xmlns="" id="{E3F61262-4CF1-4F3A-A2E6-FFF54FE187D8}"/>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171" name="TextBox 170">
              <a:extLst>
                <a:ext uri="{FF2B5EF4-FFF2-40B4-BE49-F238E27FC236}">
                  <a16:creationId xmlns:a16="http://schemas.microsoft.com/office/drawing/2014/main" xmlns="" id="{A7C64B03-ADAC-494C-AB11-B3AB778EE1A0}"/>
                </a:ext>
              </a:extLst>
            </p:cNvPr>
            <p:cNvSpPr txBox="1"/>
            <p:nvPr/>
          </p:nvSpPr>
          <p:spPr bwMode="auto">
            <a:xfrm>
              <a:off x="6326135" y="1951111"/>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a:t>
              </a:r>
            </a:p>
          </p:txBody>
        </p:sp>
        <p:sp>
          <p:nvSpPr>
            <p:cNvPr id="172" name="TextBox 171">
              <a:extLst>
                <a:ext uri="{FF2B5EF4-FFF2-40B4-BE49-F238E27FC236}">
                  <a16:creationId xmlns:a16="http://schemas.microsoft.com/office/drawing/2014/main" xmlns="" id="{B8A09C34-664F-4F8E-8C2C-40CC8527DEFB}"/>
                </a:ext>
              </a:extLst>
            </p:cNvPr>
            <p:cNvSpPr txBox="1"/>
            <p:nvPr/>
          </p:nvSpPr>
          <p:spPr bwMode="auto">
            <a:xfrm>
              <a:off x="6326133" y="2528155"/>
              <a:ext cx="36740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173" name="TextBox 172">
              <a:extLst>
                <a:ext uri="{FF2B5EF4-FFF2-40B4-BE49-F238E27FC236}">
                  <a16:creationId xmlns:a16="http://schemas.microsoft.com/office/drawing/2014/main" xmlns="" id="{5AAF9AC6-83F8-41F0-9DC6-A62033445250}"/>
                </a:ext>
              </a:extLst>
            </p:cNvPr>
            <p:cNvSpPr txBox="1"/>
            <p:nvPr/>
          </p:nvSpPr>
          <p:spPr bwMode="auto">
            <a:xfrm>
              <a:off x="6427230" y="3080731"/>
              <a:ext cx="2760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a:t>
              </a:r>
            </a:p>
          </p:txBody>
        </p:sp>
        <p:sp>
          <p:nvSpPr>
            <p:cNvPr id="174" name="TextBox 173">
              <a:extLst>
                <a:ext uri="{FF2B5EF4-FFF2-40B4-BE49-F238E27FC236}">
                  <a16:creationId xmlns:a16="http://schemas.microsoft.com/office/drawing/2014/main" xmlns="" id="{2650918E-89E9-4943-A8C8-70A12513F5D9}"/>
                </a:ext>
              </a:extLst>
            </p:cNvPr>
            <p:cNvSpPr txBox="1"/>
            <p:nvPr/>
          </p:nvSpPr>
          <p:spPr bwMode="auto">
            <a:xfrm>
              <a:off x="6489400" y="3664861"/>
              <a:ext cx="208637"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75" name="TextBox 174">
              <a:extLst>
                <a:ext uri="{FF2B5EF4-FFF2-40B4-BE49-F238E27FC236}">
                  <a16:creationId xmlns:a16="http://schemas.microsoft.com/office/drawing/2014/main" xmlns="" id="{41DD6227-DC1F-4B91-8F94-E3D76A36D1FE}"/>
                </a:ext>
              </a:extLst>
            </p:cNvPr>
            <p:cNvSpPr txBox="1"/>
            <p:nvPr/>
          </p:nvSpPr>
          <p:spPr bwMode="auto">
            <a:xfrm>
              <a:off x="7143407" y="3837650"/>
              <a:ext cx="208637"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a:t>
              </a:r>
            </a:p>
          </p:txBody>
        </p:sp>
        <p:sp>
          <p:nvSpPr>
            <p:cNvPr id="176" name="TextBox 175">
              <a:extLst>
                <a:ext uri="{FF2B5EF4-FFF2-40B4-BE49-F238E27FC236}">
                  <a16:creationId xmlns:a16="http://schemas.microsoft.com/office/drawing/2014/main" xmlns="" id="{49818A85-44F6-4B69-ADD2-33FC1155492E}"/>
                </a:ext>
              </a:extLst>
            </p:cNvPr>
            <p:cNvSpPr txBox="1"/>
            <p:nvPr/>
          </p:nvSpPr>
          <p:spPr bwMode="auto">
            <a:xfrm>
              <a:off x="7607958" y="3834081"/>
              <a:ext cx="277696"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177" name="TextBox 176">
              <a:extLst>
                <a:ext uri="{FF2B5EF4-FFF2-40B4-BE49-F238E27FC236}">
                  <a16:creationId xmlns:a16="http://schemas.microsoft.com/office/drawing/2014/main" xmlns="" id="{AA091023-766F-4D02-BA89-BD6853944983}"/>
                </a:ext>
              </a:extLst>
            </p:cNvPr>
            <p:cNvSpPr txBox="1"/>
            <p:nvPr/>
          </p:nvSpPr>
          <p:spPr bwMode="auto">
            <a:xfrm>
              <a:off x="8121953" y="3834081"/>
              <a:ext cx="277696"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178" name="TextBox 177">
              <a:extLst>
                <a:ext uri="{FF2B5EF4-FFF2-40B4-BE49-F238E27FC236}">
                  <a16:creationId xmlns:a16="http://schemas.microsoft.com/office/drawing/2014/main" xmlns="" id="{8AF0FD11-5972-4C1E-B6DE-F3FACF045F8E}"/>
                </a:ext>
              </a:extLst>
            </p:cNvPr>
            <p:cNvSpPr txBox="1"/>
            <p:nvPr/>
          </p:nvSpPr>
          <p:spPr bwMode="auto">
            <a:xfrm>
              <a:off x="8547108" y="3834081"/>
              <a:ext cx="435076"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grpSp>
          <p:nvGrpSpPr>
            <p:cNvPr id="31" name="Group 178">
              <a:extLst>
                <a:ext uri="{FF2B5EF4-FFF2-40B4-BE49-F238E27FC236}">
                  <a16:creationId xmlns:a16="http://schemas.microsoft.com/office/drawing/2014/main" xmlns="" id="{69D1DE86-0262-4D77-97D9-369CCE2913F9}"/>
                </a:ext>
              </a:extLst>
            </p:cNvPr>
            <p:cNvGrpSpPr/>
            <p:nvPr/>
          </p:nvGrpSpPr>
          <p:grpSpPr>
            <a:xfrm>
              <a:off x="6664473" y="2115512"/>
              <a:ext cx="65431" cy="1707289"/>
              <a:chOff x="1140310" y="2960144"/>
              <a:chExt cx="69925" cy="1278369"/>
            </a:xfrm>
          </p:grpSpPr>
          <p:cxnSp>
            <p:nvCxnSpPr>
              <p:cNvPr id="180" name="Straight Connector 179">
                <a:extLst>
                  <a:ext uri="{FF2B5EF4-FFF2-40B4-BE49-F238E27FC236}">
                    <a16:creationId xmlns:a16="http://schemas.microsoft.com/office/drawing/2014/main" xmlns="" id="{B9ABCD1D-D550-47DE-A672-FCB416F2126C}"/>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xmlns="" id="{C52E9C3B-C4B3-4930-82A0-1B213F159FC3}"/>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xmlns="" id="{04CF278C-F0BE-4F51-AB99-29784F165C3F}"/>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xmlns="" id="{89D40AF4-6C4B-45A2-94BE-AFBBDC4438E8}"/>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sp>
          <p:nvSpPr>
            <p:cNvPr id="184" name="Freeform: Shape 183">
              <a:extLst>
                <a:ext uri="{FF2B5EF4-FFF2-40B4-BE49-F238E27FC236}">
                  <a16:creationId xmlns:a16="http://schemas.microsoft.com/office/drawing/2014/main" xmlns="" id="{AA0EA7A4-EE41-4A2D-AE71-68BA071BF30F}"/>
                </a:ext>
              </a:extLst>
            </p:cNvPr>
            <p:cNvSpPr/>
            <p:nvPr/>
          </p:nvSpPr>
          <p:spPr bwMode="auto">
            <a:xfrm>
              <a:off x="6730387" y="2100868"/>
              <a:ext cx="2034261" cy="1718521"/>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dirty="0"/>
            </a:p>
          </p:txBody>
        </p:sp>
        <p:sp>
          <p:nvSpPr>
            <p:cNvPr id="185" name="TextBox 184">
              <a:extLst>
                <a:ext uri="{FF2B5EF4-FFF2-40B4-BE49-F238E27FC236}">
                  <a16:creationId xmlns:a16="http://schemas.microsoft.com/office/drawing/2014/main" xmlns="" id="{69FA0A2D-74AB-4C10-A788-6193C55C383D}"/>
                </a:ext>
              </a:extLst>
            </p:cNvPr>
            <p:cNvSpPr txBox="1"/>
            <p:nvPr/>
          </p:nvSpPr>
          <p:spPr bwMode="auto">
            <a:xfrm>
              <a:off x="6666139" y="3834278"/>
              <a:ext cx="208637"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98" name="TextBox 197">
              <a:extLst>
                <a:ext uri="{FF2B5EF4-FFF2-40B4-BE49-F238E27FC236}">
                  <a16:creationId xmlns:a16="http://schemas.microsoft.com/office/drawing/2014/main" xmlns="" id="{F63A8001-155C-405B-8F6F-2BFC388ED18D}"/>
                </a:ext>
              </a:extLst>
            </p:cNvPr>
            <p:cNvSpPr txBox="1"/>
            <p:nvPr/>
          </p:nvSpPr>
          <p:spPr bwMode="auto">
            <a:xfrm>
              <a:off x="7214271" y="2291027"/>
              <a:ext cx="16904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3"/>
                  </a:solidFill>
                  <a:latin typeface="Calibri" panose="020F0502020204030204" pitchFamily="34" charset="0"/>
                </a:rPr>
                <a:t>Hydroxychloroquine</a:t>
              </a:r>
            </a:p>
          </p:txBody>
        </p:sp>
        <p:sp>
          <p:nvSpPr>
            <p:cNvPr id="199" name="TextBox 198">
              <a:extLst>
                <a:ext uri="{FF2B5EF4-FFF2-40B4-BE49-F238E27FC236}">
                  <a16:creationId xmlns:a16="http://schemas.microsoft.com/office/drawing/2014/main" xmlns="" id="{7EBBEAC4-E99D-4D18-8BF5-880E69E3A5FA}"/>
                </a:ext>
              </a:extLst>
            </p:cNvPr>
            <p:cNvSpPr txBox="1"/>
            <p:nvPr/>
          </p:nvSpPr>
          <p:spPr bwMode="auto">
            <a:xfrm>
              <a:off x="8355815" y="2813859"/>
              <a:ext cx="45717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6"/>
                  </a:solidFill>
                  <a:latin typeface="Calibri" panose="020F0502020204030204" pitchFamily="34" charset="0"/>
                </a:rPr>
                <a:t>SoC</a:t>
              </a:r>
            </a:p>
          </p:txBody>
        </p:sp>
        <p:sp>
          <p:nvSpPr>
            <p:cNvPr id="200" name="TextBox 199">
              <a:extLst>
                <a:ext uri="{FF2B5EF4-FFF2-40B4-BE49-F238E27FC236}">
                  <a16:creationId xmlns:a16="http://schemas.microsoft.com/office/drawing/2014/main" xmlns="" id="{BE0B223E-E03C-44FC-95CC-FEAEB722BBF3}"/>
                </a:ext>
              </a:extLst>
            </p:cNvPr>
            <p:cNvSpPr txBox="1"/>
            <p:nvPr/>
          </p:nvSpPr>
          <p:spPr bwMode="auto">
            <a:xfrm>
              <a:off x="6109418" y="4032874"/>
              <a:ext cx="24084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Aft>
                  <a:spcPct val="0"/>
                </a:spcAft>
                <a:buClrTx/>
                <a:buFontTx/>
                <a:buNone/>
              </a:pPr>
              <a:r>
                <a:rPr lang="en-US" sz="1200" b="1" dirty="0">
                  <a:solidFill>
                    <a:schemeClr val="bg1"/>
                  </a:solidFill>
                  <a:latin typeface="Calibri" panose="020F0502020204030204" pitchFamily="34" charset="0"/>
                </a:rPr>
                <a:t>Rate ratio: 1.19 (95% CI: 0.89-1.59)</a:t>
              </a:r>
            </a:p>
            <a:p>
              <a:pPr algn="l">
                <a:lnSpc>
                  <a:spcPct val="100000"/>
                </a:lnSpc>
                <a:spcAft>
                  <a:spcPct val="0"/>
                </a:spcAft>
                <a:buClrTx/>
                <a:buFontTx/>
                <a:buNone/>
              </a:pPr>
              <a:r>
                <a:rPr lang="en-US" sz="1200" b="1" i="1" dirty="0">
                  <a:solidFill>
                    <a:schemeClr val="bg1"/>
                  </a:solidFill>
                  <a:latin typeface="Calibri" panose="020F0502020204030204" pitchFamily="34" charset="0"/>
                </a:rPr>
                <a:t>P </a:t>
              </a:r>
              <a:r>
                <a:rPr lang="en-US" sz="1200" b="1" dirty="0">
                  <a:solidFill>
                    <a:schemeClr val="bg1"/>
                  </a:solidFill>
                  <a:latin typeface="Calibri" panose="020F0502020204030204" pitchFamily="34" charset="0"/>
                </a:rPr>
                <a:t>= .23 by log-rank test</a:t>
              </a:r>
            </a:p>
          </p:txBody>
        </p:sp>
        <p:sp>
          <p:nvSpPr>
            <p:cNvPr id="202" name="Freeform: Shape 201">
              <a:extLst>
                <a:ext uri="{FF2B5EF4-FFF2-40B4-BE49-F238E27FC236}">
                  <a16:creationId xmlns:a16="http://schemas.microsoft.com/office/drawing/2014/main" xmlns="" id="{0DDF7B12-C230-4B12-ADE0-2AF5F533016D}"/>
                </a:ext>
              </a:extLst>
            </p:cNvPr>
            <p:cNvSpPr/>
            <p:nvPr/>
          </p:nvSpPr>
          <p:spPr bwMode="auto">
            <a:xfrm>
              <a:off x="6732360" y="2636156"/>
              <a:ext cx="2026875" cy="1177595"/>
            </a:xfrm>
            <a:custGeom>
              <a:avLst/>
              <a:gdLst>
                <a:gd name="connsiteX0" fmla="*/ 0 w 2026875"/>
                <a:gd name="connsiteY0" fmla="*/ 1177595 h 1177595"/>
                <a:gd name="connsiteX1" fmla="*/ 37987 w 2026875"/>
                <a:gd name="connsiteY1" fmla="*/ 1139608 h 1177595"/>
                <a:gd name="connsiteX2" fmla="*/ 97681 w 2026875"/>
                <a:gd name="connsiteY2" fmla="*/ 1139608 h 1177595"/>
                <a:gd name="connsiteX3" fmla="*/ 97681 w 2026875"/>
                <a:gd name="connsiteY3" fmla="*/ 1028361 h 1177595"/>
                <a:gd name="connsiteX4" fmla="*/ 184508 w 2026875"/>
                <a:gd name="connsiteY4" fmla="*/ 1028361 h 1177595"/>
                <a:gd name="connsiteX5" fmla="*/ 184508 w 2026875"/>
                <a:gd name="connsiteY5" fmla="*/ 903547 h 1177595"/>
                <a:gd name="connsiteX6" fmla="*/ 255055 w 2026875"/>
                <a:gd name="connsiteY6" fmla="*/ 903547 h 1177595"/>
                <a:gd name="connsiteX7" fmla="*/ 255055 w 2026875"/>
                <a:gd name="connsiteY7" fmla="*/ 892693 h 1177595"/>
                <a:gd name="connsiteX8" fmla="*/ 350023 w 2026875"/>
                <a:gd name="connsiteY8" fmla="*/ 892693 h 1177595"/>
                <a:gd name="connsiteX9" fmla="*/ 350023 w 2026875"/>
                <a:gd name="connsiteY9" fmla="*/ 757025 h 1177595"/>
                <a:gd name="connsiteX10" fmla="*/ 420570 w 2026875"/>
                <a:gd name="connsiteY10" fmla="*/ 757025 h 1177595"/>
                <a:gd name="connsiteX11" fmla="*/ 420570 w 2026875"/>
                <a:gd name="connsiteY11" fmla="*/ 610504 h 1177595"/>
                <a:gd name="connsiteX12" fmla="*/ 482977 w 2026875"/>
                <a:gd name="connsiteY12" fmla="*/ 610504 h 1177595"/>
                <a:gd name="connsiteX13" fmla="*/ 482977 w 2026875"/>
                <a:gd name="connsiteY13" fmla="*/ 591511 h 1177595"/>
                <a:gd name="connsiteX14" fmla="*/ 550811 w 2026875"/>
                <a:gd name="connsiteY14" fmla="*/ 591511 h 1177595"/>
                <a:gd name="connsiteX15" fmla="*/ 550811 w 2026875"/>
                <a:gd name="connsiteY15" fmla="*/ 455843 h 1177595"/>
                <a:gd name="connsiteX16" fmla="*/ 629498 w 2026875"/>
                <a:gd name="connsiteY16" fmla="*/ 455843 h 1177595"/>
                <a:gd name="connsiteX17" fmla="*/ 629498 w 2026875"/>
                <a:gd name="connsiteY17" fmla="*/ 436850 h 1177595"/>
                <a:gd name="connsiteX18" fmla="*/ 697332 w 2026875"/>
                <a:gd name="connsiteY18" fmla="*/ 436850 h 1177595"/>
                <a:gd name="connsiteX19" fmla="*/ 697332 w 2026875"/>
                <a:gd name="connsiteY19" fmla="*/ 407003 h 1177595"/>
                <a:gd name="connsiteX20" fmla="*/ 765166 w 2026875"/>
                <a:gd name="connsiteY20" fmla="*/ 407003 h 1177595"/>
                <a:gd name="connsiteX21" fmla="*/ 765166 w 2026875"/>
                <a:gd name="connsiteY21" fmla="*/ 360876 h 1177595"/>
                <a:gd name="connsiteX22" fmla="*/ 824859 w 2026875"/>
                <a:gd name="connsiteY22" fmla="*/ 360876 h 1177595"/>
                <a:gd name="connsiteX23" fmla="*/ 835713 w 2026875"/>
                <a:gd name="connsiteY23" fmla="*/ 360876 h 1177595"/>
                <a:gd name="connsiteX24" fmla="*/ 835713 w 2026875"/>
                <a:gd name="connsiteY24" fmla="*/ 317462 h 1177595"/>
                <a:gd name="connsiteX25" fmla="*/ 908973 w 2026875"/>
                <a:gd name="connsiteY25" fmla="*/ 317462 h 1177595"/>
                <a:gd name="connsiteX26" fmla="*/ 908973 w 2026875"/>
                <a:gd name="connsiteY26" fmla="*/ 290329 h 1177595"/>
                <a:gd name="connsiteX27" fmla="*/ 974094 w 2026875"/>
                <a:gd name="connsiteY27" fmla="*/ 290329 h 1177595"/>
                <a:gd name="connsiteX28" fmla="*/ 974094 w 2026875"/>
                <a:gd name="connsiteY28" fmla="*/ 206215 h 1177595"/>
                <a:gd name="connsiteX29" fmla="*/ 1050068 w 2026875"/>
                <a:gd name="connsiteY29" fmla="*/ 206215 h 1177595"/>
                <a:gd name="connsiteX30" fmla="*/ 1050068 w 2026875"/>
                <a:gd name="connsiteY30" fmla="*/ 184508 h 1177595"/>
                <a:gd name="connsiteX31" fmla="*/ 1117902 w 2026875"/>
                <a:gd name="connsiteY31" fmla="*/ 184508 h 1177595"/>
                <a:gd name="connsiteX32" fmla="*/ 1117902 w 2026875"/>
                <a:gd name="connsiteY32" fmla="*/ 170941 h 1177595"/>
                <a:gd name="connsiteX33" fmla="*/ 1199302 w 2026875"/>
                <a:gd name="connsiteY33" fmla="*/ 170941 h 1177595"/>
                <a:gd name="connsiteX34" fmla="*/ 1199302 w 2026875"/>
                <a:gd name="connsiteY34" fmla="*/ 151948 h 1177595"/>
                <a:gd name="connsiteX35" fmla="*/ 1264423 w 2026875"/>
                <a:gd name="connsiteY35" fmla="*/ 151948 h 1177595"/>
                <a:gd name="connsiteX36" fmla="*/ 1264423 w 2026875"/>
                <a:gd name="connsiteY36" fmla="*/ 132954 h 1177595"/>
                <a:gd name="connsiteX37" fmla="*/ 1334970 w 2026875"/>
                <a:gd name="connsiteY37" fmla="*/ 132954 h 1177595"/>
                <a:gd name="connsiteX38" fmla="*/ 1334970 w 2026875"/>
                <a:gd name="connsiteY38" fmla="*/ 89541 h 1177595"/>
                <a:gd name="connsiteX39" fmla="*/ 1419084 w 2026875"/>
                <a:gd name="connsiteY39" fmla="*/ 89541 h 1177595"/>
                <a:gd name="connsiteX40" fmla="*/ 1419084 w 2026875"/>
                <a:gd name="connsiteY40" fmla="*/ 73260 h 1177595"/>
                <a:gd name="connsiteX41" fmla="*/ 1484204 w 2026875"/>
                <a:gd name="connsiteY41" fmla="*/ 73260 h 1177595"/>
                <a:gd name="connsiteX42" fmla="*/ 1484204 w 2026875"/>
                <a:gd name="connsiteY42" fmla="*/ 51554 h 1177595"/>
                <a:gd name="connsiteX43" fmla="*/ 1638865 w 2026875"/>
                <a:gd name="connsiteY43" fmla="*/ 51554 h 1177595"/>
                <a:gd name="connsiteX44" fmla="*/ 1638865 w 2026875"/>
                <a:gd name="connsiteY44" fmla="*/ 35274 h 1177595"/>
                <a:gd name="connsiteX45" fmla="*/ 1918341 w 2026875"/>
                <a:gd name="connsiteY45" fmla="*/ 35274 h 1177595"/>
                <a:gd name="connsiteX46" fmla="*/ 1918341 w 2026875"/>
                <a:gd name="connsiteY46" fmla="*/ 0 h 1177595"/>
                <a:gd name="connsiteX47" fmla="*/ 2026875 w 2026875"/>
                <a:gd name="connsiteY47" fmla="*/ 0 h 117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26875" h="1177595">
                  <a:moveTo>
                    <a:pt x="0" y="1177595"/>
                  </a:moveTo>
                  <a:lnTo>
                    <a:pt x="37987" y="1139608"/>
                  </a:lnTo>
                  <a:lnTo>
                    <a:pt x="97681" y="1139608"/>
                  </a:lnTo>
                  <a:lnTo>
                    <a:pt x="97681" y="1028361"/>
                  </a:lnTo>
                  <a:lnTo>
                    <a:pt x="184508" y="1028361"/>
                  </a:lnTo>
                  <a:lnTo>
                    <a:pt x="184508" y="903547"/>
                  </a:lnTo>
                  <a:lnTo>
                    <a:pt x="255055" y="903547"/>
                  </a:lnTo>
                  <a:lnTo>
                    <a:pt x="255055" y="892693"/>
                  </a:lnTo>
                  <a:lnTo>
                    <a:pt x="350023" y="892693"/>
                  </a:lnTo>
                  <a:lnTo>
                    <a:pt x="350023" y="757025"/>
                  </a:lnTo>
                  <a:lnTo>
                    <a:pt x="420570" y="757025"/>
                  </a:lnTo>
                  <a:lnTo>
                    <a:pt x="420570" y="610504"/>
                  </a:lnTo>
                  <a:lnTo>
                    <a:pt x="482977" y="610504"/>
                  </a:lnTo>
                  <a:lnTo>
                    <a:pt x="482977" y="591511"/>
                  </a:lnTo>
                  <a:lnTo>
                    <a:pt x="550811" y="591511"/>
                  </a:lnTo>
                  <a:lnTo>
                    <a:pt x="550811" y="455843"/>
                  </a:lnTo>
                  <a:lnTo>
                    <a:pt x="629498" y="455843"/>
                  </a:lnTo>
                  <a:lnTo>
                    <a:pt x="629498" y="436850"/>
                  </a:lnTo>
                  <a:lnTo>
                    <a:pt x="697332" y="436850"/>
                  </a:lnTo>
                  <a:lnTo>
                    <a:pt x="697332" y="407003"/>
                  </a:lnTo>
                  <a:lnTo>
                    <a:pt x="765166" y="407003"/>
                  </a:lnTo>
                  <a:lnTo>
                    <a:pt x="765166" y="360876"/>
                  </a:lnTo>
                  <a:lnTo>
                    <a:pt x="824859" y="360876"/>
                  </a:lnTo>
                  <a:lnTo>
                    <a:pt x="835713" y="360876"/>
                  </a:lnTo>
                  <a:lnTo>
                    <a:pt x="835713" y="317462"/>
                  </a:lnTo>
                  <a:lnTo>
                    <a:pt x="908973" y="317462"/>
                  </a:lnTo>
                  <a:lnTo>
                    <a:pt x="908973" y="290329"/>
                  </a:lnTo>
                  <a:lnTo>
                    <a:pt x="974094" y="290329"/>
                  </a:lnTo>
                  <a:lnTo>
                    <a:pt x="974094" y="206215"/>
                  </a:lnTo>
                  <a:lnTo>
                    <a:pt x="1050068" y="206215"/>
                  </a:lnTo>
                  <a:lnTo>
                    <a:pt x="1050068" y="184508"/>
                  </a:lnTo>
                  <a:lnTo>
                    <a:pt x="1117902" y="184508"/>
                  </a:lnTo>
                  <a:lnTo>
                    <a:pt x="1117902" y="170941"/>
                  </a:lnTo>
                  <a:lnTo>
                    <a:pt x="1199302" y="170941"/>
                  </a:lnTo>
                  <a:lnTo>
                    <a:pt x="1199302" y="151948"/>
                  </a:lnTo>
                  <a:lnTo>
                    <a:pt x="1264423" y="151948"/>
                  </a:lnTo>
                  <a:lnTo>
                    <a:pt x="1264423" y="132954"/>
                  </a:lnTo>
                  <a:lnTo>
                    <a:pt x="1334970" y="132954"/>
                  </a:lnTo>
                  <a:lnTo>
                    <a:pt x="1334970" y="89541"/>
                  </a:lnTo>
                  <a:lnTo>
                    <a:pt x="1419084" y="89541"/>
                  </a:lnTo>
                  <a:lnTo>
                    <a:pt x="1419084" y="73260"/>
                  </a:lnTo>
                  <a:lnTo>
                    <a:pt x="1484204" y="73260"/>
                  </a:lnTo>
                  <a:lnTo>
                    <a:pt x="1484204" y="51554"/>
                  </a:lnTo>
                  <a:lnTo>
                    <a:pt x="1638865" y="51554"/>
                  </a:lnTo>
                  <a:lnTo>
                    <a:pt x="1638865" y="35274"/>
                  </a:lnTo>
                  <a:lnTo>
                    <a:pt x="1918341" y="35274"/>
                  </a:lnTo>
                  <a:lnTo>
                    <a:pt x="1918341" y="0"/>
                  </a:lnTo>
                  <a:lnTo>
                    <a:pt x="2026875" y="0"/>
                  </a:lnTo>
                </a:path>
              </a:pathLst>
            </a:custGeom>
            <a:noFill/>
            <a:ln w="28575">
              <a:solidFill>
                <a:schemeClr val="accent3"/>
              </a:solidFill>
              <a:miter lim="800000"/>
              <a:headEnd/>
              <a:tailEnd/>
            </a:ln>
          </p:spPr>
          <p:txBody>
            <a:bodyPr rtlCol="0" anchor="ctr"/>
            <a:lstStyle/>
            <a:p>
              <a:pPr algn="ctr"/>
              <a:endParaRPr lang="en-US" dirty="0"/>
            </a:p>
          </p:txBody>
        </p:sp>
      </p:grpSp>
      <p:sp>
        <p:nvSpPr>
          <p:cNvPr id="3" name="Text Box 15">
            <a:extLst>
              <a:ext uri="{FF2B5EF4-FFF2-40B4-BE49-F238E27FC236}">
                <a16:creationId xmlns:a16="http://schemas.microsoft.com/office/drawing/2014/main" xmlns="" id="{04385E4E-C486-4496-80DD-28F4296D5A94}"/>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Pan. </a:t>
            </a:r>
            <a:r>
              <a:rPr lang="en-US" altLang="en-US" sz="1200" b="0" spc="-10" dirty="0" err="1">
                <a:solidFill>
                  <a:schemeClr val="bg2"/>
                </a:solidFill>
                <a:latin typeface="Calibri" panose="020F0502020204030204" pitchFamily="34" charset="0"/>
              </a:rPr>
              <a:t>MedRxiv</a:t>
            </a:r>
            <a:r>
              <a:rPr lang="en-US" altLang="en-US" sz="1200" b="0" spc="-10" dirty="0">
                <a:solidFill>
                  <a:schemeClr val="bg2"/>
                </a:solidFill>
                <a:latin typeface="Calibri" panose="020F0502020204030204" pitchFamily="34" charset="0"/>
              </a:rPr>
              <a:t>. 2020;[Preprint]. Note: this publication has not been peer reviewed. </a:t>
            </a:r>
            <a:endParaRPr lang="en-US" altLang="en-US" sz="1200" b="0" dirty="0">
              <a:solidFill>
                <a:schemeClr val="bg2"/>
              </a:solidFill>
              <a:latin typeface="Calibri" panose="020F0502020204030204" pitchFamily="34" charset="0"/>
              <a:cs typeface="+mn-cs"/>
            </a:endParaRPr>
          </a:p>
        </p:txBody>
      </p:sp>
      <p:sp>
        <p:nvSpPr>
          <p:cNvPr id="15" name="Rectangle 14">
            <a:extLst>
              <a:ext uri="{FF2B5EF4-FFF2-40B4-BE49-F238E27FC236}">
                <a16:creationId xmlns:a16="http://schemas.microsoft.com/office/drawing/2014/main" xmlns="" id="{702916EF-7257-490B-8FBE-70BCD67EA128}"/>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 xmlns:p14="http://schemas.microsoft.com/office/powerpoint/2010/main" val="12611722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a:extLst>
              <a:ext uri="{FF2B5EF4-FFF2-40B4-BE49-F238E27FC236}">
                <a16:creationId xmlns:a16="http://schemas.microsoft.com/office/drawing/2014/main" xmlns="" id="{F03E68B2-EF06-4D08-8A85-3BC9A6AD824D}"/>
              </a:ext>
            </a:extLst>
          </p:cNvPr>
          <p:cNvGrpSpPr/>
          <p:nvPr/>
        </p:nvGrpSpPr>
        <p:grpSpPr>
          <a:xfrm>
            <a:off x="884890" y="1827148"/>
            <a:ext cx="4794759" cy="4516433"/>
            <a:chOff x="1275061" y="1890304"/>
            <a:chExt cx="3654251" cy="3442129"/>
          </a:xfrm>
        </p:grpSpPr>
        <p:sp>
          <p:nvSpPr>
            <p:cNvPr id="3" name="Freeform: Shape 2">
              <a:extLst>
                <a:ext uri="{FF2B5EF4-FFF2-40B4-BE49-F238E27FC236}">
                  <a16:creationId xmlns:a16="http://schemas.microsoft.com/office/drawing/2014/main" xmlns="" id="{1D41B665-C2F9-474E-92E8-4801B4F6C385}"/>
                </a:ext>
              </a:extLst>
            </p:cNvPr>
            <p:cNvSpPr/>
            <p:nvPr/>
          </p:nvSpPr>
          <p:spPr bwMode="auto">
            <a:xfrm>
              <a:off x="1948218" y="4452582"/>
              <a:ext cx="2722728" cy="276367"/>
            </a:xfrm>
            <a:custGeom>
              <a:avLst/>
              <a:gdLst>
                <a:gd name="connsiteX0" fmla="*/ 0 w 2722728"/>
                <a:gd name="connsiteY0" fmla="*/ 269543 h 276367"/>
                <a:gd name="connsiteX1" fmla="*/ 146713 w 2722728"/>
                <a:gd name="connsiteY1" fmla="*/ 276367 h 276367"/>
                <a:gd name="connsiteX2" fmla="*/ 146713 w 2722728"/>
                <a:gd name="connsiteY2" fmla="*/ 255896 h 276367"/>
                <a:gd name="connsiteX3" fmla="*/ 245660 w 2722728"/>
                <a:gd name="connsiteY3" fmla="*/ 255896 h 276367"/>
                <a:gd name="connsiteX4" fmla="*/ 245660 w 2722728"/>
                <a:gd name="connsiteY4" fmla="*/ 235424 h 276367"/>
                <a:gd name="connsiteX5" fmla="*/ 337782 w 2722728"/>
                <a:gd name="connsiteY5" fmla="*/ 235424 h 276367"/>
                <a:gd name="connsiteX6" fmla="*/ 337782 w 2722728"/>
                <a:gd name="connsiteY6" fmla="*/ 218364 h 276367"/>
                <a:gd name="connsiteX7" fmla="*/ 423081 w 2722728"/>
                <a:gd name="connsiteY7" fmla="*/ 218364 h 276367"/>
                <a:gd name="connsiteX8" fmla="*/ 423081 w 2722728"/>
                <a:gd name="connsiteY8" fmla="*/ 184245 h 276367"/>
                <a:gd name="connsiteX9" fmla="*/ 528851 w 2722728"/>
                <a:gd name="connsiteY9" fmla="*/ 184245 h 276367"/>
                <a:gd name="connsiteX10" fmla="*/ 528851 w 2722728"/>
                <a:gd name="connsiteY10" fmla="*/ 167185 h 276367"/>
                <a:gd name="connsiteX11" fmla="*/ 627797 w 2722728"/>
                <a:gd name="connsiteY11" fmla="*/ 167185 h 276367"/>
                <a:gd name="connsiteX12" fmla="*/ 627797 w 2722728"/>
                <a:gd name="connsiteY12" fmla="*/ 143302 h 276367"/>
                <a:gd name="connsiteX13" fmla="*/ 812042 w 2722728"/>
                <a:gd name="connsiteY13" fmla="*/ 143302 h 276367"/>
                <a:gd name="connsiteX14" fmla="*/ 818866 w 2722728"/>
                <a:gd name="connsiteY14" fmla="*/ 136478 h 276367"/>
                <a:gd name="connsiteX15" fmla="*/ 921224 w 2722728"/>
                <a:gd name="connsiteY15" fmla="*/ 136478 h 276367"/>
                <a:gd name="connsiteX16" fmla="*/ 921224 w 2722728"/>
                <a:gd name="connsiteY16" fmla="*/ 112594 h 276367"/>
                <a:gd name="connsiteX17" fmla="*/ 1009934 w 2722728"/>
                <a:gd name="connsiteY17" fmla="*/ 112594 h 276367"/>
                <a:gd name="connsiteX18" fmla="*/ 1016758 w 2722728"/>
                <a:gd name="connsiteY18" fmla="*/ 105770 h 276367"/>
                <a:gd name="connsiteX19" fmla="*/ 1108881 w 2722728"/>
                <a:gd name="connsiteY19" fmla="*/ 105770 h 276367"/>
                <a:gd name="connsiteX20" fmla="*/ 1108881 w 2722728"/>
                <a:gd name="connsiteY20" fmla="*/ 78475 h 276367"/>
                <a:gd name="connsiteX21" fmla="*/ 1197591 w 2722728"/>
                <a:gd name="connsiteY21" fmla="*/ 78475 h 276367"/>
                <a:gd name="connsiteX22" fmla="*/ 1197591 w 2722728"/>
                <a:gd name="connsiteY22" fmla="*/ 78475 h 276367"/>
                <a:gd name="connsiteX23" fmla="*/ 1296537 w 2722728"/>
                <a:gd name="connsiteY23" fmla="*/ 78475 h 276367"/>
                <a:gd name="connsiteX24" fmla="*/ 1306773 w 2722728"/>
                <a:gd name="connsiteY24" fmla="*/ 68239 h 276367"/>
                <a:gd name="connsiteX25" fmla="*/ 1402307 w 2722728"/>
                <a:gd name="connsiteY25" fmla="*/ 68239 h 276367"/>
                <a:gd name="connsiteX26" fmla="*/ 1402307 w 2722728"/>
                <a:gd name="connsiteY26" fmla="*/ 58003 h 276367"/>
                <a:gd name="connsiteX27" fmla="*/ 1494430 w 2722728"/>
                <a:gd name="connsiteY27" fmla="*/ 58003 h 276367"/>
                <a:gd name="connsiteX28" fmla="*/ 1494430 w 2722728"/>
                <a:gd name="connsiteY28" fmla="*/ 37531 h 276367"/>
                <a:gd name="connsiteX29" fmla="*/ 1794681 w 2722728"/>
                <a:gd name="connsiteY29" fmla="*/ 37531 h 276367"/>
                <a:gd name="connsiteX30" fmla="*/ 1794681 w 2722728"/>
                <a:gd name="connsiteY30" fmla="*/ 34119 h 276367"/>
                <a:gd name="connsiteX31" fmla="*/ 1886803 w 2722728"/>
                <a:gd name="connsiteY31" fmla="*/ 34119 h 276367"/>
                <a:gd name="connsiteX32" fmla="*/ 1886803 w 2722728"/>
                <a:gd name="connsiteY32" fmla="*/ 20472 h 276367"/>
                <a:gd name="connsiteX33" fmla="*/ 2077872 w 2722728"/>
                <a:gd name="connsiteY33" fmla="*/ 20472 h 276367"/>
                <a:gd name="connsiteX34" fmla="*/ 2077872 w 2722728"/>
                <a:gd name="connsiteY34" fmla="*/ 3412 h 276367"/>
                <a:gd name="connsiteX35" fmla="*/ 2367886 w 2722728"/>
                <a:gd name="connsiteY35" fmla="*/ 3412 h 276367"/>
                <a:gd name="connsiteX36" fmla="*/ 2367886 w 2722728"/>
                <a:gd name="connsiteY36" fmla="*/ 0 h 276367"/>
                <a:gd name="connsiteX37" fmla="*/ 2722728 w 2722728"/>
                <a:gd name="connsiteY37" fmla="*/ 0 h 27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22728" h="276367">
                  <a:moveTo>
                    <a:pt x="0" y="269543"/>
                  </a:moveTo>
                  <a:lnTo>
                    <a:pt x="146713" y="276367"/>
                  </a:lnTo>
                  <a:lnTo>
                    <a:pt x="146713" y="255896"/>
                  </a:lnTo>
                  <a:lnTo>
                    <a:pt x="245660" y="255896"/>
                  </a:lnTo>
                  <a:lnTo>
                    <a:pt x="245660" y="235424"/>
                  </a:lnTo>
                  <a:lnTo>
                    <a:pt x="337782" y="235424"/>
                  </a:lnTo>
                  <a:lnTo>
                    <a:pt x="337782" y="218364"/>
                  </a:lnTo>
                  <a:lnTo>
                    <a:pt x="423081" y="218364"/>
                  </a:lnTo>
                  <a:lnTo>
                    <a:pt x="423081" y="184245"/>
                  </a:lnTo>
                  <a:lnTo>
                    <a:pt x="528851" y="184245"/>
                  </a:lnTo>
                  <a:lnTo>
                    <a:pt x="528851" y="167185"/>
                  </a:lnTo>
                  <a:lnTo>
                    <a:pt x="627797" y="167185"/>
                  </a:lnTo>
                  <a:lnTo>
                    <a:pt x="627797" y="143302"/>
                  </a:lnTo>
                  <a:lnTo>
                    <a:pt x="812042" y="143302"/>
                  </a:lnTo>
                  <a:lnTo>
                    <a:pt x="818866" y="136478"/>
                  </a:lnTo>
                  <a:lnTo>
                    <a:pt x="921224" y="136478"/>
                  </a:lnTo>
                  <a:lnTo>
                    <a:pt x="921224" y="112594"/>
                  </a:lnTo>
                  <a:lnTo>
                    <a:pt x="1009934" y="112594"/>
                  </a:lnTo>
                  <a:lnTo>
                    <a:pt x="1016758" y="105770"/>
                  </a:lnTo>
                  <a:lnTo>
                    <a:pt x="1108881" y="105770"/>
                  </a:lnTo>
                  <a:lnTo>
                    <a:pt x="1108881" y="78475"/>
                  </a:lnTo>
                  <a:lnTo>
                    <a:pt x="1197591" y="78475"/>
                  </a:lnTo>
                  <a:lnTo>
                    <a:pt x="1197591" y="78475"/>
                  </a:lnTo>
                  <a:lnTo>
                    <a:pt x="1296537" y="78475"/>
                  </a:lnTo>
                  <a:lnTo>
                    <a:pt x="1306773" y="68239"/>
                  </a:lnTo>
                  <a:lnTo>
                    <a:pt x="1402307" y="68239"/>
                  </a:lnTo>
                  <a:lnTo>
                    <a:pt x="1402307" y="58003"/>
                  </a:lnTo>
                  <a:lnTo>
                    <a:pt x="1494430" y="58003"/>
                  </a:lnTo>
                  <a:lnTo>
                    <a:pt x="1494430" y="37531"/>
                  </a:lnTo>
                  <a:lnTo>
                    <a:pt x="1794681" y="37531"/>
                  </a:lnTo>
                  <a:lnTo>
                    <a:pt x="1794681" y="34119"/>
                  </a:lnTo>
                  <a:lnTo>
                    <a:pt x="1886803" y="34119"/>
                  </a:lnTo>
                  <a:lnTo>
                    <a:pt x="1886803" y="20472"/>
                  </a:lnTo>
                  <a:lnTo>
                    <a:pt x="2077872" y="20472"/>
                  </a:lnTo>
                  <a:lnTo>
                    <a:pt x="2077872" y="3412"/>
                  </a:lnTo>
                  <a:lnTo>
                    <a:pt x="2367886" y="3412"/>
                  </a:lnTo>
                  <a:lnTo>
                    <a:pt x="2367886" y="0"/>
                  </a:lnTo>
                  <a:lnTo>
                    <a:pt x="2722728" y="0"/>
                  </a:lnTo>
                </a:path>
              </a:pathLst>
            </a:custGeom>
            <a:noFill/>
            <a:ln w="28575">
              <a:solidFill>
                <a:schemeClr val="accent6"/>
              </a:solidFill>
              <a:miter lim="800000"/>
              <a:headEnd/>
              <a:tailEnd/>
            </a:ln>
          </p:spPr>
          <p:txBody>
            <a:bodyPr rtlCol="0" anchor="ctr"/>
            <a:lstStyle/>
            <a:p>
              <a:pPr algn="ctr"/>
              <a:endParaRPr lang="en-US" dirty="0"/>
            </a:p>
          </p:txBody>
        </p:sp>
        <p:sp>
          <p:nvSpPr>
            <p:cNvPr id="23" name="TextBox 22">
              <a:extLst>
                <a:ext uri="{FF2B5EF4-FFF2-40B4-BE49-F238E27FC236}">
                  <a16:creationId xmlns:a16="http://schemas.microsoft.com/office/drawing/2014/main" xmlns="" id="{E6F84D14-F6FA-4B53-9EA0-69EC289C5CDB}"/>
                </a:ext>
              </a:extLst>
            </p:cNvPr>
            <p:cNvSpPr txBox="1"/>
            <p:nvPr/>
          </p:nvSpPr>
          <p:spPr bwMode="auto">
            <a:xfrm rot="16200000">
              <a:off x="295" y="3318535"/>
              <a:ext cx="288808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Mortality (%)</a:t>
              </a:r>
            </a:p>
          </p:txBody>
        </p:sp>
        <p:sp>
          <p:nvSpPr>
            <p:cNvPr id="24" name="TextBox 23">
              <a:extLst>
                <a:ext uri="{FF2B5EF4-FFF2-40B4-BE49-F238E27FC236}">
                  <a16:creationId xmlns:a16="http://schemas.microsoft.com/office/drawing/2014/main" xmlns="" id="{FFFDAEFB-C9CA-49AA-BFFB-7A918D64F78B}"/>
                </a:ext>
              </a:extLst>
            </p:cNvPr>
            <p:cNvSpPr txBox="1"/>
            <p:nvPr/>
          </p:nvSpPr>
          <p:spPr bwMode="auto">
            <a:xfrm>
              <a:off x="2642627" y="4993879"/>
              <a:ext cx="121919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Days</a:t>
              </a:r>
            </a:p>
          </p:txBody>
        </p:sp>
        <p:sp>
          <p:nvSpPr>
            <p:cNvPr id="26" name="TextBox 25">
              <a:extLst>
                <a:ext uri="{FF2B5EF4-FFF2-40B4-BE49-F238E27FC236}">
                  <a16:creationId xmlns:a16="http://schemas.microsoft.com/office/drawing/2014/main" xmlns="" id="{C8D30A4B-7C79-4CBA-9D24-340A5536C321}"/>
                </a:ext>
              </a:extLst>
            </p:cNvPr>
            <p:cNvSpPr txBox="1"/>
            <p:nvPr/>
          </p:nvSpPr>
          <p:spPr bwMode="auto">
            <a:xfrm>
              <a:off x="1811828" y="4760102"/>
              <a:ext cx="2888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grpSp>
          <p:nvGrpSpPr>
            <p:cNvPr id="8" name="Group 26">
              <a:extLst>
                <a:ext uri="{FF2B5EF4-FFF2-40B4-BE49-F238E27FC236}">
                  <a16:creationId xmlns:a16="http://schemas.microsoft.com/office/drawing/2014/main" xmlns="" id="{65E31D69-37E5-43A9-B6F1-64CCB2FD5127}"/>
                </a:ext>
              </a:extLst>
            </p:cNvPr>
            <p:cNvGrpSpPr/>
            <p:nvPr/>
          </p:nvGrpSpPr>
          <p:grpSpPr>
            <a:xfrm>
              <a:off x="1404059" y="1890304"/>
              <a:ext cx="3525253" cy="3208352"/>
              <a:chOff x="1783133" y="2105641"/>
              <a:chExt cx="3525253" cy="3208352"/>
            </a:xfrm>
          </p:grpSpPr>
          <p:grpSp>
            <p:nvGrpSpPr>
              <p:cNvPr id="13" name="Group 27">
                <a:extLst>
                  <a:ext uri="{FF2B5EF4-FFF2-40B4-BE49-F238E27FC236}">
                    <a16:creationId xmlns:a16="http://schemas.microsoft.com/office/drawing/2014/main" xmlns="" id="{AE038DB3-55B6-4A5B-8040-2E84595D3099}"/>
                  </a:ext>
                </a:extLst>
              </p:cNvPr>
              <p:cNvGrpSpPr/>
              <p:nvPr/>
            </p:nvGrpSpPr>
            <p:grpSpPr>
              <a:xfrm>
                <a:off x="2336204" y="4942089"/>
                <a:ext cx="2684369" cy="89989"/>
                <a:chOff x="2336204" y="4942089"/>
                <a:chExt cx="2684369" cy="89989"/>
              </a:xfrm>
            </p:grpSpPr>
            <p:cxnSp>
              <p:nvCxnSpPr>
                <p:cNvPr id="48" name="Straight Connector 47">
                  <a:extLst>
                    <a:ext uri="{FF2B5EF4-FFF2-40B4-BE49-F238E27FC236}">
                      <a16:creationId xmlns:a16="http://schemas.microsoft.com/office/drawing/2014/main" xmlns="" id="{E97E3E12-739C-4616-9C53-FCB84734B8D3}"/>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xmlns="" id="{377A68DC-6DB3-4382-9D4F-4A151906FBDB}"/>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xmlns="" id="{7B52B7AF-C2BD-47F7-B110-D5C7045287B2}"/>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xmlns="" id="{3C2389B9-1596-4DCC-BF5B-420AFD0CF038}"/>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xmlns="" id="{2DA5C2E5-95BE-4D6A-B9A4-2F3FEA0760FC}"/>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29" name="TextBox 28">
                <a:extLst>
                  <a:ext uri="{FF2B5EF4-FFF2-40B4-BE49-F238E27FC236}">
                    <a16:creationId xmlns:a16="http://schemas.microsoft.com/office/drawing/2014/main" xmlns="" id="{6C19B35A-B809-4B57-A87A-603860504346}"/>
                  </a:ext>
                </a:extLst>
              </p:cNvPr>
              <p:cNvSpPr txBox="1"/>
              <p:nvPr/>
            </p:nvSpPr>
            <p:spPr bwMode="auto">
              <a:xfrm>
                <a:off x="1783133" y="2105641"/>
                <a:ext cx="49725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100</a:t>
                </a:r>
              </a:p>
            </p:txBody>
          </p:sp>
          <p:sp>
            <p:nvSpPr>
              <p:cNvPr id="30" name="TextBox 29">
                <a:extLst>
                  <a:ext uri="{FF2B5EF4-FFF2-40B4-BE49-F238E27FC236}">
                    <a16:creationId xmlns:a16="http://schemas.microsoft.com/office/drawing/2014/main" xmlns="" id="{CFBCDBBF-DEF6-4839-8719-9C6F53F9F6E8}"/>
                  </a:ext>
                </a:extLst>
              </p:cNvPr>
              <p:cNvSpPr txBox="1"/>
              <p:nvPr/>
            </p:nvSpPr>
            <p:spPr bwMode="auto">
              <a:xfrm>
                <a:off x="1887328" y="3178230"/>
                <a:ext cx="39305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60</a:t>
                </a:r>
              </a:p>
            </p:txBody>
          </p:sp>
          <p:sp>
            <p:nvSpPr>
              <p:cNvPr id="31" name="TextBox 30">
                <a:extLst>
                  <a:ext uri="{FF2B5EF4-FFF2-40B4-BE49-F238E27FC236}">
                    <a16:creationId xmlns:a16="http://schemas.microsoft.com/office/drawing/2014/main" xmlns="" id="{FF243987-C5D7-407E-90F9-41B6AB82621E}"/>
                  </a:ext>
                </a:extLst>
              </p:cNvPr>
              <p:cNvSpPr txBox="1"/>
              <p:nvPr/>
            </p:nvSpPr>
            <p:spPr bwMode="auto">
              <a:xfrm>
                <a:off x="1885706" y="3714758"/>
                <a:ext cx="39305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40</a:t>
                </a:r>
              </a:p>
            </p:txBody>
          </p:sp>
          <p:sp>
            <p:nvSpPr>
              <p:cNvPr id="32" name="TextBox 31">
                <a:extLst>
                  <a:ext uri="{FF2B5EF4-FFF2-40B4-BE49-F238E27FC236}">
                    <a16:creationId xmlns:a16="http://schemas.microsoft.com/office/drawing/2014/main" xmlns="" id="{D855A42D-5EF0-4145-98D8-9D873A3BA5BF}"/>
                  </a:ext>
                </a:extLst>
              </p:cNvPr>
              <p:cNvSpPr txBox="1"/>
              <p:nvPr/>
            </p:nvSpPr>
            <p:spPr bwMode="auto">
              <a:xfrm>
                <a:off x="1900197" y="4250928"/>
                <a:ext cx="39305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p>
            </p:txBody>
          </p:sp>
          <p:sp>
            <p:nvSpPr>
              <p:cNvPr id="33" name="TextBox 32">
                <a:extLst>
                  <a:ext uri="{FF2B5EF4-FFF2-40B4-BE49-F238E27FC236}">
                    <a16:creationId xmlns:a16="http://schemas.microsoft.com/office/drawing/2014/main" xmlns="" id="{0E70F7F2-A61F-46B0-8963-AB2A4E4660C1}"/>
                  </a:ext>
                </a:extLst>
              </p:cNvPr>
              <p:cNvSpPr txBox="1"/>
              <p:nvPr/>
            </p:nvSpPr>
            <p:spPr bwMode="auto">
              <a:xfrm>
                <a:off x="1997469" y="4790624"/>
                <a:ext cx="2888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34" name="TextBox 33">
                <a:extLst>
                  <a:ext uri="{FF2B5EF4-FFF2-40B4-BE49-F238E27FC236}">
                    <a16:creationId xmlns:a16="http://schemas.microsoft.com/office/drawing/2014/main" xmlns="" id="{09172985-1290-45B4-90BE-6C6E1E5CF9DB}"/>
                  </a:ext>
                </a:extLst>
              </p:cNvPr>
              <p:cNvSpPr txBox="1"/>
              <p:nvPr/>
            </p:nvSpPr>
            <p:spPr bwMode="auto">
              <a:xfrm>
                <a:off x="2869169" y="4975439"/>
                <a:ext cx="2888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7</a:t>
                </a:r>
              </a:p>
            </p:txBody>
          </p:sp>
          <p:sp>
            <p:nvSpPr>
              <p:cNvPr id="35" name="TextBox 34">
                <a:extLst>
                  <a:ext uri="{FF2B5EF4-FFF2-40B4-BE49-F238E27FC236}">
                    <a16:creationId xmlns:a16="http://schemas.microsoft.com/office/drawing/2014/main" xmlns="" id="{87DD283A-CBBA-4615-83A9-E21228BEE5A1}"/>
                  </a:ext>
                </a:extLst>
              </p:cNvPr>
              <p:cNvSpPr txBox="1"/>
              <p:nvPr/>
            </p:nvSpPr>
            <p:spPr bwMode="auto">
              <a:xfrm>
                <a:off x="3477384" y="4969847"/>
                <a:ext cx="39305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14</a:t>
                </a:r>
              </a:p>
            </p:txBody>
          </p:sp>
          <p:sp>
            <p:nvSpPr>
              <p:cNvPr id="36" name="TextBox 35">
                <a:extLst>
                  <a:ext uri="{FF2B5EF4-FFF2-40B4-BE49-F238E27FC236}">
                    <a16:creationId xmlns:a16="http://schemas.microsoft.com/office/drawing/2014/main" xmlns="" id="{37EA0AC8-B9F6-41DF-9A26-7154279C3C03}"/>
                  </a:ext>
                </a:extLst>
              </p:cNvPr>
              <p:cNvSpPr txBox="1"/>
              <p:nvPr/>
            </p:nvSpPr>
            <p:spPr bwMode="auto">
              <a:xfrm>
                <a:off x="4157428" y="4969847"/>
                <a:ext cx="39305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21</a:t>
                </a:r>
              </a:p>
            </p:txBody>
          </p:sp>
          <p:sp>
            <p:nvSpPr>
              <p:cNvPr id="37" name="TextBox 36">
                <a:extLst>
                  <a:ext uri="{FF2B5EF4-FFF2-40B4-BE49-F238E27FC236}">
                    <a16:creationId xmlns:a16="http://schemas.microsoft.com/office/drawing/2014/main" xmlns="" id="{431C06B2-86E8-463E-9DD0-CAB7142CA4EE}"/>
                  </a:ext>
                </a:extLst>
              </p:cNvPr>
              <p:cNvSpPr txBox="1"/>
              <p:nvPr/>
            </p:nvSpPr>
            <p:spPr bwMode="auto">
              <a:xfrm>
                <a:off x="4732756" y="4969847"/>
                <a:ext cx="57563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28</a:t>
                </a:r>
              </a:p>
            </p:txBody>
          </p:sp>
          <p:grpSp>
            <p:nvGrpSpPr>
              <p:cNvPr id="14" name="Group 37">
                <a:extLst>
                  <a:ext uri="{FF2B5EF4-FFF2-40B4-BE49-F238E27FC236}">
                    <a16:creationId xmlns:a16="http://schemas.microsoft.com/office/drawing/2014/main" xmlns="" id="{8ED2C8A3-5796-4D21-A41B-B84AE8E87BFF}"/>
                  </a:ext>
                </a:extLst>
              </p:cNvPr>
              <p:cNvGrpSpPr/>
              <p:nvPr/>
            </p:nvGrpSpPr>
            <p:grpSpPr>
              <a:xfrm>
                <a:off x="2242796" y="2264114"/>
                <a:ext cx="93411" cy="2677975"/>
                <a:chOff x="2242796" y="2264114"/>
                <a:chExt cx="93411" cy="2677975"/>
              </a:xfrm>
            </p:grpSpPr>
            <p:grpSp>
              <p:nvGrpSpPr>
                <p:cNvPr id="15" name="Group 40">
                  <a:extLst>
                    <a:ext uri="{FF2B5EF4-FFF2-40B4-BE49-F238E27FC236}">
                      <a16:creationId xmlns:a16="http://schemas.microsoft.com/office/drawing/2014/main" xmlns="" id="{3868FDF2-3075-4421-80E4-3FD8BF57CFF0}"/>
                    </a:ext>
                  </a:extLst>
                </p:cNvPr>
                <p:cNvGrpSpPr/>
                <p:nvPr/>
              </p:nvGrpSpPr>
              <p:grpSpPr>
                <a:xfrm>
                  <a:off x="2248548" y="2797091"/>
                  <a:ext cx="87659" cy="2144998"/>
                  <a:chOff x="1140310" y="2538804"/>
                  <a:chExt cx="69925" cy="1699709"/>
                </a:xfrm>
              </p:grpSpPr>
              <p:cxnSp>
                <p:nvCxnSpPr>
                  <p:cNvPr id="43" name="Straight Connector 42">
                    <a:extLst>
                      <a:ext uri="{FF2B5EF4-FFF2-40B4-BE49-F238E27FC236}">
                        <a16:creationId xmlns:a16="http://schemas.microsoft.com/office/drawing/2014/main" xmlns="" id="{B8F9508A-0841-489F-8C1B-016B2DA6B119}"/>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xmlns="" id="{196B6275-7DF8-4279-8125-1727578EC252}"/>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xmlns="" id="{03A3D075-B32E-4571-8B89-33A7BBD83B5E}"/>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xmlns="" id="{6B817A7A-4833-4E05-96D5-D40C944624EB}"/>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xmlns="" id="{44DBEEBF-2719-4BEE-AB34-7FBACE4A7DF0}"/>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cxnSp>
              <p:nvCxnSpPr>
                <p:cNvPr id="42" name="Straight Connector 41">
                  <a:extLst>
                    <a:ext uri="{FF2B5EF4-FFF2-40B4-BE49-F238E27FC236}">
                      <a16:creationId xmlns:a16="http://schemas.microsoft.com/office/drawing/2014/main" xmlns="" id="{B16E9F3D-9C24-481A-BEE6-19998153E0FA}"/>
                    </a:ext>
                  </a:extLst>
                </p:cNvPr>
                <p:cNvCxnSpPr/>
                <p:nvPr/>
              </p:nvCxnSpPr>
              <p:spPr bwMode="auto">
                <a:xfrm>
                  <a:off x="2242796" y="2264114"/>
                  <a:ext cx="87659" cy="0"/>
                </a:xfrm>
                <a:prstGeom prst="line">
                  <a:avLst/>
                </a:prstGeom>
                <a:noFill/>
                <a:ln w="28575" cap="flat" cmpd="sng" algn="ctr">
                  <a:solidFill>
                    <a:schemeClr val="bg1"/>
                  </a:solidFill>
                  <a:prstDash val="solid"/>
                  <a:round/>
                  <a:headEnd type="none" w="med" len="med"/>
                  <a:tailEnd type="none" w="med" len="med"/>
                </a:ln>
                <a:effectLst/>
              </p:spPr>
            </p:cxnSp>
          </p:grpSp>
          <p:sp>
            <p:nvSpPr>
              <p:cNvPr id="39" name="TextBox 38">
                <a:extLst>
                  <a:ext uri="{FF2B5EF4-FFF2-40B4-BE49-F238E27FC236}">
                    <a16:creationId xmlns:a16="http://schemas.microsoft.com/office/drawing/2014/main" xmlns="" id="{59676573-6156-4100-ADC5-6F4E6AC2AEA9}"/>
                  </a:ext>
                </a:extLst>
              </p:cNvPr>
              <p:cNvSpPr txBox="1"/>
              <p:nvPr/>
            </p:nvSpPr>
            <p:spPr bwMode="auto">
              <a:xfrm>
                <a:off x="1911239" y="2650343"/>
                <a:ext cx="39305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80</a:t>
                </a:r>
              </a:p>
            </p:txBody>
          </p:sp>
          <p:sp>
            <p:nvSpPr>
              <p:cNvPr id="40" name="Freeform: Shape 39">
                <a:extLst>
                  <a:ext uri="{FF2B5EF4-FFF2-40B4-BE49-F238E27FC236}">
                    <a16:creationId xmlns:a16="http://schemas.microsoft.com/office/drawing/2014/main" xmlns="" id="{E26F0674-1462-4574-B246-0DBC30113C62}"/>
                  </a:ext>
                </a:extLst>
              </p:cNvPr>
              <p:cNvSpPr/>
              <p:nvPr/>
            </p:nvSpPr>
            <p:spPr bwMode="auto">
              <a:xfrm>
                <a:off x="2329132" y="2254370"/>
                <a:ext cx="2691442" cy="2692458"/>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sz="2000" dirty="0"/>
              </a:p>
            </p:txBody>
          </p:sp>
        </p:grpSp>
        <p:grpSp>
          <p:nvGrpSpPr>
            <p:cNvPr id="16" name="Group 52">
              <a:extLst>
                <a:ext uri="{FF2B5EF4-FFF2-40B4-BE49-F238E27FC236}">
                  <a16:creationId xmlns:a16="http://schemas.microsoft.com/office/drawing/2014/main" xmlns="" id="{71921D76-9ED3-4C43-AB9F-8FD9061AB59B}"/>
                </a:ext>
              </a:extLst>
            </p:cNvPr>
            <p:cNvGrpSpPr/>
            <p:nvPr/>
          </p:nvGrpSpPr>
          <p:grpSpPr>
            <a:xfrm>
              <a:off x="2619326" y="3774702"/>
              <a:ext cx="2028915" cy="57437"/>
              <a:chOff x="2336204" y="4942089"/>
              <a:chExt cx="2684369" cy="89989"/>
            </a:xfrm>
          </p:grpSpPr>
          <p:cxnSp>
            <p:nvCxnSpPr>
              <p:cNvPr id="54" name="Straight Connector 53">
                <a:extLst>
                  <a:ext uri="{FF2B5EF4-FFF2-40B4-BE49-F238E27FC236}">
                    <a16:creationId xmlns:a16="http://schemas.microsoft.com/office/drawing/2014/main" xmlns="" id="{54123B0B-A7B7-4014-9760-31D9F539D7A8}"/>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xmlns="" id="{E8997E3A-3D0B-4C76-85BB-2788A0B5B033}"/>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xmlns="" id="{1F16665F-29FA-4DE6-AC7E-935BA2D066C6}"/>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xmlns="" id="{989946B9-C8D8-442C-8F53-690EA5C45E26}"/>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xmlns="" id="{BC3A7F7C-6417-49D3-960C-D85F88FE1186}"/>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59" name="TextBox 58">
              <a:extLst>
                <a:ext uri="{FF2B5EF4-FFF2-40B4-BE49-F238E27FC236}">
                  <a16:creationId xmlns:a16="http://schemas.microsoft.com/office/drawing/2014/main" xmlns="" id="{82A0A0EB-8B52-489C-B4F8-BB1DA8CB6B32}"/>
                </a:ext>
              </a:extLst>
            </p:cNvPr>
            <p:cNvSpPr txBox="1"/>
            <p:nvPr/>
          </p:nvSpPr>
          <p:spPr bwMode="auto">
            <a:xfrm>
              <a:off x="2209729" y="1909449"/>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a:t>
              </a:r>
            </a:p>
          </p:txBody>
        </p:sp>
        <p:sp>
          <p:nvSpPr>
            <p:cNvPr id="60" name="TextBox 59">
              <a:extLst>
                <a:ext uri="{FF2B5EF4-FFF2-40B4-BE49-F238E27FC236}">
                  <a16:creationId xmlns:a16="http://schemas.microsoft.com/office/drawing/2014/main" xmlns="" id="{93754035-D4D0-4091-894C-2644CA13A80A}"/>
                </a:ext>
              </a:extLst>
            </p:cNvPr>
            <p:cNvSpPr txBox="1"/>
            <p:nvPr/>
          </p:nvSpPr>
          <p:spPr bwMode="auto">
            <a:xfrm>
              <a:off x="2209727" y="2486493"/>
              <a:ext cx="36740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61" name="TextBox 60">
              <a:extLst>
                <a:ext uri="{FF2B5EF4-FFF2-40B4-BE49-F238E27FC236}">
                  <a16:creationId xmlns:a16="http://schemas.microsoft.com/office/drawing/2014/main" xmlns="" id="{AE4F83E3-D183-4DE5-8109-A69736B304BC}"/>
                </a:ext>
              </a:extLst>
            </p:cNvPr>
            <p:cNvSpPr txBox="1"/>
            <p:nvPr/>
          </p:nvSpPr>
          <p:spPr bwMode="auto">
            <a:xfrm>
              <a:off x="2310824" y="3039069"/>
              <a:ext cx="2760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a:t>
              </a:r>
            </a:p>
          </p:txBody>
        </p:sp>
        <p:sp>
          <p:nvSpPr>
            <p:cNvPr id="62" name="TextBox 61">
              <a:extLst>
                <a:ext uri="{FF2B5EF4-FFF2-40B4-BE49-F238E27FC236}">
                  <a16:creationId xmlns:a16="http://schemas.microsoft.com/office/drawing/2014/main" xmlns="" id="{D6AAA25C-E59F-4C96-8FBC-492FA5EB9B91}"/>
                </a:ext>
              </a:extLst>
            </p:cNvPr>
            <p:cNvSpPr txBox="1"/>
            <p:nvPr/>
          </p:nvSpPr>
          <p:spPr bwMode="auto">
            <a:xfrm>
              <a:off x="2372994" y="3623199"/>
              <a:ext cx="208637"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63" name="TextBox 62">
              <a:extLst>
                <a:ext uri="{FF2B5EF4-FFF2-40B4-BE49-F238E27FC236}">
                  <a16:creationId xmlns:a16="http://schemas.microsoft.com/office/drawing/2014/main" xmlns="" id="{C6A76770-C68F-4052-BD6A-F13CE9C43C68}"/>
                </a:ext>
              </a:extLst>
            </p:cNvPr>
            <p:cNvSpPr txBox="1"/>
            <p:nvPr/>
          </p:nvSpPr>
          <p:spPr bwMode="auto">
            <a:xfrm>
              <a:off x="3027001" y="3795988"/>
              <a:ext cx="208637"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a:t>
              </a:r>
            </a:p>
          </p:txBody>
        </p:sp>
        <p:sp>
          <p:nvSpPr>
            <p:cNvPr id="64" name="TextBox 63">
              <a:extLst>
                <a:ext uri="{FF2B5EF4-FFF2-40B4-BE49-F238E27FC236}">
                  <a16:creationId xmlns:a16="http://schemas.microsoft.com/office/drawing/2014/main" xmlns="" id="{3E31ADF1-517B-4194-952D-BA78419FC620}"/>
                </a:ext>
              </a:extLst>
            </p:cNvPr>
            <p:cNvSpPr txBox="1"/>
            <p:nvPr/>
          </p:nvSpPr>
          <p:spPr bwMode="auto">
            <a:xfrm>
              <a:off x="3491552" y="3792419"/>
              <a:ext cx="277696"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65" name="TextBox 64">
              <a:extLst>
                <a:ext uri="{FF2B5EF4-FFF2-40B4-BE49-F238E27FC236}">
                  <a16:creationId xmlns:a16="http://schemas.microsoft.com/office/drawing/2014/main" xmlns="" id="{AB539872-7CE8-4A9F-9EDA-E3B3BA1DE5CE}"/>
                </a:ext>
              </a:extLst>
            </p:cNvPr>
            <p:cNvSpPr txBox="1"/>
            <p:nvPr/>
          </p:nvSpPr>
          <p:spPr bwMode="auto">
            <a:xfrm>
              <a:off x="4005547" y="3792419"/>
              <a:ext cx="277696"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66" name="TextBox 65">
              <a:extLst>
                <a:ext uri="{FF2B5EF4-FFF2-40B4-BE49-F238E27FC236}">
                  <a16:creationId xmlns:a16="http://schemas.microsoft.com/office/drawing/2014/main" xmlns="" id="{943C68F9-E23A-46B9-920D-F024C54AEA43}"/>
                </a:ext>
              </a:extLst>
            </p:cNvPr>
            <p:cNvSpPr txBox="1"/>
            <p:nvPr/>
          </p:nvSpPr>
          <p:spPr bwMode="auto">
            <a:xfrm>
              <a:off x="4430702" y="3792419"/>
              <a:ext cx="435076"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grpSp>
          <p:nvGrpSpPr>
            <p:cNvPr id="17" name="Group 66">
              <a:extLst>
                <a:ext uri="{FF2B5EF4-FFF2-40B4-BE49-F238E27FC236}">
                  <a16:creationId xmlns:a16="http://schemas.microsoft.com/office/drawing/2014/main" xmlns="" id="{191F443F-270C-49DE-85A6-CAAEF9270A1E}"/>
                </a:ext>
              </a:extLst>
            </p:cNvPr>
            <p:cNvGrpSpPr/>
            <p:nvPr/>
          </p:nvGrpSpPr>
          <p:grpSpPr>
            <a:xfrm>
              <a:off x="2548067" y="2073850"/>
              <a:ext cx="65431" cy="1707289"/>
              <a:chOff x="1140310" y="2960144"/>
              <a:chExt cx="69925" cy="1278369"/>
            </a:xfrm>
          </p:grpSpPr>
          <p:cxnSp>
            <p:nvCxnSpPr>
              <p:cNvPr id="68" name="Straight Connector 67">
                <a:extLst>
                  <a:ext uri="{FF2B5EF4-FFF2-40B4-BE49-F238E27FC236}">
                    <a16:creationId xmlns:a16="http://schemas.microsoft.com/office/drawing/2014/main" xmlns="" id="{199F3ACD-39A1-45E1-8F66-FEE473BF5720}"/>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xmlns="" id="{F219DE7B-5D2B-4A88-B248-9194D820517E}"/>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xmlns="" id="{87F7C67B-CCF3-493B-9FD1-8791D70F1F11}"/>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xmlns="" id="{4A64FC43-8E40-42B6-AA92-CD9CEE65733B}"/>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sp>
          <p:nvSpPr>
            <p:cNvPr id="72" name="Freeform: Shape 71">
              <a:extLst>
                <a:ext uri="{FF2B5EF4-FFF2-40B4-BE49-F238E27FC236}">
                  <a16:creationId xmlns:a16="http://schemas.microsoft.com/office/drawing/2014/main" xmlns="" id="{77A064ED-9684-44CD-A465-D3BCE4D2021A}"/>
                </a:ext>
              </a:extLst>
            </p:cNvPr>
            <p:cNvSpPr/>
            <p:nvPr/>
          </p:nvSpPr>
          <p:spPr bwMode="auto">
            <a:xfrm>
              <a:off x="2613981" y="2059206"/>
              <a:ext cx="2034261" cy="1718521"/>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dirty="0"/>
            </a:p>
          </p:txBody>
        </p:sp>
        <p:sp>
          <p:nvSpPr>
            <p:cNvPr id="73" name="TextBox 72">
              <a:extLst>
                <a:ext uri="{FF2B5EF4-FFF2-40B4-BE49-F238E27FC236}">
                  <a16:creationId xmlns:a16="http://schemas.microsoft.com/office/drawing/2014/main" xmlns="" id="{0992240D-1F08-4B45-A93F-F72656C7ED54}"/>
                </a:ext>
              </a:extLst>
            </p:cNvPr>
            <p:cNvSpPr txBox="1"/>
            <p:nvPr/>
          </p:nvSpPr>
          <p:spPr bwMode="auto">
            <a:xfrm>
              <a:off x="2549733" y="3792616"/>
              <a:ext cx="208637"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86" name="TextBox 85">
              <a:extLst>
                <a:ext uri="{FF2B5EF4-FFF2-40B4-BE49-F238E27FC236}">
                  <a16:creationId xmlns:a16="http://schemas.microsoft.com/office/drawing/2014/main" xmlns="" id="{486A169E-A45D-41A8-ADFE-05F296710C78}"/>
                </a:ext>
              </a:extLst>
            </p:cNvPr>
            <p:cNvSpPr txBox="1"/>
            <p:nvPr/>
          </p:nvSpPr>
          <p:spPr bwMode="auto">
            <a:xfrm>
              <a:off x="3905403" y="2861234"/>
              <a:ext cx="82285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4"/>
                  </a:solidFill>
                  <a:latin typeface="Calibri" panose="020F0502020204030204" pitchFamily="34" charset="0"/>
                </a:rPr>
                <a:t>LPV/RTV</a:t>
              </a:r>
            </a:p>
          </p:txBody>
        </p:sp>
        <p:sp>
          <p:nvSpPr>
            <p:cNvPr id="87" name="TextBox 86">
              <a:extLst>
                <a:ext uri="{FF2B5EF4-FFF2-40B4-BE49-F238E27FC236}">
                  <a16:creationId xmlns:a16="http://schemas.microsoft.com/office/drawing/2014/main" xmlns="" id="{21A5E1F8-83CA-446A-9470-0564372A62E5}"/>
                </a:ext>
              </a:extLst>
            </p:cNvPr>
            <p:cNvSpPr txBox="1"/>
            <p:nvPr/>
          </p:nvSpPr>
          <p:spPr bwMode="auto">
            <a:xfrm>
              <a:off x="4256674" y="2267025"/>
              <a:ext cx="45717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6"/>
                  </a:solidFill>
                  <a:latin typeface="Calibri" panose="020F0502020204030204" pitchFamily="34" charset="0"/>
                </a:rPr>
                <a:t>SoC</a:t>
              </a:r>
            </a:p>
          </p:txBody>
        </p:sp>
        <p:sp>
          <p:nvSpPr>
            <p:cNvPr id="88" name="TextBox 87">
              <a:extLst>
                <a:ext uri="{FF2B5EF4-FFF2-40B4-BE49-F238E27FC236}">
                  <a16:creationId xmlns:a16="http://schemas.microsoft.com/office/drawing/2014/main" xmlns="" id="{5AC03E38-402F-4A2B-9587-FB8D35917F3F}"/>
                </a:ext>
              </a:extLst>
            </p:cNvPr>
            <p:cNvSpPr txBox="1"/>
            <p:nvPr/>
          </p:nvSpPr>
          <p:spPr bwMode="auto">
            <a:xfrm>
              <a:off x="1993012" y="3991212"/>
              <a:ext cx="251376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Aft>
                  <a:spcPct val="0"/>
                </a:spcAft>
                <a:buClrTx/>
                <a:buFontTx/>
                <a:buNone/>
              </a:pPr>
              <a:r>
                <a:rPr lang="en-US" sz="1200" b="1" dirty="0">
                  <a:solidFill>
                    <a:schemeClr val="bg1"/>
                  </a:solidFill>
                  <a:latin typeface="Calibri" panose="020F0502020204030204" pitchFamily="34" charset="0"/>
                </a:rPr>
                <a:t>Rate ratio: 0.1.00 (95% CI: 0.79-1.25)</a:t>
              </a:r>
            </a:p>
            <a:p>
              <a:pPr algn="l">
                <a:lnSpc>
                  <a:spcPct val="100000"/>
                </a:lnSpc>
                <a:spcAft>
                  <a:spcPct val="0"/>
                </a:spcAft>
                <a:buClrTx/>
                <a:buFontTx/>
                <a:buNone/>
              </a:pPr>
              <a:r>
                <a:rPr lang="en-US" sz="1200" b="1" i="1" dirty="0">
                  <a:solidFill>
                    <a:schemeClr val="bg1"/>
                  </a:solidFill>
                  <a:latin typeface="Calibri" panose="020F0502020204030204" pitchFamily="34" charset="0"/>
                </a:rPr>
                <a:t>P </a:t>
              </a:r>
              <a:r>
                <a:rPr lang="en-US" sz="1200" b="1" dirty="0">
                  <a:solidFill>
                    <a:schemeClr val="bg1"/>
                  </a:solidFill>
                  <a:latin typeface="Calibri" panose="020F0502020204030204" pitchFamily="34" charset="0"/>
                </a:rPr>
                <a:t>= .97 by log-rank test</a:t>
              </a:r>
            </a:p>
          </p:txBody>
        </p:sp>
        <p:sp>
          <p:nvSpPr>
            <p:cNvPr id="9" name="Freeform: Shape 8">
              <a:extLst>
                <a:ext uri="{FF2B5EF4-FFF2-40B4-BE49-F238E27FC236}">
                  <a16:creationId xmlns:a16="http://schemas.microsoft.com/office/drawing/2014/main" xmlns="" id="{F561998E-1DB6-4755-A5C9-984B5D6178C1}"/>
                </a:ext>
              </a:extLst>
            </p:cNvPr>
            <p:cNvSpPr/>
            <p:nvPr/>
          </p:nvSpPr>
          <p:spPr bwMode="auto">
            <a:xfrm>
              <a:off x="1951630" y="4473054"/>
              <a:ext cx="2712492" cy="255895"/>
            </a:xfrm>
            <a:custGeom>
              <a:avLst/>
              <a:gdLst>
                <a:gd name="connsiteX0" fmla="*/ 0 w 2712492"/>
                <a:gd name="connsiteY0" fmla="*/ 255895 h 255895"/>
                <a:gd name="connsiteX1" fmla="*/ 221776 w 2712492"/>
                <a:gd name="connsiteY1" fmla="*/ 255895 h 255895"/>
                <a:gd name="connsiteX2" fmla="*/ 221776 w 2712492"/>
                <a:gd name="connsiteY2" fmla="*/ 221776 h 255895"/>
                <a:gd name="connsiteX3" fmla="*/ 337782 w 2712492"/>
                <a:gd name="connsiteY3" fmla="*/ 221776 h 255895"/>
                <a:gd name="connsiteX4" fmla="*/ 337782 w 2712492"/>
                <a:gd name="connsiteY4" fmla="*/ 194480 h 255895"/>
                <a:gd name="connsiteX5" fmla="*/ 433316 w 2712492"/>
                <a:gd name="connsiteY5" fmla="*/ 194480 h 255895"/>
                <a:gd name="connsiteX6" fmla="*/ 433316 w 2712492"/>
                <a:gd name="connsiteY6" fmla="*/ 177421 h 255895"/>
                <a:gd name="connsiteX7" fmla="*/ 528851 w 2712492"/>
                <a:gd name="connsiteY7" fmla="*/ 177421 h 255895"/>
                <a:gd name="connsiteX8" fmla="*/ 528851 w 2712492"/>
                <a:gd name="connsiteY8" fmla="*/ 160361 h 255895"/>
                <a:gd name="connsiteX9" fmla="*/ 641445 w 2712492"/>
                <a:gd name="connsiteY9" fmla="*/ 160361 h 255895"/>
                <a:gd name="connsiteX10" fmla="*/ 641445 w 2712492"/>
                <a:gd name="connsiteY10" fmla="*/ 143301 h 255895"/>
                <a:gd name="connsiteX11" fmla="*/ 733567 w 2712492"/>
                <a:gd name="connsiteY11" fmla="*/ 143301 h 255895"/>
                <a:gd name="connsiteX12" fmla="*/ 733567 w 2712492"/>
                <a:gd name="connsiteY12" fmla="*/ 133065 h 255895"/>
                <a:gd name="connsiteX13" fmla="*/ 818866 w 2712492"/>
                <a:gd name="connsiteY13" fmla="*/ 133065 h 255895"/>
                <a:gd name="connsiteX14" fmla="*/ 815454 w 2712492"/>
                <a:gd name="connsiteY14" fmla="*/ 129653 h 255895"/>
                <a:gd name="connsiteX15" fmla="*/ 914400 w 2712492"/>
                <a:gd name="connsiteY15" fmla="*/ 129653 h 255895"/>
                <a:gd name="connsiteX16" fmla="*/ 914400 w 2712492"/>
                <a:gd name="connsiteY16" fmla="*/ 98946 h 255895"/>
                <a:gd name="connsiteX17" fmla="*/ 1003110 w 2712492"/>
                <a:gd name="connsiteY17" fmla="*/ 98946 h 255895"/>
                <a:gd name="connsiteX18" fmla="*/ 1003110 w 2712492"/>
                <a:gd name="connsiteY18" fmla="*/ 85298 h 255895"/>
                <a:gd name="connsiteX19" fmla="*/ 1102057 w 2712492"/>
                <a:gd name="connsiteY19" fmla="*/ 85298 h 255895"/>
                <a:gd name="connsiteX20" fmla="*/ 1207827 w 2712492"/>
                <a:gd name="connsiteY20" fmla="*/ 85298 h 255895"/>
                <a:gd name="connsiteX21" fmla="*/ 1207827 w 2712492"/>
                <a:gd name="connsiteY21" fmla="*/ 68239 h 255895"/>
                <a:gd name="connsiteX22" fmla="*/ 1402307 w 2712492"/>
                <a:gd name="connsiteY22" fmla="*/ 68239 h 255895"/>
                <a:gd name="connsiteX23" fmla="*/ 1402307 w 2712492"/>
                <a:gd name="connsiteY23" fmla="*/ 58003 h 255895"/>
                <a:gd name="connsiteX24" fmla="*/ 1586552 w 2712492"/>
                <a:gd name="connsiteY24" fmla="*/ 58003 h 255895"/>
                <a:gd name="connsiteX25" fmla="*/ 1586552 w 2712492"/>
                <a:gd name="connsiteY25" fmla="*/ 37531 h 255895"/>
                <a:gd name="connsiteX26" fmla="*/ 1890215 w 2712492"/>
                <a:gd name="connsiteY26" fmla="*/ 37531 h 255895"/>
                <a:gd name="connsiteX27" fmla="*/ 1890215 w 2712492"/>
                <a:gd name="connsiteY27" fmla="*/ 23883 h 255895"/>
                <a:gd name="connsiteX28" fmla="*/ 2354239 w 2712492"/>
                <a:gd name="connsiteY28" fmla="*/ 23883 h 255895"/>
                <a:gd name="connsiteX29" fmla="*/ 2354239 w 2712492"/>
                <a:gd name="connsiteY29" fmla="*/ 0 h 255895"/>
                <a:gd name="connsiteX30" fmla="*/ 2712492 w 2712492"/>
                <a:gd name="connsiteY30" fmla="*/ 0 h 25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12492" h="255895">
                  <a:moveTo>
                    <a:pt x="0" y="255895"/>
                  </a:moveTo>
                  <a:lnTo>
                    <a:pt x="221776" y="255895"/>
                  </a:lnTo>
                  <a:lnTo>
                    <a:pt x="221776" y="221776"/>
                  </a:lnTo>
                  <a:lnTo>
                    <a:pt x="337782" y="221776"/>
                  </a:lnTo>
                  <a:lnTo>
                    <a:pt x="337782" y="194480"/>
                  </a:lnTo>
                  <a:lnTo>
                    <a:pt x="433316" y="194480"/>
                  </a:lnTo>
                  <a:lnTo>
                    <a:pt x="433316" y="177421"/>
                  </a:lnTo>
                  <a:lnTo>
                    <a:pt x="528851" y="177421"/>
                  </a:lnTo>
                  <a:lnTo>
                    <a:pt x="528851" y="160361"/>
                  </a:lnTo>
                  <a:lnTo>
                    <a:pt x="641445" y="160361"/>
                  </a:lnTo>
                  <a:lnTo>
                    <a:pt x="641445" y="143301"/>
                  </a:lnTo>
                  <a:lnTo>
                    <a:pt x="733567" y="143301"/>
                  </a:lnTo>
                  <a:lnTo>
                    <a:pt x="733567" y="133065"/>
                  </a:lnTo>
                  <a:lnTo>
                    <a:pt x="818866" y="133065"/>
                  </a:lnTo>
                  <a:lnTo>
                    <a:pt x="815454" y="129653"/>
                  </a:lnTo>
                  <a:lnTo>
                    <a:pt x="914400" y="129653"/>
                  </a:lnTo>
                  <a:lnTo>
                    <a:pt x="914400" y="98946"/>
                  </a:lnTo>
                  <a:lnTo>
                    <a:pt x="1003110" y="98946"/>
                  </a:lnTo>
                  <a:lnTo>
                    <a:pt x="1003110" y="85298"/>
                  </a:lnTo>
                  <a:lnTo>
                    <a:pt x="1102057" y="85298"/>
                  </a:lnTo>
                  <a:lnTo>
                    <a:pt x="1207827" y="85298"/>
                  </a:lnTo>
                  <a:lnTo>
                    <a:pt x="1207827" y="68239"/>
                  </a:lnTo>
                  <a:lnTo>
                    <a:pt x="1402307" y="68239"/>
                  </a:lnTo>
                  <a:lnTo>
                    <a:pt x="1402307" y="58003"/>
                  </a:lnTo>
                  <a:lnTo>
                    <a:pt x="1586552" y="58003"/>
                  </a:lnTo>
                  <a:lnTo>
                    <a:pt x="1586552" y="37531"/>
                  </a:lnTo>
                  <a:lnTo>
                    <a:pt x="1890215" y="37531"/>
                  </a:lnTo>
                  <a:lnTo>
                    <a:pt x="1890215" y="23883"/>
                  </a:lnTo>
                  <a:lnTo>
                    <a:pt x="2354239" y="23883"/>
                  </a:lnTo>
                  <a:lnTo>
                    <a:pt x="2354239" y="0"/>
                  </a:lnTo>
                  <a:lnTo>
                    <a:pt x="2712492" y="0"/>
                  </a:lnTo>
                </a:path>
              </a:pathLst>
            </a:custGeom>
            <a:noFill/>
            <a:ln w="28575">
              <a:solidFill>
                <a:schemeClr val="accent4"/>
              </a:solidFill>
              <a:miter lim="800000"/>
              <a:headEnd/>
              <a:tailEnd/>
            </a:ln>
          </p:spPr>
          <p:txBody>
            <a:bodyPr rtlCol="0" anchor="ctr"/>
            <a:lstStyle/>
            <a:p>
              <a:pPr algn="ctr"/>
              <a:endParaRPr lang="en-US" dirty="0"/>
            </a:p>
          </p:txBody>
        </p:sp>
        <p:sp>
          <p:nvSpPr>
            <p:cNvPr id="11" name="Freeform: Shape 10">
              <a:extLst>
                <a:ext uri="{FF2B5EF4-FFF2-40B4-BE49-F238E27FC236}">
                  <a16:creationId xmlns:a16="http://schemas.microsoft.com/office/drawing/2014/main" xmlns="" id="{7D60400E-B559-481D-96E9-2DE1625AECF5}"/>
                </a:ext>
              </a:extLst>
            </p:cNvPr>
            <p:cNvSpPr/>
            <p:nvPr/>
          </p:nvSpPr>
          <p:spPr bwMode="auto">
            <a:xfrm>
              <a:off x="2660775" y="2591228"/>
              <a:ext cx="1998801" cy="1153947"/>
            </a:xfrm>
            <a:custGeom>
              <a:avLst/>
              <a:gdLst>
                <a:gd name="connsiteX0" fmla="*/ 0 w 2042589"/>
                <a:gd name="connsiteY0" fmla="*/ 1187432 h 1187432"/>
                <a:gd name="connsiteX1" fmla="*/ 108183 w 2042589"/>
                <a:gd name="connsiteY1" fmla="*/ 1187432 h 1187432"/>
                <a:gd name="connsiteX2" fmla="*/ 108183 w 2042589"/>
                <a:gd name="connsiteY2" fmla="*/ 1056068 h 1187432"/>
                <a:gd name="connsiteX3" fmla="*/ 190607 w 2042589"/>
                <a:gd name="connsiteY3" fmla="*/ 1056068 h 1187432"/>
                <a:gd name="connsiteX4" fmla="*/ 190607 w 2042589"/>
                <a:gd name="connsiteY4" fmla="*/ 978795 h 1187432"/>
                <a:gd name="connsiteX5" fmla="*/ 249850 w 2042589"/>
                <a:gd name="connsiteY5" fmla="*/ 978795 h 1187432"/>
                <a:gd name="connsiteX6" fmla="*/ 249850 w 2042589"/>
                <a:gd name="connsiteY6" fmla="*/ 904097 h 1187432"/>
                <a:gd name="connsiteX7" fmla="*/ 337427 w 2042589"/>
                <a:gd name="connsiteY7" fmla="*/ 904097 h 1187432"/>
                <a:gd name="connsiteX8" fmla="*/ 337427 w 2042589"/>
                <a:gd name="connsiteY8" fmla="*/ 813945 h 1187432"/>
                <a:gd name="connsiteX9" fmla="*/ 409548 w 2042589"/>
                <a:gd name="connsiteY9" fmla="*/ 813945 h 1187432"/>
                <a:gd name="connsiteX10" fmla="*/ 409548 w 2042589"/>
                <a:gd name="connsiteY10" fmla="*/ 739248 h 1187432"/>
                <a:gd name="connsiteX11" fmla="*/ 484246 w 2042589"/>
                <a:gd name="connsiteY11" fmla="*/ 739248 h 1187432"/>
                <a:gd name="connsiteX12" fmla="*/ 484246 w 2042589"/>
                <a:gd name="connsiteY12" fmla="*/ 667126 h 1187432"/>
                <a:gd name="connsiteX13" fmla="*/ 561519 w 2042589"/>
                <a:gd name="connsiteY13" fmla="*/ 667126 h 1187432"/>
                <a:gd name="connsiteX14" fmla="*/ 561519 w 2042589"/>
                <a:gd name="connsiteY14" fmla="*/ 602732 h 1187432"/>
                <a:gd name="connsiteX15" fmla="*/ 628489 w 2042589"/>
                <a:gd name="connsiteY15" fmla="*/ 602732 h 1187432"/>
                <a:gd name="connsiteX16" fmla="*/ 628489 w 2042589"/>
                <a:gd name="connsiteY16" fmla="*/ 558943 h 1187432"/>
                <a:gd name="connsiteX17" fmla="*/ 695459 w 2042589"/>
                <a:gd name="connsiteY17" fmla="*/ 558943 h 1187432"/>
                <a:gd name="connsiteX18" fmla="*/ 695459 w 2042589"/>
                <a:gd name="connsiteY18" fmla="*/ 484246 h 1187432"/>
                <a:gd name="connsiteX19" fmla="*/ 775308 w 2042589"/>
                <a:gd name="connsiteY19" fmla="*/ 484246 h 1187432"/>
                <a:gd name="connsiteX20" fmla="*/ 775308 w 2042589"/>
                <a:gd name="connsiteY20" fmla="*/ 404397 h 1187432"/>
                <a:gd name="connsiteX21" fmla="*/ 850006 w 2042589"/>
                <a:gd name="connsiteY21" fmla="*/ 404397 h 1187432"/>
                <a:gd name="connsiteX22" fmla="*/ 850006 w 2042589"/>
                <a:gd name="connsiteY22" fmla="*/ 347730 h 1187432"/>
                <a:gd name="connsiteX23" fmla="*/ 909248 w 2042589"/>
                <a:gd name="connsiteY23" fmla="*/ 347730 h 1187432"/>
                <a:gd name="connsiteX24" fmla="*/ 909248 w 2042589"/>
                <a:gd name="connsiteY24" fmla="*/ 347730 h 1187432"/>
                <a:gd name="connsiteX25" fmla="*/ 909248 w 2042589"/>
                <a:gd name="connsiteY25" fmla="*/ 319396 h 1187432"/>
                <a:gd name="connsiteX26" fmla="*/ 986522 w 2042589"/>
                <a:gd name="connsiteY26" fmla="*/ 319396 h 1187432"/>
                <a:gd name="connsiteX27" fmla="*/ 986522 w 2042589"/>
                <a:gd name="connsiteY27" fmla="*/ 260154 h 1187432"/>
                <a:gd name="connsiteX28" fmla="*/ 1053492 w 2042589"/>
                <a:gd name="connsiteY28" fmla="*/ 260154 h 1187432"/>
                <a:gd name="connsiteX29" fmla="*/ 1053492 w 2042589"/>
                <a:gd name="connsiteY29" fmla="*/ 229244 h 1187432"/>
                <a:gd name="connsiteX30" fmla="*/ 1130765 w 2042589"/>
                <a:gd name="connsiteY30" fmla="*/ 229244 h 1187432"/>
                <a:gd name="connsiteX31" fmla="*/ 1130765 w 2042589"/>
                <a:gd name="connsiteY31" fmla="*/ 172577 h 1187432"/>
                <a:gd name="connsiteX32" fmla="*/ 1202887 w 2042589"/>
                <a:gd name="connsiteY32" fmla="*/ 172577 h 1187432"/>
                <a:gd name="connsiteX33" fmla="*/ 1202887 w 2042589"/>
                <a:gd name="connsiteY33" fmla="*/ 157123 h 1187432"/>
                <a:gd name="connsiteX34" fmla="*/ 1275008 w 2042589"/>
                <a:gd name="connsiteY34" fmla="*/ 157123 h 1187432"/>
                <a:gd name="connsiteX35" fmla="*/ 1275008 w 2042589"/>
                <a:gd name="connsiteY35" fmla="*/ 157123 h 1187432"/>
                <a:gd name="connsiteX36" fmla="*/ 1275008 w 2042589"/>
                <a:gd name="connsiteY36" fmla="*/ 139092 h 1187432"/>
                <a:gd name="connsiteX37" fmla="*/ 1339403 w 2042589"/>
                <a:gd name="connsiteY37" fmla="*/ 139092 h 1187432"/>
                <a:gd name="connsiteX38" fmla="*/ 1339403 w 2042589"/>
                <a:gd name="connsiteY38" fmla="*/ 121062 h 1187432"/>
                <a:gd name="connsiteX39" fmla="*/ 1426979 w 2042589"/>
                <a:gd name="connsiteY39" fmla="*/ 121062 h 1187432"/>
                <a:gd name="connsiteX40" fmla="*/ 1426979 w 2042589"/>
                <a:gd name="connsiteY40" fmla="*/ 69546 h 1187432"/>
                <a:gd name="connsiteX41" fmla="*/ 1578950 w 2042589"/>
                <a:gd name="connsiteY41" fmla="*/ 69546 h 1187432"/>
                <a:gd name="connsiteX42" fmla="*/ 1578950 w 2042589"/>
                <a:gd name="connsiteY42" fmla="*/ 69546 h 1187432"/>
                <a:gd name="connsiteX43" fmla="*/ 1578950 w 2042589"/>
                <a:gd name="connsiteY43" fmla="*/ 51516 h 1187432"/>
                <a:gd name="connsiteX44" fmla="*/ 1635617 w 2042589"/>
                <a:gd name="connsiteY44" fmla="*/ 51516 h 1187432"/>
                <a:gd name="connsiteX45" fmla="*/ 1640769 w 2042589"/>
                <a:gd name="connsiteY45" fmla="*/ 46364 h 1187432"/>
                <a:gd name="connsiteX46" fmla="*/ 1712890 w 2042589"/>
                <a:gd name="connsiteY46" fmla="*/ 46364 h 1187432"/>
                <a:gd name="connsiteX47" fmla="*/ 1712890 w 2042589"/>
                <a:gd name="connsiteY47" fmla="*/ 30910 h 1187432"/>
                <a:gd name="connsiteX48" fmla="*/ 1787588 w 2042589"/>
                <a:gd name="connsiteY48" fmla="*/ 30910 h 1187432"/>
                <a:gd name="connsiteX49" fmla="*/ 1787588 w 2042589"/>
                <a:gd name="connsiteY49" fmla="*/ 18031 h 1187432"/>
                <a:gd name="connsiteX50" fmla="*/ 1921528 w 2042589"/>
                <a:gd name="connsiteY50" fmla="*/ 18031 h 1187432"/>
                <a:gd name="connsiteX51" fmla="*/ 1921528 w 2042589"/>
                <a:gd name="connsiteY51" fmla="*/ 7728 h 1187432"/>
                <a:gd name="connsiteX52" fmla="*/ 2001377 w 2042589"/>
                <a:gd name="connsiteY52" fmla="*/ 7728 h 1187432"/>
                <a:gd name="connsiteX53" fmla="*/ 2001377 w 2042589"/>
                <a:gd name="connsiteY53" fmla="*/ 0 h 1187432"/>
                <a:gd name="connsiteX54" fmla="*/ 2042589 w 2042589"/>
                <a:gd name="connsiteY54" fmla="*/ 0 h 1187432"/>
                <a:gd name="connsiteX0" fmla="*/ 0 w 2042589"/>
                <a:gd name="connsiteY0" fmla="*/ 1187432 h 1187432"/>
                <a:gd name="connsiteX1" fmla="*/ 113335 w 2042589"/>
                <a:gd name="connsiteY1" fmla="*/ 1153947 h 1187432"/>
                <a:gd name="connsiteX2" fmla="*/ 108183 w 2042589"/>
                <a:gd name="connsiteY2" fmla="*/ 1056068 h 1187432"/>
                <a:gd name="connsiteX3" fmla="*/ 190607 w 2042589"/>
                <a:gd name="connsiteY3" fmla="*/ 1056068 h 1187432"/>
                <a:gd name="connsiteX4" fmla="*/ 190607 w 2042589"/>
                <a:gd name="connsiteY4" fmla="*/ 978795 h 1187432"/>
                <a:gd name="connsiteX5" fmla="*/ 249850 w 2042589"/>
                <a:gd name="connsiteY5" fmla="*/ 978795 h 1187432"/>
                <a:gd name="connsiteX6" fmla="*/ 249850 w 2042589"/>
                <a:gd name="connsiteY6" fmla="*/ 904097 h 1187432"/>
                <a:gd name="connsiteX7" fmla="*/ 337427 w 2042589"/>
                <a:gd name="connsiteY7" fmla="*/ 904097 h 1187432"/>
                <a:gd name="connsiteX8" fmla="*/ 337427 w 2042589"/>
                <a:gd name="connsiteY8" fmla="*/ 813945 h 1187432"/>
                <a:gd name="connsiteX9" fmla="*/ 409548 w 2042589"/>
                <a:gd name="connsiteY9" fmla="*/ 813945 h 1187432"/>
                <a:gd name="connsiteX10" fmla="*/ 409548 w 2042589"/>
                <a:gd name="connsiteY10" fmla="*/ 739248 h 1187432"/>
                <a:gd name="connsiteX11" fmla="*/ 484246 w 2042589"/>
                <a:gd name="connsiteY11" fmla="*/ 739248 h 1187432"/>
                <a:gd name="connsiteX12" fmla="*/ 484246 w 2042589"/>
                <a:gd name="connsiteY12" fmla="*/ 667126 h 1187432"/>
                <a:gd name="connsiteX13" fmla="*/ 561519 w 2042589"/>
                <a:gd name="connsiteY13" fmla="*/ 667126 h 1187432"/>
                <a:gd name="connsiteX14" fmla="*/ 561519 w 2042589"/>
                <a:gd name="connsiteY14" fmla="*/ 602732 h 1187432"/>
                <a:gd name="connsiteX15" fmla="*/ 628489 w 2042589"/>
                <a:gd name="connsiteY15" fmla="*/ 602732 h 1187432"/>
                <a:gd name="connsiteX16" fmla="*/ 628489 w 2042589"/>
                <a:gd name="connsiteY16" fmla="*/ 558943 h 1187432"/>
                <a:gd name="connsiteX17" fmla="*/ 695459 w 2042589"/>
                <a:gd name="connsiteY17" fmla="*/ 558943 h 1187432"/>
                <a:gd name="connsiteX18" fmla="*/ 695459 w 2042589"/>
                <a:gd name="connsiteY18" fmla="*/ 484246 h 1187432"/>
                <a:gd name="connsiteX19" fmla="*/ 775308 w 2042589"/>
                <a:gd name="connsiteY19" fmla="*/ 484246 h 1187432"/>
                <a:gd name="connsiteX20" fmla="*/ 775308 w 2042589"/>
                <a:gd name="connsiteY20" fmla="*/ 404397 h 1187432"/>
                <a:gd name="connsiteX21" fmla="*/ 850006 w 2042589"/>
                <a:gd name="connsiteY21" fmla="*/ 404397 h 1187432"/>
                <a:gd name="connsiteX22" fmla="*/ 850006 w 2042589"/>
                <a:gd name="connsiteY22" fmla="*/ 347730 h 1187432"/>
                <a:gd name="connsiteX23" fmla="*/ 909248 w 2042589"/>
                <a:gd name="connsiteY23" fmla="*/ 347730 h 1187432"/>
                <a:gd name="connsiteX24" fmla="*/ 909248 w 2042589"/>
                <a:gd name="connsiteY24" fmla="*/ 347730 h 1187432"/>
                <a:gd name="connsiteX25" fmla="*/ 909248 w 2042589"/>
                <a:gd name="connsiteY25" fmla="*/ 319396 h 1187432"/>
                <a:gd name="connsiteX26" fmla="*/ 986522 w 2042589"/>
                <a:gd name="connsiteY26" fmla="*/ 319396 h 1187432"/>
                <a:gd name="connsiteX27" fmla="*/ 986522 w 2042589"/>
                <a:gd name="connsiteY27" fmla="*/ 260154 h 1187432"/>
                <a:gd name="connsiteX28" fmla="*/ 1053492 w 2042589"/>
                <a:gd name="connsiteY28" fmla="*/ 260154 h 1187432"/>
                <a:gd name="connsiteX29" fmla="*/ 1053492 w 2042589"/>
                <a:gd name="connsiteY29" fmla="*/ 229244 h 1187432"/>
                <a:gd name="connsiteX30" fmla="*/ 1130765 w 2042589"/>
                <a:gd name="connsiteY30" fmla="*/ 229244 h 1187432"/>
                <a:gd name="connsiteX31" fmla="*/ 1130765 w 2042589"/>
                <a:gd name="connsiteY31" fmla="*/ 172577 h 1187432"/>
                <a:gd name="connsiteX32" fmla="*/ 1202887 w 2042589"/>
                <a:gd name="connsiteY32" fmla="*/ 172577 h 1187432"/>
                <a:gd name="connsiteX33" fmla="*/ 1202887 w 2042589"/>
                <a:gd name="connsiteY33" fmla="*/ 157123 h 1187432"/>
                <a:gd name="connsiteX34" fmla="*/ 1275008 w 2042589"/>
                <a:gd name="connsiteY34" fmla="*/ 157123 h 1187432"/>
                <a:gd name="connsiteX35" fmla="*/ 1275008 w 2042589"/>
                <a:gd name="connsiteY35" fmla="*/ 157123 h 1187432"/>
                <a:gd name="connsiteX36" fmla="*/ 1275008 w 2042589"/>
                <a:gd name="connsiteY36" fmla="*/ 139092 h 1187432"/>
                <a:gd name="connsiteX37" fmla="*/ 1339403 w 2042589"/>
                <a:gd name="connsiteY37" fmla="*/ 139092 h 1187432"/>
                <a:gd name="connsiteX38" fmla="*/ 1339403 w 2042589"/>
                <a:gd name="connsiteY38" fmla="*/ 121062 h 1187432"/>
                <a:gd name="connsiteX39" fmla="*/ 1426979 w 2042589"/>
                <a:gd name="connsiteY39" fmla="*/ 121062 h 1187432"/>
                <a:gd name="connsiteX40" fmla="*/ 1426979 w 2042589"/>
                <a:gd name="connsiteY40" fmla="*/ 69546 h 1187432"/>
                <a:gd name="connsiteX41" fmla="*/ 1578950 w 2042589"/>
                <a:gd name="connsiteY41" fmla="*/ 69546 h 1187432"/>
                <a:gd name="connsiteX42" fmla="*/ 1578950 w 2042589"/>
                <a:gd name="connsiteY42" fmla="*/ 69546 h 1187432"/>
                <a:gd name="connsiteX43" fmla="*/ 1578950 w 2042589"/>
                <a:gd name="connsiteY43" fmla="*/ 51516 h 1187432"/>
                <a:gd name="connsiteX44" fmla="*/ 1635617 w 2042589"/>
                <a:gd name="connsiteY44" fmla="*/ 51516 h 1187432"/>
                <a:gd name="connsiteX45" fmla="*/ 1640769 w 2042589"/>
                <a:gd name="connsiteY45" fmla="*/ 46364 h 1187432"/>
                <a:gd name="connsiteX46" fmla="*/ 1712890 w 2042589"/>
                <a:gd name="connsiteY46" fmla="*/ 46364 h 1187432"/>
                <a:gd name="connsiteX47" fmla="*/ 1712890 w 2042589"/>
                <a:gd name="connsiteY47" fmla="*/ 30910 h 1187432"/>
                <a:gd name="connsiteX48" fmla="*/ 1787588 w 2042589"/>
                <a:gd name="connsiteY48" fmla="*/ 30910 h 1187432"/>
                <a:gd name="connsiteX49" fmla="*/ 1787588 w 2042589"/>
                <a:gd name="connsiteY49" fmla="*/ 18031 h 1187432"/>
                <a:gd name="connsiteX50" fmla="*/ 1921528 w 2042589"/>
                <a:gd name="connsiteY50" fmla="*/ 18031 h 1187432"/>
                <a:gd name="connsiteX51" fmla="*/ 1921528 w 2042589"/>
                <a:gd name="connsiteY51" fmla="*/ 7728 h 1187432"/>
                <a:gd name="connsiteX52" fmla="*/ 2001377 w 2042589"/>
                <a:gd name="connsiteY52" fmla="*/ 7728 h 1187432"/>
                <a:gd name="connsiteX53" fmla="*/ 2001377 w 2042589"/>
                <a:gd name="connsiteY53" fmla="*/ 0 h 1187432"/>
                <a:gd name="connsiteX54" fmla="*/ 2042589 w 2042589"/>
                <a:gd name="connsiteY54" fmla="*/ 0 h 1187432"/>
                <a:gd name="connsiteX0" fmla="*/ 0 w 1998801"/>
                <a:gd name="connsiteY0" fmla="*/ 1161675 h 1161675"/>
                <a:gd name="connsiteX1" fmla="*/ 69547 w 1998801"/>
                <a:gd name="connsiteY1" fmla="*/ 1153947 h 1161675"/>
                <a:gd name="connsiteX2" fmla="*/ 64395 w 1998801"/>
                <a:gd name="connsiteY2" fmla="*/ 1056068 h 1161675"/>
                <a:gd name="connsiteX3" fmla="*/ 146819 w 1998801"/>
                <a:gd name="connsiteY3" fmla="*/ 1056068 h 1161675"/>
                <a:gd name="connsiteX4" fmla="*/ 146819 w 1998801"/>
                <a:gd name="connsiteY4" fmla="*/ 978795 h 1161675"/>
                <a:gd name="connsiteX5" fmla="*/ 206062 w 1998801"/>
                <a:gd name="connsiteY5" fmla="*/ 978795 h 1161675"/>
                <a:gd name="connsiteX6" fmla="*/ 206062 w 1998801"/>
                <a:gd name="connsiteY6" fmla="*/ 904097 h 1161675"/>
                <a:gd name="connsiteX7" fmla="*/ 293639 w 1998801"/>
                <a:gd name="connsiteY7" fmla="*/ 904097 h 1161675"/>
                <a:gd name="connsiteX8" fmla="*/ 293639 w 1998801"/>
                <a:gd name="connsiteY8" fmla="*/ 813945 h 1161675"/>
                <a:gd name="connsiteX9" fmla="*/ 365760 w 1998801"/>
                <a:gd name="connsiteY9" fmla="*/ 813945 h 1161675"/>
                <a:gd name="connsiteX10" fmla="*/ 365760 w 1998801"/>
                <a:gd name="connsiteY10" fmla="*/ 739248 h 1161675"/>
                <a:gd name="connsiteX11" fmla="*/ 440458 w 1998801"/>
                <a:gd name="connsiteY11" fmla="*/ 739248 h 1161675"/>
                <a:gd name="connsiteX12" fmla="*/ 440458 w 1998801"/>
                <a:gd name="connsiteY12" fmla="*/ 667126 h 1161675"/>
                <a:gd name="connsiteX13" fmla="*/ 517731 w 1998801"/>
                <a:gd name="connsiteY13" fmla="*/ 667126 h 1161675"/>
                <a:gd name="connsiteX14" fmla="*/ 517731 w 1998801"/>
                <a:gd name="connsiteY14" fmla="*/ 602732 h 1161675"/>
                <a:gd name="connsiteX15" fmla="*/ 584701 w 1998801"/>
                <a:gd name="connsiteY15" fmla="*/ 602732 h 1161675"/>
                <a:gd name="connsiteX16" fmla="*/ 584701 w 1998801"/>
                <a:gd name="connsiteY16" fmla="*/ 558943 h 1161675"/>
                <a:gd name="connsiteX17" fmla="*/ 651671 w 1998801"/>
                <a:gd name="connsiteY17" fmla="*/ 558943 h 1161675"/>
                <a:gd name="connsiteX18" fmla="*/ 651671 w 1998801"/>
                <a:gd name="connsiteY18" fmla="*/ 484246 h 1161675"/>
                <a:gd name="connsiteX19" fmla="*/ 731520 w 1998801"/>
                <a:gd name="connsiteY19" fmla="*/ 484246 h 1161675"/>
                <a:gd name="connsiteX20" fmla="*/ 731520 w 1998801"/>
                <a:gd name="connsiteY20" fmla="*/ 404397 h 1161675"/>
                <a:gd name="connsiteX21" fmla="*/ 806218 w 1998801"/>
                <a:gd name="connsiteY21" fmla="*/ 404397 h 1161675"/>
                <a:gd name="connsiteX22" fmla="*/ 806218 w 1998801"/>
                <a:gd name="connsiteY22" fmla="*/ 347730 h 1161675"/>
                <a:gd name="connsiteX23" fmla="*/ 865460 w 1998801"/>
                <a:gd name="connsiteY23" fmla="*/ 347730 h 1161675"/>
                <a:gd name="connsiteX24" fmla="*/ 865460 w 1998801"/>
                <a:gd name="connsiteY24" fmla="*/ 347730 h 1161675"/>
                <a:gd name="connsiteX25" fmla="*/ 865460 w 1998801"/>
                <a:gd name="connsiteY25" fmla="*/ 319396 h 1161675"/>
                <a:gd name="connsiteX26" fmla="*/ 942734 w 1998801"/>
                <a:gd name="connsiteY26" fmla="*/ 319396 h 1161675"/>
                <a:gd name="connsiteX27" fmla="*/ 942734 w 1998801"/>
                <a:gd name="connsiteY27" fmla="*/ 260154 h 1161675"/>
                <a:gd name="connsiteX28" fmla="*/ 1009704 w 1998801"/>
                <a:gd name="connsiteY28" fmla="*/ 260154 h 1161675"/>
                <a:gd name="connsiteX29" fmla="*/ 1009704 w 1998801"/>
                <a:gd name="connsiteY29" fmla="*/ 229244 h 1161675"/>
                <a:gd name="connsiteX30" fmla="*/ 1086977 w 1998801"/>
                <a:gd name="connsiteY30" fmla="*/ 229244 h 1161675"/>
                <a:gd name="connsiteX31" fmla="*/ 1086977 w 1998801"/>
                <a:gd name="connsiteY31" fmla="*/ 172577 h 1161675"/>
                <a:gd name="connsiteX32" fmla="*/ 1159099 w 1998801"/>
                <a:gd name="connsiteY32" fmla="*/ 172577 h 1161675"/>
                <a:gd name="connsiteX33" fmla="*/ 1159099 w 1998801"/>
                <a:gd name="connsiteY33" fmla="*/ 157123 h 1161675"/>
                <a:gd name="connsiteX34" fmla="*/ 1231220 w 1998801"/>
                <a:gd name="connsiteY34" fmla="*/ 157123 h 1161675"/>
                <a:gd name="connsiteX35" fmla="*/ 1231220 w 1998801"/>
                <a:gd name="connsiteY35" fmla="*/ 157123 h 1161675"/>
                <a:gd name="connsiteX36" fmla="*/ 1231220 w 1998801"/>
                <a:gd name="connsiteY36" fmla="*/ 139092 h 1161675"/>
                <a:gd name="connsiteX37" fmla="*/ 1295615 w 1998801"/>
                <a:gd name="connsiteY37" fmla="*/ 139092 h 1161675"/>
                <a:gd name="connsiteX38" fmla="*/ 1295615 w 1998801"/>
                <a:gd name="connsiteY38" fmla="*/ 121062 h 1161675"/>
                <a:gd name="connsiteX39" fmla="*/ 1383191 w 1998801"/>
                <a:gd name="connsiteY39" fmla="*/ 121062 h 1161675"/>
                <a:gd name="connsiteX40" fmla="*/ 1383191 w 1998801"/>
                <a:gd name="connsiteY40" fmla="*/ 69546 h 1161675"/>
                <a:gd name="connsiteX41" fmla="*/ 1535162 w 1998801"/>
                <a:gd name="connsiteY41" fmla="*/ 69546 h 1161675"/>
                <a:gd name="connsiteX42" fmla="*/ 1535162 w 1998801"/>
                <a:gd name="connsiteY42" fmla="*/ 69546 h 1161675"/>
                <a:gd name="connsiteX43" fmla="*/ 1535162 w 1998801"/>
                <a:gd name="connsiteY43" fmla="*/ 51516 h 1161675"/>
                <a:gd name="connsiteX44" fmla="*/ 1591829 w 1998801"/>
                <a:gd name="connsiteY44" fmla="*/ 51516 h 1161675"/>
                <a:gd name="connsiteX45" fmla="*/ 1596981 w 1998801"/>
                <a:gd name="connsiteY45" fmla="*/ 46364 h 1161675"/>
                <a:gd name="connsiteX46" fmla="*/ 1669102 w 1998801"/>
                <a:gd name="connsiteY46" fmla="*/ 46364 h 1161675"/>
                <a:gd name="connsiteX47" fmla="*/ 1669102 w 1998801"/>
                <a:gd name="connsiteY47" fmla="*/ 30910 h 1161675"/>
                <a:gd name="connsiteX48" fmla="*/ 1743800 w 1998801"/>
                <a:gd name="connsiteY48" fmla="*/ 30910 h 1161675"/>
                <a:gd name="connsiteX49" fmla="*/ 1743800 w 1998801"/>
                <a:gd name="connsiteY49" fmla="*/ 18031 h 1161675"/>
                <a:gd name="connsiteX50" fmla="*/ 1877740 w 1998801"/>
                <a:gd name="connsiteY50" fmla="*/ 18031 h 1161675"/>
                <a:gd name="connsiteX51" fmla="*/ 1877740 w 1998801"/>
                <a:gd name="connsiteY51" fmla="*/ 7728 h 1161675"/>
                <a:gd name="connsiteX52" fmla="*/ 1957589 w 1998801"/>
                <a:gd name="connsiteY52" fmla="*/ 7728 h 1161675"/>
                <a:gd name="connsiteX53" fmla="*/ 1957589 w 1998801"/>
                <a:gd name="connsiteY53" fmla="*/ 0 h 1161675"/>
                <a:gd name="connsiteX54" fmla="*/ 1998801 w 1998801"/>
                <a:gd name="connsiteY54" fmla="*/ 0 h 1161675"/>
                <a:gd name="connsiteX0" fmla="*/ 0 w 1998801"/>
                <a:gd name="connsiteY0" fmla="*/ 1153947 h 1153947"/>
                <a:gd name="connsiteX1" fmla="*/ 69547 w 1998801"/>
                <a:gd name="connsiteY1" fmla="*/ 1153947 h 1153947"/>
                <a:gd name="connsiteX2" fmla="*/ 64395 w 1998801"/>
                <a:gd name="connsiteY2" fmla="*/ 1056068 h 1153947"/>
                <a:gd name="connsiteX3" fmla="*/ 146819 w 1998801"/>
                <a:gd name="connsiteY3" fmla="*/ 1056068 h 1153947"/>
                <a:gd name="connsiteX4" fmla="*/ 146819 w 1998801"/>
                <a:gd name="connsiteY4" fmla="*/ 978795 h 1153947"/>
                <a:gd name="connsiteX5" fmla="*/ 206062 w 1998801"/>
                <a:gd name="connsiteY5" fmla="*/ 978795 h 1153947"/>
                <a:gd name="connsiteX6" fmla="*/ 206062 w 1998801"/>
                <a:gd name="connsiteY6" fmla="*/ 904097 h 1153947"/>
                <a:gd name="connsiteX7" fmla="*/ 293639 w 1998801"/>
                <a:gd name="connsiteY7" fmla="*/ 904097 h 1153947"/>
                <a:gd name="connsiteX8" fmla="*/ 293639 w 1998801"/>
                <a:gd name="connsiteY8" fmla="*/ 813945 h 1153947"/>
                <a:gd name="connsiteX9" fmla="*/ 365760 w 1998801"/>
                <a:gd name="connsiteY9" fmla="*/ 813945 h 1153947"/>
                <a:gd name="connsiteX10" fmla="*/ 365760 w 1998801"/>
                <a:gd name="connsiteY10" fmla="*/ 739248 h 1153947"/>
                <a:gd name="connsiteX11" fmla="*/ 440458 w 1998801"/>
                <a:gd name="connsiteY11" fmla="*/ 739248 h 1153947"/>
                <a:gd name="connsiteX12" fmla="*/ 440458 w 1998801"/>
                <a:gd name="connsiteY12" fmla="*/ 667126 h 1153947"/>
                <a:gd name="connsiteX13" fmla="*/ 517731 w 1998801"/>
                <a:gd name="connsiteY13" fmla="*/ 667126 h 1153947"/>
                <a:gd name="connsiteX14" fmla="*/ 517731 w 1998801"/>
                <a:gd name="connsiteY14" fmla="*/ 602732 h 1153947"/>
                <a:gd name="connsiteX15" fmla="*/ 584701 w 1998801"/>
                <a:gd name="connsiteY15" fmla="*/ 602732 h 1153947"/>
                <a:gd name="connsiteX16" fmla="*/ 584701 w 1998801"/>
                <a:gd name="connsiteY16" fmla="*/ 558943 h 1153947"/>
                <a:gd name="connsiteX17" fmla="*/ 651671 w 1998801"/>
                <a:gd name="connsiteY17" fmla="*/ 558943 h 1153947"/>
                <a:gd name="connsiteX18" fmla="*/ 651671 w 1998801"/>
                <a:gd name="connsiteY18" fmla="*/ 484246 h 1153947"/>
                <a:gd name="connsiteX19" fmla="*/ 731520 w 1998801"/>
                <a:gd name="connsiteY19" fmla="*/ 484246 h 1153947"/>
                <a:gd name="connsiteX20" fmla="*/ 731520 w 1998801"/>
                <a:gd name="connsiteY20" fmla="*/ 404397 h 1153947"/>
                <a:gd name="connsiteX21" fmla="*/ 806218 w 1998801"/>
                <a:gd name="connsiteY21" fmla="*/ 404397 h 1153947"/>
                <a:gd name="connsiteX22" fmla="*/ 806218 w 1998801"/>
                <a:gd name="connsiteY22" fmla="*/ 347730 h 1153947"/>
                <a:gd name="connsiteX23" fmla="*/ 865460 w 1998801"/>
                <a:gd name="connsiteY23" fmla="*/ 347730 h 1153947"/>
                <a:gd name="connsiteX24" fmla="*/ 865460 w 1998801"/>
                <a:gd name="connsiteY24" fmla="*/ 347730 h 1153947"/>
                <a:gd name="connsiteX25" fmla="*/ 865460 w 1998801"/>
                <a:gd name="connsiteY25" fmla="*/ 319396 h 1153947"/>
                <a:gd name="connsiteX26" fmla="*/ 942734 w 1998801"/>
                <a:gd name="connsiteY26" fmla="*/ 319396 h 1153947"/>
                <a:gd name="connsiteX27" fmla="*/ 942734 w 1998801"/>
                <a:gd name="connsiteY27" fmla="*/ 260154 h 1153947"/>
                <a:gd name="connsiteX28" fmla="*/ 1009704 w 1998801"/>
                <a:gd name="connsiteY28" fmla="*/ 260154 h 1153947"/>
                <a:gd name="connsiteX29" fmla="*/ 1009704 w 1998801"/>
                <a:gd name="connsiteY29" fmla="*/ 229244 h 1153947"/>
                <a:gd name="connsiteX30" fmla="*/ 1086977 w 1998801"/>
                <a:gd name="connsiteY30" fmla="*/ 229244 h 1153947"/>
                <a:gd name="connsiteX31" fmla="*/ 1086977 w 1998801"/>
                <a:gd name="connsiteY31" fmla="*/ 172577 h 1153947"/>
                <a:gd name="connsiteX32" fmla="*/ 1159099 w 1998801"/>
                <a:gd name="connsiteY32" fmla="*/ 172577 h 1153947"/>
                <a:gd name="connsiteX33" fmla="*/ 1159099 w 1998801"/>
                <a:gd name="connsiteY33" fmla="*/ 157123 h 1153947"/>
                <a:gd name="connsiteX34" fmla="*/ 1231220 w 1998801"/>
                <a:gd name="connsiteY34" fmla="*/ 157123 h 1153947"/>
                <a:gd name="connsiteX35" fmla="*/ 1231220 w 1998801"/>
                <a:gd name="connsiteY35" fmla="*/ 157123 h 1153947"/>
                <a:gd name="connsiteX36" fmla="*/ 1231220 w 1998801"/>
                <a:gd name="connsiteY36" fmla="*/ 139092 h 1153947"/>
                <a:gd name="connsiteX37" fmla="*/ 1295615 w 1998801"/>
                <a:gd name="connsiteY37" fmla="*/ 139092 h 1153947"/>
                <a:gd name="connsiteX38" fmla="*/ 1295615 w 1998801"/>
                <a:gd name="connsiteY38" fmla="*/ 121062 h 1153947"/>
                <a:gd name="connsiteX39" fmla="*/ 1383191 w 1998801"/>
                <a:gd name="connsiteY39" fmla="*/ 121062 h 1153947"/>
                <a:gd name="connsiteX40" fmla="*/ 1383191 w 1998801"/>
                <a:gd name="connsiteY40" fmla="*/ 69546 h 1153947"/>
                <a:gd name="connsiteX41" fmla="*/ 1535162 w 1998801"/>
                <a:gd name="connsiteY41" fmla="*/ 69546 h 1153947"/>
                <a:gd name="connsiteX42" fmla="*/ 1535162 w 1998801"/>
                <a:gd name="connsiteY42" fmla="*/ 69546 h 1153947"/>
                <a:gd name="connsiteX43" fmla="*/ 1535162 w 1998801"/>
                <a:gd name="connsiteY43" fmla="*/ 51516 h 1153947"/>
                <a:gd name="connsiteX44" fmla="*/ 1591829 w 1998801"/>
                <a:gd name="connsiteY44" fmla="*/ 51516 h 1153947"/>
                <a:gd name="connsiteX45" fmla="*/ 1596981 w 1998801"/>
                <a:gd name="connsiteY45" fmla="*/ 46364 h 1153947"/>
                <a:gd name="connsiteX46" fmla="*/ 1669102 w 1998801"/>
                <a:gd name="connsiteY46" fmla="*/ 46364 h 1153947"/>
                <a:gd name="connsiteX47" fmla="*/ 1669102 w 1998801"/>
                <a:gd name="connsiteY47" fmla="*/ 30910 h 1153947"/>
                <a:gd name="connsiteX48" fmla="*/ 1743800 w 1998801"/>
                <a:gd name="connsiteY48" fmla="*/ 30910 h 1153947"/>
                <a:gd name="connsiteX49" fmla="*/ 1743800 w 1998801"/>
                <a:gd name="connsiteY49" fmla="*/ 18031 h 1153947"/>
                <a:gd name="connsiteX50" fmla="*/ 1877740 w 1998801"/>
                <a:gd name="connsiteY50" fmla="*/ 18031 h 1153947"/>
                <a:gd name="connsiteX51" fmla="*/ 1877740 w 1998801"/>
                <a:gd name="connsiteY51" fmla="*/ 7728 h 1153947"/>
                <a:gd name="connsiteX52" fmla="*/ 1957589 w 1998801"/>
                <a:gd name="connsiteY52" fmla="*/ 7728 h 1153947"/>
                <a:gd name="connsiteX53" fmla="*/ 1957589 w 1998801"/>
                <a:gd name="connsiteY53" fmla="*/ 0 h 1153947"/>
                <a:gd name="connsiteX54" fmla="*/ 1998801 w 1998801"/>
                <a:gd name="connsiteY54" fmla="*/ 0 h 115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98801" h="1153947">
                  <a:moveTo>
                    <a:pt x="0" y="1153947"/>
                  </a:moveTo>
                  <a:lnTo>
                    <a:pt x="69547" y="1153947"/>
                  </a:lnTo>
                  <a:lnTo>
                    <a:pt x="64395" y="1056068"/>
                  </a:lnTo>
                  <a:lnTo>
                    <a:pt x="146819" y="1056068"/>
                  </a:lnTo>
                  <a:lnTo>
                    <a:pt x="146819" y="978795"/>
                  </a:lnTo>
                  <a:lnTo>
                    <a:pt x="206062" y="978795"/>
                  </a:lnTo>
                  <a:lnTo>
                    <a:pt x="206062" y="904097"/>
                  </a:lnTo>
                  <a:lnTo>
                    <a:pt x="293639" y="904097"/>
                  </a:lnTo>
                  <a:lnTo>
                    <a:pt x="293639" y="813945"/>
                  </a:lnTo>
                  <a:lnTo>
                    <a:pt x="365760" y="813945"/>
                  </a:lnTo>
                  <a:lnTo>
                    <a:pt x="365760" y="739248"/>
                  </a:lnTo>
                  <a:lnTo>
                    <a:pt x="440458" y="739248"/>
                  </a:lnTo>
                  <a:lnTo>
                    <a:pt x="440458" y="667126"/>
                  </a:lnTo>
                  <a:lnTo>
                    <a:pt x="517731" y="667126"/>
                  </a:lnTo>
                  <a:lnTo>
                    <a:pt x="517731" y="602732"/>
                  </a:lnTo>
                  <a:lnTo>
                    <a:pt x="584701" y="602732"/>
                  </a:lnTo>
                  <a:lnTo>
                    <a:pt x="584701" y="558943"/>
                  </a:lnTo>
                  <a:lnTo>
                    <a:pt x="651671" y="558943"/>
                  </a:lnTo>
                  <a:lnTo>
                    <a:pt x="651671" y="484246"/>
                  </a:lnTo>
                  <a:lnTo>
                    <a:pt x="731520" y="484246"/>
                  </a:lnTo>
                  <a:lnTo>
                    <a:pt x="731520" y="404397"/>
                  </a:lnTo>
                  <a:lnTo>
                    <a:pt x="806218" y="404397"/>
                  </a:lnTo>
                  <a:lnTo>
                    <a:pt x="806218" y="347730"/>
                  </a:lnTo>
                  <a:lnTo>
                    <a:pt x="865460" y="347730"/>
                  </a:lnTo>
                  <a:lnTo>
                    <a:pt x="865460" y="347730"/>
                  </a:lnTo>
                  <a:lnTo>
                    <a:pt x="865460" y="319396"/>
                  </a:lnTo>
                  <a:lnTo>
                    <a:pt x="942734" y="319396"/>
                  </a:lnTo>
                  <a:lnTo>
                    <a:pt x="942734" y="260154"/>
                  </a:lnTo>
                  <a:lnTo>
                    <a:pt x="1009704" y="260154"/>
                  </a:lnTo>
                  <a:lnTo>
                    <a:pt x="1009704" y="229244"/>
                  </a:lnTo>
                  <a:lnTo>
                    <a:pt x="1086977" y="229244"/>
                  </a:lnTo>
                  <a:lnTo>
                    <a:pt x="1086977" y="172577"/>
                  </a:lnTo>
                  <a:lnTo>
                    <a:pt x="1159099" y="172577"/>
                  </a:lnTo>
                  <a:lnTo>
                    <a:pt x="1159099" y="157123"/>
                  </a:lnTo>
                  <a:lnTo>
                    <a:pt x="1231220" y="157123"/>
                  </a:lnTo>
                  <a:lnTo>
                    <a:pt x="1231220" y="157123"/>
                  </a:lnTo>
                  <a:lnTo>
                    <a:pt x="1231220" y="139092"/>
                  </a:lnTo>
                  <a:lnTo>
                    <a:pt x="1295615" y="139092"/>
                  </a:lnTo>
                  <a:lnTo>
                    <a:pt x="1295615" y="121062"/>
                  </a:lnTo>
                  <a:lnTo>
                    <a:pt x="1383191" y="121062"/>
                  </a:lnTo>
                  <a:lnTo>
                    <a:pt x="1383191" y="69546"/>
                  </a:lnTo>
                  <a:lnTo>
                    <a:pt x="1535162" y="69546"/>
                  </a:lnTo>
                  <a:lnTo>
                    <a:pt x="1535162" y="69546"/>
                  </a:lnTo>
                  <a:lnTo>
                    <a:pt x="1535162" y="51516"/>
                  </a:lnTo>
                  <a:lnTo>
                    <a:pt x="1591829" y="51516"/>
                  </a:lnTo>
                  <a:lnTo>
                    <a:pt x="1596981" y="46364"/>
                  </a:lnTo>
                  <a:lnTo>
                    <a:pt x="1669102" y="46364"/>
                  </a:lnTo>
                  <a:lnTo>
                    <a:pt x="1669102" y="30910"/>
                  </a:lnTo>
                  <a:lnTo>
                    <a:pt x="1743800" y="30910"/>
                  </a:lnTo>
                  <a:lnTo>
                    <a:pt x="1743800" y="18031"/>
                  </a:lnTo>
                  <a:lnTo>
                    <a:pt x="1877740" y="18031"/>
                  </a:lnTo>
                  <a:lnTo>
                    <a:pt x="1877740" y="7728"/>
                  </a:lnTo>
                  <a:lnTo>
                    <a:pt x="1957589" y="7728"/>
                  </a:lnTo>
                  <a:lnTo>
                    <a:pt x="1957589" y="0"/>
                  </a:lnTo>
                  <a:lnTo>
                    <a:pt x="1998801" y="0"/>
                  </a:lnTo>
                </a:path>
              </a:pathLst>
            </a:custGeom>
            <a:noFill/>
            <a:ln w="28575">
              <a:solidFill>
                <a:schemeClr val="accent6"/>
              </a:solidFill>
              <a:miter lim="800000"/>
              <a:headEnd/>
              <a:tailEnd/>
            </a:ln>
          </p:spPr>
          <p:txBody>
            <a:bodyPr rtlCol="0" anchor="ctr"/>
            <a:lstStyle/>
            <a:p>
              <a:pPr algn="ctr"/>
              <a:endParaRPr lang="en-US" dirty="0"/>
            </a:p>
          </p:txBody>
        </p:sp>
        <p:sp>
          <p:nvSpPr>
            <p:cNvPr id="155" name="Freeform: Shape 154">
              <a:extLst>
                <a:ext uri="{FF2B5EF4-FFF2-40B4-BE49-F238E27FC236}">
                  <a16:creationId xmlns:a16="http://schemas.microsoft.com/office/drawing/2014/main" xmlns="" id="{8E26DA3E-DE06-40D7-A6C6-D0AFCBA7DA83}"/>
                </a:ext>
              </a:extLst>
            </p:cNvPr>
            <p:cNvSpPr/>
            <p:nvPr/>
          </p:nvSpPr>
          <p:spPr bwMode="auto">
            <a:xfrm>
              <a:off x="2624714" y="2668503"/>
              <a:ext cx="2034862" cy="1097280"/>
            </a:xfrm>
            <a:custGeom>
              <a:avLst/>
              <a:gdLst>
                <a:gd name="connsiteX0" fmla="*/ 0 w 2034862"/>
                <a:gd name="connsiteY0" fmla="*/ 1097280 h 1097280"/>
                <a:gd name="connsiteX1" fmla="*/ 97880 w 2034862"/>
                <a:gd name="connsiteY1" fmla="*/ 1097280 h 1097280"/>
                <a:gd name="connsiteX2" fmla="*/ 97880 w 2034862"/>
                <a:gd name="connsiteY2" fmla="*/ 1048340 h 1097280"/>
                <a:gd name="connsiteX3" fmla="*/ 177729 w 2034862"/>
                <a:gd name="connsiteY3" fmla="*/ 1048340 h 1097280"/>
                <a:gd name="connsiteX4" fmla="*/ 177729 w 2034862"/>
                <a:gd name="connsiteY4" fmla="*/ 942733 h 1097280"/>
                <a:gd name="connsiteX5" fmla="*/ 247275 w 2034862"/>
                <a:gd name="connsiteY5" fmla="*/ 942733 h 1097280"/>
                <a:gd name="connsiteX6" fmla="*/ 247275 w 2034862"/>
                <a:gd name="connsiteY6" fmla="*/ 821672 h 1097280"/>
                <a:gd name="connsiteX7" fmla="*/ 337427 w 2034862"/>
                <a:gd name="connsiteY7" fmla="*/ 821672 h 1097280"/>
                <a:gd name="connsiteX8" fmla="*/ 337427 w 2034862"/>
                <a:gd name="connsiteY8" fmla="*/ 757277 h 1097280"/>
                <a:gd name="connsiteX9" fmla="*/ 404397 w 2034862"/>
                <a:gd name="connsiteY9" fmla="*/ 757277 h 1097280"/>
                <a:gd name="connsiteX10" fmla="*/ 404397 w 2034862"/>
                <a:gd name="connsiteY10" fmla="*/ 718641 h 1097280"/>
                <a:gd name="connsiteX11" fmla="*/ 471367 w 2034862"/>
                <a:gd name="connsiteY11" fmla="*/ 718641 h 1097280"/>
                <a:gd name="connsiteX12" fmla="*/ 471367 w 2034862"/>
                <a:gd name="connsiteY12" fmla="*/ 646519 h 1097280"/>
                <a:gd name="connsiteX13" fmla="*/ 551216 w 2034862"/>
                <a:gd name="connsiteY13" fmla="*/ 646519 h 1097280"/>
                <a:gd name="connsiteX14" fmla="*/ 551216 w 2034862"/>
                <a:gd name="connsiteY14" fmla="*/ 595003 h 1097280"/>
                <a:gd name="connsiteX15" fmla="*/ 620762 w 2034862"/>
                <a:gd name="connsiteY15" fmla="*/ 595003 h 1097280"/>
                <a:gd name="connsiteX16" fmla="*/ 620762 w 2034862"/>
                <a:gd name="connsiteY16" fmla="*/ 548640 h 1097280"/>
                <a:gd name="connsiteX17" fmla="*/ 690308 w 2034862"/>
                <a:gd name="connsiteY17" fmla="*/ 548640 h 1097280"/>
                <a:gd name="connsiteX18" fmla="*/ 690308 w 2034862"/>
                <a:gd name="connsiteY18" fmla="*/ 481669 h 1097280"/>
                <a:gd name="connsiteX19" fmla="*/ 765005 w 2034862"/>
                <a:gd name="connsiteY19" fmla="*/ 481669 h 1097280"/>
                <a:gd name="connsiteX20" fmla="*/ 765005 w 2034862"/>
                <a:gd name="connsiteY20" fmla="*/ 370911 h 1097280"/>
                <a:gd name="connsiteX21" fmla="*/ 839703 w 2034862"/>
                <a:gd name="connsiteY21" fmla="*/ 370911 h 1097280"/>
                <a:gd name="connsiteX22" fmla="*/ 839703 w 2034862"/>
                <a:gd name="connsiteY22" fmla="*/ 337426 h 1097280"/>
                <a:gd name="connsiteX23" fmla="*/ 906673 w 2034862"/>
                <a:gd name="connsiteY23" fmla="*/ 337426 h 1097280"/>
                <a:gd name="connsiteX24" fmla="*/ 906673 w 2034862"/>
                <a:gd name="connsiteY24" fmla="*/ 306517 h 1097280"/>
                <a:gd name="connsiteX25" fmla="*/ 978795 w 2034862"/>
                <a:gd name="connsiteY25" fmla="*/ 306517 h 1097280"/>
                <a:gd name="connsiteX26" fmla="*/ 978795 w 2034862"/>
                <a:gd name="connsiteY26" fmla="*/ 288486 h 1097280"/>
                <a:gd name="connsiteX27" fmla="*/ 1050916 w 2034862"/>
                <a:gd name="connsiteY27" fmla="*/ 288486 h 1097280"/>
                <a:gd name="connsiteX28" fmla="*/ 1050916 w 2034862"/>
                <a:gd name="connsiteY28" fmla="*/ 252425 h 1097280"/>
                <a:gd name="connsiteX29" fmla="*/ 1130765 w 2034862"/>
                <a:gd name="connsiteY29" fmla="*/ 252425 h 1097280"/>
                <a:gd name="connsiteX30" fmla="*/ 1130765 w 2034862"/>
                <a:gd name="connsiteY30" fmla="*/ 236971 h 1097280"/>
                <a:gd name="connsiteX31" fmla="*/ 1195160 w 2034862"/>
                <a:gd name="connsiteY31" fmla="*/ 236971 h 1097280"/>
                <a:gd name="connsiteX32" fmla="*/ 1195160 w 2034862"/>
                <a:gd name="connsiteY32" fmla="*/ 206062 h 1097280"/>
                <a:gd name="connsiteX33" fmla="*/ 1264706 w 2034862"/>
                <a:gd name="connsiteY33" fmla="*/ 206062 h 1097280"/>
                <a:gd name="connsiteX34" fmla="*/ 1264706 w 2034862"/>
                <a:gd name="connsiteY34" fmla="*/ 159698 h 1097280"/>
                <a:gd name="connsiteX35" fmla="*/ 1336827 w 2034862"/>
                <a:gd name="connsiteY35" fmla="*/ 159698 h 1097280"/>
                <a:gd name="connsiteX36" fmla="*/ 1336827 w 2034862"/>
                <a:gd name="connsiteY36" fmla="*/ 126212 h 1097280"/>
                <a:gd name="connsiteX37" fmla="*/ 1421828 w 2034862"/>
                <a:gd name="connsiteY37" fmla="*/ 126212 h 1097280"/>
                <a:gd name="connsiteX38" fmla="*/ 1421828 w 2034862"/>
                <a:gd name="connsiteY38" fmla="*/ 113334 h 1097280"/>
                <a:gd name="connsiteX39" fmla="*/ 1491374 w 2034862"/>
                <a:gd name="connsiteY39" fmla="*/ 113334 h 1097280"/>
                <a:gd name="connsiteX40" fmla="*/ 1491374 w 2034862"/>
                <a:gd name="connsiteY40" fmla="*/ 92727 h 1097280"/>
                <a:gd name="connsiteX41" fmla="*/ 1560920 w 2034862"/>
                <a:gd name="connsiteY41" fmla="*/ 92727 h 1097280"/>
                <a:gd name="connsiteX42" fmla="*/ 1566071 w 2034862"/>
                <a:gd name="connsiteY42" fmla="*/ 87576 h 1097280"/>
                <a:gd name="connsiteX43" fmla="*/ 1635617 w 2034862"/>
                <a:gd name="connsiteY43" fmla="*/ 87576 h 1097280"/>
                <a:gd name="connsiteX44" fmla="*/ 1635617 w 2034862"/>
                <a:gd name="connsiteY44" fmla="*/ 77273 h 1097280"/>
                <a:gd name="connsiteX45" fmla="*/ 1785012 w 2034862"/>
                <a:gd name="connsiteY45" fmla="*/ 77273 h 1097280"/>
                <a:gd name="connsiteX46" fmla="*/ 1785012 w 2034862"/>
                <a:gd name="connsiteY46" fmla="*/ 41212 h 1097280"/>
                <a:gd name="connsiteX47" fmla="*/ 1857134 w 2034862"/>
                <a:gd name="connsiteY47" fmla="*/ 41212 h 1097280"/>
                <a:gd name="connsiteX48" fmla="*/ 1857134 w 2034862"/>
                <a:gd name="connsiteY48" fmla="*/ 25757 h 1097280"/>
                <a:gd name="connsiteX49" fmla="*/ 1929256 w 2034862"/>
                <a:gd name="connsiteY49" fmla="*/ 25757 h 1097280"/>
                <a:gd name="connsiteX50" fmla="*/ 1929256 w 2034862"/>
                <a:gd name="connsiteY50" fmla="*/ 7727 h 1097280"/>
                <a:gd name="connsiteX51" fmla="*/ 2006529 w 2034862"/>
                <a:gd name="connsiteY51" fmla="*/ 7727 h 1097280"/>
                <a:gd name="connsiteX52" fmla="*/ 2006529 w 2034862"/>
                <a:gd name="connsiteY52" fmla="*/ 0 h 1097280"/>
                <a:gd name="connsiteX53" fmla="*/ 2034862 w 2034862"/>
                <a:gd name="connsiteY53" fmla="*/ 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34862" h="1097280">
                  <a:moveTo>
                    <a:pt x="0" y="1097280"/>
                  </a:moveTo>
                  <a:lnTo>
                    <a:pt x="97880" y="1097280"/>
                  </a:lnTo>
                  <a:lnTo>
                    <a:pt x="97880" y="1048340"/>
                  </a:lnTo>
                  <a:lnTo>
                    <a:pt x="177729" y="1048340"/>
                  </a:lnTo>
                  <a:lnTo>
                    <a:pt x="177729" y="942733"/>
                  </a:lnTo>
                  <a:lnTo>
                    <a:pt x="247275" y="942733"/>
                  </a:lnTo>
                  <a:lnTo>
                    <a:pt x="247275" y="821672"/>
                  </a:lnTo>
                  <a:lnTo>
                    <a:pt x="337427" y="821672"/>
                  </a:lnTo>
                  <a:lnTo>
                    <a:pt x="337427" y="757277"/>
                  </a:lnTo>
                  <a:lnTo>
                    <a:pt x="404397" y="757277"/>
                  </a:lnTo>
                  <a:lnTo>
                    <a:pt x="404397" y="718641"/>
                  </a:lnTo>
                  <a:lnTo>
                    <a:pt x="471367" y="718641"/>
                  </a:lnTo>
                  <a:lnTo>
                    <a:pt x="471367" y="646519"/>
                  </a:lnTo>
                  <a:lnTo>
                    <a:pt x="551216" y="646519"/>
                  </a:lnTo>
                  <a:lnTo>
                    <a:pt x="551216" y="595003"/>
                  </a:lnTo>
                  <a:lnTo>
                    <a:pt x="620762" y="595003"/>
                  </a:lnTo>
                  <a:lnTo>
                    <a:pt x="620762" y="548640"/>
                  </a:lnTo>
                  <a:lnTo>
                    <a:pt x="690308" y="548640"/>
                  </a:lnTo>
                  <a:lnTo>
                    <a:pt x="690308" y="481669"/>
                  </a:lnTo>
                  <a:lnTo>
                    <a:pt x="765005" y="481669"/>
                  </a:lnTo>
                  <a:lnTo>
                    <a:pt x="765005" y="370911"/>
                  </a:lnTo>
                  <a:lnTo>
                    <a:pt x="839703" y="370911"/>
                  </a:lnTo>
                  <a:lnTo>
                    <a:pt x="839703" y="337426"/>
                  </a:lnTo>
                  <a:lnTo>
                    <a:pt x="906673" y="337426"/>
                  </a:lnTo>
                  <a:lnTo>
                    <a:pt x="906673" y="306517"/>
                  </a:lnTo>
                  <a:lnTo>
                    <a:pt x="978795" y="306517"/>
                  </a:lnTo>
                  <a:lnTo>
                    <a:pt x="978795" y="288486"/>
                  </a:lnTo>
                  <a:lnTo>
                    <a:pt x="1050916" y="288486"/>
                  </a:lnTo>
                  <a:lnTo>
                    <a:pt x="1050916" y="252425"/>
                  </a:lnTo>
                  <a:lnTo>
                    <a:pt x="1130765" y="252425"/>
                  </a:lnTo>
                  <a:lnTo>
                    <a:pt x="1130765" y="236971"/>
                  </a:lnTo>
                  <a:lnTo>
                    <a:pt x="1195160" y="236971"/>
                  </a:lnTo>
                  <a:lnTo>
                    <a:pt x="1195160" y="206062"/>
                  </a:lnTo>
                  <a:lnTo>
                    <a:pt x="1264706" y="206062"/>
                  </a:lnTo>
                  <a:lnTo>
                    <a:pt x="1264706" y="159698"/>
                  </a:lnTo>
                  <a:lnTo>
                    <a:pt x="1336827" y="159698"/>
                  </a:lnTo>
                  <a:lnTo>
                    <a:pt x="1336827" y="126212"/>
                  </a:lnTo>
                  <a:lnTo>
                    <a:pt x="1421828" y="126212"/>
                  </a:lnTo>
                  <a:lnTo>
                    <a:pt x="1421828" y="113334"/>
                  </a:lnTo>
                  <a:lnTo>
                    <a:pt x="1491374" y="113334"/>
                  </a:lnTo>
                  <a:lnTo>
                    <a:pt x="1491374" y="92727"/>
                  </a:lnTo>
                  <a:lnTo>
                    <a:pt x="1560920" y="92727"/>
                  </a:lnTo>
                  <a:lnTo>
                    <a:pt x="1566071" y="87576"/>
                  </a:lnTo>
                  <a:lnTo>
                    <a:pt x="1635617" y="87576"/>
                  </a:lnTo>
                  <a:lnTo>
                    <a:pt x="1635617" y="77273"/>
                  </a:lnTo>
                  <a:lnTo>
                    <a:pt x="1785012" y="77273"/>
                  </a:lnTo>
                  <a:lnTo>
                    <a:pt x="1785012" y="41212"/>
                  </a:lnTo>
                  <a:lnTo>
                    <a:pt x="1857134" y="41212"/>
                  </a:lnTo>
                  <a:lnTo>
                    <a:pt x="1857134" y="25757"/>
                  </a:lnTo>
                  <a:lnTo>
                    <a:pt x="1929256" y="25757"/>
                  </a:lnTo>
                  <a:lnTo>
                    <a:pt x="1929256" y="7727"/>
                  </a:lnTo>
                  <a:lnTo>
                    <a:pt x="2006529" y="7727"/>
                  </a:lnTo>
                  <a:lnTo>
                    <a:pt x="2006529" y="0"/>
                  </a:lnTo>
                  <a:lnTo>
                    <a:pt x="2034862" y="0"/>
                  </a:lnTo>
                </a:path>
              </a:pathLst>
            </a:custGeom>
            <a:noFill/>
            <a:ln w="28575">
              <a:solidFill>
                <a:schemeClr val="accent4"/>
              </a:solidFill>
              <a:miter lim="800000"/>
              <a:headEnd/>
              <a:tailEnd/>
            </a:ln>
          </p:spPr>
          <p:txBody>
            <a:bodyPr rtlCol="0" anchor="ctr"/>
            <a:lstStyle/>
            <a:p>
              <a:pPr algn="ctr"/>
              <a:endParaRPr lang="en-US" dirty="0"/>
            </a:p>
          </p:txBody>
        </p:sp>
      </p:grpSp>
      <p:grpSp>
        <p:nvGrpSpPr>
          <p:cNvPr id="18" name="Group 7">
            <a:extLst>
              <a:ext uri="{FF2B5EF4-FFF2-40B4-BE49-F238E27FC236}">
                <a16:creationId xmlns:a16="http://schemas.microsoft.com/office/drawing/2014/main" xmlns="" id="{E9432037-DAA4-43C4-82E4-6B51A5E8F96A}"/>
              </a:ext>
            </a:extLst>
          </p:cNvPr>
          <p:cNvGrpSpPr/>
          <p:nvPr/>
        </p:nvGrpSpPr>
        <p:grpSpPr>
          <a:xfrm>
            <a:off x="6136273" y="1507780"/>
            <a:ext cx="5724388" cy="4890465"/>
            <a:chOff x="6873044" y="1646903"/>
            <a:chExt cx="4362753" cy="3727192"/>
          </a:xfrm>
        </p:grpSpPr>
        <p:sp>
          <p:nvSpPr>
            <p:cNvPr id="159" name="Freeform: Shape 158">
              <a:extLst>
                <a:ext uri="{FF2B5EF4-FFF2-40B4-BE49-F238E27FC236}">
                  <a16:creationId xmlns:a16="http://schemas.microsoft.com/office/drawing/2014/main" xmlns="" id="{4EEE8FF6-0B9F-4FF4-B8A3-CAD7BF728EF1}"/>
                </a:ext>
              </a:extLst>
            </p:cNvPr>
            <p:cNvSpPr/>
            <p:nvPr/>
          </p:nvSpPr>
          <p:spPr bwMode="auto">
            <a:xfrm>
              <a:off x="7678384" y="4474120"/>
              <a:ext cx="2676230" cy="280760"/>
            </a:xfrm>
            <a:custGeom>
              <a:avLst/>
              <a:gdLst>
                <a:gd name="connsiteX0" fmla="*/ 0 w 2676230"/>
                <a:gd name="connsiteY0" fmla="*/ 280760 h 280760"/>
                <a:gd name="connsiteX1" fmla="*/ 126213 w 2676230"/>
                <a:gd name="connsiteY1" fmla="*/ 280760 h 280760"/>
                <a:gd name="connsiteX2" fmla="*/ 126213 w 2676230"/>
                <a:gd name="connsiteY2" fmla="*/ 262730 h 280760"/>
                <a:gd name="connsiteX3" fmla="*/ 236971 w 2676230"/>
                <a:gd name="connsiteY3" fmla="*/ 262730 h 280760"/>
                <a:gd name="connsiteX4" fmla="*/ 236971 w 2676230"/>
                <a:gd name="connsiteY4" fmla="*/ 262730 h 280760"/>
                <a:gd name="connsiteX5" fmla="*/ 236971 w 2676230"/>
                <a:gd name="connsiteY5" fmla="*/ 242123 h 280760"/>
                <a:gd name="connsiteX6" fmla="*/ 337427 w 2676230"/>
                <a:gd name="connsiteY6" fmla="*/ 242123 h 280760"/>
                <a:gd name="connsiteX7" fmla="*/ 337427 w 2676230"/>
                <a:gd name="connsiteY7" fmla="*/ 216366 h 280760"/>
                <a:gd name="connsiteX8" fmla="*/ 425003 w 2676230"/>
                <a:gd name="connsiteY8" fmla="*/ 216366 h 280760"/>
                <a:gd name="connsiteX9" fmla="*/ 425003 w 2676230"/>
                <a:gd name="connsiteY9" fmla="*/ 195759 h 280760"/>
                <a:gd name="connsiteX10" fmla="*/ 517731 w 2676230"/>
                <a:gd name="connsiteY10" fmla="*/ 195759 h 280760"/>
                <a:gd name="connsiteX11" fmla="*/ 517731 w 2676230"/>
                <a:gd name="connsiteY11" fmla="*/ 182881 h 280760"/>
                <a:gd name="connsiteX12" fmla="*/ 618186 w 2676230"/>
                <a:gd name="connsiteY12" fmla="*/ 182881 h 280760"/>
                <a:gd name="connsiteX13" fmla="*/ 618186 w 2676230"/>
                <a:gd name="connsiteY13" fmla="*/ 149395 h 280760"/>
                <a:gd name="connsiteX14" fmla="*/ 716066 w 2676230"/>
                <a:gd name="connsiteY14" fmla="*/ 149395 h 280760"/>
                <a:gd name="connsiteX15" fmla="*/ 716066 w 2676230"/>
                <a:gd name="connsiteY15" fmla="*/ 133941 h 280760"/>
                <a:gd name="connsiteX16" fmla="*/ 803642 w 2676230"/>
                <a:gd name="connsiteY16" fmla="*/ 133941 h 280760"/>
                <a:gd name="connsiteX17" fmla="*/ 803642 w 2676230"/>
                <a:gd name="connsiteY17" fmla="*/ 123638 h 280760"/>
                <a:gd name="connsiteX18" fmla="*/ 904097 w 2676230"/>
                <a:gd name="connsiteY18" fmla="*/ 123638 h 280760"/>
                <a:gd name="connsiteX19" fmla="*/ 904097 w 2676230"/>
                <a:gd name="connsiteY19" fmla="*/ 110759 h 280760"/>
                <a:gd name="connsiteX20" fmla="*/ 1001977 w 2676230"/>
                <a:gd name="connsiteY20" fmla="*/ 110759 h 280760"/>
                <a:gd name="connsiteX21" fmla="*/ 1001977 w 2676230"/>
                <a:gd name="connsiteY21" fmla="*/ 97880 h 280760"/>
                <a:gd name="connsiteX22" fmla="*/ 1099856 w 2676230"/>
                <a:gd name="connsiteY22" fmla="*/ 97880 h 280760"/>
                <a:gd name="connsiteX23" fmla="*/ 1099856 w 2676230"/>
                <a:gd name="connsiteY23" fmla="*/ 77274 h 280760"/>
                <a:gd name="connsiteX24" fmla="*/ 1192584 w 2676230"/>
                <a:gd name="connsiteY24" fmla="*/ 77274 h 280760"/>
                <a:gd name="connsiteX25" fmla="*/ 1192584 w 2676230"/>
                <a:gd name="connsiteY25" fmla="*/ 72122 h 280760"/>
                <a:gd name="connsiteX26" fmla="*/ 1388343 w 2676230"/>
                <a:gd name="connsiteY26" fmla="*/ 72122 h 280760"/>
                <a:gd name="connsiteX27" fmla="*/ 1383191 w 2676230"/>
                <a:gd name="connsiteY27" fmla="*/ 66970 h 280760"/>
                <a:gd name="connsiteX28" fmla="*/ 1478495 w 2676230"/>
                <a:gd name="connsiteY28" fmla="*/ 66970 h 280760"/>
                <a:gd name="connsiteX29" fmla="*/ 1478495 w 2676230"/>
                <a:gd name="connsiteY29" fmla="*/ 59243 h 280760"/>
                <a:gd name="connsiteX30" fmla="*/ 1571223 w 2676230"/>
                <a:gd name="connsiteY30" fmla="*/ 59243 h 280760"/>
                <a:gd name="connsiteX31" fmla="*/ 1571223 w 2676230"/>
                <a:gd name="connsiteY31" fmla="*/ 46365 h 280760"/>
                <a:gd name="connsiteX32" fmla="*/ 1774709 w 2676230"/>
                <a:gd name="connsiteY32" fmla="*/ 46365 h 280760"/>
                <a:gd name="connsiteX33" fmla="*/ 1779861 w 2676230"/>
                <a:gd name="connsiteY33" fmla="*/ 41213 h 280760"/>
                <a:gd name="connsiteX34" fmla="*/ 1877740 w 2676230"/>
                <a:gd name="connsiteY34" fmla="*/ 41213 h 280760"/>
                <a:gd name="connsiteX35" fmla="*/ 1877740 w 2676230"/>
                <a:gd name="connsiteY35" fmla="*/ 30910 h 280760"/>
                <a:gd name="connsiteX36" fmla="*/ 1960165 w 2676230"/>
                <a:gd name="connsiteY36" fmla="*/ 30910 h 280760"/>
                <a:gd name="connsiteX37" fmla="*/ 1960165 w 2676230"/>
                <a:gd name="connsiteY37" fmla="*/ 18031 h 280760"/>
                <a:gd name="connsiteX38" fmla="*/ 2155924 w 2676230"/>
                <a:gd name="connsiteY38" fmla="*/ 18031 h 280760"/>
                <a:gd name="connsiteX39" fmla="*/ 2155924 w 2676230"/>
                <a:gd name="connsiteY39" fmla="*/ 12879 h 280760"/>
                <a:gd name="connsiteX40" fmla="*/ 2243500 w 2676230"/>
                <a:gd name="connsiteY40" fmla="*/ 12879 h 280760"/>
                <a:gd name="connsiteX41" fmla="*/ 2243500 w 2676230"/>
                <a:gd name="connsiteY41" fmla="*/ 7728 h 280760"/>
                <a:gd name="connsiteX42" fmla="*/ 2349107 w 2676230"/>
                <a:gd name="connsiteY42" fmla="*/ 7728 h 280760"/>
                <a:gd name="connsiteX43" fmla="*/ 2349107 w 2676230"/>
                <a:gd name="connsiteY43" fmla="*/ 7728 h 280760"/>
                <a:gd name="connsiteX44" fmla="*/ 2341379 w 2676230"/>
                <a:gd name="connsiteY44" fmla="*/ 0 h 280760"/>
                <a:gd name="connsiteX45" fmla="*/ 2676230 w 2676230"/>
                <a:gd name="connsiteY45" fmla="*/ 0 h 28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76230" h="280760">
                  <a:moveTo>
                    <a:pt x="0" y="280760"/>
                  </a:moveTo>
                  <a:lnTo>
                    <a:pt x="126213" y="280760"/>
                  </a:lnTo>
                  <a:lnTo>
                    <a:pt x="126213" y="262730"/>
                  </a:lnTo>
                  <a:lnTo>
                    <a:pt x="236971" y="262730"/>
                  </a:lnTo>
                  <a:lnTo>
                    <a:pt x="236971" y="262730"/>
                  </a:lnTo>
                  <a:lnTo>
                    <a:pt x="236971" y="242123"/>
                  </a:lnTo>
                  <a:lnTo>
                    <a:pt x="337427" y="242123"/>
                  </a:lnTo>
                  <a:lnTo>
                    <a:pt x="337427" y="216366"/>
                  </a:lnTo>
                  <a:lnTo>
                    <a:pt x="425003" y="216366"/>
                  </a:lnTo>
                  <a:lnTo>
                    <a:pt x="425003" y="195759"/>
                  </a:lnTo>
                  <a:lnTo>
                    <a:pt x="517731" y="195759"/>
                  </a:lnTo>
                  <a:lnTo>
                    <a:pt x="517731" y="182881"/>
                  </a:lnTo>
                  <a:lnTo>
                    <a:pt x="618186" y="182881"/>
                  </a:lnTo>
                  <a:lnTo>
                    <a:pt x="618186" y="149395"/>
                  </a:lnTo>
                  <a:lnTo>
                    <a:pt x="716066" y="149395"/>
                  </a:lnTo>
                  <a:lnTo>
                    <a:pt x="716066" y="133941"/>
                  </a:lnTo>
                  <a:lnTo>
                    <a:pt x="803642" y="133941"/>
                  </a:lnTo>
                  <a:lnTo>
                    <a:pt x="803642" y="123638"/>
                  </a:lnTo>
                  <a:lnTo>
                    <a:pt x="904097" y="123638"/>
                  </a:lnTo>
                  <a:lnTo>
                    <a:pt x="904097" y="110759"/>
                  </a:lnTo>
                  <a:lnTo>
                    <a:pt x="1001977" y="110759"/>
                  </a:lnTo>
                  <a:lnTo>
                    <a:pt x="1001977" y="97880"/>
                  </a:lnTo>
                  <a:lnTo>
                    <a:pt x="1099856" y="97880"/>
                  </a:lnTo>
                  <a:lnTo>
                    <a:pt x="1099856" y="77274"/>
                  </a:lnTo>
                  <a:lnTo>
                    <a:pt x="1192584" y="77274"/>
                  </a:lnTo>
                  <a:lnTo>
                    <a:pt x="1192584" y="72122"/>
                  </a:lnTo>
                  <a:lnTo>
                    <a:pt x="1388343" y="72122"/>
                  </a:lnTo>
                  <a:lnTo>
                    <a:pt x="1383191" y="66970"/>
                  </a:lnTo>
                  <a:lnTo>
                    <a:pt x="1478495" y="66970"/>
                  </a:lnTo>
                  <a:lnTo>
                    <a:pt x="1478495" y="59243"/>
                  </a:lnTo>
                  <a:lnTo>
                    <a:pt x="1571223" y="59243"/>
                  </a:lnTo>
                  <a:lnTo>
                    <a:pt x="1571223" y="46365"/>
                  </a:lnTo>
                  <a:lnTo>
                    <a:pt x="1774709" y="46365"/>
                  </a:lnTo>
                  <a:lnTo>
                    <a:pt x="1779861" y="41213"/>
                  </a:lnTo>
                  <a:lnTo>
                    <a:pt x="1877740" y="41213"/>
                  </a:lnTo>
                  <a:lnTo>
                    <a:pt x="1877740" y="30910"/>
                  </a:lnTo>
                  <a:lnTo>
                    <a:pt x="1960165" y="30910"/>
                  </a:lnTo>
                  <a:lnTo>
                    <a:pt x="1960165" y="18031"/>
                  </a:lnTo>
                  <a:lnTo>
                    <a:pt x="2155924" y="18031"/>
                  </a:lnTo>
                  <a:lnTo>
                    <a:pt x="2155924" y="12879"/>
                  </a:lnTo>
                  <a:lnTo>
                    <a:pt x="2243500" y="12879"/>
                  </a:lnTo>
                  <a:lnTo>
                    <a:pt x="2243500" y="7728"/>
                  </a:lnTo>
                  <a:lnTo>
                    <a:pt x="2349107" y="7728"/>
                  </a:lnTo>
                  <a:lnTo>
                    <a:pt x="2349107" y="7728"/>
                  </a:lnTo>
                  <a:lnTo>
                    <a:pt x="2341379" y="0"/>
                  </a:lnTo>
                  <a:lnTo>
                    <a:pt x="2676230" y="0"/>
                  </a:lnTo>
                </a:path>
              </a:pathLst>
            </a:custGeom>
            <a:noFill/>
            <a:ln w="28575">
              <a:solidFill>
                <a:schemeClr val="accent6"/>
              </a:solidFill>
              <a:miter lim="800000"/>
              <a:headEnd/>
              <a:tailEnd/>
            </a:ln>
          </p:spPr>
          <p:txBody>
            <a:bodyPr rtlCol="0" anchor="ctr"/>
            <a:lstStyle/>
            <a:p>
              <a:pPr algn="ctr"/>
              <a:endParaRPr lang="en-US" dirty="0"/>
            </a:p>
          </p:txBody>
        </p:sp>
        <p:sp>
          <p:nvSpPr>
            <p:cNvPr id="12" name="TextBox 11">
              <a:extLst>
                <a:ext uri="{FF2B5EF4-FFF2-40B4-BE49-F238E27FC236}">
                  <a16:creationId xmlns:a16="http://schemas.microsoft.com/office/drawing/2014/main" xmlns="" id="{58316FF6-E42E-48AB-AE63-D0ADB358819C}"/>
                </a:ext>
              </a:extLst>
            </p:cNvPr>
            <p:cNvSpPr txBox="1"/>
            <p:nvPr/>
          </p:nvSpPr>
          <p:spPr bwMode="auto">
            <a:xfrm>
              <a:off x="6873044" y="1646903"/>
              <a:ext cx="436275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Interferon-</a:t>
              </a:r>
              <a:r>
                <a:rPr lang="el-GR" b="1" dirty="0">
                  <a:solidFill>
                    <a:schemeClr val="bg1"/>
                  </a:solidFill>
                  <a:latin typeface="Calibri" panose="020F0502020204030204" pitchFamily="34" charset="0"/>
                </a:rPr>
                <a:t>β1</a:t>
              </a:r>
              <a:r>
                <a:rPr lang="en-US" b="1" dirty="0">
                  <a:solidFill>
                    <a:schemeClr val="bg1"/>
                  </a:solidFill>
                  <a:latin typeface="Calibri" panose="020F0502020204030204" pitchFamily="34" charset="0"/>
                </a:rPr>
                <a:t>a </a:t>
              </a:r>
            </a:p>
          </p:txBody>
        </p:sp>
        <p:sp>
          <p:nvSpPr>
            <p:cNvPr id="89" name="TextBox 88">
              <a:extLst>
                <a:ext uri="{FF2B5EF4-FFF2-40B4-BE49-F238E27FC236}">
                  <a16:creationId xmlns:a16="http://schemas.microsoft.com/office/drawing/2014/main" xmlns="" id="{DA892053-DCFF-4F77-89C9-4D4F5AD17FD2}"/>
                </a:ext>
              </a:extLst>
            </p:cNvPr>
            <p:cNvSpPr txBox="1"/>
            <p:nvPr/>
          </p:nvSpPr>
          <p:spPr bwMode="auto">
            <a:xfrm rot="16200000">
              <a:off x="5718988" y="3360197"/>
              <a:ext cx="288808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Mortality (%)</a:t>
              </a:r>
            </a:p>
          </p:txBody>
        </p:sp>
        <p:sp>
          <p:nvSpPr>
            <p:cNvPr id="90" name="TextBox 89">
              <a:extLst>
                <a:ext uri="{FF2B5EF4-FFF2-40B4-BE49-F238E27FC236}">
                  <a16:creationId xmlns:a16="http://schemas.microsoft.com/office/drawing/2014/main" xmlns="" id="{ADE84127-0D5C-43B3-84DA-FECDFD0B5A63}"/>
                </a:ext>
              </a:extLst>
            </p:cNvPr>
            <p:cNvSpPr txBox="1"/>
            <p:nvPr/>
          </p:nvSpPr>
          <p:spPr bwMode="auto">
            <a:xfrm>
              <a:off x="8361320" y="5035541"/>
              <a:ext cx="121919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Days</a:t>
              </a:r>
            </a:p>
          </p:txBody>
        </p:sp>
        <p:sp>
          <p:nvSpPr>
            <p:cNvPr id="91" name="TextBox 90">
              <a:extLst>
                <a:ext uri="{FF2B5EF4-FFF2-40B4-BE49-F238E27FC236}">
                  <a16:creationId xmlns:a16="http://schemas.microsoft.com/office/drawing/2014/main" xmlns="" id="{79C2C481-0345-4262-B4DD-5CE330C83973}"/>
                </a:ext>
              </a:extLst>
            </p:cNvPr>
            <p:cNvSpPr txBox="1"/>
            <p:nvPr/>
          </p:nvSpPr>
          <p:spPr bwMode="auto">
            <a:xfrm>
              <a:off x="7530697" y="4799046"/>
              <a:ext cx="2888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grpSp>
          <p:nvGrpSpPr>
            <p:cNvPr id="19" name="Group 91">
              <a:extLst>
                <a:ext uri="{FF2B5EF4-FFF2-40B4-BE49-F238E27FC236}">
                  <a16:creationId xmlns:a16="http://schemas.microsoft.com/office/drawing/2014/main" xmlns="" id="{48A64A99-5507-4D9C-A8B9-7A13A27C835F}"/>
                </a:ext>
              </a:extLst>
            </p:cNvPr>
            <p:cNvGrpSpPr/>
            <p:nvPr/>
          </p:nvGrpSpPr>
          <p:grpSpPr>
            <a:xfrm>
              <a:off x="7122752" y="1931966"/>
              <a:ext cx="3525253" cy="3208352"/>
              <a:chOff x="1783133" y="2105641"/>
              <a:chExt cx="3525253" cy="3208352"/>
            </a:xfrm>
          </p:grpSpPr>
          <p:grpSp>
            <p:nvGrpSpPr>
              <p:cNvPr id="20" name="Group 92">
                <a:extLst>
                  <a:ext uri="{FF2B5EF4-FFF2-40B4-BE49-F238E27FC236}">
                    <a16:creationId xmlns:a16="http://schemas.microsoft.com/office/drawing/2014/main" xmlns="" id="{E4A344FC-005A-4093-A18E-A27CADBDB1C9}"/>
                  </a:ext>
                </a:extLst>
              </p:cNvPr>
              <p:cNvGrpSpPr/>
              <p:nvPr/>
            </p:nvGrpSpPr>
            <p:grpSpPr>
              <a:xfrm>
                <a:off x="2336204" y="4942089"/>
                <a:ext cx="2684369" cy="89989"/>
                <a:chOff x="2336204" y="4942089"/>
                <a:chExt cx="2684369" cy="89989"/>
              </a:xfrm>
            </p:grpSpPr>
            <p:cxnSp>
              <p:nvCxnSpPr>
                <p:cNvPr id="113" name="Straight Connector 112">
                  <a:extLst>
                    <a:ext uri="{FF2B5EF4-FFF2-40B4-BE49-F238E27FC236}">
                      <a16:creationId xmlns:a16="http://schemas.microsoft.com/office/drawing/2014/main" xmlns="" id="{BF509330-9AAA-493C-939B-60830A805784}"/>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xmlns="" id="{903B7917-D9C2-4BDB-998E-E797FEB0259D}"/>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xmlns="" id="{275488CC-1488-48A2-A5CA-C98E19FA7CF8}"/>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xmlns="" id="{64BF9445-9BD2-4BB6-9BEB-1CC7D9E4CD95}"/>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xmlns="" id="{CE6E938D-5EC6-4A39-87CE-8D4583A3FF90}"/>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94" name="TextBox 93">
                <a:extLst>
                  <a:ext uri="{FF2B5EF4-FFF2-40B4-BE49-F238E27FC236}">
                    <a16:creationId xmlns:a16="http://schemas.microsoft.com/office/drawing/2014/main" xmlns="" id="{F1B894A3-1127-45AA-83D4-D2AF4826344A}"/>
                  </a:ext>
                </a:extLst>
              </p:cNvPr>
              <p:cNvSpPr txBox="1"/>
              <p:nvPr/>
            </p:nvSpPr>
            <p:spPr bwMode="auto">
              <a:xfrm>
                <a:off x="1783133" y="2105641"/>
                <a:ext cx="49725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100</a:t>
                </a:r>
              </a:p>
            </p:txBody>
          </p:sp>
          <p:sp>
            <p:nvSpPr>
              <p:cNvPr id="95" name="TextBox 94">
                <a:extLst>
                  <a:ext uri="{FF2B5EF4-FFF2-40B4-BE49-F238E27FC236}">
                    <a16:creationId xmlns:a16="http://schemas.microsoft.com/office/drawing/2014/main" xmlns="" id="{B19DB3AD-5770-468B-A63A-844EC24F86C9}"/>
                  </a:ext>
                </a:extLst>
              </p:cNvPr>
              <p:cNvSpPr txBox="1"/>
              <p:nvPr/>
            </p:nvSpPr>
            <p:spPr bwMode="auto">
              <a:xfrm>
                <a:off x="1887328" y="3178230"/>
                <a:ext cx="39305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60</a:t>
                </a:r>
              </a:p>
            </p:txBody>
          </p:sp>
          <p:sp>
            <p:nvSpPr>
              <p:cNvPr id="96" name="TextBox 95">
                <a:extLst>
                  <a:ext uri="{FF2B5EF4-FFF2-40B4-BE49-F238E27FC236}">
                    <a16:creationId xmlns:a16="http://schemas.microsoft.com/office/drawing/2014/main" xmlns="" id="{F1C4323C-E92E-4294-97BD-27AB27DFBF1E}"/>
                  </a:ext>
                </a:extLst>
              </p:cNvPr>
              <p:cNvSpPr txBox="1"/>
              <p:nvPr/>
            </p:nvSpPr>
            <p:spPr bwMode="auto">
              <a:xfrm>
                <a:off x="1885706" y="3714758"/>
                <a:ext cx="39305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40</a:t>
                </a:r>
              </a:p>
            </p:txBody>
          </p:sp>
          <p:sp>
            <p:nvSpPr>
              <p:cNvPr id="97" name="TextBox 96">
                <a:extLst>
                  <a:ext uri="{FF2B5EF4-FFF2-40B4-BE49-F238E27FC236}">
                    <a16:creationId xmlns:a16="http://schemas.microsoft.com/office/drawing/2014/main" xmlns="" id="{323546C9-7631-430E-B3FB-45CBE9D6CD08}"/>
                  </a:ext>
                </a:extLst>
              </p:cNvPr>
              <p:cNvSpPr txBox="1"/>
              <p:nvPr/>
            </p:nvSpPr>
            <p:spPr bwMode="auto">
              <a:xfrm>
                <a:off x="1900197" y="4250928"/>
                <a:ext cx="39305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p>
            </p:txBody>
          </p:sp>
          <p:sp>
            <p:nvSpPr>
              <p:cNvPr id="98" name="TextBox 97">
                <a:extLst>
                  <a:ext uri="{FF2B5EF4-FFF2-40B4-BE49-F238E27FC236}">
                    <a16:creationId xmlns:a16="http://schemas.microsoft.com/office/drawing/2014/main" xmlns="" id="{E7261DDD-155B-46A6-BAAD-508ADAB660AB}"/>
                  </a:ext>
                </a:extLst>
              </p:cNvPr>
              <p:cNvSpPr txBox="1"/>
              <p:nvPr/>
            </p:nvSpPr>
            <p:spPr bwMode="auto">
              <a:xfrm>
                <a:off x="1997469" y="4790624"/>
                <a:ext cx="2888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99" name="TextBox 98">
                <a:extLst>
                  <a:ext uri="{FF2B5EF4-FFF2-40B4-BE49-F238E27FC236}">
                    <a16:creationId xmlns:a16="http://schemas.microsoft.com/office/drawing/2014/main" xmlns="" id="{2DE494A8-3FB3-4ED4-9D8A-F7E73BA4F3EA}"/>
                  </a:ext>
                </a:extLst>
              </p:cNvPr>
              <p:cNvSpPr txBox="1"/>
              <p:nvPr/>
            </p:nvSpPr>
            <p:spPr bwMode="auto">
              <a:xfrm>
                <a:off x="2869169" y="4975439"/>
                <a:ext cx="2888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7</a:t>
                </a:r>
              </a:p>
            </p:txBody>
          </p:sp>
          <p:sp>
            <p:nvSpPr>
              <p:cNvPr id="100" name="TextBox 99">
                <a:extLst>
                  <a:ext uri="{FF2B5EF4-FFF2-40B4-BE49-F238E27FC236}">
                    <a16:creationId xmlns:a16="http://schemas.microsoft.com/office/drawing/2014/main" xmlns="" id="{4FA67186-E926-44E3-BDC5-B24B1F3FAF34}"/>
                  </a:ext>
                </a:extLst>
              </p:cNvPr>
              <p:cNvSpPr txBox="1"/>
              <p:nvPr/>
            </p:nvSpPr>
            <p:spPr bwMode="auto">
              <a:xfrm>
                <a:off x="3477384" y="4969847"/>
                <a:ext cx="39305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14</a:t>
                </a:r>
              </a:p>
            </p:txBody>
          </p:sp>
          <p:sp>
            <p:nvSpPr>
              <p:cNvPr id="101" name="TextBox 100">
                <a:extLst>
                  <a:ext uri="{FF2B5EF4-FFF2-40B4-BE49-F238E27FC236}">
                    <a16:creationId xmlns:a16="http://schemas.microsoft.com/office/drawing/2014/main" xmlns="" id="{9CBCB90A-231B-437A-A216-F9EA6E73913A}"/>
                  </a:ext>
                </a:extLst>
              </p:cNvPr>
              <p:cNvSpPr txBox="1"/>
              <p:nvPr/>
            </p:nvSpPr>
            <p:spPr bwMode="auto">
              <a:xfrm>
                <a:off x="4157428" y="4969847"/>
                <a:ext cx="39305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21</a:t>
                </a:r>
              </a:p>
            </p:txBody>
          </p:sp>
          <p:sp>
            <p:nvSpPr>
              <p:cNvPr id="102" name="TextBox 101">
                <a:extLst>
                  <a:ext uri="{FF2B5EF4-FFF2-40B4-BE49-F238E27FC236}">
                    <a16:creationId xmlns:a16="http://schemas.microsoft.com/office/drawing/2014/main" xmlns="" id="{208B43EE-734A-4CE8-8431-69D24A770E9B}"/>
                  </a:ext>
                </a:extLst>
              </p:cNvPr>
              <p:cNvSpPr txBox="1"/>
              <p:nvPr/>
            </p:nvSpPr>
            <p:spPr bwMode="auto">
              <a:xfrm>
                <a:off x="4732756" y="4969847"/>
                <a:ext cx="57563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28</a:t>
                </a:r>
              </a:p>
            </p:txBody>
          </p:sp>
          <p:grpSp>
            <p:nvGrpSpPr>
              <p:cNvPr id="21" name="Group 102">
                <a:extLst>
                  <a:ext uri="{FF2B5EF4-FFF2-40B4-BE49-F238E27FC236}">
                    <a16:creationId xmlns:a16="http://schemas.microsoft.com/office/drawing/2014/main" xmlns="" id="{DB9A5310-185F-4DB4-A3D1-662D77ED0CEC}"/>
                  </a:ext>
                </a:extLst>
              </p:cNvPr>
              <p:cNvGrpSpPr/>
              <p:nvPr/>
            </p:nvGrpSpPr>
            <p:grpSpPr>
              <a:xfrm>
                <a:off x="2242796" y="2264114"/>
                <a:ext cx="93411" cy="2677975"/>
                <a:chOff x="2242796" y="2264114"/>
                <a:chExt cx="93411" cy="2677975"/>
              </a:xfrm>
            </p:grpSpPr>
            <p:grpSp>
              <p:nvGrpSpPr>
                <p:cNvPr id="22" name="Group 105">
                  <a:extLst>
                    <a:ext uri="{FF2B5EF4-FFF2-40B4-BE49-F238E27FC236}">
                      <a16:creationId xmlns:a16="http://schemas.microsoft.com/office/drawing/2014/main" xmlns="" id="{67B028C0-238F-4807-8061-43F46BDC2194}"/>
                    </a:ext>
                  </a:extLst>
                </p:cNvPr>
                <p:cNvGrpSpPr/>
                <p:nvPr/>
              </p:nvGrpSpPr>
              <p:grpSpPr>
                <a:xfrm>
                  <a:off x="2248548" y="2797091"/>
                  <a:ext cx="87659" cy="2144998"/>
                  <a:chOff x="1140310" y="2538804"/>
                  <a:chExt cx="69925" cy="1699709"/>
                </a:xfrm>
              </p:grpSpPr>
              <p:cxnSp>
                <p:nvCxnSpPr>
                  <p:cNvPr id="108" name="Straight Connector 107">
                    <a:extLst>
                      <a:ext uri="{FF2B5EF4-FFF2-40B4-BE49-F238E27FC236}">
                        <a16:creationId xmlns:a16="http://schemas.microsoft.com/office/drawing/2014/main" xmlns="" id="{6497993B-D7D5-40C1-9A6B-D8AD09363CC1}"/>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xmlns="" id="{A18A8EEE-A23E-42A7-829A-5B1DB106EBE0}"/>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xmlns="" id="{4C01BA78-856C-407D-BE48-44FA688D3510}"/>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xmlns="" id="{5DB23893-EC25-46D9-B0C4-746C771BE292}"/>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xmlns="" id="{29D8A284-D821-458C-84EA-4D863FCE09CB}"/>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cxnSp>
              <p:nvCxnSpPr>
                <p:cNvPr id="107" name="Straight Connector 106">
                  <a:extLst>
                    <a:ext uri="{FF2B5EF4-FFF2-40B4-BE49-F238E27FC236}">
                      <a16:creationId xmlns:a16="http://schemas.microsoft.com/office/drawing/2014/main" xmlns="" id="{742F7C2D-04A6-4B3F-A798-9EA8D6DE9ECF}"/>
                    </a:ext>
                  </a:extLst>
                </p:cNvPr>
                <p:cNvCxnSpPr/>
                <p:nvPr/>
              </p:nvCxnSpPr>
              <p:spPr bwMode="auto">
                <a:xfrm>
                  <a:off x="2242796" y="2264114"/>
                  <a:ext cx="87659" cy="0"/>
                </a:xfrm>
                <a:prstGeom prst="line">
                  <a:avLst/>
                </a:prstGeom>
                <a:noFill/>
                <a:ln w="28575" cap="flat" cmpd="sng" algn="ctr">
                  <a:solidFill>
                    <a:schemeClr val="bg1"/>
                  </a:solidFill>
                  <a:prstDash val="solid"/>
                  <a:round/>
                  <a:headEnd type="none" w="med" len="med"/>
                  <a:tailEnd type="none" w="med" len="med"/>
                </a:ln>
                <a:effectLst/>
              </p:spPr>
            </p:cxnSp>
          </p:grpSp>
          <p:sp>
            <p:nvSpPr>
              <p:cNvPr id="104" name="TextBox 103">
                <a:extLst>
                  <a:ext uri="{FF2B5EF4-FFF2-40B4-BE49-F238E27FC236}">
                    <a16:creationId xmlns:a16="http://schemas.microsoft.com/office/drawing/2014/main" xmlns="" id="{42603AE6-0742-4731-92A3-5DED3E3A4812}"/>
                  </a:ext>
                </a:extLst>
              </p:cNvPr>
              <p:cNvSpPr txBox="1"/>
              <p:nvPr/>
            </p:nvSpPr>
            <p:spPr bwMode="auto">
              <a:xfrm>
                <a:off x="1911239" y="2650343"/>
                <a:ext cx="39305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80</a:t>
                </a:r>
              </a:p>
            </p:txBody>
          </p:sp>
          <p:sp>
            <p:nvSpPr>
              <p:cNvPr id="105" name="Freeform: Shape 104">
                <a:extLst>
                  <a:ext uri="{FF2B5EF4-FFF2-40B4-BE49-F238E27FC236}">
                    <a16:creationId xmlns:a16="http://schemas.microsoft.com/office/drawing/2014/main" xmlns="" id="{17F7349F-F0BF-4D5B-A133-C441FB201856}"/>
                  </a:ext>
                </a:extLst>
              </p:cNvPr>
              <p:cNvSpPr/>
              <p:nvPr/>
            </p:nvSpPr>
            <p:spPr bwMode="auto">
              <a:xfrm>
                <a:off x="2329132" y="2254370"/>
                <a:ext cx="2691442" cy="2692458"/>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sz="2000" dirty="0"/>
              </a:p>
            </p:txBody>
          </p:sp>
        </p:grpSp>
        <p:grpSp>
          <p:nvGrpSpPr>
            <p:cNvPr id="25" name="Group 117">
              <a:extLst>
                <a:ext uri="{FF2B5EF4-FFF2-40B4-BE49-F238E27FC236}">
                  <a16:creationId xmlns:a16="http://schemas.microsoft.com/office/drawing/2014/main" xmlns="" id="{60B55C48-A395-4FE8-993E-EF557FA75511}"/>
                </a:ext>
              </a:extLst>
            </p:cNvPr>
            <p:cNvGrpSpPr/>
            <p:nvPr/>
          </p:nvGrpSpPr>
          <p:grpSpPr>
            <a:xfrm>
              <a:off x="8338019" y="3816364"/>
              <a:ext cx="2028915" cy="57437"/>
              <a:chOff x="2336204" y="4942089"/>
              <a:chExt cx="2684369" cy="89989"/>
            </a:xfrm>
          </p:grpSpPr>
          <p:cxnSp>
            <p:nvCxnSpPr>
              <p:cNvPr id="119" name="Straight Connector 118">
                <a:extLst>
                  <a:ext uri="{FF2B5EF4-FFF2-40B4-BE49-F238E27FC236}">
                    <a16:creationId xmlns:a16="http://schemas.microsoft.com/office/drawing/2014/main" xmlns="" id="{711E23B5-278B-4BBE-8E5E-755B2B4C3662}"/>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xmlns="" id="{BD773CAA-A104-480F-A411-C3BC84A09656}"/>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xmlns="" id="{9E704DBB-4C9A-4C26-91C7-7C140D345AC5}"/>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xmlns="" id="{87DADE31-5BB3-4F24-9EC7-0F4522678B9D}"/>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xmlns="" id="{035C4B23-978C-40A0-805E-5AAB6DD375E7}"/>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124" name="TextBox 123">
              <a:extLst>
                <a:ext uri="{FF2B5EF4-FFF2-40B4-BE49-F238E27FC236}">
                  <a16:creationId xmlns:a16="http://schemas.microsoft.com/office/drawing/2014/main" xmlns="" id="{532EEE9B-4B30-47F8-BDBC-8CFD554BE477}"/>
                </a:ext>
              </a:extLst>
            </p:cNvPr>
            <p:cNvSpPr txBox="1"/>
            <p:nvPr/>
          </p:nvSpPr>
          <p:spPr bwMode="auto">
            <a:xfrm>
              <a:off x="7928422" y="1951111"/>
              <a:ext cx="3674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a:t>
              </a:r>
            </a:p>
          </p:txBody>
        </p:sp>
        <p:sp>
          <p:nvSpPr>
            <p:cNvPr id="125" name="TextBox 124">
              <a:extLst>
                <a:ext uri="{FF2B5EF4-FFF2-40B4-BE49-F238E27FC236}">
                  <a16:creationId xmlns:a16="http://schemas.microsoft.com/office/drawing/2014/main" xmlns="" id="{236D15EA-1AC7-4A0E-B6C4-45729C459FF3}"/>
                </a:ext>
              </a:extLst>
            </p:cNvPr>
            <p:cNvSpPr txBox="1"/>
            <p:nvPr/>
          </p:nvSpPr>
          <p:spPr bwMode="auto">
            <a:xfrm>
              <a:off x="7928420" y="2528155"/>
              <a:ext cx="36740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126" name="TextBox 125">
              <a:extLst>
                <a:ext uri="{FF2B5EF4-FFF2-40B4-BE49-F238E27FC236}">
                  <a16:creationId xmlns:a16="http://schemas.microsoft.com/office/drawing/2014/main" xmlns="" id="{5F8DFD41-8A9B-42CA-944E-7C9B248214AB}"/>
                </a:ext>
              </a:extLst>
            </p:cNvPr>
            <p:cNvSpPr txBox="1"/>
            <p:nvPr/>
          </p:nvSpPr>
          <p:spPr bwMode="auto">
            <a:xfrm>
              <a:off x="8029517" y="3080731"/>
              <a:ext cx="2760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a:t>
              </a:r>
            </a:p>
          </p:txBody>
        </p:sp>
        <p:sp>
          <p:nvSpPr>
            <p:cNvPr id="127" name="TextBox 126">
              <a:extLst>
                <a:ext uri="{FF2B5EF4-FFF2-40B4-BE49-F238E27FC236}">
                  <a16:creationId xmlns:a16="http://schemas.microsoft.com/office/drawing/2014/main" xmlns="" id="{2F9321D3-D158-415A-986A-F2108E77329F}"/>
                </a:ext>
              </a:extLst>
            </p:cNvPr>
            <p:cNvSpPr txBox="1"/>
            <p:nvPr/>
          </p:nvSpPr>
          <p:spPr bwMode="auto">
            <a:xfrm>
              <a:off x="8091687" y="3664861"/>
              <a:ext cx="208637"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28" name="TextBox 127">
              <a:extLst>
                <a:ext uri="{FF2B5EF4-FFF2-40B4-BE49-F238E27FC236}">
                  <a16:creationId xmlns:a16="http://schemas.microsoft.com/office/drawing/2014/main" xmlns="" id="{8D1ADCA6-2344-464C-8609-FD948768C16B}"/>
                </a:ext>
              </a:extLst>
            </p:cNvPr>
            <p:cNvSpPr txBox="1"/>
            <p:nvPr/>
          </p:nvSpPr>
          <p:spPr bwMode="auto">
            <a:xfrm>
              <a:off x="8745694" y="3837650"/>
              <a:ext cx="208637"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a:t>
              </a:r>
            </a:p>
          </p:txBody>
        </p:sp>
        <p:sp>
          <p:nvSpPr>
            <p:cNvPr id="129" name="TextBox 128">
              <a:extLst>
                <a:ext uri="{FF2B5EF4-FFF2-40B4-BE49-F238E27FC236}">
                  <a16:creationId xmlns:a16="http://schemas.microsoft.com/office/drawing/2014/main" xmlns="" id="{43A2043A-FA8F-4A35-B61B-4CA60D59B7ED}"/>
                </a:ext>
              </a:extLst>
            </p:cNvPr>
            <p:cNvSpPr txBox="1"/>
            <p:nvPr/>
          </p:nvSpPr>
          <p:spPr bwMode="auto">
            <a:xfrm>
              <a:off x="9210245" y="3834081"/>
              <a:ext cx="277696"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130" name="TextBox 129">
              <a:extLst>
                <a:ext uri="{FF2B5EF4-FFF2-40B4-BE49-F238E27FC236}">
                  <a16:creationId xmlns:a16="http://schemas.microsoft.com/office/drawing/2014/main" xmlns="" id="{DBC94D3C-11B8-4ACA-9510-00ABFBE9C391}"/>
                </a:ext>
              </a:extLst>
            </p:cNvPr>
            <p:cNvSpPr txBox="1"/>
            <p:nvPr/>
          </p:nvSpPr>
          <p:spPr bwMode="auto">
            <a:xfrm>
              <a:off x="9724240" y="3834081"/>
              <a:ext cx="277696"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131" name="TextBox 130">
              <a:extLst>
                <a:ext uri="{FF2B5EF4-FFF2-40B4-BE49-F238E27FC236}">
                  <a16:creationId xmlns:a16="http://schemas.microsoft.com/office/drawing/2014/main" xmlns="" id="{52153134-4AE6-49B4-94A1-531A236769DC}"/>
                </a:ext>
              </a:extLst>
            </p:cNvPr>
            <p:cNvSpPr txBox="1"/>
            <p:nvPr/>
          </p:nvSpPr>
          <p:spPr bwMode="auto">
            <a:xfrm>
              <a:off x="10149395" y="3834081"/>
              <a:ext cx="435076"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grpSp>
          <p:nvGrpSpPr>
            <p:cNvPr id="27" name="Group 131">
              <a:extLst>
                <a:ext uri="{FF2B5EF4-FFF2-40B4-BE49-F238E27FC236}">
                  <a16:creationId xmlns:a16="http://schemas.microsoft.com/office/drawing/2014/main" xmlns="" id="{74CF47CB-4AFC-49EA-A365-20A467012FCC}"/>
                </a:ext>
              </a:extLst>
            </p:cNvPr>
            <p:cNvGrpSpPr/>
            <p:nvPr/>
          </p:nvGrpSpPr>
          <p:grpSpPr>
            <a:xfrm>
              <a:off x="8266760" y="2115512"/>
              <a:ext cx="65431" cy="1707289"/>
              <a:chOff x="1140310" y="2960144"/>
              <a:chExt cx="69925" cy="1278369"/>
            </a:xfrm>
          </p:grpSpPr>
          <p:cxnSp>
            <p:nvCxnSpPr>
              <p:cNvPr id="133" name="Straight Connector 132">
                <a:extLst>
                  <a:ext uri="{FF2B5EF4-FFF2-40B4-BE49-F238E27FC236}">
                    <a16:creationId xmlns:a16="http://schemas.microsoft.com/office/drawing/2014/main" xmlns="" id="{A1B8C7F6-C497-4854-A442-D5AEF032AB80}"/>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xmlns="" id="{B22117FF-EBBE-4A5A-B42D-A0EA76538ADF}"/>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xmlns="" id="{6F6C496B-DAD3-4E44-BB8D-147BD87B2737}"/>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xmlns="" id="{986DCE32-F7E2-4EF1-8DDE-F3982EF748D5}"/>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sp>
          <p:nvSpPr>
            <p:cNvPr id="137" name="Freeform: Shape 136">
              <a:extLst>
                <a:ext uri="{FF2B5EF4-FFF2-40B4-BE49-F238E27FC236}">
                  <a16:creationId xmlns:a16="http://schemas.microsoft.com/office/drawing/2014/main" xmlns="" id="{5F27C6C8-19BB-4356-8F5F-B238FC9387E8}"/>
                </a:ext>
              </a:extLst>
            </p:cNvPr>
            <p:cNvSpPr/>
            <p:nvPr/>
          </p:nvSpPr>
          <p:spPr bwMode="auto">
            <a:xfrm>
              <a:off x="8332674" y="2100868"/>
              <a:ext cx="2034261" cy="1718521"/>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dirty="0"/>
            </a:p>
          </p:txBody>
        </p:sp>
        <p:sp>
          <p:nvSpPr>
            <p:cNvPr id="138" name="TextBox 137">
              <a:extLst>
                <a:ext uri="{FF2B5EF4-FFF2-40B4-BE49-F238E27FC236}">
                  <a16:creationId xmlns:a16="http://schemas.microsoft.com/office/drawing/2014/main" xmlns="" id="{A6817C17-26D3-4234-A889-DB0735CBBEB0}"/>
                </a:ext>
              </a:extLst>
            </p:cNvPr>
            <p:cNvSpPr txBox="1"/>
            <p:nvPr/>
          </p:nvSpPr>
          <p:spPr bwMode="auto">
            <a:xfrm>
              <a:off x="8268426" y="3834278"/>
              <a:ext cx="208637" cy="196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50" name="TextBox 149">
              <a:extLst>
                <a:ext uri="{FF2B5EF4-FFF2-40B4-BE49-F238E27FC236}">
                  <a16:creationId xmlns:a16="http://schemas.microsoft.com/office/drawing/2014/main" xmlns="" id="{4B4FABBD-AD47-4535-B6DB-32832BD57573}"/>
                </a:ext>
              </a:extLst>
            </p:cNvPr>
            <p:cNvSpPr txBox="1"/>
            <p:nvPr/>
          </p:nvSpPr>
          <p:spPr bwMode="auto">
            <a:xfrm>
              <a:off x="9528404" y="2051953"/>
              <a:ext cx="93852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5">
                      <a:lumMod val="75000"/>
                    </a:schemeClr>
                  </a:solidFill>
                  <a:latin typeface="Calibri" panose="020F0502020204030204" pitchFamily="34" charset="0"/>
                </a:rPr>
                <a:t>Interferon</a:t>
              </a:r>
            </a:p>
          </p:txBody>
        </p:sp>
        <p:sp>
          <p:nvSpPr>
            <p:cNvPr id="151" name="TextBox 150">
              <a:extLst>
                <a:ext uri="{FF2B5EF4-FFF2-40B4-BE49-F238E27FC236}">
                  <a16:creationId xmlns:a16="http://schemas.microsoft.com/office/drawing/2014/main" xmlns="" id="{B4877BA6-E912-4D2B-9F15-FF2FA37BD5C5}"/>
                </a:ext>
              </a:extLst>
            </p:cNvPr>
            <p:cNvSpPr txBox="1"/>
            <p:nvPr/>
          </p:nvSpPr>
          <p:spPr bwMode="auto">
            <a:xfrm>
              <a:off x="9979566" y="2661902"/>
              <a:ext cx="45717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6"/>
                  </a:solidFill>
                  <a:latin typeface="Calibri" panose="020F0502020204030204" pitchFamily="34" charset="0"/>
                </a:rPr>
                <a:t>SoC</a:t>
              </a:r>
            </a:p>
          </p:txBody>
        </p:sp>
        <p:sp>
          <p:nvSpPr>
            <p:cNvPr id="152" name="TextBox 151">
              <a:extLst>
                <a:ext uri="{FF2B5EF4-FFF2-40B4-BE49-F238E27FC236}">
                  <a16:creationId xmlns:a16="http://schemas.microsoft.com/office/drawing/2014/main" xmlns="" id="{2492A076-B6C5-4E04-93D2-36F3E91A6776}"/>
                </a:ext>
              </a:extLst>
            </p:cNvPr>
            <p:cNvSpPr txBox="1"/>
            <p:nvPr/>
          </p:nvSpPr>
          <p:spPr bwMode="auto">
            <a:xfrm>
              <a:off x="7711705" y="4032874"/>
              <a:ext cx="23935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Aft>
                  <a:spcPct val="0"/>
                </a:spcAft>
                <a:buClrTx/>
                <a:buFontTx/>
                <a:buNone/>
              </a:pPr>
              <a:r>
                <a:rPr lang="en-US" sz="1200" b="1" dirty="0">
                  <a:solidFill>
                    <a:schemeClr val="bg1"/>
                  </a:solidFill>
                  <a:latin typeface="Calibri" panose="020F0502020204030204" pitchFamily="34" charset="0"/>
                </a:rPr>
                <a:t>Rate ratio: 1.16 (95% CI: 0.96-1.39)</a:t>
              </a:r>
            </a:p>
            <a:p>
              <a:pPr algn="l">
                <a:lnSpc>
                  <a:spcPct val="100000"/>
                </a:lnSpc>
                <a:spcAft>
                  <a:spcPct val="0"/>
                </a:spcAft>
                <a:buClrTx/>
                <a:buFontTx/>
                <a:buNone/>
              </a:pPr>
              <a:r>
                <a:rPr lang="en-US" sz="1200" b="1" i="1" dirty="0">
                  <a:solidFill>
                    <a:schemeClr val="bg1"/>
                  </a:solidFill>
                  <a:latin typeface="Calibri" panose="020F0502020204030204" pitchFamily="34" charset="0"/>
                </a:rPr>
                <a:t>P </a:t>
              </a:r>
              <a:r>
                <a:rPr lang="en-US" sz="1200" b="1" dirty="0">
                  <a:solidFill>
                    <a:schemeClr val="bg1"/>
                  </a:solidFill>
                  <a:latin typeface="Calibri" panose="020F0502020204030204" pitchFamily="34" charset="0"/>
                </a:rPr>
                <a:t>= .11 by log-rank test</a:t>
              </a:r>
            </a:p>
          </p:txBody>
        </p:sp>
        <p:sp>
          <p:nvSpPr>
            <p:cNvPr id="157" name="Freeform: Shape 156">
              <a:extLst>
                <a:ext uri="{FF2B5EF4-FFF2-40B4-BE49-F238E27FC236}">
                  <a16:creationId xmlns:a16="http://schemas.microsoft.com/office/drawing/2014/main" xmlns="" id="{0B120493-6A5D-40C8-9DF1-32FDF5F227D6}"/>
                </a:ext>
              </a:extLst>
            </p:cNvPr>
            <p:cNvSpPr/>
            <p:nvPr/>
          </p:nvSpPr>
          <p:spPr bwMode="auto">
            <a:xfrm>
              <a:off x="8319752" y="2343955"/>
              <a:ext cx="2058044" cy="1481070"/>
            </a:xfrm>
            <a:custGeom>
              <a:avLst/>
              <a:gdLst>
                <a:gd name="connsiteX0" fmla="*/ 0 w 2058044"/>
                <a:gd name="connsiteY0" fmla="*/ 1481070 h 1481070"/>
                <a:gd name="connsiteX1" fmla="*/ 54091 w 2058044"/>
                <a:gd name="connsiteY1" fmla="*/ 1481070 h 1481070"/>
                <a:gd name="connsiteX2" fmla="*/ 54091 w 2058044"/>
                <a:gd name="connsiteY2" fmla="*/ 1419252 h 1481070"/>
                <a:gd name="connsiteX3" fmla="*/ 126213 w 2058044"/>
                <a:gd name="connsiteY3" fmla="*/ 1419252 h 1481070"/>
                <a:gd name="connsiteX4" fmla="*/ 126213 w 2058044"/>
                <a:gd name="connsiteY4" fmla="*/ 1313645 h 1481070"/>
                <a:gd name="connsiteX5" fmla="*/ 126213 w 2058044"/>
                <a:gd name="connsiteY5" fmla="*/ 1308493 h 1481070"/>
                <a:gd name="connsiteX6" fmla="*/ 206062 w 2058044"/>
                <a:gd name="connsiteY6" fmla="*/ 1308493 h 1481070"/>
                <a:gd name="connsiteX7" fmla="*/ 206062 w 2058044"/>
                <a:gd name="connsiteY7" fmla="*/ 1218341 h 1481070"/>
                <a:gd name="connsiteX8" fmla="*/ 278184 w 2058044"/>
                <a:gd name="connsiteY8" fmla="*/ 1218341 h 1481070"/>
                <a:gd name="connsiteX9" fmla="*/ 278184 w 2058044"/>
                <a:gd name="connsiteY9" fmla="*/ 1164250 h 1481070"/>
                <a:gd name="connsiteX10" fmla="*/ 337427 w 2058044"/>
                <a:gd name="connsiteY10" fmla="*/ 1164250 h 1481070"/>
                <a:gd name="connsiteX11" fmla="*/ 337427 w 2058044"/>
                <a:gd name="connsiteY11" fmla="*/ 1014855 h 1481070"/>
                <a:gd name="connsiteX12" fmla="*/ 422427 w 2058044"/>
                <a:gd name="connsiteY12" fmla="*/ 1014855 h 1481070"/>
                <a:gd name="connsiteX13" fmla="*/ 422427 w 2058044"/>
                <a:gd name="connsiteY13" fmla="*/ 924703 h 1481070"/>
                <a:gd name="connsiteX14" fmla="*/ 499700 w 2058044"/>
                <a:gd name="connsiteY14" fmla="*/ 924703 h 1481070"/>
                <a:gd name="connsiteX15" fmla="*/ 499700 w 2058044"/>
                <a:gd name="connsiteY15" fmla="*/ 837127 h 1481070"/>
                <a:gd name="connsiteX16" fmla="*/ 569246 w 2058044"/>
                <a:gd name="connsiteY16" fmla="*/ 837127 h 1481070"/>
                <a:gd name="connsiteX17" fmla="*/ 569246 w 2058044"/>
                <a:gd name="connsiteY17" fmla="*/ 754702 h 1481070"/>
                <a:gd name="connsiteX18" fmla="*/ 633641 w 2058044"/>
                <a:gd name="connsiteY18" fmla="*/ 754702 h 1481070"/>
                <a:gd name="connsiteX19" fmla="*/ 633641 w 2058044"/>
                <a:gd name="connsiteY19" fmla="*/ 656822 h 1481070"/>
                <a:gd name="connsiteX20" fmla="*/ 710914 w 2058044"/>
                <a:gd name="connsiteY20" fmla="*/ 656822 h 1481070"/>
                <a:gd name="connsiteX21" fmla="*/ 710914 w 2058044"/>
                <a:gd name="connsiteY21" fmla="*/ 605307 h 1481070"/>
                <a:gd name="connsiteX22" fmla="*/ 788187 w 2058044"/>
                <a:gd name="connsiteY22" fmla="*/ 605307 h 1481070"/>
                <a:gd name="connsiteX23" fmla="*/ 788187 w 2058044"/>
                <a:gd name="connsiteY23" fmla="*/ 546064 h 1481070"/>
                <a:gd name="connsiteX24" fmla="*/ 860309 w 2058044"/>
                <a:gd name="connsiteY24" fmla="*/ 546064 h 1481070"/>
                <a:gd name="connsiteX25" fmla="*/ 860309 w 2058044"/>
                <a:gd name="connsiteY25" fmla="*/ 489397 h 1481070"/>
                <a:gd name="connsiteX26" fmla="*/ 922127 w 2058044"/>
                <a:gd name="connsiteY26" fmla="*/ 489397 h 1481070"/>
                <a:gd name="connsiteX27" fmla="*/ 922127 w 2058044"/>
                <a:gd name="connsiteY27" fmla="*/ 409548 h 1481070"/>
                <a:gd name="connsiteX28" fmla="*/ 1001976 w 2058044"/>
                <a:gd name="connsiteY28" fmla="*/ 409548 h 1481070"/>
                <a:gd name="connsiteX29" fmla="*/ 1001976 w 2058044"/>
                <a:gd name="connsiteY29" fmla="*/ 350305 h 1481070"/>
                <a:gd name="connsiteX30" fmla="*/ 1068947 w 2058044"/>
                <a:gd name="connsiteY30" fmla="*/ 350305 h 1481070"/>
                <a:gd name="connsiteX31" fmla="*/ 1068947 w 2058044"/>
                <a:gd name="connsiteY31" fmla="*/ 327123 h 1481070"/>
                <a:gd name="connsiteX32" fmla="*/ 1133341 w 2058044"/>
                <a:gd name="connsiteY32" fmla="*/ 327123 h 1481070"/>
                <a:gd name="connsiteX33" fmla="*/ 1133341 w 2058044"/>
                <a:gd name="connsiteY33" fmla="*/ 306517 h 1481070"/>
                <a:gd name="connsiteX34" fmla="*/ 1213190 w 2058044"/>
                <a:gd name="connsiteY34" fmla="*/ 306517 h 1481070"/>
                <a:gd name="connsiteX35" fmla="*/ 1213190 w 2058044"/>
                <a:gd name="connsiteY35" fmla="*/ 249850 h 1481070"/>
                <a:gd name="connsiteX36" fmla="*/ 1285312 w 2058044"/>
                <a:gd name="connsiteY36" fmla="*/ 249850 h 1481070"/>
                <a:gd name="connsiteX37" fmla="*/ 1285312 w 2058044"/>
                <a:gd name="connsiteY37" fmla="*/ 249850 h 1481070"/>
                <a:gd name="connsiteX38" fmla="*/ 1285312 w 2058044"/>
                <a:gd name="connsiteY38" fmla="*/ 229244 h 1481070"/>
                <a:gd name="connsiteX39" fmla="*/ 1347130 w 2058044"/>
                <a:gd name="connsiteY39" fmla="*/ 229244 h 1481070"/>
                <a:gd name="connsiteX40" fmla="*/ 1347130 w 2058044"/>
                <a:gd name="connsiteY40" fmla="*/ 200910 h 1481070"/>
                <a:gd name="connsiteX41" fmla="*/ 1432131 w 2058044"/>
                <a:gd name="connsiteY41" fmla="*/ 200910 h 1481070"/>
                <a:gd name="connsiteX42" fmla="*/ 1432131 w 2058044"/>
                <a:gd name="connsiteY42" fmla="*/ 172577 h 1481070"/>
                <a:gd name="connsiteX43" fmla="*/ 1506828 w 2058044"/>
                <a:gd name="connsiteY43" fmla="*/ 172577 h 1481070"/>
                <a:gd name="connsiteX44" fmla="*/ 1506828 w 2058044"/>
                <a:gd name="connsiteY44" fmla="*/ 151971 h 1481070"/>
                <a:gd name="connsiteX45" fmla="*/ 1573798 w 2058044"/>
                <a:gd name="connsiteY45" fmla="*/ 151971 h 1481070"/>
                <a:gd name="connsiteX46" fmla="*/ 1573798 w 2058044"/>
                <a:gd name="connsiteY46" fmla="*/ 118486 h 1481070"/>
                <a:gd name="connsiteX47" fmla="*/ 1648496 w 2058044"/>
                <a:gd name="connsiteY47" fmla="*/ 118486 h 1481070"/>
                <a:gd name="connsiteX48" fmla="*/ 1648496 w 2058044"/>
                <a:gd name="connsiteY48" fmla="*/ 74697 h 1481070"/>
                <a:gd name="connsiteX49" fmla="*/ 1720618 w 2058044"/>
                <a:gd name="connsiteY49" fmla="*/ 74697 h 1481070"/>
                <a:gd name="connsiteX50" fmla="*/ 1720618 w 2058044"/>
                <a:gd name="connsiteY50" fmla="*/ 54091 h 1481070"/>
                <a:gd name="connsiteX51" fmla="*/ 1785012 w 2058044"/>
                <a:gd name="connsiteY51" fmla="*/ 54091 h 1481070"/>
                <a:gd name="connsiteX52" fmla="*/ 1785012 w 2058044"/>
                <a:gd name="connsiteY52" fmla="*/ 46364 h 1481070"/>
                <a:gd name="connsiteX53" fmla="*/ 1854558 w 2058044"/>
                <a:gd name="connsiteY53" fmla="*/ 46364 h 1481070"/>
                <a:gd name="connsiteX54" fmla="*/ 1872588 w 2058044"/>
                <a:gd name="connsiteY54" fmla="*/ 28334 h 1481070"/>
                <a:gd name="connsiteX55" fmla="*/ 1934407 w 2058044"/>
                <a:gd name="connsiteY55" fmla="*/ 28334 h 1481070"/>
                <a:gd name="connsiteX56" fmla="*/ 1934407 w 2058044"/>
                <a:gd name="connsiteY56" fmla="*/ 7727 h 1481070"/>
                <a:gd name="connsiteX57" fmla="*/ 2003953 w 2058044"/>
                <a:gd name="connsiteY57" fmla="*/ 7727 h 1481070"/>
                <a:gd name="connsiteX58" fmla="*/ 2011680 w 2058044"/>
                <a:gd name="connsiteY58" fmla="*/ 0 h 1481070"/>
                <a:gd name="connsiteX59" fmla="*/ 2058044 w 2058044"/>
                <a:gd name="connsiteY59" fmla="*/ 0 h 14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58044" h="1481070">
                  <a:moveTo>
                    <a:pt x="0" y="1481070"/>
                  </a:moveTo>
                  <a:lnTo>
                    <a:pt x="54091" y="1481070"/>
                  </a:lnTo>
                  <a:lnTo>
                    <a:pt x="54091" y="1419252"/>
                  </a:lnTo>
                  <a:lnTo>
                    <a:pt x="126213" y="1419252"/>
                  </a:lnTo>
                  <a:lnTo>
                    <a:pt x="126213" y="1313645"/>
                  </a:lnTo>
                  <a:lnTo>
                    <a:pt x="126213" y="1308493"/>
                  </a:lnTo>
                  <a:lnTo>
                    <a:pt x="206062" y="1308493"/>
                  </a:lnTo>
                  <a:lnTo>
                    <a:pt x="206062" y="1218341"/>
                  </a:lnTo>
                  <a:lnTo>
                    <a:pt x="278184" y="1218341"/>
                  </a:lnTo>
                  <a:lnTo>
                    <a:pt x="278184" y="1164250"/>
                  </a:lnTo>
                  <a:lnTo>
                    <a:pt x="337427" y="1164250"/>
                  </a:lnTo>
                  <a:lnTo>
                    <a:pt x="337427" y="1014855"/>
                  </a:lnTo>
                  <a:lnTo>
                    <a:pt x="422427" y="1014855"/>
                  </a:lnTo>
                  <a:lnTo>
                    <a:pt x="422427" y="924703"/>
                  </a:lnTo>
                  <a:lnTo>
                    <a:pt x="499700" y="924703"/>
                  </a:lnTo>
                  <a:lnTo>
                    <a:pt x="499700" y="837127"/>
                  </a:lnTo>
                  <a:lnTo>
                    <a:pt x="569246" y="837127"/>
                  </a:lnTo>
                  <a:lnTo>
                    <a:pt x="569246" y="754702"/>
                  </a:lnTo>
                  <a:lnTo>
                    <a:pt x="633641" y="754702"/>
                  </a:lnTo>
                  <a:lnTo>
                    <a:pt x="633641" y="656822"/>
                  </a:lnTo>
                  <a:lnTo>
                    <a:pt x="710914" y="656822"/>
                  </a:lnTo>
                  <a:lnTo>
                    <a:pt x="710914" y="605307"/>
                  </a:lnTo>
                  <a:lnTo>
                    <a:pt x="788187" y="605307"/>
                  </a:lnTo>
                  <a:lnTo>
                    <a:pt x="788187" y="546064"/>
                  </a:lnTo>
                  <a:lnTo>
                    <a:pt x="860309" y="546064"/>
                  </a:lnTo>
                  <a:lnTo>
                    <a:pt x="860309" y="489397"/>
                  </a:lnTo>
                  <a:lnTo>
                    <a:pt x="922127" y="489397"/>
                  </a:lnTo>
                  <a:lnTo>
                    <a:pt x="922127" y="409548"/>
                  </a:lnTo>
                  <a:lnTo>
                    <a:pt x="1001976" y="409548"/>
                  </a:lnTo>
                  <a:lnTo>
                    <a:pt x="1001976" y="350305"/>
                  </a:lnTo>
                  <a:lnTo>
                    <a:pt x="1068947" y="350305"/>
                  </a:lnTo>
                  <a:lnTo>
                    <a:pt x="1068947" y="327123"/>
                  </a:lnTo>
                  <a:lnTo>
                    <a:pt x="1133341" y="327123"/>
                  </a:lnTo>
                  <a:lnTo>
                    <a:pt x="1133341" y="306517"/>
                  </a:lnTo>
                  <a:lnTo>
                    <a:pt x="1213190" y="306517"/>
                  </a:lnTo>
                  <a:lnTo>
                    <a:pt x="1213190" y="249850"/>
                  </a:lnTo>
                  <a:lnTo>
                    <a:pt x="1285312" y="249850"/>
                  </a:lnTo>
                  <a:lnTo>
                    <a:pt x="1285312" y="249850"/>
                  </a:lnTo>
                  <a:lnTo>
                    <a:pt x="1285312" y="229244"/>
                  </a:lnTo>
                  <a:lnTo>
                    <a:pt x="1347130" y="229244"/>
                  </a:lnTo>
                  <a:lnTo>
                    <a:pt x="1347130" y="200910"/>
                  </a:lnTo>
                  <a:lnTo>
                    <a:pt x="1432131" y="200910"/>
                  </a:lnTo>
                  <a:lnTo>
                    <a:pt x="1432131" y="172577"/>
                  </a:lnTo>
                  <a:lnTo>
                    <a:pt x="1506828" y="172577"/>
                  </a:lnTo>
                  <a:lnTo>
                    <a:pt x="1506828" y="151971"/>
                  </a:lnTo>
                  <a:lnTo>
                    <a:pt x="1573798" y="151971"/>
                  </a:lnTo>
                  <a:lnTo>
                    <a:pt x="1573798" y="118486"/>
                  </a:lnTo>
                  <a:lnTo>
                    <a:pt x="1648496" y="118486"/>
                  </a:lnTo>
                  <a:lnTo>
                    <a:pt x="1648496" y="74697"/>
                  </a:lnTo>
                  <a:lnTo>
                    <a:pt x="1720618" y="74697"/>
                  </a:lnTo>
                  <a:lnTo>
                    <a:pt x="1720618" y="54091"/>
                  </a:lnTo>
                  <a:lnTo>
                    <a:pt x="1785012" y="54091"/>
                  </a:lnTo>
                  <a:lnTo>
                    <a:pt x="1785012" y="46364"/>
                  </a:lnTo>
                  <a:lnTo>
                    <a:pt x="1854558" y="46364"/>
                  </a:lnTo>
                  <a:lnTo>
                    <a:pt x="1872588" y="28334"/>
                  </a:lnTo>
                  <a:lnTo>
                    <a:pt x="1934407" y="28334"/>
                  </a:lnTo>
                  <a:lnTo>
                    <a:pt x="1934407" y="7727"/>
                  </a:lnTo>
                  <a:lnTo>
                    <a:pt x="2003953" y="7727"/>
                  </a:lnTo>
                  <a:lnTo>
                    <a:pt x="2011680" y="0"/>
                  </a:lnTo>
                  <a:lnTo>
                    <a:pt x="2058044" y="0"/>
                  </a:lnTo>
                </a:path>
              </a:pathLst>
            </a:custGeom>
            <a:noFill/>
            <a:ln w="28575">
              <a:solidFill>
                <a:schemeClr val="accent5"/>
              </a:solidFill>
              <a:miter lim="800000"/>
              <a:headEnd/>
              <a:tailEnd/>
            </a:ln>
          </p:spPr>
          <p:txBody>
            <a:bodyPr rtlCol="0" anchor="ctr"/>
            <a:lstStyle/>
            <a:p>
              <a:pPr algn="ctr"/>
              <a:endParaRPr lang="en-US" dirty="0"/>
            </a:p>
          </p:txBody>
        </p:sp>
        <p:sp>
          <p:nvSpPr>
            <p:cNvPr id="158" name="Freeform: Shape 157">
              <a:extLst>
                <a:ext uri="{FF2B5EF4-FFF2-40B4-BE49-F238E27FC236}">
                  <a16:creationId xmlns:a16="http://schemas.microsoft.com/office/drawing/2014/main" xmlns="" id="{911C8BF5-BD8C-4E28-9AC9-C0BBF25A3378}"/>
                </a:ext>
              </a:extLst>
            </p:cNvPr>
            <p:cNvSpPr/>
            <p:nvPr/>
          </p:nvSpPr>
          <p:spPr bwMode="auto">
            <a:xfrm>
              <a:off x="8373843" y="2560320"/>
              <a:ext cx="1996226" cy="1246675"/>
            </a:xfrm>
            <a:custGeom>
              <a:avLst/>
              <a:gdLst>
                <a:gd name="connsiteX0" fmla="*/ 0 w 1996226"/>
                <a:gd name="connsiteY0" fmla="*/ 1246675 h 1246675"/>
                <a:gd name="connsiteX1" fmla="*/ 82425 w 1996226"/>
                <a:gd name="connsiteY1" fmla="*/ 1246675 h 1246675"/>
                <a:gd name="connsiteX2" fmla="*/ 82425 w 1996226"/>
                <a:gd name="connsiteY2" fmla="*/ 1133341 h 1246675"/>
                <a:gd name="connsiteX3" fmla="*/ 144244 w 1996226"/>
                <a:gd name="connsiteY3" fmla="*/ 1133341 h 1246675"/>
                <a:gd name="connsiteX4" fmla="*/ 144244 w 1996226"/>
                <a:gd name="connsiteY4" fmla="*/ 1056068 h 1246675"/>
                <a:gd name="connsiteX5" fmla="*/ 216365 w 1996226"/>
                <a:gd name="connsiteY5" fmla="*/ 1056068 h 1246675"/>
                <a:gd name="connsiteX6" fmla="*/ 216365 w 1996226"/>
                <a:gd name="connsiteY6" fmla="*/ 968491 h 1246675"/>
                <a:gd name="connsiteX7" fmla="*/ 301366 w 1996226"/>
                <a:gd name="connsiteY7" fmla="*/ 968491 h 1246675"/>
                <a:gd name="connsiteX8" fmla="*/ 301366 w 1996226"/>
                <a:gd name="connsiteY8" fmla="*/ 878339 h 1246675"/>
                <a:gd name="connsiteX9" fmla="*/ 363185 w 1996226"/>
                <a:gd name="connsiteY9" fmla="*/ 878339 h 1246675"/>
                <a:gd name="connsiteX10" fmla="*/ 363185 w 1996226"/>
                <a:gd name="connsiteY10" fmla="*/ 793339 h 1246675"/>
                <a:gd name="connsiteX11" fmla="*/ 443034 w 1996226"/>
                <a:gd name="connsiteY11" fmla="*/ 793339 h 1246675"/>
                <a:gd name="connsiteX12" fmla="*/ 443034 w 1996226"/>
                <a:gd name="connsiteY12" fmla="*/ 695459 h 1246675"/>
                <a:gd name="connsiteX13" fmla="*/ 515155 w 1996226"/>
                <a:gd name="connsiteY13" fmla="*/ 695459 h 1246675"/>
                <a:gd name="connsiteX14" fmla="*/ 515155 w 1996226"/>
                <a:gd name="connsiteY14" fmla="*/ 623337 h 1246675"/>
                <a:gd name="connsiteX15" fmla="*/ 576974 w 1996226"/>
                <a:gd name="connsiteY15" fmla="*/ 623337 h 1246675"/>
                <a:gd name="connsiteX16" fmla="*/ 576974 w 1996226"/>
                <a:gd name="connsiteY16" fmla="*/ 584701 h 1246675"/>
                <a:gd name="connsiteX17" fmla="*/ 649096 w 1996226"/>
                <a:gd name="connsiteY17" fmla="*/ 584701 h 1246675"/>
                <a:gd name="connsiteX18" fmla="*/ 649096 w 1996226"/>
                <a:gd name="connsiteY18" fmla="*/ 512579 h 1246675"/>
                <a:gd name="connsiteX19" fmla="*/ 726369 w 1996226"/>
                <a:gd name="connsiteY19" fmla="*/ 512579 h 1246675"/>
                <a:gd name="connsiteX20" fmla="*/ 726369 w 1996226"/>
                <a:gd name="connsiteY20" fmla="*/ 443033 h 1246675"/>
                <a:gd name="connsiteX21" fmla="*/ 795915 w 1996226"/>
                <a:gd name="connsiteY21" fmla="*/ 443033 h 1246675"/>
                <a:gd name="connsiteX22" fmla="*/ 795915 w 1996226"/>
                <a:gd name="connsiteY22" fmla="*/ 386366 h 1246675"/>
                <a:gd name="connsiteX23" fmla="*/ 873188 w 1996226"/>
                <a:gd name="connsiteY23" fmla="*/ 386366 h 1246675"/>
                <a:gd name="connsiteX24" fmla="*/ 873188 w 1996226"/>
                <a:gd name="connsiteY24" fmla="*/ 347730 h 1246675"/>
                <a:gd name="connsiteX25" fmla="*/ 940158 w 1996226"/>
                <a:gd name="connsiteY25" fmla="*/ 347730 h 1246675"/>
                <a:gd name="connsiteX26" fmla="*/ 940158 w 1996226"/>
                <a:gd name="connsiteY26" fmla="*/ 324548 h 1246675"/>
                <a:gd name="connsiteX27" fmla="*/ 1020007 w 1996226"/>
                <a:gd name="connsiteY27" fmla="*/ 324548 h 1246675"/>
                <a:gd name="connsiteX28" fmla="*/ 1020007 w 1996226"/>
                <a:gd name="connsiteY28" fmla="*/ 291063 h 1246675"/>
                <a:gd name="connsiteX29" fmla="*/ 1084402 w 1996226"/>
                <a:gd name="connsiteY29" fmla="*/ 291063 h 1246675"/>
                <a:gd name="connsiteX30" fmla="*/ 1084402 w 1996226"/>
                <a:gd name="connsiteY30" fmla="*/ 291063 h 1246675"/>
                <a:gd name="connsiteX31" fmla="*/ 1084402 w 1996226"/>
                <a:gd name="connsiteY31" fmla="*/ 291063 h 1246675"/>
                <a:gd name="connsiteX32" fmla="*/ 1084402 w 1996226"/>
                <a:gd name="connsiteY32" fmla="*/ 265305 h 1246675"/>
                <a:gd name="connsiteX33" fmla="*/ 1164251 w 1996226"/>
                <a:gd name="connsiteY33" fmla="*/ 265305 h 1246675"/>
                <a:gd name="connsiteX34" fmla="*/ 1164251 w 1996226"/>
                <a:gd name="connsiteY34" fmla="*/ 239547 h 1246675"/>
                <a:gd name="connsiteX35" fmla="*/ 1231221 w 1996226"/>
                <a:gd name="connsiteY35" fmla="*/ 239547 h 1246675"/>
                <a:gd name="connsiteX36" fmla="*/ 1231221 w 1996226"/>
                <a:gd name="connsiteY36" fmla="*/ 206062 h 1246675"/>
                <a:gd name="connsiteX37" fmla="*/ 1305918 w 1996226"/>
                <a:gd name="connsiteY37" fmla="*/ 206062 h 1246675"/>
                <a:gd name="connsiteX38" fmla="*/ 1305918 w 1996226"/>
                <a:gd name="connsiteY38" fmla="*/ 188032 h 1246675"/>
                <a:gd name="connsiteX39" fmla="*/ 1378040 w 1996226"/>
                <a:gd name="connsiteY39" fmla="*/ 188032 h 1246675"/>
                <a:gd name="connsiteX40" fmla="*/ 1378040 w 1996226"/>
                <a:gd name="connsiteY40" fmla="*/ 146819 h 1246675"/>
                <a:gd name="connsiteX41" fmla="*/ 1447586 w 1996226"/>
                <a:gd name="connsiteY41" fmla="*/ 146819 h 1246675"/>
                <a:gd name="connsiteX42" fmla="*/ 1447586 w 1996226"/>
                <a:gd name="connsiteY42" fmla="*/ 133940 h 1246675"/>
                <a:gd name="connsiteX43" fmla="*/ 1511980 w 1996226"/>
                <a:gd name="connsiteY43" fmla="*/ 133940 h 1246675"/>
                <a:gd name="connsiteX44" fmla="*/ 1511980 w 1996226"/>
                <a:gd name="connsiteY44" fmla="*/ 126213 h 1246675"/>
                <a:gd name="connsiteX45" fmla="*/ 1596981 w 1996226"/>
                <a:gd name="connsiteY45" fmla="*/ 126213 h 1246675"/>
                <a:gd name="connsiteX46" fmla="*/ 1596981 w 1996226"/>
                <a:gd name="connsiteY46" fmla="*/ 100455 h 1246675"/>
                <a:gd name="connsiteX47" fmla="*/ 1663951 w 1996226"/>
                <a:gd name="connsiteY47" fmla="*/ 100455 h 1246675"/>
                <a:gd name="connsiteX48" fmla="*/ 1663951 w 1996226"/>
                <a:gd name="connsiteY48" fmla="*/ 46364 h 1246675"/>
                <a:gd name="connsiteX49" fmla="*/ 1746376 w 1996226"/>
                <a:gd name="connsiteY49" fmla="*/ 46364 h 1246675"/>
                <a:gd name="connsiteX50" fmla="*/ 1746376 w 1996226"/>
                <a:gd name="connsiteY50" fmla="*/ 10303 h 1246675"/>
                <a:gd name="connsiteX51" fmla="*/ 1818497 w 1996226"/>
                <a:gd name="connsiteY51" fmla="*/ 10303 h 1246675"/>
                <a:gd name="connsiteX52" fmla="*/ 1818497 w 1996226"/>
                <a:gd name="connsiteY52" fmla="*/ 2576 h 1246675"/>
                <a:gd name="connsiteX53" fmla="*/ 1944710 w 1996226"/>
                <a:gd name="connsiteY53" fmla="*/ 2576 h 1246675"/>
                <a:gd name="connsiteX54" fmla="*/ 1944710 w 1996226"/>
                <a:gd name="connsiteY54" fmla="*/ 0 h 1246675"/>
                <a:gd name="connsiteX55" fmla="*/ 1996226 w 1996226"/>
                <a:gd name="connsiteY55" fmla="*/ 0 h 124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96226" h="1246675">
                  <a:moveTo>
                    <a:pt x="0" y="1246675"/>
                  </a:moveTo>
                  <a:lnTo>
                    <a:pt x="82425" y="1246675"/>
                  </a:lnTo>
                  <a:lnTo>
                    <a:pt x="82425" y="1133341"/>
                  </a:lnTo>
                  <a:lnTo>
                    <a:pt x="144244" y="1133341"/>
                  </a:lnTo>
                  <a:lnTo>
                    <a:pt x="144244" y="1056068"/>
                  </a:lnTo>
                  <a:lnTo>
                    <a:pt x="216365" y="1056068"/>
                  </a:lnTo>
                  <a:lnTo>
                    <a:pt x="216365" y="968491"/>
                  </a:lnTo>
                  <a:lnTo>
                    <a:pt x="301366" y="968491"/>
                  </a:lnTo>
                  <a:lnTo>
                    <a:pt x="301366" y="878339"/>
                  </a:lnTo>
                  <a:lnTo>
                    <a:pt x="363185" y="878339"/>
                  </a:lnTo>
                  <a:lnTo>
                    <a:pt x="363185" y="793339"/>
                  </a:lnTo>
                  <a:lnTo>
                    <a:pt x="443034" y="793339"/>
                  </a:lnTo>
                  <a:lnTo>
                    <a:pt x="443034" y="695459"/>
                  </a:lnTo>
                  <a:lnTo>
                    <a:pt x="515155" y="695459"/>
                  </a:lnTo>
                  <a:lnTo>
                    <a:pt x="515155" y="623337"/>
                  </a:lnTo>
                  <a:lnTo>
                    <a:pt x="576974" y="623337"/>
                  </a:lnTo>
                  <a:lnTo>
                    <a:pt x="576974" y="584701"/>
                  </a:lnTo>
                  <a:lnTo>
                    <a:pt x="649096" y="584701"/>
                  </a:lnTo>
                  <a:lnTo>
                    <a:pt x="649096" y="512579"/>
                  </a:lnTo>
                  <a:lnTo>
                    <a:pt x="726369" y="512579"/>
                  </a:lnTo>
                  <a:lnTo>
                    <a:pt x="726369" y="443033"/>
                  </a:lnTo>
                  <a:lnTo>
                    <a:pt x="795915" y="443033"/>
                  </a:lnTo>
                  <a:lnTo>
                    <a:pt x="795915" y="386366"/>
                  </a:lnTo>
                  <a:lnTo>
                    <a:pt x="873188" y="386366"/>
                  </a:lnTo>
                  <a:lnTo>
                    <a:pt x="873188" y="347730"/>
                  </a:lnTo>
                  <a:lnTo>
                    <a:pt x="940158" y="347730"/>
                  </a:lnTo>
                  <a:lnTo>
                    <a:pt x="940158" y="324548"/>
                  </a:lnTo>
                  <a:lnTo>
                    <a:pt x="1020007" y="324548"/>
                  </a:lnTo>
                  <a:lnTo>
                    <a:pt x="1020007" y="291063"/>
                  </a:lnTo>
                  <a:lnTo>
                    <a:pt x="1084402" y="291063"/>
                  </a:lnTo>
                  <a:lnTo>
                    <a:pt x="1084402" y="291063"/>
                  </a:lnTo>
                  <a:lnTo>
                    <a:pt x="1084402" y="291063"/>
                  </a:lnTo>
                  <a:lnTo>
                    <a:pt x="1084402" y="265305"/>
                  </a:lnTo>
                  <a:lnTo>
                    <a:pt x="1164251" y="265305"/>
                  </a:lnTo>
                  <a:lnTo>
                    <a:pt x="1164251" y="239547"/>
                  </a:lnTo>
                  <a:lnTo>
                    <a:pt x="1231221" y="239547"/>
                  </a:lnTo>
                  <a:lnTo>
                    <a:pt x="1231221" y="206062"/>
                  </a:lnTo>
                  <a:lnTo>
                    <a:pt x="1305918" y="206062"/>
                  </a:lnTo>
                  <a:lnTo>
                    <a:pt x="1305918" y="188032"/>
                  </a:lnTo>
                  <a:lnTo>
                    <a:pt x="1378040" y="188032"/>
                  </a:lnTo>
                  <a:lnTo>
                    <a:pt x="1378040" y="146819"/>
                  </a:lnTo>
                  <a:lnTo>
                    <a:pt x="1447586" y="146819"/>
                  </a:lnTo>
                  <a:lnTo>
                    <a:pt x="1447586" y="133940"/>
                  </a:lnTo>
                  <a:lnTo>
                    <a:pt x="1511980" y="133940"/>
                  </a:lnTo>
                  <a:lnTo>
                    <a:pt x="1511980" y="126213"/>
                  </a:lnTo>
                  <a:lnTo>
                    <a:pt x="1596981" y="126213"/>
                  </a:lnTo>
                  <a:lnTo>
                    <a:pt x="1596981" y="100455"/>
                  </a:lnTo>
                  <a:lnTo>
                    <a:pt x="1663951" y="100455"/>
                  </a:lnTo>
                  <a:lnTo>
                    <a:pt x="1663951" y="46364"/>
                  </a:lnTo>
                  <a:lnTo>
                    <a:pt x="1746376" y="46364"/>
                  </a:lnTo>
                  <a:lnTo>
                    <a:pt x="1746376" y="10303"/>
                  </a:lnTo>
                  <a:lnTo>
                    <a:pt x="1818497" y="10303"/>
                  </a:lnTo>
                  <a:lnTo>
                    <a:pt x="1818497" y="2576"/>
                  </a:lnTo>
                  <a:lnTo>
                    <a:pt x="1944710" y="2576"/>
                  </a:lnTo>
                  <a:lnTo>
                    <a:pt x="1944710" y="0"/>
                  </a:lnTo>
                  <a:lnTo>
                    <a:pt x="1996226" y="0"/>
                  </a:lnTo>
                </a:path>
              </a:pathLst>
            </a:custGeom>
            <a:noFill/>
            <a:ln w="28575">
              <a:solidFill>
                <a:schemeClr val="accent6"/>
              </a:solidFill>
              <a:miter lim="800000"/>
              <a:headEnd/>
              <a:tailEnd/>
            </a:ln>
          </p:spPr>
          <p:txBody>
            <a:bodyPr rtlCol="0" anchor="ctr"/>
            <a:lstStyle/>
            <a:p>
              <a:pPr algn="ctr"/>
              <a:endParaRPr lang="en-US" dirty="0"/>
            </a:p>
          </p:txBody>
        </p:sp>
        <p:sp>
          <p:nvSpPr>
            <p:cNvPr id="160" name="Freeform: Shape 159">
              <a:extLst>
                <a:ext uri="{FF2B5EF4-FFF2-40B4-BE49-F238E27FC236}">
                  <a16:creationId xmlns:a16="http://schemas.microsoft.com/office/drawing/2014/main" xmlns="" id="{9A9DD06B-5092-4CEF-B07E-04884066236C}"/>
                </a:ext>
              </a:extLst>
            </p:cNvPr>
            <p:cNvSpPr/>
            <p:nvPr/>
          </p:nvSpPr>
          <p:spPr bwMode="auto">
            <a:xfrm>
              <a:off x="7665505" y="4417454"/>
              <a:ext cx="2709715" cy="342578"/>
            </a:xfrm>
            <a:custGeom>
              <a:avLst/>
              <a:gdLst>
                <a:gd name="connsiteX0" fmla="*/ 0 w 2709715"/>
                <a:gd name="connsiteY0" fmla="*/ 342578 h 342578"/>
                <a:gd name="connsiteX1" fmla="*/ 54092 w 2709715"/>
                <a:gd name="connsiteY1" fmla="*/ 342578 h 342578"/>
                <a:gd name="connsiteX2" fmla="*/ 54092 w 2709715"/>
                <a:gd name="connsiteY2" fmla="*/ 324547 h 342578"/>
                <a:gd name="connsiteX3" fmla="*/ 149395 w 2709715"/>
                <a:gd name="connsiteY3" fmla="*/ 324547 h 342578"/>
                <a:gd name="connsiteX4" fmla="*/ 149395 w 2709715"/>
                <a:gd name="connsiteY4" fmla="*/ 303941 h 342578"/>
                <a:gd name="connsiteX5" fmla="*/ 255002 w 2709715"/>
                <a:gd name="connsiteY5" fmla="*/ 303941 h 342578"/>
                <a:gd name="connsiteX6" fmla="*/ 255002 w 2709715"/>
                <a:gd name="connsiteY6" fmla="*/ 285911 h 342578"/>
                <a:gd name="connsiteX7" fmla="*/ 350306 w 2709715"/>
                <a:gd name="connsiteY7" fmla="*/ 285911 h 342578"/>
                <a:gd name="connsiteX8" fmla="*/ 350306 w 2709715"/>
                <a:gd name="connsiteY8" fmla="*/ 262729 h 342578"/>
                <a:gd name="connsiteX9" fmla="*/ 430155 w 2709715"/>
                <a:gd name="connsiteY9" fmla="*/ 262729 h 342578"/>
                <a:gd name="connsiteX10" fmla="*/ 430155 w 2709715"/>
                <a:gd name="connsiteY10" fmla="*/ 239547 h 342578"/>
                <a:gd name="connsiteX11" fmla="*/ 538337 w 2709715"/>
                <a:gd name="connsiteY11" fmla="*/ 239547 h 342578"/>
                <a:gd name="connsiteX12" fmla="*/ 538337 w 2709715"/>
                <a:gd name="connsiteY12" fmla="*/ 221516 h 342578"/>
                <a:gd name="connsiteX13" fmla="*/ 633641 w 2709715"/>
                <a:gd name="connsiteY13" fmla="*/ 221516 h 342578"/>
                <a:gd name="connsiteX14" fmla="*/ 633641 w 2709715"/>
                <a:gd name="connsiteY14" fmla="*/ 193183 h 342578"/>
                <a:gd name="connsiteX15" fmla="*/ 728945 w 2709715"/>
                <a:gd name="connsiteY15" fmla="*/ 193183 h 342578"/>
                <a:gd name="connsiteX16" fmla="*/ 728945 w 2709715"/>
                <a:gd name="connsiteY16" fmla="*/ 172576 h 342578"/>
                <a:gd name="connsiteX17" fmla="*/ 829400 w 2709715"/>
                <a:gd name="connsiteY17" fmla="*/ 172576 h 342578"/>
                <a:gd name="connsiteX18" fmla="*/ 829400 w 2709715"/>
                <a:gd name="connsiteY18" fmla="*/ 159698 h 342578"/>
                <a:gd name="connsiteX19" fmla="*/ 914400 w 2709715"/>
                <a:gd name="connsiteY19" fmla="*/ 159698 h 342578"/>
                <a:gd name="connsiteX20" fmla="*/ 914400 w 2709715"/>
                <a:gd name="connsiteY20" fmla="*/ 149394 h 342578"/>
                <a:gd name="connsiteX21" fmla="*/ 1007128 w 2709715"/>
                <a:gd name="connsiteY21" fmla="*/ 149394 h 342578"/>
                <a:gd name="connsiteX22" fmla="*/ 1007128 w 2709715"/>
                <a:gd name="connsiteY22" fmla="*/ 139091 h 342578"/>
                <a:gd name="connsiteX23" fmla="*/ 1115311 w 2709715"/>
                <a:gd name="connsiteY23" fmla="*/ 139091 h 342578"/>
                <a:gd name="connsiteX24" fmla="*/ 1115311 w 2709715"/>
                <a:gd name="connsiteY24" fmla="*/ 118485 h 342578"/>
                <a:gd name="connsiteX25" fmla="*/ 1208039 w 2709715"/>
                <a:gd name="connsiteY25" fmla="*/ 118485 h 342578"/>
                <a:gd name="connsiteX26" fmla="*/ 1208039 w 2709715"/>
                <a:gd name="connsiteY26" fmla="*/ 100455 h 342578"/>
                <a:gd name="connsiteX27" fmla="*/ 1300767 w 2709715"/>
                <a:gd name="connsiteY27" fmla="*/ 100455 h 342578"/>
                <a:gd name="connsiteX28" fmla="*/ 1300767 w 2709715"/>
                <a:gd name="connsiteY28" fmla="*/ 87576 h 342578"/>
                <a:gd name="connsiteX29" fmla="*/ 1406373 w 2709715"/>
                <a:gd name="connsiteY29" fmla="*/ 87576 h 342578"/>
                <a:gd name="connsiteX30" fmla="*/ 1406373 w 2709715"/>
                <a:gd name="connsiteY30" fmla="*/ 77273 h 342578"/>
                <a:gd name="connsiteX31" fmla="*/ 1496525 w 2709715"/>
                <a:gd name="connsiteY31" fmla="*/ 77273 h 342578"/>
                <a:gd name="connsiteX32" fmla="*/ 1496525 w 2709715"/>
                <a:gd name="connsiteY32" fmla="*/ 72121 h 342578"/>
                <a:gd name="connsiteX33" fmla="*/ 1589253 w 2709715"/>
                <a:gd name="connsiteY33" fmla="*/ 72121 h 342578"/>
                <a:gd name="connsiteX34" fmla="*/ 1589253 w 2709715"/>
                <a:gd name="connsiteY34" fmla="*/ 66970 h 342578"/>
                <a:gd name="connsiteX35" fmla="*/ 1687133 w 2709715"/>
                <a:gd name="connsiteY35" fmla="*/ 66970 h 342578"/>
                <a:gd name="connsiteX36" fmla="*/ 1687133 w 2709715"/>
                <a:gd name="connsiteY36" fmla="*/ 54091 h 342578"/>
                <a:gd name="connsiteX37" fmla="*/ 1888043 w 2709715"/>
                <a:gd name="connsiteY37" fmla="*/ 54091 h 342578"/>
                <a:gd name="connsiteX38" fmla="*/ 1888043 w 2709715"/>
                <a:gd name="connsiteY38" fmla="*/ 38636 h 342578"/>
                <a:gd name="connsiteX39" fmla="*/ 1978195 w 2709715"/>
                <a:gd name="connsiteY39" fmla="*/ 38636 h 342578"/>
                <a:gd name="connsiteX40" fmla="*/ 1978195 w 2709715"/>
                <a:gd name="connsiteY40" fmla="*/ 33485 h 342578"/>
                <a:gd name="connsiteX41" fmla="*/ 2073499 w 2709715"/>
                <a:gd name="connsiteY41" fmla="*/ 33485 h 342578"/>
                <a:gd name="connsiteX42" fmla="*/ 2073499 w 2709715"/>
                <a:gd name="connsiteY42" fmla="*/ 25757 h 342578"/>
                <a:gd name="connsiteX43" fmla="*/ 2171378 w 2709715"/>
                <a:gd name="connsiteY43" fmla="*/ 25757 h 342578"/>
                <a:gd name="connsiteX44" fmla="*/ 2171378 w 2709715"/>
                <a:gd name="connsiteY44" fmla="*/ 15454 h 342578"/>
                <a:gd name="connsiteX45" fmla="*/ 2351683 w 2709715"/>
                <a:gd name="connsiteY45" fmla="*/ 15454 h 342578"/>
                <a:gd name="connsiteX46" fmla="*/ 2351683 w 2709715"/>
                <a:gd name="connsiteY46" fmla="*/ 10303 h 342578"/>
                <a:gd name="connsiteX47" fmla="*/ 2658200 w 2709715"/>
                <a:gd name="connsiteY47" fmla="*/ 10303 h 342578"/>
                <a:gd name="connsiteX48" fmla="*/ 2658200 w 2709715"/>
                <a:gd name="connsiteY48" fmla="*/ 0 h 342578"/>
                <a:gd name="connsiteX49" fmla="*/ 2709715 w 2709715"/>
                <a:gd name="connsiteY49" fmla="*/ 0 h 3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09715" h="342578">
                  <a:moveTo>
                    <a:pt x="0" y="342578"/>
                  </a:moveTo>
                  <a:lnTo>
                    <a:pt x="54092" y="342578"/>
                  </a:lnTo>
                  <a:lnTo>
                    <a:pt x="54092" y="324547"/>
                  </a:lnTo>
                  <a:lnTo>
                    <a:pt x="149395" y="324547"/>
                  </a:lnTo>
                  <a:lnTo>
                    <a:pt x="149395" y="303941"/>
                  </a:lnTo>
                  <a:lnTo>
                    <a:pt x="255002" y="303941"/>
                  </a:lnTo>
                  <a:lnTo>
                    <a:pt x="255002" y="285911"/>
                  </a:lnTo>
                  <a:lnTo>
                    <a:pt x="350306" y="285911"/>
                  </a:lnTo>
                  <a:lnTo>
                    <a:pt x="350306" y="262729"/>
                  </a:lnTo>
                  <a:lnTo>
                    <a:pt x="430155" y="262729"/>
                  </a:lnTo>
                  <a:lnTo>
                    <a:pt x="430155" y="239547"/>
                  </a:lnTo>
                  <a:lnTo>
                    <a:pt x="538337" y="239547"/>
                  </a:lnTo>
                  <a:lnTo>
                    <a:pt x="538337" y="221516"/>
                  </a:lnTo>
                  <a:lnTo>
                    <a:pt x="633641" y="221516"/>
                  </a:lnTo>
                  <a:lnTo>
                    <a:pt x="633641" y="193183"/>
                  </a:lnTo>
                  <a:lnTo>
                    <a:pt x="728945" y="193183"/>
                  </a:lnTo>
                  <a:lnTo>
                    <a:pt x="728945" y="172576"/>
                  </a:lnTo>
                  <a:lnTo>
                    <a:pt x="829400" y="172576"/>
                  </a:lnTo>
                  <a:lnTo>
                    <a:pt x="829400" y="159698"/>
                  </a:lnTo>
                  <a:lnTo>
                    <a:pt x="914400" y="159698"/>
                  </a:lnTo>
                  <a:lnTo>
                    <a:pt x="914400" y="149394"/>
                  </a:lnTo>
                  <a:lnTo>
                    <a:pt x="1007128" y="149394"/>
                  </a:lnTo>
                  <a:lnTo>
                    <a:pt x="1007128" y="139091"/>
                  </a:lnTo>
                  <a:lnTo>
                    <a:pt x="1115311" y="139091"/>
                  </a:lnTo>
                  <a:lnTo>
                    <a:pt x="1115311" y="118485"/>
                  </a:lnTo>
                  <a:lnTo>
                    <a:pt x="1208039" y="118485"/>
                  </a:lnTo>
                  <a:lnTo>
                    <a:pt x="1208039" y="100455"/>
                  </a:lnTo>
                  <a:lnTo>
                    <a:pt x="1300767" y="100455"/>
                  </a:lnTo>
                  <a:lnTo>
                    <a:pt x="1300767" y="87576"/>
                  </a:lnTo>
                  <a:lnTo>
                    <a:pt x="1406373" y="87576"/>
                  </a:lnTo>
                  <a:lnTo>
                    <a:pt x="1406373" y="77273"/>
                  </a:lnTo>
                  <a:lnTo>
                    <a:pt x="1496525" y="77273"/>
                  </a:lnTo>
                  <a:lnTo>
                    <a:pt x="1496525" y="72121"/>
                  </a:lnTo>
                  <a:lnTo>
                    <a:pt x="1589253" y="72121"/>
                  </a:lnTo>
                  <a:lnTo>
                    <a:pt x="1589253" y="66970"/>
                  </a:lnTo>
                  <a:lnTo>
                    <a:pt x="1687133" y="66970"/>
                  </a:lnTo>
                  <a:lnTo>
                    <a:pt x="1687133" y="54091"/>
                  </a:lnTo>
                  <a:lnTo>
                    <a:pt x="1888043" y="54091"/>
                  </a:lnTo>
                  <a:lnTo>
                    <a:pt x="1888043" y="38636"/>
                  </a:lnTo>
                  <a:lnTo>
                    <a:pt x="1978195" y="38636"/>
                  </a:lnTo>
                  <a:lnTo>
                    <a:pt x="1978195" y="33485"/>
                  </a:lnTo>
                  <a:lnTo>
                    <a:pt x="2073499" y="33485"/>
                  </a:lnTo>
                  <a:lnTo>
                    <a:pt x="2073499" y="25757"/>
                  </a:lnTo>
                  <a:lnTo>
                    <a:pt x="2171378" y="25757"/>
                  </a:lnTo>
                  <a:lnTo>
                    <a:pt x="2171378" y="15454"/>
                  </a:lnTo>
                  <a:lnTo>
                    <a:pt x="2351683" y="15454"/>
                  </a:lnTo>
                  <a:lnTo>
                    <a:pt x="2351683" y="10303"/>
                  </a:lnTo>
                  <a:lnTo>
                    <a:pt x="2658200" y="10303"/>
                  </a:lnTo>
                  <a:lnTo>
                    <a:pt x="2658200" y="0"/>
                  </a:lnTo>
                  <a:lnTo>
                    <a:pt x="2709715" y="0"/>
                  </a:lnTo>
                </a:path>
              </a:pathLst>
            </a:custGeom>
            <a:noFill/>
            <a:ln w="28575">
              <a:solidFill>
                <a:schemeClr val="accent5"/>
              </a:solidFill>
              <a:miter lim="800000"/>
              <a:headEnd/>
              <a:tailEnd/>
            </a:ln>
          </p:spPr>
          <p:txBody>
            <a:bodyPr rtlCol="0" anchor="ctr"/>
            <a:lstStyle/>
            <a:p>
              <a:pPr algn="ctr"/>
              <a:endParaRPr lang="en-US" dirty="0"/>
            </a:p>
          </p:txBody>
        </p:sp>
      </p:grpSp>
      <p:sp>
        <p:nvSpPr>
          <p:cNvPr id="2" name="Title 1">
            <a:extLst>
              <a:ext uri="{FF2B5EF4-FFF2-40B4-BE49-F238E27FC236}">
                <a16:creationId xmlns:a16="http://schemas.microsoft.com/office/drawing/2014/main" xmlns="" id="{CDA42DBD-D920-45F5-9892-8C9962974D40}"/>
              </a:ext>
            </a:extLst>
          </p:cNvPr>
          <p:cNvSpPr>
            <a:spLocks noGrp="1"/>
          </p:cNvSpPr>
          <p:nvPr>
            <p:ph type="title"/>
          </p:nvPr>
        </p:nvSpPr>
        <p:spPr/>
        <p:txBody>
          <a:bodyPr/>
          <a:lstStyle/>
          <a:p>
            <a:pPr algn="ctr"/>
            <a:r>
              <a:rPr lang="en-US" dirty="0">
                <a:solidFill>
                  <a:schemeClr val="bg1"/>
                </a:solidFill>
              </a:rPr>
              <a:t>WHO SOLIDARITY: 28-Day Mortality for </a:t>
            </a:r>
            <a:br>
              <a:rPr lang="en-US" dirty="0">
                <a:solidFill>
                  <a:schemeClr val="bg1"/>
                </a:solidFill>
              </a:rPr>
            </a:br>
            <a:r>
              <a:rPr lang="en-US" dirty="0">
                <a:solidFill>
                  <a:schemeClr val="bg1"/>
                </a:solidFill>
              </a:rPr>
              <a:t>Patients Treated With LPV/RTV or Interferon</a:t>
            </a:r>
          </a:p>
        </p:txBody>
      </p:sp>
      <p:grpSp>
        <p:nvGrpSpPr>
          <p:cNvPr id="28" name="Group 1">
            <a:extLst>
              <a:ext uri="{FF2B5EF4-FFF2-40B4-BE49-F238E27FC236}">
                <a16:creationId xmlns:a16="http://schemas.microsoft.com/office/drawing/2014/main" xmlns="" id="{ECB0627C-9430-45BC-8212-672810F2D43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C585D279-4339-4D4B-84EB-7D47A18DB228}"/>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CB007BCA-66FC-4E7A-AC58-993F957C4BE0}"/>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xmlns="" id="{45032827-58BD-405E-9D11-19459A233924}"/>
              </a:ext>
            </a:extLst>
          </p:cNvPr>
          <p:cNvSpPr txBox="1"/>
          <p:nvPr/>
        </p:nvSpPr>
        <p:spPr bwMode="auto">
          <a:xfrm>
            <a:off x="1241339" y="1496807"/>
            <a:ext cx="436275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LPV/RTV</a:t>
            </a:r>
          </a:p>
        </p:txBody>
      </p:sp>
      <p:sp>
        <p:nvSpPr>
          <p:cNvPr id="4" name="Text Box 15">
            <a:extLst>
              <a:ext uri="{FF2B5EF4-FFF2-40B4-BE49-F238E27FC236}">
                <a16:creationId xmlns:a16="http://schemas.microsoft.com/office/drawing/2014/main" xmlns="" id="{45CB509F-5C2C-4DA7-AC6C-B595020267F0}"/>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Pan. </a:t>
            </a:r>
            <a:r>
              <a:rPr lang="en-US" altLang="en-US" sz="1200" b="0" spc="-10" dirty="0" err="1">
                <a:solidFill>
                  <a:schemeClr val="bg2"/>
                </a:solidFill>
                <a:latin typeface="Calibri" panose="020F0502020204030204" pitchFamily="34" charset="0"/>
              </a:rPr>
              <a:t>MedRxiv</a:t>
            </a:r>
            <a:r>
              <a:rPr lang="en-US" altLang="en-US" sz="1200" b="0" spc="-10" dirty="0">
                <a:solidFill>
                  <a:schemeClr val="bg2"/>
                </a:solidFill>
                <a:latin typeface="Calibri" panose="020F0502020204030204" pitchFamily="34" charset="0"/>
              </a:rPr>
              <a:t>. 2020;[Preprint]. Note: this publication has not been peer reviewed. </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 xmlns:p14="http://schemas.microsoft.com/office/powerpoint/2010/main" val="8938480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C769E-5F47-465D-8601-0AFFA00E0D1C}"/>
              </a:ext>
            </a:extLst>
          </p:cNvPr>
          <p:cNvSpPr>
            <a:spLocks noGrp="1"/>
          </p:cNvSpPr>
          <p:nvPr>
            <p:ph type="title"/>
          </p:nvPr>
        </p:nvSpPr>
        <p:spPr/>
        <p:txBody>
          <a:bodyPr/>
          <a:lstStyle/>
          <a:p>
            <a:pPr algn="ctr"/>
            <a:r>
              <a:rPr lang="en-US" dirty="0">
                <a:solidFill>
                  <a:schemeClr val="bg1"/>
                </a:solidFill>
              </a:rPr>
              <a:t>WHO </a:t>
            </a:r>
            <a:r>
              <a:rPr lang="en-US" dirty="0" smtClean="0">
                <a:solidFill>
                  <a:schemeClr val="bg1"/>
                </a:solidFill>
              </a:rPr>
              <a:t>SOLIDARITY</a:t>
            </a:r>
            <a:endParaRPr lang="en-US" dirty="0">
              <a:solidFill>
                <a:schemeClr val="bg1"/>
              </a:solidFill>
            </a:endParaRPr>
          </a:p>
        </p:txBody>
      </p:sp>
      <p:sp>
        <p:nvSpPr>
          <p:cNvPr id="3" name="Content Placeholder 2">
            <a:extLst>
              <a:ext uri="{FF2B5EF4-FFF2-40B4-BE49-F238E27FC236}">
                <a16:creationId xmlns:a16="http://schemas.microsoft.com/office/drawing/2014/main" xmlns="" id="{9C5005E3-7B78-43F0-8E36-E7739E323C3B}"/>
              </a:ext>
            </a:extLst>
          </p:cNvPr>
          <p:cNvSpPr>
            <a:spLocks noGrp="1"/>
          </p:cNvSpPr>
          <p:nvPr>
            <p:ph idx="1"/>
          </p:nvPr>
        </p:nvSpPr>
        <p:spPr/>
        <p:txBody>
          <a:bodyPr/>
          <a:lstStyle/>
          <a:p>
            <a:r>
              <a:rPr lang="ro-RO" sz="2400" dirty="0" smtClean="0"/>
              <a:t>Niciun medicament studiat nu a reușit să îmbunătățească rata mortalității la 28 de zile la nivel global sau în subgrupurile de studiu (în funcție de vârstă, ventilație mecanică, regiunea geografică sau utilizarea corticoterapiei)</a:t>
            </a:r>
          </a:p>
          <a:p>
            <a:r>
              <a:rPr lang="ro-RO" sz="2400" dirty="0" smtClean="0"/>
              <a:t>Niciun medicament studiat nu a condus la o rată scăzută de ventilație în rândul pacienților care nu erau deja ventilați</a:t>
            </a:r>
            <a:endParaRPr lang="en-US" sz="2400" dirty="0" smtClean="0"/>
          </a:p>
          <a:p>
            <a:r>
              <a:rPr lang="ro-RO" sz="2400" dirty="0" smtClean="0"/>
              <a:t>Proporția pacienților spitalizați în ziua a 7-a a fost crescută, în mod similar, pentru fiecare medicament studiat vs grupurile placebo</a:t>
            </a:r>
            <a:endParaRPr lang="en-US" sz="2400" dirty="0" smtClean="0"/>
          </a:p>
          <a:p>
            <a:pPr lvl="1"/>
            <a:r>
              <a:rPr lang="ro-RO" sz="2400" dirty="0" smtClean="0"/>
              <a:t>Având în vedere că ratele de spitalizare crescute au fost similare pentru toate cele 3 medicamente studiate (remdesivir, hidroxiclorochină și LPV/RTV), cercetătorii au concluzionat că niciunul dintre cele 3 medicamente nu a accelerat recuperarea</a:t>
            </a:r>
            <a:endParaRPr lang="en-US" sz="2400" dirty="0" smtClean="0"/>
          </a:p>
          <a:p>
            <a:endParaRPr lang="en-US" sz="2400" dirty="0"/>
          </a:p>
        </p:txBody>
      </p:sp>
      <p:grpSp>
        <p:nvGrpSpPr>
          <p:cNvPr id="4" name="Group 1">
            <a:extLst>
              <a:ext uri="{FF2B5EF4-FFF2-40B4-BE49-F238E27FC236}">
                <a16:creationId xmlns:a16="http://schemas.microsoft.com/office/drawing/2014/main" xmlns="" id="{490A3031-0D36-489F-A7D6-0A53EEF75F16}"/>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a16="http://schemas.microsoft.com/office/drawing/2014/main" xmlns="" id="{8A6B3691-114A-46AF-99DD-02E9D2BA09E3}"/>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xmlns="" id="{F8E3FF6F-D1CA-4177-94B6-6C5F804B602B}"/>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9" name="Text Box 15">
            <a:extLst>
              <a:ext uri="{FF2B5EF4-FFF2-40B4-BE49-F238E27FC236}">
                <a16:creationId xmlns:a16="http://schemas.microsoft.com/office/drawing/2014/main" xmlns="" id="{9FBF0FAC-47C9-4481-800F-83D15C07FF37}"/>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Pan. </a:t>
            </a:r>
            <a:r>
              <a:rPr lang="en-US" altLang="en-US" sz="1200" b="0" spc="-10" dirty="0" err="1">
                <a:solidFill>
                  <a:schemeClr val="bg2"/>
                </a:solidFill>
                <a:latin typeface="Calibri" panose="020F0502020204030204" pitchFamily="34" charset="0"/>
              </a:rPr>
              <a:t>MedRxiv</a:t>
            </a:r>
            <a:r>
              <a:rPr lang="en-US" altLang="en-US" sz="1200" b="0" spc="-10" dirty="0">
                <a:solidFill>
                  <a:schemeClr val="bg2"/>
                </a:solidFill>
                <a:latin typeface="Calibri" panose="020F0502020204030204" pitchFamily="34" charset="0"/>
              </a:rPr>
              <a:t>. 2020;[Preprint]. Note: this publication has not been peer reviewed. NCT04280705.</a:t>
            </a:r>
            <a:endParaRPr lang="en-US" altLang="en-US" sz="1200" b="0" dirty="0">
              <a:solidFill>
                <a:schemeClr val="bg2"/>
              </a:solidFill>
              <a:latin typeface="Calibri" panose="020F0502020204030204" pitchFamily="34" charset="0"/>
              <a:cs typeface="+mn-cs"/>
            </a:endParaRPr>
          </a:p>
        </p:txBody>
      </p:sp>
      <p:sp>
        <p:nvSpPr>
          <p:cNvPr id="11" name="Rectangle 10">
            <a:extLst>
              <a:ext uri="{FF2B5EF4-FFF2-40B4-BE49-F238E27FC236}">
                <a16:creationId xmlns:a16="http://schemas.microsoft.com/office/drawing/2014/main" xmlns="" id="{C351CCD0-7C73-43C0-94B2-2EBE1696713B}"/>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 xmlns:p14="http://schemas.microsoft.com/office/powerpoint/2010/main" val="35708979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081AEA-68D5-47B0-8F3F-58081B5D8235}"/>
              </a:ext>
            </a:extLst>
          </p:cNvPr>
          <p:cNvSpPr>
            <a:spLocks noGrp="1"/>
          </p:cNvSpPr>
          <p:nvPr>
            <p:ph type="title"/>
          </p:nvPr>
        </p:nvSpPr>
        <p:spPr>
          <a:xfrm>
            <a:off x="177421" y="238128"/>
            <a:ext cx="11304782" cy="512499"/>
          </a:xfrm>
        </p:spPr>
        <p:txBody>
          <a:bodyPr/>
          <a:lstStyle/>
          <a:p>
            <a:r>
              <a:rPr lang="en-US" dirty="0">
                <a:solidFill>
                  <a:schemeClr val="bg1"/>
                </a:solidFill>
              </a:rPr>
              <a:t>FDA </a:t>
            </a:r>
            <a:r>
              <a:rPr lang="ro-RO" dirty="0" smtClean="0">
                <a:solidFill>
                  <a:schemeClr val="bg1"/>
                </a:solidFill>
              </a:rPr>
              <a:t>EUA-</a:t>
            </a:r>
            <a:r>
              <a:rPr lang="en-US" dirty="0" err="1" smtClean="0">
                <a:solidFill>
                  <a:schemeClr val="bg1"/>
                </a:solidFill>
              </a:rPr>
              <a:t>Bamlanivimab</a:t>
            </a:r>
            <a:r>
              <a:rPr lang="en-US" dirty="0" smtClean="0">
                <a:solidFill>
                  <a:schemeClr val="bg1"/>
                </a:solidFill>
              </a:rPr>
              <a:t> </a:t>
            </a:r>
            <a:r>
              <a:rPr lang="ro-RO" dirty="0" smtClean="0">
                <a:solidFill>
                  <a:schemeClr val="bg1"/>
                </a:solidFill>
              </a:rPr>
              <a:t>pentru tratamentul </a:t>
            </a:r>
            <a:r>
              <a:rPr lang="en-US" dirty="0" smtClean="0">
                <a:solidFill>
                  <a:schemeClr val="bg1"/>
                </a:solidFill>
              </a:rPr>
              <a:t>COVID-19</a:t>
            </a:r>
            <a:endParaRPr lang="en-US" dirty="0">
              <a:solidFill>
                <a:schemeClr val="bg1"/>
              </a:solidFill>
            </a:endParaRPr>
          </a:p>
        </p:txBody>
      </p:sp>
      <p:sp>
        <p:nvSpPr>
          <p:cNvPr id="3" name="Content Placeholder 2">
            <a:extLst>
              <a:ext uri="{FF2B5EF4-FFF2-40B4-BE49-F238E27FC236}">
                <a16:creationId xmlns:a16="http://schemas.microsoft.com/office/drawing/2014/main" xmlns="" id="{C9EE760D-0569-4C28-8AEC-499CBF59592C}"/>
              </a:ext>
            </a:extLst>
          </p:cNvPr>
          <p:cNvSpPr>
            <a:spLocks noGrp="1"/>
          </p:cNvSpPr>
          <p:nvPr>
            <p:ph idx="1"/>
          </p:nvPr>
        </p:nvSpPr>
        <p:spPr>
          <a:xfrm>
            <a:off x="563731" y="790596"/>
            <a:ext cx="11309821" cy="5223011"/>
          </a:xfrm>
        </p:spPr>
        <p:txBody>
          <a:bodyPr/>
          <a:lstStyle/>
          <a:p>
            <a:pPr marL="0" indent="0">
              <a:spcBef>
                <a:spcPts val="600"/>
              </a:spcBef>
              <a:buNone/>
            </a:pPr>
            <a:endParaRPr lang="en-US" sz="2200" dirty="0"/>
          </a:p>
          <a:p>
            <a:pPr marL="0" indent="0">
              <a:spcBef>
                <a:spcPts val="600"/>
              </a:spcBef>
              <a:buNone/>
            </a:pPr>
            <a:endParaRPr lang="en-US" sz="2200" dirty="0"/>
          </a:p>
          <a:p>
            <a:pPr marL="0" indent="0">
              <a:spcBef>
                <a:spcPts val="600"/>
              </a:spcBef>
              <a:buNone/>
            </a:pPr>
            <a:endParaRPr lang="en-US" sz="2200" dirty="0"/>
          </a:p>
          <a:p>
            <a:pPr>
              <a:spcBef>
                <a:spcPts val="600"/>
              </a:spcBef>
              <a:buNone/>
            </a:pPr>
            <a:endParaRPr lang="en-US" sz="2200" dirty="0"/>
          </a:p>
          <a:p>
            <a:pPr>
              <a:lnSpc>
                <a:spcPct val="100000"/>
              </a:lnSpc>
              <a:spcBef>
                <a:spcPts val="0"/>
              </a:spcBef>
              <a:spcAft>
                <a:spcPts val="0"/>
              </a:spcAft>
            </a:pPr>
            <a:endParaRPr lang="ro-RO" sz="2000" dirty="0" smtClean="0"/>
          </a:p>
          <a:p>
            <a:pPr>
              <a:lnSpc>
                <a:spcPct val="100000"/>
              </a:lnSpc>
              <a:spcBef>
                <a:spcPts val="0"/>
              </a:spcBef>
              <a:spcAft>
                <a:spcPts val="0"/>
              </a:spcAft>
            </a:pPr>
            <a:r>
              <a:rPr lang="ro-RO" sz="2000" dirty="0" smtClean="0"/>
              <a:t>bamlanivimab este un anticorp monoclonal care este îndreptat în mod specific împotriva proteinei spike a SARS-CoV-2, conceput pentru a bloca atașarea și intrarea virusului în celulele umane</a:t>
            </a:r>
          </a:p>
          <a:p>
            <a:pPr>
              <a:lnSpc>
                <a:spcPct val="100000"/>
              </a:lnSpc>
              <a:spcBef>
                <a:spcPts val="0"/>
              </a:spcBef>
              <a:spcAft>
                <a:spcPts val="0"/>
              </a:spcAft>
            </a:pPr>
            <a:r>
              <a:rPr lang="ro-RO" sz="2000" dirty="0" smtClean="0"/>
              <a:t>trebuie administrat prin perfuzie IV (700 mg timp de cel puțin 60 de minute); trebuie administrat cât mai curând posibil după testul pozitiv SARS-CoV-2 și în termen de 10 zile de la debutul simptomatologiei</a:t>
            </a:r>
          </a:p>
          <a:p>
            <a:pPr>
              <a:lnSpc>
                <a:spcPct val="100000"/>
              </a:lnSpc>
              <a:spcBef>
                <a:spcPts val="0"/>
              </a:spcBef>
              <a:spcAft>
                <a:spcPts val="0"/>
              </a:spcAft>
            </a:pPr>
            <a:r>
              <a:rPr lang="ro-RO" sz="2200" b="1" dirty="0" smtClean="0">
                <a:solidFill>
                  <a:schemeClr val="accent3"/>
                </a:solidFill>
              </a:rPr>
              <a:t>Nu este autorizată utilizarea pentru</a:t>
            </a:r>
            <a:r>
              <a:rPr lang="en-US" sz="2200" b="1" dirty="0" smtClean="0">
                <a:solidFill>
                  <a:schemeClr val="accent3"/>
                </a:solidFill>
              </a:rPr>
              <a:t>:</a:t>
            </a:r>
            <a:endParaRPr lang="ro-RO" sz="2200" b="1" dirty="0" smtClean="0">
              <a:solidFill>
                <a:schemeClr val="accent3"/>
              </a:solidFill>
            </a:endParaRPr>
          </a:p>
          <a:p>
            <a:pPr>
              <a:lnSpc>
                <a:spcPct val="100000"/>
              </a:lnSpc>
              <a:spcBef>
                <a:spcPts val="0"/>
              </a:spcBef>
              <a:spcAft>
                <a:spcPts val="0"/>
              </a:spcAft>
              <a:buNone/>
            </a:pPr>
            <a:r>
              <a:rPr lang="ro-RO" sz="2200" b="1" dirty="0" smtClean="0">
                <a:solidFill>
                  <a:schemeClr val="accent3"/>
                </a:solidFill>
              </a:rPr>
              <a:t>	</a:t>
            </a:r>
            <a:r>
              <a:rPr lang="ro-RO" sz="1800" dirty="0" smtClean="0"/>
              <a:t>Pacienții spitalizați </a:t>
            </a:r>
            <a:r>
              <a:rPr lang="en-US" sz="1800" dirty="0" smtClean="0"/>
              <a:t>(</a:t>
            </a:r>
            <a:r>
              <a:rPr lang="ro-RO" sz="1800" dirty="0" smtClean="0"/>
              <a:t>beneficiul tratamentului nu a fost observat</a:t>
            </a:r>
            <a:r>
              <a:rPr lang="en-US" sz="1800" dirty="0" smtClean="0"/>
              <a:t>)</a:t>
            </a:r>
            <a:endParaRPr lang="ro-RO" sz="1800" dirty="0" smtClean="0"/>
          </a:p>
          <a:p>
            <a:pPr>
              <a:lnSpc>
                <a:spcPct val="100000"/>
              </a:lnSpc>
              <a:spcBef>
                <a:spcPts val="0"/>
              </a:spcBef>
              <a:spcAft>
                <a:spcPts val="0"/>
              </a:spcAft>
              <a:buNone/>
            </a:pPr>
            <a:r>
              <a:rPr lang="ro-RO" sz="1800" dirty="0" smtClean="0"/>
              <a:t>	Pacienții care necesită oxigen suplimentar (anticorpii monoclonali pot fi asociați cu rezultate mai slabe la pacienții spitalizați care primesc oxigen cu flux mare sau ventilați mecanic)</a:t>
            </a:r>
            <a:endParaRPr lang="ro-RO" sz="1800" dirty="0"/>
          </a:p>
          <a:p>
            <a:pPr>
              <a:lnSpc>
                <a:spcPct val="100000"/>
              </a:lnSpc>
              <a:spcBef>
                <a:spcPts val="0"/>
              </a:spcBef>
              <a:spcAft>
                <a:spcPts val="0"/>
              </a:spcAft>
              <a:buNone/>
            </a:pPr>
            <a:r>
              <a:rPr lang="ro-RO" sz="1800" dirty="0" smtClean="0"/>
              <a:t>	Pacienții cu oxigenoterapie cronică pentru comorbidități asociate, independente de COVID-19 și care necesită o creștere a debitului de oxigen inițial datorită COVID-19</a:t>
            </a:r>
            <a:endParaRPr lang="en-US" sz="1800" dirty="0"/>
          </a:p>
        </p:txBody>
      </p:sp>
      <p:sp>
        <p:nvSpPr>
          <p:cNvPr id="7" name="Rectangle: Rounded Corners 6">
            <a:extLst>
              <a:ext uri="{FF2B5EF4-FFF2-40B4-BE49-F238E27FC236}">
                <a16:creationId xmlns:a16="http://schemas.microsoft.com/office/drawing/2014/main" xmlns="" id="{6FBD69AF-E732-45B9-99AB-B1B2160B4AA3}"/>
              </a:ext>
            </a:extLst>
          </p:cNvPr>
          <p:cNvSpPr/>
          <p:nvPr/>
        </p:nvSpPr>
        <p:spPr bwMode="auto">
          <a:xfrm>
            <a:off x="591640" y="819106"/>
            <a:ext cx="10665447" cy="1859908"/>
          </a:xfrm>
          <a:prstGeom prst="roundRect">
            <a:avLst/>
          </a:prstGeom>
          <a:solidFill>
            <a:schemeClr val="accent2"/>
          </a:solidFill>
          <a:ln w="0">
            <a:noFill/>
            <a:miter lim="800000"/>
            <a:headEnd/>
            <a:tailEnd/>
          </a:ln>
        </p:spPr>
        <p:txBody>
          <a:bodyPr rtlCol="0" anchor="b"/>
          <a:lstStyle/>
          <a:p>
            <a:pPr lvl="0" algn="ctr" eaLnBrk="1" fontAlgn="auto" hangingPunct="1">
              <a:spcBef>
                <a:spcPts val="0"/>
              </a:spcBef>
              <a:spcAft>
                <a:spcPts val="0"/>
              </a:spcAft>
              <a:buClr>
                <a:srgbClr val="015873"/>
              </a:buClr>
              <a:defRPr/>
            </a:pPr>
            <a:r>
              <a:rPr kumimoji="0" lang="en-US" sz="2200" b="0" i="1" u="none" strike="noStrike" kern="1200" cap="none" spc="0" normalizeH="0" baseline="0" noProof="0" dirty="0">
                <a:ln>
                  <a:noFill/>
                </a:ln>
                <a:solidFill>
                  <a:srgbClr val="FFFFFF"/>
                </a:solidFill>
                <a:effectLst/>
                <a:uLnTx/>
                <a:uFillTx/>
                <a:latin typeface="Calibri" pitchFamily="34" charset="0"/>
                <a:cs typeface="Calibri" pitchFamily="34" charset="0"/>
              </a:rPr>
              <a:t>“. . . </a:t>
            </a:r>
            <a:r>
              <a:rPr lang="ro-RO" sz="2200" i="1" dirty="0" smtClean="0">
                <a:latin typeface="Calibri" pitchFamily="34" charset="0"/>
                <a:cs typeface="Calibri" pitchFamily="34" charset="0"/>
              </a:rPr>
              <a:t>permite utilizarea de urgență a produsului neaprobat bamlanivimab pentru tratamentul formelor ușoare până la moderate de COVID-19, la adulți, la copii și adolescenți cu rezultate pozitive ale testului SARS-CoV-2, cu vârsta ≥ 12 ani și greutate de cel puțin 40 kg, care prezintă un risc ridicat de a progresa spre o formă severă și / sau spitalizare</a:t>
            </a:r>
            <a:r>
              <a:rPr kumimoji="0" lang="en-US" sz="2200" b="0" i="1"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a:t>
            </a:r>
            <a:endParaRPr kumimoji="0" lang="en-US" sz="22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Text Box 15">
            <a:extLst>
              <a:ext uri="{FF2B5EF4-FFF2-40B4-BE49-F238E27FC236}">
                <a16:creationId xmlns:a16="http://schemas.microsoft.com/office/drawing/2014/main" xmlns="" id="{B5547289-1788-426B-B102-6D09BA396827}"/>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Bamlanivimab EUA Provider Fact Sheet. November 2020.</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sp>
        <p:nvSpPr>
          <p:cNvPr id="13" name="Rectangle 12">
            <a:extLst>
              <a:ext uri="{FF2B5EF4-FFF2-40B4-BE49-F238E27FC236}">
                <a16:creationId xmlns:a16="http://schemas.microsoft.com/office/drawing/2014/main" xmlns="" id="{D701BDDD-B80F-4F1F-B2EC-667D69CF7A92}"/>
              </a:ext>
            </a:extLst>
          </p:cNvPr>
          <p:cNvSpPr/>
          <p:nvPr/>
        </p:nvSpPr>
        <p:spPr>
          <a:xfrm>
            <a:off x="10892905" y="460881"/>
            <a:ext cx="924652"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Updated</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Explosion: 8 Points 11">
            <a:extLst>
              <a:ext uri="{FF2B5EF4-FFF2-40B4-BE49-F238E27FC236}">
                <a16:creationId xmlns:a16="http://schemas.microsoft.com/office/drawing/2014/main" xmlns="" id="{405D95AA-0A1D-44ED-9610-5AE36ADADCF2}"/>
              </a:ext>
            </a:extLst>
          </p:cNvPr>
          <p:cNvSpPr/>
          <p:nvPr/>
        </p:nvSpPr>
        <p:spPr bwMode="auto">
          <a:xfrm rot="354158">
            <a:off x="10671121" y="238227"/>
            <a:ext cx="1385412" cy="883824"/>
          </a:xfrm>
          <a:prstGeom prst="irregularSeal1">
            <a:avLst/>
          </a:prstGeom>
          <a:solidFill>
            <a:schemeClr val="accent3"/>
          </a:solidFill>
          <a:ln w="0">
            <a:solidFill>
              <a:schemeClr val="bg1"/>
            </a:solid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xmlns="" id="{D4A1239C-063F-46E3-BA82-B68E6B3C7025}"/>
              </a:ext>
            </a:extLst>
          </p:cNvPr>
          <p:cNvSpPr/>
          <p:nvPr/>
        </p:nvSpPr>
        <p:spPr>
          <a:xfrm>
            <a:off x="11064126" y="460881"/>
            <a:ext cx="582211" cy="338554"/>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New</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268948506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899E33-5F5B-42AF-B5B1-255B5ABF5BD2}"/>
              </a:ext>
            </a:extLst>
          </p:cNvPr>
          <p:cNvSpPr>
            <a:spLocks noGrp="1"/>
          </p:cNvSpPr>
          <p:nvPr>
            <p:ph type="title"/>
          </p:nvPr>
        </p:nvSpPr>
        <p:spPr/>
        <p:txBody>
          <a:bodyPr/>
          <a:lstStyle/>
          <a:p>
            <a:r>
              <a:rPr lang="en-US" dirty="0">
                <a:solidFill>
                  <a:schemeClr val="bg1"/>
                </a:solidFill>
              </a:rPr>
              <a:t>BLAZE-1: Impact of Bamlanivimab Treatment on </a:t>
            </a:r>
            <a:br>
              <a:rPr lang="en-US" dirty="0">
                <a:solidFill>
                  <a:schemeClr val="bg1"/>
                </a:solidFill>
              </a:rPr>
            </a:br>
            <a:r>
              <a:rPr lang="en-US" dirty="0">
                <a:solidFill>
                  <a:schemeClr val="bg1"/>
                </a:solidFill>
              </a:rPr>
              <a:t>Viral Load and Hospitalization</a:t>
            </a:r>
          </a:p>
        </p:txBody>
      </p:sp>
      <p:sp>
        <p:nvSpPr>
          <p:cNvPr id="3" name="Content Placeholder 2">
            <a:extLst>
              <a:ext uri="{FF2B5EF4-FFF2-40B4-BE49-F238E27FC236}">
                <a16:creationId xmlns:a16="http://schemas.microsoft.com/office/drawing/2014/main" xmlns="" id="{0D418420-8EDD-44B6-B0FB-A95E7FD07DFC}"/>
              </a:ext>
            </a:extLst>
          </p:cNvPr>
          <p:cNvSpPr>
            <a:spLocks noGrp="1"/>
          </p:cNvSpPr>
          <p:nvPr>
            <p:ph idx="1"/>
          </p:nvPr>
        </p:nvSpPr>
        <p:spPr/>
        <p:txBody>
          <a:bodyPr/>
          <a:lstStyle/>
          <a:p>
            <a:r>
              <a:rPr lang="en-US" sz="2400" dirty="0"/>
              <a:t>Ongoing randomized, double-blind, placebo-controlled phase II trial assessing bamlanivimab to treat patients presenting with mild to moderate COVID-19 who had sample collection for SARS-CoV-2 positive test within 3 days prior to infusion </a:t>
            </a:r>
            <a:br>
              <a:rPr lang="en-US" sz="2400" dirty="0"/>
            </a:br>
            <a:r>
              <a:rPr lang="en-US" sz="2400" dirty="0"/>
              <a:t>(N = 452) </a:t>
            </a:r>
          </a:p>
          <a:p>
            <a:pPr lvl="1"/>
            <a:r>
              <a:rPr lang="en-US" sz="2200" dirty="0"/>
              <a:t>Nearly 70% of patients had ≥ 1 risk factor for severe COVID-19 (≥ 65 yrs of age, </a:t>
            </a:r>
            <a:br>
              <a:rPr lang="en-US" sz="2200" dirty="0"/>
            </a:br>
            <a:r>
              <a:rPr lang="en-US" sz="2200" dirty="0"/>
              <a:t>BMI ≥ 35, or 1 relevant comorbidity)</a:t>
            </a:r>
          </a:p>
        </p:txBody>
      </p:sp>
      <p:graphicFrame>
        <p:nvGraphicFramePr>
          <p:cNvPr id="5" name="Group 3">
            <a:extLst>
              <a:ext uri="{FF2B5EF4-FFF2-40B4-BE49-F238E27FC236}">
                <a16:creationId xmlns:a16="http://schemas.microsoft.com/office/drawing/2014/main" xmlns="" id="{9D8F34D9-7DFE-463D-90F1-9975B31CE4D3}"/>
              </a:ext>
            </a:extLst>
          </p:cNvPr>
          <p:cNvGraphicFramePr>
            <a:graphicFrameLocks/>
          </p:cNvGraphicFramePr>
          <p:nvPr/>
        </p:nvGraphicFramePr>
        <p:xfrm>
          <a:off x="712706" y="3721806"/>
          <a:ext cx="10763065" cy="2468928"/>
        </p:xfrm>
        <a:graphic>
          <a:graphicData uri="http://schemas.openxmlformats.org/drawingml/2006/table">
            <a:tbl>
              <a:tblPr/>
              <a:tblGrid>
                <a:gridCol w="2873320">
                  <a:extLst>
                    <a:ext uri="{9D8B030D-6E8A-4147-A177-3AD203B41FA5}">
                      <a16:colId xmlns:a16="http://schemas.microsoft.com/office/drawing/2014/main" xmlns="" val="20000"/>
                    </a:ext>
                  </a:extLst>
                </a:gridCol>
                <a:gridCol w="1540565">
                  <a:extLst>
                    <a:ext uri="{9D8B030D-6E8A-4147-A177-3AD203B41FA5}">
                      <a16:colId xmlns:a16="http://schemas.microsoft.com/office/drawing/2014/main" xmlns="" val="20001"/>
                    </a:ext>
                  </a:extLst>
                </a:gridCol>
                <a:gridCol w="1639957">
                  <a:extLst>
                    <a:ext uri="{9D8B030D-6E8A-4147-A177-3AD203B41FA5}">
                      <a16:colId xmlns:a16="http://schemas.microsoft.com/office/drawing/2014/main" xmlns="" val="20002"/>
                    </a:ext>
                  </a:extLst>
                </a:gridCol>
                <a:gridCol w="1769165">
                  <a:extLst>
                    <a:ext uri="{9D8B030D-6E8A-4147-A177-3AD203B41FA5}">
                      <a16:colId xmlns:a16="http://schemas.microsoft.com/office/drawing/2014/main" xmlns="" val="3558781409"/>
                    </a:ext>
                  </a:extLst>
                </a:gridCol>
                <a:gridCol w="1772270">
                  <a:extLst>
                    <a:ext uri="{9D8B030D-6E8A-4147-A177-3AD203B41FA5}">
                      <a16:colId xmlns:a16="http://schemas.microsoft.com/office/drawing/2014/main" xmlns="" val="3220211720"/>
                    </a:ext>
                  </a:extLst>
                </a:gridCol>
                <a:gridCol w="1167788">
                  <a:extLst>
                    <a:ext uri="{9D8B030D-6E8A-4147-A177-3AD203B41FA5}">
                      <a16:colId xmlns:a16="http://schemas.microsoft.com/office/drawing/2014/main" xmlns="" val="20003"/>
                    </a:ext>
                  </a:extLst>
                </a:gridCol>
              </a:tblGrid>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Outcome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Total Bamlanivimab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309)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Bamlanivimab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 7000 mg</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Bamlanivimab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 2800 mg</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Bamlanivimab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 700 mg</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Placebo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143)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Mean </a:t>
                      </a:r>
                      <a:r>
                        <a:rPr kumimoji="0" lang="el-GR"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Δ</a:t>
                      </a: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 in viral load from BL to Day 11, log</a:t>
                      </a:r>
                      <a:r>
                        <a:rPr kumimoji="0" lang="en-US" sz="1600" b="0" i="0" u="none" strike="noStrike" kern="1200" cap="none" normalizeH="0" baseline="-25000" dirty="0">
                          <a:ln>
                            <a:noFill/>
                          </a:ln>
                          <a:solidFill>
                            <a:schemeClr val="bg2">
                              <a:lumMod val="10000"/>
                            </a:schemeClr>
                          </a:solidFill>
                          <a:effectLst/>
                          <a:latin typeface="Calibri" panose="020F0502020204030204" pitchFamily="34" charset="0"/>
                          <a:ea typeface="+mn-ea"/>
                          <a:cs typeface="Calibri" panose="020F0502020204030204" pitchFamily="34" charset="0"/>
                        </a:rPr>
                        <a:t>10</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Calibri" panose="020F0502020204030204" pitchFamily="34" charset="0"/>
                        </a:rPr>
                        <a:t>Difference vs placebo </a:t>
                      </a:r>
                      <a:b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Calibri" panose="020F0502020204030204" pitchFamily="34" charset="0"/>
                        </a:rPr>
                      </a:b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Calibri" panose="020F0502020204030204" pitchFamily="34" charset="0"/>
                        </a:rPr>
                        <a:t>(95%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-3.70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-0.22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(-0.60 to -0.15)</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-3.38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0.09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(-0.37 to 0.55)</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-4.00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-0.53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(-0.98 to -0.08)</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-3.67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-0.20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 (-0.66 to 0.25)</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-3.47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NA</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93096623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normalizeH="0" baseline="0" noProof="0" dirty="0">
                          <a:ln>
                            <a:noFill/>
                          </a:ln>
                          <a:solidFill>
                            <a:schemeClr val="bg2">
                              <a:lumMod val="10000"/>
                            </a:schemeClr>
                          </a:solidFill>
                          <a:effectLst/>
                          <a:latin typeface="Calibri" panose="020F0502020204030204" pitchFamily="34" charset="0"/>
                          <a:ea typeface="+mn-ea"/>
                          <a:cs typeface="Calibri" panose="020F0502020204030204" pitchFamily="34" charset="0"/>
                        </a:rPr>
                        <a:t>Hospitalization or emergency department visits,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 (1.6)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 (2.0)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 (1.9)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 (1.0)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(6.3)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435772446"/>
                  </a:ext>
                </a:extLst>
              </a:tr>
            </a:tbl>
          </a:graphicData>
        </a:graphic>
      </p:graphicFrame>
      <p:grpSp>
        <p:nvGrpSpPr>
          <p:cNvPr id="4" name="Group 1">
            <a:extLst>
              <a:ext uri="{FF2B5EF4-FFF2-40B4-BE49-F238E27FC236}">
                <a16:creationId xmlns:a16="http://schemas.microsoft.com/office/drawing/2014/main" xmlns="" id="{5C4AD896-636E-4E68-A78A-1BE694627591}"/>
              </a:ext>
            </a:extLst>
          </p:cNvPr>
          <p:cNvGrpSpPr>
            <a:grpSpLocks/>
          </p:cNvGrpSpPr>
          <p:nvPr/>
        </p:nvGrpSpPr>
        <p:grpSpPr bwMode="auto">
          <a:xfrm>
            <a:off x="9392911" y="6213768"/>
            <a:ext cx="2488502" cy="449064"/>
            <a:chOff x="9602074" y="3550251"/>
            <a:chExt cx="2488502" cy="449257"/>
          </a:xfrm>
        </p:grpSpPr>
        <p:pic>
          <p:nvPicPr>
            <p:cNvPr id="7" name="Picture 6">
              <a:extLst>
                <a:ext uri="{FF2B5EF4-FFF2-40B4-BE49-F238E27FC236}">
                  <a16:creationId xmlns:a16="http://schemas.microsoft.com/office/drawing/2014/main" xmlns="" id="{61714947-3459-4E9B-9625-52F9ED291D00}"/>
                </a:ext>
              </a:extLst>
            </p:cNvPr>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8" name="Rectangle 8">
              <a:extLst>
                <a:ext uri="{FF2B5EF4-FFF2-40B4-BE49-F238E27FC236}">
                  <a16:creationId xmlns:a16="http://schemas.microsoft.com/office/drawing/2014/main" xmlns="" id="{6C5F76FB-759E-4FC4-B181-3B1832BE140B}"/>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pSp>
      <p:sp>
        <p:nvSpPr>
          <p:cNvPr id="9" name="Text Box 15">
            <a:extLst>
              <a:ext uri="{FF2B5EF4-FFF2-40B4-BE49-F238E27FC236}">
                <a16:creationId xmlns:a16="http://schemas.microsoft.com/office/drawing/2014/main" xmlns="" id="{2804C976-8105-4C61-8359-E4702F02E4FB}"/>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Chen. NEJM. 2020;[Epub].</a:t>
            </a:r>
          </a:p>
        </p:txBody>
      </p:sp>
      <p:sp>
        <p:nvSpPr>
          <p:cNvPr id="12" name="Explosion: 8 Points 11">
            <a:extLst>
              <a:ext uri="{FF2B5EF4-FFF2-40B4-BE49-F238E27FC236}">
                <a16:creationId xmlns:a16="http://schemas.microsoft.com/office/drawing/2014/main" xmlns="" id="{FFFB331C-3361-488B-800D-8ABD57123A8D}"/>
              </a:ext>
            </a:extLst>
          </p:cNvPr>
          <p:cNvSpPr/>
          <p:nvPr/>
        </p:nvSpPr>
        <p:spPr bwMode="auto">
          <a:xfrm rot="354158">
            <a:off x="10671121" y="238227"/>
            <a:ext cx="1385412" cy="883824"/>
          </a:xfrm>
          <a:prstGeom prst="irregularSeal1">
            <a:avLst/>
          </a:prstGeom>
          <a:solidFill>
            <a:schemeClr val="accent3"/>
          </a:solidFill>
          <a:ln w="0">
            <a:solidFill>
              <a:schemeClr val="bg1"/>
            </a:solid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xmlns="" id="{E630836F-4A8F-4FD0-B696-DCA3F8E2B09C}"/>
              </a:ext>
            </a:extLst>
          </p:cNvPr>
          <p:cNvSpPr/>
          <p:nvPr/>
        </p:nvSpPr>
        <p:spPr>
          <a:xfrm>
            <a:off x="11064126" y="460881"/>
            <a:ext cx="582211" cy="338554"/>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New</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1598010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 - &amp;quot;Title-Arial-36-Bold-Yellow. Title may continue on 2 lines keep text at 36pt&amp;quot;&quot;/&gt;&lt;property id=&quot;20307&quot; value=&quot;257&quot;/&gt;&lt;/object&gt;&lt;object type=&quot;3&quot; unique_id=&quot;10006&quot;&gt;&lt;property id=&quot;20148&quot; value=&quot;5&quot;/&gt;&lt;property id=&quot;20300&quot; value=&quot;Slide 4 - &amp;quot;Text and Margin Consistency&amp;quot;&quot;/&gt;&lt;property id=&quot;20307&quot; value=&quot;267&quot;/&gt;&lt;/object&gt;&lt;object type=&quot;3&quot; unique_id=&quot;10007&quot;&gt;&lt;property id=&quot;20148&quot; value=&quot;5&quot;/&gt;&lt;property id=&quot;20300&quot; value=&quot;Slide 5 - &amp;quot;Transition Title &amp;#x0D;&amp;#x0A;for next topic of discussion &amp;#x0D;&amp;#x0A;or can be used as closer slide &amp;#x0D;&amp;#x0A;(ie: Q&amp;amp;A)&amp;#x0D;&amp;#x0A;(Arial-40-Bold-White-Cent&quot;/&gt;&lt;property id=&quot;20307&quot; value=&quot;261&quot;/&gt;&lt;/object&gt;&lt;object type=&quot;3&quot; unique_id=&quot;10008&quot;&gt;&lt;property id=&quot;20148&quot; value=&quot;5&quot;/&gt;&lt;property id=&quot;20300&quot; value=&quot;Slide 6 - &amp;quot;RGB Pallet&amp;quot;&quot;/&gt;&lt;property id=&quot;20307&quot; value=&quot;258&quot;/&gt;&lt;/object&gt;&lt;object type=&quot;3&quot; unique_id=&quot;10009&quot;&gt;&lt;property id=&quot;20148&quot; value=&quot;5&quot;/&gt;&lt;property id=&quot;20300&quot; value=&quot;Slide 7 - &amp;quot;Example Graph&amp;quot;&quot;/&gt;&lt;property id=&quot;20307&quot; value=&quot;286&quot;/&gt;&lt;/object&gt;&lt;object type=&quot;3&quot; unique_id=&quot;10010&quot;&gt;&lt;property id=&quot;20148&quot; value=&quot;5&quot;/&gt;&lt;property id=&quot;20300&quot; value=&quot;Slide 8 - &amp;quot;Example Graph and Text&amp;quot;&quot;/&gt;&lt;property id=&quot;20307&quot; value=&quot;288&quot;/&gt;&lt;/object&gt;&lt;object type=&quot;3&quot; unique_id=&quot;10011&quot;&gt;&lt;property id=&quot;20148&quot; value=&quot;5&quot;/&gt;&lt;property id=&quot;20300&quot; value=&quot;Slide 9 - &amp;quot;Example Line Graph&amp;quot;&quot;/&gt;&lt;property id=&quot;20307&quot; value=&quot;287&quot;/&gt;&lt;/object&gt;&lt;object type=&quot;3&quot; unique_id=&quot;10012&quot;&gt;&lt;property id=&quot;20148&quot; value=&quot;5&quot;/&gt;&lt;property id=&quot;20300&quot; value=&quot;Slide 10 - &amp;quot;Example Line Graph with Data Values&amp;quot;&quot;/&gt;&lt;property id=&quot;20307&quot; value=&quot;292&quot;/&gt;&lt;/object&gt;&lt;object type=&quot;3&quot; unique_id=&quot;10013&quot;&gt;&lt;property id=&quot;20148&quot; value=&quot;5&quot;/&gt;&lt;property id=&quot;20300&quot; value=&quot;Slide 11 - &amp;quot;Example Line Graph with Color &amp;#x0D;&amp;#x0A;Data Values&amp;quot;&quot;/&gt;&lt;property id=&quot;20307&quot; value=&quot;309&quot;/&gt;&lt;/object&gt;&lt;object type=&quot;3&quot; unique_id=&quot;10014&quot;&gt;&lt;property id=&quot;20148&quot; value=&quot;5&quot;/&gt;&lt;property id=&quot;20300&quot; value=&quot;Slide 12 - &amp;quot;Example Schematic&amp;quot;&quot;/&gt;&lt;property id=&quot;20307&quot; value=&quot;262&quot;/&gt;&lt;/object&gt;&lt;object type=&quot;3&quot; unique_id=&quot;10015&quot;&gt;&lt;property id=&quot;20148&quot; value=&quot;5&quot;/&gt;&lt;property id=&quot;20300&quot; value=&quot;Slide 13 - &amp;quot;Example Schematic Continued&amp;quot;&quot;/&gt;&lt;property id=&quot;20307&quot; value=&quot;263&quot;/&gt;&lt;/object&gt;&lt;object type=&quot;3&quot; unique_id=&quot;10016&quot;&gt;&lt;property id=&quot;20148&quot; value=&quot;5&quot;/&gt;&lt;property id=&quot;20300&quot; value=&quot;Slide 14 - &amp;quot;Example Tables&amp;quot;&quot;/&gt;&lt;property id=&quot;20307&quot; value=&quot;311&quot;/&gt;&lt;/object&gt;&lt;object type=&quot;3&quot; unique_id=&quot;10017&quot;&gt;&lt;property id=&quot;20148&quot; value=&quot;5&quot;/&gt;&lt;property id=&quot;20300&quot; value=&quot;Slide 15 - &amp;quot;Example Tables Continued&amp;quot;&quot;/&gt;&lt;property id=&quot;20307&quot; value=&quot;312&quot;/&gt;&lt;/object&gt;&lt;object type=&quot;3&quot; unique_id=&quot;10018&quot;&gt;&lt;property id=&quot;20148&quot; value=&quot;5&quot;/&gt;&lt;property id=&quot;20300&quot; value=&quot;Slide 16 - &amp;quot;Example Tables Continued&amp;quot;&quot;/&gt;&lt;property id=&quot;20307&quot; value=&quot;313&quot;/&gt;&lt;/object&gt;&lt;object type=&quot;3&quot; unique_id=&quot;10019&quot;&gt;&lt;property id=&quot;20148&quot; value=&quot;5&quot;/&gt;&lt;property id=&quot;20300&quot; value=&quot;Slide 17 - &amp;quot;Example Tables Continued&amp;quot;&quot;/&gt;&lt;property id=&quot;20307&quot; value=&quot;314&quot;/&gt;&lt;/object&gt;&lt;object type=&quot;3&quot; unique_id=&quot;10020&quot;&gt;&lt;property id=&quot;20148&quot; value=&quot;5&quot;/&gt;&lt;property id=&quot;20300&quot; value=&quot;Slide 21 - &amp;quot;Additional Formatting Notes&amp;quot;&quot;/&gt;&lt;property id=&quot;20307&quot; value=&quot;270&quot;/&gt;&lt;/object&gt;&lt;object type=&quot;3&quot; unique_id=&quot;10021&quot;&gt;&lt;property id=&quot;20148&quot; value=&quot;5&quot;/&gt;&lt;property id=&quot;20300&quot; value=&quot;Slide 22 - &amp;quot;“Polish Stage” Notes&amp;quot;&quot;/&gt;&lt;property id=&quot;20307&quot; value=&quot;272&quot;/&gt;&lt;/object&gt;&lt;object type=&quot;3&quot; unique_id=&quot;10022&quot;&gt;&lt;property id=&quot;20148&quot; value=&quot;5&quot;/&gt;&lt;property id=&quot;20300&quot; value=&quot;Slide 23 - &amp;quot;For Black and White Print Slides&amp;quot;&quot;/&gt;&lt;property id=&quot;20307&quot; value=&quot;290&quot;/&gt;&lt;/object&gt;&lt;object type=&quot;3&quot; unique_id=&quot;10023&quot;&gt;&lt;property id=&quot;20148&quot; value=&quot;5&quot;/&gt;&lt;property id=&quot;20300&quot; value=&quot;Slide 24 - &amp;quot;For Black and White Print Slides&amp;quot;&quot;/&gt;&lt;property id=&quot;20307&quot; value=&quot;291&quot;/&gt;&lt;/object&gt;&lt;object type=&quot;3&quot; unique_id=&quot;10024&quot;&gt;&lt;property id=&quot;20148&quot; value=&quot;5&quot;/&gt;&lt;property id=&quot;20300&quot; value=&quot;Slide 25 - &amp;quot;CME Slides for Designer and Editorial Reference…&amp;quot;&quot;/&gt;&lt;property id=&quot;20307&quot; value=&quot;273&quot;/&gt;&lt;/object&gt;&lt;object type=&quot;3&quot; unique_id=&quot;10025&quot;&gt;&lt;property id=&quot;20148&quot; value=&quot;5&quot;/&gt;&lt;property id=&quot;20300&quot; value=&quot;Slide 26 - &amp;quot;About These Slides&amp;quot;&quot;/&gt;&lt;property id=&quot;20307&quot; value=&quot;308&quot;/&gt;&lt;/object&gt;&lt;object type=&quot;3&quot; unique_id=&quot;10026&quot;&gt;&lt;property id=&quot;20148&quot; value=&quot;5&quot;/&gt;&lt;property id=&quot;20300&quot; value=&quot;Slide 27 - &amp;quot;Faculty&amp;quot;&quot;/&gt;&lt;property id=&quot;20307&quot; value=&quot;294&quot;/&gt;&lt;/object&gt;&lt;object type=&quot;3&quot; unique_id=&quot;10027&quot;&gt;&lt;property id=&quot;20148&quot; value=&quot;5&quot;/&gt;&lt;property id=&quot;20300&quot; value=&quot;Slide 28 - &amp;quot;Disclosure of Conflicts of Interest&amp;quot;&quot;/&gt;&lt;property id=&quot;20307&quot; value=&quot;295&quot;/&gt;&lt;/object&gt;&lt;object type=&quot;3&quot; unique_id=&quot;10028&quot;&gt;&lt;property id=&quot;20148&quot; value=&quot;5&quot;/&gt;&lt;property id=&quot;20300&quot; value=&quot;Slide 29 - &amp;quot;Disclosures&amp;quot;&quot;/&gt;&lt;property id=&quot;20307&quot; value=&quot;296&quot;/&gt;&lt;/object&gt;&lt;object type=&quot;3&quot; unique_id=&quot;10029&quot;&gt;&lt;property id=&quot;20148&quot; value=&quot;5&quot;/&gt;&lt;property id=&quot;20300&quot; value=&quot;Slide 30 - &amp;quot;Disclosure of Unlabeled Use&amp;quot;&quot;/&gt;&lt;property id=&quot;20307&quot; value=&quot;297&quot;/&gt;&lt;/object&gt;&lt;object type=&quot;3&quot; unique_id=&quot;10030&quot;&gt;&lt;property id=&quot;20148&quot; value=&quot;5&quot;/&gt;&lt;property id=&quot;20300&quot; value=&quot;Slide 31&quot;/&gt;&lt;property id=&quot;20307&quot; value=&quot;298&quot;/&gt;&lt;/object&gt;&lt;object type=&quot;3&quot; unique_id=&quot;10031&quot;&gt;&lt;property id=&quot;20148&quot; value=&quot;5&quot;/&gt;&lt;property id=&quot;20300&quot; value=&quot;Slide 32 - &amp;quot;Physician Continuing Medical Education&amp;quot;&quot;/&gt;&lt;property id=&quot;20307&quot; value=&quot;299&quot;/&gt;&lt;/object&gt;&lt;object type=&quot;3&quot; unique_id=&quot;10032&quot;&gt;&lt;property id=&quot;20148&quot; value=&quot;5&quot;/&gt;&lt;property id=&quot;20300&quot; value=&quot;Slide 33 - &amp;quot;Pharmacist Continuing Education&amp;quot;&quot;/&gt;&lt;property id=&quot;20307&quot; value=&quot;300&quot;/&gt;&lt;/object&gt;&lt;object type=&quot;3&quot; unique_id=&quot;10033&quot;&gt;&lt;property id=&quot;20148&quot; value=&quot;5&quot;/&gt;&lt;property id=&quot;20300&quot; value=&quot;Slide 34 - &amp;quot;Nursing Continuing Education&amp;quot;&quot;/&gt;&lt;property id=&quot;20307&quot; value=&quot;301&quot;/&gt;&lt;/object&gt;&lt;object type=&quot;3&quot; unique_id=&quot;10034&quot;&gt;&lt;property id=&quot;20148&quot; value=&quot;5&quot;/&gt;&lt;property id=&quot;20300&quot; value=&quot;Slide 35 - &amp;quot;Please review the following important &amp;#x0D;&amp;#x0A;CME information in your handout&amp;quot;&quot;/&gt;&lt;property id=&quot;20307&quot; value=&quot;310&quot;/&gt;&lt;/object&gt;&lt;object type=&quot;3&quot; unique_id=&quot;10036&quot;&gt;&lt;property id=&quot;20148&quot; value=&quot;5&quot;/&gt;&lt;property id=&quot;20300&quot; value=&quot;Slide 37 - &amp;quot;Instructions for Credit&amp;quot;&quot;/&gt;&lt;property id=&quot;20307&quot; value=&quot;303&quot;/&gt;&lt;/object&gt;&lt;object type=&quot;3&quot; unique_id=&quot;10037&quot;&gt;&lt;property id=&quot;20148&quot; value=&quot;5&quot;/&gt;&lt;property id=&quot;20300&quot; value=&quot;Slide 38 - &amp;quot;Now Take the Test . . .&amp;quot;&quot;/&gt;&lt;property id=&quot;20307&quot; value=&quot;304&quot;/&gt;&lt;/object&gt;&lt;object type=&quot;3&quot; unique_id=&quot;10040&quot;&gt;&lt;property id=&quot;20148&quot; value=&quot;5&quot;/&gt;&lt;property id=&quot;20300&quot; value=&quot;Slide 39 - &amp;quot;General Information&amp;quot;&quot;/&gt;&lt;property id=&quot;20307&quot; value=&quot;315&quot;/&gt;&lt;/object&gt;&lt;object type=&quot;3&quot; unique_id=&quot;10041&quot;&gt;&lt;property id=&quot;20148&quot; value=&quot;5&quot;/&gt;&lt;property id=&quot;20300&quot; value=&quot;Slide 40 - &amp;quot;Please review the slide notes &amp;#x0D;&amp;#x0A;for analysis of each study &amp;#x0D;&amp;#x0A;by expert faculty &amp;lt;Insert Name, MD&amp;gt;, &amp;#x0D;&amp;#x0A;and &amp;lt;Insert Name,&quot;/&gt;&lt;property id=&quot;20307&quot; value=&quot;316&quot;/&gt;&lt;/object&gt;&lt;object type=&quot;3&quot; unique_id=&quot;10042&quot;&gt;&lt;property id=&quot;20148&quot; value=&quot;5&quot;/&gt;&lt;property id=&quot;20300&quot; value=&quot;Slide 41 - &amp;quot;Promo Slide Reference&amp;#x0D;&amp;#x0A;(Placed as the last slide in a slideset, &amp;#x0D;&amp;#x0A;if requested)&amp;quot;&quot;/&gt;&lt;property id=&quot;20307&quot; value=&quot;307&quot;/&gt;&lt;/object&gt;&lt;object type=&quot;3&quot; unique_id=&quot;12121&quot;&gt;&lt;property id=&quot;20148&quot; value=&quot;5&quot;/&gt;&lt;property id=&quot;20300&quot; value=&quot;Slide 36 - &amp;quot;Disclaimer&amp;quot;&quot;/&gt;&lt;property id=&quot;20307&quot; value=&quot;317&quot;/&gt;&lt;/object&gt;&lt;object type=&quot;3&quot; unique_id=&quot;12122&quot;&gt;&lt;property id=&quot;20148&quot; value=&quot;5&quot;/&gt;&lt;property id=&quot;20300&quot; value=&quot;Slide 1 - &amp;quot;Title of the program and will possibly take &amp;#x0D;&amp;#x0A;up three lines. It is presented in Arial-39-Bold-White.&amp;quot;&quot;/&gt;&lt;property id=&quot;20307&quot; value=&quot;321&quot;/&gt;&lt;/object&gt;&lt;object type=&quot;3&quot; unique_id=&quot;12123&quot;&gt;&lt;property id=&quot;20148&quot; value=&quot;5&quot;/&gt;&lt;property id=&quot;20300&quot; value=&quot;Slide 2 - &amp;quot;Title of the program and will possibly take up three lines. It is presented in Arial-39-Bold-White.&amp;quot;&quot;/&gt;&lt;property id=&quot;20307&quot; value=&quot;322&quot;/&gt;&lt;/object&gt;&lt;object type=&quot;3&quot; unique_id=&quot;12124&quot;&gt;&lt;property id=&quot;20148&quot; value=&quot;5&quot;/&gt;&lt;property id=&quot;20300&quot; value=&quot;Slide 18 - &amp;quot;Outcomes Analysis: What Did You Learn?&amp;quot;&quot;/&gt;&lt;property id=&quot;20307&quot; value=&quot;324&quot;/&gt;&lt;/object&gt;&lt;object type=&quot;3&quot; unique_id=&quot;12125&quot;&gt;&lt;property id=&quot;20148&quot; value=&quot;5&quot;/&gt;&lt;property id=&quot;20300&quot; value=&quot;Slide 19 - &amp;quot;Outcomes Questions&amp;quot;&quot;/&gt;&lt;property id=&quot;20307&quot; value=&quot;320&quot;/&gt;&lt;/object&gt;&lt;object type=&quot;3&quot; unique_id=&quot;12126&quot;&gt;&lt;property id=&quot;20148&quot; value=&quot;5&quot;/&gt;&lt;property id=&quot;20300&quot; value=&quot;Slide 20 - &amp;quot;How many patients with XXX do you provide care for in a typical week?&amp;quot;&quot;/&gt;&lt;property id=&quot;20307&quot; value=&quot;323&quot;/&gt;&lt;/object&gt;&lt;object type=&quot;3&quot; unique_id=&quot;12127&quot;&gt;&lt;property id=&quot;20148&quot; value=&quot;5&quot;/&gt;&lt;property id=&quot;20300&quot; value=&quot;Slide 42 - &amp;quot;Go Online for More CCO &amp;#x0D;&amp;#x0A;Coverage of XXXXXXXXXXXX!&amp;quot;&quot;/&gt;&lt;property id=&quot;20307&quot; value=&quot;318&quot;/&gt;&lt;/object&gt;&lt;/object&gt;&lt;/object&gt;&lt;/database&gt;"/>
</p:tagLst>
</file>

<file path=ppt/theme/theme1.xml><?xml version="1.0" encoding="utf-8"?>
<a:theme xmlns:a="http://schemas.openxmlformats.org/drawingml/2006/main" name="1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7_HTAA_Diabetes" id="{1367EE62-49C0-41AA-9F7D-AEA8A8F73D1D}" vid="{45DB6FF6-6200-4F3D-90FC-F48B64252754}"/>
    </a:ext>
  </a:extLst>
</a:theme>
</file>

<file path=ppt/theme/theme2.xml><?xml version="1.0" encoding="utf-8"?>
<a:theme xmlns:a="http://schemas.openxmlformats.org/drawingml/2006/main" name="3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accent6"/>
          </a:solidFill>
          <a:miter lim="800000"/>
          <a:headEnd/>
          <a:tailEnd/>
        </a:ln>
      </a:spPr>
      <a:bodyPr rtlCol="0" anchor="ctr"/>
      <a:lstStyle>
        <a:defPPr algn="ctr">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7_HTAA_Diabetes" id="{1367EE62-49C0-41AA-9F7D-AEA8A8F73D1D}" vid="{45DB6FF6-6200-4F3D-90FC-F48B64252754}"/>
    </a:ext>
  </a:extLst>
</a:theme>
</file>

<file path=ppt/theme/theme3.xml><?xml version="1.0" encoding="utf-8"?>
<a:theme xmlns:a="http://schemas.openxmlformats.org/drawingml/2006/main" name="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7_HTAA_Diabetes" id="{1367EE62-49C0-41AA-9F7D-AEA8A8F73D1D}" vid="{45DB6FF6-6200-4F3D-90FC-F48B64252754}"/>
    </a:ext>
  </a:extLst>
</a:theme>
</file>

<file path=ppt/theme/theme4.xml><?xml version="1.0" encoding="utf-8"?>
<a:theme xmlns:a="http://schemas.openxmlformats.org/drawingml/2006/main" name="2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7_HTAA_Diabetes" id="{1367EE62-49C0-41AA-9F7D-AEA8A8F73D1D}" vid="{45DB6FF6-6200-4F3D-90FC-F48B6425275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Category xmlns="65d3bcc5-c32e-4ff4-bde3-e378371b7c2d">Slides</Document_x0020_Category>
    <_dlc_DocId xmlns="04f05e2b-b5ce-4cc3-b7fc-caa989041ab0">AQFSE3YVE7DN-1306473130-16</_dlc_DocId>
    <_dlc_DocIdUrl xmlns="04f05e2b-b5ce-4cc3-b7fc-caa989041ab0">
      <Url>https://intranet.clinicaloptions.com/mews/infectiousdisease/ID_2020_COVID-19_MM_(PRP3694)/Slides_-_Living_Slideset/_layouts/15/DocIdRedir.aspx?ID=AQFSE3YVE7DN-1306473130-16</Url>
      <Description>AQFSE3YVE7DN-1306473130-16</Description>
    </_dlc_DocIdUrl>
  </documentManagement>
</p:properties>
</file>

<file path=customXml/item2.xml><?xml version="1.0" encoding="utf-8"?>
<LongProperties xmlns="http://schemas.microsoft.com/office/2006/metadata/long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FA599E890B6DF44A38589A29F488C97" ma:contentTypeVersion="1" ma:contentTypeDescription="Create a new document." ma:contentTypeScope="" ma:versionID="f21af4473a1eb67b5bd92c6b18584395">
  <xsd:schema xmlns:xsd="http://www.w3.org/2001/XMLSchema" xmlns:xs="http://www.w3.org/2001/XMLSchema" xmlns:p="http://schemas.microsoft.com/office/2006/metadata/properties" xmlns:ns2="04f05e2b-b5ce-4cc3-b7fc-caa989041ab0" xmlns:ns3="65d3bcc5-c32e-4ff4-bde3-e378371b7c2d" targetNamespace="http://schemas.microsoft.com/office/2006/metadata/properties" ma:root="true" ma:fieldsID="e61ae273691b7cb41ee473f1419e950d" ns2:_="" ns3:_="">
    <xsd:import namespace="04f05e2b-b5ce-4cc3-b7fc-caa989041ab0"/>
    <xsd:import namespace="65d3bcc5-c32e-4ff4-bde3-e378371b7c2d"/>
    <xsd:element name="properties">
      <xsd:complexType>
        <xsd:sequence>
          <xsd:element name="documentManagement">
            <xsd:complexType>
              <xsd:all>
                <xsd:element ref="ns2:_dlc_DocId" minOccurs="0"/>
                <xsd:element ref="ns2:_dlc_DocIdUrl" minOccurs="0"/>
                <xsd:element ref="ns2:_dlc_DocIdPersistId" minOccurs="0"/>
                <xsd:element ref="ns3: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f05e2b-b5ce-4cc3-b7fc-caa989041ab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5d3bcc5-c32e-4ff4-bde3-e378371b7c2d" elementFormDefault="qualified">
    <xsd:import namespace="http://schemas.microsoft.com/office/2006/documentManagement/types"/>
    <xsd:import namespace="http://schemas.microsoft.com/office/infopath/2007/PartnerControls"/>
    <xsd:element name="Document_x0020_Category" ma:index="11" nillable="true" ma:displayName="Document Category" ma:internalName="Document_x0020_Category">
      <xsd:simpleType>
        <xsd:restriction base="dms:Choice">
          <xsd:enumeration value="Slides"/>
          <xsd:enumeration value="Permission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A55BC3-5A03-47C2-8EC3-D964C3B5E779}">
  <ds:schemaRefs>
    <ds:schemaRef ds:uri="65d3bcc5-c32e-4ff4-bde3-e378371b7c2d"/>
    <ds:schemaRef ds:uri="04f05e2b-b5ce-4cc3-b7fc-caa989041ab0"/>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5E151B5-E2EE-4BEC-82C3-105A302A3BE7}">
  <ds:schemaRefs>
    <ds:schemaRef ds:uri="http://schemas.microsoft.com/office/2006/metadata/longProperties"/>
  </ds:schemaRefs>
</ds:datastoreItem>
</file>

<file path=customXml/itemProps3.xml><?xml version="1.0" encoding="utf-8"?>
<ds:datastoreItem xmlns:ds="http://schemas.openxmlformats.org/officeDocument/2006/customXml" ds:itemID="{2E86EB96-0342-4890-B36C-A46935F71F54}">
  <ds:schemaRefs>
    <ds:schemaRef ds:uri="http://schemas.microsoft.com/sharepoint/events"/>
  </ds:schemaRefs>
</ds:datastoreItem>
</file>

<file path=customXml/itemProps4.xml><?xml version="1.0" encoding="utf-8"?>
<ds:datastoreItem xmlns:ds="http://schemas.openxmlformats.org/officeDocument/2006/customXml" ds:itemID="{18658823-B4B9-47CE-8CCC-0397B9B3B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f05e2b-b5ce-4cc3-b7fc-caa989041ab0"/>
    <ds:schemaRef ds:uri="65d3bcc5-c32e-4ff4-bde3-e378371b7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A18F4D2-3653-4F4F-B917-116198900D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58858</TotalTime>
  <Words>16744</Words>
  <Application>Microsoft Office PowerPoint</Application>
  <PresentationFormat>Particularizare</PresentationFormat>
  <Paragraphs>3181</Paragraphs>
  <Slides>113</Slides>
  <Notes>86</Notes>
  <HiddenSlides>0</HiddenSlides>
  <MMClips>0</MMClips>
  <ScaleCrop>false</ScaleCrop>
  <HeadingPairs>
    <vt:vector size="4" baseType="variant">
      <vt:variant>
        <vt:lpstr>Temă</vt:lpstr>
      </vt:variant>
      <vt:variant>
        <vt:i4>4</vt:i4>
      </vt:variant>
      <vt:variant>
        <vt:lpstr>Titluri diapozitive</vt:lpstr>
      </vt:variant>
      <vt:variant>
        <vt:i4>113</vt:i4>
      </vt:variant>
    </vt:vector>
  </HeadingPairs>
  <TitlesOfParts>
    <vt:vector size="117" baseType="lpstr">
      <vt:lpstr>1_2017_HTAA_Diabetes</vt:lpstr>
      <vt:lpstr>3_2017_HTAA_Diabetes</vt:lpstr>
      <vt:lpstr>2017_HTAA_Diabetes</vt:lpstr>
      <vt:lpstr>2_2017_HTAA_Diabetes</vt:lpstr>
      <vt:lpstr>Aspecte clinico-imunologice și principii de tratament în COVID-19</vt:lpstr>
      <vt:lpstr>OMS: Definiția cazului suspect </vt:lpstr>
      <vt:lpstr>OMS: Definiția cazului probabil</vt:lpstr>
      <vt:lpstr>Diapozitivul 4</vt:lpstr>
      <vt:lpstr>Diapozitivul 5</vt:lpstr>
      <vt:lpstr>Diapozitivul 6</vt:lpstr>
      <vt:lpstr>COVID-19 Incubație: De la infectare la debutul bolii</vt:lpstr>
      <vt:lpstr>Primele simptome în COVID-19</vt:lpstr>
      <vt:lpstr>Diapozitivul 9</vt:lpstr>
      <vt:lpstr>Manifestări extrapulmonare în COVID-19</vt:lpstr>
      <vt:lpstr>Frecvența simptomelor la prezentare în rândul pacienților spitalizați cu COVID-19 în Marea Britanie (20133 pacienți-studiu prospectiv, observațional) </vt:lpstr>
      <vt:lpstr>Clinical Course of Fever by Requirement for ICU Care Among COVID-19 Patients in Shanghai, China</vt:lpstr>
      <vt:lpstr>COVID-19 -Simptomatologia clinică poate  varia în funcție de vârstă, sex -</vt:lpstr>
      <vt:lpstr>NIH : Clasificarea în funcție de severitate în COVID-19</vt:lpstr>
      <vt:lpstr>Diapozitivul 15</vt:lpstr>
      <vt:lpstr>Modificări radiologice și de laborator în funcție de severitatea bolii la pacienții cu COVID-19 din China Continentală</vt:lpstr>
      <vt:lpstr>Scor de severitate –afectare pulmonară în COVID-19</vt:lpstr>
      <vt:lpstr>Un model propus pentru susceptibilitatea indusă viral la pneumonia bacteriană secundară</vt:lpstr>
      <vt:lpstr>Incidența coinfecției bacteriene la pacienții cu COVID-19: 04-28 Februarie 2020, Wuhan, China</vt:lpstr>
      <vt:lpstr>Asocierea coinfecției cu severitatea COVID-19: 04-28 Februarie, 2020, Wuhan, China</vt:lpstr>
      <vt:lpstr>Diapozitivul 21</vt:lpstr>
      <vt:lpstr>COVID-19 Symptom Persistence: Experience From Italy</vt:lpstr>
      <vt:lpstr>Sechele pe termen lung în COVID-19</vt:lpstr>
      <vt:lpstr>Sechele cardiovasculare</vt:lpstr>
      <vt:lpstr>Sechele neurologice</vt:lpstr>
      <vt:lpstr>Risk Factors for Severe COVID-19</vt:lpstr>
      <vt:lpstr>Timeline of Symptoms of Severe COVID-19</vt:lpstr>
      <vt:lpstr>Severitatea COVID-19 în China Continentală</vt:lpstr>
      <vt:lpstr>Predictori ai mortalității în rândul pacienților cu COVID-19 spitalizați în Marea Britanie</vt:lpstr>
      <vt:lpstr>Factori predictivi ai severității în COVID-19</vt:lpstr>
      <vt:lpstr>Standard de îngrijire în formele ușoare de COVID-19</vt:lpstr>
      <vt:lpstr>Standard de îngrijire în formele moderate de COVID-19</vt:lpstr>
      <vt:lpstr>Standard de îngrijire în formele severe de COVID-19</vt:lpstr>
      <vt:lpstr>Standard de îngrijire în formele critice de COVID-19: ARDS</vt:lpstr>
      <vt:lpstr>Standard de îngrijire în formele critice de COVID-19: Prevenirea complicațiilor</vt:lpstr>
      <vt:lpstr>Răspunsul imun la SARS-CoV-2</vt:lpstr>
      <vt:lpstr>Clase de medicamente utilizate în  tratamentul infecției cu SARS-Co-V-2</vt:lpstr>
      <vt:lpstr>COVID-19 Therapies Predicted to Provide Benefit at Different Stages</vt:lpstr>
      <vt:lpstr>Aprobare FDA: Remdesivir pentru pacienții spitalizați</vt:lpstr>
      <vt:lpstr>Aprobare FDA pentru Remdesivir:  Inițierea tratamentului și doze de administrare</vt:lpstr>
      <vt:lpstr>Aprobare FDA pentru Remdesivir : Contraindicații și atenționări</vt:lpstr>
      <vt:lpstr>Aprobare FDA pentru Remdesivir : Utilizarea la categorii speciale de pacienți</vt:lpstr>
      <vt:lpstr>Autorizarea FDA a Utilizării de Urgență a Remdesivirului la pacienții pediatrici spitalizați</vt:lpstr>
      <vt:lpstr>Studiul Adaptive COVID-19 Treatment Trial (NIAID ACTT-1)</vt:lpstr>
      <vt:lpstr>NIAID ACTT-1: Scala de afectare clinică</vt:lpstr>
      <vt:lpstr>NIAID ACTT-1 : Caracteristicile bazale ale pacienților</vt:lpstr>
      <vt:lpstr>NIAID ACTT-1 : Scală ordinală</vt:lpstr>
      <vt:lpstr>NIAID ACTT-1: Eficacitate și siguranță</vt:lpstr>
      <vt:lpstr>NIAD ACTT-1: Time to Recovery</vt:lpstr>
      <vt:lpstr>NIAD ACTT-1: Time to Recovery</vt:lpstr>
      <vt:lpstr>NIAID ACTT-1: Subgroup Analysis of Time to Recovery</vt:lpstr>
      <vt:lpstr>NIAID ACTT-1: Time to Recovery by Symptom Duration</vt:lpstr>
      <vt:lpstr> Studiul SIMPLE-Severe :  Remdesivir la pacienții cu forme severe COVID-19</vt:lpstr>
      <vt:lpstr> Studiul SIMPLE-Severe: Eficacitate</vt:lpstr>
      <vt:lpstr>Studiul SIMPLE-Severe : Siguranță</vt:lpstr>
      <vt:lpstr>Rezultate suplimentare trial clinic Remdesivir</vt:lpstr>
      <vt:lpstr>Remdesivir-Recomandări EMA</vt:lpstr>
      <vt:lpstr>Theory of Using Convalescent Plasma to Treat COVID-19</vt:lpstr>
      <vt:lpstr>Randomized Controlled Trial in China: Convalescent Plasma for Severe or Life-threatening COVID-19</vt:lpstr>
      <vt:lpstr>Randomized Controlled Trial in China:  Time to Clinical Improvement (cont.)</vt:lpstr>
      <vt:lpstr>Randomized Controlled Trial in China:  Safety and Secondary Efficacy Outcomes (cont.)</vt:lpstr>
      <vt:lpstr>Randomized Controlled Trial in the Netherlands (ConCOVID): Convalescent Plasma for COVID-19</vt:lpstr>
      <vt:lpstr>ConCOVID: Outcomes</vt:lpstr>
      <vt:lpstr>FDA EUA – Plasma convalescentă în COVID-19: Dovezi clinice</vt:lpstr>
      <vt:lpstr>NIH: Ghiduri de tratament COVID-19  </vt:lpstr>
      <vt:lpstr>Dexametazona</vt:lpstr>
      <vt:lpstr>Randomised Evaluation of COVid-19 thERapY (RECOVERY) Trial Among Hospitalized Patients</vt:lpstr>
      <vt:lpstr>RECOVERY Trial: Baseline Characteristics</vt:lpstr>
      <vt:lpstr>RECOVERY Trial: Comorbidities</vt:lpstr>
      <vt:lpstr>RECOVERY Trial: Mortality With Dexamethasone + Usual Care vs Usual Care Alone</vt:lpstr>
      <vt:lpstr>RECOVERY Trial: Mortality in Patients on Oxygen  or Mechanical Ventilation ± Dexamethasone</vt:lpstr>
      <vt:lpstr>RECOVERY Trial: Mortality at Day 28  (Primary Outcome)</vt:lpstr>
      <vt:lpstr>CoDex: Dexamethasone to Treat  COVID-19–Related ARDS</vt:lpstr>
      <vt:lpstr>Meta-analysis of Systemic Corticosteroids in  Critically III Patients With COVID-19</vt:lpstr>
      <vt:lpstr>Meta-analysis of Systemic Corticosteroids in  Critically III Patients With COVID-19</vt:lpstr>
      <vt:lpstr>Systemic Corticosteroids and 28-Day All-Cause  Mortality in Critically Ill Patients With COVID-19</vt:lpstr>
      <vt:lpstr>WHO : Corticosteroizii în COVID-19</vt:lpstr>
      <vt:lpstr>NIH/ISDA: Dexametazona pentru formele severe de COVID-19</vt:lpstr>
      <vt:lpstr>NIH: Considerații suplimentare pentru Dexametazonă</vt:lpstr>
      <vt:lpstr>Anti–IL-6 Receptors</vt:lpstr>
      <vt:lpstr>TESEO Cohort: Tocilizumab to Treat  Severe COVID-19 in Italy</vt:lpstr>
      <vt:lpstr>Cohort Study of Tocilizumab to Treat  Severe COVID-19 in Spain</vt:lpstr>
      <vt:lpstr>COVACTA: Tocilizumab vs Placebo în formele severe COVID-19</vt:lpstr>
      <vt:lpstr>EMPACTA: Tocilizumab vs Placebo  în formele severe COVID-19</vt:lpstr>
      <vt:lpstr>Key Ongoing Trials Investigating IL-6 Inhibitors</vt:lpstr>
      <vt:lpstr>JAK1/2 Inhibitors</vt:lpstr>
      <vt:lpstr>Baricitinib and Immune Dysregulation in COVID-19</vt:lpstr>
      <vt:lpstr>NIAID ACTT-2: Baricitinib + Remdesivir vs Remdesivir  in Hospitalized Patients With Severe COVID-19</vt:lpstr>
      <vt:lpstr>Key Ongoing Trials Investigating JAK1/2 Inhibitors</vt:lpstr>
      <vt:lpstr>Date din studii clinice randomizate  pentru alți agenți terapeutici</vt:lpstr>
      <vt:lpstr>Date din studii clinice randomizate pentru  alți agenți terapeutici (Cont.)</vt:lpstr>
      <vt:lpstr>Diapozitivul 92</vt:lpstr>
      <vt:lpstr>Date din studii clinice randomizate pentru  alți agenți terapeutici(Cont.)</vt:lpstr>
      <vt:lpstr>WHO SOLIDARITY Trial: Medicamente antivirale pentru  tratamentul pacienților spitalizați cu COVID-19</vt:lpstr>
      <vt:lpstr>WHO SOLIDARITY: 28-Day Mortality for  Patients Treated With Remdesivir or HCQ</vt:lpstr>
      <vt:lpstr>WHO SOLIDARITY: 28-Day Mortality for  Patients Treated With LPV/RTV or Interferon</vt:lpstr>
      <vt:lpstr>WHO SOLIDARITY</vt:lpstr>
      <vt:lpstr>FDA EUA-Bamlanivimab pentru tratamentul COVID-19</vt:lpstr>
      <vt:lpstr>BLAZE-1: Impact of Bamlanivimab Treatment on  Viral Load and Hospitalization</vt:lpstr>
      <vt:lpstr> Pacienți cu risc ridicat, nespitalizați, autorizați să primească Bamlanivimab de către FDA  </vt:lpstr>
      <vt:lpstr>REGN-COV2 to Treat Nonhospitalized Patients  With COVID-19</vt:lpstr>
      <vt:lpstr>NIH: Ghiduri de tratament</vt:lpstr>
      <vt:lpstr>NIH Ghiduri: Tratamente COVID-19 în curs de investigații</vt:lpstr>
      <vt:lpstr>Diapozitivul 104</vt:lpstr>
      <vt:lpstr>Diapozitivul 105</vt:lpstr>
      <vt:lpstr>Burden of Thrombosis in Patients With COVID-19</vt:lpstr>
      <vt:lpstr>Leziuni pulmonare în COVID-19 evidențiate la autopsie</vt:lpstr>
      <vt:lpstr>Predictori ai trombozei în COVID-19</vt:lpstr>
      <vt:lpstr>Endotelita</vt:lpstr>
      <vt:lpstr>Terapia anticoagulantă la pacienții cu forme severe de COVID-19 și coagulopatie</vt:lpstr>
      <vt:lpstr>Doză terapeutică tratament anticoagulant și supraviețuirea la pacienții spitalizați cu COVID-19</vt:lpstr>
      <vt:lpstr>Prophylactic Dose vs Therapeutic Dose  Anticoagulation in COVID-19</vt:lpstr>
      <vt:lpstr>Ghiduri privind tromboprofilaxia</vt:lpstr>
    </vt:vector>
  </TitlesOfParts>
  <Company>Preferred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COVID-19 Slideset: Emerging Data and Guidance on Diagnosis and Management</dc:title>
  <dc:creator>Preferred User</dc:creator>
  <cp:lastModifiedBy>dumitrescu_florentina@yahoo.com</cp:lastModifiedBy>
  <cp:revision>2173</cp:revision>
  <cp:lastPrinted>2016-09-26T20:21:49Z</cp:lastPrinted>
  <dcterms:created xsi:type="dcterms:W3CDTF">2005-05-27T15:08:01Z</dcterms:created>
  <dcterms:modified xsi:type="dcterms:W3CDTF">2021-01-17T14:20:27Z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s">
    <vt:lpwstr/>
  </property>
  <property fmtid="{D5CDD505-2E9C-101B-9397-08002B2CF9AE}" pid="3" name="display_urn:schemas-microsoft-com:office:office#Editor">
    <vt:lpwstr>Melanie Couton</vt:lpwstr>
  </property>
  <property fmtid="{D5CDD505-2E9C-101B-9397-08002B2CF9AE}" pid="4" name="display_urn:schemas-microsoft-com:office:office#Author">
    <vt:lpwstr>Melanie Couton</vt:lpwstr>
  </property>
  <property fmtid="{D5CDD505-2E9C-101B-9397-08002B2CF9AE}" pid="5" name="_dlc_DocId">
    <vt:lpwstr>56M7VY3CDVN5-387186687-1</vt:lpwstr>
  </property>
  <property fmtid="{D5CDD505-2E9C-101B-9397-08002B2CF9AE}" pid="6" name="_dlc_DocIdItemGuid">
    <vt:lpwstr>5c8902ce-29ab-4b5d-b94d-995259015849</vt:lpwstr>
  </property>
  <property fmtid="{D5CDD505-2E9C-101B-9397-08002B2CF9AE}" pid="7" name="_dlc_DocIdUrl">
    <vt:lpwstr>https://intranet.clinicaloptions.com/mews/oncology/ASH_ALL_Satellite-TU_2016/Template/_layouts/15/DocIdRedir.aspx?ID=56M7VY3CDVN5-387186687-1, 56M7VY3CDVN5-387186687-1</vt:lpwstr>
  </property>
  <property fmtid="{D5CDD505-2E9C-101B-9397-08002B2CF9AE}" pid="8" name="ContentTypeId">
    <vt:lpwstr>0x0101004FA599E890B6DF44A38589A29F488C97</vt:lpwstr>
  </property>
</Properties>
</file>