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mit\Documents\2020\articole\covidrevistaBI\COVIDlivi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o-RO"/>
  <c:chart>
    <c:autoTitleDeleted val="1"/>
    <c:plotArea>
      <c:layout/>
      <c:lineChart>
        <c:grouping val="standard"/>
        <c:ser>
          <c:idx val="0"/>
          <c:order val="0"/>
          <c:tx>
            <c:strRef>
              <c:f>Sheet2!$F$5</c:f>
              <c:strCache>
                <c:ptCount val="1"/>
                <c:pt idx="0">
                  <c:v>internat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8.3333333333334546E-3"/>
                  <c:y val="-2.777777777777816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11-4832-A219-C41FDA4641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</c:trendline>
          <c:cat>
            <c:strRef>
              <c:f>Sheet2!$G$4:$Q$4</c:f>
              <c:strCache>
                <c:ptCount val="11"/>
                <c:pt idx="0">
                  <c:v>6-14.03</c:v>
                </c:pt>
                <c:pt idx="1">
                  <c:v>15-23.03</c:v>
                </c:pt>
                <c:pt idx="2">
                  <c:v>24-31.03</c:v>
                </c:pt>
                <c:pt idx="3">
                  <c:v>1-7.04</c:v>
                </c:pt>
                <c:pt idx="4">
                  <c:v>8-15.04</c:v>
                </c:pt>
                <c:pt idx="5">
                  <c:v>16-23.04</c:v>
                </c:pt>
                <c:pt idx="6">
                  <c:v>24-30.04</c:v>
                </c:pt>
                <c:pt idx="7">
                  <c:v>1-7.05</c:v>
                </c:pt>
                <c:pt idx="8">
                  <c:v>8-15.05</c:v>
                </c:pt>
                <c:pt idx="9">
                  <c:v>16-23.05</c:v>
                </c:pt>
                <c:pt idx="10">
                  <c:v>24-31.05</c:v>
                </c:pt>
              </c:strCache>
            </c:strRef>
          </c:cat>
          <c:val>
            <c:numRef>
              <c:f>Sheet2!$G$5:$Q$5</c:f>
              <c:numCache>
                <c:formatCode>General</c:formatCode>
                <c:ptCount val="11"/>
                <c:pt idx="0">
                  <c:v>7</c:v>
                </c:pt>
                <c:pt idx="1">
                  <c:v>11</c:v>
                </c:pt>
                <c:pt idx="2">
                  <c:v>17</c:v>
                </c:pt>
                <c:pt idx="3">
                  <c:v>14</c:v>
                </c:pt>
                <c:pt idx="4">
                  <c:v>25</c:v>
                </c:pt>
                <c:pt idx="5">
                  <c:v>12</c:v>
                </c:pt>
                <c:pt idx="6">
                  <c:v>54</c:v>
                </c:pt>
                <c:pt idx="7">
                  <c:v>16</c:v>
                </c:pt>
                <c:pt idx="8">
                  <c:v>21</c:v>
                </c:pt>
                <c:pt idx="9">
                  <c:v>38</c:v>
                </c:pt>
                <c:pt idx="10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11-4832-A219-C41FDA464139}"/>
            </c:ext>
          </c:extLst>
        </c:ser>
        <c:ser>
          <c:idx val="1"/>
          <c:order val="1"/>
          <c:tx>
            <c:strRef>
              <c:f>Sheet2!$F$6</c:f>
              <c:strCache>
                <c:ptCount val="1"/>
                <c:pt idx="0">
                  <c:v>externati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1.6666666666666795E-2"/>
                  <c:y val="-3.703703703703720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11-4832-A219-C41FDA464139}"/>
                </c:ext>
              </c:extLst>
            </c:dLbl>
            <c:dLbl>
              <c:idx val="5"/>
              <c:layout>
                <c:manualLayout>
                  <c:x val="-8.3333333333334546E-3"/>
                  <c:y val="4.6296296296296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11-4832-A219-C41FDA4641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Sheet2!$G$4:$Q$4</c:f>
              <c:strCache>
                <c:ptCount val="11"/>
                <c:pt idx="0">
                  <c:v>6-14.03</c:v>
                </c:pt>
                <c:pt idx="1">
                  <c:v>15-23.03</c:v>
                </c:pt>
                <c:pt idx="2">
                  <c:v>24-31.03</c:v>
                </c:pt>
                <c:pt idx="3">
                  <c:v>1-7.04</c:v>
                </c:pt>
                <c:pt idx="4">
                  <c:v>8-15.04</c:v>
                </c:pt>
                <c:pt idx="5">
                  <c:v>16-23.04</c:v>
                </c:pt>
                <c:pt idx="6">
                  <c:v>24-30.04</c:v>
                </c:pt>
                <c:pt idx="7">
                  <c:v>1-7.05</c:v>
                </c:pt>
                <c:pt idx="8">
                  <c:v>8-15.05</c:v>
                </c:pt>
                <c:pt idx="9">
                  <c:v>16-23.05</c:v>
                </c:pt>
                <c:pt idx="10">
                  <c:v>24-31.05</c:v>
                </c:pt>
              </c:strCache>
            </c:strRef>
          </c:cat>
          <c:val>
            <c:numRef>
              <c:f>Sheet2!$G$6:$Q$6</c:f>
              <c:numCache>
                <c:formatCode>General</c:formatCode>
                <c:ptCount val="11"/>
                <c:pt idx="1">
                  <c:v>3</c:v>
                </c:pt>
                <c:pt idx="2">
                  <c:v>8</c:v>
                </c:pt>
                <c:pt idx="3">
                  <c:v>5</c:v>
                </c:pt>
                <c:pt idx="4">
                  <c:v>28</c:v>
                </c:pt>
                <c:pt idx="5">
                  <c:v>13</c:v>
                </c:pt>
                <c:pt idx="6">
                  <c:v>13</c:v>
                </c:pt>
                <c:pt idx="7">
                  <c:v>25</c:v>
                </c:pt>
                <c:pt idx="8">
                  <c:v>35</c:v>
                </c:pt>
                <c:pt idx="9">
                  <c:v>30</c:v>
                </c:pt>
                <c:pt idx="10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C11-4832-A219-C41FDA464139}"/>
            </c:ext>
          </c:extLst>
        </c:ser>
        <c:marker val="1"/>
        <c:axId val="113512448"/>
        <c:axId val="113513984"/>
      </c:lineChart>
      <c:catAx>
        <c:axId val="1135124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113513984"/>
        <c:crosses val="autoZero"/>
        <c:auto val="1"/>
        <c:lblAlgn val="ctr"/>
        <c:lblOffset val="100"/>
      </c:catAx>
      <c:valAx>
        <c:axId val="1135139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11351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o-RO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o-RO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Sheet2!$J$45</c:f>
              <c:strCache>
                <c:ptCount val="1"/>
                <c:pt idx="0">
                  <c:v>masculin</c:v>
                </c:pt>
              </c:strCache>
            </c:strRef>
          </c:tx>
          <c:cat>
            <c:strRef>
              <c:f>Sheet2!$I$46:$I$55</c:f>
              <c:strCache>
                <c:ptCount val="10"/>
                <c:pt idx="0">
                  <c:v>sugar</c:v>
                </c:pt>
                <c:pt idx="1">
                  <c:v>1-9 ani</c:v>
                </c:pt>
                <c:pt idx="2">
                  <c:v>10-19 ani</c:v>
                </c:pt>
                <c:pt idx="3">
                  <c:v>20-29 ani</c:v>
                </c:pt>
                <c:pt idx="4">
                  <c:v>30-39 ani</c:v>
                </c:pt>
                <c:pt idx="5">
                  <c:v>40-49 ani</c:v>
                </c:pt>
                <c:pt idx="6">
                  <c:v>50-59 ani</c:v>
                </c:pt>
                <c:pt idx="7">
                  <c:v>60-69 ani</c:v>
                </c:pt>
                <c:pt idx="8">
                  <c:v>70-79 ani</c:v>
                </c:pt>
                <c:pt idx="9">
                  <c:v>peste 80 ani</c:v>
                </c:pt>
              </c:strCache>
            </c:strRef>
          </c:cat>
          <c:val>
            <c:numRef>
              <c:f>Sheet2!$J$46:$J$55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2</c:v>
                </c:pt>
                <c:pt idx="3">
                  <c:v>16</c:v>
                </c:pt>
                <c:pt idx="4">
                  <c:v>34</c:v>
                </c:pt>
                <c:pt idx="5">
                  <c:v>27</c:v>
                </c:pt>
                <c:pt idx="6">
                  <c:v>21</c:v>
                </c:pt>
                <c:pt idx="7">
                  <c:v>11</c:v>
                </c:pt>
                <c:pt idx="8">
                  <c:v>5</c:v>
                </c:pt>
                <c:pt idx="9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Sheet2!$K$45</c:f>
              <c:strCache>
                <c:ptCount val="1"/>
                <c:pt idx="0">
                  <c:v>feminin</c:v>
                </c:pt>
              </c:strCache>
            </c:strRef>
          </c:tx>
          <c:cat>
            <c:strRef>
              <c:f>Sheet2!$I$46:$I$55</c:f>
              <c:strCache>
                <c:ptCount val="10"/>
                <c:pt idx="0">
                  <c:v>sugar</c:v>
                </c:pt>
                <c:pt idx="1">
                  <c:v>1-9 ani</c:v>
                </c:pt>
                <c:pt idx="2">
                  <c:v>10-19 ani</c:v>
                </c:pt>
                <c:pt idx="3">
                  <c:v>20-29 ani</c:v>
                </c:pt>
                <c:pt idx="4">
                  <c:v>30-39 ani</c:v>
                </c:pt>
                <c:pt idx="5">
                  <c:v>40-49 ani</c:v>
                </c:pt>
                <c:pt idx="6">
                  <c:v>50-59 ani</c:v>
                </c:pt>
                <c:pt idx="7">
                  <c:v>60-69 ani</c:v>
                </c:pt>
                <c:pt idx="8">
                  <c:v>70-79 ani</c:v>
                </c:pt>
                <c:pt idx="9">
                  <c:v>peste 80 ani</c:v>
                </c:pt>
              </c:strCache>
            </c:strRef>
          </c:cat>
          <c:val>
            <c:numRef>
              <c:f>Sheet2!$K$46:$K$55</c:f>
              <c:numCache>
                <c:formatCode>General</c:formatCode>
                <c:ptCount val="10"/>
                <c:pt idx="0">
                  <c:v>0</c:v>
                </c:pt>
                <c:pt idx="1">
                  <c:v>7</c:v>
                </c:pt>
                <c:pt idx="2">
                  <c:v>6</c:v>
                </c:pt>
                <c:pt idx="3">
                  <c:v>11</c:v>
                </c:pt>
                <c:pt idx="4">
                  <c:v>18</c:v>
                </c:pt>
                <c:pt idx="5">
                  <c:v>28</c:v>
                </c:pt>
                <c:pt idx="6">
                  <c:v>27</c:v>
                </c:pt>
                <c:pt idx="7">
                  <c:v>13</c:v>
                </c:pt>
                <c:pt idx="8">
                  <c:v>4</c:v>
                </c:pt>
                <c:pt idx="9">
                  <c:v>3</c:v>
                </c:pt>
              </c:numCache>
            </c:numRef>
          </c:val>
        </c:ser>
        <c:shape val="box"/>
        <c:axId val="113175552"/>
        <c:axId val="97637120"/>
        <c:axId val="0"/>
      </c:bar3DChart>
      <c:catAx>
        <c:axId val="113175552"/>
        <c:scaling>
          <c:orientation val="minMax"/>
        </c:scaling>
        <c:axPos val="b"/>
        <c:tickLblPos val="nextTo"/>
        <c:crossAx val="97637120"/>
        <c:crosses val="autoZero"/>
        <c:auto val="1"/>
        <c:lblAlgn val="ctr"/>
        <c:lblOffset val="100"/>
      </c:catAx>
      <c:valAx>
        <c:axId val="97637120"/>
        <c:scaling>
          <c:orientation val="minMax"/>
        </c:scaling>
        <c:axPos val="l"/>
        <c:majorGridlines/>
        <c:numFmt formatCode="General" sourceLinked="1"/>
        <c:tickLblPos val="nextTo"/>
        <c:crossAx val="11317555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186FF7-4BE7-4DFF-B33A-5BCA0C5AC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76D7598-110D-4287-B59E-8E8AB4B2C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82E897-4D52-413E-9EC5-2A9855573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F537-5122-4DEA-9845-0ED8D06B872B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0D923B-B1C6-407C-A5D6-7E4DD90B1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C54EC0-5F74-490D-87F3-0D7528A8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1867-05B9-4D51-AD4F-696D57916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082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72E3AA-56A4-4BA5-9E67-00001F3EF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9047D04-9B2C-40DA-AF3F-89FB61D1D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56B32C-3274-46C2-B2B6-B495B53A1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F537-5122-4DEA-9845-0ED8D06B872B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BF74DD-5816-4D3C-8CEE-B9936DF0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3E7093-F5A1-4652-A587-7AC80F4D6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1867-05B9-4D51-AD4F-696D57916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141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F65A972-2B74-4BC0-8D08-8AC60B68AC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4C33365-67AA-4E65-9072-5E18D3393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09BBA2-6E6E-4E44-BC12-72E05F859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F537-5122-4DEA-9845-0ED8D06B872B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145CB9-91E8-49BA-BAF5-B6F5CBBE2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7E8F19-54E0-43B6-B9C5-172381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1867-05B9-4D51-AD4F-696D57916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813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1E1D4B-069A-4D20-A916-212A4B82C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4B7D32-08BF-427B-A85B-79B28A8F9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774726-FD8D-47B0-8A07-ABF58132A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F537-5122-4DEA-9845-0ED8D06B872B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231BAC-1E31-49E2-B8BD-0BE1C8542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29C90F-D4C4-4561-B959-CC774036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1867-05B9-4D51-AD4F-696D57916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3465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6FFF96-2B4E-41A8-AB4F-8ED1C55B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AA3EB2-00D3-496C-8F92-2D4EB16E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90D5A47-7B71-4BFA-83EA-41D1D9C7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F537-5122-4DEA-9845-0ED8D06B872B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A8F443-7C75-48A3-9C33-21057D11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81DE34-AEE0-4EFE-BB67-A7CC70357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1867-05B9-4D51-AD4F-696D57916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290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A6E654-AE03-4FDC-896F-6A695BD73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B395F8-97F5-4B34-921D-86E3270D1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2AB5A8F-4B06-4DD6-8ACB-A8D891F89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50D601-0525-4681-87AD-071DD95E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F537-5122-4DEA-9845-0ED8D06B872B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0CA84D-5E78-43F4-ACF4-D93D3A2CB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F289732-F7B8-4E9F-8C1A-21035AF5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1867-05B9-4D51-AD4F-696D57916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154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D4F34D-5031-484F-8A1C-F84EA8F6E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135017A-C610-45FE-BD27-07B633C2F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39D7CDF-3BF6-4E7B-9950-B517FABAD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EB58407-E4E7-4987-99F4-32AAC9EF3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091CF11-3E5B-43DB-8C4B-220ED21BF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434CC0B-892F-44F9-95FF-494E06A23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F537-5122-4DEA-9845-0ED8D06B872B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89BB36-5DF8-4EA8-8236-074045814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1BCAF66-E257-48D7-80E1-816A5E16C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1867-05B9-4D51-AD4F-696D57916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479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DAE8D6-BF05-4CCB-A859-877CB2AA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D303F4-A2DD-4A8E-8249-A0BC08869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F537-5122-4DEA-9845-0ED8D06B872B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976AFA1-E2A8-4278-A9F3-2010D562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8C92BEB-D8FC-42AE-BDCE-9853C7AC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1867-05B9-4D51-AD4F-696D57916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57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47B1F58-BC9B-40B3-A2D2-23EC8DDDE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F537-5122-4DEA-9845-0ED8D06B872B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F561FB8-82F0-41F2-A48D-2B52C8D3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DF445EC-4AA9-4733-B404-7EA204810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1867-05B9-4D51-AD4F-696D57916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785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A5D13B-137B-4980-9C8F-9581568DC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FB91E6-AA6B-4513-AA19-7C57CA5EE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6029550-E834-48EF-B60F-E403CA9C6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1911CC8-3362-4E1C-904A-6B81BA9E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F537-5122-4DEA-9845-0ED8D06B872B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DA7B51-139D-4F3C-8479-A07BE4FF6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8A609AE-9717-4C96-8039-984936DD0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1867-05B9-4D51-AD4F-696D57916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069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175DBC-3A87-44B6-96CA-2C01DE08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5517BF4-76B2-4BE4-A3CC-EAF0C59CE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8D8EDD7-DBAD-40D5-8CA9-9A6652BCE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6B3BE2-7FE2-4B76-B35D-D3F5AC0A1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F537-5122-4DEA-9845-0ED8D06B872B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204B5EC-EB3E-46A3-B426-B75E6DBB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7A800D4-1FF5-4B74-8E3C-6A3C1EB9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1867-05B9-4D51-AD4F-696D57916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795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D8ECF1C-AAD2-4EB6-BA09-982794E2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ADA71-04ED-4A40-A8AA-34C444CC8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CADA22-8967-4516-B19B-E1336C6E8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3F537-5122-4DEA-9845-0ED8D06B872B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06A3EC-229E-4FCD-816B-4B17A875E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4FB247-27E8-429D-9C85-630309AAF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41867-05B9-4D51-AD4F-696D57916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518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C2B1EF-6474-4755-A679-DA299C7AB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0F45BAA-A1D3-45CC-B53B-79402AF879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5985407-6DD5-4A78-A0EF-D18F2A967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6123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u 6"/>
          <p:cNvSpPr>
            <a:spLocks noGrp="1"/>
          </p:cNvSpPr>
          <p:nvPr>
            <p:ph type="subTitle" idx="4294967295"/>
          </p:nvPr>
        </p:nvSpPr>
        <p:spPr>
          <a:xfrm>
            <a:off x="0" y="2860675"/>
            <a:ext cx="9491663" cy="2835275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ro-RO" dirty="0" smtClean="0"/>
              <a:t> </a:t>
            </a:r>
            <a:endParaRPr lang="ro-RO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8914" y="1836148"/>
            <a:ext cx="3857625" cy="482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25392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u 4"/>
          <p:cNvSpPr>
            <a:spLocks noGrp="1"/>
          </p:cNvSpPr>
          <p:nvPr>
            <p:ph type="title"/>
          </p:nvPr>
        </p:nvSpPr>
        <p:spPr>
          <a:xfrm>
            <a:off x="838200" y="1694329"/>
            <a:ext cx="10515600" cy="1075765"/>
          </a:xfrm>
        </p:spPr>
        <p:txBody>
          <a:bodyPr>
            <a:normAutofit/>
          </a:bodyPr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Rezultate</a:t>
            </a:r>
            <a:endParaRPr lang="ro-RO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u 6"/>
          <p:cNvSpPr>
            <a:spLocks noGrp="1"/>
          </p:cNvSpPr>
          <p:nvPr>
            <p:ph idx="1"/>
          </p:nvPr>
        </p:nvSpPr>
        <p:spPr>
          <a:xfrm>
            <a:off x="838200" y="2689413"/>
            <a:ext cx="10515600" cy="34875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primit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medicație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acțiune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antivirală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176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pacienți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(71.8%): 70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cazuri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lopinavir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ritonavir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(LPV/r)+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hidroxicloroquină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(HCQ), 53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cazuri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-LPV/r, 50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cazuri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-HCQ, 3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cazuri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HCQ+darunavir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cobicistat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6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pacienți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fost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tratați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și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tocilizumab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18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cazuri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necesitat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corticoterapie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ro-RO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5392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u 4"/>
          <p:cNvSpPr>
            <a:spLocks noGrp="1"/>
          </p:cNvSpPr>
          <p:nvPr>
            <p:ph type="title"/>
          </p:nvPr>
        </p:nvSpPr>
        <p:spPr>
          <a:xfrm>
            <a:off x="838200" y="1694329"/>
            <a:ext cx="10515600" cy="1075765"/>
          </a:xfrm>
        </p:spPr>
        <p:txBody>
          <a:bodyPr>
            <a:normAutofit/>
          </a:bodyPr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Rezultate</a:t>
            </a:r>
            <a:endParaRPr lang="ro-RO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u 6"/>
          <p:cNvSpPr>
            <a:spLocks noGrp="1"/>
          </p:cNvSpPr>
          <p:nvPr>
            <p:ph idx="1"/>
          </p:nvPr>
        </p:nvSpPr>
        <p:spPr>
          <a:xfrm>
            <a:off x="838200" y="2651760"/>
            <a:ext cx="10515600" cy="3525203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predominat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formele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ușoare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boală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117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cazuri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(47.8%),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formele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medii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(45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cazuri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severe (28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cazuri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fiind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înregistrate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în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18.4%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respectiv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11.4% din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cazuri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 55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pacienți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(22.4%) au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fost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asimptomatici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Copiii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prezentat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forme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ușoare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boală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formele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severe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fiind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întâlnite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pacienți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vârstnici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cu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comorbidități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Au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necesitat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internare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în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terapie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intensivă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31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pacienți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10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fiind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intubați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orotraheal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și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ventilați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mecanic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suplimet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oxigen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mască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ventilație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mecanică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non-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invazivă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necesitat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25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pacienți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ro-RO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5392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u 4"/>
          <p:cNvSpPr>
            <a:spLocks noGrp="1"/>
          </p:cNvSpPr>
          <p:nvPr>
            <p:ph type="title"/>
          </p:nvPr>
        </p:nvSpPr>
        <p:spPr>
          <a:xfrm>
            <a:off x="838200" y="1694329"/>
            <a:ext cx="10515600" cy="1075765"/>
          </a:xfrm>
        </p:spPr>
        <p:txBody>
          <a:bodyPr>
            <a:normAutofit/>
          </a:bodyPr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Rezultate</a:t>
            </a:r>
            <a:endParaRPr lang="ro-RO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u 6"/>
          <p:cNvSpPr>
            <a:spLocks noGrp="1"/>
          </p:cNvSpPr>
          <p:nvPr>
            <p:ph idx="1"/>
          </p:nvPr>
        </p:nvSpPr>
        <p:spPr>
          <a:xfrm>
            <a:off x="613954" y="2651760"/>
            <a:ext cx="11578045" cy="3525203"/>
          </a:xfrm>
        </p:spPr>
        <p:txBody>
          <a:bodyPr>
            <a:noAutofit/>
          </a:bodyPr>
          <a:lstStyle/>
          <a:p>
            <a:pPr fontAlgn="base"/>
            <a:r>
              <a:rPr lang="ro-RO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finalul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perioadei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studiu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erau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externați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202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pacienți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192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vindecați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(78.4%), 10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decese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(4.1%); 43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pacienți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erau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încă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spitalizați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urata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spitalizare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pentru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cazurile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vindecate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fost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13.5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zile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(8, 35), cu 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mediana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12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zile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(8, 23)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pentru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cazurile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asimptomatice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15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zile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( 8,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29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pentru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cazurile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ușoare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15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zile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(8,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35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pentru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cazurile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medii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și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19.5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zile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(9, 26)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pentru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cazurile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severe.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o-RO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ecesele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fost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asociate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vârsta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peste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60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(p˂0.0001), HTA (p=0.01)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și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DZ (p=0.002).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ro-RO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5392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u 4"/>
          <p:cNvSpPr>
            <a:spLocks noGrp="1"/>
          </p:cNvSpPr>
          <p:nvPr>
            <p:ph type="title"/>
          </p:nvPr>
        </p:nvSpPr>
        <p:spPr>
          <a:xfrm>
            <a:off x="838200" y="1694329"/>
            <a:ext cx="10515600" cy="1075765"/>
          </a:xfrm>
        </p:spPr>
        <p:txBody>
          <a:bodyPr>
            <a:normAutofit/>
          </a:bodyPr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Concluzii</a:t>
            </a:r>
            <a:endParaRPr lang="ro-RO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u 6"/>
          <p:cNvSpPr>
            <a:spLocks noGrp="1"/>
          </p:cNvSpPr>
          <p:nvPr>
            <p:ph idx="1"/>
          </p:nvPr>
        </p:nvSpPr>
        <p:spPr>
          <a:xfrm>
            <a:off x="535578" y="2651760"/>
            <a:ext cx="11390812" cy="3525203"/>
          </a:xfrm>
        </p:spPr>
        <p:txBody>
          <a:bodyPr>
            <a:noAutofit/>
          </a:bodyPr>
          <a:lstStyle/>
          <a:p>
            <a:pPr fontAlgn="base"/>
            <a:r>
              <a:rPr lang="ro-RO" dirty="0" smtClean="0"/>
              <a:t>l</a:t>
            </a:r>
            <a:r>
              <a:rPr lang="en-US" dirty="0" smtClean="0"/>
              <a:t>ink-</a:t>
            </a:r>
            <a:r>
              <a:rPr lang="en-US" dirty="0" err="1" smtClean="0"/>
              <a:t>ul</a:t>
            </a:r>
            <a:r>
              <a:rPr lang="en-US" dirty="0" smtClean="0"/>
              <a:t> epidemiologic a </a:t>
            </a:r>
            <a:r>
              <a:rPr lang="en-US" dirty="0" err="1" smtClean="0"/>
              <a:t>orientat</a:t>
            </a:r>
            <a:r>
              <a:rPr lang="en-US" dirty="0" smtClean="0"/>
              <a:t> </a:t>
            </a:r>
            <a:r>
              <a:rPr lang="en-US" dirty="0" err="1" smtClean="0"/>
              <a:t>diagnosticul</a:t>
            </a:r>
            <a:r>
              <a:rPr lang="en-US" dirty="0" smtClean="0"/>
              <a:t>, </a:t>
            </a:r>
            <a:r>
              <a:rPr lang="en-US" dirty="0" err="1" smtClean="0"/>
              <a:t>în</a:t>
            </a:r>
            <a:r>
              <a:rPr lang="en-US" dirty="0" smtClean="0"/>
              <a:t> special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cazurile</a:t>
            </a:r>
            <a:r>
              <a:rPr lang="en-US" dirty="0" smtClean="0"/>
              <a:t> de import,   </a:t>
            </a:r>
            <a:r>
              <a:rPr lang="en-US" dirty="0" err="1" smtClean="0"/>
              <a:t>focarele</a:t>
            </a:r>
            <a:r>
              <a:rPr lang="en-US" dirty="0" smtClean="0"/>
              <a:t> </a:t>
            </a:r>
            <a:r>
              <a:rPr lang="en-US" dirty="0" err="1" smtClean="0"/>
              <a:t>familiale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colective</a:t>
            </a:r>
            <a:r>
              <a:rPr lang="en-US" dirty="0" smtClean="0"/>
              <a:t> </a:t>
            </a:r>
            <a:endParaRPr lang="ro-RO" dirty="0" smtClean="0"/>
          </a:p>
          <a:p>
            <a:pPr fontAlgn="base"/>
            <a:r>
              <a:rPr lang="ro-RO" dirty="0" err="1" smtClean="0"/>
              <a:t>c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frecvente</a:t>
            </a:r>
            <a:r>
              <a:rPr lang="en-US" dirty="0" smtClean="0"/>
              <a:t> </a:t>
            </a:r>
            <a:r>
              <a:rPr lang="en-US" dirty="0" err="1" smtClean="0"/>
              <a:t>manifestări</a:t>
            </a:r>
            <a:r>
              <a:rPr lang="en-US" dirty="0" smtClean="0"/>
              <a:t> </a:t>
            </a:r>
            <a:r>
              <a:rPr lang="en-US" dirty="0" err="1" smtClean="0"/>
              <a:t>clinice</a:t>
            </a:r>
            <a:r>
              <a:rPr lang="en-US" dirty="0" smtClean="0"/>
              <a:t> ale </a:t>
            </a:r>
            <a:r>
              <a:rPr lang="en-US" dirty="0" err="1" smtClean="0"/>
              <a:t>pacienților</a:t>
            </a:r>
            <a:r>
              <a:rPr lang="en-US" dirty="0" smtClean="0"/>
              <a:t> cu COVID-19 </a:t>
            </a:r>
            <a:r>
              <a:rPr lang="en-US" dirty="0" err="1" smtClean="0"/>
              <a:t>internați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spitalul</a:t>
            </a:r>
            <a:r>
              <a:rPr lang="en-US" dirty="0" smtClean="0"/>
              <a:t> </a:t>
            </a:r>
            <a:r>
              <a:rPr lang="en-US" dirty="0" err="1" smtClean="0"/>
              <a:t>nostru</a:t>
            </a:r>
            <a:r>
              <a:rPr lang="en-US" dirty="0" smtClean="0"/>
              <a:t> au </a:t>
            </a:r>
            <a:r>
              <a:rPr lang="en-US" dirty="0" err="1" smtClean="0"/>
              <a:t>fost</a:t>
            </a:r>
            <a:r>
              <a:rPr lang="en-US" dirty="0" smtClean="0"/>
              <a:t> </a:t>
            </a:r>
            <a:r>
              <a:rPr lang="en-US" dirty="0" err="1" smtClean="0"/>
              <a:t>tusea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febra</a:t>
            </a:r>
            <a:r>
              <a:rPr lang="en-US" dirty="0" smtClean="0"/>
              <a:t>, </a:t>
            </a:r>
            <a:r>
              <a:rPr lang="en-US" dirty="0" err="1" smtClean="0"/>
              <a:t>dar</a:t>
            </a:r>
            <a:r>
              <a:rPr lang="en-US" dirty="0" smtClean="0"/>
              <a:t> un </a:t>
            </a:r>
            <a:r>
              <a:rPr lang="en-US" dirty="0" err="1" smtClean="0"/>
              <a:t>număr</a:t>
            </a:r>
            <a:r>
              <a:rPr lang="en-US" dirty="0" smtClean="0"/>
              <a:t> important de </a:t>
            </a:r>
            <a:r>
              <a:rPr lang="en-US" dirty="0" err="1" smtClean="0"/>
              <a:t>cazuri</a:t>
            </a:r>
            <a:r>
              <a:rPr lang="en-US" dirty="0" smtClean="0"/>
              <a:t> au </a:t>
            </a:r>
            <a:r>
              <a:rPr lang="en-US" dirty="0" err="1" smtClean="0"/>
              <a:t>fost</a:t>
            </a:r>
            <a:r>
              <a:rPr lang="en-US" dirty="0" smtClean="0"/>
              <a:t> </a:t>
            </a:r>
            <a:r>
              <a:rPr lang="en-US" dirty="0" err="1" smtClean="0"/>
              <a:t>fără</a:t>
            </a:r>
            <a:r>
              <a:rPr lang="en-US" dirty="0" smtClean="0"/>
              <a:t> </a:t>
            </a:r>
            <a:r>
              <a:rPr lang="en-US" dirty="0" err="1" smtClean="0"/>
              <a:t>febră</a:t>
            </a:r>
            <a:r>
              <a:rPr lang="en-US" dirty="0" smtClean="0"/>
              <a:t>, cu </a:t>
            </a:r>
            <a:r>
              <a:rPr lang="en-US" dirty="0" err="1" smtClean="0"/>
              <a:t>manifestări</a:t>
            </a:r>
            <a:r>
              <a:rPr lang="en-US" dirty="0" smtClean="0"/>
              <a:t> de </a:t>
            </a:r>
            <a:r>
              <a:rPr lang="en-US" dirty="0" err="1" smtClean="0"/>
              <a:t>tipul</a:t>
            </a:r>
            <a:r>
              <a:rPr lang="en-US" dirty="0" smtClean="0"/>
              <a:t> </a:t>
            </a:r>
            <a:r>
              <a:rPr lang="en-US" dirty="0" err="1" smtClean="0"/>
              <a:t>anosmie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ageuzie</a:t>
            </a:r>
            <a:r>
              <a:rPr lang="en-US" dirty="0" smtClean="0"/>
              <a:t>.</a:t>
            </a:r>
            <a:endParaRPr lang="ro-RO" dirty="0" smtClean="0"/>
          </a:p>
          <a:p>
            <a:pPr fontAlgn="base"/>
            <a:r>
              <a:rPr lang="ro-RO" dirty="0" err="1" smtClean="0"/>
              <a:t>f</a:t>
            </a:r>
            <a:r>
              <a:rPr lang="en-US" dirty="0" err="1" smtClean="0"/>
              <a:t>ormele</a:t>
            </a:r>
            <a:r>
              <a:rPr lang="en-US" dirty="0" smtClean="0"/>
              <a:t> </a:t>
            </a:r>
            <a:r>
              <a:rPr lang="en-US" dirty="0" err="1" smtClean="0"/>
              <a:t>ușoare</a:t>
            </a:r>
            <a:r>
              <a:rPr lang="en-US" dirty="0" smtClean="0"/>
              <a:t> de </a:t>
            </a:r>
            <a:r>
              <a:rPr lang="en-US" dirty="0" err="1" smtClean="0"/>
              <a:t>boală</a:t>
            </a:r>
            <a:r>
              <a:rPr lang="en-US" dirty="0" smtClean="0"/>
              <a:t> au </a:t>
            </a:r>
            <a:r>
              <a:rPr lang="en-US" dirty="0" err="1" smtClean="0"/>
              <a:t>fost</a:t>
            </a:r>
            <a:r>
              <a:rPr lang="en-US" dirty="0" smtClean="0"/>
              <a:t> </a:t>
            </a:r>
            <a:r>
              <a:rPr lang="en-US" dirty="0" err="1" smtClean="0"/>
              <a:t>majoritare</a:t>
            </a:r>
            <a:r>
              <a:rPr lang="en-US" dirty="0" smtClean="0"/>
              <a:t>, </a:t>
            </a:r>
            <a:r>
              <a:rPr lang="en-US" dirty="0" err="1" smtClean="0"/>
              <a:t>formele</a:t>
            </a:r>
            <a:r>
              <a:rPr lang="en-US" dirty="0" smtClean="0"/>
              <a:t> severe au </a:t>
            </a:r>
            <a:r>
              <a:rPr lang="en-US" dirty="0" err="1" smtClean="0"/>
              <a:t>fost</a:t>
            </a:r>
            <a:r>
              <a:rPr lang="en-US" dirty="0" smtClean="0"/>
              <a:t> </a:t>
            </a:r>
            <a:r>
              <a:rPr lang="en-US" dirty="0" err="1" smtClean="0"/>
              <a:t>întânite</a:t>
            </a:r>
            <a:r>
              <a:rPr lang="en-US" dirty="0" smtClean="0"/>
              <a:t> la </a:t>
            </a:r>
            <a:r>
              <a:rPr lang="en-US" dirty="0" err="1" smtClean="0"/>
              <a:t>vârstnicii</a:t>
            </a:r>
            <a:r>
              <a:rPr lang="en-US" dirty="0" smtClean="0"/>
              <a:t> cu </a:t>
            </a:r>
            <a:r>
              <a:rPr lang="en-US" dirty="0" err="1" smtClean="0"/>
              <a:t>comorbidități</a:t>
            </a:r>
            <a:endParaRPr lang="ro-RO" dirty="0" smtClean="0"/>
          </a:p>
          <a:p>
            <a:pPr fontAlgn="base"/>
            <a:r>
              <a:rPr lang="ro-RO" dirty="0" smtClean="0"/>
              <a:t>d</a:t>
            </a:r>
            <a:r>
              <a:rPr lang="en-US" dirty="0" err="1" smtClean="0"/>
              <a:t>ecesele</a:t>
            </a:r>
            <a:r>
              <a:rPr lang="en-US" dirty="0" smtClean="0"/>
              <a:t> s-au </a:t>
            </a:r>
            <a:r>
              <a:rPr lang="en-US" dirty="0" err="1" smtClean="0"/>
              <a:t>asociat</a:t>
            </a:r>
            <a:r>
              <a:rPr lang="en-US" dirty="0" smtClean="0"/>
              <a:t> cu </a:t>
            </a:r>
            <a:r>
              <a:rPr lang="en-US" dirty="0" err="1" smtClean="0"/>
              <a:t>vârsta</a:t>
            </a:r>
            <a:r>
              <a:rPr lang="en-US" dirty="0" smtClean="0"/>
              <a:t>, HTA </a:t>
            </a:r>
            <a:r>
              <a:rPr lang="en-US" dirty="0" err="1" smtClean="0"/>
              <a:t>și</a:t>
            </a:r>
            <a:r>
              <a:rPr lang="en-US" dirty="0" smtClean="0"/>
              <a:t> DZ</a:t>
            </a:r>
            <a:endParaRPr lang="ro-RO" dirty="0" smtClean="0"/>
          </a:p>
          <a:p>
            <a:pPr algn="l">
              <a:buFont typeface="Arial" pitchFamily="34" charset="0"/>
              <a:buChar char="•"/>
            </a:pPr>
            <a:endParaRPr lang="ro-RO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5392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u 4"/>
          <p:cNvSpPr>
            <a:spLocks noGrp="1"/>
          </p:cNvSpPr>
          <p:nvPr>
            <p:ph type="title"/>
          </p:nvPr>
        </p:nvSpPr>
        <p:spPr>
          <a:xfrm>
            <a:off x="838200" y="1763486"/>
            <a:ext cx="10515600" cy="613954"/>
          </a:xfrm>
        </p:spPr>
        <p:txBody>
          <a:bodyPr>
            <a:normAutofit/>
          </a:bodyPr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În loc de alte concluzii...</a:t>
            </a:r>
            <a:endParaRPr lang="ro-RO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u 6"/>
          <p:cNvSpPr>
            <a:spLocks noGrp="1"/>
          </p:cNvSpPr>
          <p:nvPr>
            <p:ph sz="half" idx="1"/>
          </p:nvPr>
        </p:nvSpPr>
        <p:spPr>
          <a:xfrm>
            <a:off x="391886" y="2442755"/>
            <a:ext cx="5627914" cy="3734208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ro-RO" b="1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15 septembrie (total=2028):</a:t>
            </a:r>
            <a:endParaRPr lang="ro-RO" b="1" dirty="0" smtClean="0">
              <a:latin typeface="Arial" pitchFamily="34" charset="0"/>
              <a:cs typeface="Arial" pitchFamily="34" charset="0"/>
            </a:endParaRPr>
          </a:p>
          <a:p>
            <a:pPr algn="l">
              <a:buFontTx/>
              <a:buChar char="-"/>
            </a:pPr>
            <a:r>
              <a:rPr lang="ro-RO" dirty="0" smtClean="0">
                <a:latin typeface="Arial" pitchFamily="34" charset="0"/>
                <a:cs typeface="Arial" pitchFamily="34" charset="0"/>
              </a:rPr>
              <a:t>203 internați ( 8 în TI)</a:t>
            </a:r>
          </a:p>
          <a:p>
            <a:pPr algn="l">
              <a:buFontTx/>
              <a:buChar char="-"/>
            </a:pPr>
            <a:r>
              <a:rPr lang="ro-RO" dirty="0" smtClean="0">
                <a:latin typeface="Arial" pitchFamily="34" charset="0"/>
                <a:cs typeface="Arial" pitchFamily="34" charset="0"/>
              </a:rPr>
              <a:t>1794 externați vindecați</a:t>
            </a:r>
          </a:p>
          <a:p>
            <a:pPr algn="l">
              <a:buFontTx/>
              <a:buChar char="-"/>
            </a:pPr>
            <a:r>
              <a:rPr lang="ro-RO" dirty="0" smtClean="0">
                <a:latin typeface="Arial" pitchFamily="34" charset="0"/>
                <a:cs typeface="Arial" pitchFamily="34" charset="0"/>
              </a:rPr>
              <a:t>43 transferați</a:t>
            </a:r>
          </a:p>
          <a:p>
            <a:pPr algn="l">
              <a:buFontTx/>
              <a:buChar char="-"/>
            </a:pPr>
            <a:r>
              <a:rPr lang="ro-RO" dirty="0" smtClean="0">
                <a:latin typeface="Arial" pitchFamily="34" charset="0"/>
                <a:cs typeface="Arial" pitchFamily="34" charset="0"/>
              </a:rPr>
              <a:t>663 externați la cerere</a:t>
            </a:r>
          </a:p>
          <a:p>
            <a:pPr algn="l">
              <a:buFontTx/>
              <a:buChar char="-"/>
            </a:pPr>
            <a:r>
              <a:rPr lang="ro-RO" dirty="0" smtClean="0">
                <a:latin typeface="Arial" pitchFamily="34" charset="0"/>
                <a:cs typeface="Arial" pitchFamily="34" charset="0"/>
              </a:rPr>
              <a:t>168 externați nevindecați</a:t>
            </a:r>
          </a:p>
          <a:p>
            <a:pPr algn="l">
              <a:buFontTx/>
              <a:buChar char="-"/>
            </a:pPr>
            <a:r>
              <a:rPr lang="ro-RO" dirty="0" smtClean="0">
                <a:latin typeface="Arial" pitchFamily="34" charset="0"/>
                <a:cs typeface="Arial" pitchFamily="34" charset="0"/>
              </a:rPr>
              <a:t>31 decese</a:t>
            </a:r>
          </a:p>
          <a:p>
            <a:pPr algn="l">
              <a:buFontTx/>
              <a:buChar char="-"/>
            </a:pP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ro-R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2442754"/>
            <a:ext cx="5181600" cy="37342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b="1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12 octombrie (total=3166):</a:t>
            </a:r>
            <a:endParaRPr lang="ro-RO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o-RO" dirty="0" smtClean="0">
                <a:latin typeface="Arial" pitchFamily="34" charset="0"/>
                <a:cs typeface="Arial" pitchFamily="34" charset="0"/>
              </a:rPr>
              <a:t>266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internați (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în TI)</a:t>
            </a:r>
          </a:p>
          <a:p>
            <a:pPr>
              <a:buFontTx/>
              <a:buChar char="-"/>
            </a:pPr>
            <a:r>
              <a:rPr lang="ro-RO" dirty="0" smtClean="0">
                <a:latin typeface="Arial" pitchFamily="34" charset="0"/>
                <a:cs typeface="Arial" pitchFamily="34" charset="0"/>
              </a:rPr>
              <a:t>2857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externați vindecați</a:t>
            </a:r>
          </a:p>
          <a:p>
            <a:pPr>
              <a:buFontTx/>
              <a:buChar char="-"/>
            </a:pPr>
            <a:r>
              <a:rPr lang="ro-RO" dirty="0" smtClean="0">
                <a:latin typeface="Arial" pitchFamily="34" charset="0"/>
                <a:cs typeface="Arial" pitchFamily="34" charset="0"/>
              </a:rPr>
              <a:t>63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transferați</a:t>
            </a:r>
          </a:p>
          <a:p>
            <a:pPr>
              <a:buFontTx/>
              <a:buChar char="-"/>
            </a:pPr>
            <a:r>
              <a:rPr lang="ro-RO" dirty="0" smtClean="0">
                <a:latin typeface="Arial" pitchFamily="34" charset="0"/>
                <a:cs typeface="Arial" pitchFamily="34" charset="0"/>
              </a:rPr>
              <a:t>1351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externați la cerere</a:t>
            </a:r>
          </a:p>
          <a:p>
            <a:pPr>
              <a:buFontTx/>
              <a:buChar char="-"/>
            </a:pPr>
            <a:r>
              <a:rPr lang="ro-RO" dirty="0" smtClean="0">
                <a:latin typeface="Arial" pitchFamily="34" charset="0"/>
                <a:cs typeface="Arial" pitchFamily="34" charset="0"/>
              </a:rPr>
              <a:t>214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externați nevindecați</a:t>
            </a:r>
          </a:p>
          <a:p>
            <a:pPr>
              <a:buFontTx/>
              <a:buChar char="-"/>
            </a:pPr>
            <a:r>
              <a:rPr lang="ro-RO" dirty="0" smtClean="0">
                <a:latin typeface="Arial" pitchFamily="34" charset="0"/>
                <a:cs typeface="Arial" pitchFamily="34" charset="0"/>
              </a:rPr>
              <a:t>43 decese</a:t>
            </a:r>
          </a:p>
          <a:p>
            <a:pPr>
              <a:buFontTx/>
              <a:buChar char="-"/>
            </a:pP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endParaRPr lang="ro-RO" dirty="0"/>
          </a:p>
        </p:txBody>
      </p:sp>
      <p:sp>
        <p:nvSpPr>
          <p:cNvPr id="6" name="Dreptunghi 5"/>
          <p:cNvSpPr/>
          <p:nvPr/>
        </p:nvSpPr>
        <p:spPr>
          <a:xfrm>
            <a:off x="1841863" y="5943600"/>
            <a:ext cx="75372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b="1" dirty="0" smtClean="0">
                <a:latin typeface="Arial" pitchFamily="34" charset="0"/>
                <a:cs typeface="Arial" pitchFamily="34" charset="0"/>
              </a:rPr>
              <a:t>155 pacienți în terapie intensivă de la începutul 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pandemiei!</a:t>
            </a:r>
            <a:endParaRPr lang="ro-RO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539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332071"/>
          </a:xfrm>
        </p:spPr>
        <p:txBody>
          <a:bodyPr>
            <a:normAutofit/>
          </a:bodyPr>
          <a:lstStyle/>
          <a:p>
            <a:r>
              <a:rPr lang="ro-RO" sz="3200" b="1" dirty="0" smtClean="0">
                <a:latin typeface="Arial" pitchFamily="34" charset="0"/>
                <a:cs typeface="Arial" pitchFamily="34" charset="0"/>
              </a:rPr>
              <a:t>Aspecte epidemiologice şi clinico-evolutive ale infecţiei cu SARS-CoV-2 la cazurile din Spitalul Clinic „Victor Babeş“, Craiova</a:t>
            </a:r>
            <a:br>
              <a:rPr lang="ro-RO" sz="3200" b="1" dirty="0" smtClean="0">
                <a:latin typeface="Arial" pitchFamily="34" charset="0"/>
                <a:cs typeface="Arial" pitchFamily="34" charset="0"/>
              </a:rPr>
            </a:br>
            <a:endParaRPr lang="ro-RO" sz="3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5BEF374A-950A-4D35-ABBB-69403BE3F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839" y="4232366"/>
            <a:ext cx="10476411" cy="2090056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Florentina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Dumitrescu¹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², Adina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Andreea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Turcu¹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²,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Livia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Dragonu¹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²,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Andreea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-Cristina Stoian¹,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Iulian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Diaconescu¹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², Lucian Giubelan¹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²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endParaRPr lang="ro-RO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¹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Universitatea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Medicină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și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Farmacie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Craiova,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România</a:t>
            </a:r>
            <a:endParaRPr lang="ro-RO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²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Spitalul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Clinic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Boli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Infecțioase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și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Pneumoftiziologie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„Victor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Babeș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 , Craiova,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România</a:t>
            </a:r>
            <a:endParaRPr lang="ro-RO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539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u 4"/>
          <p:cNvSpPr>
            <a:spLocks noGrp="1"/>
          </p:cNvSpPr>
          <p:nvPr>
            <p:ph type="title"/>
          </p:nvPr>
        </p:nvSpPr>
        <p:spPr>
          <a:xfrm>
            <a:off x="0" y="1894112"/>
            <a:ext cx="12398828" cy="940527"/>
          </a:xfrm>
        </p:spPr>
        <p:txBody>
          <a:bodyPr>
            <a:normAutofit/>
          </a:bodyPr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Obiective</a:t>
            </a:r>
            <a:endParaRPr lang="ro-RO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stituent conținut 5"/>
          <p:cNvSpPr>
            <a:spLocks noGrp="1"/>
          </p:cNvSpPr>
          <p:nvPr>
            <p:ph idx="1"/>
          </p:nvPr>
        </p:nvSpPr>
        <p:spPr>
          <a:xfrm>
            <a:off x="1358536" y="3043646"/>
            <a:ext cx="9039497" cy="3107192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evaluarea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aspectelor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epidemiolo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ice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și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clinico-evolutive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ale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cazurilor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COVID-19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spitalizate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Spitalul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Clinic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Infecțioase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și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Pneumoftiziologie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“Victor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Babeș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 din Craiova,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România</a:t>
            </a:r>
            <a:endParaRPr lang="ro-RO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539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u 4"/>
          <p:cNvSpPr>
            <a:spLocks noGrp="1"/>
          </p:cNvSpPr>
          <p:nvPr>
            <p:ph type="title"/>
          </p:nvPr>
        </p:nvSpPr>
        <p:spPr>
          <a:xfrm>
            <a:off x="0" y="1894112"/>
            <a:ext cx="12398828" cy="940527"/>
          </a:xfrm>
        </p:spPr>
        <p:txBody>
          <a:bodyPr>
            <a:normAutofit/>
          </a:bodyPr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Material și metode</a:t>
            </a:r>
            <a:endParaRPr lang="ro-RO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stituent conținut 5"/>
          <p:cNvSpPr>
            <a:spLocks noGrp="1"/>
          </p:cNvSpPr>
          <p:nvPr>
            <p:ph idx="1"/>
          </p:nvPr>
        </p:nvSpPr>
        <p:spPr>
          <a:xfrm>
            <a:off x="981892" y="2769325"/>
            <a:ext cx="10515600" cy="3683725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studiu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retrospectiv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cu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analiza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datelor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consemnate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în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documentele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medicale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pentru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pacienții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spitalizați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cu COVID-19,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în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perioada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01.03.2020-31.05.2020.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fost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evaluate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datele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demografice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epidemiologice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datele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clinice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parametrii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biologici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și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rezultatele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investigațiilor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și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consulturilor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paraclinice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ro-RO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onfirmarea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infecției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cu SARS- CoV-2 s-a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efectuat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RT-PCR din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exudatul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nazo-faringian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externarea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pacienților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vindecați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s-a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efectuat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după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obținerea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două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rezultate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RT-PCR SARS-CoV-2 consecutive negative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recoltate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la interval de minim 24 de ore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, conform recomandărilor INSP de la acel moment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ro-RO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5392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u 4"/>
          <p:cNvSpPr>
            <a:spLocks noGrp="1"/>
          </p:cNvSpPr>
          <p:nvPr>
            <p:ph type="title"/>
          </p:nvPr>
        </p:nvSpPr>
        <p:spPr>
          <a:xfrm>
            <a:off x="838200" y="1632857"/>
            <a:ext cx="10515600" cy="1345474"/>
          </a:xfrm>
        </p:spPr>
        <p:txBody>
          <a:bodyPr>
            <a:normAutofit/>
          </a:bodyPr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Rezultate</a:t>
            </a:r>
            <a:endParaRPr lang="ro-RO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stituent conținut 3"/>
          <p:cNvSpPr>
            <a:spLocks noGrp="1"/>
          </p:cNvSpPr>
          <p:nvPr>
            <p:ph sz="half" idx="1"/>
          </p:nvPr>
        </p:nvSpPr>
        <p:spPr>
          <a:xfrm>
            <a:off x="640080" y="2638697"/>
            <a:ext cx="5379720" cy="3538265"/>
          </a:xfrm>
        </p:spPr>
        <p:txBody>
          <a:bodyPr>
            <a:normAutofit/>
          </a:bodyPr>
          <a:lstStyle/>
          <a:p>
            <a:r>
              <a:rPr lang="en-US" dirty="0" err="1" smtClean="0"/>
              <a:t>Lotul</a:t>
            </a:r>
            <a:r>
              <a:rPr lang="en-US" dirty="0" smtClean="0"/>
              <a:t> </a:t>
            </a:r>
            <a:r>
              <a:rPr lang="en-US" dirty="0" err="1" smtClean="0"/>
              <a:t>studiat</a:t>
            </a:r>
            <a:r>
              <a:rPr lang="en-US" dirty="0" smtClean="0"/>
              <a:t> a </a:t>
            </a:r>
            <a:r>
              <a:rPr lang="en-US" dirty="0" err="1" smtClean="0"/>
              <a:t>cuprins</a:t>
            </a:r>
            <a:r>
              <a:rPr lang="en-US" dirty="0" smtClean="0"/>
              <a:t> 245 de </a:t>
            </a:r>
            <a:r>
              <a:rPr lang="en-US" dirty="0" err="1" smtClean="0"/>
              <a:t>pacienți</a:t>
            </a:r>
            <a:r>
              <a:rPr lang="ro-RO" dirty="0" smtClean="0"/>
              <a:t> internați</a:t>
            </a:r>
            <a:r>
              <a:rPr lang="en-US" dirty="0" smtClean="0"/>
              <a:t> </a:t>
            </a:r>
            <a:r>
              <a:rPr lang="en-US" dirty="0" smtClean="0"/>
              <a:t>cu COVID-19 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perioada</a:t>
            </a:r>
            <a:r>
              <a:rPr lang="en-US" dirty="0" smtClean="0"/>
              <a:t> 01.03.-31.05.2020, la </a:t>
            </a:r>
            <a:r>
              <a:rPr lang="en-US" dirty="0" err="1" smtClean="0"/>
              <a:t>Spitalul</a:t>
            </a:r>
            <a:r>
              <a:rPr lang="en-US" dirty="0" smtClean="0"/>
              <a:t> Clinic de </a:t>
            </a:r>
            <a:r>
              <a:rPr lang="en-US" dirty="0" err="1" smtClean="0"/>
              <a:t>Boli</a:t>
            </a:r>
            <a:r>
              <a:rPr lang="en-US" dirty="0" smtClean="0"/>
              <a:t> </a:t>
            </a:r>
            <a:r>
              <a:rPr lang="en-US" dirty="0" err="1" smtClean="0"/>
              <a:t>Infecțioase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Pneumoftiziologie</a:t>
            </a:r>
            <a:r>
              <a:rPr lang="en-US" dirty="0" smtClean="0"/>
              <a:t> “Victor </a:t>
            </a:r>
            <a:r>
              <a:rPr lang="en-US" dirty="0" err="1" smtClean="0"/>
              <a:t>Babeș</a:t>
            </a:r>
            <a:r>
              <a:rPr lang="en-US" dirty="0" smtClean="0"/>
              <a:t>” din Craiova. </a:t>
            </a:r>
            <a:r>
              <a:rPr lang="ro-RO" dirty="0" smtClean="0"/>
              <a:t> Cele mai multe cazuri au fost internate în săptămâna 24-30 aprilie 2020</a:t>
            </a:r>
            <a:endParaRPr lang="ro-RO" dirty="0"/>
          </a:p>
        </p:txBody>
      </p:sp>
      <p:graphicFrame>
        <p:nvGraphicFramePr>
          <p:cNvPr id="8" name="Chart 1">
            <a:extLst>
              <a:ext uri="{FF2B5EF4-FFF2-40B4-BE49-F238E27FC236}">
                <a16:creationId xmlns:lc="http://schemas.openxmlformats.org/drawingml/2006/lockedCanvas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6="http://schemas.microsoft.com/office/drawing/2014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id="{BAD7A976-2A76-4CC4-8926-CDD731271E3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2598738"/>
          <a:ext cx="5181600" cy="357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625392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u 4"/>
          <p:cNvSpPr>
            <a:spLocks noGrp="1"/>
          </p:cNvSpPr>
          <p:nvPr>
            <p:ph type="title"/>
          </p:nvPr>
        </p:nvSpPr>
        <p:spPr>
          <a:xfrm>
            <a:off x="838200" y="1632857"/>
            <a:ext cx="10515600" cy="1345474"/>
          </a:xfrm>
        </p:spPr>
        <p:txBody>
          <a:bodyPr>
            <a:normAutofit/>
          </a:bodyPr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Rezultate</a:t>
            </a:r>
            <a:endParaRPr lang="ro-RO" sz="3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1"/>
          <p:cNvGraphicFramePr>
            <a:graphicFrameLocks noGrp="1"/>
          </p:cNvGraphicFramePr>
          <p:nvPr>
            <p:ph sz="half" idx="2"/>
          </p:nvPr>
        </p:nvGraphicFramePr>
        <p:xfrm>
          <a:off x="6381205" y="2521131"/>
          <a:ext cx="5401491" cy="3853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0264" y="2782388"/>
            <a:ext cx="5290456" cy="325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25392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u 4"/>
          <p:cNvSpPr>
            <a:spLocks noGrp="1"/>
          </p:cNvSpPr>
          <p:nvPr>
            <p:ph type="title"/>
          </p:nvPr>
        </p:nvSpPr>
        <p:spPr>
          <a:xfrm>
            <a:off x="838200" y="1632857"/>
            <a:ext cx="10515600" cy="1345474"/>
          </a:xfrm>
        </p:spPr>
        <p:txBody>
          <a:bodyPr>
            <a:normAutofit/>
          </a:bodyPr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Rezultate</a:t>
            </a:r>
            <a:endParaRPr lang="ro-RO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stituent conținut 3"/>
          <p:cNvSpPr>
            <a:spLocks noGrp="1"/>
          </p:cNvSpPr>
          <p:nvPr>
            <p:ph sz="half" idx="1"/>
          </p:nvPr>
        </p:nvSpPr>
        <p:spPr>
          <a:xfrm>
            <a:off x="838200" y="2638697"/>
            <a:ext cx="5181600" cy="3538265"/>
          </a:xfrm>
        </p:spPr>
        <p:txBody>
          <a:bodyPr>
            <a:normAutofit/>
          </a:bodyPr>
          <a:lstStyle/>
          <a:p>
            <a:r>
              <a:rPr lang="en-US" dirty="0" smtClean="0"/>
              <a:t>Au </a:t>
            </a:r>
            <a:r>
              <a:rPr lang="en-US" dirty="0" err="1" smtClean="0"/>
              <a:t>fost</a:t>
            </a:r>
            <a:r>
              <a:rPr lang="en-US" dirty="0" smtClean="0"/>
              <a:t> </a:t>
            </a:r>
            <a:r>
              <a:rPr lang="en-US" dirty="0" err="1" smtClean="0"/>
              <a:t>spitalizați</a:t>
            </a:r>
            <a:r>
              <a:rPr lang="en-US" dirty="0" smtClean="0"/>
              <a:t> 213 </a:t>
            </a:r>
            <a:r>
              <a:rPr lang="en-US" dirty="0" err="1" smtClean="0"/>
              <a:t>pacienți</a:t>
            </a:r>
            <a:r>
              <a:rPr lang="en-US" dirty="0" smtClean="0"/>
              <a:t> din </a:t>
            </a:r>
            <a:r>
              <a:rPr lang="en-US" dirty="0" err="1" smtClean="0"/>
              <a:t>județul</a:t>
            </a:r>
            <a:r>
              <a:rPr lang="en-US" dirty="0" smtClean="0"/>
              <a:t> </a:t>
            </a:r>
            <a:r>
              <a:rPr lang="en-US" dirty="0" err="1" smtClean="0"/>
              <a:t>Dolj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23 din </a:t>
            </a:r>
            <a:r>
              <a:rPr lang="en-US" dirty="0" err="1" smtClean="0"/>
              <a:t>județele</a:t>
            </a:r>
            <a:r>
              <a:rPr lang="en-US" dirty="0" smtClean="0"/>
              <a:t> </a:t>
            </a:r>
            <a:r>
              <a:rPr lang="en-US" dirty="0" err="1" smtClean="0"/>
              <a:t>limitrofe</a:t>
            </a:r>
            <a:r>
              <a:rPr lang="en-US" dirty="0" smtClean="0"/>
              <a:t> ( 10-Olt, 6-Gorj, 11- </a:t>
            </a:r>
            <a:r>
              <a:rPr lang="en-US" dirty="0" err="1" smtClean="0"/>
              <a:t>Mehedinți</a:t>
            </a:r>
            <a:r>
              <a:rPr lang="en-US" dirty="0" smtClean="0"/>
              <a:t>, 5- </a:t>
            </a:r>
            <a:r>
              <a:rPr lang="en-US" dirty="0" err="1" smtClean="0"/>
              <a:t>Vâlcea</a:t>
            </a:r>
            <a:r>
              <a:rPr lang="en-US" dirty="0" smtClean="0"/>
              <a:t>); </a:t>
            </a:r>
            <a:r>
              <a:rPr lang="en-US" dirty="0" err="1" smtClean="0"/>
              <a:t>numărul</a:t>
            </a:r>
            <a:r>
              <a:rPr lang="en-US" dirty="0" smtClean="0"/>
              <a:t> </a:t>
            </a:r>
            <a:r>
              <a:rPr lang="en-US" dirty="0" err="1" smtClean="0"/>
              <a:t>cel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mare de </a:t>
            </a:r>
            <a:r>
              <a:rPr lang="en-US" dirty="0" err="1" smtClean="0"/>
              <a:t>pacienți</a:t>
            </a:r>
            <a:r>
              <a:rPr lang="en-US" dirty="0" smtClean="0"/>
              <a:t> din </a:t>
            </a:r>
            <a:r>
              <a:rPr lang="en-US" dirty="0" err="1" smtClean="0"/>
              <a:t>judetul</a:t>
            </a:r>
            <a:r>
              <a:rPr lang="en-US" dirty="0" smtClean="0"/>
              <a:t> </a:t>
            </a:r>
            <a:r>
              <a:rPr lang="en-US" dirty="0" err="1" smtClean="0"/>
              <a:t>Dolj</a:t>
            </a:r>
            <a:r>
              <a:rPr lang="en-US" dirty="0" smtClean="0"/>
              <a:t> a </a:t>
            </a:r>
            <a:r>
              <a:rPr lang="en-US" dirty="0" err="1" smtClean="0"/>
              <a:t>fost</a:t>
            </a:r>
            <a:r>
              <a:rPr lang="en-US" dirty="0" smtClean="0"/>
              <a:t> </a:t>
            </a:r>
            <a:r>
              <a:rPr lang="en-US" dirty="0" err="1" smtClean="0"/>
              <a:t>înregistrat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urbană</a:t>
            </a:r>
            <a:r>
              <a:rPr lang="en-US" dirty="0" smtClean="0"/>
              <a:t>  Craiova - 137 </a:t>
            </a:r>
            <a:r>
              <a:rPr lang="en-US" dirty="0" err="1" smtClean="0"/>
              <a:t>cazuri</a:t>
            </a:r>
            <a:endParaRPr lang="ro-RO" dirty="0"/>
          </a:p>
        </p:txBody>
      </p:sp>
      <p:pic>
        <p:nvPicPr>
          <p:cNvPr id="8" name="Picture 14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37145" y="2508069"/>
            <a:ext cx="4651710" cy="36688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5392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u 4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77146"/>
          </a:xfrm>
        </p:spPr>
        <p:txBody>
          <a:bodyPr>
            <a:normAutofit/>
          </a:bodyPr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Rezultate</a:t>
            </a:r>
            <a:endParaRPr lang="ro-RO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u 6"/>
          <p:cNvSpPr>
            <a:spLocks noGrp="1"/>
          </p:cNvSpPr>
          <p:nvPr>
            <p:ph type="subTitle" idx="1"/>
          </p:nvPr>
        </p:nvSpPr>
        <p:spPr>
          <a:xfrm>
            <a:off x="1175657" y="2860766"/>
            <a:ext cx="9492343" cy="283464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o-RO" dirty="0" smtClean="0"/>
              <a:t> </a:t>
            </a:r>
            <a:r>
              <a:rPr lang="en-US" dirty="0" smtClean="0"/>
              <a:t>133 </a:t>
            </a:r>
            <a:r>
              <a:rPr lang="en-US" dirty="0" err="1" smtClean="0"/>
              <a:t>pacienți</a:t>
            </a:r>
            <a:r>
              <a:rPr lang="en-US" dirty="0" smtClean="0"/>
              <a:t> (54.3%) </a:t>
            </a:r>
            <a:r>
              <a:rPr lang="ro-RO" dirty="0" smtClean="0"/>
              <a:t>au avut</a:t>
            </a:r>
            <a:r>
              <a:rPr lang="en-US" dirty="0" smtClean="0"/>
              <a:t> contact cu </a:t>
            </a:r>
            <a:r>
              <a:rPr lang="en-US" dirty="0" err="1" smtClean="0"/>
              <a:t>caz</a:t>
            </a:r>
            <a:r>
              <a:rPr lang="en-US" dirty="0" smtClean="0"/>
              <a:t> </a:t>
            </a:r>
            <a:r>
              <a:rPr lang="en-US" dirty="0" err="1" smtClean="0"/>
              <a:t>confirmat</a:t>
            </a:r>
            <a:endParaRPr lang="ro-RO" dirty="0" smtClean="0"/>
          </a:p>
          <a:p>
            <a:pPr algn="l">
              <a:buFont typeface="Arial" pitchFamily="34" charset="0"/>
              <a:buChar char="•"/>
            </a:pPr>
            <a:r>
              <a:rPr lang="ro-RO" dirty="0" smtClean="0"/>
              <a:t>c</a:t>
            </a:r>
            <a:r>
              <a:rPr lang="en-US" dirty="0" err="1" smtClean="0"/>
              <a:t>azurile</a:t>
            </a:r>
            <a:r>
              <a:rPr lang="en-US" dirty="0" smtClean="0"/>
              <a:t> de import au </a:t>
            </a:r>
            <a:r>
              <a:rPr lang="en-US" dirty="0" err="1" smtClean="0"/>
              <a:t>reprezentat</a:t>
            </a:r>
            <a:r>
              <a:rPr lang="en-US" dirty="0" smtClean="0"/>
              <a:t> 28.9% din lot, </a:t>
            </a:r>
            <a:r>
              <a:rPr lang="en-US" dirty="0" err="1" smtClean="0"/>
              <a:t>cele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multe</a:t>
            </a:r>
            <a:r>
              <a:rPr lang="en-US" dirty="0" smtClean="0"/>
              <a:t> </a:t>
            </a:r>
            <a:r>
              <a:rPr lang="en-US" dirty="0" err="1" smtClean="0"/>
              <a:t>fiind</a:t>
            </a:r>
            <a:r>
              <a:rPr lang="en-US" dirty="0" smtClean="0"/>
              <a:t> </a:t>
            </a:r>
            <a:r>
              <a:rPr lang="en-US" dirty="0" err="1" smtClean="0"/>
              <a:t>asociate</a:t>
            </a:r>
            <a:r>
              <a:rPr lang="en-US" dirty="0" smtClean="0"/>
              <a:t> cu </a:t>
            </a:r>
            <a:r>
              <a:rPr lang="en-US" dirty="0" err="1" smtClean="0"/>
              <a:t>istoric</a:t>
            </a:r>
            <a:r>
              <a:rPr lang="en-US" dirty="0" smtClean="0"/>
              <a:t> recent de </a:t>
            </a:r>
            <a:r>
              <a:rPr lang="en-US" dirty="0" err="1" smtClean="0"/>
              <a:t>călătorie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Italia (28), Anglia (22), </a:t>
            </a:r>
            <a:r>
              <a:rPr lang="en-US" dirty="0" err="1" smtClean="0"/>
              <a:t>Spania</a:t>
            </a:r>
            <a:r>
              <a:rPr lang="en-US" dirty="0" smtClean="0"/>
              <a:t> (5)</a:t>
            </a:r>
            <a:endParaRPr lang="ro-RO" dirty="0" smtClean="0"/>
          </a:p>
          <a:p>
            <a:pPr algn="l">
              <a:buFont typeface="Arial" pitchFamily="34" charset="0"/>
              <a:buChar char="•"/>
            </a:pPr>
            <a:r>
              <a:rPr lang="ro-RO" dirty="0" smtClean="0"/>
              <a:t>a</a:t>
            </a:r>
            <a:r>
              <a:rPr lang="en-US" dirty="0" smtClean="0"/>
              <a:t>u </a:t>
            </a:r>
            <a:r>
              <a:rPr lang="en-US" dirty="0" err="1" smtClean="0"/>
              <a:t>fost</a:t>
            </a:r>
            <a:r>
              <a:rPr lang="en-US" dirty="0" smtClean="0"/>
              <a:t> </a:t>
            </a:r>
            <a:r>
              <a:rPr lang="en-US" dirty="0" err="1" smtClean="0"/>
              <a:t>identificate</a:t>
            </a:r>
            <a:r>
              <a:rPr lang="en-US" dirty="0" smtClean="0"/>
              <a:t>  3 </a:t>
            </a:r>
            <a:r>
              <a:rPr lang="en-US" dirty="0" err="1" smtClean="0"/>
              <a:t>focare</a:t>
            </a:r>
            <a:r>
              <a:rPr lang="en-US" dirty="0" smtClean="0"/>
              <a:t> </a:t>
            </a:r>
            <a:r>
              <a:rPr lang="en-US" dirty="0" err="1" smtClean="0"/>
              <a:t>familiale</a:t>
            </a:r>
            <a:r>
              <a:rPr lang="en-US" dirty="0" smtClean="0"/>
              <a:t> cu </a:t>
            </a:r>
            <a:r>
              <a:rPr lang="en-US" dirty="0" err="1" smtClean="0"/>
              <a:t>număr</a:t>
            </a:r>
            <a:r>
              <a:rPr lang="en-US" dirty="0" smtClean="0"/>
              <a:t> mare de </a:t>
            </a:r>
            <a:r>
              <a:rPr lang="en-US" dirty="0" err="1" smtClean="0"/>
              <a:t>cazuri</a:t>
            </a:r>
            <a:r>
              <a:rPr lang="en-US" dirty="0" smtClean="0"/>
              <a:t> -20, 13, </a:t>
            </a:r>
            <a:r>
              <a:rPr lang="en-US" dirty="0" err="1" smtClean="0"/>
              <a:t>respectiv</a:t>
            </a:r>
            <a:r>
              <a:rPr lang="en-US" dirty="0" smtClean="0"/>
              <a:t> 9 </a:t>
            </a:r>
            <a:r>
              <a:rPr lang="en-US" dirty="0" err="1" smtClean="0"/>
              <a:t>persoane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un </a:t>
            </a:r>
            <a:r>
              <a:rPr lang="en-US" dirty="0" err="1" smtClean="0"/>
              <a:t>focar</a:t>
            </a:r>
            <a:r>
              <a:rPr lang="en-US" dirty="0" smtClean="0"/>
              <a:t> colectiv-28 </a:t>
            </a:r>
            <a:r>
              <a:rPr lang="en-US" dirty="0" err="1" smtClean="0"/>
              <a:t>jandarmi</a:t>
            </a:r>
            <a:r>
              <a:rPr lang="en-US" dirty="0" smtClean="0"/>
              <a:t>; s-au </a:t>
            </a:r>
            <a:r>
              <a:rPr lang="en-US" dirty="0" err="1" smtClean="0"/>
              <a:t>înregistrat</a:t>
            </a:r>
            <a:r>
              <a:rPr lang="en-US" dirty="0" smtClean="0"/>
              <a:t> 29 </a:t>
            </a:r>
            <a:r>
              <a:rPr lang="en-US" dirty="0" err="1" smtClean="0"/>
              <a:t>cazuri</a:t>
            </a:r>
            <a:r>
              <a:rPr lang="en-US" dirty="0" smtClean="0"/>
              <a:t> (11.8%) la cadre </a:t>
            </a:r>
            <a:r>
              <a:rPr lang="en-US" dirty="0" err="1" smtClean="0"/>
              <a:t>medicale</a:t>
            </a:r>
            <a:r>
              <a:rPr lang="en-US" dirty="0" smtClean="0"/>
              <a:t> (2 </a:t>
            </a:r>
            <a:r>
              <a:rPr lang="en-US" dirty="0" err="1" smtClean="0"/>
              <a:t>medici</a:t>
            </a:r>
            <a:r>
              <a:rPr lang="en-US" dirty="0" smtClean="0"/>
              <a:t>, 19 </a:t>
            </a:r>
            <a:r>
              <a:rPr lang="en-US" dirty="0" err="1" smtClean="0"/>
              <a:t>asistente</a:t>
            </a:r>
            <a:r>
              <a:rPr lang="en-US" dirty="0" smtClean="0"/>
              <a:t>, 8 </a:t>
            </a:r>
            <a:r>
              <a:rPr lang="en-US" dirty="0" err="1" smtClean="0"/>
              <a:t>infirmiere</a:t>
            </a:r>
            <a:r>
              <a:rPr lang="en-US" dirty="0" smtClean="0"/>
              <a:t>)</a:t>
            </a:r>
            <a:endParaRPr lang="ro-RO" dirty="0"/>
          </a:p>
        </p:txBody>
      </p:sp>
    </p:spTree>
    <p:extLst>
      <p:ext uri="{BB962C8B-B14F-4D97-AF65-F5344CB8AC3E}">
        <p14:creationId xmlns="" xmlns:p14="http://schemas.microsoft.com/office/powerpoint/2010/main" val="625392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u 4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77146"/>
          </a:xfrm>
        </p:spPr>
        <p:txBody>
          <a:bodyPr>
            <a:normAutofit/>
          </a:bodyPr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Rezultate</a:t>
            </a:r>
            <a:endParaRPr lang="ro-RO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u 6"/>
          <p:cNvSpPr>
            <a:spLocks noGrp="1"/>
          </p:cNvSpPr>
          <p:nvPr>
            <p:ph type="subTitle" idx="1"/>
          </p:nvPr>
        </p:nvSpPr>
        <p:spPr>
          <a:xfrm>
            <a:off x="1175657" y="2860766"/>
            <a:ext cx="9492343" cy="283464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o-RO" dirty="0" smtClean="0"/>
              <a:t> c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frecvente</a:t>
            </a:r>
            <a:r>
              <a:rPr lang="en-US" dirty="0" smtClean="0"/>
              <a:t> </a:t>
            </a:r>
            <a:r>
              <a:rPr lang="en-US" dirty="0" err="1" smtClean="0"/>
              <a:t>comorbidități</a:t>
            </a:r>
            <a:r>
              <a:rPr lang="en-US" dirty="0" smtClean="0"/>
              <a:t> au </a:t>
            </a:r>
            <a:r>
              <a:rPr lang="en-US" dirty="0" err="1" smtClean="0"/>
              <a:t>fost</a:t>
            </a:r>
            <a:r>
              <a:rPr lang="en-US" dirty="0" smtClean="0"/>
              <a:t> cardio-</a:t>
            </a:r>
            <a:r>
              <a:rPr lang="en-US" dirty="0" err="1" smtClean="0"/>
              <a:t>vasculare</a:t>
            </a:r>
            <a:r>
              <a:rPr lang="en-US" dirty="0" smtClean="0"/>
              <a:t>: 81 </a:t>
            </a:r>
            <a:r>
              <a:rPr lang="en-US" dirty="0" err="1" smtClean="0"/>
              <a:t>pacienți</a:t>
            </a:r>
            <a:r>
              <a:rPr lang="en-US" dirty="0" smtClean="0"/>
              <a:t> (33.1%) -</a:t>
            </a:r>
            <a:r>
              <a:rPr lang="en-US" dirty="0" err="1" smtClean="0"/>
              <a:t>hipertensiune</a:t>
            </a:r>
            <a:r>
              <a:rPr lang="en-US" dirty="0" smtClean="0"/>
              <a:t> arterial</a:t>
            </a:r>
            <a:r>
              <a:rPr lang="ro-RO" dirty="0" smtClean="0"/>
              <a:t>ă</a:t>
            </a:r>
            <a:r>
              <a:rPr lang="en-US" dirty="0" smtClean="0"/>
              <a:t> (HTA), 43 (17.6%)-</a:t>
            </a:r>
            <a:r>
              <a:rPr lang="en-US" dirty="0" err="1" smtClean="0"/>
              <a:t>alte</a:t>
            </a:r>
            <a:r>
              <a:rPr lang="en-US" dirty="0" smtClean="0"/>
              <a:t> </a:t>
            </a:r>
            <a:r>
              <a:rPr lang="en-US" dirty="0" err="1" smtClean="0"/>
              <a:t>suferințe</a:t>
            </a:r>
            <a:r>
              <a:rPr lang="en-US" dirty="0" smtClean="0"/>
              <a:t> cardio-</a:t>
            </a:r>
            <a:r>
              <a:rPr lang="en-US" dirty="0" err="1" smtClean="0"/>
              <a:t>vasculare</a:t>
            </a:r>
            <a:r>
              <a:rPr lang="en-US" dirty="0" smtClean="0"/>
              <a:t> </a:t>
            </a:r>
            <a:endParaRPr lang="ro-RO" dirty="0" smtClean="0"/>
          </a:p>
          <a:p>
            <a:pPr algn="l">
              <a:buFont typeface="Arial" pitchFamily="34" charset="0"/>
              <a:buChar char="•"/>
            </a:pPr>
            <a:r>
              <a:rPr lang="ro-RO" dirty="0" smtClean="0"/>
              <a:t> </a:t>
            </a:r>
            <a:r>
              <a:rPr lang="en-US" dirty="0" err="1" smtClean="0"/>
              <a:t>obezitatea</a:t>
            </a:r>
            <a:r>
              <a:rPr lang="en-US" dirty="0" smtClean="0"/>
              <a:t>- 44 </a:t>
            </a:r>
            <a:r>
              <a:rPr lang="en-US" dirty="0" err="1" smtClean="0"/>
              <a:t>cazuri</a:t>
            </a:r>
            <a:r>
              <a:rPr lang="en-US" dirty="0" smtClean="0"/>
              <a:t> (17.9%)</a:t>
            </a:r>
            <a:endParaRPr lang="ro-RO" dirty="0" smtClean="0"/>
          </a:p>
          <a:p>
            <a:pPr algn="l">
              <a:buFont typeface="Arial" pitchFamily="34" charset="0"/>
              <a:buChar char="•"/>
            </a:pPr>
            <a:r>
              <a:rPr lang="ro-RO" dirty="0" smtClean="0"/>
              <a:t> </a:t>
            </a:r>
            <a:r>
              <a:rPr lang="en-US" dirty="0" err="1" smtClean="0"/>
              <a:t>diabet</a:t>
            </a:r>
            <a:r>
              <a:rPr lang="en-US" dirty="0" smtClean="0"/>
              <a:t> </a:t>
            </a:r>
            <a:r>
              <a:rPr lang="en-US" dirty="0" err="1" smtClean="0"/>
              <a:t>zaharat</a:t>
            </a:r>
            <a:r>
              <a:rPr lang="en-US" dirty="0" smtClean="0"/>
              <a:t>  -32 </a:t>
            </a:r>
            <a:r>
              <a:rPr lang="en-US" dirty="0" err="1" smtClean="0"/>
              <a:t>pacienți</a:t>
            </a:r>
            <a:r>
              <a:rPr lang="en-US" dirty="0" smtClean="0"/>
              <a:t> (13.1%) </a:t>
            </a:r>
            <a:endParaRPr lang="ro-RO" dirty="0" smtClean="0"/>
          </a:p>
          <a:p>
            <a:pPr algn="l">
              <a:buFont typeface="Arial" pitchFamily="34" charset="0"/>
              <a:buChar char="•"/>
            </a:pPr>
            <a:r>
              <a:rPr lang="ro-RO" dirty="0" smtClean="0"/>
              <a:t> </a:t>
            </a:r>
            <a:r>
              <a:rPr lang="en-US" dirty="0" smtClean="0"/>
              <a:t>s-au </a:t>
            </a:r>
            <a:r>
              <a:rPr lang="en-US" dirty="0" err="1" smtClean="0"/>
              <a:t>înregistrat</a:t>
            </a:r>
            <a:r>
              <a:rPr lang="en-US" dirty="0" smtClean="0"/>
              <a:t> 8 </a:t>
            </a:r>
            <a:r>
              <a:rPr lang="en-US" dirty="0" err="1" smtClean="0"/>
              <a:t>cazuri</a:t>
            </a:r>
            <a:r>
              <a:rPr lang="en-US" dirty="0" smtClean="0"/>
              <a:t> la </a:t>
            </a:r>
            <a:r>
              <a:rPr lang="en-US" dirty="0" err="1" smtClean="0"/>
              <a:t>pacienți</a:t>
            </a:r>
            <a:r>
              <a:rPr lang="en-US" dirty="0" smtClean="0"/>
              <a:t> cu </a:t>
            </a:r>
            <a:r>
              <a:rPr lang="en-US" dirty="0" err="1" smtClean="0"/>
              <a:t>neoplazii</a:t>
            </a:r>
            <a:r>
              <a:rPr lang="en-US" dirty="0" smtClean="0"/>
              <a:t>. </a:t>
            </a:r>
            <a:endParaRPr lang="ro-RO" dirty="0" smtClean="0"/>
          </a:p>
          <a:p>
            <a:pPr algn="l">
              <a:buFont typeface="Arial" pitchFamily="34" charset="0"/>
              <a:buChar char="•"/>
            </a:pPr>
            <a:endParaRPr lang="ro-RO" dirty="0"/>
          </a:p>
        </p:txBody>
      </p:sp>
    </p:spTree>
    <p:extLst>
      <p:ext uri="{BB962C8B-B14F-4D97-AF65-F5344CB8AC3E}">
        <p14:creationId xmlns="" xmlns:p14="http://schemas.microsoft.com/office/powerpoint/2010/main" val="625392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5B00587B88D94EB7B7DD89B04666BB" ma:contentTypeVersion="12" ma:contentTypeDescription="Create a new document." ma:contentTypeScope="" ma:versionID="9bf65d2c70390d969ff797932ce01003">
  <xsd:schema xmlns:xsd="http://www.w3.org/2001/XMLSchema" xmlns:xs="http://www.w3.org/2001/XMLSchema" xmlns:p="http://schemas.microsoft.com/office/2006/metadata/properties" xmlns:ns2="bee44e42-89ac-4ca5-a95c-4642ee802a9a" xmlns:ns3="165dfce6-d24f-49bd-bf6f-550f10f66f1a" targetNamespace="http://schemas.microsoft.com/office/2006/metadata/properties" ma:root="true" ma:fieldsID="b1dcaaea1ef277805158115bb460264e" ns2:_="" ns3:_="">
    <xsd:import namespace="bee44e42-89ac-4ca5-a95c-4642ee802a9a"/>
    <xsd:import namespace="165dfce6-d24f-49bd-bf6f-550f10f66f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e44e42-89ac-4ca5-a95c-4642ee802a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5dfce6-d24f-49bd-bf6f-550f10f66f1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772210-6629-4313-86AB-15235CFBF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4211DB-56C8-4131-820F-76B4775E6BB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AFEAE7-642D-446D-B9D8-5604F0468A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e44e42-89ac-4ca5-a95c-4642ee802a9a"/>
    <ds:schemaRef ds:uri="165dfce6-d24f-49bd-bf6f-550f10f66f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848</Words>
  <Application>Microsoft Office PowerPoint</Application>
  <PresentationFormat>Particularizare</PresentationFormat>
  <Paragraphs>61</Paragraphs>
  <Slides>15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15</vt:i4>
      </vt:variant>
    </vt:vector>
  </HeadingPairs>
  <TitlesOfParts>
    <vt:vector size="16" baseType="lpstr">
      <vt:lpstr>Office Theme</vt:lpstr>
      <vt:lpstr>Diapozitivul 1</vt:lpstr>
      <vt:lpstr>Aspecte epidemiologice şi clinico-evolutive ale infecţiei cu SARS-CoV-2 la cazurile din Spitalul Clinic „Victor Babeş“, Craiova </vt:lpstr>
      <vt:lpstr>Obiective</vt:lpstr>
      <vt:lpstr>Material și metode</vt:lpstr>
      <vt:lpstr>Rezultate</vt:lpstr>
      <vt:lpstr>Rezultate</vt:lpstr>
      <vt:lpstr>Rezultate</vt:lpstr>
      <vt:lpstr>Rezultate</vt:lpstr>
      <vt:lpstr>Rezultate</vt:lpstr>
      <vt:lpstr>Diapozitivul 10</vt:lpstr>
      <vt:lpstr>Rezultate</vt:lpstr>
      <vt:lpstr>Rezultate</vt:lpstr>
      <vt:lpstr>Rezultate</vt:lpstr>
      <vt:lpstr>Concluzii</vt:lpstr>
      <vt:lpstr>În loc de alte concluzii...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Radu Melinte</dc:creator>
  <cp:lastModifiedBy>dumitrescu_florentina@yahoo.com</cp:lastModifiedBy>
  <cp:revision>8</cp:revision>
  <dcterms:created xsi:type="dcterms:W3CDTF">2020-09-23T10:00:37Z</dcterms:created>
  <dcterms:modified xsi:type="dcterms:W3CDTF">2020-10-12T12:11:36Z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0x010100865B00587B88D94EB7B7DD89B04666BB</vt:lpwstr>
  </property>
</Properties>
</file>