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8" r:id="rId4"/>
    <p:sldId id="339" r:id="rId5"/>
    <p:sldId id="260" r:id="rId6"/>
    <p:sldId id="261" r:id="rId7"/>
    <p:sldId id="258" r:id="rId8"/>
    <p:sldId id="265" r:id="rId9"/>
    <p:sldId id="262" r:id="rId10"/>
    <p:sldId id="263" r:id="rId11"/>
    <p:sldId id="264" r:id="rId12"/>
    <p:sldId id="267" r:id="rId13"/>
    <p:sldId id="268" r:id="rId14"/>
    <p:sldId id="342" r:id="rId15"/>
    <p:sldId id="271" r:id="rId16"/>
    <p:sldId id="302" r:id="rId17"/>
    <p:sldId id="303" r:id="rId18"/>
    <p:sldId id="304" r:id="rId19"/>
    <p:sldId id="275" r:id="rId20"/>
    <p:sldId id="276" r:id="rId21"/>
    <p:sldId id="269" r:id="rId22"/>
    <p:sldId id="277" r:id="rId23"/>
    <p:sldId id="305" r:id="rId24"/>
    <p:sldId id="317" r:id="rId25"/>
    <p:sldId id="309" r:id="rId26"/>
    <p:sldId id="282" r:id="rId27"/>
    <p:sldId id="306" r:id="rId28"/>
    <p:sldId id="307" r:id="rId29"/>
    <p:sldId id="308" r:id="rId30"/>
    <p:sldId id="286" r:id="rId31"/>
    <p:sldId id="287" r:id="rId32"/>
    <p:sldId id="289" r:id="rId33"/>
    <p:sldId id="314" r:id="rId34"/>
    <p:sldId id="333" r:id="rId35"/>
    <p:sldId id="334" r:id="rId36"/>
    <p:sldId id="319" r:id="rId37"/>
    <p:sldId id="315" r:id="rId38"/>
    <p:sldId id="326" r:id="rId39"/>
    <p:sldId id="316" r:id="rId40"/>
    <p:sldId id="332" r:id="rId41"/>
    <p:sldId id="344" r:id="rId42"/>
    <p:sldId id="3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ia" initials="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5099942610667"/>
          <c:y val="5.3933302719327107E-2"/>
          <c:w val="0.51662981508347983"/>
          <c:h val="0.803324822205359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2-4DEE-8B94-E96F01B645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2-4DEE-8B94-E96F01B645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32-4DEE-8B94-E96F01B645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2-4DEE-8B94-E96F01B645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32-4DEE-8B94-E96F01B64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digestive</c:v>
                </c:pt>
                <c:pt idx="1">
                  <c:v>respiratorii</c:v>
                </c:pt>
                <c:pt idx="2">
                  <c:v>urinare</c:v>
                </c:pt>
                <c:pt idx="3">
                  <c:v>plaga chirurgicala</c:v>
                </c:pt>
                <c:pt idx="4">
                  <c:v>alte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18.899999999999999</c:v>
                </c:pt>
                <c:pt idx="2">
                  <c:v>15</c:v>
                </c:pt>
                <c:pt idx="3">
                  <c:v>14</c:v>
                </c:pt>
                <c:pt idx="4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32-4DEE-8B94-E96F01B64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64487315003194"/>
          <c:y val="4.864343041881479E-2"/>
          <c:w val="0.32094738473611378"/>
          <c:h val="0.73076202821048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23792723507196E-2"/>
          <c:y val="3.9699689626085742E-2"/>
          <c:w val="0.61372910513753287"/>
          <c:h val="0.859114777554505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58-4B61-8665-E089039F2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58-4B61-8665-E089039F2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58-4B61-8665-E089039F2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58-4B61-8665-E089039F2B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58-4B61-8665-E089039F2B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58-4B61-8665-E089039F2B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758-4B61-8665-E089039F2B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758-4B61-8665-E089039F2B3D}"/>
              </c:ext>
            </c:extLst>
          </c:dPt>
          <c:dLbls>
            <c:dLbl>
              <c:idx val="6"/>
              <c:layout>
                <c:manualLayout>
                  <c:x val="1.7643331692913329E-2"/>
                  <c:y val="2.26651683891997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58-4B61-8665-E089039F2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pneumonia</c:v>
                </c:pt>
                <c:pt idx="1">
                  <c:v>urinar</c:v>
                </c:pt>
                <c:pt idx="2">
                  <c:v>plaga chirurgicala</c:v>
                </c:pt>
                <c:pt idx="3">
                  <c:v>cateter</c:v>
                </c:pt>
                <c:pt idx="4">
                  <c:v>gastrointestinal</c:v>
                </c:pt>
                <c:pt idx="5">
                  <c:v>septicemii</c:v>
                </c:pt>
                <c:pt idx="6">
                  <c:v>cutanate</c:v>
                </c:pt>
                <c:pt idx="7">
                  <c:v>alte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</c:v>
                </c:pt>
                <c:pt idx="1">
                  <c:v>19</c:v>
                </c:pt>
                <c:pt idx="2">
                  <c:v>20</c:v>
                </c:pt>
                <c:pt idx="3">
                  <c:v>11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758-4B61-8665-E089039F2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5227850626635"/>
          <c:y val="4.2348832488191351E-2"/>
          <c:w val="0.3028496523799839"/>
          <c:h val="0.9162896910048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6A348-4334-4283-80CB-307E00A44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F14D51-43CC-4A9F-9D2A-6B77AB27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8A0898-7920-42AA-9FD3-C6F21568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C338C1-670C-4538-B2CD-D6753FC4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FF7FBC-B596-4FA9-A88F-C0351F1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39DEA-63C5-41B1-A821-F9EDA8FA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B0A355-702D-446A-AE37-A489B5DB8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FE6CF7-DECC-4CB5-868C-4416ED6C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96EA91-AAD6-4DA0-B6FC-EDA90A54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C08E53-EF58-43DC-ADA0-0457B19A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27B12E-81E5-43D2-A82B-36C31387E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B79E77-D71F-4D02-B883-ACC30BAB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383719-3168-449F-8629-56D73EF5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57E15A-A83C-4530-98F9-70E6A36F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2DDF50-3308-4D78-8A7A-C1F7851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B39E3-50EF-40E4-8DFA-2C6AB3D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BFB5E-EDAA-46C5-A56D-55406186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B1DF6A-205B-4EAD-9AFF-33FB711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6A525F-C479-4597-BE36-1C357A01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D323D2-F47C-47F9-8101-73C2EB66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48FBA-EF57-423F-AF10-3B6A3053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9DD666-B60B-4817-9E58-30792F8A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2D24D-8DCA-4CB9-9121-EA17DC73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3F1875-4210-48AB-BDFC-EF1D08B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2B5081-99A5-4886-B2E0-36FC0416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D5E384-FF9E-4E58-AA0F-86E2BE7F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CB0D77-4FE9-4E88-91BD-E0CA20BFE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CFE1C3-2369-4A2E-BC9B-FD8D828E5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181C0F-B863-45A5-95B6-034DCBF7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05836A-9107-46EF-8ABB-E57BBA3B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63BDA8-E859-47B4-BCEB-2DB04EE0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A6920-FE6F-438D-B26F-F4FDF0E6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405F84-A170-490B-83EF-D274B7B20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16C5AA-7A63-416A-90F1-FC5310F5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524E27-05C1-4836-AFA4-BA2C5979E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850A7D-6654-4EFC-BEA5-8D0CADC0A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F6B30EB-2F92-47C5-998B-FFE77E82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752B83-55D4-438C-B1E0-D4BBF569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069EE5-2738-4CFA-8A66-AF63A68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6E2EB-08F0-4DB3-94F9-116C40F5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C3BFF4-E4DA-46DF-9816-33FD42A3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4630B5-CFE3-48C8-85AF-35486D24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CC832B-51FC-4F67-A577-799EEF8E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E2E6B93-CFDD-4AEC-B0C1-E1BD5C06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47B616-54FF-4561-BF95-560C7413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404365-F2F3-4259-9808-5380F499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6258F-0939-4CDB-A7F5-7627C5B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4E606D-B269-4093-BE73-490F19D96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143FA4-6F4D-4743-8C4D-C30E1992D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6913B7-7251-44C7-AA2F-C1862A2B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B09D2B-9CC0-46BE-BADD-1CD6BDAD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D1E053-C30C-42FB-AE96-1CBF684F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2825A-0B48-4E51-A1A4-E64BE7FD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2438C7-D921-4030-902C-31BA792D2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7AFC4E-7BF1-47E9-82F4-2C26781A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DDBCF1-9157-493D-AF48-72C0A3F3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BB4F08-53B0-4C5E-A369-5E80279E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4AB3F-B31A-4928-A3E3-2CA8F6DF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190052-C099-454A-9382-C976BF6D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546D5C-2DF3-464C-AD38-9C7841B0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530138-045B-4BF7-8BCF-4A20F420C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A8AB-EF50-4182-812F-09CDF1CA64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C7B5C6-C99F-4BF4-8782-384478825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97D188-219C-4354-BAD9-AD02321F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BD77-9B49-422B-B562-083B8E24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healthcare-associated-infections-acute-care-hospitals/facts/infograph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scbt.ro/index.php/analiza-date-supraveghere/infectii-nosocomiale-1/1309-consumul-de-antibiotice-rezistenta-microbiana-si-infectii-asociate-asistentei-medicale-nosocomiale" TargetMode="External"/><Relationship Id="rId4" Type="http://schemas.openxmlformats.org/officeDocument/2006/relationships/hyperlink" Target="https://cnscbt.ro/index.php/analiza-date-supraveghere/409-in-in-romania-nov-2015/fi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ecdc.europa.eu/en/healthcare-associated-infections-acute-care-hospitals/facts/infograph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ecdc.europa.eu/en/healthcare-associated-infections-acute-care-hospitals/database/microorganisms-and-antimicrobial-resistance/resistanc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nscbt.ro/index.php/metodologii/infectii-nosocomiale/708-anexa-2-definitii-de-caz-iaam/fil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nscbt.ro/index.php/analiza-date-supraveghere" TargetMode="External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scbt.ro/index.php/1697-definitii-de-caz-si-algoritm-de-testare-pentru-covid-19-actualizare-28-04-2020-1/file" TargetMode="External"/><Relationship Id="rId3" Type="http://schemas.openxmlformats.org/officeDocument/2006/relationships/hyperlink" Target="http://www.medscape.com/viewarticle/780768" TargetMode="External"/><Relationship Id="rId7" Type="http://schemas.openxmlformats.org/officeDocument/2006/relationships/hyperlink" Target="http://www.who.int/gpsc/country_work/gpsc_ccisc_fact_sheet_en.pdf" TargetMode="External"/><Relationship Id="rId2" Type="http://schemas.openxmlformats.org/officeDocument/2006/relationships/hyperlink" Target="http://emedicine.medscape.com/article/967022-overview#a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hsn/pdfs/pscmanual/17pscnosinfdef_current.pd" TargetMode="External"/><Relationship Id="rId5" Type="http://schemas.openxmlformats.org/officeDocument/2006/relationships/hyperlink" Target="https://www.cdc.gov/hai/surveillance/index.html" TargetMode="External"/><Relationship Id="rId4" Type="http://schemas.openxmlformats.org/officeDocument/2006/relationships/hyperlink" Target="https://www.cdc.gov/ha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="" xmlns:a16="http://schemas.microsoft.com/office/drawing/2014/main" id="{12CE8D9D-1BB2-4F74-AC28-1E8AF3FA63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4289" y="850801"/>
            <a:ext cx="10809178" cy="12557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INFEC</a:t>
            </a:r>
            <a:r>
              <a:rPr lang="ro-RO" sz="2800" b="1" dirty="0">
                <a:latin typeface="Arial Black" panose="020B0A04020102020204" pitchFamily="34" charset="0"/>
              </a:rPr>
              <a:t>Ț</a:t>
            </a:r>
            <a:r>
              <a:rPr lang="en-US" sz="2800" b="1" dirty="0">
                <a:latin typeface="Arial Black" panose="020B0A04020102020204" pitchFamily="34" charset="0"/>
              </a:rPr>
              <a:t>IILE </a:t>
            </a: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2800" b="1" dirty="0">
                <a:latin typeface="Arial Black" panose="020B0A04020102020204" pitchFamily="34" charset="0"/>
              </a:rPr>
              <a:t>ASOCIATE  ASISTEN</a:t>
            </a:r>
            <a:r>
              <a:rPr lang="ro-RO" sz="2800" b="1" dirty="0">
                <a:latin typeface="Arial Black" panose="020B0A04020102020204" pitchFamily="34" charset="0"/>
              </a:rPr>
              <a:t>Ț</a:t>
            </a:r>
            <a:r>
              <a:rPr lang="en-US" sz="2800" b="1" dirty="0">
                <a:latin typeface="Arial Black" panose="020B0A04020102020204" pitchFamily="34" charset="0"/>
              </a:rPr>
              <a:t>EI  MEDICALE (IAAM)</a:t>
            </a:r>
            <a:br>
              <a:rPr lang="en-US" sz="2800" b="1" dirty="0">
                <a:latin typeface="Arial Black" panose="020B0A04020102020204" pitchFamily="34" charset="0"/>
              </a:rPr>
            </a:br>
            <a:endParaRPr lang="en-US" sz="28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7ACE2B15-B02C-4A36-B5A3-7103A6BF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54" y="2364444"/>
            <a:ext cx="3035780" cy="2625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FA4699-DCF0-4285-847C-32DD966421FC}"/>
              </a:ext>
            </a:extLst>
          </p:cNvPr>
          <p:cNvSpPr txBox="1"/>
          <p:nvPr/>
        </p:nvSpPr>
        <p:spPr>
          <a:xfrm>
            <a:off x="3258356" y="5404917"/>
            <a:ext cx="445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/>
              <a:t>Șef lucrări dr. </a:t>
            </a:r>
            <a:r>
              <a:rPr lang="en-US" sz="2800" b="1" dirty="0" smtClean="0"/>
              <a:t>Livia </a:t>
            </a:r>
            <a:r>
              <a:rPr lang="en-US" sz="2800" b="1" dirty="0" err="1"/>
              <a:t>Dragonu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415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05F41-F905-4023-A88D-F6BB336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65978" cy="11814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DEFINI</a:t>
            </a:r>
            <a:r>
              <a:rPr lang="ro-RO" b="1" dirty="0"/>
              <a:t>Ț</a:t>
            </a:r>
            <a:r>
              <a:rPr lang="en-US" b="1" dirty="0"/>
              <a:t>IE IAMM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6CEDE-22CB-4ADE-AE87-5AB491E0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70" y="1825537"/>
            <a:ext cx="626162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intern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dup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interval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incuba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Dup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externare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dob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spitaliz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aflate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incuba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externare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- 30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postoperator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an dup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efectuarea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implant (ex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protez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F11DB5BC-B431-4207-82D7-E5383277E0E6}"/>
              </a:ext>
            </a:extLst>
          </p:cNvPr>
          <p:cNvSpPr txBox="1">
            <a:spLocks/>
          </p:cNvSpPr>
          <p:nvPr/>
        </p:nvSpPr>
        <p:spPr>
          <a:xfrm>
            <a:off x="7858083" y="1275733"/>
            <a:ext cx="3495717" cy="54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! Nu sunt IAAM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1E2D4EEA-6C83-4FCD-BBC9-C526CF5ABD3B}"/>
              </a:ext>
            </a:extLst>
          </p:cNvPr>
          <p:cNvSpPr txBox="1">
            <a:spLocks/>
          </p:cNvSpPr>
          <p:nvPr/>
        </p:nvSpPr>
        <p:spPr>
          <a:xfrm>
            <a:off x="6853713" y="1992224"/>
            <a:ext cx="5078644" cy="4017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 </a:t>
            </a:r>
            <a:r>
              <a:rPr lang="en-US" sz="3600" dirty="0" err="1"/>
              <a:t>Patologia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incuba</a:t>
            </a:r>
            <a:r>
              <a:rPr lang="ro-RO" sz="3600" dirty="0"/>
              <a:t>ț</a:t>
            </a:r>
            <a:r>
              <a:rPr lang="en-US" sz="3600" dirty="0" err="1"/>
              <a:t>ie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momentul</a:t>
            </a:r>
            <a:r>
              <a:rPr lang="en-US" sz="3600" dirty="0"/>
              <a:t> intern</a:t>
            </a:r>
            <a:r>
              <a:rPr lang="ro-RO" sz="3600" dirty="0"/>
              <a:t>ă</a:t>
            </a:r>
            <a:r>
              <a:rPr lang="en-US" sz="3600" dirty="0" err="1"/>
              <a:t>rii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Complica</a:t>
            </a:r>
            <a:r>
              <a:rPr lang="ro-RO" sz="3600" dirty="0"/>
              <a:t>ț</a:t>
            </a:r>
            <a:r>
              <a:rPr lang="en-US" sz="3600" dirty="0"/>
              <a:t>ii ale </a:t>
            </a:r>
            <a:r>
              <a:rPr lang="en-US" sz="3600" dirty="0" err="1"/>
              <a:t>afec</a:t>
            </a:r>
            <a:r>
              <a:rPr lang="ro-RO" sz="3600" dirty="0"/>
              <a:t>ț</a:t>
            </a:r>
            <a:r>
              <a:rPr lang="en-US" sz="3600" dirty="0" err="1"/>
              <a:t>iunii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care a </a:t>
            </a:r>
            <a:r>
              <a:rPr lang="en-US" sz="3600" dirty="0" err="1"/>
              <a:t>fost</a:t>
            </a:r>
            <a:r>
              <a:rPr lang="en-US" sz="3600" dirty="0"/>
              <a:t> </a:t>
            </a:r>
            <a:r>
              <a:rPr lang="en-US" sz="3600" dirty="0" err="1"/>
              <a:t>internat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Extinderea</a:t>
            </a:r>
            <a:r>
              <a:rPr lang="en-US" sz="3600" dirty="0"/>
              <a:t> </a:t>
            </a:r>
            <a:r>
              <a:rPr lang="en-US" sz="3600" dirty="0" err="1"/>
              <a:t>unei</a:t>
            </a:r>
            <a:r>
              <a:rPr lang="en-US" sz="3600" dirty="0"/>
              <a:t> </a:t>
            </a:r>
            <a:r>
              <a:rPr lang="en-US" sz="3600" dirty="0" err="1"/>
              <a:t>infec</a:t>
            </a:r>
            <a:r>
              <a:rPr lang="ro-RO" sz="3600" dirty="0"/>
              <a:t>ț</a:t>
            </a:r>
            <a:r>
              <a:rPr lang="en-US" sz="3600" dirty="0"/>
              <a:t>ii </a:t>
            </a:r>
            <a:r>
              <a:rPr lang="en-US" sz="3600" dirty="0" err="1"/>
              <a:t>prezente</a:t>
            </a:r>
            <a:r>
              <a:rPr lang="en-US" sz="3600" dirty="0"/>
              <a:t> la </a:t>
            </a:r>
            <a:r>
              <a:rPr lang="en-US" sz="3600" dirty="0" err="1"/>
              <a:t>internare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Infec</a:t>
            </a:r>
            <a:r>
              <a:rPr lang="ro-RO" sz="3600" dirty="0"/>
              <a:t>ț</a:t>
            </a:r>
            <a:r>
              <a:rPr lang="en-US" sz="3600" dirty="0"/>
              <a:t>ii </a:t>
            </a:r>
            <a:r>
              <a:rPr lang="en-US" sz="3600" dirty="0" err="1"/>
              <a:t>transmise</a:t>
            </a:r>
            <a:r>
              <a:rPr lang="en-US" sz="3600" dirty="0"/>
              <a:t> </a:t>
            </a:r>
            <a:r>
              <a:rPr lang="en-US" sz="3600" dirty="0" err="1"/>
              <a:t>transplacentar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FE435-2B87-42F9-8054-99E7B5FC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4266582" cy="961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Situa</a:t>
            </a:r>
            <a:r>
              <a:rPr lang="ro-RO" b="1" dirty="0">
                <a:solidFill>
                  <a:srgbClr val="FF0000"/>
                </a:solidFill>
              </a:rPr>
              <a:t>ț</a:t>
            </a: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en-US" b="1" dirty="0" err="1">
                <a:solidFill>
                  <a:srgbClr val="FF0000"/>
                </a:solidFill>
              </a:rPr>
              <a:t>clinice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F4FB5682-E147-4356-8599-012233E7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08667"/>
            <a:ext cx="5157787" cy="54169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Stabili</a:t>
            </a:r>
            <a:r>
              <a:rPr lang="ro-RO" sz="2800" dirty="0">
                <a:solidFill>
                  <a:srgbClr val="FF0000"/>
                </a:solidFill>
              </a:rPr>
              <a:t>ț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asocierile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corecte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27C09C81-174B-4A17-8004-05339F8E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43" y="2349235"/>
            <a:ext cx="5157787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A ) </a:t>
            </a:r>
            <a:r>
              <a:rPr lang="en-US" dirty="0" err="1"/>
              <a:t>Patologie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incuba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momentul</a:t>
            </a:r>
            <a:r>
              <a:rPr lang="en-US" dirty="0"/>
              <a:t> intern</a:t>
            </a:r>
            <a:r>
              <a:rPr lang="ro-RO" dirty="0"/>
              <a:t>ă</a:t>
            </a:r>
            <a:r>
              <a:rPr lang="en-US" dirty="0" err="1"/>
              <a:t>rii</a:t>
            </a:r>
            <a:endParaRPr lang="en-US" dirty="0"/>
          </a:p>
          <a:p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Complica</a:t>
            </a:r>
            <a:r>
              <a:rPr lang="ro-RO" dirty="0"/>
              <a:t>ț</a:t>
            </a:r>
            <a:r>
              <a:rPr lang="en-US" dirty="0"/>
              <a:t>ii ale </a:t>
            </a:r>
            <a:r>
              <a:rPr lang="en-US" dirty="0" err="1"/>
              <a:t>afec</a:t>
            </a:r>
            <a:r>
              <a:rPr lang="ro-RO" dirty="0"/>
              <a:t>ț</a:t>
            </a:r>
            <a:r>
              <a:rPr lang="en-US" dirty="0" err="1"/>
              <a:t>iunii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internat</a:t>
            </a:r>
            <a:endParaRPr lang="en-US" dirty="0"/>
          </a:p>
          <a:p>
            <a:endParaRPr lang="en-US" dirty="0"/>
          </a:p>
          <a:p>
            <a:r>
              <a:rPr lang="en-US" dirty="0"/>
              <a:t>C) </a:t>
            </a:r>
            <a:r>
              <a:rPr lang="en-US" dirty="0" err="1"/>
              <a:t>Extinderea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en-US" dirty="0" err="1"/>
              <a:t>prezente</a:t>
            </a:r>
            <a:r>
              <a:rPr lang="en-US" dirty="0"/>
              <a:t> la </a:t>
            </a:r>
            <a:r>
              <a:rPr lang="en-US" dirty="0" err="1"/>
              <a:t>internare</a:t>
            </a:r>
            <a:endParaRPr lang="en-US" dirty="0"/>
          </a:p>
          <a:p>
            <a:endParaRPr lang="en-US" dirty="0"/>
          </a:p>
          <a:p>
            <a:r>
              <a:rPr lang="en-US" dirty="0"/>
              <a:t>D)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transplacentar</a:t>
            </a:r>
            <a:endParaRPr lang="en-US" dirty="0"/>
          </a:p>
          <a:p>
            <a:endParaRPr lang="en-US" dirty="0"/>
          </a:p>
          <a:p>
            <a:r>
              <a:rPr lang="en-US" dirty="0"/>
              <a:t>E) IAAM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AD412688-8EDB-484B-9936-2434569E6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349235"/>
            <a:ext cx="5183188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1) </a:t>
            </a:r>
            <a:r>
              <a:rPr lang="en-US" dirty="0" err="1"/>
              <a:t>Pacient</a:t>
            </a:r>
            <a:r>
              <a:rPr lang="en-US" dirty="0"/>
              <a:t> </a:t>
            </a:r>
            <a:r>
              <a:rPr lang="en-US" dirty="0" err="1"/>
              <a:t>internat</a:t>
            </a:r>
            <a:r>
              <a:rPr lang="en-US" dirty="0"/>
              <a:t> cu </a:t>
            </a:r>
            <a:r>
              <a:rPr lang="en-US" dirty="0" err="1"/>
              <a:t>pneumonie</a:t>
            </a:r>
            <a:r>
              <a:rPr lang="en-US" dirty="0"/>
              <a:t> – </a:t>
            </a:r>
            <a:r>
              <a:rPr lang="en-US" dirty="0" err="1"/>
              <a:t>dezvolt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empiem</a:t>
            </a:r>
            <a:r>
              <a:rPr lang="en-US" dirty="0"/>
              <a:t> pleural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Copil</a:t>
            </a:r>
            <a:r>
              <a:rPr lang="en-US" dirty="0"/>
              <a:t> cu </a:t>
            </a:r>
            <a:r>
              <a:rPr lang="en-US" dirty="0" err="1"/>
              <a:t>febr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catar</a:t>
            </a:r>
            <a:r>
              <a:rPr lang="en-US" dirty="0"/>
              <a:t> respirator, </a:t>
            </a:r>
            <a:r>
              <a:rPr lang="en-US" dirty="0" err="1"/>
              <a:t>prezint</a:t>
            </a:r>
            <a:r>
              <a:rPr lang="ro-RO" dirty="0"/>
              <a:t>ă</a:t>
            </a:r>
            <a:r>
              <a:rPr lang="en-US" dirty="0"/>
              <a:t> dup</a:t>
            </a:r>
            <a:r>
              <a:rPr lang="ro-RO" dirty="0"/>
              <a:t>ă</a:t>
            </a:r>
            <a:r>
              <a:rPr lang="en-US" dirty="0"/>
              <a:t> o</a:t>
            </a:r>
            <a:r>
              <a:rPr lang="en-US" dirty="0" smtClean="0"/>
              <a:t> </a:t>
            </a:r>
            <a:r>
              <a:rPr lang="en-US" dirty="0" err="1" smtClean="0"/>
              <a:t>zi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internare</a:t>
            </a:r>
            <a:r>
              <a:rPr lang="en-US" dirty="0"/>
              <a:t> </a:t>
            </a:r>
            <a:r>
              <a:rPr lang="en-US" dirty="0" err="1"/>
              <a:t>erup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de </a:t>
            </a:r>
            <a:r>
              <a:rPr lang="en-US" dirty="0" err="1"/>
              <a:t>rujeol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internat</a:t>
            </a:r>
            <a:r>
              <a:rPr lang="en-US" dirty="0"/>
              <a:t> cu grip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dezvolt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encefalit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urinar</a:t>
            </a:r>
            <a:r>
              <a:rPr lang="ro-RO" dirty="0"/>
              <a:t>ă</a:t>
            </a:r>
            <a:r>
              <a:rPr lang="en-US" dirty="0"/>
              <a:t> la </a:t>
            </a:r>
            <a:r>
              <a:rPr lang="en-US" dirty="0" err="1"/>
              <a:t>pacient</a:t>
            </a:r>
            <a:r>
              <a:rPr lang="en-US" dirty="0"/>
              <a:t> cu </a:t>
            </a:r>
            <a:r>
              <a:rPr lang="en-US" dirty="0" err="1"/>
              <a:t>sond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vezical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5) </a:t>
            </a:r>
            <a:r>
              <a:rPr lang="en-US" dirty="0" err="1"/>
              <a:t>Nou</a:t>
            </a:r>
            <a:r>
              <a:rPr lang="en-US" dirty="0"/>
              <a:t> – n</a:t>
            </a:r>
            <a:r>
              <a:rPr lang="ro-RO" dirty="0"/>
              <a:t>ă</a:t>
            </a:r>
            <a:r>
              <a:rPr lang="en-US" dirty="0" err="1"/>
              <a:t>scut</a:t>
            </a:r>
            <a:r>
              <a:rPr lang="en-US" dirty="0"/>
              <a:t> care </a:t>
            </a:r>
            <a:r>
              <a:rPr lang="en-US" dirty="0" err="1"/>
              <a:t>prezint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rubeol</a:t>
            </a:r>
            <a:r>
              <a:rPr lang="ro-RO" dirty="0"/>
              <a:t>ă</a:t>
            </a:r>
            <a:r>
              <a:rPr lang="en-US" dirty="0"/>
              <a:t> congenital</a:t>
            </a:r>
            <a:r>
              <a:rPr lang="ro-RO" dirty="0"/>
              <a:t>ă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E03E6A-C047-4DD0-8EF3-2BB7D73DC80F}"/>
              </a:ext>
            </a:extLst>
          </p:cNvPr>
          <p:cNvSpPr txBox="1"/>
          <p:nvPr/>
        </p:nvSpPr>
        <p:spPr>
          <a:xfrm>
            <a:off x="2973079" y="6068924"/>
            <a:ext cx="337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Raspuns</a:t>
            </a:r>
            <a:r>
              <a:rPr lang="en-US" dirty="0"/>
              <a:t>: A2, B3,C1, D5,E4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0BA97C-D43C-493E-ACFE-03B49A42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5086879" cy="1033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IMPORTAN</a:t>
            </a:r>
            <a:r>
              <a:rPr lang="ro-RO" b="1" dirty="0"/>
              <a:t>Ț</a:t>
            </a:r>
            <a:r>
              <a:rPr lang="en-US" b="1" dirty="0"/>
              <a:t>A IAAM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AC3577BC-4FA2-409C-95AB-B2F4AEA2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253" y="1704622"/>
            <a:ext cx="7420041" cy="43970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3600" dirty="0"/>
              <a:t>Epidemiologic</a:t>
            </a:r>
            <a:r>
              <a:rPr lang="ro-RO" sz="3600" dirty="0"/>
              <a:t>ă</a:t>
            </a:r>
            <a:r>
              <a:rPr lang="en-US" sz="3600" dirty="0"/>
              <a:t>  </a:t>
            </a:r>
          </a:p>
          <a:p>
            <a:r>
              <a:rPr lang="en-US" sz="3600" dirty="0"/>
              <a:t>Clinic</a:t>
            </a:r>
            <a:r>
              <a:rPr lang="ro-RO" sz="3600" dirty="0"/>
              <a:t>ă</a:t>
            </a:r>
            <a:r>
              <a:rPr lang="en-US" sz="3600" dirty="0"/>
              <a:t>  -  </a:t>
            </a:r>
            <a:r>
              <a:rPr lang="en-US" sz="3600" dirty="0" err="1"/>
              <a:t>complic</a:t>
            </a:r>
            <a:r>
              <a:rPr lang="ro-RO" sz="3600" dirty="0"/>
              <a:t>ă</a:t>
            </a:r>
            <a:r>
              <a:rPr lang="en-US" sz="3600" dirty="0"/>
              <a:t> </a:t>
            </a:r>
            <a:r>
              <a:rPr lang="en-US" sz="3600" dirty="0" err="1"/>
              <a:t>boala</a:t>
            </a:r>
            <a:r>
              <a:rPr lang="en-US" sz="3600" dirty="0"/>
              <a:t> de </a:t>
            </a:r>
            <a:r>
              <a:rPr lang="en-US" sz="3600" dirty="0" err="1"/>
              <a:t>baz</a:t>
            </a:r>
            <a:r>
              <a:rPr lang="ro-RO" sz="3600" dirty="0"/>
              <a:t>ă</a:t>
            </a:r>
            <a:r>
              <a:rPr lang="en-US" sz="3600" dirty="0"/>
              <a:t>, </a:t>
            </a:r>
            <a:r>
              <a:rPr lang="en-US" sz="3600" dirty="0" err="1"/>
              <a:t>sechele</a:t>
            </a:r>
            <a:r>
              <a:rPr lang="en-US" sz="3600" dirty="0"/>
              <a:t>, </a:t>
            </a:r>
            <a:r>
              <a:rPr lang="en-US" sz="3600" dirty="0" err="1"/>
              <a:t>deces</a:t>
            </a:r>
            <a:endParaRPr lang="en-US" sz="3600" dirty="0"/>
          </a:p>
          <a:p>
            <a:r>
              <a:rPr lang="en-US" sz="3600" dirty="0"/>
              <a:t>Economic</a:t>
            </a:r>
            <a:r>
              <a:rPr lang="ro-RO" sz="3600" dirty="0"/>
              <a:t>ă</a:t>
            </a:r>
            <a:r>
              <a:rPr lang="en-US" sz="3600" dirty="0"/>
              <a:t> - </a:t>
            </a:r>
            <a:r>
              <a:rPr lang="en-US" sz="3600" dirty="0" err="1"/>
              <a:t>costuri</a:t>
            </a:r>
            <a:r>
              <a:rPr lang="en-US" sz="3600" dirty="0"/>
              <a:t> </a:t>
            </a:r>
            <a:r>
              <a:rPr lang="en-US" sz="3600" dirty="0" err="1"/>
              <a:t>ridicate</a:t>
            </a:r>
            <a:r>
              <a:rPr lang="en-US" sz="3600" dirty="0"/>
              <a:t> (</a:t>
            </a:r>
            <a:r>
              <a:rPr lang="en-US" sz="3600" dirty="0" err="1"/>
              <a:t>investiga</a:t>
            </a:r>
            <a:r>
              <a:rPr lang="ro-RO" sz="3600" dirty="0"/>
              <a:t>ț</a:t>
            </a:r>
            <a:r>
              <a:rPr lang="en-US" sz="3600" dirty="0"/>
              <a:t>ii, </a:t>
            </a:r>
            <a:r>
              <a:rPr lang="en-US" sz="3600" dirty="0" err="1"/>
              <a:t>tratament</a:t>
            </a:r>
            <a:r>
              <a:rPr lang="en-US" sz="3600" dirty="0"/>
              <a:t>, </a:t>
            </a:r>
            <a:r>
              <a:rPr lang="en-US" sz="3600" dirty="0" err="1"/>
              <a:t>spitalizare</a:t>
            </a:r>
            <a:r>
              <a:rPr lang="en-US" sz="3600" dirty="0"/>
              <a:t>)</a:t>
            </a:r>
          </a:p>
          <a:p>
            <a:r>
              <a:rPr lang="en-US" sz="3600" dirty="0" err="1"/>
              <a:t>Cre</a:t>
            </a:r>
            <a:r>
              <a:rPr lang="ro-RO" sz="3600" dirty="0"/>
              <a:t>ș</a:t>
            </a:r>
            <a:r>
              <a:rPr lang="en-US" sz="3600" dirty="0" err="1"/>
              <a:t>terea</a:t>
            </a:r>
            <a:r>
              <a:rPr lang="en-US" sz="3600" dirty="0"/>
              <a:t> num</a:t>
            </a:r>
            <a:r>
              <a:rPr lang="ro-RO" sz="3600" dirty="0"/>
              <a:t>ă</a:t>
            </a:r>
            <a:r>
              <a:rPr lang="en-US" sz="3600" dirty="0" err="1"/>
              <a:t>rului</a:t>
            </a:r>
            <a:r>
              <a:rPr lang="en-US" sz="3600" dirty="0"/>
              <a:t> de </a:t>
            </a:r>
            <a:r>
              <a:rPr lang="en-US" sz="3600" dirty="0" err="1"/>
              <a:t>cazuri</a:t>
            </a:r>
            <a:r>
              <a:rPr lang="en-US" sz="3600" dirty="0"/>
              <a:t> </a:t>
            </a:r>
            <a:r>
              <a:rPr lang="en-US" sz="3600" dirty="0" err="1"/>
              <a:t>favorizat</a:t>
            </a:r>
            <a:r>
              <a:rPr lang="ro-RO" sz="3600" dirty="0"/>
              <a:t>ă</a:t>
            </a:r>
            <a:r>
              <a:rPr lang="en-US" sz="3600" dirty="0"/>
              <a:t> de:</a:t>
            </a:r>
          </a:p>
          <a:p>
            <a:pPr marL="0" indent="0">
              <a:buNone/>
            </a:pPr>
            <a:r>
              <a:rPr lang="en-US" sz="3600" dirty="0"/>
              <a:t>     - num</a:t>
            </a:r>
            <a:r>
              <a:rPr lang="ro-RO" sz="3600" dirty="0"/>
              <a:t>ă</a:t>
            </a:r>
            <a:r>
              <a:rPr lang="en-US" sz="3600" dirty="0" err="1"/>
              <a:t>rul</a:t>
            </a:r>
            <a:r>
              <a:rPr lang="en-US" sz="3600" dirty="0"/>
              <a:t> mare de </a:t>
            </a:r>
            <a:r>
              <a:rPr lang="en-US" sz="3600" dirty="0" err="1"/>
              <a:t>pacien</a:t>
            </a:r>
            <a:r>
              <a:rPr lang="ro-RO" sz="3600" dirty="0"/>
              <a:t>ț</a:t>
            </a:r>
            <a:r>
              <a:rPr lang="en-US" sz="3600" dirty="0" err="1"/>
              <a:t>i</a:t>
            </a:r>
            <a:r>
              <a:rPr lang="en-US" sz="3600" dirty="0"/>
              <a:t> cu </a:t>
            </a:r>
            <a:r>
              <a:rPr lang="en-US" sz="3600" dirty="0" err="1"/>
              <a:t>imunodepresii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- </a:t>
            </a:r>
            <a:r>
              <a:rPr lang="en-US" sz="3600" dirty="0" err="1"/>
              <a:t>investiga</a:t>
            </a:r>
            <a:r>
              <a:rPr lang="ro-RO" sz="3600" dirty="0"/>
              <a:t>ț</a:t>
            </a:r>
            <a:r>
              <a:rPr lang="en-US" sz="3600" dirty="0"/>
              <a:t>ii </a:t>
            </a:r>
            <a:r>
              <a:rPr lang="en-US" sz="3600" dirty="0" err="1"/>
              <a:t>inva</a:t>
            </a:r>
            <a:r>
              <a:rPr lang="ro-RO" sz="3600" dirty="0"/>
              <a:t>z</a:t>
            </a:r>
            <a:r>
              <a:rPr lang="en-US" sz="3600" dirty="0" err="1"/>
              <a:t>ive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scop</a:t>
            </a:r>
            <a:r>
              <a:rPr lang="en-US" sz="3600" dirty="0"/>
              <a:t> diagnostic </a:t>
            </a:r>
            <a:r>
              <a:rPr lang="ro-RO" sz="3600" dirty="0"/>
              <a:t>ș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terapeutic</a:t>
            </a:r>
            <a:endParaRPr lang="en-US" sz="3600" dirty="0"/>
          </a:p>
          <a:p>
            <a:r>
              <a:rPr lang="en-US" sz="3600" dirty="0" err="1">
                <a:cs typeface="Arial" panose="020B0604020202020204" pitchFamily="34" charset="0"/>
              </a:rPr>
              <a:t>Germeni</a:t>
            </a:r>
            <a:r>
              <a:rPr lang="en-US" sz="3600" dirty="0">
                <a:cs typeface="Arial" panose="020B0604020202020204" pitchFamily="34" charset="0"/>
              </a:rPr>
              <a:t> de </a:t>
            </a:r>
            <a:r>
              <a:rPr lang="en-US" sz="3600" dirty="0" err="1">
                <a:cs typeface="Arial" panose="020B0604020202020204" pitchFamily="34" charset="0"/>
              </a:rPr>
              <a:t>spital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multirezisten</a:t>
            </a:r>
            <a:r>
              <a:rPr lang="ro-RO" sz="3600" dirty="0">
                <a:cs typeface="Arial" panose="020B0604020202020204" pitchFamily="34" charset="0"/>
              </a:rPr>
              <a:t>ț</a:t>
            </a:r>
            <a:r>
              <a:rPr lang="en-US" sz="3600" dirty="0" err="1">
                <a:cs typeface="Arial" panose="020B0604020202020204" pitchFamily="34" charset="0"/>
              </a:rPr>
              <a:t>i</a:t>
            </a:r>
            <a:r>
              <a:rPr lang="en-US" sz="3600" dirty="0">
                <a:cs typeface="Arial" panose="020B0604020202020204" pitchFamily="34" charset="0"/>
              </a:rPr>
              <a:t> la </a:t>
            </a:r>
            <a:r>
              <a:rPr lang="en-US" sz="3600" dirty="0" err="1">
                <a:cs typeface="Arial" panose="020B0604020202020204" pitchFamily="34" charset="0"/>
              </a:rPr>
              <a:t>antibiotice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ro-RO" sz="3600" dirty="0">
                <a:cs typeface="Arial" panose="020B0604020202020204" pitchFamily="34" charset="0"/>
              </a:rPr>
              <a:t>ș</a:t>
            </a:r>
            <a:r>
              <a:rPr lang="en-US" sz="3600" dirty="0" err="1">
                <a:cs typeface="Arial" panose="020B0604020202020204" pitchFamily="34" charset="0"/>
              </a:rPr>
              <a:t>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riscul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circulației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acestora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ro-RO" sz="3600" dirty="0">
                <a:cs typeface="Arial" panose="020B0604020202020204" pitchFamily="34" charset="0"/>
              </a:rPr>
              <a:t>î</a:t>
            </a:r>
            <a:r>
              <a:rPr lang="en-US" sz="3600" dirty="0" err="1">
                <a:cs typeface="Arial" panose="020B0604020202020204" pitchFamily="34" charset="0"/>
              </a:rPr>
              <a:t>ntre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spital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ro-RO" sz="3600" dirty="0">
                <a:cs typeface="Arial" panose="020B0604020202020204" pitchFamily="34" charset="0"/>
              </a:rPr>
              <a:t>ș</a:t>
            </a:r>
            <a:r>
              <a:rPr lang="en-US" sz="3600" dirty="0" err="1">
                <a:cs typeface="Arial" panose="020B0604020202020204" pitchFamily="34" charset="0"/>
              </a:rPr>
              <a:t>i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comunitate</a:t>
            </a:r>
            <a:endParaRPr lang="en-US" sz="3600" dirty="0"/>
          </a:p>
          <a:p>
            <a:r>
              <a:rPr lang="en-US" sz="3600" dirty="0" err="1"/>
              <a:t>Aspecte</a:t>
            </a:r>
            <a:r>
              <a:rPr lang="en-US" sz="3600" dirty="0"/>
              <a:t> medico-</a:t>
            </a:r>
            <a:r>
              <a:rPr lang="en-US" sz="3600" dirty="0" err="1"/>
              <a:t>legale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the </a:t>
            </a:r>
            <a:r>
              <a:rPr lang="en-US" sz="3600" dirty="0" err="1"/>
              <a:t>wiewpoint</a:t>
            </a:r>
            <a:r>
              <a:rPr lang="en-US" sz="3600" dirty="0"/>
              <a:t> of advocates “zero tolerance’’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26DA44C3-A0CF-4053-A611-F14C308E4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45306" y="1173163"/>
            <a:ext cx="3680787" cy="823912"/>
          </a:xfrm>
        </p:spPr>
        <p:txBody>
          <a:bodyPr>
            <a:normAutofit/>
          </a:bodyPr>
          <a:lstStyle/>
          <a:p>
            <a:r>
              <a:rPr lang="en-US" dirty="0"/>
              <a:t>IAAM in Europa (2018)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="" xmlns:a16="http://schemas.microsoft.com/office/drawing/2014/main" id="{864B5055-84E6-425A-9A5B-3CAC974A0F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240888" y="1997075"/>
            <a:ext cx="2806166" cy="4007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DBDEB4-079C-48A7-82D8-07DC657FB3EC}"/>
              </a:ext>
            </a:extLst>
          </p:cNvPr>
          <p:cNvSpPr/>
          <p:nvPr/>
        </p:nvSpPr>
        <p:spPr>
          <a:xfrm>
            <a:off x="7115102" y="6101645"/>
            <a:ext cx="4831645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https://www.ecdc.europa.eu/en/healthcare-associated-infections-acute-care-hospitals/facts/infographics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2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AE0DEFB-680C-4510-ACC0-6B82D79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12289" cy="8403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EPIDEMIOLOGIA IAAM – </a:t>
            </a:r>
            <a:r>
              <a:rPr lang="en-US" b="1" dirty="0" err="1"/>
              <a:t>Prevalen</a:t>
            </a:r>
            <a:r>
              <a:rPr lang="ro-RO" b="1" dirty="0"/>
              <a:t>ț</a:t>
            </a:r>
            <a:r>
              <a:rPr lang="en-US" b="1" dirty="0"/>
              <a:t>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CB893D4-0B5D-4365-8D66-91C6A53B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58" y="1825625"/>
            <a:ext cx="71882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Prevalen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variaz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ro-RO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12% 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Sectoare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terapie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intensiv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scu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sec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chirurgie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hematologie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oncologie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terapie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intensiv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30%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pacien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episod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scu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au o rata a 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rile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curs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3-20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comparativ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nfec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plag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chirurgical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rile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limitate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- 2/3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pacien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 opera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frecven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5% din IA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sunt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reprezentate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izbucniri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Sec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copii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prezint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6B5B2A-DEF3-48A1-A3DA-361A07F5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139" y="2627290"/>
            <a:ext cx="4037124" cy="23821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8712D0-504A-4FC6-BB9B-3AAA3B9999C7}"/>
              </a:ext>
            </a:extLst>
          </p:cNvPr>
          <p:cNvSpPr/>
          <p:nvPr/>
        </p:nvSpPr>
        <p:spPr>
          <a:xfrm>
            <a:off x="8525933" y="5439854"/>
            <a:ext cx="29907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https://www.ecdc.europa.eu/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8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BC9CE-717B-4342-971A-29EE2F86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Inciden</a:t>
            </a:r>
            <a:r>
              <a:rPr lang="ro-RO" b="1" dirty="0" smtClean="0"/>
              <a:t>ț</a:t>
            </a:r>
            <a:r>
              <a:rPr lang="en-US" b="1" dirty="0" smtClean="0"/>
              <a:t>a </a:t>
            </a:r>
            <a:r>
              <a:rPr lang="ro-RO" b="1" dirty="0" smtClean="0"/>
              <a:t>IAAM</a:t>
            </a:r>
            <a:r>
              <a:rPr lang="en-US" b="1" dirty="0" smtClean="0"/>
              <a:t> </a:t>
            </a:r>
            <a:r>
              <a:rPr lang="ro-RO" b="1" dirty="0"/>
              <a:t>R</a:t>
            </a:r>
            <a:r>
              <a:rPr lang="en-US" b="1" dirty="0" smtClean="0"/>
              <a:t>om</a:t>
            </a:r>
            <a:r>
              <a:rPr lang="ro-RO" b="1" dirty="0" smtClean="0"/>
              <a:t>â</a:t>
            </a:r>
            <a:r>
              <a:rPr lang="en-US" b="1" dirty="0" err="1" smtClean="0"/>
              <a:t>nia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1B7C476-AE32-4E0A-ADE2-1BE0D03FB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5" y="2359377"/>
            <a:ext cx="5638786" cy="249237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AF80D01A-C8DC-4F78-954C-82CE926C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022" y="2002587"/>
            <a:ext cx="5982911" cy="4643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FD56B5-41E9-4D9E-A3D2-C087B26B9296}"/>
              </a:ext>
            </a:extLst>
          </p:cNvPr>
          <p:cNvSpPr/>
          <p:nvPr/>
        </p:nvSpPr>
        <p:spPr>
          <a:xfrm>
            <a:off x="0" y="6061267"/>
            <a:ext cx="5452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https://cnscbt.ro/index.php/analiza-date-supraveghere/409-in-in-romania-nov-2015/file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2B8932-E8E4-4F22-8FBD-CD26B8D5B4F8}"/>
              </a:ext>
            </a:extLst>
          </p:cNvPr>
          <p:cNvSpPr/>
          <p:nvPr/>
        </p:nvSpPr>
        <p:spPr>
          <a:xfrm>
            <a:off x="0" y="517928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https://cnscbt.ro/index.php/analiza-date-supraveghere/infectii-nosocomiale-1/1309-consumul-de-antibiotice-rezistenta-microbiana-si-infectii-asociate-asistentei-medicale-nosocomiale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859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F481D-5FA8-48BC-BA55-4CFC7C0A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064022" cy="1125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Factori</a:t>
            </a:r>
            <a:r>
              <a:rPr lang="en-US" b="1" dirty="0"/>
              <a:t> </a:t>
            </a:r>
            <a:r>
              <a:rPr lang="en-US" b="1" dirty="0" err="1"/>
              <a:t>epidemiologici</a:t>
            </a:r>
            <a:r>
              <a:rPr lang="en-US" b="1" dirty="0"/>
              <a:t> </a:t>
            </a:r>
            <a:r>
              <a:rPr lang="en-US" b="1" dirty="0" err="1"/>
              <a:t>principali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3642318-27FA-49A6-A734-72B1D883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3" y="2543930"/>
            <a:ext cx="7710310" cy="37439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Endogen</a:t>
            </a:r>
            <a:r>
              <a:rPr lang="ro-RO" b="1" dirty="0"/>
              <a:t>ă</a:t>
            </a:r>
            <a:r>
              <a:rPr lang="en-US" dirty="0"/>
              <a:t> - flora </a:t>
            </a:r>
            <a:r>
              <a:rPr lang="en-US" dirty="0" err="1"/>
              <a:t>microbian</a:t>
            </a:r>
            <a:r>
              <a:rPr lang="ro-RO" dirty="0"/>
              <a:t>ă</a:t>
            </a:r>
            <a:r>
              <a:rPr lang="en-US" dirty="0"/>
              <a:t> care </a:t>
            </a:r>
            <a:r>
              <a:rPr lang="en-US" dirty="0" err="1"/>
              <a:t>colonizeaz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tegumentele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mucoasele</a:t>
            </a:r>
            <a:r>
              <a:rPr lang="en-US" dirty="0"/>
              <a:t> </a:t>
            </a:r>
            <a:r>
              <a:rPr lang="en-US" dirty="0" err="1"/>
              <a:t>pacientului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- </a:t>
            </a:r>
            <a:r>
              <a:rPr lang="en-US" dirty="0" err="1"/>
              <a:t>inoculat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manopere</a:t>
            </a:r>
            <a:r>
              <a:rPr lang="en-US" dirty="0"/>
              <a:t> </a:t>
            </a:r>
            <a:r>
              <a:rPr lang="en-US" dirty="0" err="1"/>
              <a:t>invazive</a:t>
            </a:r>
            <a:r>
              <a:rPr lang="en-US" dirty="0"/>
              <a:t>  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mecanismelor</a:t>
            </a:r>
            <a:r>
              <a:rPr lang="en-US" dirty="0"/>
              <a:t> de ap</a:t>
            </a:r>
            <a:r>
              <a:rPr lang="ro-RO" dirty="0"/>
              <a:t>ă</a:t>
            </a:r>
            <a:r>
              <a:rPr lang="en-US" dirty="0"/>
              <a:t>rare</a:t>
            </a:r>
          </a:p>
          <a:p>
            <a:pPr marL="0" indent="0">
              <a:buNone/>
            </a:pPr>
            <a:r>
              <a:rPr lang="en-US" dirty="0"/>
              <a:t>                       - </a:t>
            </a:r>
            <a:r>
              <a:rPr lang="en-US" dirty="0" err="1"/>
              <a:t>modificat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hospitalism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antibiotic                    </a:t>
            </a:r>
          </a:p>
          <a:p>
            <a:endParaRPr lang="en-US" dirty="0"/>
          </a:p>
          <a:p>
            <a:r>
              <a:rPr lang="en-US" b="1" dirty="0"/>
              <a:t>Exogen</a:t>
            </a:r>
            <a:r>
              <a:rPr lang="ro-RO" b="1" dirty="0"/>
              <a:t>ă</a:t>
            </a:r>
            <a:r>
              <a:rPr lang="en-US" dirty="0"/>
              <a:t> – microorganism din </a:t>
            </a:r>
            <a:r>
              <a:rPr lang="en-US" dirty="0" err="1"/>
              <a:t>mediul</a:t>
            </a:r>
            <a:r>
              <a:rPr lang="en-US" dirty="0"/>
              <a:t> de </a:t>
            </a:r>
            <a:r>
              <a:rPr lang="en-US" dirty="0" err="1"/>
              <a:t>spital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- </a:t>
            </a:r>
            <a:r>
              <a:rPr lang="en-US" dirty="0" err="1"/>
              <a:t>bolnavi</a:t>
            </a:r>
            <a:r>
              <a:rPr lang="en-US" dirty="0"/>
              <a:t>, </a:t>
            </a:r>
            <a:r>
              <a:rPr lang="en-US" dirty="0" err="1"/>
              <a:t>purt</a:t>
            </a:r>
            <a:r>
              <a:rPr lang="ro-RO" dirty="0"/>
              <a:t>ă</a:t>
            </a:r>
            <a:r>
              <a:rPr lang="en-US" dirty="0"/>
              <a:t>tori (personal medical, </a:t>
            </a:r>
            <a:r>
              <a:rPr lang="en-US" dirty="0" err="1"/>
              <a:t>vizitatori</a:t>
            </a:r>
            <a:r>
              <a:rPr lang="en-US" dirty="0"/>
              <a:t>, alt </a:t>
            </a:r>
            <a:r>
              <a:rPr lang="en-US" dirty="0" err="1"/>
              <a:t>pacient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-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rezervoare</a:t>
            </a:r>
            <a:r>
              <a:rPr lang="en-US" dirty="0"/>
              <a:t> – ap</a:t>
            </a:r>
            <a:r>
              <a:rPr lang="ro-RO" dirty="0"/>
              <a:t>ă</a:t>
            </a:r>
            <a:r>
              <a:rPr lang="en-US" dirty="0"/>
              <a:t>, </a:t>
            </a:r>
            <a:r>
              <a:rPr lang="en-US" dirty="0" err="1"/>
              <a:t>aer</a:t>
            </a:r>
            <a:r>
              <a:rPr lang="en-US" dirty="0"/>
              <a:t>, </a:t>
            </a:r>
            <a:r>
              <a:rPr lang="en-US" dirty="0" err="1"/>
              <a:t>medicamente</a:t>
            </a:r>
            <a:r>
              <a:rPr lang="en-US" dirty="0"/>
              <a:t>,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</a:t>
            </a:r>
            <a:r>
              <a:rPr lang="en-US" dirty="0" err="1"/>
              <a:t>lenjerie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D58C80-169C-4AB3-A990-667B00585C98}"/>
              </a:ext>
            </a:extLst>
          </p:cNvPr>
          <p:cNvSpPr txBox="1"/>
          <p:nvPr/>
        </p:nvSpPr>
        <p:spPr>
          <a:xfrm>
            <a:off x="1365956" y="1794933"/>
            <a:ext cx="3364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Sursa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infec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 err="1">
                <a:solidFill>
                  <a:srgbClr val="FF0000"/>
                </a:solidFill>
              </a:rPr>
              <a:t>ie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2FD0A0-672A-459F-B71C-707AA740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01" y="2543929"/>
            <a:ext cx="3383968" cy="217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15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D2F5EE3-3DD3-491B-8C3A-31BD1C58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6556" cy="9105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Factori</a:t>
            </a:r>
            <a:r>
              <a:rPr lang="en-US" b="1" dirty="0"/>
              <a:t> </a:t>
            </a:r>
            <a:r>
              <a:rPr lang="en-US" b="1" dirty="0" err="1"/>
              <a:t>epidemiologici</a:t>
            </a:r>
            <a:r>
              <a:rPr lang="en-US" b="1" dirty="0"/>
              <a:t> </a:t>
            </a:r>
            <a:r>
              <a:rPr lang="en-US" b="1" dirty="0" err="1"/>
              <a:t>principali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0FFE3B-F8EE-4277-864C-2CEC0166A602}"/>
              </a:ext>
            </a:extLst>
          </p:cNvPr>
          <p:cNvSpPr txBox="1"/>
          <p:nvPr/>
        </p:nvSpPr>
        <p:spPr>
          <a:xfrm>
            <a:off x="1411113" y="1411111"/>
            <a:ext cx="3364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C</a:t>
            </a:r>
            <a:r>
              <a:rPr lang="ro-RO" sz="2800" b="1" dirty="0">
                <a:solidFill>
                  <a:srgbClr val="FF0000"/>
                </a:solidFill>
              </a:rPr>
              <a:t>ă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transmitere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ACE6E9-A43F-4F4D-9700-85B445F4D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00623" y="1411111"/>
            <a:ext cx="4109156" cy="50817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090380B9-A5E3-4009-A3EE-6D1255579072}"/>
              </a:ext>
            </a:extLst>
          </p:cNvPr>
          <p:cNvSpPr/>
          <p:nvPr/>
        </p:nvSpPr>
        <p:spPr>
          <a:xfrm>
            <a:off x="8274756" y="5446889"/>
            <a:ext cx="880533" cy="603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9AE8F4-6429-42D0-9412-28096035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29" y="2778918"/>
            <a:ext cx="536222" cy="49388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64B6CD22-EF40-4122-B129-D36A260A82FA}"/>
              </a:ext>
            </a:extLst>
          </p:cNvPr>
          <p:cNvSpPr/>
          <p:nvPr/>
        </p:nvSpPr>
        <p:spPr>
          <a:xfrm>
            <a:off x="10285708" y="2731911"/>
            <a:ext cx="698856" cy="587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74EC385-858B-4746-8B78-F3C876E4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1" y="2156178"/>
            <a:ext cx="7326489" cy="43366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err="1"/>
              <a:t>Infec</a:t>
            </a:r>
            <a:r>
              <a:rPr lang="ro-RO" b="1" dirty="0"/>
              <a:t>ț</a:t>
            </a:r>
            <a:r>
              <a:rPr lang="en-US" b="1" dirty="0" err="1"/>
              <a:t>ie</a:t>
            </a:r>
            <a:r>
              <a:rPr lang="en-US" b="1" dirty="0"/>
              <a:t> endogen</a:t>
            </a:r>
            <a:r>
              <a:rPr lang="ro-RO" b="1" dirty="0"/>
              <a:t>ă</a:t>
            </a:r>
            <a:r>
              <a:rPr lang="en-US" b="1" dirty="0"/>
              <a:t> - </a:t>
            </a:r>
            <a:r>
              <a:rPr lang="en-US" b="1" dirty="0" err="1"/>
              <a:t>autoinoculare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intubare</a:t>
            </a:r>
            <a:r>
              <a:rPr lang="en-US" dirty="0"/>
              <a:t>, </a:t>
            </a:r>
            <a:r>
              <a:rPr lang="en-US" dirty="0" err="1"/>
              <a:t>cateter</a:t>
            </a:r>
            <a:r>
              <a:rPr lang="en-US" dirty="0"/>
              <a:t> </a:t>
            </a:r>
            <a:r>
              <a:rPr lang="en-US" dirty="0" err="1"/>
              <a:t>urinar</a:t>
            </a:r>
            <a:r>
              <a:rPr lang="en-US" dirty="0"/>
              <a:t>)</a:t>
            </a:r>
          </a:p>
          <a:p>
            <a:r>
              <a:rPr lang="en-US" b="1" dirty="0" err="1"/>
              <a:t>Infec</a:t>
            </a:r>
            <a:r>
              <a:rPr lang="ro-RO" b="1" dirty="0"/>
              <a:t>ț</a:t>
            </a:r>
            <a:r>
              <a:rPr lang="en-US" b="1" dirty="0" err="1"/>
              <a:t>ie</a:t>
            </a:r>
            <a:r>
              <a:rPr lang="en-US" b="1" dirty="0"/>
              <a:t> exogen</a:t>
            </a:r>
            <a:r>
              <a:rPr lang="ro-RO" b="1" dirty="0"/>
              <a:t>ă</a:t>
            </a:r>
            <a:r>
              <a:rPr lang="en-US" b="1" dirty="0"/>
              <a:t> </a:t>
            </a:r>
            <a:r>
              <a:rPr lang="en-US" b="1" dirty="0" smtClean="0"/>
              <a:t>(“cross infection”)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      - contact direct</a:t>
            </a:r>
            <a:r>
              <a:rPr lang="en-US" dirty="0"/>
              <a:t> : </a:t>
            </a:r>
            <a:r>
              <a:rPr lang="en-US" dirty="0" err="1"/>
              <a:t>atingere</a:t>
            </a:r>
            <a:r>
              <a:rPr lang="en-US" dirty="0"/>
              <a:t>, pic</a:t>
            </a:r>
            <a:r>
              <a:rPr lang="ro-RO" dirty="0"/>
              <a:t>ă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i="1" dirty="0" err="1"/>
              <a:t>Flügge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      - contact indirect</a:t>
            </a:r>
            <a:r>
              <a:rPr lang="en-US" dirty="0"/>
              <a:t>: m</a:t>
            </a:r>
            <a:r>
              <a:rPr lang="ro-RO" dirty="0"/>
              <a:t>â</a:t>
            </a:r>
            <a:r>
              <a:rPr lang="en-US" dirty="0" err="1"/>
              <a:t>ini</a:t>
            </a:r>
            <a:r>
              <a:rPr lang="en-US" dirty="0"/>
              <a:t> contaminate ale </a:t>
            </a:r>
            <a:r>
              <a:rPr lang="en-US" dirty="0" err="1"/>
              <a:t>personalului</a:t>
            </a:r>
            <a:r>
              <a:rPr lang="en-US" dirty="0"/>
              <a:t>, </a:t>
            </a:r>
            <a:r>
              <a:rPr lang="en-US" dirty="0" err="1"/>
              <a:t>mediu</a:t>
            </a:r>
            <a:r>
              <a:rPr lang="en-US" dirty="0"/>
              <a:t> de </a:t>
            </a:r>
            <a:r>
              <a:rPr lang="en-US" dirty="0" err="1"/>
              <a:t>spital</a:t>
            </a:r>
            <a:r>
              <a:rPr lang="en-US" dirty="0"/>
              <a:t> </a:t>
            </a:r>
            <a:r>
              <a:rPr lang="en-US" dirty="0" err="1"/>
              <a:t>contaminat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en-US" dirty="0" err="1"/>
              <a:t>rar</a:t>
            </a:r>
            <a:r>
              <a:rPr lang="en-US" dirty="0"/>
              <a:t> </a:t>
            </a:r>
            <a:r>
              <a:rPr lang="en-US" dirty="0" err="1"/>
              <a:t>postransfuzional</a:t>
            </a:r>
            <a:r>
              <a:rPr lang="en-US" dirty="0"/>
              <a:t>, </a:t>
            </a:r>
            <a:r>
              <a:rPr lang="en-US" dirty="0" err="1"/>
              <a:t>solu</a:t>
            </a:r>
            <a:r>
              <a:rPr lang="ro-RO" dirty="0"/>
              <a:t>ț</a:t>
            </a:r>
            <a:r>
              <a:rPr lang="en-US" dirty="0"/>
              <a:t>ii contaminate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ro-RO" dirty="0"/>
              <a:t>t</a:t>
            </a:r>
            <a:r>
              <a:rPr lang="en-US" dirty="0" err="1"/>
              <a:t>ransplant</a:t>
            </a:r>
            <a:r>
              <a:rPr lang="en-US" dirty="0"/>
              <a:t> de </a:t>
            </a:r>
            <a:r>
              <a:rPr lang="ro-RO" dirty="0"/>
              <a:t>ț</a:t>
            </a:r>
            <a:r>
              <a:rPr lang="en-US" dirty="0" err="1"/>
              <a:t>esuturi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organe</a:t>
            </a:r>
            <a:r>
              <a:rPr lang="en-US" dirty="0"/>
              <a:t>, implant material </a:t>
            </a:r>
            <a:r>
              <a:rPr lang="en-US" dirty="0" err="1"/>
              <a:t>protetic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Frecven</a:t>
            </a:r>
            <a:r>
              <a:rPr lang="ro-RO" b="1" dirty="0">
                <a:solidFill>
                  <a:srgbClr val="FF0000"/>
                </a:solidFill>
              </a:rPr>
              <a:t>ț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ridicat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US" b="1" dirty="0">
                <a:solidFill>
                  <a:srgbClr val="FF0000"/>
                </a:solidFill>
              </a:rPr>
              <a:t> a IAAM </a:t>
            </a:r>
            <a:r>
              <a:rPr lang="en-US" b="1" dirty="0" err="1">
                <a:solidFill>
                  <a:srgbClr val="FF0000"/>
                </a:solidFill>
              </a:rPr>
              <a:t>asociat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US" b="1" dirty="0">
                <a:solidFill>
                  <a:srgbClr val="FF0000"/>
                </a:solidFill>
              </a:rPr>
              <a:t> cu:</a:t>
            </a:r>
          </a:p>
          <a:p>
            <a:pPr marL="0" indent="0">
              <a:buNone/>
            </a:pPr>
            <a:r>
              <a:rPr lang="en-US" dirty="0"/>
              <a:t>     - 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inva</a:t>
            </a:r>
            <a:r>
              <a:rPr lang="ro-RO" dirty="0"/>
              <a:t>z</a:t>
            </a:r>
            <a:r>
              <a:rPr lang="en-US" dirty="0" err="1"/>
              <a:t>ive</a:t>
            </a:r>
            <a:r>
              <a:rPr lang="en-US" dirty="0"/>
              <a:t> (</a:t>
            </a:r>
            <a:r>
              <a:rPr lang="ro-RO" dirty="0"/>
              <a:t>î</a:t>
            </a:r>
            <a:r>
              <a:rPr lang="en-US" dirty="0"/>
              <a:t>n particular </a:t>
            </a:r>
            <a:r>
              <a:rPr lang="en-US" dirty="0" err="1"/>
              <a:t>catetere</a:t>
            </a:r>
            <a:r>
              <a:rPr lang="en-US" dirty="0"/>
              <a:t> </a:t>
            </a:r>
            <a:r>
              <a:rPr lang="en-US" dirty="0" err="1"/>
              <a:t>venoase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, </a:t>
            </a:r>
            <a:r>
              <a:rPr lang="en-US" dirty="0" err="1"/>
              <a:t>urinare</a:t>
            </a:r>
            <a:r>
              <a:rPr lang="en-US" dirty="0"/>
              <a:t>, </a:t>
            </a:r>
            <a:r>
              <a:rPr lang="en-US" dirty="0" err="1"/>
              <a:t>ventila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ro-RO" dirty="0"/>
              <a:t>ă</a:t>
            </a:r>
            <a:r>
              <a:rPr lang="en-US" dirty="0"/>
              <a:t>) - 45% </a:t>
            </a:r>
            <a:r>
              <a:rPr lang="ro-RO" dirty="0"/>
              <a:t>IAAM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m</a:t>
            </a:r>
            <a:r>
              <a:rPr lang="ro-RO" dirty="0"/>
              <a:t>â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murdar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8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98D822-8D8C-423A-9894-A87BD310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9105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/>
              <a:t>Factori</a:t>
            </a:r>
            <a:r>
              <a:rPr lang="en-US" b="1" dirty="0"/>
              <a:t> </a:t>
            </a:r>
            <a:r>
              <a:rPr lang="en-US" b="1" dirty="0" err="1"/>
              <a:t>epidemiologici</a:t>
            </a:r>
            <a:r>
              <a:rPr lang="en-US" b="1" dirty="0"/>
              <a:t> </a:t>
            </a:r>
            <a:r>
              <a:rPr lang="en-US" b="1" dirty="0" err="1"/>
              <a:t>principali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B27A4B-D1CA-40B3-BC82-6BCFF8EEFD19}"/>
              </a:ext>
            </a:extLst>
          </p:cNvPr>
          <p:cNvSpPr txBox="1"/>
          <p:nvPr/>
        </p:nvSpPr>
        <p:spPr>
          <a:xfrm>
            <a:off x="1433689" y="1523999"/>
            <a:ext cx="92455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Receptivitate</a:t>
            </a:r>
            <a:r>
              <a:rPr lang="en-US" sz="2800" b="1" dirty="0">
                <a:solidFill>
                  <a:srgbClr val="FF0000"/>
                </a:solidFill>
              </a:rPr>
              <a:t> –</a:t>
            </a:r>
            <a:r>
              <a:rPr lang="en-US" sz="2800" b="1" dirty="0" err="1">
                <a:solidFill>
                  <a:srgbClr val="FF0000"/>
                </a:solidFill>
              </a:rPr>
              <a:t>factori</a:t>
            </a:r>
            <a:r>
              <a:rPr lang="en-US" sz="2800" b="1" dirty="0">
                <a:solidFill>
                  <a:srgbClr val="FF0000"/>
                </a:solidFill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</a:rPr>
              <a:t>risc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intrins</a:t>
            </a:r>
            <a:r>
              <a:rPr lang="ro-RO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>
                <a:solidFill>
                  <a:srgbClr val="FF0000"/>
                </a:solidFill>
              </a:rPr>
              <a:t>ci care 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>
                <a:solidFill>
                  <a:srgbClr val="FF0000"/>
                </a:solidFill>
              </a:rPr>
              <a:t>in de </a:t>
            </a:r>
            <a:r>
              <a:rPr lang="en-US" sz="2800" b="1" dirty="0" err="1">
                <a:solidFill>
                  <a:srgbClr val="FF0000"/>
                </a:solidFill>
              </a:rPr>
              <a:t>teren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685E6A5-C79A-486C-B24C-22DBC7D0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1" y="2476196"/>
            <a:ext cx="10010422" cy="38813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sz="2400" dirty="0"/>
              <a:t>r</a:t>
            </a:r>
            <a:r>
              <a:rPr lang="en-US" sz="2400" dirty="0" err="1"/>
              <a:t>eceptivi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hiperreceptivi</a:t>
            </a:r>
            <a:r>
              <a:rPr lang="en-US" sz="2400" dirty="0"/>
              <a:t> (</a:t>
            </a:r>
            <a:r>
              <a:rPr lang="en-US" sz="2400" dirty="0" err="1"/>
              <a:t>necesit</a:t>
            </a:r>
            <a:r>
              <a:rPr lang="ro-RO" sz="2400" dirty="0"/>
              <a:t>ă</a:t>
            </a:r>
            <a:r>
              <a:rPr lang="en-US" sz="2400" dirty="0"/>
              <a:t> m</a:t>
            </a:r>
            <a:r>
              <a:rPr lang="ro-RO" sz="2400" dirty="0"/>
              <a:t>ă</a:t>
            </a:r>
            <a:r>
              <a:rPr lang="en-US" sz="2400" dirty="0" err="1"/>
              <a:t>suri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de </a:t>
            </a:r>
            <a:r>
              <a:rPr lang="en-US" sz="2400" dirty="0" err="1"/>
              <a:t>protec</a:t>
            </a:r>
            <a:r>
              <a:rPr lang="ro-RO" sz="2400" dirty="0"/>
              <a:t>ț</a:t>
            </a:r>
            <a:r>
              <a:rPr lang="en-US" sz="2400" dirty="0" err="1"/>
              <a:t>ie</a:t>
            </a:r>
            <a:r>
              <a:rPr lang="en-US" sz="2400" dirty="0"/>
              <a:t>)</a:t>
            </a:r>
          </a:p>
          <a:p>
            <a:r>
              <a:rPr lang="ro-RO" sz="2400" dirty="0" err="1"/>
              <a:t>vâ</a:t>
            </a:r>
            <a:r>
              <a:rPr lang="en-US" sz="2400" dirty="0" err="1"/>
              <a:t>rste</a:t>
            </a:r>
            <a:r>
              <a:rPr lang="en-US" sz="2400" dirty="0"/>
              <a:t> extreme</a:t>
            </a:r>
          </a:p>
          <a:p>
            <a:r>
              <a:rPr lang="ro-RO" sz="2400" dirty="0"/>
              <a:t>s</a:t>
            </a:r>
            <a:r>
              <a:rPr lang="en-US" sz="2400" dirty="0" err="1"/>
              <a:t>uferin</a:t>
            </a:r>
            <a:r>
              <a:rPr lang="ro-RO" sz="2400" dirty="0"/>
              <a:t>ț</a:t>
            </a:r>
            <a:r>
              <a:rPr lang="en-US" sz="2400" dirty="0"/>
              <a:t>e </a:t>
            </a:r>
            <a:r>
              <a:rPr lang="en-US" sz="2400" dirty="0" err="1"/>
              <a:t>metabolice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circulatorii</a:t>
            </a:r>
            <a:r>
              <a:rPr lang="en-US" sz="2400" dirty="0"/>
              <a:t> (</a:t>
            </a:r>
            <a:r>
              <a:rPr lang="en-US" sz="2400" dirty="0" err="1"/>
              <a:t>diabet</a:t>
            </a:r>
            <a:r>
              <a:rPr lang="en-US" sz="2400" dirty="0"/>
              <a:t>, </a:t>
            </a:r>
            <a:r>
              <a:rPr lang="en-US" sz="2400" dirty="0" err="1"/>
              <a:t>hemodializ</a:t>
            </a:r>
            <a:r>
              <a:rPr lang="ro-RO" sz="2400" dirty="0"/>
              <a:t>ă</a:t>
            </a:r>
            <a:r>
              <a:rPr lang="en-US" sz="2400" dirty="0"/>
              <a:t>, </a:t>
            </a:r>
            <a:r>
              <a:rPr lang="en-US" sz="2400" dirty="0" err="1"/>
              <a:t>ischemii</a:t>
            </a:r>
            <a:r>
              <a:rPr lang="en-US" sz="2400" dirty="0"/>
              <a:t> </a:t>
            </a:r>
            <a:r>
              <a:rPr lang="en-US" sz="2400" dirty="0" err="1"/>
              <a:t>tisulare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mecanisme</a:t>
            </a:r>
            <a:r>
              <a:rPr lang="en-US" sz="2400" dirty="0"/>
              <a:t> </a:t>
            </a:r>
            <a:r>
              <a:rPr lang="en-US" sz="2400" dirty="0" err="1"/>
              <a:t>imunologice</a:t>
            </a:r>
            <a:r>
              <a:rPr lang="en-US" sz="2400" dirty="0"/>
              <a:t> de ap</a:t>
            </a:r>
            <a:r>
              <a:rPr lang="ro-RO" sz="2400" dirty="0"/>
              <a:t>ă</a:t>
            </a:r>
            <a:r>
              <a:rPr lang="en-US" sz="2400" dirty="0"/>
              <a:t>rare </a:t>
            </a:r>
            <a:r>
              <a:rPr lang="en-US" sz="2400" dirty="0" err="1"/>
              <a:t>afectate</a:t>
            </a:r>
            <a:r>
              <a:rPr lang="en-US" sz="2400" dirty="0"/>
              <a:t> (</a:t>
            </a:r>
            <a:r>
              <a:rPr lang="en-US" sz="2400" dirty="0" err="1"/>
              <a:t>neutropenie</a:t>
            </a:r>
            <a:r>
              <a:rPr lang="en-US" sz="2400" dirty="0"/>
              <a:t>, </a:t>
            </a:r>
            <a:r>
              <a:rPr lang="en-US" sz="2400" dirty="0" err="1"/>
              <a:t>corticoterapie</a:t>
            </a:r>
            <a:r>
              <a:rPr lang="en-US" sz="2400" dirty="0"/>
              <a:t>, </a:t>
            </a:r>
            <a:r>
              <a:rPr lang="en-US" sz="2400" dirty="0" err="1"/>
              <a:t>chimioterapie</a:t>
            </a:r>
            <a:r>
              <a:rPr lang="en-US" sz="2400" dirty="0"/>
              <a:t> antitumoral</a:t>
            </a:r>
            <a:r>
              <a:rPr lang="ro-RO" sz="2400" dirty="0"/>
              <a:t>ă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endParaRPr lang="en-US" sz="2400" dirty="0"/>
          </a:p>
          <a:p>
            <a:r>
              <a:rPr lang="ro-RO" sz="2400" dirty="0"/>
              <a:t>t</a:t>
            </a:r>
            <a:r>
              <a:rPr lang="en-US" sz="2400" dirty="0" err="1"/>
              <a:t>ransplant</a:t>
            </a:r>
            <a:r>
              <a:rPr lang="en-US" sz="2400" dirty="0"/>
              <a:t> de </a:t>
            </a:r>
            <a:r>
              <a:rPr lang="en-US" sz="2400" dirty="0" err="1"/>
              <a:t>organe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69BAD-5EC1-41C6-9678-B8E57AB6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43311" cy="1023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Epidemiologie</a:t>
            </a:r>
            <a:r>
              <a:rPr lang="en-US" b="1" dirty="0"/>
              <a:t> IAAM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32C2D1-E85A-4947-B818-C5019641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5" y="2490699"/>
            <a:ext cx="7334956" cy="3808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/>
              <a:t>Arhitectonica</a:t>
            </a:r>
            <a:r>
              <a:rPr lang="en-US" sz="2400" dirty="0"/>
              <a:t> </a:t>
            </a:r>
            <a:r>
              <a:rPr lang="en-US" sz="2400" dirty="0" err="1"/>
              <a:t>func</a:t>
            </a:r>
            <a:r>
              <a:rPr lang="ro-RO" sz="2400" dirty="0"/>
              <a:t>ț</a:t>
            </a:r>
            <a:r>
              <a:rPr lang="en-US" sz="2400" dirty="0" err="1"/>
              <a:t>ional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improprie</a:t>
            </a:r>
            <a:r>
              <a:rPr lang="en-US" sz="2400" dirty="0"/>
              <a:t> a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spitale</a:t>
            </a:r>
            <a:endParaRPr lang="en-US" sz="2400" dirty="0"/>
          </a:p>
          <a:p>
            <a:r>
              <a:rPr lang="en-US" sz="2400" dirty="0" err="1"/>
              <a:t>Aglomerarea</a:t>
            </a:r>
            <a:endParaRPr lang="en-US" sz="2400" dirty="0"/>
          </a:p>
          <a:p>
            <a:r>
              <a:rPr lang="en-US" sz="2400" dirty="0" err="1"/>
              <a:t>Insuficien</a:t>
            </a:r>
            <a:r>
              <a:rPr lang="ro-RO" sz="2400" dirty="0"/>
              <a:t>ț</a:t>
            </a:r>
            <a:r>
              <a:rPr lang="en-US" sz="2400" dirty="0"/>
              <a:t>a numeric</a:t>
            </a:r>
            <a:r>
              <a:rPr lang="ro-RO" sz="2400" dirty="0"/>
              <a:t>ă</a:t>
            </a:r>
            <a:r>
              <a:rPr lang="en-US" sz="2400" dirty="0"/>
              <a:t> a </a:t>
            </a:r>
            <a:r>
              <a:rPr lang="en-US" sz="2400" dirty="0" err="1"/>
              <a:t>personalului</a:t>
            </a:r>
            <a:r>
              <a:rPr lang="en-US" sz="2400" dirty="0"/>
              <a:t> medical</a:t>
            </a:r>
          </a:p>
          <a:p>
            <a:r>
              <a:rPr lang="en-US" sz="2400" dirty="0" err="1"/>
              <a:t>Circuite</a:t>
            </a:r>
            <a:r>
              <a:rPr lang="en-US" sz="2400" dirty="0"/>
              <a:t> </a:t>
            </a:r>
            <a:r>
              <a:rPr lang="en-US" sz="2400" dirty="0" err="1"/>
              <a:t>func</a:t>
            </a:r>
            <a:r>
              <a:rPr lang="ro-RO" sz="2400" dirty="0"/>
              <a:t>ț</a:t>
            </a:r>
            <a:r>
              <a:rPr lang="en-US" sz="2400" dirty="0" err="1"/>
              <a:t>ionale</a:t>
            </a:r>
            <a:r>
              <a:rPr lang="en-US" sz="2400" dirty="0"/>
              <a:t> </a:t>
            </a:r>
            <a:r>
              <a:rPr lang="en-US" sz="2400" dirty="0" err="1"/>
              <a:t>necorespunz</a:t>
            </a:r>
            <a:r>
              <a:rPr lang="ro-RO" sz="2400" dirty="0"/>
              <a:t>ă</a:t>
            </a:r>
            <a:r>
              <a:rPr lang="en-US" sz="2400" dirty="0" err="1"/>
              <a:t>toare</a:t>
            </a:r>
            <a:endParaRPr lang="en-US" sz="2400" dirty="0"/>
          </a:p>
          <a:p>
            <a:r>
              <a:rPr lang="en-US" sz="2400" dirty="0" err="1"/>
              <a:t>Spitaliz</a:t>
            </a:r>
            <a:r>
              <a:rPr lang="ro-RO" sz="2400" dirty="0"/>
              <a:t>ă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prelungite</a:t>
            </a:r>
            <a:endParaRPr lang="en-US" sz="2400" dirty="0"/>
          </a:p>
          <a:p>
            <a:r>
              <a:rPr lang="en-US" sz="2400" dirty="0" err="1"/>
              <a:t>Administrare</a:t>
            </a:r>
            <a:r>
              <a:rPr lang="en-US" sz="2400" dirty="0"/>
              <a:t> </a:t>
            </a:r>
            <a:r>
              <a:rPr lang="en-US" sz="2400" dirty="0" err="1"/>
              <a:t>nejustificat</a:t>
            </a:r>
            <a:r>
              <a:rPr lang="ro-RO" sz="2400" dirty="0"/>
              <a:t>ă</a:t>
            </a:r>
            <a:r>
              <a:rPr lang="en-US" sz="2400" dirty="0"/>
              <a:t> a </a:t>
            </a:r>
            <a:r>
              <a:rPr lang="en-US" sz="2400" dirty="0" err="1"/>
              <a:t>antibioticelor</a:t>
            </a:r>
            <a:endParaRPr lang="en-US" sz="2400" dirty="0"/>
          </a:p>
          <a:p>
            <a:r>
              <a:rPr lang="en-US" sz="2400" dirty="0" err="1"/>
              <a:t>Concep</a:t>
            </a:r>
            <a:r>
              <a:rPr lang="ro-RO" sz="2400" dirty="0"/>
              <a:t>ț</a:t>
            </a:r>
            <a:r>
              <a:rPr lang="en-US" sz="2400" dirty="0" err="1"/>
              <a:t>ie</a:t>
            </a:r>
            <a:r>
              <a:rPr lang="en-US" sz="2400" dirty="0"/>
              <a:t> </a:t>
            </a:r>
            <a:r>
              <a:rPr lang="en-US" sz="2400" dirty="0" err="1"/>
              <a:t>gre</a:t>
            </a:r>
            <a:r>
              <a:rPr lang="ro-RO" sz="2400" dirty="0"/>
              <a:t>ș</a:t>
            </a:r>
            <a:r>
              <a:rPr lang="en-US" sz="2400" dirty="0"/>
              <a:t>it</a:t>
            </a:r>
            <a:r>
              <a:rPr lang="ro-RO" sz="2400" dirty="0"/>
              <a:t>ă</a:t>
            </a:r>
            <a:r>
              <a:rPr lang="en-US" sz="2400" dirty="0"/>
              <a:t> – </a:t>
            </a:r>
            <a:r>
              <a:rPr lang="en-US" sz="2400" dirty="0" err="1"/>
              <a:t>neglijarea</a:t>
            </a:r>
            <a:r>
              <a:rPr lang="en-US" sz="2400" dirty="0"/>
              <a:t> </a:t>
            </a:r>
            <a:r>
              <a:rPr lang="en-US" sz="2400" dirty="0" err="1"/>
              <a:t>problemei</a:t>
            </a:r>
            <a:r>
              <a:rPr lang="en-US" sz="2400" dirty="0"/>
              <a:t>, </a:t>
            </a:r>
            <a:r>
              <a:rPr lang="en-US" sz="2400" dirty="0" err="1"/>
              <a:t>ascunderea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necunoa</a:t>
            </a:r>
            <a:r>
              <a:rPr lang="ro-RO" sz="2400" dirty="0"/>
              <a:t>ș</a:t>
            </a:r>
            <a:r>
              <a:rPr lang="en-US" sz="2400" dirty="0" err="1"/>
              <a:t>terea</a:t>
            </a:r>
            <a:r>
              <a:rPr lang="en-US" sz="2400" dirty="0"/>
              <a:t> </a:t>
            </a:r>
            <a:r>
              <a:rPr lang="en-US" sz="2400" dirty="0" err="1"/>
              <a:t>realit</a:t>
            </a:r>
            <a:r>
              <a:rPr lang="ro-RO" sz="2400" dirty="0" err="1"/>
              <a:t>ăț</a:t>
            </a:r>
            <a:r>
              <a:rPr lang="en-US" sz="2400" dirty="0"/>
              <a:t>ii, </a:t>
            </a:r>
            <a:r>
              <a:rPr lang="en-US" sz="2400" dirty="0" err="1"/>
              <a:t>lipsa</a:t>
            </a:r>
            <a:r>
              <a:rPr lang="en-US" sz="2400" dirty="0"/>
              <a:t> </a:t>
            </a:r>
            <a:r>
              <a:rPr lang="en-US" sz="2400" dirty="0" err="1"/>
              <a:t>disciplinei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A607CF-9BB3-4AAE-841B-D0B0DF82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5" y="1740076"/>
            <a:ext cx="2837411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F48D25-C5E9-4BCC-80BD-7544E67D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18" y="3778956"/>
            <a:ext cx="1971675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727B90-96E6-44D9-9114-B63011A250B8}"/>
              </a:ext>
            </a:extLst>
          </p:cNvPr>
          <p:cNvSpPr txBox="1"/>
          <p:nvPr/>
        </p:nvSpPr>
        <p:spPr>
          <a:xfrm>
            <a:off x="1433689" y="1523999"/>
            <a:ext cx="42784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Al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factori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favorizan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2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EBD26-FB9C-4AFF-B263-8C924580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102"/>
            <a:ext cx="9457267" cy="7637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Particularit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etiologice</a:t>
            </a:r>
            <a:r>
              <a:rPr lang="en-US" b="1" dirty="0"/>
              <a:t> IAAM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0132239-9CC0-4335-B95F-A6C4DEBF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9" y="1512711"/>
            <a:ext cx="10024532" cy="4651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Virusuri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(5%) -14-20% 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ro-R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pediatrice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Fungi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(10- 17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ales 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imunodeprima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Bacterii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etiologie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Acronim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ESKAPE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bacteriile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lnite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enterococ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S. aureus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Klebsiella pneumoniae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Acinetobacter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baumannii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spp.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- recent 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Clostridium difficile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12.1% din IA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 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tulpina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virulent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BI/NAP1/027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1DA6C9-B21B-49EF-8410-F329F32C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79" y="2595498"/>
            <a:ext cx="4470400" cy="20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41F07-EA26-4192-9584-4B54CD25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smtClean="0"/>
              <a:t>C</a:t>
            </a:r>
            <a:r>
              <a:rPr lang="ro-RO" dirty="0"/>
              <a:t>Â</a:t>
            </a:r>
            <a:r>
              <a:rPr lang="en-US" dirty="0" smtClean="0"/>
              <a:t>ND </a:t>
            </a:r>
            <a:r>
              <a:rPr lang="ro-RO" dirty="0" smtClean="0"/>
              <a:t> </a:t>
            </a:r>
            <a:r>
              <a:rPr lang="en-US" dirty="0" smtClean="0"/>
              <a:t>AU </a:t>
            </a:r>
            <a:r>
              <a:rPr lang="ro-RO" dirty="0" smtClean="0"/>
              <a:t> </a:t>
            </a:r>
            <a:r>
              <a:rPr lang="en-US" dirty="0" smtClean="0"/>
              <a:t>A</a:t>
            </a:r>
            <a:r>
              <a:rPr lang="ro-RO" dirty="0" smtClean="0"/>
              <a:t>PĂ</a:t>
            </a:r>
            <a:r>
              <a:rPr lang="en-US" dirty="0" smtClean="0"/>
              <a:t>RUT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1A1DF8-10D8-479A-BD51-4D57754D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562" y="1939312"/>
            <a:ext cx="4417882" cy="3821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F0E812-2116-438E-AACD-0C978B4E32A1}"/>
              </a:ext>
            </a:extLst>
          </p:cNvPr>
          <p:cNvSpPr/>
          <p:nvPr/>
        </p:nvSpPr>
        <p:spPr>
          <a:xfrm>
            <a:off x="733778" y="3275169"/>
            <a:ext cx="572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Clauza</a:t>
            </a:r>
            <a:r>
              <a:rPr lang="en-US" sz="2000" dirty="0"/>
              <a:t> </a:t>
            </a:r>
            <a:r>
              <a:rPr lang="en-US" sz="2000" dirty="0" smtClean="0"/>
              <a:t>etic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/>
              <a:t>: “</a:t>
            </a:r>
            <a:r>
              <a:rPr lang="en-US" sz="2000" i="1" dirty="0"/>
              <a:t>primum non </a:t>
            </a:r>
            <a:r>
              <a:rPr lang="en-US" sz="2000" i="1" dirty="0" err="1"/>
              <a:t>nocere</a:t>
            </a:r>
            <a:r>
              <a:rPr lang="en-US" sz="2000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62862A-5B51-4B1A-A91B-16D59C387289}"/>
              </a:ext>
            </a:extLst>
          </p:cNvPr>
          <p:cNvSpPr/>
          <p:nvPr/>
        </p:nvSpPr>
        <p:spPr>
          <a:xfrm>
            <a:off x="5892801" y="5966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*Medic din </a:t>
            </a:r>
            <a:r>
              <a:rPr lang="en-US" dirty="0" err="1"/>
              <a:t>Grecia</a:t>
            </a:r>
            <a:r>
              <a:rPr lang="en-US" dirty="0"/>
              <a:t> </a:t>
            </a:r>
            <a:r>
              <a:rPr lang="en-US" dirty="0" smtClean="0"/>
              <a:t>antic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aplic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smtClean="0"/>
              <a:t>s</a:t>
            </a:r>
            <a:r>
              <a:rPr lang="ro-RO" dirty="0"/>
              <a:t>â</a:t>
            </a:r>
            <a:r>
              <a:rPr lang="en-US" dirty="0" err="1" smtClean="0"/>
              <a:t>ngerare</a:t>
            </a:r>
            <a:r>
              <a:rPr lang="en-US" dirty="0" smtClean="0"/>
              <a:t> </a:t>
            </a:r>
            <a:r>
              <a:rPr lang="en-US" dirty="0"/>
              <a:t>la un </a:t>
            </a:r>
            <a:r>
              <a:rPr lang="en-US" dirty="0" err="1"/>
              <a:t>pacient</a:t>
            </a:r>
            <a:r>
              <a:rPr lang="en-US" dirty="0"/>
              <a:t> (</a:t>
            </a:r>
            <a:r>
              <a:rPr lang="en-US" i="1" dirty="0"/>
              <a:t>Wikipedia, the free encyclopedia</a:t>
            </a:r>
            <a:r>
              <a:rPr lang="en-US" dirty="0"/>
              <a:t>,2007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71E161-FD3D-4B4D-A106-3F47CE8DF139}"/>
              </a:ext>
            </a:extLst>
          </p:cNvPr>
          <p:cNvSpPr/>
          <p:nvPr/>
        </p:nvSpPr>
        <p:spPr>
          <a:xfrm>
            <a:off x="718562" y="4493357"/>
            <a:ext cx="59305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000" b="1" dirty="0"/>
              <a:t>Hipocrat</a:t>
            </a:r>
            <a:r>
              <a:rPr lang="en-US" sz="2000" b="1" dirty="0"/>
              <a:t>e</a:t>
            </a:r>
            <a:r>
              <a:rPr lang="en-GB" sz="2000" b="1" dirty="0"/>
              <a:t>:  </a:t>
            </a:r>
            <a:r>
              <a:rPr lang="en-US" sz="2000" b="1" dirty="0"/>
              <a:t>“E</a:t>
            </a:r>
            <a:r>
              <a:rPr lang="ro-RO" sz="2000" b="1" dirty="0"/>
              <a:t>ste mai ușor </a:t>
            </a:r>
            <a:r>
              <a:rPr lang="ro-RO" sz="2000" b="1" dirty="0" smtClean="0"/>
              <a:t>să </a:t>
            </a:r>
            <a:r>
              <a:rPr lang="ro-RO" sz="2000" b="1" dirty="0"/>
              <a:t>previi decât să tratezi</a:t>
            </a:r>
            <a:r>
              <a:rPr lang="en-US" sz="2000" b="1" dirty="0"/>
              <a:t>”.</a:t>
            </a:r>
            <a:endParaRPr lang="en-US" sz="2000" dirty="0"/>
          </a:p>
          <a:p>
            <a:r>
              <a:rPr lang="en-US" sz="2000" b="1" dirty="0" err="1"/>
              <a:t>Preven</a:t>
            </a:r>
            <a:r>
              <a:rPr lang="ro-RO" sz="2000" b="1" dirty="0"/>
              <a:t>ț</a:t>
            </a:r>
            <a:r>
              <a:rPr lang="en-US" sz="2000" b="1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devine</a:t>
            </a:r>
            <a:r>
              <a:rPr lang="en-US" sz="2000" dirty="0"/>
              <a:t> </a:t>
            </a:r>
            <a:r>
              <a:rPr lang="en-US" sz="2000" dirty="0" err="1"/>
              <a:t>principala</a:t>
            </a:r>
            <a:r>
              <a:rPr lang="en-US" sz="2000" dirty="0"/>
              <a:t> </a:t>
            </a:r>
            <a:r>
              <a:rPr lang="en-US" sz="2000" dirty="0" err="1"/>
              <a:t>orientare</a:t>
            </a:r>
            <a:r>
              <a:rPr lang="en-US" sz="2000" dirty="0"/>
              <a:t> </a:t>
            </a:r>
            <a:r>
              <a:rPr lang="ro-RO" sz="2000" dirty="0" smtClean="0"/>
              <a:t>î</a:t>
            </a:r>
            <a:r>
              <a:rPr lang="en-US" sz="2000" dirty="0" smtClean="0"/>
              <a:t>n </a:t>
            </a:r>
            <a:r>
              <a:rPr lang="en-US" sz="2000" dirty="0" err="1" smtClean="0"/>
              <a:t>medicin</a:t>
            </a:r>
            <a:r>
              <a:rPr lang="ro-RO" sz="2000" dirty="0" smtClean="0"/>
              <a:t>ă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B1B846-0623-4E03-B271-0107359359F1}"/>
              </a:ext>
            </a:extLst>
          </p:cNvPr>
          <p:cNvSpPr/>
          <p:nvPr/>
        </p:nvSpPr>
        <p:spPr>
          <a:xfrm>
            <a:off x="733778" y="2287813"/>
            <a:ext cx="5362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Iatrogenia</a:t>
            </a:r>
            <a:r>
              <a:rPr lang="en-US" sz="2000" dirty="0"/>
              <a:t>: </a:t>
            </a:r>
            <a:r>
              <a:rPr lang="en-US" sz="2000" i="1" dirty="0" err="1"/>
              <a:t>iatros</a:t>
            </a:r>
            <a:r>
              <a:rPr lang="en-US" sz="2000" dirty="0"/>
              <a:t> (gr) – </a:t>
            </a:r>
            <a:r>
              <a:rPr lang="en-US" sz="2000" dirty="0" err="1"/>
              <a:t>efecte</a:t>
            </a:r>
            <a:r>
              <a:rPr lang="en-US" sz="2000" dirty="0"/>
              <a:t> </a:t>
            </a:r>
            <a:r>
              <a:rPr lang="en-US" sz="2000" dirty="0" err="1"/>
              <a:t>nedorite</a:t>
            </a:r>
            <a:r>
              <a:rPr lang="en-US" sz="2000" dirty="0"/>
              <a:t> </a:t>
            </a:r>
            <a:r>
              <a:rPr lang="en-US" sz="2000" dirty="0" err="1" smtClean="0"/>
              <a:t>consecin</a:t>
            </a:r>
            <a:r>
              <a:rPr lang="ro-RO" sz="2000" dirty="0" smtClean="0"/>
              <a:t>ț</a:t>
            </a:r>
            <a:r>
              <a:rPr lang="en-US" sz="2000" dirty="0" smtClean="0"/>
              <a:t>a </a:t>
            </a:r>
            <a:r>
              <a:rPr lang="en-US" sz="2000" dirty="0" err="1"/>
              <a:t>actului</a:t>
            </a:r>
            <a:r>
              <a:rPr lang="en-US" sz="2000" dirty="0"/>
              <a:t> medical </a:t>
            </a:r>
          </a:p>
        </p:txBody>
      </p:sp>
    </p:spTree>
    <p:extLst>
      <p:ext uri="{BB962C8B-B14F-4D97-AF65-F5344CB8AC3E}">
        <p14:creationId xmlns:p14="http://schemas.microsoft.com/office/powerpoint/2010/main" val="179132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61BF2-9E05-47CE-936C-89D1A635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4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Etiologia</a:t>
            </a:r>
            <a:r>
              <a:rPr lang="en-US" b="1" dirty="0"/>
              <a:t> IAAM – </a:t>
            </a:r>
            <a:r>
              <a:rPr lang="en-US" b="1" dirty="0" err="1"/>
              <a:t>rezisten</a:t>
            </a:r>
            <a:r>
              <a:rPr lang="ro-RO" b="1" dirty="0"/>
              <a:t>ț</a:t>
            </a:r>
            <a:r>
              <a:rPr lang="en-US" b="1" dirty="0"/>
              <a:t>a la </a:t>
            </a:r>
            <a:r>
              <a:rPr lang="en-US" b="1" dirty="0" err="1"/>
              <a:t>antibiotice</a:t>
            </a:r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29AB3DF-66F6-4DCE-8A1E-27741D0A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23" y="1546578"/>
            <a:ext cx="6939843" cy="45155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>
                <a:cs typeface="Arial" panose="020B0604020202020204" pitchFamily="34" charset="0"/>
              </a:rPr>
              <a:t>Fenotipuri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rezistente</a:t>
            </a:r>
            <a:r>
              <a:rPr lang="en-US" dirty="0">
                <a:cs typeface="Arial" panose="020B0604020202020204" pitchFamily="34" charset="0"/>
              </a:rPr>
              <a:t> la </a:t>
            </a:r>
            <a:r>
              <a:rPr lang="en-US" dirty="0" err="1">
                <a:cs typeface="Arial" panose="020B0604020202020204" pitchFamily="34" charset="0"/>
              </a:rPr>
              <a:t>antibiotice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VRE</a:t>
            </a:r>
            <a:r>
              <a:rPr lang="en-US" dirty="0">
                <a:cs typeface="Arial" panose="020B0604020202020204" pitchFamily="34" charset="0"/>
              </a:rPr>
              <a:t> - </a:t>
            </a:r>
            <a:r>
              <a:rPr lang="en-US" dirty="0" err="1">
                <a:cs typeface="Arial" panose="020B0604020202020204" pitchFamily="34" charset="0"/>
              </a:rPr>
              <a:t>enterococi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vancomicin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rezisten</a:t>
            </a:r>
            <a:r>
              <a:rPr lang="ro-RO" dirty="0">
                <a:cs typeface="Arial" panose="020B0604020202020204" pitchFamily="34" charset="0"/>
              </a:rPr>
              <a:t>ț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MRSA </a:t>
            </a:r>
            <a:r>
              <a:rPr lang="en-US" dirty="0">
                <a:cs typeface="Arial" panose="020B0604020202020204" pitchFamily="34" charset="0"/>
              </a:rPr>
              <a:t>-  </a:t>
            </a:r>
            <a:r>
              <a:rPr lang="en-US" i="1" dirty="0">
                <a:cs typeface="Arial" panose="020B0604020202020204" pitchFamily="34" charset="0"/>
              </a:rPr>
              <a:t>Staphylococcus aureus</a:t>
            </a:r>
            <a:r>
              <a:rPr lang="en-US" dirty="0">
                <a:cs typeface="Arial" panose="020B0604020202020204" pitchFamily="34" charset="0"/>
              </a:rPr>
              <a:t> </a:t>
            </a:r>
            <a:r>
              <a:rPr lang="en-US" dirty="0" err="1">
                <a:cs typeface="Arial" panose="020B0604020202020204" pitchFamily="34" charset="0"/>
              </a:rPr>
              <a:t>meticilin</a:t>
            </a:r>
            <a:r>
              <a:rPr lang="en-US" dirty="0">
                <a:cs typeface="Arial" panose="020B0604020202020204" pitchFamily="34" charset="0"/>
              </a:rPr>
              <a:t> –</a:t>
            </a:r>
            <a:r>
              <a:rPr lang="en-US" dirty="0" err="1">
                <a:cs typeface="Arial" panose="020B0604020202020204" pitchFamily="34" charset="0"/>
              </a:rPr>
              <a:t>rezistent</a:t>
            </a:r>
            <a:r>
              <a:rPr lang="en-US" dirty="0"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    KPC    </a:t>
            </a:r>
            <a:r>
              <a:rPr lang="en-US" dirty="0">
                <a:cs typeface="Arial" panose="020B0604020202020204" pitchFamily="34" charset="0"/>
              </a:rPr>
              <a:t>- </a:t>
            </a:r>
            <a:r>
              <a:rPr lang="en-US" i="1" dirty="0">
                <a:cs typeface="Arial" panose="020B0604020202020204" pitchFamily="34" charset="0"/>
              </a:rPr>
              <a:t>Klebsiella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produc</a:t>
            </a:r>
            <a:r>
              <a:rPr lang="ro-RO" dirty="0">
                <a:cs typeface="Arial" panose="020B0604020202020204" pitchFamily="34" charset="0"/>
              </a:rPr>
              <a:t>ă</a:t>
            </a:r>
            <a:r>
              <a:rPr lang="en-US" dirty="0" err="1">
                <a:cs typeface="Arial" panose="020B0604020202020204" pitchFamily="34" charset="0"/>
              </a:rPr>
              <a:t>toare</a:t>
            </a:r>
            <a:r>
              <a:rPr lang="en-US" dirty="0">
                <a:cs typeface="Arial" panose="020B0604020202020204" pitchFamily="34" charset="0"/>
              </a:rPr>
              <a:t> de </a:t>
            </a:r>
            <a:r>
              <a:rPr lang="en-US" dirty="0" err="1">
                <a:cs typeface="Arial" panose="020B0604020202020204" pitchFamily="34" charset="0"/>
              </a:rPr>
              <a:t>carbapenemaz</a:t>
            </a:r>
            <a:r>
              <a:rPr lang="ro-RO" dirty="0">
                <a:cs typeface="Arial" panose="020B0604020202020204" pitchFamily="34" charset="0"/>
              </a:rPr>
              <a:t>ă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CRE</a:t>
            </a:r>
            <a:r>
              <a:rPr lang="en-US" dirty="0">
                <a:cs typeface="Arial" panose="020B0604020202020204" pitchFamily="34" charset="0"/>
              </a:rPr>
              <a:t>    - </a:t>
            </a:r>
            <a:r>
              <a:rPr lang="en-US" i="1" dirty="0">
                <a:cs typeface="Arial" panose="020B0604020202020204" pitchFamily="34" charset="0"/>
              </a:rPr>
              <a:t>Enterobacteriaceae</a:t>
            </a:r>
            <a:r>
              <a:rPr lang="en-US" dirty="0">
                <a:cs typeface="Arial" panose="020B0604020202020204" pitchFamily="34" charset="0"/>
              </a:rPr>
              <a:t> carbapenem </a:t>
            </a:r>
            <a:r>
              <a:rPr lang="en-US" dirty="0" err="1">
                <a:cs typeface="Arial" panose="020B0604020202020204" pitchFamily="34" charset="0"/>
              </a:rPr>
              <a:t>rezistente</a:t>
            </a:r>
            <a:r>
              <a:rPr lang="en-US" dirty="0"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i="1" dirty="0">
                <a:cs typeface="Arial" panose="020B0604020202020204" pitchFamily="34" charset="0"/>
              </a:rPr>
              <a:t>     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MDR</a:t>
            </a:r>
            <a:r>
              <a:rPr lang="en-US" i="1" dirty="0">
                <a:cs typeface="Arial" panose="020B0604020202020204" pitchFamily="34" charset="0"/>
              </a:rPr>
              <a:t>   - Pseudomonas aeruginosa </a:t>
            </a:r>
            <a:r>
              <a:rPr lang="ro-RO" dirty="0">
                <a:cs typeface="Arial" panose="020B0604020202020204" pitchFamily="34" charset="0"/>
              </a:rPr>
              <a:t>ș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i="1" dirty="0">
                <a:cs typeface="Arial" panose="020B0604020202020204" pitchFamily="34" charset="0"/>
              </a:rPr>
              <a:t>                - Acinetobacter</a:t>
            </a:r>
            <a:r>
              <a:rPr lang="en-US" dirty="0">
                <a:cs typeface="Arial" panose="020B0604020202020204" pitchFamily="34" charset="0"/>
              </a:rPr>
              <a:t> multidrug </a:t>
            </a:r>
            <a:r>
              <a:rPr lang="en-US" dirty="0" err="1">
                <a:cs typeface="Arial" panose="020B0604020202020204" pitchFamily="34" charset="0"/>
              </a:rPr>
              <a:t>rezistente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>
                <a:cs typeface="Arial" panose="020B0604020202020204" pitchFamily="34" charset="0"/>
              </a:rPr>
              <a:t>Producerea</a:t>
            </a:r>
            <a:r>
              <a:rPr lang="en-US" dirty="0">
                <a:cs typeface="Arial" panose="020B0604020202020204" pitchFamily="34" charset="0"/>
              </a:rPr>
              <a:t> de biofilm (ex. </a:t>
            </a:r>
            <a:r>
              <a:rPr lang="en-US" dirty="0" err="1">
                <a:cs typeface="Arial" panose="020B0604020202020204" pitchFamily="34" charset="0"/>
              </a:rPr>
              <a:t>stafilococi</a:t>
            </a:r>
            <a:r>
              <a:rPr lang="en-US" dirty="0">
                <a:cs typeface="Arial" panose="020B0604020202020204" pitchFamily="34" charset="0"/>
              </a:rPr>
              <a:t>) – se </a:t>
            </a:r>
            <a:r>
              <a:rPr lang="en-US" dirty="0" err="1">
                <a:cs typeface="Arial" panose="020B0604020202020204" pitchFamily="34" charset="0"/>
              </a:rPr>
              <a:t>ata</a:t>
            </a:r>
            <a:r>
              <a:rPr lang="ro-RO" dirty="0">
                <a:cs typeface="Arial" panose="020B0604020202020204" pitchFamily="34" charset="0"/>
              </a:rPr>
              <a:t>ș</a:t>
            </a:r>
            <a:r>
              <a:rPr lang="en-US" dirty="0" err="1">
                <a:cs typeface="Arial" panose="020B0604020202020204" pitchFamily="34" charset="0"/>
              </a:rPr>
              <a:t>eaz</a:t>
            </a:r>
            <a:r>
              <a:rPr lang="ro-RO" dirty="0">
                <a:cs typeface="Arial" panose="020B0604020202020204" pitchFamily="34" charset="0"/>
              </a:rPr>
              <a:t>ă</a:t>
            </a:r>
            <a:r>
              <a:rPr lang="en-US" dirty="0">
                <a:cs typeface="Arial" panose="020B0604020202020204" pitchFamily="34" charset="0"/>
              </a:rPr>
              <a:t> de </a:t>
            </a:r>
            <a:r>
              <a:rPr lang="en-US" dirty="0" err="1">
                <a:cs typeface="Arial" panose="020B0604020202020204" pitchFamily="34" charset="0"/>
              </a:rPr>
              <a:t>catetere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materiale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protetice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o-RO" dirty="0">
                <a:cs typeface="Arial" panose="020B0604020202020204" pitchFamily="34" charset="0"/>
              </a:rPr>
              <a:t>ș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o-RO" dirty="0">
                <a:cs typeface="Arial" panose="020B0604020202020204" pitchFamily="34" charset="0"/>
              </a:rPr>
              <a:t>î</a:t>
            </a:r>
            <a:r>
              <a:rPr lang="en-US" dirty="0" err="1">
                <a:cs typeface="Arial" panose="020B0604020202020204" pitchFamily="34" charset="0"/>
              </a:rPr>
              <a:t>mpiedic</a:t>
            </a:r>
            <a:r>
              <a:rPr lang="ro-RO" dirty="0">
                <a:cs typeface="Arial" panose="020B0604020202020204" pitchFamily="34" charset="0"/>
              </a:rPr>
              <a:t>ă</a:t>
            </a:r>
            <a:r>
              <a:rPr lang="en-US" dirty="0">
                <a:cs typeface="Arial" panose="020B0604020202020204" pitchFamily="34" charset="0"/>
              </a:rPr>
              <a:t> p</a:t>
            </a:r>
            <a:r>
              <a:rPr lang="ro-RO" dirty="0">
                <a:cs typeface="Arial" panose="020B0604020202020204" pitchFamily="34" charset="0"/>
              </a:rPr>
              <a:t>ă</a:t>
            </a:r>
            <a:r>
              <a:rPr lang="en-US" dirty="0" err="1">
                <a:cs typeface="Arial" panose="020B0604020202020204" pitchFamily="34" charset="0"/>
              </a:rPr>
              <a:t>trunderea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agen</a:t>
            </a:r>
            <a:r>
              <a:rPr lang="ro-RO" dirty="0">
                <a:cs typeface="Arial" panose="020B0604020202020204" pitchFamily="34" charset="0"/>
              </a:rPr>
              <a:t>ț</a:t>
            </a:r>
            <a:r>
              <a:rPr lang="en-US" dirty="0" err="1">
                <a:cs typeface="Arial" panose="020B0604020202020204" pitchFamily="34" charset="0"/>
              </a:rPr>
              <a:t>ilor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antimicrobieni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3A9968-ACE1-4597-965C-DF70A9D4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83" y="2375603"/>
            <a:ext cx="4442987" cy="26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7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16DB25DE-A2D0-43A6-A40E-46E4CA67FE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00" y="1931681"/>
            <a:ext cx="6554199" cy="4742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02E711-04C6-4F50-AF27-009F0BB8BD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59554" y="606910"/>
            <a:ext cx="6234289" cy="1083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9E9A24-00F9-490A-B22D-AF76AA738DD9}"/>
              </a:ext>
            </a:extLst>
          </p:cNvPr>
          <p:cNvSpPr txBox="1"/>
          <p:nvPr/>
        </p:nvSpPr>
        <p:spPr>
          <a:xfrm>
            <a:off x="398843" y="602984"/>
            <a:ext cx="42487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Etologia</a:t>
            </a:r>
            <a:r>
              <a:rPr lang="en-US" sz="3200" b="1" dirty="0"/>
              <a:t> IAAM 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rezisten</a:t>
            </a:r>
            <a:r>
              <a:rPr lang="ro-RO" sz="3200" b="1" dirty="0"/>
              <a:t>ț</a:t>
            </a:r>
            <a:r>
              <a:rPr lang="en-US" sz="3200" b="1" dirty="0"/>
              <a:t>a la </a:t>
            </a:r>
            <a:r>
              <a:rPr lang="en-US" sz="3200" b="1" dirty="0" err="1"/>
              <a:t>antibiotice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40AAAB-B4E4-4D44-BAC4-956119ECBEE2}"/>
              </a:ext>
            </a:extLst>
          </p:cNvPr>
          <p:cNvSpPr/>
          <p:nvPr/>
        </p:nvSpPr>
        <p:spPr>
          <a:xfrm>
            <a:off x="246812" y="6082668"/>
            <a:ext cx="4552785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https://www.ecdc.europa.eu/en/healthcare-associated-infections-acute-care-hospitals/facts/infographics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70964F-42BD-46D9-B857-2628682BA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2190141"/>
            <a:ext cx="3033889" cy="33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0A39E03-5B2F-4811-9A88-72952AE8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5126"/>
            <a:ext cx="11559823" cy="7751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ROM</a:t>
            </a:r>
            <a:r>
              <a:rPr lang="ro-RO" b="1" dirty="0"/>
              <a:t>Â</a:t>
            </a:r>
            <a:r>
              <a:rPr lang="en-US" b="1" dirty="0"/>
              <a:t>NIA – REZISTEN</a:t>
            </a:r>
            <a:r>
              <a:rPr lang="ro-RO" b="1" dirty="0"/>
              <a:t>Ț</a:t>
            </a:r>
            <a:r>
              <a:rPr lang="en-US" b="1" dirty="0"/>
              <a:t>A LA  ANTIBIOTICE  </a:t>
            </a:r>
            <a:r>
              <a:rPr lang="ro-RO" b="1" dirty="0"/>
              <a:t>Î</a:t>
            </a:r>
            <a:r>
              <a:rPr lang="en-US" b="1" dirty="0"/>
              <a:t>N IAAM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549D37E1-F1AD-4B1E-823E-37FB6F80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423" y="1466682"/>
            <a:ext cx="4532993" cy="4020506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25A162B9-01F9-4135-8D5B-3D6B7589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63" y="1283063"/>
            <a:ext cx="5156914" cy="3938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1A5BD5-CA52-46CD-8923-503D6E923903}"/>
              </a:ext>
            </a:extLst>
          </p:cNvPr>
          <p:cNvSpPr/>
          <p:nvPr/>
        </p:nvSpPr>
        <p:spPr>
          <a:xfrm>
            <a:off x="490563" y="5685669"/>
            <a:ext cx="6242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https://www.ecdc.europa.eu/en/healthcare-associated-infections-acute-care-hospitals/database/microorganisms-and-antimicrobial-resistance/resistance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C66012-CC48-457F-878F-C2B2089B79FF}"/>
              </a:ext>
            </a:extLst>
          </p:cNvPr>
          <p:cNvSpPr txBox="1"/>
          <p:nvPr/>
        </p:nvSpPr>
        <p:spPr>
          <a:xfrm>
            <a:off x="6733318" y="5514570"/>
            <a:ext cx="3375379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Tem</a:t>
            </a:r>
            <a:r>
              <a:rPr lang="ro-RO" sz="2400" b="1" dirty="0"/>
              <a:t>ă</a:t>
            </a:r>
            <a:r>
              <a:rPr lang="en-US" sz="2400" b="1" dirty="0"/>
              <a:t> g</a:t>
            </a:r>
            <a:r>
              <a:rPr lang="ro-RO" sz="2400" b="1" dirty="0"/>
              <a:t>â</a:t>
            </a:r>
            <a:r>
              <a:rPr lang="en-US" sz="2400" b="1" dirty="0" err="1"/>
              <a:t>ndire</a:t>
            </a:r>
            <a:endParaRPr lang="en-US" sz="2400" b="1" dirty="0"/>
          </a:p>
          <a:p>
            <a:r>
              <a:rPr lang="en-US" sz="2400" dirty="0" err="1"/>
              <a:t>Cauze</a:t>
            </a:r>
            <a:r>
              <a:rPr lang="en-US" sz="2400" dirty="0"/>
              <a:t>? Solu</a:t>
            </a:r>
            <a:r>
              <a:rPr lang="ro-RO" sz="2400" dirty="0"/>
              <a:t>ț</a:t>
            </a:r>
            <a:r>
              <a:rPr lang="en-US" sz="2400" dirty="0"/>
              <a:t>ii?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A6708AF-30E0-4E4A-A838-CBCDBDA6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337" y="5370384"/>
            <a:ext cx="991130" cy="9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72EED-2D47-42B6-A13F-854259EA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92"/>
            <a:ext cx="10515600" cy="8314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Clasificarea</a:t>
            </a:r>
            <a:r>
              <a:rPr lang="en-US" b="1" dirty="0"/>
              <a:t> IAAM </a:t>
            </a:r>
            <a:r>
              <a:rPr lang="ro-RO" b="1" dirty="0"/>
              <a:t>ș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defini</a:t>
            </a:r>
            <a:r>
              <a:rPr lang="ro-RO" b="1" dirty="0"/>
              <a:t>ț</a:t>
            </a:r>
            <a:r>
              <a:rPr lang="en-US" b="1" dirty="0" err="1"/>
              <a:t>iile</a:t>
            </a:r>
            <a:r>
              <a:rPr lang="en-US" b="1" dirty="0"/>
              <a:t> de </a:t>
            </a:r>
            <a:r>
              <a:rPr lang="en-US" b="1" dirty="0" err="1"/>
              <a:t>caz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CCCDE1E-16AA-4C90-87DC-4932DB55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6" y="1648178"/>
            <a:ext cx="11130844" cy="4709229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Clasificarea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IAAM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CDC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clasificat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IA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categorii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</a:t>
            </a:r>
            <a:r>
              <a:rPr lang="ro-RO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organism.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Clasificarea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utilizeaz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defini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ii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rora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realizeaz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raportare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standardizat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supraveghere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Defini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raporteaz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nominal 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https://cnscbt.ro/index.php/metodologii/infectii-nosocomiale/708-anexa-2-definitii-de-caz-iaam/file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Entit</a:t>
            </a:r>
            <a:r>
              <a:rPr lang="ro-R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clinice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frecvente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frecvente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localiz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sunt: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tractul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urinar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tractul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respirator,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plaga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operatorie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infectii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sanguine,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tractul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digestiv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(recent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cu C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lostridium difficile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),  tegument (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ndeosebi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41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2A58FAA-60C9-4A44-97A2-1427729A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Enterocolita</a:t>
            </a:r>
            <a:r>
              <a:rPr lang="en-US" sz="3200" dirty="0"/>
              <a:t> cu </a:t>
            </a:r>
            <a:r>
              <a:rPr lang="en-US" sz="3200" i="1" dirty="0"/>
              <a:t>Clostridium difficile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Exemplificare</a:t>
            </a:r>
            <a:r>
              <a:rPr lang="en-US" sz="3200" dirty="0"/>
              <a:t> </a:t>
            </a:r>
            <a:r>
              <a:rPr lang="en-US" sz="3200" dirty="0" err="1"/>
              <a:t>defini</a:t>
            </a:r>
            <a:r>
              <a:rPr lang="ro-RO" sz="3200" dirty="0"/>
              <a:t>ț</a:t>
            </a:r>
            <a:r>
              <a:rPr lang="en-US" sz="3200" dirty="0" err="1"/>
              <a:t>ie</a:t>
            </a:r>
            <a:r>
              <a:rPr lang="en-US" sz="3200" dirty="0"/>
              <a:t> de </a:t>
            </a:r>
            <a:r>
              <a:rPr lang="en-US" sz="3200" dirty="0" err="1"/>
              <a:t>caz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712AD7C-AE66-496A-B01E-615FC1CA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467"/>
            <a:ext cx="8215489" cy="4009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Categorie</a:t>
            </a:r>
            <a:r>
              <a:rPr lang="en-US" b="1" dirty="0">
                <a:solidFill>
                  <a:srgbClr val="FF0000"/>
                </a:solidFill>
              </a:rPr>
              <a:t> - GI</a:t>
            </a:r>
            <a:r>
              <a:rPr lang="en-US" dirty="0"/>
              <a:t>: </a:t>
            </a:r>
            <a:r>
              <a:rPr lang="en-US" dirty="0" err="1"/>
              <a:t>Infecții</a:t>
            </a:r>
            <a:r>
              <a:rPr lang="en-US" dirty="0"/>
              <a:t> ale </a:t>
            </a:r>
            <a:r>
              <a:rPr lang="en-US" dirty="0" err="1"/>
              <a:t>tractului</a:t>
            </a:r>
            <a:r>
              <a:rPr lang="en-US" dirty="0"/>
              <a:t> gastrointestinal </a:t>
            </a:r>
          </a:p>
          <a:p>
            <a:r>
              <a:rPr lang="en-US" dirty="0" err="1"/>
              <a:t>Localizare</a:t>
            </a:r>
            <a:r>
              <a:rPr lang="en-US" dirty="0"/>
              <a:t> - </a:t>
            </a:r>
            <a:r>
              <a:rPr lang="en-US" b="1" dirty="0">
                <a:solidFill>
                  <a:srgbClr val="FF0000"/>
                </a:solidFill>
              </a:rPr>
              <a:t>GI-CDI</a:t>
            </a:r>
            <a:r>
              <a:rPr lang="en-US" dirty="0"/>
              <a:t>: </a:t>
            </a:r>
            <a:r>
              <a:rPr lang="en-US" dirty="0" err="1"/>
              <a:t>Infecție</a:t>
            </a:r>
            <a:r>
              <a:rPr lang="en-US" dirty="0"/>
              <a:t> cu </a:t>
            </a:r>
            <a:r>
              <a:rPr lang="en-US" i="1" dirty="0"/>
              <a:t>Clostridium difficile </a:t>
            </a:r>
            <a:r>
              <a:rPr lang="en-US" dirty="0"/>
              <a:t> </a:t>
            </a:r>
          </a:p>
          <a:p>
            <a:r>
              <a:rPr lang="en-US" u="sng" dirty="0" err="1">
                <a:solidFill>
                  <a:schemeClr val="tx1"/>
                </a:solidFill>
              </a:rPr>
              <a:t>Defini</a:t>
            </a:r>
            <a:r>
              <a:rPr lang="ro-RO" u="sng" dirty="0">
                <a:solidFill>
                  <a:schemeClr val="tx1"/>
                </a:solidFill>
              </a:rPr>
              <a:t>ț</a:t>
            </a:r>
            <a:r>
              <a:rPr lang="en-US" u="sng" dirty="0" err="1">
                <a:solidFill>
                  <a:schemeClr val="tx1"/>
                </a:solidFill>
              </a:rPr>
              <a:t>ia</a:t>
            </a:r>
            <a:r>
              <a:rPr lang="en-US" u="sng" dirty="0">
                <a:solidFill>
                  <a:schemeClr val="tx1"/>
                </a:solidFill>
              </a:rPr>
              <a:t> de </a:t>
            </a:r>
            <a:r>
              <a:rPr lang="en-US" u="sng" dirty="0" err="1">
                <a:solidFill>
                  <a:schemeClr val="tx1"/>
                </a:solidFill>
              </a:rPr>
              <a:t>caz</a:t>
            </a:r>
            <a:r>
              <a:rPr lang="en-US" u="sng" dirty="0">
                <a:solidFill>
                  <a:schemeClr val="tx1"/>
                </a:solidFill>
              </a:rPr>
              <a:t> GI-CDI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ndeplinească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din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criterii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Scaune</a:t>
            </a:r>
            <a:r>
              <a:rPr lang="en-US" dirty="0"/>
              <a:t> </a:t>
            </a:r>
            <a:r>
              <a:rPr lang="en-US" dirty="0" err="1"/>
              <a:t>diareice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megacolon toxic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un test de </a:t>
            </a:r>
            <a:r>
              <a:rPr lang="en-US" dirty="0" err="1"/>
              <a:t>laborator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toxina</a:t>
            </a:r>
            <a:r>
              <a:rPr lang="en-US" dirty="0"/>
              <a:t> A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B a </a:t>
            </a:r>
            <a:r>
              <a:rPr lang="en-US" i="1" dirty="0"/>
              <a:t>C. difficile </a:t>
            </a:r>
            <a:r>
              <a:rPr lang="ro-RO" i="1" dirty="0"/>
              <a:t>î</a:t>
            </a:r>
            <a:r>
              <a:rPr lang="en-US" dirty="0"/>
              <a:t>n </a:t>
            </a:r>
            <a:r>
              <a:rPr lang="en-US" dirty="0" err="1"/>
              <a:t>materii</a:t>
            </a:r>
            <a:r>
              <a:rPr lang="en-US" dirty="0"/>
              <a:t> </a:t>
            </a:r>
            <a:r>
              <a:rPr lang="en-US" dirty="0" err="1"/>
              <a:t>fecale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Colita</a:t>
            </a:r>
            <a:r>
              <a:rPr lang="en-US" dirty="0"/>
              <a:t> </a:t>
            </a:r>
            <a:r>
              <a:rPr lang="en-US" dirty="0" err="1"/>
              <a:t>pseudomembranoas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eviden</a:t>
            </a:r>
            <a:r>
              <a:rPr lang="ro-RO" dirty="0"/>
              <a:t>ț</a:t>
            </a:r>
            <a:r>
              <a:rPr lang="en-US" dirty="0" err="1"/>
              <a:t>iat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endoscopie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Histopatologie</a:t>
            </a:r>
            <a:r>
              <a:rPr lang="en-US" dirty="0"/>
              <a:t> colonic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specimen </a:t>
            </a:r>
            <a:r>
              <a:rPr lang="en-US" dirty="0" err="1"/>
              <a:t>ob</a:t>
            </a:r>
            <a:r>
              <a:rPr lang="ro-RO" dirty="0"/>
              <a:t>ț</a:t>
            </a:r>
            <a:r>
              <a:rPr lang="en-US" dirty="0" err="1"/>
              <a:t>inut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timpul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endoscopiei</a:t>
            </a:r>
            <a:r>
              <a:rPr lang="en-US" dirty="0"/>
              <a:t>, </a:t>
            </a:r>
            <a:r>
              <a:rPr lang="en-US" dirty="0" err="1"/>
              <a:t>colectomiei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autopsiei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680B8-2468-43D8-9BC3-82F33416E44F}"/>
              </a:ext>
            </a:extLst>
          </p:cNvPr>
          <p:cNvSpPr txBox="1"/>
          <p:nvPr/>
        </p:nvSpPr>
        <p:spPr>
          <a:xfrm>
            <a:off x="8229601" y="365124"/>
            <a:ext cx="283351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IAAM </a:t>
            </a:r>
            <a:r>
              <a:rPr lang="en-US" sz="2000" dirty="0" err="1"/>
              <a:t>raportare</a:t>
            </a:r>
            <a:r>
              <a:rPr lang="en-US" sz="2000" dirty="0"/>
              <a:t> conform </a:t>
            </a:r>
            <a:r>
              <a:rPr lang="en-US" sz="2000" dirty="0" err="1"/>
              <a:t>defini</a:t>
            </a:r>
            <a:r>
              <a:rPr lang="ro-RO" sz="2000" dirty="0"/>
              <a:t>ț</a:t>
            </a:r>
            <a:r>
              <a:rPr lang="en-US" sz="2000" dirty="0" err="1"/>
              <a:t>iei</a:t>
            </a:r>
            <a:r>
              <a:rPr lang="en-US" sz="2000" dirty="0"/>
              <a:t> de </a:t>
            </a:r>
            <a:r>
              <a:rPr lang="en-US" sz="2000" dirty="0" err="1"/>
              <a:t>caz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Total: 13 </a:t>
            </a:r>
            <a:r>
              <a:rPr 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categorii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cu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49 </a:t>
            </a:r>
            <a:r>
              <a:rPr 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localiz</a:t>
            </a:r>
            <a:r>
              <a:rPr lang="ro-RO" sz="2000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ri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4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0C93D1-879F-46AA-80CD-577AAD3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1" y="1503892"/>
            <a:ext cx="5424517" cy="733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654BA-DF68-4455-BF5A-F4D06408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1" y="367596"/>
            <a:ext cx="7073723" cy="8202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Localiz</a:t>
            </a:r>
            <a:r>
              <a:rPr lang="ro-RO" b="1" dirty="0"/>
              <a:t>ă</a:t>
            </a:r>
            <a:r>
              <a:rPr lang="en-US" b="1" dirty="0" err="1"/>
              <a:t>ri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ale IAAM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1D52F6-ACCE-4211-981D-AC2752CE1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799" y="1626306"/>
            <a:ext cx="4711700" cy="532341"/>
          </a:xfrm>
        </p:spPr>
        <p:txBody>
          <a:bodyPr/>
          <a:lstStyle/>
          <a:p>
            <a:r>
              <a:rPr lang="en-US" dirty="0"/>
              <a:t>IAAM 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 2016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A32290CF-F42F-44A3-83E0-40BAF555192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59077789"/>
              </p:ext>
            </p:extLst>
          </p:nvPr>
        </p:nvGraphicFramePr>
        <p:xfrm>
          <a:off x="6096000" y="2380897"/>
          <a:ext cx="57292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AD9A2F32-14FE-4C30-8F92-ACCDE9B2AE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7409578"/>
              </p:ext>
            </p:extLst>
          </p:nvPr>
        </p:nvGraphicFramePr>
        <p:xfrm>
          <a:off x="839788" y="2380897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D319E4-6E68-40A9-9474-7D3647E02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822" y="792515"/>
            <a:ext cx="1137797" cy="11329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CBA9B66-094C-48FE-905A-0F47AD852B9B}"/>
              </a:ext>
            </a:extLst>
          </p:cNvPr>
          <p:cNvSpPr/>
          <p:nvPr/>
        </p:nvSpPr>
        <p:spPr>
          <a:xfrm>
            <a:off x="246812" y="6082668"/>
            <a:ext cx="4552785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https://www.ecdc.europa.eu/en/healthcare-associated-infections-acute-care-hospitals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D48120-EE8C-4FCF-89BD-B612852EEDAE}"/>
              </a:ext>
            </a:extLst>
          </p:cNvPr>
          <p:cNvSpPr/>
          <p:nvPr/>
        </p:nvSpPr>
        <p:spPr>
          <a:xfrm>
            <a:off x="6096000" y="6103069"/>
            <a:ext cx="53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https://cnscbt.ro/index.php/analiza-date-supraveghere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A7BDDF-5CDB-486F-9D9A-528D820CB233}"/>
              </a:ext>
            </a:extLst>
          </p:cNvPr>
          <p:cNvSpPr txBox="1"/>
          <p:nvPr/>
        </p:nvSpPr>
        <p:spPr>
          <a:xfrm>
            <a:off x="8111067" y="615013"/>
            <a:ext cx="237066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Explica</a:t>
            </a:r>
            <a:r>
              <a:rPr lang="ro-RO" sz="2000" dirty="0">
                <a:solidFill>
                  <a:schemeClr val="bg1"/>
                </a:solidFill>
              </a:rPr>
              <a:t>ț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cauza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procentului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ridicat</a:t>
            </a:r>
            <a:r>
              <a:rPr lang="en-US" sz="2000" dirty="0">
                <a:solidFill>
                  <a:schemeClr val="bg1"/>
                </a:solidFill>
              </a:rPr>
              <a:t> al </a:t>
            </a:r>
            <a:r>
              <a:rPr lang="en-US" sz="2000" dirty="0" err="1">
                <a:solidFill>
                  <a:schemeClr val="bg1"/>
                </a:solidFill>
              </a:rPr>
              <a:t>infec</a:t>
            </a:r>
            <a:r>
              <a:rPr lang="ro-RO" sz="2000" dirty="0">
                <a:solidFill>
                  <a:schemeClr val="bg1"/>
                </a:solidFill>
              </a:rPr>
              <a:t>ț</a:t>
            </a:r>
            <a:r>
              <a:rPr lang="en-US" sz="2000" dirty="0" err="1">
                <a:solidFill>
                  <a:schemeClr val="bg1"/>
                </a:solidFill>
              </a:rPr>
              <a:t>iilor</a:t>
            </a:r>
            <a:r>
              <a:rPr lang="en-US" sz="2000" dirty="0">
                <a:solidFill>
                  <a:schemeClr val="bg1"/>
                </a:solidFill>
              </a:rPr>
              <a:t> digestive</a:t>
            </a:r>
          </a:p>
        </p:txBody>
      </p:sp>
    </p:spTree>
    <p:extLst>
      <p:ext uri="{BB962C8B-B14F-4D97-AF65-F5344CB8AC3E}">
        <p14:creationId xmlns:p14="http://schemas.microsoft.com/office/powerpoint/2010/main" val="349612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97EE6D9-D596-4E64-BCEF-C47320B4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589889" cy="8992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Entit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IAAM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5D38559-CB7D-49A0-99EB-9595AA82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22" y="2918304"/>
            <a:ext cx="10865556" cy="3155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20 - 40% din IAAM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Factori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90% sunt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sondajului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vezical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urologice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Transmitere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- endogen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periuretral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- exogen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montarea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sondei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drenaj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Rezervor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rezistente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Escherichia coli (80%)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Enterobacteriaceae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Pseudomonas aeruginosa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Enterococcus spp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S. aureus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funguria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(10%).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Diagnostic : clinic + microbiologic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52230D-49CB-46E9-A543-BAB31B78C03B}"/>
              </a:ext>
            </a:extLst>
          </p:cNvPr>
          <p:cNvSpPr txBox="1"/>
          <p:nvPr/>
        </p:nvSpPr>
        <p:spPr>
          <a:xfrm>
            <a:off x="838200" y="1462037"/>
            <a:ext cx="48739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Infec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 err="1">
                <a:solidFill>
                  <a:srgbClr val="FF0000"/>
                </a:solidFill>
              </a:rPr>
              <a:t>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tractului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urinar</a:t>
            </a:r>
            <a:r>
              <a:rPr lang="en-US" sz="2800" b="1" dirty="0">
                <a:solidFill>
                  <a:srgbClr val="FF0000"/>
                </a:solidFill>
              </a:rPr>
              <a:t> - UTI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F39A5B-C2C8-4CF6-960C-05E85081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51" y="562935"/>
            <a:ext cx="3911727" cy="21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FD807F-C40C-4665-860F-FB3287B3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12" y="1840374"/>
            <a:ext cx="8745998" cy="47261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Includ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cateterele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venoase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(CVC) 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periferice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(CVP),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totalitatea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dispozitivelor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acces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intravascular 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Apar 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centrele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hemodializ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spitaliza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ambulator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Deteminate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frecvent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microflora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cutanat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locul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inser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cateterului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au ca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obi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nui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S. aureus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(MRSA),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stafilococ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coagulazo-negativ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Candida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sfert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pacien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ii cu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intravasculare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bacteriemie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S. aureus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prezenta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endocardit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Factori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gazda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(v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rste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extreme,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imunodepresie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alterarea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</a:t>
            </a:r>
            <a:r>
              <a:rPr lang="ro-RO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cutanate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focar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distan</a:t>
            </a:r>
            <a:r>
              <a:rPr lang="ro-RO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central &gt;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periferic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femural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subclavie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manipularea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defectuoas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Manifest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clinice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local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numai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colonizarea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cateterului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nu se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raporteaz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- Septicemia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asociat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CVC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CVP -14% (6 – 20%) din IAAM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Mortali</a:t>
            </a:r>
            <a:r>
              <a:rPr lang="ro-RO" sz="3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ate – 6 -20%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16294BB-64DD-4FC0-AF35-BF498B1F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40" y="235077"/>
            <a:ext cx="6612467" cy="7863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Entit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IAAM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6657CD-A329-4330-88E4-E1AFB0FDCCC2}"/>
              </a:ext>
            </a:extLst>
          </p:cNvPr>
          <p:cNvSpPr txBox="1"/>
          <p:nvPr/>
        </p:nvSpPr>
        <p:spPr>
          <a:xfrm>
            <a:off x="547810" y="1118161"/>
            <a:ext cx="75914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Infec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>
                <a:solidFill>
                  <a:srgbClr val="FF0000"/>
                </a:solidFill>
              </a:rPr>
              <a:t>ii </a:t>
            </a:r>
            <a:r>
              <a:rPr lang="en-US" sz="2800" b="1" dirty="0" err="1">
                <a:solidFill>
                  <a:srgbClr val="FF0000"/>
                </a:solidFill>
              </a:rPr>
              <a:t>asociate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cateterului</a:t>
            </a:r>
            <a:r>
              <a:rPr lang="en-US" sz="2800" b="1" dirty="0">
                <a:solidFill>
                  <a:srgbClr val="FF0000"/>
                </a:solidFill>
              </a:rPr>
              <a:t> central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periferic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A03896-0306-4A4D-B9AC-7232D146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05" y="776112"/>
            <a:ext cx="2299650" cy="2652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3D4365-5004-4C64-B7C3-8917FAC6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843" y="3762725"/>
            <a:ext cx="1476375" cy="125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EE6650-95D8-42D4-9649-15BFE22BB6A2}"/>
              </a:ext>
            </a:extLst>
          </p:cNvPr>
          <p:cNvSpPr txBox="1"/>
          <p:nvPr/>
        </p:nvSpPr>
        <p:spPr>
          <a:xfrm>
            <a:off x="9279467" y="5384800"/>
            <a:ext cx="256822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Cateterul</a:t>
            </a:r>
            <a:r>
              <a:rPr lang="en-US" sz="2000" dirty="0"/>
              <a:t> </a:t>
            </a:r>
            <a:r>
              <a:rPr lang="en-US" sz="2000" dirty="0" err="1"/>
              <a:t>venos</a:t>
            </a:r>
            <a:r>
              <a:rPr lang="en-US" sz="2000" dirty="0"/>
              <a:t> central </a:t>
            </a:r>
            <a:r>
              <a:rPr lang="en-US" sz="2000" dirty="0" err="1"/>
              <a:t>femural</a:t>
            </a:r>
            <a:r>
              <a:rPr lang="en-US" sz="2000" dirty="0"/>
              <a:t> – </a:t>
            </a:r>
            <a:r>
              <a:rPr lang="en-US" sz="2000" dirty="0" err="1"/>
              <a:t>risc</a:t>
            </a:r>
            <a:r>
              <a:rPr lang="en-US" sz="2000" dirty="0"/>
              <a:t> de </a:t>
            </a:r>
            <a:r>
              <a:rPr lang="en-US" sz="2000" dirty="0" err="1"/>
              <a:t>infec</a:t>
            </a:r>
            <a:r>
              <a:rPr lang="ro-RO" sz="2000" dirty="0"/>
              <a:t>ț</a:t>
            </a:r>
            <a:r>
              <a:rPr lang="en-US" sz="2000" dirty="0" err="1"/>
              <a:t>ie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crescut</a:t>
            </a:r>
            <a:r>
              <a:rPr lang="en-US" sz="2000" dirty="0"/>
              <a:t> </a:t>
            </a:r>
            <a:r>
              <a:rPr lang="en-US" sz="2000" dirty="0" err="1"/>
              <a:t>dec</a:t>
            </a:r>
            <a:r>
              <a:rPr lang="ro-RO" sz="2000" dirty="0"/>
              <a:t>â</a:t>
            </a:r>
            <a:r>
              <a:rPr lang="en-US" sz="2000" dirty="0"/>
              <a:t>t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subclavicular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6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02BB3A-CAFB-497B-B6EF-B58A491A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1991027"/>
            <a:ext cx="10938933" cy="42873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/>
              <a:t>Reprezint</a:t>
            </a:r>
            <a:r>
              <a:rPr lang="ro-RO" dirty="0"/>
              <a:t>ă</a:t>
            </a:r>
            <a:r>
              <a:rPr lang="en-US" dirty="0"/>
              <a:t> 20% din IAAM</a:t>
            </a:r>
          </a:p>
          <a:p>
            <a:r>
              <a:rPr lang="en-US" dirty="0"/>
              <a:t>Dup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apari</a:t>
            </a:r>
            <a:r>
              <a:rPr lang="ro-RO" dirty="0"/>
              <a:t>ț</a:t>
            </a:r>
            <a:r>
              <a:rPr lang="en-US" dirty="0" err="1"/>
              <a:t>iei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>
                <a:solidFill>
                  <a:srgbClr val="FF0000"/>
                </a:solidFill>
              </a:rPr>
              <a:t>PN cu debut </a:t>
            </a:r>
            <a:r>
              <a:rPr lang="en-US" dirty="0" err="1">
                <a:solidFill>
                  <a:srgbClr val="FF0000"/>
                </a:solidFill>
              </a:rPr>
              <a:t>precoce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primele</a:t>
            </a:r>
            <a:r>
              <a:rPr lang="en-US" dirty="0"/>
              <a:t> 4 </a:t>
            </a:r>
            <a:r>
              <a:rPr lang="en-US" dirty="0" err="1"/>
              <a:t>zile</a:t>
            </a:r>
            <a:r>
              <a:rPr lang="en-US" dirty="0"/>
              <a:t> de </a:t>
            </a:r>
            <a:r>
              <a:rPr lang="en-US" dirty="0" err="1"/>
              <a:t>spitalizare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>
                <a:solidFill>
                  <a:srgbClr val="FF0000"/>
                </a:solidFill>
              </a:rPr>
              <a:t>PN cu debut </a:t>
            </a:r>
            <a:r>
              <a:rPr lang="en-US" dirty="0" err="1">
                <a:solidFill>
                  <a:srgbClr val="FF0000"/>
                </a:solidFill>
              </a:rPr>
              <a:t>tardiv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dup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5 </a:t>
            </a:r>
            <a:r>
              <a:rPr lang="en-US" dirty="0" err="1"/>
              <a:t>zile</a:t>
            </a:r>
            <a:r>
              <a:rPr lang="en-US" dirty="0"/>
              <a:t> , </a:t>
            </a:r>
            <a:r>
              <a:rPr lang="en-US" dirty="0" err="1"/>
              <a:t>asociat</a:t>
            </a:r>
            <a:r>
              <a:rPr lang="ro-RO" dirty="0"/>
              <a:t>ă</a:t>
            </a:r>
            <a:r>
              <a:rPr lang="en-US" dirty="0"/>
              <a:t> cu </a:t>
            </a:r>
            <a:r>
              <a:rPr lang="en-US" dirty="0" err="1"/>
              <a:t>microorganisme</a:t>
            </a:r>
            <a:r>
              <a:rPr lang="en-US" dirty="0"/>
              <a:t> MDR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S. aureus</a:t>
            </a:r>
            <a:r>
              <a:rPr lang="en-US" dirty="0"/>
              <a:t>, </a:t>
            </a:r>
            <a:r>
              <a:rPr lang="en-US" i="1" dirty="0"/>
              <a:t>P. aeruginosa</a:t>
            </a:r>
            <a:r>
              <a:rPr lang="en-US" dirty="0"/>
              <a:t>, </a:t>
            </a:r>
            <a:r>
              <a:rPr lang="en-US" i="1" dirty="0"/>
              <a:t>Enterobacter</a:t>
            </a:r>
            <a:r>
              <a:rPr lang="en-US" dirty="0"/>
              <a:t>, </a:t>
            </a:r>
            <a:r>
              <a:rPr lang="en-US" i="1" dirty="0"/>
              <a:t>Klebsiella</a:t>
            </a:r>
            <a:r>
              <a:rPr lang="en-US" dirty="0"/>
              <a:t>, </a:t>
            </a:r>
            <a:r>
              <a:rPr lang="en-US" i="1" dirty="0"/>
              <a:t>Acinetobacter)</a:t>
            </a:r>
          </a:p>
          <a:p>
            <a:r>
              <a:rPr lang="en-US" i="1" dirty="0">
                <a:solidFill>
                  <a:srgbClr val="FF0000"/>
                </a:solidFill>
              </a:rPr>
              <a:t>Pneumonia </a:t>
            </a:r>
            <a:r>
              <a:rPr lang="en-US" i="1" dirty="0" err="1">
                <a:solidFill>
                  <a:srgbClr val="FF0000"/>
                </a:solidFill>
              </a:rPr>
              <a:t>asociat</a:t>
            </a:r>
            <a:r>
              <a:rPr lang="ro-RO" i="1" dirty="0">
                <a:solidFill>
                  <a:srgbClr val="FF0000"/>
                </a:solidFill>
              </a:rPr>
              <a:t>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ventila</a:t>
            </a:r>
            <a:r>
              <a:rPr lang="ro-RO" i="1" dirty="0">
                <a:solidFill>
                  <a:srgbClr val="FF0000"/>
                </a:solidFill>
              </a:rPr>
              <a:t>ț</a:t>
            </a:r>
            <a:r>
              <a:rPr lang="en-US" i="1" dirty="0" err="1">
                <a:solidFill>
                  <a:srgbClr val="FF0000"/>
                </a:solidFill>
              </a:rPr>
              <a:t>iei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asistate</a:t>
            </a:r>
            <a:r>
              <a:rPr lang="en-US" i="1" dirty="0">
                <a:solidFill>
                  <a:srgbClr val="FF0000"/>
                </a:solidFill>
              </a:rPr>
              <a:t> (VAP)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b="1" i="1" dirty="0"/>
              <a:t>- </a:t>
            </a:r>
            <a:r>
              <a:rPr lang="en-US" i="1" dirty="0" err="1"/>
              <a:t>complica</a:t>
            </a:r>
            <a:r>
              <a:rPr lang="ro-RO" i="1" dirty="0"/>
              <a:t>ț</a:t>
            </a:r>
            <a:r>
              <a:rPr lang="en-US" i="1" dirty="0" err="1"/>
              <a:t>ie</a:t>
            </a:r>
            <a:r>
              <a:rPr lang="en-US" i="1" dirty="0"/>
              <a:t> la </a:t>
            </a:r>
            <a:r>
              <a:rPr lang="en-US" dirty="0"/>
              <a:t>28% din </a:t>
            </a:r>
            <a:r>
              <a:rPr lang="en-US" dirty="0" err="1"/>
              <a:t>pacien</a:t>
            </a:r>
            <a:r>
              <a:rPr lang="ro-RO" dirty="0"/>
              <a:t>ț</a:t>
            </a:r>
            <a:r>
              <a:rPr lang="en-US" dirty="0"/>
              <a:t>ii care</a:t>
            </a:r>
          </a:p>
          <a:p>
            <a:pPr marL="0" indent="0">
              <a:buNone/>
            </a:pPr>
            <a:r>
              <a:rPr lang="en-US" dirty="0"/>
              <a:t> sunt </a:t>
            </a:r>
            <a:r>
              <a:rPr lang="en-US" dirty="0" err="1"/>
              <a:t>ventila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. </a:t>
            </a:r>
            <a:r>
              <a:rPr lang="en-US" dirty="0" err="1"/>
              <a:t>Intuba</a:t>
            </a:r>
            <a:r>
              <a:rPr lang="ro-RO" dirty="0"/>
              <a:t>ț</a:t>
            </a:r>
            <a:r>
              <a:rPr lang="en-US" dirty="0" err="1"/>
              <a:t>ia</a:t>
            </a:r>
            <a:r>
              <a:rPr lang="en-US" dirty="0"/>
              <a:t> cu </a:t>
            </a:r>
            <a:r>
              <a:rPr lang="en-US" dirty="0" err="1"/>
              <a:t>ventila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cresc</a:t>
            </a:r>
            <a:r>
              <a:rPr lang="en-US" dirty="0"/>
              <a:t> </a:t>
            </a:r>
            <a:r>
              <a:rPr lang="en-US" dirty="0" err="1"/>
              <a:t>riscul</a:t>
            </a:r>
            <a:r>
              <a:rPr lang="en-US" dirty="0"/>
              <a:t> de PN de 3- 21 </a:t>
            </a:r>
            <a:r>
              <a:rPr lang="en-US" dirty="0" err="1"/>
              <a:t>ori</a:t>
            </a:r>
            <a:endParaRPr lang="en-US" dirty="0"/>
          </a:p>
          <a:p>
            <a:r>
              <a:rPr lang="en-US" dirty="0" err="1"/>
              <a:t>Factori</a:t>
            </a:r>
            <a:r>
              <a:rPr lang="en-US" dirty="0"/>
              <a:t> de </a:t>
            </a:r>
            <a:r>
              <a:rPr lang="en-US" dirty="0" err="1"/>
              <a:t>risc</a:t>
            </a:r>
            <a:r>
              <a:rPr lang="en-US" dirty="0"/>
              <a:t>: v</a:t>
            </a:r>
            <a:r>
              <a:rPr lang="ro-RO" dirty="0"/>
              <a:t>â</a:t>
            </a:r>
            <a:r>
              <a:rPr lang="en-US" dirty="0" err="1"/>
              <a:t>rstnici</a:t>
            </a:r>
            <a:r>
              <a:rPr lang="en-US" dirty="0"/>
              <a:t>, </a:t>
            </a:r>
            <a:r>
              <a:rPr lang="en-US" dirty="0" err="1"/>
              <a:t>interven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en-US" dirty="0" err="1"/>
              <a:t>chirurgicale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tulbur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stare con</a:t>
            </a:r>
            <a:r>
              <a:rPr lang="ro-RO" dirty="0"/>
              <a:t>ș</a:t>
            </a:r>
            <a:r>
              <a:rPr lang="en-US" dirty="0" err="1"/>
              <a:t>tien</a:t>
            </a:r>
            <a:r>
              <a:rPr lang="ro-RO" dirty="0" err="1"/>
              <a:t>ță</a:t>
            </a:r>
            <a:r>
              <a:rPr lang="en-US" dirty="0"/>
              <a:t>, </a:t>
            </a:r>
            <a:r>
              <a:rPr lang="en-US" dirty="0" err="1"/>
              <a:t>antiacide</a:t>
            </a:r>
            <a:r>
              <a:rPr lang="en-US" dirty="0"/>
              <a:t> </a:t>
            </a:r>
            <a:r>
              <a:rPr lang="en-US" dirty="0" err="1"/>
              <a:t>gastrice</a:t>
            </a:r>
            <a:r>
              <a:rPr lang="en-US" dirty="0"/>
              <a:t>, </a:t>
            </a:r>
            <a:r>
              <a:rPr lang="en-US" dirty="0" err="1"/>
              <a:t>sond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nazo</a:t>
            </a:r>
            <a:r>
              <a:rPr lang="en-US" dirty="0"/>
              <a:t>-gastric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/>
              <a:t>VAP sunt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frecvent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deces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IAAM (27-76%)</a:t>
            </a:r>
          </a:p>
          <a:p>
            <a:r>
              <a:rPr lang="en-US" dirty="0"/>
              <a:t>Pneumonia cu </a:t>
            </a:r>
            <a:r>
              <a:rPr lang="en-US" i="1" dirty="0"/>
              <a:t>Pseudomonas</a:t>
            </a:r>
            <a:r>
              <a:rPr lang="en-US" dirty="0"/>
              <a:t> </a:t>
            </a:r>
            <a:r>
              <a:rPr lang="en-US" dirty="0" err="1"/>
              <a:t>sau</a:t>
            </a:r>
            <a:r>
              <a:rPr lang="en-US" dirty="0"/>
              <a:t> </a:t>
            </a:r>
            <a:r>
              <a:rPr lang="en-US" i="1" dirty="0"/>
              <a:t>Acinetobacter</a:t>
            </a:r>
            <a:r>
              <a:rPr lang="en-US" dirty="0"/>
              <a:t> - </a:t>
            </a:r>
            <a:r>
              <a:rPr lang="en-US" dirty="0" err="1"/>
              <a:t>mortalitate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BE18C20-1D91-444F-A21D-F06F9C38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714067" cy="6847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Entit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IAAM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3A318F-A431-4B0A-957B-751F55EED055}"/>
              </a:ext>
            </a:extLst>
          </p:cNvPr>
          <p:cNvSpPr txBox="1"/>
          <p:nvPr/>
        </p:nvSpPr>
        <p:spPr>
          <a:xfrm>
            <a:off x="838200" y="1337525"/>
            <a:ext cx="48739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Pneumonia - PN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0E26F0-EB51-4389-A979-022AAAE4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90" y="222929"/>
            <a:ext cx="3427411" cy="18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8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0B56CF-E4B7-41E4-A6B9-D7C500B8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7" y="2471759"/>
            <a:ext cx="11207045" cy="40211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Apar </a:t>
            </a:r>
            <a:r>
              <a:rPr lang="ro-RO" sz="2600" dirty="0"/>
              <a:t>î</a:t>
            </a:r>
            <a:r>
              <a:rPr lang="en-US" sz="2600" dirty="0"/>
              <a:t>n interval de 30 </a:t>
            </a:r>
            <a:r>
              <a:rPr lang="en-US" sz="2600" dirty="0" err="1"/>
              <a:t>zile</a:t>
            </a:r>
            <a:r>
              <a:rPr lang="en-US" sz="2600" dirty="0"/>
              <a:t> de la </a:t>
            </a:r>
            <a:r>
              <a:rPr lang="en-US" sz="2600" dirty="0" err="1"/>
              <a:t>interven</a:t>
            </a:r>
            <a:r>
              <a:rPr lang="ro-RO" sz="2600" dirty="0"/>
              <a:t>ț</a:t>
            </a:r>
            <a:r>
              <a:rPr lang="en-US" sz="2600" dirty="0" err="1"/>
              <a:t>ie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r>
              <a:rPr lang="ro-RO" sz="2600" dirty="0"/>
              <a:t>Î</a:t>
            </a:r>
            <a:r>
              <a:rPr lang="en-US" sz="2600" dirty="0"/>
              <a:t>n </a:t>
            </a:r>
            <a:r>
              <a:rPr lang="en-US" sz="2600" dirty="0" err="1"/>
              <a:t>caz</a:t>
            </a:r>
            <a:r>
              <a:rPr lang="en-US" sz="2600" dirty="0"/>
              <a:t> de implant de material str</a:t>
            </a:r>
            <a:r>
              <a:rPr lang="ro-RO" sz="2600" dirty="0"/>
              <a:t>ă</a:t>
            </a:r>
            <a:r>
              <a:rPr lang="en-US" sz="2600" dirty="0"/>
              <a:t>in (</a:t>
            </a:r>
            <a:r>
              <a:rPr lang="en-US" sz="2600" dirty="0" err="1"/>
              <a:t>proteze</a:t>
            </a:r>
            <a:r>
              <a:rPr lang="en-US" sz="2600" dirty="0"/>
              <a:t>) – </a:t>
            </a:r>
            <a:r>
              <a:rPr lang="en-US" sz="2600" dirty="0" err="1"/>
              <a:t>intervalul</a:t>
            </a:r>
            <a:r>
              <a:rPr lang="en-US" sz="2600" dirty="0"/>
              <a:t> </a:t>
            </a:r>
            <a:r>
              <a:rPr lang="en-US" sz="2600" dirty="0" err="1"/>
              <a:t>ajunge</a:t>
            </a:r>
            <a:r>
              <a:rPr lang="en-US" sz="2600" dirty="0"/>
              <a:t> la 1 an</a:t>
            </a:r>
          </a:p>
          <a:p>
            <a:pPr marL="0" indent="0">
              <a:buNone/>
            </a:pPr>
            <a:r>
              <a:rPr lang="en-US" sz="2600" dirty="0" err="1"/>
              <a:t>Reprezint</a:t>
            </a:r>
            <a:r>
              <a:rPr lang="ro-RO" sz="2600" dirty="0"/>
              <a:t>ă</a:t>
            </a:r>
            <a:r>
              <a:rPr lang="en-US" sz="2600" dirty="0"/>
              <a:t> </a:t>
            </a:r>
            <a:r>
              <a:rPr lang="en-US" sz="2600" dirty="0" err="1"/>
              <a:t>aproximativ</a:t>
            </a:r>
            <a:r>
              <a:rPr lang="en-US" sz="2600" dirty="0"/>
              <a:t> 17% din IAAM</a:t>
            </a:r>
          </a:p>
          <a:p>
            <a:r>
              <a:rPr lang="en-US" sz="2600" dirty="0" err="1"/>
              <a:t>Clasificare</a:t>
            </a:r>
            <a:r>
              <a:rPr lang="en-US" sz="2600" dirty="0"/>
              <a:t> dup</a:t>
            </a:r>
            <a:r>
              <a:rPr lang="ro-RO" sz="2600" dirty="0"/>
              <a:t>ă</a:t>
            </a:r>
            <a:r>
              <a:rPr lang="en-US" sz="2600" dirty="0"/>
              <a:t> </a:t>
            </a:r>
            <a:r>
              <a:rPr lang="en-US" sz="2600" dirty="0" err="1"/>
              <a:t>localizare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   - </a:t>
            </a:r>
            <a:r>
              <a:rPr lang="en-US" sz="2600" dirty="0" err="1"/>
              <a:t>Superficială</a:t>
            </a:r>
            <a:r>
              <a:rPr lang="en-US" sz="2600" dirty="0"/>
              <a:t> (SSI-S)- </a:t>
            </a:r>
            <a:r>
              <a:rPr lang="en-US" sz="2600" dirty="0" err="1"/>
              <a:t>piele</a:t>
            </a:r>
            <a:r>
              <a:rPr lang="en-US" sz="2600" dirty="0"/>
              <a:t> </a:t>
            </a:r>
            <a:r>
              <a:rPr lang="ro-RO" sz="2600" dirty="0"/>
              <a:t>ș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tesut</a:t>
            </a:r>
            <a:r>
              <a:rPr lang="en-US" sz="2600" dirty="0"/>
              <a:t> </a:t>
            </a:r>
            <a:r>
              <a:rPr lang="en-US" sz="2600" dirty="0" err="1"/>
              <a:t>subcutanat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- </a:t>
            </a:r>
            <a:r>
              <a:rPr lang="en-US" sz="2600" dirty="0" err="1"/>
              <a:t>Profundă</a:t>
            </a:r>
            <a:r>
              <a:rPr lang="en-US" sz="2600" dirty="0"/>
              <a:t> (SSI-D) – mu</a:t>
            </a:r>
            <a:r>
              <a:rPr lang="ro-RO" sz="2600" dirty="0"/>
              <a:t>ș</a:t>
            </a:r>
            <a:r>
              <a:rPr lang="en-US" sz="2600" dirty="0"/>
              <a:t>chi, </a:t>
            </a:r>
            <a:r>
              <a:rPr lang="en-US" sz="2600" dirty="0" err="1"/>
              <a:t>fascie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- Organ/cavitate (SSI-O)</a:t>
            </a:r>
          </a:p>
          <a:p>
            <a:r>
              <a:rPr lang="en-US" sz="2600" dirty="0" err="1"/>
              <a:t>Agen</a:t>
            </a:r>
            <a:r>
              <a:rPr lang="ro-RO" sz="2600" dirty="0"/>
              <a:t>ț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patogeni</a:t>
            </a:r>
            <a:r>
              <a:rPr lang="en-US" sz="2600" dirty="0"/>
              <a:t>: </a:t>
            </a:r>
            <a:r>
              <a:rPr lang="en-US" sz="2600" i="1" dirty="0"/>
              <a:t>S. aureus</a:t>
            </a:r>
            <a:r>
              <a:rPr lang="en-US" sz="2600" dirty="0"/>
              <a:t>, </a:t>
            </a:r>
            <a:r>
              <a:rPr lang="en-US" sz="2600" dirty="0" err="1"/>
              <a:t>stafilococi</a:t>
            </a:r>
            <a:r>
              <a:rPr lang="en-US" sz="2600" dirty="0"/>
              <a:t> </a:t>
            </a:r>
            <a:r>
              <a:rPr lang="en-US" sz="2600" dirty="0" err="1"/>
              <a:t>coagulazo-negativi</a:t>
            </a:r>
            <a:r>
              <a:rPr lang="en-US" sz="2600" dirty="0"/>
              <a:t>, </a:t>
            </a:r>
            <a:r>
              <a:rPr lang="en-US" sz="2600" dirty="0" err="1"/>
              <a:t>bacterii</a:t>
            </a:r>
            <a:r>
              <a:rPr lang="en-US" sz="2600" dirty="0"/>
              <a:t> </a:t>
            </a:r>
            <a:r>
              <a:rPr lang="en-US" sz="2600" dirty="0" err="1"/>
              <a:t>enterice</a:t>
            </a:r>
            <a:r>
              <a:rPr lang="en-US" sz="2600" dirty="0"/>
              <a:t> </a:t>
            </a:r>
            <a:r>
              <a:rPr lang="ro-RO" sz="2600" dirty="0"/>
              <a:t>ș</a:t>
            </a:r>
            <a:r>
              <a:rPr lang="en-US" sz="2600" dirty="0" err="1"/>
              <a:t>i</a:t>
            </a:r>
            <a:r>
              <a:rPr lang="en-US" sz="2600" dirty="0"/>
              <a:t> anaerobe</a:t>
            </a:r>
          </a:p>
          <a:p>
            <a:r>
              <a:rPr lang="en-US" sz="2600" dirty="0" err="1"/>
              <a:t>Inciden</a:t>
            </a:r>
            <a:r>
              <a:rPr lang="ro-RO" sz="2600" dirty="0"/>
              <a:t>ț</a:t>
            </a:r>
            <a:r>
              <a:rPr lang="en-US" sz="2600" dirty="0"/>
              <a:t>a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influen</a:t>
            </a:r>
            <a:r>
              <a:rPr lang="ro-RO" sz="2600" dirty="0"/>
              <a:t>ț</a:t>
            </a:r>
            <a:r>
              <a:rPr lang="en-US" sz="2600" dirty="0"/>
              <a:t>at</a:t>
            </a:r>
            <a:r>
              <a:rPr lang="ro-RO" sz="2600" dirty="0"/>
              <a:t>ă</a:t>
            </a:r>
            <a:r>
              <a:rPr lang="en-US" sz="2600" dirty="0"/>
              <a:t> de </a:t>
            </a:r>
            <a:r>
              <a:rPr lang="en-US" sz="2600" dirty="0" err="1"/>
              <a:t>tipul</a:t>
            </a:r>
            <a:r>
              <a:rPr lang="en-US" sz="2600" dirty="0"/>
              <a:t> de </a:t>
            </a:r>
            <a:r>
              <a:rPr lang="en-US" sz="2600" dirty="0" err="1"/>
              <a:t>chirurgie</a:t>
            </a:r>
            <a:r>
              <a:rPr lang="en-US" sz="2600" dirty="0"/>
              <a:t> (septic</a:t>
            </a:r>
            <a:r>
              <a:rPr lang="ro-RO" sz="2600" dirty="0"/>
              <a:t>ă</a:t>
            </a:r>
            <a:r>
              <a:rPr lang="en-US" sz="2600" dirty="0"/>
              <a:t>, aseptic</a:t>
            </a:r>
            <a:r>
              <a:rPr lang="ro-RO" sz="2600" dirty="0"/>
              <a:t>ă</a:t>
            </a:r>
            <a:r>
              <a:rPr lang="en-US" sz="2600" dirty="0"/>
              <a:t>), </a:t>
            </a:r>
            <a:r>
              <a:rPr lang="en-US" sz="2600" dirty="0" err="1"/>
              <a:t>comorbidit</a:t>
            </a:r>
            <a:r>
              <a:rPr lang="ro-RO" sz="2600" dirty="0" err="1"/>
              <a:t>ăț</a:t>
            </a:r>
            <a:r>
              <a:rPr lang="en-US" sz="2600" dirty="0" err="1"/>
              <a:t>i</a:t>
            </a:r>
            <a:r>
              <a:rPr lang="en-US" sz="2600" dirty="0"/>
              <a:t> (</a:t>
            </a:r>
            <a:r>
              <a:rPr lang="en-US" sz="2600" dirty="0" err="1"/>
              <a:t>diabet</a:t>
            </a:r>
            <a:r>
              <a:rPr lang="en-US" sz="2600" dirty="0"/>
              <a:t>, </a:t>
            </a:r>
            <a:r>
              <a:rPr lang="en-US" sz="2600" dirty="0" err="1"/>
              <a:t>obezitate</a:t>
            </a:r>
            <a:r>
              <a:rPr lang="en-US" sz="2600" dirty="0"/>
              <a:t>), v</a:t>
            </a:r>
            <a:r>
              <a:rPr lang="ro-RO" sz="2600" dirty="0"/>
              <a:t>â</a:t>
            </a:r>
            <a:r>
              <a:rPr lang="en-US" sz="2600" dirty="0" err="1"/>
              <a:t>rst</a:t>
            </a:r>
            <a:r>
              <a:rPr lang="ro-RO" sz="2600" dirty="0"/>
              <a:t>ă</a:t>
            </a:r>
            <a:r>
              <a:rPr lang="en-US" sz="2600" dirty="0"/>
              <a:t>, </a:t>
            </a:r>
            <a:r>
              <a:rPr lang="en-US" sz="2600" dirty="0" err="1"/>
              <a:t>profilaxia</a:t>
            </a:r>
            <a:r>
              <a:rPr lang="en-US" sz="2600" dirty="0"/>
              <a:t> antibiotic</a:t>
            </a:r>
            <a:r>
              <a:rPr lang="ro-RO" sz="2600" dirty="0"/>
              <a:t>ă</a:t>
            </a:r>
            <a:r>
              <a:rPr lang="en-US" sz="2600" dirty="0"/>
              <a:t> , </a:t>
            </a:r>
            <a:r>
              <a:rPr lang="en-US" sz="2600" dirty="0" err="1"/>
              <a:t>prezen</a:t>
            </a:r>
            <a:r>
              <a:rPr lang="ro-RO" sz="2600" dirty="0"/>
              <a:t>ț</a:t>
            </a:r>
            <a:r>
              <a:rPr lang="en-US" sz="2600" dirty="0"/>
              <a:t>a </a:t>
            </a:r>
            <a:r>
              <a:rPr lang="en-US" sz="2600" dirty="0" err="1"/>
              <a:t>drenului</a:t>
            </a:r>
            <a:r>
              <a:rPr lang="en-US" sz="2600" dirty="0"/>
              <a:t>, </a:t>
            </a:r>
            <a:r>
              <a:rPr lang="en-US" sz="2600" dirty="0" err="1"/>
              <a:t>durata</a:t>
            </a:r>
            <a:r>
              <a:rPr lang="en-US" sz="2600" dirty="0"/>
              <a:t> </a:t>
            </a:r>
            <a:r>
              <a:rPr lang="en-US" sz="2600" dirty="0" err="1"/>
              <a:t>interven</a:t>
            </a:r>
            <a:r>
              <a:rPr lang="ro-RO" sz="2600" dirty="0"/>
              <a:t>ț</a:t>
            </a:r>
            <a:r>
              <a:rPr lang="en-US" sz="2600" dirty="0" err="1"/>
              <a:t>iei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Mortalitate</a:t>
            </a:r>
            <a:r>
              <a:rPr lang="en-US" sz="2600" dirty="0"/>
              <a:t> – 0,6 – 4,6%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42E979F-0BE8-4FCB-9EDE-FFA7936B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46333" cy="820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Entit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</a:t>
            </a:r>
            <a:r>
              <a:rPr lang="en-US" b="1" dirty="0" err="1"/>
              <a:t>frecvente</a:t>
            </a:r>
            <a:r>
              <a:rPr lang="en-US" b="1" dirty="0"/>
              <a:t> IAAM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5FBDD9-B4B9-4BE3-B2E6-CE8F6FBCC661}"/>
              </a:ext>
            </a:extLst>
          </p:cNvPr>
          <p:cNvSpPr txBox="1"/>
          <p:nvPr/>
        </p:nvSpPr>
        <p:spPr>
          <a:xfrm>
            <a:off x="838200" y="1462037"/>
            <a:ext cx="5867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Infec</a:t>
            </a:r>
            <a:r>
              <a:rPr lang="ro-RO" sz="2800" b="1" dirty="0">
                <a:solidFill>
                  <a:srgbClr val="FF0000"/>
                </a:solidFill>
              </a:rPr>
              <a:t>ț</a:t>
            </a:r>
            <a:r>
              <a:rPr lang="en-US" sz="2800" b="1" dirty="0">
                <a:solidFill>
                  <a:srgbClr val="FF0000"/>
                </a:solidFill>
              </a:rPr>
              <a:t>ii de </a:t>
            </a:r>
            <a:r>
              <a:rPr lang="en-US" sz="2800" b="1" dirty="0" err="1">
                <a:solidFill>
                  <a:srgbClr val="FF0000"/>
                </a:solidFill>
              </a:rPr>
              <a:t>plag</a:t>
            </a:r>
            <a:r>
              <a:rPr lang="ro-RO" sz="2800" b="1" dirty="0">
                <a:solidFill>
                  <a:srgbClr val="FF0000"/>
                </a:solidFill>
              </a:rPr>
              <a:t>ă</a:t>
            </a:r>
            <a:r>
              <a:rPr lang="en-US" sz="2800" b="1" dirty="0">
                <a:solidFill>
                  <a:srgbClr val="FF0000"/>
                </a:solidFill>
              </a:rPr>
              <a:t> chirurgical</a:t>
            </a:r>
            <a:r>
              <a:rPr lang="ro-RO" sz="2800" b="1" dirty="0">
                <a:solidFill>
                  <a:srgbClr val="FF0000"/>
                </a:solidFill>
              </a:rPr>
              <a:t>ă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505808-181F-4BAC-B2CC-A135D2B4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10" y="136275"/>
            <a:ext cx="3563411" cy="26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01659-FD9C-4C23-9CC5-F61A83E7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istoric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8349242-F95A-4619-9871-5866374A3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37" y="2305403"/>
            <a:ext cx="5198459" cy="36782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189314D-1EB8-4BBF-BD60-5FD2513E6B55}"/>
              </a:ext>
            </a:extLst>
          </p:cNvPr>
          <p:cNvSpPr txBox="1">
            <a:spLocks/>
          </p:cNvSpPr>
          <p:nvPr/>
        </p:nvSpPr>
        <p:spPr>
          <a:xfrm>
            <a:off x="338667" y="2180496"/>
            <a:ext cx="5630371" cy="438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 XIX: Simpson (</a:t>
            </a:r>
            <a:r>
              <a:rPr lang="en-US" dirty="0" err="1"/>
              <a:t>chirurg</a:t>
            </a:r>
            <a:r>
              <a:rPr lang="en-US" dirty="0"/>
              <a:t> </a:t>
            </a:r>
            <a:r>
              <a:rPr lang="en-US" dirty="0" err="1" smtClean="0"/>
              <a:t>sco</a:t>
            </a:r>
            <a:r>
              <a:rPr lang="ro-RO" dirty="0" smtClean="0"/>
              <a:t>ț</a:t>
            </a:r>
            <a:r>
              <a:rPr lang="en-US" dirty="0" err="1" smtClean="0"/>
              <a:t>ian</a:t>
            </a:r>
            <a:r>
              <a:rPr lang="en-US" dirty="0"/>
              <a:t>) – </a:t>
            </a:r>
            <a:r>
              <a:rPr lang="en-US" dirty="0" err="1"/>
              <a:t>mortalitatea</a:t>
            </a:r>
            <a:r>
              <a:rPr lang="en-US" dirty="0"/>
              <a:t> </a:t>
            </a:r>
            <a:r>
              <a:rPr lang="en-US" dirty="0" smtClean="0"/>
              <a:t>dup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amputare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propor</a:t>
            </a:r>
            <a:r>
              <a:rPr lang="ro-RO" dirty="0" smtClean="0"/>
              <a:t>ț</a:t>
            </a:r>
            <a:r>
              <a:rPr lang="en-US" dirty="0" err="1" smtClean="0"/>
              <a:t>ional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smtClean="0"/>
              <a:t>m</a:t>
            </a:r>
            <a:r>
              <a:rPr lang="ro-RO" dirty="0" smtClean="0"/>
              <a:t>ă</a:t>
            </a:r>
            <a:r>
              <a:rPr lang="en-US" dirty="0" err="1" smtClean="0"/>
              <a:t>rimea</a:t>
            </a:r>
            <a:r>
              <a:rPr lang="en-US" dirty="0" smtClean="0"/>
              <a:t> </a:t>
            </a:r>
            <a:r>
              <a:rPr lang="en-US" dirty="0" err="1"/>
              <a:t>spitalului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gradul</a:t>
            </a:r>
            <a:r>
              <a:rPr lang="en-US" dirty="0"/>
              <a:t> de </a:t>
            </a:r>
            <a:r>
              <a:rPr lang="en-US" dirty="0" err="1"/>
              <a:t>aglomerare</a:t>
            </a:r>
            <a:endParaRPr lang="en-US" dirty="0"/>
          </a:p>
          <a:p>
            <a:r>
              <a:rPr lang="en-US" dirty="0"/>
              <a:t>Semmelweis – </a:t>
            </a:r>
            <a:r>
              <a:rPr lang="en-US" dirty="0" err="1"/>
              <a:t>Viena</a:t>
            </a:r>
            <a:r>
              <a:rPr lang="en-US" dirty="0"/>
              <a:t> </a:t>
            </a:r>
            <a:r>
              <a:rPr lang="en-US" dirty="0" smtClean="0"/>
              <a:t>(1818 </a:t>
            </a:r>
            <a:r>
              <a:rPr lang="en-US" dirty="0"/>
              <a:t>– </a:t>
            </a:r>
            <a:r>
              <a:rPr lang="en-US" dirty="0" smtClean="0"/>
              <a:t>1865) - </a:t>
            </a:r>
            <a:r>
              <a:rPr lang="en-US" dirty="0" err="1" smtClean="0"/>
              <a:t>febra</a:t>
            </a:r>
            <a:r>
              <a:rPr lang="en-US" dirty="0" smtClean="0"/>
              <a:t> puerperal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o </a:t>
            </a:r>
            <a:r>
              <a:rPr lang="en-US" dirty="0" smtClean="0"/>
              <a:t>rat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crescut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femeile</a:t>
            </a:r>
            <a:r>
              <a:rPr lang="en-US" dirty="0"/>
              <a:t> </a:t>
            </a:r>
            <a:r>
              <a:rPr lang="en-US" dirty="0" err="1"/>
              <a:t>asistate</a:t>
            </a:r>
            <a:r>
              <a:rPr lang="en-US" dirty="0"/>
              <a:t> la </a:t>
            </a:r>
            <a:r>
              <a:rPr lang="en-US" dirty="0" err="1" smtClean="0"/>
              <a:t>na</a:t>
            </a:r>
            <a:r>
              <a:rPr lang="ro-RO" dirty="0" smtClean="0"/>
              <a:t>ș</a:t>
            </a:r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c</a:t>
            </a:r>
            <a:r>
              <a:rPr lang="ro-RO" dirty="0" smtClean="0"/>
              <a:t>ă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/>
              <a:t>medici; introduce </a:t>
            </a:r>
            <a:r>
              <a:rPr lang="en-US" dirty="0" err="1" smtClean="0"/>
              <a:t>sp</a:t>
            </a:r>
            <a:r>
              <a:rPr lang="ro-RO" dirty="0" smtClean="0"/>
              <a:t>ă</a:t>
            </a:r>
            <a:r>
              <a:rPr lang="en-US" dirty="0" err="1" smtClean="0"/>
              <a:t>larea</a:t>
            </a:r>
            <a:r>
              <a:rPr lang="en-US" dirty="0" smtClean="0"/>
              <a:t> m</a:t>
            </a:r>
            <a:r>
              <a:rPr lang="ro-RO" dirty="0"/>
              <a:t>â</a:t>
            </a:r>
            <a:r>
              <a:rPr lang="en-US" dirty="0" err="1" smtClean="0"/>
              <a:t>inilor</a:t>
            </a:r>
            <a:endParaRPr lang="en-US" dirty="0"/>
          </a:p>
          <a:p>
            <a:r>
              <a:rPr lang="en-US" dirty="0"/>
              <a:t>Lister (1827-1912) – </a:t>
            </a:r>
            <a:r>
              <a:rPr lang="en-US" dirty="0" err="1"/>
              <a:t>microbii</a:t>
            </a:r>
            <a:r>
              <a:rPr lang="en-US" dirty="0"/>
              <a:t> sunt </a:t>
            </a:r>
            <a:r>
              <a:rPr lang="en-US" dirty="0" err="1"/>
              <a:t>responsabili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supura</a:t>
            </a:r>
            <a:r>
              <a:rPr lang="ro-RO" dirty="0" smtClean="0"/>
              <a:t>ț</a:t>
            </a:r>
            <a:r>
              <a:rPr lang="en-US" dirty="0" err="1" smtClean="0"/>
              <a:t>iile</a:t>
            </a:r>
            <a:r>
              <a:rPr lang="en-US" dirty="0" smtClean="0"/>
              <a:t> r</a:t>
            </a:r>
            <a:r>
              <a:rPr lang="ro-RO" dirty="0" smtClean="0"/>
              <a:t>ă</a:t>
            </a:r>
            <a:r>
              <a:rPr lang="en-US" dirty="0" err="1" smtClean="0"/>
              <a:t>nilor</a:t>
            </a:r>
            <a:r>
              <a:rPr lang="en-US" dirty="0"/>
              <a:t>, introduce </a:t>
            </a:r>
            <a:r>
              <a:rPr lang="en-US" i="1" dirty="0" err="1"/>
              <a:t>antisepsia</a:t>
            </a:r>
            <a:r>
              <a:rPr lang="en-US" dirty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chirurgie</a:t>
            </a:r>
            <a:endParaRPr lang="en-US" dirty="0"/>
          </a:p>
          <a:p>
            <a:r>
              <a:rPr lang="en-US" dirty="0"/>
              <a:t>1950 – </a:t>
            </a:r>
            <a:r>
              <a:rPr lang="en-US" dirty="0" err="1"/>
              <a:t>primele</a:t>
            </a:r>
            <a:r>
              <a:rPr lang="en-US" dirty="0"/>
              <a:t> </a:t>
            </a:r>
            <a:r>
              <a:rPr lang="en-US" dirty="0" err="1" smtClean="0"/>
              <a:t>focare</a:t>
            </a:r>
            <a:r>
              <a:rPr lang="en-US" dirty="0" smtClean="0"/>
              <a:t> </a:t>
            </a:r>
            <a:r>
              <a:rPr lang="en-US" dirty="0" err="1" smtClean="0"/>
              <a:t>epidemice</a:t>
            </a:r>
            <a:r>
              <a:rPr lang="en-US" dirty="0" smtClean="0"/>
              <a:t> </a:t>
            </a:r>
            <a:r>
              <a:rPr lang="en-US" dirty="0"/>
              <a:t>de IN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stafilococi</a:t>
            </a:r>
            <a:r>
              <a:rPr lang="en-US" dirty="0"/>
              <a:t> </a:t>
            </a:r>
            <a:r>
              <a:rPr lang="en-US" dirty="0" err="1" smtClean="0"/>
              <a:t>rezisten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Penicilin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/>
              <a:t>Europa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America de Nord </a:t>
            </a:r>
          </a:p>
          <a:p>
            <a:r>
              <a:rPr lang="en-US" dirty="0"/>
              <a:t>1963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/>
              <a:t>SUA </a:t>
            </a:r>
            <a:r>
              <a:rPr lang="en-US" dirty="0" err="1" smtClean="0"/>
              <a:t>angajat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prima </a:t>
            </a:r>
            <a:r>
              <a:rPr lang="en-US" dirty="0" err="1" smtClean="0"/>
              <a:t>persoan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smtClean="0"/>
              <a:t>norm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err="1" smtClean="0"/>
              <a:t>ntreag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smtClean="0"/>
              <a:t>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ocupe</a:t>
            </a:r>
            <a:r>
              <a:rPr lang="en-US" dirty="0"/>
              <a:t> cu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 smtClean="0"/>
              <a:t>infec</a:t>
            </a:r>
            <a:r>
              <a:rPr lang="ro-RO" dirty="0" smtClean="0"/>
              <a:t>ț</a:t>
            </a:r>
            <a:r>
              <a:rPr lang="en-US" dirty="0" err="1" smtClean="0"/>
              <a:t>iilor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8BC9CA0-BE63-4E5F-9E32-1A77339A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00"/>
            <a:ext cx="8971844" cy="6859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Alte </a:t>
            </a:r>
            <a:r>
              <a:rPr lang="en-US" b="1" dirty="0" err="1"/>
              <a:t>afec</a:t>
            </a:r>
            <a:r>
              <a:rPr lang="ro-RO" b="1" dirty="0"/>
              <a:t>ț</a:t>
            </a:r>
            <a:r>
              <a:rPr lang="en-US" b="1" dirty="0" err="1"/>
              <a:t>iuni</a:t>
            </a:r>
            <a:r>
              <a:rPr lang="en-US" b="1" dirty="0"/>
              <a:t> – </a:t>
            </a:r>
            <a:r>
              <a:rPr lang="en-US" b="1" dirty="0" err="1"/>
              <a:t>particularit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 </a:t>
            </a:r>
            <a:r>
              <a:rPr lang="en-US" b="1" dirty="0" err="1"/>
              <a:t>etiologice</a:t>
            </a:r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B918EB1-ED24-4400-97F4-83CC39F4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622"/>
            <a:ext cx="10721622" cy="50009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 err="1">
                <a:solidFill>
                  <a:srgbClr val="FF0000"/>
                </a:solidFill>
              </a:rPr>
              <a:t>Infec</a:t>
            </a:r>
            <a:r>
              <a:rPr lang="ro-RO" sz="3100" b="1" dirty="0">
                <a:solidFill>
                  <a:srgbClr val="FF0000"/>
                </a:solidFill>
              </a:rPr>
              <a:t>ț</a:t>
            </a:r>
            <a:r>
              <a:rPr lang="en-US" sz="3100" b="1" dirty="0">
                <a:solidFill>
                  <a:srgbClr val="FF0000"/>
                </a:solidFill>
              </a:rPr>
              <a:t>ii </a:t>
            </a:r>
            <a:r>
              <a:rPr lang="en-US" sz="3100" b="1" dirty="0" err="1">
                <a:solidFill>
                  <a:srgbClr val="FF0000"/>
                </a:solidFill>
              </a:rPr>
              <a:t>virale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</a:p>
          <a:p>
            <a:r>
              <a:rPr lang="en-US" sz="3100" dirty="0"/>
              <a:t>sunt </a:t>
            </a:r>
            <a:r>
              <a:rPr lang="en-US" sz="3100" dirty="0" err="1"/>
              <a:t>mai</a:t>
            </a:r>
            <a:r>
              <a:rPr lang="en-US" sz="3100" dirty="0"/>
              <a:t> </a:t>
            </a:r>
            <a:r>
              <a:rPr lang="en-US" sz="3100" dirty="0" err="1"/>
              <a:t>frecvente</a:t>
            </a:r>
            <a:r>
              <a:rPr lang="en-US" sz="3100" dirty="0"/>
              <a:t> </a:t>
            </a:r>
            <a:r>
              <a:rPr lang="ro-RO" sz="3100" dirty="0"/>
              <a:t>î</a:t>
            </a:r>
            <a:r>
              <a:rPr lang="en-US" sz="3100" dirty="0"/>
              <a:t>n sec</a:t>
            </a:r>
            <a:r>
              <a:rPr lang="ro-RO" sz="3100" dirty="0"/>
              <a:t>ț</a:t>
            </a:r>
            <a:r>
              <a:rPr lang="en-US" sz="3100" dirty="0" err="1"/>
              <a:t>iile</a:t>
            </a:r>
            <a:r>
              <a:rPr lang="en-US" sz="3100" dirty="0"/>
              <a:t> de </a:t>
            </a:r>
            <a:r>
              <a:rPr lang="en-US" sz="3100" dirty="0" err="1"/>
              <a:t>pediatrie</a:t>
            </a:r>
            <a:r>
              <a:rPr lang="en-US" sz="3100" dirty="0"/>
              <a:t> (30% din IAAM) .</a:t>
            </a:r>
          </a:p>
          <a:p>
            <a:r>
              <a:rPr lang="en-US" sz="3100" dirty="0"/>
              <a:t>se </a:t>
            </a:r>
            <a:r>
              <a:rPr lang="en-US" sz="3100" dirty="0" err="1"/>
              <a:t>caracterizeaz</a:t>
            </a:r>
            <a:r>
              <a:rPr lang="ro-RO" sz="3100" dirty="0"/>
              <a:t>ă</a:t>
            </a:r>
            <a:r>
              <a:rPr lang="en-US" sz="3100" dirty="0"/>
              <a:t> </a:t>
            </a:r>
            <a:r>
              <a:rPr lang="en-US" sz="3100" dirty="0" err="1"/>
              <a:t>prin</a:t>
            </a:r>
            <a:r>
              <a:rPr lang="en-US" sz="3100" dirty="0"/>
              <a:t> </a:t>
            </a:r>
            <a:r>
              <a:rPr lang="en-US" sz="3100" dirty="0" err="1"/>
              <a:t>contagiozitate</a:t>
            </a:r>
            <a:r>
              <a:rPr lang="en-US" sz="3100" dirty="0"/>
              <a:t> mare, </a:t>
            </a:r>
            <a:r>
              <a:rPr lang="en-US" sz="3100" dirty="0" err="1"/>
              <a:t>posibilit</a:t>
            </a:r>
            <a:r>
              <a:rPr lang="ro-RO" sz="3100" dirty="0" err="1"/>
              <a:t>ăț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terapeutice</a:t>
            </a:r>
            <a:r>
              <a:rPr lang="en-US" sz="3100" dirty="0"/>
              <a:t> </a:t>
            </a:r>
            <a:r>
              <a:rPr lang="en-US" sz="3100" dirty="0" err="1"/>
              <a:t>limitate</a:t>
            </a:r>
            <a:r>
              <a:rPr lang="en-US" sz="3100" dirty="0"/>
              <a:t>, </a:t>
            </a:r>
            <a:r>
              <a:rPr lang="en-US" sz="3100" dirty="0" err="1"/>
              <a:t>importan</a:t>
            </a:r>
            <a:r>
              <a:rPr lang="ro-RO" sz="3100" dirty="0"/>
              <a:t>ț</a:t>
            </a:r>
            <a:r>
              <a:rPr lang="en-US" sz="3100" dirty="0"/>
              <a:t>a m</a:t>
            </a:r>
            <a:r>
              <a:rPr lang="ro-RO" sz="3100" dirty="0"/>
              <a:t>ă</a:t>
            </a:r>
            <a:r>
              <a:rPr lang="en-US" sz="3100" dirty="0" err="1"/>
              <a:t>surilor</a:t>
            </a:r>
            <a:r>
              <a:rPr lang="en-US" sz="3100" dirty="0"/>
              <a:t> de </a:t>
            </a:r>
            <a:r>
              <a:rPr lang="en-US" sz="3100" dirty="0" err="1"/>
              <a:t>profilaxie</a:t>
            </a:r>
            <a:r>
              <a:rPr lang="en-US" sz="3100" dirty="0"/>
              <a:t>. </a:t>
            </a:r>
          </a:p>
          <a:p>
            <a:r>
              <a:rPr lang="en-US" sz="3100" dirty="0" err="1"/>
              <a:t>Transmitere</a:t>
            </a:r>
            <a:r>
              <a:rPr lang="en-US" sz="3100" dirty="0"/>
              <a:t>: </a:t>
            </a:r>
          </a:p>
          <a:p>
            <a:pPr marL="0" indent="0">
              <a:buNone/>
            </a:pPr>
            <a:r>
              <a:rPr lang="en-US" sz="3100" dirty="0"/>
              <a:t>     - </a:t>
            </a:r>
            <a:r>
              <a:rPr lang="en-US" sz="3100" dirty="0" err="1"/>
              <a:t>respiratorie</a:t>
            </a:r>
            <a:r>
              <a:rPr lang="en-US" sz="3100" dirty="0"/>
              <a:t> (70% din </a:t>
            </a:r>
            <a:r>
              <a:rPr lang="en-US" sz="3100" dirty="0" err="1"/>
              <a:t>cazuri</a:t>
            </a:r>
            <a:r>
              <a:rPr lang="en-US" sz="3100" dirty="0"/>
              <a:t>) – virus </a:t>
            </a:r>
            <a:r>
              <a:rPr lang="en-US" sz="3100" dirty="0" err="1"/>
              <a:t>gripal</a:t>
            </a:r>
            <a:r>
              <a:rPr lang="en-US" sz="3100" dirty="0"/>
              <a:t>, </a:t>
            </a:r>
            <a:r>
              <a:rPr lang="en-US" sz="3100" dirty="0" err="1"/>
              <a:t>paragripal</a:t>
            </a:r>
            <a:r>
              <a:rPr lang="en-US" sz="3100" dirty="0"/>
              <a:t>, </a:t>
            </a:r>
            <a:r>
              <a:rPr lang="en-US" sz="3100" dirty="0" err="1"/>
              <a:t>varicel</a:t>
            </a:r>
            <a:r>
              <a:rPr lang="ro-RO" sz="3100" dirty="0"/>
              <a:t>ă</a:t>
            </a:r>
            <a:r>
              <a:rPr lang="en-US" sz="3100" dirty="0"/>
              <a:t>, </a:t>
            </a:r>
            <a:r>
              <a:rPr lang="en-US" sz="3100" dirty="0" err="1"/>
              <a:t>rujeola</a:t>
            </a:r>
            <a:r>
              <a:rPr lang="en-US" sz="3100" dirty="0"/>
              <a:t> , </a:t>
            </a:r>
            <a:r>
              <a:rPr lang="ro-RO" sz="3100" dirty="0"/>
              <a:t>SARS, </a:t>
            </a:r>
            <a:r>
              <a:rPr lang="en-US" sz="3100" dirty="0" err="1"/>
              <a:t>etc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     - </a:t>
            </a:r>
            <a:r>
              <a:rPr lang="en-US" sz="3100" dirty="0" err="1"/>
              <a:t>digestiv</a:t>
            </a:r>
            <a:r>
              <a:rPr lang="ro-RO" sz="3100" dirty="0"/>
              <a:t>ă</a:t>
            </a:r>
            <a:r>
              <a:rPr lang="en-US" sz="3100" dirty="0"/>
              <a:t>: rotavirus, adenovirus, norovirus</a:t>
            </a:r>
          </a:p>
          <a:p>
            <a:pPr marL="0" indent="0">
              <a:buNone/>
            </a:pPr>
            <a:r>
              <a:rPr lang="en-US" sz="3100" dirty="0"/>
              <a:t>     - contact: adenovirus (</a:t>
            </a:r>
            <a:r>
              <a:rPr lang="en-US" sz="3100" dirty="0" err="1"/>
              <a:t>Keratoconjunctivite</a:t>
            </a:r>
            <a:r>
              <a:rPr lang="en-US" sz="3100" dirty="0"/>
              <a:t> </a:t>
            </a:r>
            <a:r>
              <a:rPr lang="ro-RO" sz="3100" dirty="0"/>
              <a:t>î</a:t>
            </a:r>
            <a:r>
              <a:rPr lang="en-US" sz="3100" dirty="0"/>
              <a:t>n sec</a:t>
            </a:r>
            <a:r>
              <a:rPr lang="ro-RO" sz="3100" dirty="0"/>
              <a:t>ț</a:t>
            </a:r>
            <a:r>
              <a:rPr lang="en-US" sz="3100" dirty="0"/>
              <a:t>ii de </a:t>
            </a:r>
            <a:r>
              <a:rPr lang="en-US" sz="3100" dirty="0" err="1"/>
              <a:t>oftalmologie</a:t>
            </a:r>
            <a:r>
              <a:rPr lang="en-US" sz="3100" dirty="0"/>
              <a:t>)</a:t>
            </a:r>
          </a:p>
          <a:p>
            <a:pPr marL="0" indent="0">
              <a:buNone/>
            </a:pPr>
            <a:r>
              <a:rPr lang="en-US" sz="3100" dirty="0"/>
              <a:t>     - parenteral: HBV, HCV (sec</a:t>
            </a:r>
            <a:r>
              <a:rPr lang="ro-RO" sz="3100" dirty="0"/>
              <a:t>ț</a:t>
            </a:r>
            <a:r>
              <a:rPr lang="en-US" sz="3100" dirty="0"/>
              <a:t>ii de </a:t>
            </a:r>
            <a:r>
              <a:rPr lang="en-US" sz="3100" dirty="0" err="1"/>
              <a:t>hemodializ</a:t>
            </a:r>
            <a:r>
              <a:rPr lang="ro-RO" sz="3100" dirty="0"/>
              <a:t>ă</a:t>
            </a:r>
            <a:r>
              <a:rPr lang="en-US" sz="3100" dirty="0"/>
              <a:t>), HIV. </a:t>
            </a:r>
            <a:r>
              <a:rPr lang="en-US" sz="3100" dirty="0" err="1"/>
              <a:t>Risc</a:t>
            </a:r>
            <a:r>
              <a:rPr lang="en-US" sz="3100" dirty="0"/>
              <a:t> </a:t>
            </a:r>
            <a:r>
              <a:rPr lang="en-US" sz="3100" dirty="0" err="1"/>
              <a:t>infectare</a:t>
            </a:r>
            <a:r>
              <a:rPr lang="en-US" sz="3100" dirty="0"/>
              <a:t> personal medical.</a:t>
            </a:r>
          </a:p>
          <a:p>
            <a:pPr marL="0" indent="0">
              <a:buNone/>
            </a:pPr>
            <a:r>
              <a:rPr lang="en-US" sz="3100" dirty="0"/>
              <a:t>     - </a:t>
            </a:r>
            <a:r>
              <a:rPr lang="en-US" sz="3100" dirty="0" err="1"/>
              <a:t>transfuzii</a:t>
            </a:r>
            <a:r>
              <a:rPr lang="en-US" sz="3100" dirty="0"/>
              <a:t> </a:t>
            </a:r>
            <a:r>
              <a:rPr lang="ro-RO" sz="3100" dirty="0"/>
              <a:t>ș</a:t>
            </a:r>
            <a:r>
              <a:rPr lang="en-US" sz="3100" dirty="0" err="1"/>
              <a:t>i</a:t>
            </a:r>
            <a:r>
              <a:rPr lang="en-US" sz="3100" dirty="0"/>
              <a:t> transplant: CMV, HBV, HCV, HIV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100" b="1" dirty="0" err="1">
                <a:solidFill>
                  <a:srgbClr val="FF0000"/>
                </a:solidFill>
              </a:rPr>
              <a:t>Infec</a:t>
            </a:r>
            <a:r>
              <a:rPr lang="ro-RO" sz="3100" b="1" dirty="0">
                <a:solidFill>
                  <a:srgbClr val="FF0000"/>
                </a:solidFill>
              </a:rPr>
              <a:t>ț</a:t>
            </a:r>
            <a:r>
              <a:rPr lang="en-US" sz="3100" b="1" dirty="0" err="1">
                <a:solidFill>
                  <a:srgbClr val="FF0000"/>
                </a:solidFill>
              </a:rPr>
              <a:t>iile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err="1">
                <a:solidFill>
                  <a:srgbClr val="FF0000"/>
                </a:solidFill>
              </a:rPr>
              <a:t>fungice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/>
              <a:t>Factori</a:t>
            </a:r>
            <a:r>
              <a:rPr lang="en-US" sz="3100" dirty="0"/>
              <a:t> </a:t>
            </a:r>
            <a:r>
              <a:rPr lang="en-US" sz="3100" dirty="0" err="1"/>
              <a:t>favorizan</a:t>
            </a:r>
            <a:r>
              <a:rPr lang="ro-RO" sz="3100" dirty="0"/>
              <a:t>ț</a:t>
            </a:r>
            <a:r>
              <a:rPr lang="en-US" sz="3100" dirty="0"/>
              <a:t>i: </a:t>
            </a:r>
            <a:r>
              <a:rPr lang="en-US" sz="3100" dirty="0" err="1"/>
              <a:t>imunosupresia</a:t>
            </a:r>
            <a:r>
              <a:rPr lang="en-US" sz="3100" dirty="0"/>
              <a:t> (</a:t>
            </a:r>
            <a:r>
              <a:rPr lang="en-US" sz="3100" dirty="0" err="1"/>
              <a:t>neutropenie</a:t>
            </a:r>
            <a:r>
              <a:rPr lang="en-US" sz="3100" dirty="0"/>
              <a:t>, cancer, SIDA,</a:t>
            </a:r>
          </a:p>
          <a:p>
            <a:pPr marL="0" indent="0">
              <a:buNone/>
            </a:pPr>
            <a:r>
              <a:rPr lang="en-US" sz="3100" dirty="0"/>
              <a:t>    </a:t>
            </a:r>
            <a:r>
              <a:rPr lang="en-US" sz="3100" dirty="0" err="1"/>
              <a:t>corticoterapie</a:t>
            </a:r>
            <a:r>
              <a:rPr lang="en-US" sz="3100" dirty="0"/>
              <a:t>, transplant), </a:t>
            </a:r>
            <a:r>
              <a:rPr lang="en-US" sz="3100" dirty="0" err="1"/>
              <a:t>antibioterapia</a:t>
            </a:r>
            <a:r>
              <a:rPr lang="en-US" sz="3100" dirty="0"/>
              <a:t> </a:t>
            </a:r>
            <a:r>
              <a:rPr lang="en-US" sz="3100" dirty="0" err="1"/>
              <a:t>prelungit</a:t>
            </a:r>
            <a:r>
              <a:rPr lang="ro-RO" sz="3100" dirty="0"/>
              <a:t>ă</a:t>
            </a:r>
            <a:r>
              <a:rPr lang="en-US" sz="3100" dirty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100" b="1" dirty="0" err="1"/>
              <a:t>Infec</a:t>
            </a:r>
            <a:r>
              <a:rPr lang="ro-RO" sz="3100" b="1" dirty="0"/>
              <a:t>ț</a:t>
            </a:r>
            <a:r>
              <a:rPr lang="en-US" sz="3100" b="1" dirty="0"/>
              <a:t>ii date de </a:t>
            </a:r>
            <a:r>
              <a:rPr lang="en-US" sz="3100" b="1" dirty="0" err="1"/>
              <a:t>prioni</a:t>
            </a:r>
            <a:r>
              <a:rPr lang="en-US" sz="3100" dirty="0"/>
              <a:t> – </a:t>
            </a:r>
            <a:r>
              <a:rPr lang="en-US" sz="3100" dirty="0" err="1"/>
              <a:t>administrare</a:t>
            </a:r>
            <a:r>
              <a:rPr lang="en-US" sz="3100" dirty="0"/>
              <a:t> extract </a:t>
            </a:r>
            <a:r>
              <a:rPr lang="en-US" sz="3100" dirty="0" err="1"/>
              <a:t>hipofizar</a:t>
            </a:r>
            <a:r>
              <a:rPr lang="en-US" sz="3100" dirty="0"/>
              <a:t>, implant </a:t>
            </a:r>
            <a:r>
              <a:rPr lang="en-US" sz="3100" dirty="0" err="1"/>
              <a:t>contaminat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09821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DF7E8D4A-8AB8-40AC-B292-419600D2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255933" cy="718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/>
              <a:t>Diagnostic microbiologic </a:t>
            </a:r>
            <a:r>
              <a:rPr lang="ro-RO" sz="4000" b="1" dirty="0"/>
              <a:t>î</a:t>
            </a:r>
            <a:r>
              <a:rPr lang="en-US" sz="4000" b="1" dirty="0"/>
              <a:t>n IAAM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8459832-3914-492E-A7DC-8378F16A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89" y="1390296"/>
            <a:ext cx="10823222" cy="5102578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urinare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urocultura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cantitativ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(&gt;10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UFC/ml)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CVC –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culturi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cantitative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semicantitative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din v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rful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cateterului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+ 2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hemoculturi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recoltate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locuri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punc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venoas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diferite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VAP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hemoculturi</a:t>
            </a: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culturi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aspirat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endotracheal,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lavaj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bronhoalveolar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cantitativ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PN - 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antigene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urinare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pneumococ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Pozitivarea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culturilor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ntr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</a:t>
            </a:r>
            <a:r>
              <a:rPr lang="ro-RO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colonizare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plag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chirurgical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examen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bacteriologic al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secre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supura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ii,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hemocultura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Gastrointestinale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culturi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scaun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determin</a:t>
            </a:r>
            <a:r>
              <a:rPr lang="ro-R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antigenice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Sonicarea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implanturi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protetice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ortopedice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mbun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o-RO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esc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aderen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biofilm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multiplex PCR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detecteaz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multipli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virusuri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parazi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ntr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singur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specimen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patologic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scurt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timp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examene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serologice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ales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pneumonii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0255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BCE09-2C14-4742-8F29-C238C531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886244" cy="865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Alte </a:t>
            </a:r>
            <a:r>
              <a:rPr lang="en-US" b="1" dirty="0" err="1"/>
              <a:t>investiga</a:t>
            </a:r>
            <a:r>
              <a:rPr lang="ro-RO" b="1" dirty="0"/>
              <a:t>ț</a:t>
            </a:r>
            <a:r>
              <a:rPr lang="en-US" b="1" dirty="0"/>
              <a:t>ii – diagnostic </a:t>
            </a:r>
            <a:r>
              <a:rPr lang="en-US" b="1" dirty="0" err="1"/>
              <a:t>paraclinic</a:t>
            </a:r>
            <a:r>
              <a:rPr lang="en-US" b="1" dirty="0"/>
              <a:t> IAAM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86C69E0-469B-4BFA-BC87-A68EF4CD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89" y="2311047"/>
            <a:ext cx="10515600" cy="315277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 err="1"/>
              <a:t>Radiografia</a:t>
            </a:r>
            <a:r>
              <a:rPr lang="en-US" sz="2400" dirty="0"/>
              <a:t> </a:t>
            </a:r>
            <a:r>
              <a:rPr lang="en-US" sz="2400" dirty="0" err="1"/>
              <a:t>pulmonar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ro-RO" sz="2400" dirty="0"/>
              <a:t>î</a:t>
            </a:r>
            <a:r>
              <a:rPr lang="en-US" sz="2400" dirty="0"/>
              <a:t>n PN</a:t>
            </a:r>
          </a:p>
          <a:p>
            <a:r>
              <a:rPr lang="en-US" sz="2400" dirty="0"/>
              <a:t>ECHO, CT, RMN – </a:t>
            </a:r>
            <a:r>
              <a:rPr lang="en-US" sz="2400" dirty="0" err="1"/>
              <a:t>localizarea</a:t>
            </a:r>
            <a:r>
              <a:rPr lang="en-US" sz="2400" dirty="0"/>
              <a:t> </a:t>
            </a:r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 err="1"/>
              <a:t>iilor</a:t>
            </a:r>
            <a:endParaRPr lang="en-US" sz="2400" dirty="0"/>
          </a:p>
          <a:p>
            <a:r>
              <a:rPr lang="en-US" sz="2400" dirty="0" err="1"/>
              <a:t>echocardiografia</a:t>
            </a:r>
            <a:r>
              <a:rPr lang="en-US" sz="2400" dirty="0"/>
              <a:t> (</a:t>
            </a:r>
            <a:r>
              <a:rPr lang="en-US" sz="2400" dirty="0" err="1"/>
              <a:t>preferabil</a:t>
            </a:r>
            <a:r>
              <a:rPr lang="en-US" sz="2400" dirty="0"/>
              <a:t> </a:t>
            </a:r>
            <a:r>
              <a:rPr lang="en-US" sz="2400" dirty="0" err="1"/>
              <a:t>transesofagian</a:t>
            </a:r>
            <a:r>
              <a:rPr lang="ro-RO" sz="2400" dirty="0"/>
              <a:t>ă</a:t>
            </a:r>
            <a:r>
              <a:rPr lang="en-US" sz="2400" dirty="0"/>
              <a:t>) –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endocarditei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Examene</a:t>
            </a:r>
            <a:r>
              <a:rPr lang="en-US" sz="2400" dirty="0"/>
              <a:t> </a:t>
            </a:r>
            <a:r>
              <a:rPr lang="en-US" sz="2400" dirty="0" err="1"/>
              <a:t>histologice</a:t>
            </a:r>
            <a:endParaRPr lang="en-US" sz="2400" dirty="0"/>
          </a:p>
          <a:p>
            <a:r>
              <a:rPr lang="en-US" sz="2400" dirty="0" err="1"/>
              <a:t>Endoscopie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54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AF390-E762-4E3D-8744-0E3C616E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4" y="398992"/>
            <a:ext cx="3812822" cy="8766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108419-775C-4ECA-94B0-ACFCFBA1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1825625"/>
            <a:ext cx="1152659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raporteaz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nominal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URGEN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sepsis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imunodepresie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insuficien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 de organ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instituirea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urgent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empirică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etiologic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adecvată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precoce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reduce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mortalitatea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 severe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utilizate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cefalosporine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generația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4-a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cefepima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betalactamina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inhibitor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betalactamază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piperacilină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tazobactam),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fluorochinolone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carbapenemi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(imipenem, meropenem),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glicopeptide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antifungic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fluconazol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caspofungin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voriconazol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amphotericin B)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asociat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unele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cazuri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antibiotic empiric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antiviral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(ganciclovir, acyclovir)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recomandat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diseminate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virusuri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herpetice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7-14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depinde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anumi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factori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lega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agentul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patogen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prezen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complica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7263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9C0E5A-8816-4913-8DE5-D4B6CBC7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6" y="218370"/>
            <a:ext cx="11221155" cy="1325563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+mn-lt"/>
              </a:rPr>
              <a:t>Recomandări</a:t>
            </a:r>
            <a:r>
              <a:rPr lang="en-US" sz="4000" b="1" dirty="0">
                <a:latin typeface="+mn-lt"/>
              </a:rPr>
              <a:t> management </a:t>
            </a:r>
            <a:r>
              <a:rPr lang="en-US" sz="4000" b="1" dirty="0" err="1">
                <a:latin typeface="+mn-lt"/>
              </a:rPr>
              <a:t>antimicrobian</a:t>
            </a:r>
            <a:r>
              <a:rPr lang="en-US" sz="4000" b="1" dirty="0">
                <a:latin typeface="+mn-lt"/>
              </a:rPr>
              <a:t>  IAAM</a:t>
            </a:r>
            <a:endParaRPr lang="en-US" sz="40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545DB37-7A09-4F38-99A5-9140E611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77" y="1690158"/>
            <a:ext cx="11221155" cy="4665486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adevărat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necesar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Nu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recomandat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antibiotic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cazul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coloniz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agentului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patogen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recomandat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terapiei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empirice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Prescrierea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regimului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antibacterian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inițial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acoperi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agenți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asociați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infecția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stabili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supraveghere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răspunsul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clinic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favorabil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 un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anumit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antibiotic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observat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48 de ore,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continuat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De-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escaladarea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adaptarea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 un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spectru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îngust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odată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sensibilit</a:t>
            </a:r>
            <a:r>
              <a:rPr lang="ro-RO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agentului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patogen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infectant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antibiotic se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administreaz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ntotdeauna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cazul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culturilor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care se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dezvolt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fluide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corporale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normal sterile (s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lichid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articular,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lichid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cefalorahidian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cazul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pacien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cu un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crescut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ii severe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imunodeprima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scu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0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Reducerea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duratei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continuarea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antibioterapiei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după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rezolvarea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infecției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predispune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dezvoltarea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rezisten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antimicrobiene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6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38C2DD5-377B-42B2-9DCA-BBF63241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36"/>
            <a:ext cx="10515600" cy="100632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>
                <a:latin typeface="+mn-lt"/>
              </a:rPr>
              <a:t>Exemplificare</a:t>
            </a:r>
            <a:r>
              <a:rPr lang="en-US" sz="4000" b="1" dirty="0">
                <a:latin typeface="+mn-lt"/>
              </a:rPr>
              <a:t> - </a:t>
            </a:r>
            <a:r>
              <a:rPr lang="en-US" sz="4000" b="1" dirty="0" err="1">
                <a:latin typeface="+mn-lt"/>
              </a:rPr>
              <a:t>tratamentul</a:t>
            </a:r>
            <a:r>
              <a:rPr lang="en-US" sz="4000" b="1" dirty="0">
                <a:latin typeface="+mn-lt"/>
              </a:rPr>
              <a:t> empiric </a:t>
            </a:r>
            <a:r>
              <a:rPr lang="ro-RO" sz="4000" b="1" dirty="0">
                <a:latin typeface="+mn-lt"/>
              </a:rPr>
              <a:t>î</a:t>
            </a:r>
            <a:r>
              <a:rPr lang="en-US" sz="4000" b="1" dirty="0">
                <a:latin typeface="+mn-lt"/>
              </a:rPr>
              <a:t>n </a:t>
            </a:r>
            <a:r>
              <a:rPr lang="en-US" sz="4000" b="1" dirty="0" err="1">
                <a:latin typeface="+mn-lt"/>
              </a:rPr>
              <a:t>suspiciunea</a:t>
            </a:r>
            <a:r>
              <a:rPr lang="en-US" sz="4000" b="1" dirty="0">
                <a:latin typeface="+mn-lt"/>
              </a:rPr>
              <a:t> de </a:t>
            </a:r>
            <a:r>
              <a:rPr lang="en-US" sz="4000" b="1" dirty="0" err="1">
                <a:latin typeface="+mn-lt"/>
              </a:rPr>
              <a:t>pneumonie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asociat</a:t>
            </a:r>
            <a:r>
              <a:rPr lang="ro-RO" sz="4000" b="1" dirty="0">
                <a:latin typeface="+mn-lt"/>
              </a:rPr>
              <a:t>ă</a:t>
            </a:r>
            <a:r>
              <a:rPr lang="en-US" sz="4000" b="1" dirty="0">
                <a:latin typeface="+mn-lt"/>
              </a:rPr>
              <a:t> IAAM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20E24607-AB59-4747-BB69-0F38DBD1C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11" y="1676752"/>
            <a:ext cx="5283199" cy="3901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6C99B33-B580-4326-9CA9-3A2690A6BE8C}"/>
              </a:ext>
            </a:extLst>
          </p:cNvPr>
          <p:cNvSpPr/>
          <p:nvPr/>
        </p:nvSpPr>
        <p:spPr>
          <a:xfrm>
            <a:off x="79022" y="5831571"/>
            <a:ext cx="5226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solidFill>
                  <a:srgbClr val="2A2A2A"/>
                </a:solidFill>
                <a:latin typeface="Source Sans Pro"/>
              </a:rPr>
              <a:t>dup</a:t>
            </a:r>
            <a:r>
              <a:rPr lang="ro-RO" sz="1400" dirty="0">
                <a:solidFill>
                  <a:srgbClr val="2A2A2A"/>
                </a:solidFill>
                <a:latin typeface="Source Sans Pro"/>
              </a:rPr>
              <a:t>ă</a:t>
            </a:r>
            <a:r>
              <a:rPr lang="en-US" sz="1400" dirty="0">
                <a:solidFill>
                  <a:srgbClr val="2A2A2A"/>
                </a:solidFill>
                <a:latin typeface="Source Sans Pro"/>
              </a:rPr>
              <a:t> Guidelines for the management of adults with hospital-acquired, ventilator-associated, and healthcare-associated pneumonia, </a:t>
            </a:r>
            <a:r>
              <a:rPr lang="en-US" sz="1400" i="1" dirty="0">
                <a:solidFill>
                  <a:srgbClr val="2A2A2A"/>
                </a:solidFill>
                <a:latin typeface="Source Sans Pro"/>
              </a:rPr>
              <a:t>Am J Respir </a:t>
            </a:r>
            <a:r>
              <a:rPr lang="en-US" sz="1400" i="1" dirty="0" err="1">
                <a:solidFill>
                  <a:srgbClr val="2A2A2A"/>
                </a:solidFill>
                <a:latin typeface="Source Sans Pro"/>
              </a:rPr>
              <a:t>Crit</a:t>
            </a:r>
            <a:r>
              <a:rPr lang="en-US" sz="1400" i="1" dirty="0">
                <a:solidFill>
                  <a:srgbClr val="2A2A2A"/>
                </a:solidFill>
                <a:latin typeface="Source Sans Pro"/>
              </a:rPr>
              <a:t> Care Med </a:t>
            </a:r>
            <a:r>
              <a:rPr lang="en-US" sz="1400" dirty="0">
                <a:solidFill>
                  <a:srgbClr val="2A2A2A"/>
                </a:solidFill>
                <a:latin typeface="Source Sans Pro"/>
              </a:rPr>
              <a:t> , 2005, vol. 171 (pg. 388 -416)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AC1909-5AC9-4154-9EE8-5276D7F55FF1}"/>
              </a:ext>
            </a:extLst>
          </p:cNvPr>
          <p:cNvSpPr/>
          <p:nvPr/>
        </p:nvSpPr>
        <p:spPr>
          <a:xfrm>
            <a:off x="5564289" y="1510066"/>
            <a:ext cx="6390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000" dirty="0" err="1">
                <a:cs typeface="Arial" panose="020B0604020202020204" pitchFamily="34" charset="0"/>
              </a:rPr>
              <a:t>Colonizarea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este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dificil</a:t>
            </a:r>
            <a:r>
              <a:rPr lang="en-US" sz="2000" dirty="0">
                <a:cs typeface="Arial" panose="020B0604020202020204" pitchFamily="34" charset="0"/>
              </a:rPr>
              <a:t> de </a:t>
            </a:r>
            <a:r>
              <a:rPr lang="en-US" sz="2000" dirty="0" err="1">
                <a:cs typeface="Arial" panose="020B0604020202020204" pitchFamily="34" charset="0"/>
              </a:rPr>
              <a:t>diferen</a:t>
            </a:r>
            <a:r>
              <a:rPr lang="ro-RO" sz="2000" dirty="0">
                <a:cs typeface="Arial" panose="020B0604020202020204" pitchFamily="34" charset="0"/>
              </a:rPr>
              <a:t>ț</a:t>
            </a:r>
            <a:r>
              <a:rPr lang="en-US" sz="2000" dirty="0" err="1">
                <a:cs typeface="Arial" panose="020B0604020202020204" pitchFamily="34" charset="0"/>
              </a:rPr>
              <a:t>iat</a:t>
            </a:r>
            <a:r>
              <a:rPr lang="en-US" sz="2000" dirty="0">
                <a:cs typeface="Arial" panose="020B0604020202020204" pitchFamily="34" charset="0"/>
              </a:rPr>
              <a:t> de </a:t>
            </a:r>
            <a:r>
              <a:rPr lang="en-US" sz="2000" dirty="0" err="1">
                <a:cs typeface="Arial" panose="020B0604020202020204" pitchFamily="34" charset="0"/>
              </a:rPr>
              <a:t>infec</a:t>
            </a:r>
            <a:r>
              <a:rPr lang="ro-RO" sz="2000" dirty="0">
                <a:cs typeface="Arial" panose="020B0604020202020204" pitchFamily="34" charset="0"/>
              </a:rPr>
              <a:t>ț</a:t>
            </a:r>
            <a:r>
              <a:rPr lang="en-US" sz="2000" dirty="0" err="1">
                <a:cs typeface="Arial" panose="020B0604020202020204" pitchFamily="34" charset="0"/>
              </a:rPr>
              <a:t>ie</a:t>
            </a:r>
            <a:r>
              <a:rPr lang="en-US" sz="2000" dirty="0">
                <a:cs typeface="Arial" panose="020B0604020202020204" pitchFamily="34" charset="0"/>
              </a:rPr>
              <a:t>. </a:t>
            </a:r>
            <a:r>
              <a:rPr lang="en-US" sz="2000" dirty="0" err="1">
                <a:cs typeface="Arial" panose="020B0604020202020204" pitchFamily="34" charset="0"/>
              </a:rPr>
              <a:t>Factorii</a:t>
            </a:r>
            <a:r>
              <a:rPr lang="en-US" sz="2000" dirty="0">
                <a:cs typeface="Arial" panose="020B0604020202020204" pitchFamily="34" charset="0"/>
              </a:rPr>
              <a:t> care </a:t>
            </a:r>
            <a:r>
              <a:rPr lang="en-US" sz="2000" dirty="0" err="1">
                <a:cs typeface="Arial" panose="020B0604020202020204" pitchFamily="34" charset="0"/>
              </a:rPr>
              <a:t>pledeaz</a:t>
            </a:r>
            <a:r>
              <a:rPr lang="ro-RO" sz="2000" dirty="0">
                <a:cs typeface="Arial" panose="020B0604020202020204" pitchFamily="34" charset="0"/>
              </a:rPr>
              <a:t>ă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pentru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infec</a:t>
            </a:r>
            <a:r>
              <a:rPr lang="ro-RO" sz="2000" dirty="0">
                <a:cs typeface="Arial" panose="020B0604020202020204" pitchFamily="34" charset="0"/>
              </a:rPr>
              <a:t>ț</a:t>
            </a:r>
            <a:r>
              <a:rPr lang="en-US" sz="2000" dirty="0" err="1">
                <a:cs typeface="Arial" panose="020B0604020202020204" pitchFamily="34" charset="0"/>
              </a:rPr>
              <a:t>ie</a:t>
            </a:r>
            <a:r>
              <a:rPr lang="en-US" sz="2000" dirty="0">
                <a:cs typeface="Arial" panose="020B0604020202020204" pitchFamily="34" charset="0"/>
              </a:rPr>
              <a:t> sunt: a) </a:t>
            </a:r>
            <a:r>
              <a:rPr lang="en-US" sz="2000" dirty="0" err="1">
                <a:cs typeface="Arial" panose="020B0604020202020204" pitchFamily="34" charset="0"/>
              </a:rPr>
              <a:t>febra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o-RO" sz="2000" dirty="0">
                <a:cs typeface="Arial" panose="020B0604020202020204" pitchFamily="34" charset="0"/>
              </a:rPr>
              <a:t>ș</a:t>
            </a:r>
            <a:r>
              <a:rPr lang="en-US" sz="2000" dirty="0" err="1">
                <a:cs typeface="Arial" panose="020B0604020202020204" pitchFamily="34" charset="0"/>
              </a:rPr>
              <a:t>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leucocitoza</a:t>
            </a:r>
            <a:r>
              <a:rPr lang="en-US" sz="2000" dirty="0">
                <a:cs typeface="Arial" panose="020B0604020202020204" pitchFamily="34" charset="0"/>
              </a:rPr>
              <a:t>; b)</a:t>
            </a:r>
            <a:r>
              <a:rPr lang="en-US" sz="2000" dirty="0" err="1">
                <a:cs typeface="Arial" panose="020B0604020202020204" pitchFamily="34" charset="0"/>
              </a:rPr>
              <a:t>secre</a:t>
            </a:r>
            <a:r>
              <a:rPr lang="ro-RO" sz="2000" dirty="0">
                <a:cs typeface="Arial" panose="020B0604020202020204" pitchFamily="34" charset="0"/>
              </a:rPr>
              <a:t>ț</a:t>
            </a:r>
            <a:r>
              <a:rPr lang="en-US" sz="2000" dirty="0">
                <a:cs typeface="Arial" panose="020B0604020202020204" pitchFamily="34" charset="0"/>
              </a:rPr>
              <a:t>ii </a:t>
            </a:r>
            <a:r>
              <a:rPr lang="en-US" sz="2000" dirty="0" err="1">
                <a:cs typeface="Arial" panose="020B0604020202020204" pitchFamily="34" charset="0"/>
              </a:rPr>
              <a:t>respiratorii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purulente</a:t>
            </a:r>
            <a:r>
              <a:rPr lang="en-US" sz="2000" dirty="0">
                <a:cs typeface="Arial" panose="020B0604020202020204" pitchFamily="34" charset="0"/>
              </a:rPr>
              <a:t> ; c) </a:t>
            </a:r>
            <a:r>
              <a:rPr lang="en-US" sz="2000" dirty="0" err="1">
                <a:cs typeface="Arial" panose="020B0604020202020204" pitchFamily="34" charset="0"/>
              </a:rPr>
              <a:t>sc</a:t>
            </a:r>
            <a:r>
              <a:rPr lang="ro-RO" sz="2000" dirty="0">
                <a:cs typeface="Arial" panose="020B0604020202020204" pitchFamily="34" charset="0"/>
              </a:rPr>
              <a:t>ă</a:t>
            </a:r>
            <a:r>
              <a:rPr lang="en-US" sz="2000" dirty="0" err="1">
                <a:cs typeface="Arial" panose="020B0604020202020204" pitchFamily="34" charset="0"/>
              </a:rPr>
              <a:t>derea</a:t>
            </a:r>
            <a:r>
              <a:rPr lang="en-US" sz="2000" dirty="0">
                <a:cs typeface="Arial" panose="020B0604020202020204" pitchFamily="34" charset="0"/>
              </a:rPr>
              <a:t> PaO2; d) </a:t>
            </a:r>
            <a:r>
              <a:rPr lang="en-US" sz="2000" dirty="0" err="1">
                <a:cs typeface="Arial" panose="020B0604020202020204" pitchFamily="34" charset="0"/>
              </a:rPr>
              <a:t>extinderea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infiltratelor</a:t>
            </a:r>
            <a:r>
              <a:rPr lang="en-US" sz="2000" dirty="0">
                <a:cs typeface="Arial" panose="020B0604020202020204" pitchFamily="34" charset="0"/>
              </a:rPr>
              <a:t> la </a:t>
            </a:r>
            <a:r>
              <a:rPr lang="en-US" sz="2000" dirty="0" err="1">
                <a:cs typeface="Arial" panose="020B0604020202020204" pitchFamily="34" charset="0"/>
              </a:rPr>
              <a:t>radiografia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pulmonar</a:t>
            </a:r>
            <a:r>
              <a:rPr lang="ro-RO" sz="2000" dirty="0">
                <a:cs typeface="Arial" panose="020B0604020202020204" pitchFamily="34" charset="0"/>
              </a:rPr>
              <a:t>ă</a:t>
            </a:r>
            <a:r>
              <a:rPr lang="en-US" sz="2000" dirty="0">
                <a:cs typeface="Arial" panose="020B0604020202020204" pitchFamily="34" charset="0"/>
              </a:rPr>
              <a:t>; e) </a:t>
            </a:r>
            <a:r>
              <a:rPr lang="en-US" sz="2000" dirty="0" err="1">
                <a:cs typeface="Arial" panose="020B0604020202020204" pitchFamily="34" charset="0"/>
              </a:rPr>
              <a:t>frotiul</a:t>
            </a:r>
            <a:r>
              <a:rPr lang="en-US" sz="2000" dirty="0">
                <a:cs typeface="Arial" panose="020B0604020202020204" pitchFamily="34" charset="0"/>
              </a:rPr>
              <a:t> Gram din </a:t>
            </a:r>
            <a:r>
              <a:rPr lang="en-US" sz="2000" dirty="0" err="1">
                <a:cs typeface="Arial" panose="020B0604020202020204" pitchFamily="34" charset="0"/>
              </a:rPr>
              <a:t>sput</a:t>
            </a:r>
            <a:r>
              <a:rPr lang="ro-RO" sz="2000" dirty="0">
                <a:cs typeface="Arial" panose="020B0604020202020204" pitchFamily="34" charset="0"/>
              </a:rPr>
              <a:t>ă</a:t>
            </a:r>
            <a:r>
              <a:rPr lang="en-US" sz="2000" dirty="0">
                <a:cs typeface="Arial" panose="020B0604020202020204" pitchFamily="34" charset="0"/>
              </a:rPr>
              <a:t> cu </a:t>
            </a:r>
            <a:r>
              <a:rPr lang="en-US" sz="2000" dirty="0" err="1">
                <a:cs typeface="Arial" panose="020B0604020202020204" pitchFamily="34" charset="0"/>
              </a:rPr>
              <a:t>predominen</a:t>
            </a:r>
            <a:r>
              <a:rPr lang="ro-RO" sz="2000" dirty="0">
                <a:cs typeface="Arial" panose="020B0604020202020204" pitchFamily="34" charset="0"/>
              </a:rPr>
              <a:t>ț</a:t>
            </a:r>
            <a:r>
              <a:rPr lang="en-US" sz="2000" dirty="0">
                <a:cs typeface="Arial" panose="020B0604020202020204" pitchFamily="34" charset="0"/>
              </a:rPr>
              <a:t>a PMN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C634E3-26F6-4E5D-B747-6B512D2C0B94}"/>
              </a:ext>
            </a:extLst>
          </p:cNvPr>
          <p:cNvSpPr txBox="1"/>
          <p:nvPr/>
        </p:nvSpPr>
        <p:spPr>
          <a:xfrm>
            <a:off x="5613804" y="3209004"/>
            <a:ext cx="634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empiric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spectru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iat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dup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recoltarea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antioanelor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cultur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cateter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aspirație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pacienții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intuba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trebuie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ajustat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func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rezultatele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antibiogramei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cultur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spunsul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clinic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580DD0A-2729-417B-8BAD-FCC5419909B8}"/>
              </a:ext>
            </a:extLst>
          </p:cNvPr>
          <p:cNvSpPr/>
          <p:nvPr/>
        </p:nvSpPr>
        <p:spPr>
          <a:xfrm>
            <a:off x="5663319" y="4510722"/>
            <a:ext cx="6336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Factorii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specifici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rezistenți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Internare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UTI, VAP  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antibiotic recent (precedent 90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niveluri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ridicate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rezistenței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comunitate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unit</a:t>
            </a:r>
            <a:r>
              <a:rPr lang="ro-R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medicale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cronica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imunodepresia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chimioterapie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sedin</a:t>
            </a:r>
            <a:r>
              <a:rPr lang="ro-R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hemodializ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ultimele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30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0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437221B-F9DC-439E-A814-9493C99D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8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Utilizarea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inadecvată</a:t>
            </a:r>
            <a:r>
              <a:rPr lang="en-US" sz="4000" b="1" dirty="0">
                <a:latin typeface="+mn-lt"/>
              </a:rPr>
              <a:t> a </a:t>
            </a:r>
            <a:r>
              <a:rPr lang="en-US" sz="4000" b="1" dirty="0" err="1">
                <a:latin typeface="+mn-lt"/>
              </a:rPr>
              <a:t>antibioticelor</a:t>
            </a:r>
            <a:endParaRPr lang="en-US" sz="40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CF90F8B-4EA2-4BD4-A78E-1A7F7877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9" y="1778000"/>
            <a:ext cx="10515600" cy="4562652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Nu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utilizează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datele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locale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sensibilitate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spectru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necesar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Tratarea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contaminării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colonizării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 pe 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infecție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invazivă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excesiv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continuarea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antibioticului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atunci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infecția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vindecată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program realist,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adaptabil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implică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spitalului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supravegherea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rezistenței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antimicrobiene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utilizare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antibioticelor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57132B-6017-427E-9E7E-6A9561579911}"/>
              </a:ext>
            </a:extLst>
          </p:cNvPr>
          <p:cNvSpPr/>
          <p:nvPr/>
        </p:nvSpPr>
        <p:spPr>
          <a:xfrm>
            <a:off x="633589" y="4059326"/>
            <a:ext cx="9231488" cy="15352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0570EEC-B400-4446-8F2A-4A1B905CBD7C}"/>
              </a:ext>
            </a:extLst>
          </p:cNvPr>
          <p:cNvCxnSpPr/>
          <p:nvPr/>
        </p:nvCxnSpPr>
        <p:spPr>
          <a:xfrm flipV="1">
            <a:off x="5249333" y="3522133"/>
            <a:ext cx="0" cy="428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0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C04536-D1EB-4507-96EA-18053D5A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1578" cy="11024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Tratamente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celui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etiologic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A8B2FD-501D-4709-B777-E55BC3F9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 err="1"/>
              <a:t>ia</a:t>
            </a:r>
            <a:r>
              <a:rPr lang="en-US" sz="2400" dirty="0"/>
              <a:t> de </a:t>
            </a:r>
            <a:r>
              <a:rPr lang="en-US" sz="2400" dirty="0" err="1"/>
              <a:t>plag</a:t>
            </a:r>
            <a:r>
              <a:rPr lang="ro-RO" sz="2400" dirty="0"/>
              <a:t>ă</a:t>
            </a:r>
            <a:r>
              <a:rPr lang="en-US" sz="2400" dirty="0"/>
              <a:t> chirurgical</a:t>
            </a:r>
            <a:r>
              <a:rPr lang="ro-RO" sz="2400" dirty="0"/>
              <a:t>ă</a:t>
            </a:r>
            <a:r>
              <a:rPr lang="en-US" sz="2400" dirty="0"/>
              <a:t> – </a:t>
            </a:r>
            <a:r>
              <a:rPr lang="en-US" sz="2400" dirty="0" err="1"/>
              <a:t>drenaj</a:t>
            </a:r>
            <a:r>
              <a:rPr lang="en-US" sz="2400" dirty="0"/>
              <a:t>, </a:t>
            </a:r>
            <a:r>
              <a:rPr lang="en-US" sz="2400" dirty="0" err="1"/>
              <a:t>excizia</a:t>
            </a:r>
            <a:r>
              <a:rPr lang="en-US" sz="2400" dirty="0"/>
              <a:t> </a:t>
            </a:r>
            <a:r>
              <a:rPr lang="en-US" sz="2400" dirty="0" err="1"/>
              <a:t>materialului</a:t>
            </a:r>
            <a:r>
              <a:rPr lang="en-US" sz="2400" dirty="0"/>
              <a:t> </a:t>
            </a:r>
            <a:r>
              <a:rPr lang="en-US" sz="2400" dirty="0" err="1"/>
              <a:t>infectat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necrotic</a:t>
            </a:r>
          </a:p>
          <a:p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 err="1"/>
              <a:t>ia</a:t>
            </a:r>
            <a:r>
              <a:rPr lang="en-US" sz="2400" dirty="0"/>
              <a:t> de </a:t>
            </a:r>
            <a:r>
              <a:rPr lang="en-US" sz="2400" dirty="0" err="1"/>
              <a:t>cateter</a:t>
            </a:r>
            <a:r>
              <a:rPr lang="en-US" sz="2400" dirty="0"/>
              <a:t> -</a:t>
            </a:r>
            <a:r>
              <a:rPr lang="en-US" sz="2400" b="1" i="1" dirty="0"/>
              <a:t> </a:t>
            </a:r>
            <a:r>
              <a:rPr lang="en-US" sz="2400" dirty="0" err="1"/>
              <a:t>schimbarea</a:t>
            </a:r>
            <a:r>
              <a:rPr lang="en-US" sz="2400" dirty="0"/>
              <a:t> </a:t>
            </a:r>
            <a:r>
              <a:rPr lang="en-US" sz="2400" dirty="0" err="1"/>
              <a:t>cateterului</a:t>
            </a:r>
            <a:r>
              <a:rPr lang="en-US" sz="2400" dirty="0"/>
              <a:t> </a:t>
            </a:r>
            <a:r>
              <a:rPr lang="ro-RO" sz="2400" dirty="0"/>
              <a:t>î</a:t>
            </a:r>
            <a:r>
              <a:rPr lang="en-US" sz="2400" dirty="0"/>
              <a:t>n </a:t>
            </a:r>
            <a:r>
              <a:rPr lang="en-US" sz="2400" dirty="0" err="1"/>
              <a:t>cazurile</a:t>
            </a:r>
            <a:r>
              <a:rPr lang="en-US" sz="2400" dirty="0"/>
              <a:t> cu </a:t>
            </a:r>
            <a:r>
              <a:rPr lang="en-US" sz="2400" dirty="0" err="1"/>
              <a:t>bacteriemii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fungemii</a:t>
            </a:r>
            <a:r>
              <a:rPr lang="en-US" sz="2400" dirty="0"/>
              <a:t>; </a:t>
            </a:r>
          </a:p>
          <a:p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urinar</a:t>
            </a:r>
            <a:r>
              <a:rPr lang="ro-RO" sz="2400" dirty="0"/>
              <a:t>ă</a:t>
            </a:r>
            <a:r>
              <a:rPr lang="en-US" sz="2400" dirty="0"/>
              <a:t> - </a:t>
            </a:r>
            <a:r>
              <a:rPr lang="en-US" sz="2400" dirty="0" err="1"/>
              <a:t>stabilirea</a:t>
            </a:r>
            <a:r>
              <a:rPr lang="en-US" sz="2400" dirty="0"/>
              <a:t> </a:t>
            </a:r>
            <a:r>
              <a:rPr lang="en-US" sz="2400" dirty="0" err="1"/>
              <a:t>necesit</a:t>
            </a:r>
            <a:r>
              <a:rPr lang="ro-RO" sz="2400" dirty="0" err="1"/>
              <a:t>ăț</a:t>
            </a:r>
            <a:r>
              <a:rPr lang="en-US" sz="2400" dirty="0"/>
              <a:t>ii de men</a:t>
            </a:r>
            <a:r>
              <a:rPr lang="ro-RO" sz="2400" dirty="0"/>
              <a:t>ț</a:t>
            </a:r>
            <a:r>
              <a:rPr lang="en-US" sz="2400" dirty="0" err="1"/>
              <a:t>inere</a:t>
            </a:r>
            <a:r>
              <a:rPr lang="en-US" sz="2400" dirty="0"/>
              <a:t> a </a:t>
            </a:r>
            <a:r>
              <a:rPr lang="en-US" sz="2400" dirty="0" err="1"/>
              <a:t>sondei</a:t>
            </a:r>
            <a:r>
              <a:rPr lang="en-US" sz="2400" dirty="0"/>
              <a:t> </a:t>
            </a:r>
            <a:r>
              <a:rPr lang="en-US" sz="2400" dirty="0" err="1"/>
              <a:t>vezicale</a:t>
            </a:r>
            <a:endParaRPr lang="en-US" sz="2400" dirty="0"/>
          </a:p>
          <a:p>
            <a:r>
              <a:rPr lang="en-US" sz="2400" dirty="0" err="1" smtClean="0"/>
              <a:t>Gastroenterit</a:t>
            </a:r>
            <a:r>
              <a:rPr lang="ro-RO" sz="2400" dirty="0"/>
              <a:t>e</a:t>
            </a:r>
            <a:r>
              <a:rPr lang="en-US" sz="2400" dirty="0" smtClean="0"/>
              <a:t> </a:t>
            </a:r>
            <a:r>
              <a:rPr lang="en-US" sz="2400" dirty="0" err="1"/>
              <a:t>virale</a:t>
            </a:r>
            <a:r>
              <a:rPr lang="en-US" sz="2400" dirty="0"/>
              <a:t> – </a:t>
            </a:r>
            <a:r>
              <a:rPr lang="en-US" sz="2400" dirty="0" err="1"/>
              <a:t>bo</a:t>
            </a:r>
            <a:r>
              <a:rPr lang="ro-RO" sz="2400" dirty="0"/>
              <a:t>li</a:t>
            </a:r>
            <a:r>
              <a:rPr lang="en-US" sz="2400" dirty="0"/>
              <a:t> cu </a:t>
            </a:r>
            <a:r>
              <a:rPr lang="en-US" sz="2400" dirty="0" err="1"/>
              <a:t>evolu</a:t>
            </a:r>
            <a:r>
              <a:rPr lang="ro-RO" sz="2400" dirty="0"/>
              <a:t>ț</a:t>
            </a:r>
            <a:r>
              <a:rPr lang="en-US" sz="2400" dirty="0" err="1"/>
              <a:t>ie</a:t>
            </a:r>
            <a:r>
              <a:rPr lang="en-US" sz="2400" dirty="0"/>
              <a:t> </a:t>
            </a:r>
            <a:r>
              <a:rPr lang="en-US" sz="2400" dirty="0" err="1"/>
              <a:t>autolimitat</a:t>
            </a:r>
            <a:r>
              <a:rPr lang="ro-RO" sz="2400" dirty="0"/>
              <a:t>ă</a:t>
            </a:r>
            <a:r>
              <a:rPr lang="en-US" sz="2400" dirty="0"/>
              <a:t> care </a:t>
            </a:r>
            <a:r>
              <a:rPr lang="en-US" sz="2400" dirty="0" err="1"/>
              <a:t>necesit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dirty="0" err="1"/>
              <a:t>tratament</a:t>
            </a:r>
            <a:r>
              <a:rPr lang="en-US" sz="2400" dirty="0"/>
              <a:t> </a:t>
            </a:r>
            <a:r>
              <a:rPr lang="en-US" sz="2400" dirty="0" err="1"/>
              <a:t>suportiv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Tratarea</a:t>
            </a:r>
            <a:r>
              <a:rPr lang="en-US" sz="2400" dirty="0"/>
              <a:t> IAAM </a:t>
            </a:r>
            <a:r>
              <a:rPr lang="en-US" sz="2400" dirty="0" err="1"/>
              <a:t>prelunge</a:t>
            </a:r>
            <a:r>
              <a:rPr lang="ro-RO" sz="2400" dirty="0"/>
              <a:t>ș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durata</a:t>
            </a:r>
            <a:r>
              <a:rPr lang="en-US" sz="2400" dirty="0"/>
              <a:t> de </a:t>
            </a:r>
            <a:r>
              <a:rPr lang="en-US" sz="2400" dirty="0" err="1"/>
              <a:t>spitalizare</a:t>
            </a:r>
            <a:r>
              <a:rPr lang="en-US" sz="2400" dirty="0"/>
              <a:t> a </a:t>
            </a:r>
            <a:r>
              <a:rPr lang="en-US" sz="2400" dirty="0" err="1"/>
              <a:t>pacien</a:t>
            </a:r>
            <a:r>
              <a:rPr lang="ro-RO" sz="2400" dirty="0"/>
              <a:t>ț</a:t>
            </a:r>
            <a:r>
              <a:rPr lang="en-US" sz="2400" dirty="0" err="1"/>
              <a:t>ilor</a:t>
            </a:r>
            <a:r>
              <a:rPr lang="en-US" sz="2400" dirty="0"/>
              <a:t>: </a:t>
            </a:r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/>
              <a:t>ii </a:t>
            </a:r>
            <a:r>
              <a:rPr lang="en-US" sz="2400" dirty="0" err="1"/>
              <a:t>urinare</a:t>
            </a:r>
            <a:r>
              <a:rPr lang="en-US" sz="2400" dirty="0"/>
              <a:t> - 10-14 </a:t>
            </a:r>
            <a:r>
              <a:rPr lang="en-US" sz="2400" dirty="0" err="1"/>
              <a:t>zile</a:t>
            </a:r>
            <a:r>
              <a:rPr lang="en-US" sz="2400" dirty="0"/>
              <a:t>; VAP- 14-21 </a:t>
            </a:r>
            <a:r>
              <a:rPr lang="en-US" sz="2400" dirty="0" err="1"/>
              <a:t>zile</a:t>
            </a:r>
            <a:r>
              <a:rPr lang="en-US" sz="2400" dirty="0"/>
              <a:t>; </a:t>
            </a:r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/>
              <a:t>ii </a:t>
            </a:r>
            <a:r>
              <a:rPr lang="en-US" sz="2400" dirty="0" err="1"/>
              <a:t>cateter</a:t>
            </a:r>
            <a:r>
              <a:rPr lang="en-US" sz="2400" dirty="0"/>
              <a:t> -  10 - 15 </a:t>
            </a:r>
            <a:r>
              <a:rPr lang="en-US" sz="2400" dirty="0" err="1"/>
              <a:t>zile</a:t>
            </a:r>
            <a:r>
              <a:rPr lang="en-US" sz="2400" dirty="0"/>
              <a:t> ; </a:t>
            </a:r>
            <a:r>
              <a:rPr lang="en-US" sz="2400" dirty="0" err="1"/>
              <a:t>infec</a:t>
            </a:r>
            <a:r>
              <a:rPr lang="ro-RO" sz="2400" dirty="0"/>
              <a:t>ț</a:t>
            </a:r>
            <a:r>
              <a:rPr lang="en-US" sz="2400" dirty="0"/>
              <a:t>ii de </a:t>
            </a:r>
            <a:r>
              <a:rPr lang="en-US" sz="2400" dirty="0" err="1"/>
              <a:t>plag</a:t>
            </a:r>
            <a:r>
              <a:rPr lang="ro-RO" sz="2400" dirty="0"/>
              <a:t>ă</a:t>
            </a:r>
            <a:r>
              <a:rPr lang="en-US" sz="2400" dirty="0"/>
              <a:t> chirurgical</a:t>
            </a:r>
            <a:r>
              <a:rPr lang="ro-RO" sz="2400" dirty="0"/>
              <a:t>ă</a:t>
            </a:r>
            <a:r>
              <a:rPr lang="en-US" sz="2400" dirty="0"/>
              <a:t> 7 </a:t>
            </a:r>
            <a:r>
              <a:rPr lang="en-US" sz="2400" dirty="0" err="1"/>
              <a:t>zile</a:t>
            </a:r>
            <a:r>
              <a:rPr lang="ro-RO" sz="2400" dirty="0"/>
              <a:t>          creșterea costului spitalizării</a:t>
            </a: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44D7C39-43C3-493E-B03E-3B1A8BBDBFDD}"/>
              </a:ext>
            </a:extLst>
          </p:cNvPr>
          <p:cNvCxnSpPr/>
          <p:nvPr/>
        </p:nvCxnSpPr>
        <p:spPr>
          <a:xfrm>
            <a:off x="1456267" y="5328356"/>
            <a:ext cx="383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84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4FE1C-D536-44CD-86D1-BE9C7D22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98067" cy="9669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PREVENIREA IAAM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CF533A7-CD8D-41CE-B724-5FF412FF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44" y="182544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NHSN (National Healthcare Safety Network)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succesorul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NNIS (National Nosocomial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Surveillance System) este un program al CDC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(Centers for Disease Control and Prevention) de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supraveghere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datelor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raportate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spitale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conform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defini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Aproximativ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20-30% din IAAM pot fi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prevenite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intensive de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igienă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Inciden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sanguine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cateteriz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pneumoniei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ventila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(VAP) au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semnificativ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datorit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progreselor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nregistrate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019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94DBE5-934D-463F-8392-6CFB938E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23844" cy="8653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>
                <a:latin typeface="+mn-lt"/>
                <a:cs typeface="Arial" panose="020B0604020202020204" pitchFamily="34" charset="0"/>
              </a:rPr>
              <a:t>Prevenire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o-RO" sz="4000" b="1" dirty="0">
                <a:latin typeface="+mn-lt"/>
                <a:cs typeface="Arial" panose="020B0604020202020204" pitchFamily="34" charset="0"/>
              </a:rPr>
              <a:t>ș</a:t>
            </a:r>
            <a:r>
              <a:rPr lang="en-US" sz="4000" b="1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 control IAAM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5D271-C63C-4ED1-ADD0-C9477ED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546577"/>
            <a:ext cx="10890956" cy="4809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</a:t>
            </a:r>
            <a:r>
              <a:rPr lang="en-US" dirty="0"/>
              <a:t> 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Izolarea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surselor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purt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tori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germeni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multirezisten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antibiotice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(MRSA, CRE)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pacien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contagiozitate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ridicat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(ex: SARS,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gripa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varicela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izbucniri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tip epidemic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instituirea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izol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cohort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inclusiv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cazul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o-RO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suri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</a:t>
            </a:r>
            <a:r>
              <a:rPr lang="ro-RO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</a:t>
            </a:r>
            <a:r>
              <a:rPr lang="ro-RO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transmitere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igiena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spitaliceasc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asigurarea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construc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spa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circuitelor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adecvate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aprovizionare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cu ap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ndep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rtarea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reziduurilor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sterilizare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dezinfec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dezinsec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igiena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“cross infection”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alegerea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procedurilor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av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minim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respectarea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protocoalelor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asepsie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antisepsie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instruirea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aplicarea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protocoalelor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IAAM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8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4EC8B-35C7-4691-ABB0-8C2D2F67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</a:t>
            </a:r>
            <a:r>
              <a:rPr lang="ro-RO" dirty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 actual</a:t>
            </a:r>
            <a:r>
              <a:rPr lang="ro-RO" dirty="0" smtClean="0"/>
              <a:t>ă 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17094E2-55A8-4062-92D3-AD788593B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850" y="2156177"/>
            <a:ext cx="4368772" cy="4448411"/>
          </a:xfrm>
          <a:prstGeom prst="rect">
            <a:avLst/>
          </a:prstGeom>
        </p:spPr>
      </p:pic>
      <p:pic>
        <p:nvPicPr>
          <p:cNvPr id="5" name="Content Placeholder 3" descr="MCPE01590_0000[1]">
            <a:extLst>
              <a:ext uri="{FF2B5EF4-FFF2-40B4-BE49-F238E27FC236}">
                <a16:creationId xmlns:a16="http://schemas.microsoft.com/office/drawing/2014/main" xmlns="" id="{D1465F4B-6AEB-4EF0-9493-D9D73719CD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908" y="2238817"/>
            <a:ext cx="4161242" cy="3464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73C4F6-E44A-46CB-B1C0-097774FFA2F9}"/>
              </a:ext>
            </a:extLst>
          </p:cNvPr>
          <p:cNvSpPr txBox="1"/>
          <p:nvPr/>
        </p:nvSpPr>
        <p:spPr>
          <a:xfrm>
            <a:off x="2878668" y="3771238"/>
            <a:ext cx="118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IAAM</a:t>
            </a:r>
          </a:p>
        </p:txBody>
      </p:sp>
    </p:spTree>
    <p:extLst>
      <p:ext uri="{BB962C8B-B14F-4D97-AF65-F5344CB8AC3E}">
        <p14:creationId xmlns:p14="http://schemas.microsoft.com/office/powerpoint/2010/main" val="3432287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3E812F-2147-427E-8529-61FFD769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56" y="16562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ro-RO" sz="2200" b="1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suri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 legate de </a:t>
            </a:r>
            <a:r>
              <a:rPr 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receptivitatea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 la </a:t>
            </a:r>
            <a:r>
              <a:rPr lang="ro-RO" sz="2200" b="1" dirty="0">
                <a:solidFill>
                  <a:srgbClr val="FF0000"/>
                </a:solidFill>
                <a:cs typeface="Arial" panose="020B0604020202020204" pitchFamily="34" charset="0"/>
              </a:rPr>
              <a:t>î</a:t>
            </a:r>
            <a:r>
              <a:rPr 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mboln</a:t>
            </a:r>
            <a:r>
              <a:rPr lang="ro-RO" sz="2200" b="1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vire</a:t>
            </a:r>
            <a:endParaRPr lang="en-US" sz="2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-  </a:t>
            </a:r>
            <a:r>
              <a:rPr lang="en-US" sz="2200" dirty="0" err="1">
                <a:cs typeface="Arial" panose="020B0604020202020204" pitchFamily="34" charset="0"/>
              </a:rPr>
              <a:t>izolarea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persoanelor</a:t>
            </a:r>
            <a:r>
              <a:rPr lang="en-US" sz="2200" dirty="0">
                <a:cs typeface="Arial" panose="020B0604020202020204" pitchFamily="34" charset="0"/>
              </a:rPr>
              <a:t> receptive, </a:t>
            </a:r>
            <a:r>
              <a:rPr lang="en-US" sz="2200" dirty="0" err="1">
                <a:cs typeface="Arial" panose="020B0604020202020204" pitchFamily="34" charset="0"/>
              </a:rPr>
              <a:t>reducerea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duratei</a:t>
            </a:r>
            <a:r>
              <a:rPr lang="en-US" sz="2200" dirty="0">
                <a:cs typeface="Arial" panose="020B0604020202020204" pitchFamily="34" charset="0"/>
              </a:rPr>
              <a:t> de </a:t>
            </a:r>
            <a:r>
              <a:rPr lang="en-US" sz="2200" dirty="0" err="1">
                <a:cs typeface="Arial" panose="020B0604020202020204" pitchFamily="34" charset="0"/>
              </a:rPr>
              <a:t>spitalizare</a:t>
            </a:r>
            <a:endParaRPr lang="en-US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 -  m</a:t>
            </a:r>
            <a:r>
              <a:rPr lang="ro-RO" sz="2200" dirty="0">
                <a:cs typeface="Arial" panose="020B0604020202020204" pitchFamily="34" charset="0"/>
              </a:rPr>
              <a:t>ă</a:t>
            </a:r>
            <a:r>
              <a:rPr lang="en-US" sz="2200" dirty="0" err="1">
                <a:cs typeface="Arial" panose="020B0604020202020204" pitchFamily="34" charset="0"/>
              </a:rPr>
              <a:t>suri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profilactice</a:t>
            </a:r>
            <a:r>
              <a:rPr lang="en-US" sz="2200" dirty="0">
                <a:cs typeface="Arial" panose="020B0604020202020204" pitchFamily="34" charset="0"/>
              </a:rPr>
              <a:t>: </a:t>
            </a:r>
            <a:r>
              <a:rPr lang="en-US" sz="2200" dirty="0" err="1">
                <a:cs typeface="Arial" panose="020B0604020202020204" pitchFamily="34" charset="0"/>
              </a:rPr>
              <a:t>chimioprofilaxie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vaccin</a:t>
            </a:r>
            <a:r>
              <a:rPr lang="ro-RO" sz="2200" dirty="0">
                <a:cs typeface="Arial" panose="020B0604020202020204" pitchFamily="34" charset="0"/>
              </a:rPr>
              <a:t>ă</a:t>
            </a:r>
            <a:r>
              <a:rPr lang="en-US" sz="2200" dirty="0" err="1">
                <a:cs typeface="Arial" panose="020B0604020202020204" pitchFamily="34" charset="0"/>
              </a:rPr>
              <a:t>ri</a:t>
            </a:r>
            <a:r>
              <a:rPr lang="en-US" sz="2200" dirty="0">
                <a:cs typeface="Arial" panose="020B0604020202020204" pitchFamily="34" charset="0"/>
              </a:rPr>
              <a:t> (Anti VHB, </a:t>
            </a:r>
            <a:r>
              <a:rPr lang="en-US" sz="2200" dirty="0" err="1">
                <a:cs typeface="Arial" panose="020B0604020202020204" pitchFamily="34" charset="0"/>
              </a:rPr>
              <a:t>antigripal</a:t>
            </a:r>
            <a:r>
              <a:rPr lang="ro-RO" sz="2200" dirty="0">
                <a:cs typeface="Arial" panose="020B0604020202020204" pitchFamily="34" charset="0"/>
              </a:rPr>
              <a:t>ă</a:t>
            </a:r>
            <a:r>
              <a:rPr lang="en-US" sz="2200" dirty="0">
                <a:cs typeface="Arial" panose="020B0604020202020204" pitchFamily="34" charset="0"/>
              </a:rPr>
              <a:t>), </a:t>
            </a:r>
            <a:r>
              <a:rPr lang="en-US" sz="2200" dirty="0" err="1">
                <a:cs typeface="Arial" panose="020B0604020202020204" pitchFamily="34" charset="0"/>
              </a:rPr>
              <a:t>protocoale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pentru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personalul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expus</a:t>
            </a:r>
            <a:r>
              <a:rPr lang="en-US" sz="2200" dirty="0">
                <a:cs typeface="Arial" panose="020B0604020202020204" pitchFamily="34" charset="0"/>
              </a:rPr>
              <a:t> la </a:t>
            </a:r>
            <a:r>
              <a:rPr lang="en-US" sz="2200" dirty="0" err="1">
                <a:cs typeface="Arial" panose="020B0604020202020204" pitchFamily="34" charset="0"/>
              </a:rPr>
              <a:t>boli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contagioase</a:t>
            </a:r>
            <a:r>
              <a:rPr lang="en-US" sz="2200" dirty="0">
                <a:cs typeface="Arial" panose="020B0604020202020204" pitchFamily="34" charset="0"/>
              </a:rPr>
              <a:t> (</a:t>
            </a:r>
            <a:r>
              <a:rPr lang="en-US" sz="2200" dirty="0" err="1">
                <a:cs typeface="Arial" panose="020B0604020202020204" pitchFamily="34" charset="0"/>
              </a:rPr>
              <a:t>exemplu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profilaxia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postexpunere</a:t>
            </a:r>
            <a:r>
              <a:rPr lang="en-US" sz="2200" dirty="0">
                <a:cs typeface="Arial" panose="020B0604020202020204" pitchFamily="34" charset="0"/>
              </a:rPr>
              <a:t> HIV, HBV)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●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“Stewardship” antibiotic </a:t>
            </a:r>
            <a:r>
              <a:rPr lang="en-US" sz="2200" dirty="0" err="1">
                <a:cs typeface="Arial" panose="020B0604020202020204" pitchFamily="34" charset="0"/>
              </a:rPr>
              <a:t>pentru</a:t>
            </a:r>
            <a:r>
              <a:rPr lang="en-US" sz="2200" dirty="0">
                <a:cs typeface="Arial" panose="020B0604020202020204" pitchFamily="34" charset="0"/>
              </a:rPr>
              <a:t> a </a:t>
            </a:r>
            <a:r>
              <a:rPr lang="en-US" sz="2200" dirty="0" err="1">
                <a:cs typeface="Arial" panose="020B0604020202020204" pitchFamily="34" charset="0"/>
              </a:rPr>
              <a:t>limita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emergen</a:t>
            </a:r>
            <a:r>
              <a:rPr lang="ro-RO" sz="2200" dirty="0">
                <a:cs typeface="Arial" panose="020B0604020202020204" pitchFamily="34" charset="0"/>
              </a:rPr>
              <a:t>ț</a:t>
            </a:r>
            <a:r>
              <a:rPr lang="en-US" sz="2200" dirty="0">
                <a:cs typeface="Arial" panose="020B0604020202020204" pitchFamily="34" charset="0"/>
              </a:rPr>
              <a:t>a de </a:t>
            </a:r>
            <a:r>
              <a:rPr lang="en-US" sz="2200" dirty="0" err="1">
                <a:cs typeface="Arial" panose="020B0604020202020204" pitchFamily="34" charset="0"/>
              </a:rPr>
              <a:t>mutante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rezistente</a:t>
            </a:r>
            <a:r>
              <a:rPr lang="en-US" sz="2200" dirty="0">
                <a:cs typeface="Arial" panose="020B0604020202020204" pitchFamily="34" charset="0"/>
              </a:rPr>
              <a:t> care </a:t>
            </a:r>
            <a:r>
              <a:rPr lang="en-US" sz="2200" dirty="0" err="1">
                <a:cs typeface="Arial" panose="020B0604020202020204" pitchFamily="34" charset="0"/>
              </a:rPr>
              <a:t>dau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gravitatea</a:t>
            </a:r>
            <a:r>
              <a:rPr lang="en-US" sz="2200" dirty="0">
                <a:cs typeface="Arial" panose="020B0604020202020204" pitchFamily="34" charset="0"/>
              </a:rPr>
              <a:t> IAAM 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● </a:t>
            </a:r>
            <a:r>
              <a:rPr lang="en-US" sz="2200" dirty="0" err="1">
                <a:cs typeface="Arial" panose="020B0604020202020204" pitchFamily="34" charset="0"/>
              </a:rPr>
              <a:t>supraveghere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ro-RO" sz="2200" dirty="0">
                <a:cs typeface="Arial" panose="020B0604020202020204" pitchFamily="34" charset="0"/>
              </a:rPr>
              <a:t>ș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control </a:t>
            </a:r>
            <a:r>
              <a:rPr lang="en-US" sz="2200" dirty="0" err="1">
                <a:cs typeface="Arial" panose="020B0604020202020204" pitchFamily="34" charset="0"/>
              </a:rPr>
              <a:t>permanente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monitorizarea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sz="2200" dirty="0">
                <a:solidFill>
                  <a:srgbClr val="FF0000"/>
                </a:solidFill>
                <a:cs typeface="Arial" panose="020B0604020202020204" pitchFamily="34" charset="0"/>
              </a:rPr>
              <a:t>ș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declararea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cazurilor</a:t>
            </a:r>
            <a:endParaRPr 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●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colaborare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interdisciplinar</a:t>
            </a:r>
            <a:r>
              <a:rPr lang="ro-RO" sz="2200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(</a:t>
            </a:r>
            <a:r>
              <a:rPr lang="en-US" sz="2200" dirty="0" err="1">
                <a:cs typeface="Arial" panose="020B0604020202020204" pitchFamily="34" charset="0"/>
              </a:rPr>
              <a:t>epidemiolog</a:t>
            </a:r>
            <a:r>
              <a:rPr lang="en-US" sz="2200" dirty="0">
                <a:cs typeface="Arial" panose="020B0604020202020204" pitchFamily="34" charset="0"/>
              </a:rPr>
              <a:t>, clinician, </a:t>
            </a:r>
            <a:r>
              <a:rPr lang="en-US" sz="2200" dirty="0" err="1">
                <a:cs typeface="Arial" panose="020B0604020202020204" pitchFamily="34" charset="0"/>
              </a:rPr>
              <a:t>microbiolog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US" sz="2200" dirty="0" err="1">
                <a:cs typeface="Arial" panose="020B0604020202020204" pitchFamily="34" charset="0"/>
              </a:rPr>
              <a:t>conducerea</a:t>
            </a:r>
            <a:r>
              <a:rPr lang="en-US" sz="2200" dirty="0">
                <a:cs typeface="Arial" panose="020B0604020202020204" pitchFamily="34" charset="0"/>
              </a:rPr>
              <a:t> unit</a:t>
            </a:r>
            <a:r>
              <a:rPr lang="ro-RO" sz="2200" dirty="0" err="1">
                <a:cs typeface="Arial" panose="020B0604020202020204" pitchFamily="34" charset="0"/>
              </a:rPr>
              <a:t>ăț</a:t>
            </a:r>
            <a:r>
              <a:rPr lang="en-US" sz="2200" dirty="0">
                <a:cs typeface="Arial" panose="020B0604020202020204" pitchFamily="34" charset="0"/>
              </a:rPr>
              <a:t>ii). </a:t>
            </a:r>
            <a:r>
              <a:rPr lang="en-US" sz="2200" dirty="0" err="1">
                <a:cs typeface="Arial" panose="020B0604020202020204" pitchFamily="34" charset="0"/>
              </a:rPr>
              <a:t>Laboratorul</a:t>
            </a:r>
            <a:r>
              <a:rPr lang="en-US" sz="2200" dirty="0">
                <a:cs typeface="Arial" panose="020B0604020202020204" pitchFamily="34" charset="0"/>
              </a:rPr>
              <a:t> de </a:t>
            </a:r>
            <a:r>
              <a:rPr lang="en-US" sz="2200" dirty="0" err="1">
                <a:cs typeface="Arial" panose="020B0604020202020204" pitchFamily="34" charset="0"/>
              </a:rPr>
              <a:t>microbiologie</a:t>
            </a:r>
            <a:r>
              <a:rPr lang="en-US" sz="2200" dirty="0">
                <a:cs typeface="Arial" panose="020B0604020202020204" pitchFamily="34" charset="0"/>
              </a:rPr>
              <a:t> are un </a:t>
            </a:r>
            <a:r>
              <a:rPr lang="en-US" sz="2200" dirty="0" err="1">
                <a:cs typeface="Arial" panose="020B0604020202020204" pitchFamily="34" charset="0"/>
              </a:rPr>
              <a:t>rol</a:t>
            </a:r>
            <a:r>
              <a:rPr lang="en-US" sz="2200" dirty="0">
                <a:cs typeface="Arial" panose="020B0604020202020204" pitchFamily="34" charset="0"/>
              </a:rPr>
              <a:t> important </a:t>
            </a:r>
            <a:r>
              <a:rPr lang="ro-RO" sz="2200" dirty="0">
                <a:cs typeface="Arial" panose="020B0604020202020204" pitchFamily="34" charset="0"/>
              </a:rPr>
              <a:t>î</a:t>
            </a:r>
            <a:r>
              <a:rPr lang="en-US" sz="2200" dirty="0">
                <a:cs typeface="Arial" panose="020B0604020202020204" pitchFamily="34" charset="0"/>
              </a:rPr>
              <a:t>n </a:t>
            </a:r>
            <a:r>
              <a:rPr lang="en-US" sz="2200" dirty="0" err="1">
                <a:cs typeface="Arial" panose="020B0604020202020204" pitchFamily="34" charset="0"/>
              </a:rPr>
              <a:t>supravegherea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ro-RO" sz="2200" dirty="0">
                <a:cs typeface="Arial" panose="020B0604020202020204" pitchFamily="34" charset="0"/>
              </a:rPr>
              <a:t>ș</a:t>
            </a:r>
            <a:r>
              <a:rPr lang="en-US" sz="2200" dirty="0" err="1">
                <a:cs typeface="Arial" panose="020B0604020202020204" pitchFamily="34" charset="0"/>
              </a:rPr>
              <a:t>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raportarea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tulpinilor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multirezistente</a:t>
            </a:r>
            <a:r>
              <a:rPr lang="en-US" sz="2200" dirty="0">
                <a:cs typeface="Arial" panose="020B0604020202020204" pitchFamily="34" charset="0"/>
              </a:rPr>
              <a:t> implicate </a:t>
            </a:r>
            <a:r>
              <a:rPr lang="ro-RO" sz="2200" dirty="0">
                <a:cs typeface="Arial" panose="020B0604020202020204" pitchFamily="34" charset="0"/>
              </a:rPr>
              <a:t>î</a:t>
            </a:r>
            <a:r>
              <a:rPr lang="en-US" sz="2200" dirty="0">
                <a:cs typeface="Arial" panose="020B0604020202020204" pitchFamily="34" charset="0"/>
              </a:rPr>
              <a:t>n </a:t>
            </a:r>
            <a:r>
              <a:rPr lang="ro-RO" sz="2200" dirty="0">
                <a:cs typeface="Arial" panose="020B0604020202020204" pitchFamily="34" charset="0"/>
              </a:rPr>
              <a:t>IAAM</a:t>
            </a:r>
            <a:r>
              <a:rPr lang="en-US" sz="2200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cs typeface="Arial" panose="020B0604020202020204" pitchFamily="34" charset="0"/>
              </a:rPr>
              <a:t>●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ro-RO" sz="2200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suri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administrativ-organizatorice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sz="2200" dirty="0">
                <a:solidFill>
                  <a:srgbClr val="FF0000"/>
                </a:solidFill>
                <a:cs typeface="Arial" panose="020B0604020202020204" pitchFamily="34" charset="0"/>
              </a:rPr>
              <a:t>ș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educa</a:t>
            </a:r>
            <a:r>
              <a:rPr lang="ro-RO" sz="2200" dirty="0">
                <a:solidFill>
                  <a:srgbClr val="FF0000"/>
                </a:solidFill>
                <a:cs typeface="Arial" panose="020B0604020202020204" pitchFamily="34" charset="0"/>
              </a:rPr>
              <a:t>ț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ionale</a:t>
            </a:r>
            <a:endParaRPr 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19507A4-FC01-49C4-BBC0-1A193097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19044" cy="9443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4000" b="1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control IAAM</a:t>
            </a:r>
          </a:p>
        </p:txBody>
      </p:sp>
    </p:spTree>
    <p:extLst>
      <p:ext uri="{BB962C8B-B14F-4D97-AF65-F5344CB8AC3E}">
        <p14:creationId xmlns:p14="http://schemas.microsoft.com/office/powerpoint/2010/main" val="597817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6E4EAA-DDC1-4FA8-AA47-3BCC4CD9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03524" cy="7976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o-RO" sz="4000" b="1" dirty="0" smtClean="0">
                <a:latin typeface="+mn-lt"/>
                <a:cs typeface="Arial" panose="020B0604020202020204" pitchFamily="34" charset="0"/>
              </a:rPr>
              <a:t>Să recapitulăm - </a:t>
            </a:r>
            <a:r>
              <a:rPr lang="en-US" sz="4000" b="1" dirty="0" err="1" smtClean="0">
                <a:latin typeface="+mn-lt"/>
                <a:cs typeface="Arial" panose="020B0604020202020204" pitchFamily="34" charset="0"/>
              </a:rPr>
              <a:t>Situa</a:t>
            </a:r>
            <a:r>
              <a:rPr lang="ro-RO" sz="4000" b="1" dirty="0">
                <a:latin typeface="+mn-lt"/>
                <a:cs typeface="Arial" panose="020B0604020202020204" pitchFamily="34" charset="0"/>
              </a:rPr>
              <a:t>ț</a:t>
            </a:r>
            <a:r>
              <a:rPr lang="en-US" sz="4000" b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 clinic</a:t>
            </a:r>
            <a:r>
              <a:rPr lang="ro-RO" sz="4000" b="1" dirty="0">
                <a:latin typeface="+mn-lt"/>
                <a:cs typeface="Arial" panose="020B0604020202020204" pitchFamily="34" charset="0"/>
              </a:rPr>
              <a:t>ă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96DD254-FB2D-44C8-8409-86ABA632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63110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Pacientul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din imagine,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50 ani, </a:t>
            </a:r>
            <a:r>
              <a:rPr lang="en-US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ro-RO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noscut cu gastrită cronică, </a:t>
            </a:r>
            <a:r>
              <a:rPr lang="en-US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internat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ro-RO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zile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n sec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terapie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intensiv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intubat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ventilat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mecanic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cu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cateter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venos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periferic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sond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urinar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endParaRPr lang="en-US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55FAEC80-3799-424D-9A87-2514BA2D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57300"/>
            <a:ext cx="5897044" cy="2237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3D3111-33AD-4C9A-87C3-C6C550BE224D}"/>
              </a:ext>
            </a:extLst>
          </p:cNvPr>
          <p:cNvSpPr txBox="1"/>
          <p:nvPr/>
        </p:nvSpPr>
        <p:spPr>
          <a:xfrm>
            <a:off x="6430444" y="3057300"/>
            <a:ext cx="5637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Prezint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IAAM?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ro-R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sunt localizările IAAM care pot apare?</a:t>
            </a:r>
          </a:p>
          <a:p>
            <a:r>
              <a:rPr lang="ro-R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sunt agenții etiologici cei mai frecvenți în aceste localizări?</a:t>
            </a:r>
          </a:p>
          <a:p>
            <a:r>
              <a:rPr lang="ro-R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dintre acestea are letalitate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smtClean="0">
                <a:latin typeface="Calibri" panose="020F0502020204030204" pitchFamily="34" charset="0"/>
                <a:cs typeface="Calibri" panose="020F0502020204030204" pitchFamily="34" charset="0"/>
              </a:rPr>
              <a:t>crescută</a:t>
            </a:r>
            <a:r>
              <a:rPr lang="ro-R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F9123A-0362-457B-A154-E1AE76267CD1}"/>
              </a:ext>
            </a:extLst>
          </p:cNvPr>
          <p:cNvSpPr txBox="1"/>
          <p:nvPr/>
        </p:nvSpPr>
        <p:spPr>
          <a:xfrm>
            <a:off x="2980267" y="5644991"/>
            <a:ext cx="170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</a:t>
            </a:r>
            <a:r>
              <a:rPr lang="en-US" dirty="0" smtClean="0"/>
              <a:t> </a:t>
            </a:r>
            <a:r>
              <a:rPr lang="en-US" dirty="0"/>
              <a:t>c, </a:t>
            </a:r>
            <a:r>
              <a:rPr lang="ro-RO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26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0A0336C-6D7C-4C51-97FE-3B9BB875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4200" cy="10346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Referin</a:t>
            </a:r>
            <a:r>
              <a:rPr lang="ro-RO" sz="4000" b="1">
                <a:latin typeface="+mn-lt"/>
              </a:rPr>
              <a:t>ț</a:t>
            </a:r>
            <a:r>
              <a:rPr lang="en-US" sz="4000" b="1">
                <a:latin typeface="+mn-lt"/>
              </a:rPr>
              <a:t>e </a:t>
            </a:r>
            <a:r>
              <a:rPr lang="en-US" sz="4000" b="1" dirty="0" err="1">
                <a:latin typeface="+mn-lt"/>
              </a:rPr>
              <a:t>bibliografice</a:t>
            </a:r>
            <a:r>
              <a:rPr lang="en-US" sz="4000" b="1" dirty="0">
                <a:latin typeface="+mn-lt"/>
              </a:rPr>
              <a:t>: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A83B582F-9D21-4CF7-90EA-DB2E29680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25632"/>
              </p:ext>
            </p:extLst>
          </p:nvPr>
        </p:nvGraphicFramePr>
        <p:xfrm>
          <a:off x="398584" y="1516646"/>
          <a:ext cx="11376074" cy="2629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5550">
                  <a:extLst>
                    <a:ext uri="{9D8B030D-6E8A-4147-A177-3AD203B41FA5}">
                      <a16:colId xmlns="" xmlns:a16="http://schemas.microsoft.com/office/drawing/2014/main" val="924845834"/>
                    </a:ext>
                  </a:extLst>
                </a:gridCol>
                <a:gridCol w="3195383">
                  <a:extLst>
                    <a:ext uri="{9D8B030D-6E8A-4147-A177-3AD203B41FA5}">
                      <a16:colId xmlns="" xmlns:a16="http://schemas.microsoft.com/office/drawing/2014/main" val="966682849"/>
                    </a:ext>
                  </a:extLst>
                </a:gridCol>
                <a:gridCol w="7455141">
                  <a:extLst>
                    <a:ext uri="{9D8B030D-6E8A-4147-A177-3AD203B41FA5}">
                      <a16:colId xmlns="" xmlns:a16="http://schemas.microsoft.com/office/drawing/2014/main" val="1780770715"/>
                    </a:ext>
                  </a:extLst>
                </a:gridCol>
              </a:tblGrid>
              <a:tr h="26266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798578"/>
                  </a:ext>
                </a:extLst>
              </a:tr>
              <a:tr h="381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Cupsa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Infectii nosocomiale in Cupsa A,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Boli infecţioase transmisibile, 2007, Ed. Medicală Universitară, Craiova, 17.1-17.10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2026087"/>
                  </a:ext>
                </a:extLst>
              </a:tr>
              <a:tr h="381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Weinstein R.         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Health care-associated infections. In Kasper DL,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Fauci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AS (Eds).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Harrisonʼs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Infectious diseases. 2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Edition, 2013, 159-69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5867581"/>
                  </a:ext>
                </a:extLst>
              </a:tr>
              <a:tr h="1453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Pascu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Custodio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Pendleton JN., Gorman SP., Gilmore BF.</a:t>
                      </a: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Infectii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nozocomiale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Rebedea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I,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Boli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Infectioase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2000,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Ed. Medicală Bucuresti,65-82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Hospital-Acquired Infections,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http://emedicine.medscape.com/article/967022-overview#a5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Clinical Relevance of the ESKAPE Pathogens,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http://www.medscape.com/viewarticle/780768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7004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166647E-8DAA-469C-A1AC-437DE301C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5818"/>
              </p:ext>
            </p:extLst>
          </p:nvPr>
        </p:nvGraphicFramePr>
        <p:xfrm>
          <a:off x="297332" y="4285966"/>
          <a:ext cx="10105294" cy="2217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3079">
                  <a:extLst>
                    <a:ext uri="{9D8B030D-6E8A-4147-A177-3AD203B41FA5}">
                      <a16:colId xmlns="" xmlns:a16="http://schemas.microsoft.com/office/drawing/2014/main" val="1092071931"/>
                    </a:ext>
                  </a:extLst>
                </a:gridCol>
                <a:gridCol w="9712215">
                  <a:extLst>
                    <a:ext uri="{9D8B030D-6E8A-4147-A177-3AD203B41FA5}">
                      <a16:colId xmlns="" xmlns:a16="http://schemas.microsoft.com/office/drawing/2014/main" val="2887514473"/>
                    </a:ext>
                  </a:extLst>
                </a:gridCol>
              </a:tblGrid>
              <a:tr h="3244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WebInfo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9665717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Healthcare-associated Infections,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https://www.cdc.gov/hai/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2556471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Healthcare-associated Infections,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https://www.cdc.gov/hai/surveillance/index.html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1815010"/>
                  </a:ext>
                </a:extLst>
              </a:tr>
              <a:tr h="868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CDC/NHSN Surveillance Definitions for Specific Types of Infections,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https://www.cdc.gov/nhsn/pdfs/pscmanual/17pscnosinfdef_current.pd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Health care-associated infections FACT SHEET,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http://www.who.int/gpsc/country_work/gpsc_ccisc_fact_sheet_en.pdf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hlinkClick r:id="rId8"/>
                        </a:rPr>
                        <a:t>https://www.cnscbt.ro/index.php/1697-definitii-de-caz-si-algoritm-de-testare-pentru-covid-19-actualizare-28-04-2020-1/file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6875850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859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7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361136-3D64-48CB-AF82-2E7505F0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510" y="609173"/>
            <a:ext cx="2862968" cy="8239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IAAM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02E1BD5-ED27-4832-8D76-D1201D52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825" y="1614310"/>
            <a:ext cx="2271977" cy="642687"/>
          </a:xfrm>
        </p:spPr>
        <p:txBody>
          <a:bodyPr>
            <a:normAutofit/>
          </a:bodyPr>
          <a:lstStyle/>
          <a:p>
            <a:r>
              <a:rPr lang="en-US" dirty="0" err="1"/>
              <a:t>Planul</a:t>
            </a:r>
            <a:r>
              <a:rPr lang="en-US" dirty="0"/>
              <a:t> </a:t>
            </a:r>
            <a:r>
              <a:rPr lang="en-US" dirty="0" err="1"/>
              <a:t>cursului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ADDEDEB8-0C11-4A6E-ACC8-EF7ABED0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1589" y="2950593"/>
            <a:ext cx="4305830" cy="2710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Definirea</a:t>
            </a:r>
            <a:r>
              <a:rPr lang="en-US" dirty="0"/>
              <a:t> no</a:t>
            </a:r>
            <a:r>
              <a:rPr lang="ro-RO" dirty="0"/>
              <a:t>ț</a:t>
            </a:r>
            <a:r>
              <a:rPr lang="en-US" dirty="0" err="1"/>
              <a:t>iunii</a:t>
            </a:r>
            <a:endParaRPr lang="en-US" dirty="0"/>
          </a:p>
          <a:p>
            <a:r>
              <a:rPr lang="en-US" dirty="0" err="1"/>
              <a:t>Epidemiologie</a:t>
            </a:r>
            <a:endParaRPr lang="en-US" dirty="0"/>
          </a:p>
          <a:p>
            <a:r>
              <a:rPr lang="en-US" dirty="0" err="1"/>
              <a:t>Particularit</a:t>
            </a:r>
            <a:r>
              <a:rPr lang="ro-RO" dirty="0" err="1"/>
              <a:t>ăț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etiologice</a:t>
            </a:r>
            <a:endParaRPr lang="en-US" dirty="0"/>
          </a:p>
          <a:p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entit</a:t>
            </a:r>
            <a:r>
              <a:rPr lang="ro-RO" dirty="0" err="1"/>
              <a:t>ăț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clinice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359EC370-4672-4A40-8A87-3C02F61EE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07250" y="3213887"/>
            <a:ext cx="4526845" cy="1797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Principii de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IAAM </a:t>
            </a:r>
          </a:p>
          <a:p>
            <a:r>
              <a:rPr lang="en-US" dirty="0" err="1"/>
              <a:t>Supraveghere</a:t>
            </a:r>
            <a:r>
              <a:rPr lang="en-US" dirty="0"/>
              <a:t>, </a:t>
            </a:r>
            <a:r>
              <a:rPr lang="en-US" dirty="0" err="1"/>
              <a:t>prevenire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o-RO" dirty="0"/>
              <a:t>control</a:t>
            </a:r>
            <a:r>
              <a:rPr lang="en-US" dirty="0"/>
              <a:t> IAAM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D8A632D3-C41A-440E-B70D-B989865869CB}"/>
              </a:ext>
            </a:extLst>
          </p:cNvPr>
          <p:cNvSpPr/>
          <p:nvPr/>
        </p:nvSpPr>
        <p:spPr>
          <a:xfrm>
            <a:off x="2968995" y="2371724"/>
            <a:ext cx="50006" cy="333825"/>
          </a:xfrm>
          <a:prstGeom prst="downArrow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E5AC89A3-B1DC-4DE5-845C-D9BCD91AD7BC}"/>
              </a:ext>
            </a:extLst>
          </p:cNvPr>
          <p:cNvSpPr/>
          <p:nvPr/>
        </p:nvSpPr>
        <p:spPr>
          <a:xfrm>
            <a:off x="6096000" y="4089552"/>
            <a:ext cx="949324" cy="45719"/>
          </a:xfrm>
          <a:prstGeom prst="rightArrow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F2907-766E-4FFA-B1C5-9920B811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853267" cy="1226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IAAM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20F2B27-83D9-49D6-96D3-B1B9CC4C748D}"/>
              </a:ext>
            </a:extLst>
          </p:cNvPr>
          <p:cNvSpPr txBox="1">
            <a:spLocks/>
          </p:cNvSpPr>
          <p:nvPr/>
        </p:nvSpPr>
        <p:spPr>
          <a:xfrm>
            <a:off x="693913" y="1910291"/>
            <a:ext cx="10651419" cy="4242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Obiectivele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</a:t>
            </a:r>
            <a:r>
              <a:rPr lang="ro-RO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ăță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elegerea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conceptului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de IAMM</a:t>
            </a:r>
          </a:p>
          <a:p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ntelegerea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actuale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problemei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iuni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baz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legate de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etiologia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IAMM</a:t>
            </a:r>
          </a:p>
          <a:p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ecunoa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terea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entit</a:t>
            </a:r>
            <a:r>
              <a:rPr lang="ro-RO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ăț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ilor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clinice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lnite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frecvent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practica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medical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Principii de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 IAAM</a:t>
            </a:r>
          </a:p>
          <a:p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Cunoa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terea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aplicarea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ro-RO" sz="3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surilor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legate de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IAAM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2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BF26E7-9387-4CEB-9578-B7D6A10B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036"/>
            <a:ext cx="10515600" cy="105727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ro-RO" b="1" dirty="0"/>
              <a:t>ă</a:t>
            </a:r>
            <a:r>
              <a:rPr lang="en-US" b="1" dirty="0"/>
              <a:t> ne </a:t>
            </a:r>
            <a:r>
              <a:rPr lang="en-US" b="1" dirty="0" err="1"/>
              <a:t>reamintim</a:t>
            </a:r>
            <a:r>
              <a:rPr lang="en-US" b="1" dirty="0"/>
              <a:t> din </a:t>
            </a:r>
            <a:r>
              <a:rPr lang="en-US" b="1" dirty="0" err="1"/>
              <a:t>cursurile</a:t>
            </a:r>
            <a:r>
              <a:rPr lang="en-US" b="1" dirty="0"/>
              <a:t> </a:t>
            </a:r>
            <a:r>
              <a:rPr lang="en-US" b="1" dirty="0" err="1"/>
              <a:t>anterioare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56E056-8B8A-4147-A884-B0B32897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3" y="1964263"/>
            <a:ext cx="7721601" cy="40818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300" dirty="0" err="1"/>
              <a:t>Clasificarea</a:t>
            </a:r>
            <a:r>
              <a:rPr lang="en-US" sz="3300" dirty="0"/>
              <a:t> </a:t>
            </a:r>
            <a:r>
              <a:rPr lang="en-US" sz="3300" dirty="0" err="1"/>
              <a:t>infec</a:t>
            </a:r>
            <a:r>
              <a:rPr lang="ro-RO" sz="3300" dirty="0"/>
              <a:t>ț</a:t>
            </a:r>
            <a:r>
              <a:rPr lang="en-US" sz="3300" dirty="0" err="1"/>
              <a:t>iilor</a:t>
            </a:r>
            <a:r>
              <a:rPr lang="en-US" sz="3300" dirty="0"/>
              <a:t> </a:t>
            </a:r>
            <a:r>
              <a:rPr lang="ro-RO" sz="3300" dirty="0"/>
              <a:t>î</a:t>
            </a:r>
            <a:r>
              <a:rPr lang="en-US" sz="3300" dirty="0"/>
              <a:t>n </a:t>
            </a:r>
            <a:r>
              <a:rPr lang="en-US" sz="3300" dirty="0" err="1"/>
              <a:t>func</a:t>
            </a:r>
            <a:r>
              <a:rPr lang="ro-RO" sz="3300" dirty="0"/>
              <a:t>ț</a:t>
            </a:r>
            <a:r>
              <a:rPr lang="en-US" sz="3300" dirty="0" err="1"/>
              <a:t>ie</a:t>
            </a:r>
            <a:r>
              <a:rPr lang="en-US" sz="3300" dirty="0"/>
              <a:t> de </a:t>
            </a:r>
            <a:r>
              <a:rPr lang="en-US" sz="3300" dirty="0" err="1"/>
              <a:t>locul</a:t>
            </a:r>
            <a:r>
              <a:rPr lang="en-US" sz="3300" dirty="0"/>
              <a:t> </a:t>
            </a:r>
            <a:r>
              <a:rPr lang="en-US" sz="3300" dirty="0" err="1"/>
              <a:t>apari</a:t>
            </a:r>
            <a:r>
              <a:rPr lang="ro-RO" sz="3300" dirty="0"/>
              <a:t>ț</a:t>
            </a:r>
            <a:r>
              <a:rPr lang="en-US" sz="3300" dirty="0" err="1"/>
              <a:t>iei</a:t>
            </a:r>
            <a:r>
              <a:rPr lang="en-US" sz="3300" dirty="0"/>
              <a:t>: </a:t>
            </a:r>
          </a:p>
          <a:p>
            <a:pPr marL="0" indent="0">
              <a:buNone/>
            </a:pPr>
            <a:r>
              <a:rPr lang="en-US" sz="3300" dirty="0"/>
              <a:t>  - </a:t>
            </a:r>
            <a:r>
              <a:rPr lang="en-US" sz="3300" dirty="0" err="1"/>
              <a:t>comunitare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r>
              <a:rPr lang="en-US" sz="3300" dirty="0"/>
              <a:t>  - legate de </a:t>
            </a:r>
            <a:r>
              <a:rPr lang="en-US" sz="3300" dirty="0" err="1"/>
              <a:t>asisten</a:t>
            </a:r>
            <a:r>
              <a:rPr lang="ro-RO" sz="3300" dirty="0"/>
              <a:t>ț</a:t>
            </a:r>
            <a:r>
              <a:rPr lang="en-US" sz="3300" dirty="0"/>
              <a:t>a medical</a:t>
            </a:r>
            <a:r>
              <a:rPr lang="ro-RO" sz="3300" dirty="0"/>
              <a:t>ă</a:t>
            </a:r>
            <a:r>
              <a:rPr lang="en-US" sz="3300" dirty="0"/>
              <a:t> </a:t>
            </a:r>
          </a:p>
          <a:p>
            <a:r>
              <a:rPr lang="en-US" sz="3300" dirty="0" err="1"/>
              <a:t>Factori</a:t>
            </a:r>
            <a:r>
              <a:rPr lang="en-US" sz="3300" dirty="0"/>
              <a:t> de </a:t>
            </a:r>
            <a:r>
              <a:rPr lang="en-US" sz="3300" dirty="0" err="1"/>
              <a:t>risc</a:t>
            </a:r>
            <a:r>
              <a:rPr lang="en-US" sz="3300" dirty="0"/>
              <a:t> </a:t>
            </a:r>
            <a:r>
              <a:rPr lang="en-US" sz="3300" dirty="0" err="1"/>
              <a:t>pentru</a:t>
            </a:r>
            <a:r>
              <a:rPr lang="en-US" sz="3300" dirty="0"/>
              <a:t> </a:t>
            </a:r>
            <a:r>
              <a:rPr lang="en-US" sz="3300" dirty="0" err="1"/>
              <a:t>rezisten</a:t>
            </a:r>
            <a:r>
              <a:rPr lang="ro-RO" sz="3300" dirty="0"/>
              <a:t>ț</a:t>
            </a:r>
            <a:r>
              <a:rPr lang="en-US" sz="3300" dirty="0"/>
              <a:t>a la </a:t>
            </a:r>
            <a:r>
              <a:rPr lang="en-US" sz="3300" dirty="0" err="1"/>
              <a:t>antibiotice</a:t>
            </a:r>
            <a:endParaRPr lang="en-US" sz="3300" dirty="0"/>
          </a:p>
          <a:p>
            <a:r>
              <a:rPr lang="en-US" sz="3300" dirty="0" err="1"/>
              <a:t>Elemente</a:t>
            </a:r>
            <a:r>
              <a:rPr lang="en-US" sz="3300" dirty="0"/>
              <a:t> de </a:t>
            </a:r>
            <a:r>
              <a:rPr lang="en-US" sz="3300" dirty="0" err="1"/>
              <a:t>epidemiologie</a:t>
            </a:r>
            <a:r>
              <a:rPr lang="en-US" sz="3300" dirty="0"/>
              <a:t> ale </a:t>
            </a:r>
            <a:r>
              <a:rPr lang="en-US" sz="3300" dirty="0" err="1"/>
              <a:t>bolilor</a:t>
            </a:r>
            <a:r>
              <a:rPr lang="en-US" sz="3300" dirty="0"/>
              <a:t> </a:t>
            </a:r>
            <a:r>
              <a:rPr lang="en-US" sz="3300" dirty="0" err="1"/>
              <a:t>infec</a:t>
            </a:r>
            <a:r>
              <a:rPr lang="ro-RO" sz="3300" dirty="0"/>
              <a:t>ț</a:t>
            </a:r>
            <a:r>
              <a:rPr lang="en-US" sz="3300" dirty="0" err="1"/>
              <a:t>ioase</a:t>
            </a:r>
            <a:r>
              <a:rPr lang="en-US" sz="3300" dirty="0"/>
              <a:t>: </a:t>
            </a:r>
          </a:p>
          <a:p>
            <a:pPr marL="0" indent="0">
              <a:buNone/>
            </a:pPr>
            <a:r>
              <a:rPr lang="en-US" sz="3300" dirty="0" err="1"/>
              <a:t>sursa</a:t>
            </a:r>
            <a:r>
              <a:rPr lang="en-US" sz="3300" dirty="0"/>
              <a:t> de </a:t>
            </a:r>
            <a:r>
              <a:rPr lang="en-US" sz="3300" dirty="0" err="1"/>
              <a:t>infec</a:t>
            </a:r>
            <a:r>
              <a:rPr lang="ro-RO" sz="3300" dirty="0"/>
              <a:t>ț</a:t>
            </a:r>
            <a:r>
              <a:rPr lang="en-US" sz="3300" dirty="0" err="1"/>
              <a:t>ie</a:t>
            </a:r>
            <a:r>
              <a:rPr lang="en-US" sz="3300" dirty="0"/>
              <a:t>, </a:t>
            </a:r>
            <a:r>
              <a:rPr lang="en-US" sz="3300" dirty="0" err="1"/>
              <a:t>cale</a:t>
            </a:r>
            <a:r>
              <a:rPr lang="en-US" sz="3300" dirty="0"/>
              <a:t> de </a:t>
            </a:r>
            <a:r>
              <a:rPr lang="en-US" sz="3300" dirty="0" err="1"/>
              <a:t>transmitere</a:t>
            </a:r>
            <a:r>
              <a:rPr lang="en-US" sz="3300" dirty="0"/>
              <a:t>, </a:t>
            </a:r>
            <a:r>
              <a:rPr lang="en-US" sz="3300" dirty="0" err="1"/>
              <a:t>receptivitate</a:t>
            </a:r>
            <a:r>
              <a:rPr lang="en-US" sz="3300" dirty="0"/>
              <a:t>, </a:t>
            </a:r>
            <a:r>
              <a:rPr lang="en-US" sz="3300" dirty="0" err="1"/>
              <a:t>factori</a:t>
            </a:r>
            <a:r>
              <a:rPr lang="en-US" sz="3300" dirty="0"/>
              <a:t> </a:t>
            </a:r>
            <a:r>
              <a:rPr lang="en-US" sz="3300" dirty="0" err="1"/>
              <a:t>favorizan</a:t>
            </a:r>
            <a:r>
              <a:rPr lang="ro-RO" sz="3300" dirty="0"/>
              <a:t>ț</a:t>
            </a:r>
            <a:r>
              <a:rPr lang="en-US" sz="3300" dirty="0" err="1"/>
              <a:t>i</a:t>
            </a:r>
            <a:endParaRPr lang="en-US" sz="3300" dirty="0"/>
          </a:p>
          <a:p>
            <a:r>
              <a:rPr lang="en-US" sz="3300" dirty="0"/>
              <a:t>Diagnostic </a:t>
            </a:r>
            <a:r>
              <a:rPr lang="ro-RO" sz="3300" dirty="0"/>
              <a:t>î</a:t>
            </a:r>
            <a:r>
              <a:rPr lang="en-US" sz="3300" dirty="0"/>
              <a:t>n </a:t>
            </a:r>
            <a:r>
              <a:rPr lang="en-US" sz="3300" dirty="0" err="1"/>
              <a:t>bolile</a:t>
            </a:r>
            <a:r>
              <a:rPr lang="en-US" sz="3300" dirty="0"/>
              <a:t> </a:t>
            </a:r>
            <a:r>
              <a:rPr lang="en-US" sz="3300" dirty="0" err="1"/>
              <a:t>infec</a:t>
            </a:r>
            <a:r>
              <a:rPr lang="ro-RO" sz="3300" dirty="0"/>
              <a:t>ț</a:t>
            </a:r>
            <a:r>
              <a:rPr lang="en-US" sz="3300" dirty="0" err="1"/>
              <a:t>ioase</a:t>
            </a:r>
            <a:r>
              <a:rPr lang="en-US" sz="3300" dirty="0"/>
              <a:t> :</a:t>
            </a:r>
          </a:p>
          <a:p>
            <a:pPr marL="0" indent="0">
              <a:buNone/>
            </a:pPr>
            <a:r>
              <a:rPr lang="en-US" sz="3300" dirty="0"/>
              <a:t>   epidemiologic, clinic, </a:t>
            </a:r>
            <a:r>
              <a:rPr lang="en-US" sz="3300" dirty="0" err="1"/>
              <a:t>paraclinic</a:t>
            </a:r>
            <a:endParaRPr lang="en-US" sz="33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ini pentru interdisciplinaritate">
            <a:extLst>
              <a:ext uri="{FF2B5EF4-FFF2-40B4-BE49-F238E27FC236}">
                <a16:creationId xmlns="" xmlns:a16="http://schemas.microsoft.com/office/drawing/2014/main" id="{8D1F1047-25EE-48D9-B44A-5CD26471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309264"/>
            <a:ext cx="3646300" cy="30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20554E-6748-4D28-896A-6F2C04B6C88C}"/>
              </a:ext>
            </a:extLst>
          </p:cNvPr>
          <p:cNvSpPr txBox="1"/>
          <p:nvPr/>
        </p:nvSpPr>
        <p:spPr>
          <a:xfrm>
            <a:off x="8850489" y="5294489"/>
            <a:ext cx="2743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INTERDISCIPLINARITATE</a:t>
            </a:r>
          </a:p>
        </p:txBody>
      </p:sp>
    </p:spTree>
    <p:extLst>
      <p:ext uri="{BB962C8B-B14F-4D97-AF65-F5344CB8AC3E}">
        <p14:creationId xmlns:p14="http://schemas.microsoft.com/office/powerpoint/2010/main" val="272857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03395-E6CD-4E4D-8771-DDE3E188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406422" cy="10459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Terminologie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43C3A21-A677-4707-9E1C-C5A68C1D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2246487"/>
            <a:ext cx="8998568" cy="39398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nosocomial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gr.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nosos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boal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komeion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a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ngriji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intraspitaliceasc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interioar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iatrogen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Ordin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MS 2016 – au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denumite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IAAM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asisten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  <a:t>HEALTHCARE-ASSOCIATED INFECTION (HAI)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8427B2-8B89-48FE-ACDC-3F18B068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5B08AF-021E-4082-9D5B-503351CB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702" y="436741"/>
            <a:ext cx="2216565" cy="22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3A358EC-00AE-49D7-9A6D-57304F5BF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499" y="4623769"/>
            <a:ext cx="6172200" cy="14192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00548BC-87DB-476F-84A6-9C87B6E9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4" y="511882"/>
            <a:ext cx="4501444" cy="1226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DEFINI</a:t>
            </a:r>
            <a:r>
              <a:rPr lang="ro-RO" b="1" dirty="0"/>
              <a:t>Ț</a:t>
            </a:r>
            <a:r>
              <a:rPr lang="en-US" b="1" dirty="0"/>
              <a:t>IE IAMM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4EBF4D-0920-47E8-8484-C2672BF3E5D0}"/>
              </a:ext>
            </a:extLst>
          </p:cNvPr>
          <p:cNvSpPr/>
          <p:nvPr/>
        </p:nvSpPr>
        <p:spPr>
          <a:xfrm>
            <a:off x="774700" y="2090172"/>
            <a:ext cx="1064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 sunt? </a:t>
            </a:r>
            <a:r>
              <a:rPr lang="en-US" sz="2800" dirty="0"/>
              <a:t>-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infec</a:t>
            </a:r>
            <a:r>
              <a:rPr lang="ro-RO" sz="2800" dirty="0"/>
              <a:t>ț</a:t>
            </a:r>
            <a:r>
              <a:rPr lang="en-US" sz="2800" dirty="0" err="1"/>
              <a:t>ioase</a:t>
            </a:r>
            <a:r>
              <a:rPr lang="en-US" sz="2800" dirty="0"/>
              <a:t> diagnosticate </a:t>
            </a:r>
            <a:r>
              <a:rPr lang="en-US" sz="2800" u="sng" dirty="0"/>
              <a:t>clinic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/</a:t>
            </a:r>
            <a:r>
              <a:rPr lang="ro-RO" sz="2800" dirty="0"/>
              <a:t>ș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u="sng" dirty="0"/>
              <a:t>microbiologic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Pe cine </a:t>
            </a:r>
            <a:r>
              <a:rPr lang="en-US" sz="2800" dirty="0" err="1">
                <a:solidFill>
                  <a:srgbClr val="FF0000"/>
                </a:solidFill>
              </a:rPr>
              <a:t>afecteaz</a:t>
            </a:r>
            <a:r>
              <a:rPr lang="ro-RO" sz="2800" dirty="0">
                <a:solidFill>
                  <a:srgbClr val="FF0000"/>
                </a:solidFill>
              </a:rPr>
              <a:t>ă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/>
              <a:t>- </a:t>
            </a:r>
            <a:r>
              <a:rPr lang="en-US" sz="2800" i="1" dirty="0" err="1"/>
              <a:t>bolnav</a:t>
            </a:r>
            <a:r>
              <a:rPr lang="en-US" sz="2800" dirty="0"/>
              <a:t>  care prime</a:t>
            </a:r>
            <a:r>
              <a:rPr lang="ro-RO" sz="2800" dirty="0"/>
              <a:t>ș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ro-RO" sz="2800" dirty="0"/>
              <a:t>î</a:t>
            </a:r>
            <a:r>
              <a:rPr lang="en-US" sz="2800" dirty="0" err="1"/>
              <a:t>ngrijiri</a:t>
            </a:r>
            <a:r>
              <a:rPr lang="en-US" sz="2800" dirty="0"/>
              <a:t> </a:t>
            </a:r>
            <a:r>
              <a:rPr lang="en-US" sz="2800" dirty="0" err="1"/>
              <a:t>medicale</a:t>
            </a:r>
            <a:endParaRPr lang="en-US" sz="2800" dirty="0"/>
          </a:p>
          <a:p>
            <a:r>
              <a:rPr lang="en-US" sz="2800" dirty="0"/>
              <a:t>                                  - </a:t>
            </a:r>
            <a:r>
              <a:rPr lang="en-US" sz="2800" i="1" dirty="0" err="1"/>
              <a:t>personalul</a:t>
            </a:r>
            <a:r>
              <a:rPr lang="en-US" sz="2800" i="1" dirty="0"/>
              <a:t> de </a:t>
            </a:r>
            <a:r>
              <a:rPr lang="ro-RO" sz="2800" i="1" dirty="0"/>
              <a:t>î</a:t>
            </a:r>
            <a:r>
              <a:rPr lang="en-US" sz="2800" i="1" dirty="0" err="1"/>
              <a:t>ngrijire</a:t>
            </a:r>
            <a:r>
              <a:rPr lang="en-US" sz="2800" i="1" dirty="0"/>
              <a:t> medical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Unde</a:t>
            </a:r>
            <a:r>
              <a:rPr lang="en-US" sz="2800" dirty="0">
                <a:solidFill>
                  <a:srgbClr val="FF0000"/>
                </a:solidFill>
              </a:rPr>
              <a:t> pot </a:t>
            </a:r>
            <a:r>
              <a:rPr lang="en-US" sz="2800" dirty="0" err="1">
                <a:solidFill>
                  <a:srgbClr val="FF0000"/>
                </a:solidFill>
              </a:rPr>
              <a:t>apare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/>
              <a:t>– </a:t>
            </a:r>
            <a:r>
              <a:rPr lang="en-US" sz="2800" dirty="0" err="1"/>
              <a:t>orice</a:t>
            </a:r>
            <a:r>
              <a:rPr lang="en-US" sz="2800" dirty="0"/>
              <a:t> </a:t>
            </a:r>
            <a:r>
              <a:rPr lang="en-US" sz="2800" dirty="0" err="1"/>
              <a:t>unitate</a:t>
            </a:r>
            <a:r>
              <a:rPr lang="en-US" sz="2800" dirty="0"/>
              <a:t> de </a:t>
            </a:r>
            <a:r>
              <a:rPr lang="en-US" sz="2800" dirty="0" err="1"/>
              <a:t>îngrijire</a:t>
            </a:r>
            <a:r>
              <a:rPr lang="en-US" sz="2800" dirty="0"/>
              <a:t> a </a:t>
            </a:r>
            <a:r>
              <a:rPr lang="en-US" sz="2800" dirty="0" err="1"/>
              <a:t>sănătății</a:t>
            </a:r>
            <a:r>
              <a:rPr lang="en-US" sz="2800" dirty="0"/>
              <a:t> (</a:t>
            </a:r>
            <a:r>
              <a:rPr lang="en-US" sz="2800" dirty="0" err="1"/>
              <a:t>inclusiv</a:t>
            </a:r>
            <a:r>
              <a:rPr lang="en-US" sz="2800" dirty="0"/>
              <a:t> </a:t>
            </a:r>
            <a:r>
              <a:rPr lang="en-US" sz="2800" dirty="0" err="1"/>
              <a:t>privat</a:t>
            </a:r>
            <a:r>
              <a:rPr lang="ro-RO" sz="2800" dirty="0"/>
              <a:t>ă</a:t>
            </a:r>
            <a:r>
              <a:rPr lang="en-US" sz="2800" dirty="0"/>
              <a:t>) -  </a:t>
            </a:r>
            <a:r>
              <a:rPr lang="en-US" sz="2800" dirty="0" err="1"/>
              <a:t>spitale</a:t>
            </a:r>
            <a:r>
              <a:rPr lang="en-US" sz="2800" dirty="0"/>
              <a:t>, </a:t>
            </a:r>
            <a:r>
              <a:rPr lang="en-US" sz="2800" dirty="0" err="1"/>
              <a:t>centre</a:t>
            </a:r>
            <a:r>
              <a:rPr lang="en-US" sz="2800" dirty="0"/>
              <a:t> </a:t>
            </a:r>
            <a:r>
              <a:rPr lang="en-US" sz="2800" dirty="0" err="1"/>
              <a:t>ambulatorii</a:t>
            </a:r>
            <a:r>
              <a:rPr lang="en-US" sz="2800" dirty="0"/>
              <a:t>, </a:t>
            </a:r>
            <a:r>
              <a:rPr lang="en-US" sz="2800" dirty="0" err="1"/>
              <a:t>hemodializ</a:t>
            </a:r>
            <a:r>
              <a:rPr lang="ro-RO" sz="2800" dirty="0"/>
              <a:t>ă</a:t>
            </a:r>
            <a:r>
              <a:rPr lang="en-US" sz="2800" dirty="0"/>
              <a:t>, </a:t>
            </a:r>
            <a:r>
              <a:rPr lang="en-US" sz="2800" dirty="0" err="1"/>
              <a:t>centre</a:t>
            </a:r>
            <a:r>
              <a:rPr lang="en-US" sz="2800" dirty="0"/>
              <a:t> de </a:t>
            </a:r>
            <a:r>
              <a:rPr lang="en-US" sz="2800" dirty="0" err="1"/>
              <a:t>îngrijire</a:t>
            </a:r>
            <a:r>
              <a:rPr lang="en-US" sz="2800" dirty="0"/>
              <a:t> de </a:t>
            </a:r>
            <a:r>
              <a:rPr lang="en-US" sz="2800" dirty="0" err="1"/>
              <a:t>lungă</a:t>
            </a:r>
            <a:r>
              <a:rPr lang="en-US" sz="2800" dirty="0"/>
              <a:t> </a:t>
            </a:r>
            <a:r>
              <a:rPr lang="en-US" sz="2800" dirty="0" err="1"/>
              <a:t>durată</a:t>
            </a:r>
            <a:r>
              <a:rPr lang="en-US" sz="2800" dirty="0"/>
              <a:t> (</a:t>
            </a:r>
            <a:r>
              <a:rPr lang="en-US" sz="2800" dirty="0" err="1"/>
              <a:t>institu</a:t>
            </a:r>
            <a:r>
              <a:rPr lang="ro-RO" sz="2800" dirty="0"/>
              <a:t>ț</a:t>
            </a:r>
            <a:r>
              <a:rPr lang="en-US" sz="2800" dirty="0" err="1"/>
              <a:t>ionaliza</a:t>
            </a:r>
            <a:r>
              <a:rPr lang="ro-RO" sz="2800" dirty="0"/>
              <a:t>ț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199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4247</Words>
  <Application>Microsoft Office PowerPoint</Application>
  <PresentationFormat>Custom</PresentationFormat>
  <Paragraphs>395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INFECȚIILE  ASOCIATE  ASISTENȚEI  MEDICALE (IAAM) </vt:lpstr>
      <vt:lpstr> DE CÂND  AU  APĂRUT? </vt:lpstr>
      <vt:lpstr>istoric</vt:lpstr>
      <vt:lpstr>Situația  actuală ?</vt:lpstr>
      <vt:lpstr>IAAM</vt:lpstr>
      <vt:lpstr>IAAM</vt:lpstr>
      <vt:lpstr>Să ne reamintim din cursurile anterioare…</vt:lpstr>
      <vt:lpstr>Terminologie</vt:lpstr>
      <vt:lpstr>DEFINIȚIE IAMM</vt:lpstr>
      <vt:lpstr>DEFINIȚIE IAMM</vt:lpstr>
      <vt:lpstr> Situații clinice </vt:lpstr>
      <vt:lpstr>IMPORTANȚA IAAM</vt:lpstr>
      <vt:lpstr>EPIDEMIOLOGIA IAAM – Prevalența</vt:lpstr>
      <vt:lpstr>Incidența IAAM România</vt:lpstr>
      <vt:lpstr>Factori epidemiologici principali</vt:lpstr>
      <vt:lpstr>Factori epidemiologici principali</vt:lpstr>
      <vt:lpstr>Factori epidemiologici principali</vt:lpstr>
      <vt:lpstr>Epidemiologie IAAM </vt:lpstr>
      <vt:lpstr>Particularități etiologice IAAM</vt:lpstr>
      <vt:lpstr>Etiologia IAAM – rezistența la antibiotice</vt:lpstr>
      <vt:lpstr>PowerPoint Presentation</vt:lpstr>
      <vt:lpstr>ROMÂNIA – REZISTENȚA LA  ANTIBIOTICE  ÎN IAAM</vt:lpstr>
      <vt:lpstr>Clasificarea IAAM și definițiile de caz</vt:lpstr>
      <vt:lpstr>Enterocolita cu Clostridium difficile Exemplificare definiție de caz</vt:lpstr>
      <vt:lpstr>Localizări frecvente ale IAAM</vt:lpstr>
      <vt:lpstr>Entități clinice frecvente IAAM</vt:lpstr>
      <vt:lpstr>Entități clinice frecvente IAAM</vt:lpstr>
      <vt:lpstr>Entități clinice frecvente IAAM</vt:lpstr>
      <vt:lpstr>Entități clinice frecvente IAAM</vt:lpstr>
      <vt:lpstr>Alte afecțiuni – particularități  etiologice</vt:lpstr>
      <vt:lpstr>Diagnostic microbiologic în IAAM</vt:lpstr>
      <vt:lpstr>Alte investigații – diagnostic paraclinic IAAM</vt:lpstr>
      <vt:lpstr>MANAGEMENT</vt:lpstr>
      <vt:lpstr>Recomandări management antimicrobian  IAAM</vt:lpstr>
      <vt:lpstr>Exemplificare - tratamentul empiric în suspiciunea de pneumonie asociată IAAM</vt:lpstr>
      <vt:lpstr>Utilizarea inadecvată a antibioticelor</vt:lpstr>
      <vt:lpstr>Tratamente asociate celui etiologic</vt:lpstr>
      <vt:lpstr>PREVENIREA IAAM</vt:lpstr>
      <vt:lpstr>Prevenire și control IAAM</vt:lpstr>
      <vt:lpstr>Prevenire și control IAAM</vt:lpstr>
      <vt:lpstr>Să recapitulăm - Situație clinică</vt:lpstr>
      <vt:lpstr>Referințe bibliografice: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INFECȚIILE  ASOCIATE  ASISTENȚEI  MEDICALE (IAAM) epidemiologie si entitati clinice</dc:title>
  <dc:creator>Livia</dc:creator>
  <cp:lastModifiedBy>Livia</cp:lastModifiedBy>
  <cp:revision>255</cp:revision>
  <dcterms:created xsi:type="dcterms:W3CDTF">2020-01-31T13:24:39Z</dcterms:created>
  <dcterms:modified xsi:type="dcterms:W3CDTF">2021-01-06T10:16:27Z</dcterms:modified>
</cp:coreProperties>
</file>