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3" r:id="rId8"/>
    <p:sldId id="261" r:id="rId9"/>
    <p:sldId id="262" r:id="rId10"/>
    <p:sldId id="267" r:id="rId11"/>
    <p:sldId id="272" r:id="rId12"/>
    <p:sldId id="273" r:id="rId13"/>
    <p:sldId id="274" r:id="rId14"/>
    <p:sldId id="276" r:id="rId15"/>
    <p:sldId id="268" r:id="rId16"/>
    <p:sldId id="264" r:id="rId17"/>
    <p:sldId id="265" r:id="rId18"/>
    <p:sldId id="279" r:id="rId19"/>
    <p:sldId id="280" r:id="rId20"/>
    <p:sldId id="281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Infecții cu cale de transmitere digestivă - 1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Șef lucrări dr. Livia Dragonu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94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TiA caz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65829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În urmă cu mai mulţi ani în Clinica de Boli Infecţioase </a:t>
            </a:r>
            <a:r>
              <a:rPr lang="vi-VN" sz="2400" dirty="0" smtClean="0">
                <a:latin typeface="+mj-lt"/>
              </a:rPr>
              <a:t>din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Craiova </a:t>
            </a:r>
            <a:r>
              <a:rPr lang="vi-VN" sz="2400" dirty="0">
                <a:latin typeface="+mj-lt"/>
              </a:rPr>
              <a:t>s-au prezentat într-o noapte, în interval de două ore, </a:t>
            </a:r>
            <a:r>
              <a:rPr lang="vi-VN" sz="2400" dirty="0" smtClean="0">
                <a:latin typeface="+mj-lt"/>
              </a:rPr>
              <a:t>un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număr </a:t>
            </a:r>
            <a:r>
              <a:rPr lang="vi-VN" sz="2400" dirty="0">
                <a:latin typeface="+mj-lt"/>
              </a:rPr>
              <a:t>de 120 de persoane ce prezentau vărsături, ameţeli, </a:t>
            </a:r>
            <a:r>
              <a:rPr lang="vi-VN" sz="2400" dirty="0" smtClean="0">
                <a:latin typeface="+mj-lt"/>
              </a:rPr>
              <a:t>dureri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abdominale </a:t>
            </a:r>
            <a:r>
              <a:rPr lang="vi-VN" sz="2400" dirty="0">
                <a:latin typeface="+mj-lt"/>
              </a:rPr>
              <a:t>şi diaree; câţiva erau febrili. Bolnavii participaseră </a:t>
            </a:r>
            <a:r>
              <a:rPr lang="vi-VN" sz="2400" dirty="0" smtClean="0">
                <a:latin typeface="+mj-lt"/>
              </a:rPr>
              <a:t>la </a:t>
            </a:r>
            <a:r>
              <a:rPr lang="vi-VN" sz="2400" dirty="0">
                <a:latin typeface="+mj-lt"/>
              </a:rPr>
              <a:t>o nuntă, la un restaurant local; </a:t>
            </a:r>
            <a:r>
              <a:rPr lang="ro-RO" sz="2400" dirty="0" smtClean="0">
                <a:latin typeface="+mj-lt"/>
              </a:rPr>
              <a:t>simptomele au început să apară după 14 ore. </a:t>
            </a:r>
          </a:p>
          <a:p>
            <a:r>
              <a:rPr lang="ro-RO" sz="2400" dirty="0" smtClean="0">
                <a:latin typeface="+mj-lt"/>
              </a:rPr>
              <a:t>Majoritatea pacienților au consumat salată boeuf</a:t>
            </a:r>
            <a:r>
              <a:rPr lang="en-US" sz="2400" dirty="0" smtClean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si sarmale.</a:t>
            </a:r>
            <a:endParaRPr lang="en-GB" sz="2400" dirty="0" smtClean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4419600"/>
            <a:ext cx="4038600" cy="20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6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Care sunt diferețele între cele 2 cazuri?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internare</a:t>
            </a:r>
            <a:r>
              <a:rPr lang="en-US" dirty="0" smtClean="0"/>
              <a:t> to</a:t>
            </a:r>
            <a:r>
              <a:rPr lang="ro-RO" dirty="0" smtClean="0"/>
              <a:t>ți pacienții?</a:t>
            </a:r>
          </a:p>
          <a:p>
            <a:r>
              <a:rPr lang="ro-RO" dirty="0" smtClean="0"/>
              <a:t>Anunțați DSP?</a:t>
            </a:r>
          </a:p>
          <a:p>
            <a:r>
              <a:rPr lang="ro-RO" dirty="0" smtClean="0"/>
              <a:t>Ce investigații de laborator recomandați pentru precizarea agentului etiologic</a:t>
            </a:r>
          </a:p>
          <a:p>
            <a:r>
              <a:rPr lang="ro-RO" dirty="0" smtClean="0"/>
              <a:t>Care credeți că este cauza? Pe ce insistați în ancheta epidemiologică?</a:t>
            </a:r>
          </a:p>
          <a:p>
            <a:r>
              <a:rPr lang="ro-RO" dirty="0" smtClean="0"/>
              <a:t>Recomandați antibiotic la toți pacienții?</a:t>
            </a:r>
          </a:p>
          <a:p>
            <a:r>
              <a:rPr lang="ro-RO" dirty="0" smtClean="0"/>
              <a:t>Care sunt recomandările terapeutice?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4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Tratament toxiinfecție alimentară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 alimentar – aport de lichide - ceai de mentă, apă plată, pâine prăjită, orez fiert, morcovi fierți, sare după gust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brânză dietetică, ulterior carne slabă fiartă, supă de rădăcinoase, banană</a:t>
            </a:r>
          </a:p>
          <a:p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Reechilibrare hidro-electrolitică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per os (SRO)sau parenterală (ionogramă)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 – antibioticul nu se dă în toate cazurile. Recomandat ID, forme severe, fără ameliorare. Durata 3- 5 zile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Diminuarea tranzitului accelerat - loperamid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Adsorbant , film protector mucoasă – diosmectita (smecta), Tasectan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Antisecretorii intestinale - Hidrasec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Simptomatic – debridat, metoclopramid, antialgice, antitermice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Probiotice?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0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ruri de rehidratare - Re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685800"/>
            <a:ext cx="1905000" cy="36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04" y="2065018"/>
            <a:ext cx="2633662" cy="249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eftriaxona | Prospect | (Ce este Ceftriaxona şi pentru ce se utilizeaz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42" y="1968367"/>
            <a:ext cx="2547938" cy="17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Prospect Smec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Alertă privind medicamentul Smecta. Pericol pentru copii mici și femei  însărcinate. Avertismentul Agenției Medicamentului | Anten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" y="4552036"/>
            <a:ext cx="2490643" cy="17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reri LOPEDIUM, IMODIUM SI LOPERAMID. Tratarea rapida a diareei acut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89000"/>
            <a:ext cx="2995212" cy="20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nterolactis Plus, 20 capsule, Sof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4" y="3870708"/>
            <a:ext cx="2391626" cy="23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eai de Me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12" y="160337"/>
            <a:ext cx="2151587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Alimente permise şi interzise când ai dia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00" y="413480"/>
            <a:ext cx="1882421" cy="15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775" y="533400"/>
            <a:ext cx="266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/>
              <a:t>TRATAMENT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2221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eai de M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Alimente permise şi interzise când ai dia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Si-a dus copilul la spital pentru ca avea febra si l-a luat cu mana  umflata. Mama unui bebelus face acuzatii grave: &quot;I-au bagat bicarbonat de  sodiu!&quot; - Stirile Kanal 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1" y="3252355"/>
            <a:ext cx="339673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557" y="609600"/>
            <a:ext cx="4035425" cy="559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914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Deshidratare acută severă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495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sunt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diferenţele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clinice observate în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stafilococică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vs cu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Căutaţi să explicaţi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diferenţe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71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reținut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/>
              <a:t>Etiologie</a:t>
            </a:r>
            <a:r>
              <a:rPr lang="en-GB" sz="2400" dirty="0"/>
              <a:t>: </a:t>
            </a:r>
            <a:r>
              <a:rPr lang="en-GB" sz="2400" i="1" dirty="0"/>
              <a:t>Salmonella </a:t>
            </a:r>
            <a:r>
              <a:rPr lang="en-GB" sz="2400" dirty="0"/>
              <a:t>spp., </a:t>
            </a:r>
            <a:r>
              <a:rPr lang="en-GB" sz="2400" i="1" dirty="0"/>
              <a:t>Campylobacter </a:t>
            </a:r>
            <a:r>
              <a:rPr lang="en-GB" sz="2400" i="1" dirty="0" err="1"/>
              <a:t>jejuni</a:t>
            </a:r>
            <a:r>
              <a:rPr lang="en-GB" sz="2400" dirty="0"/>
              <a:t>, </a:t>
            </a:r>
            <a:r>
              <a:rPr lang="en-GB" sz="2400" i="1" dirty="0" smtClean="0"/>
              <a:t>Staphylococcus</a:t>
            </a:r>
            <a:r>
              <a:rPr lang="ro-RO" sz="2400" i="1" dirty="0" smtClean="0"/>
              <a:t> </a:t>
            </a:r>
            <a:r>
              <a:rPr lang="fr-FR" sz="2400" i="1" dirty="0" err="1" smtClean="0"/>
              <a:t>enteritidis</a:t>
            </a:r>
            <a:r>
              <a:rPr lang="fr-FR" sz="2400" dirty="0"/>
              <a:t>, </a:t>
            </a:r>
            <a:r>
              <a:rPr lang="fr-FR" sz="2400" i="1" dirty="0"/>
              <a:t>Bacillus </a:t>
            </a:r>
            <a:r>
              <a:rPr lang="fr-FR" sz="2400" i="1" dirty="0" err="1"/>
              <a:t>cereus</a:t>
            </a:r>
            <a:r>
              <a:rPr lang="fr-FR" sz="2400" dirty="0"/>
              <a:t>, </a:t>
            </a:r>
            <a:r>
              <a:rPr lang="fr-FR" sz="2400" dirty="0" err="1"/>
              <a:t>norovirusuri</a:t>
            </a:r>
            <a:r>
              <a:rPr lang="fr-FR" sz="2400" dirty="0"/>
              <a:t>, </a:t>
            </a:r>
            <a:r>
              <a:rPr lang="fr-FR" sz="2400" dirty="0" err="1"/>
              <a:t>etc</a:t>
            </a:r>
            <a:endParaRPr lang="fr-FR" sz="2400" dirty="0"/>
          </a:p>
          <a:p>
            <a:r>
              <a:rPr lang="vi-VN" sz="2400" b="1" dirty="0"/>
              <a:t>Epidemiologic</a:t>
            </a:r>
            <a:r>
              <a:rPr lang="vi-VN" sz="2400" dirty="0"/>
              <a:t>: boală cu transmitere digestivă, mai frecventă în </a:t>
            </a:r>
            <a:r>
              <a:rPr lang="vi-VN" sz="2400" dirty="0" smtClean="0"/>
              <a:t>sezonul</a:t>
            </a:r>
            <a:r>
              <a:rPr lang="ro-RO" sz="2400" dirty="0" smtClean="0"/>
              <a:t> </a:t>
            </a:r>
            <a:r>
              <a:rPr lang="en-GB" sz="2400" dirty="0" err="1" smtClean="0"/>
              <a:t>cald</a:t>
            </a:r>
            <a:r>
              <a:rPr lang="en-GB" sz="2400" dirty="0"/>
              <a:t>. </a:t>
            </a:r>
            <a:r>
              <a:rPr lang="en-GB" sz="2400" dirty="0" err="1"/>
              <a:t>Definiţia</a:t>
            </a:r>
            <a:r>
              <a:rPr lang="en-GB" sz="2400" dirty="0"/>
              <a:t> </a:t>
            </a:r>
            <a:r>
              <a:rPr lang="en-GB" sz="2400" dirty="0" err="1"/>
              <a:t>presupune</a:t>
            </a:r>
            <a:r>
              <a:rPr lang="en-GB" sz="2400" dirty="0"/>
              <a:t> minim 3 </a:t>
            </a:r>
            <a:r>
              <a:rPr lang="en-GB" sz="2400" dirty="0" err="1"/>
              <a:t>persoane</a:t>
            </a:r>
            <a:r>
              <a:rPr lang="en-GB" sz="2400" dirty="0"/>
              <a:t> </a:t>
            </a:r>
            <a:r>
              <a:rPr lang="en-GB" sz="2400" dirty="0" err="1"/>
              <a:t>ce</a:t>
            </a:r>
            <a:r>
              <a:rPr lang="en-GB" sz="2400" dirty="0"/>
              <a:t> au </a:t>
            </a:r>
            <a:r>
              <a:rPr lang="en-GB" sz="2400" dirty="0" err="1"/>
              <a:t>simptome</a:t>
            </a:r>
            <a:r>
              <a:rPr lang="en-GB" sz="2400" dirty="0"/>
              <a:t> digestive </a:t>
            </a:r>
            <a:r>
              <a:rPr lang="en-GB" sz="2400" dirty="0" err="1" smtClean="0"/>
              <a:t>şi</a:t>
            </a:r>
            <a:r>
              <a:rPr lang="ro-RO" sz="2400" dirty="0" smtClean="0"/>
              <a:t> </a:t>
            </a:r>
            <a:r>
              <a:rPr lang="vi-VN" sz="2400" dirty="0" smtClean="0"/>
              <a:t>au </a:t>
            </a:r>
            <a:r>
              <a:rPr lang="vi-VN" sz="2400" dirty="0"/>
              <a:t>consumat aceleaşi alimente, în acelaşi loc. </a:t>
            </a:r>
            <a:endParaRPr lang="ro-RO" sz="2400" dirty="0" smtClean="0"/>
          </a:p>
          <a:p>
            <a:r>
              <a:rPr lang="it-IT" sz="2400" dirty="0" smtClean="0"/>
              <a:t>Cele </a:t>
            </a:r>
            <a:r>
              <a:rPr lang="it-IT" sz="2400" dirty="0"/>
              <a:t>mai incriminate alimente </a:t>
            </a:r>
            <a:r>
              <a:rPr lang="it-IT" sz="2400" dirty="0" smtClean="0"/>
              <a:t>sunt</a:t>
            </a:r>
            <a:r>
              <a:rPr lang="ro-RO" sz="2400" dirty="0" smtClean="0"/>
              <a:t> </a:t>
            </a:r>
            <a:r>
              <a:rPr lang="vi-VN" sz="2400" dirty="0" smtClean="0"/>
              <a:t>laptele </a:t>
            </a:r>
            <a:r>
              <a:rPr lang="vi-VN" sz="2400" dirty="0"/>
              <a:t>şi derivatele din lapte, ouăle şi derivatele, carnea (pentru TiA </a:t>
            </a:r>
            <a:r>
              <a:rPr lang="vi-VN" sz="2400" dirty="0" smtClean="0"/>
              <a:t>cu</a:t>
            </a:r>
            <a:r>
              <a:rPr lang="ro-RO" sz="2400" dirty="0" smtClean="0"/>
              <a:t> </a:t>
            </a:r>
            <a:r>
              <a:rPr lang="vi-VN" sz="2400" i="1" dirty="0" smtClean="0"/>
              <a:t>Salmonella </a:t>
            </a:r>
            <a:r>
              <a:rPr lang="vi-VN" sz="2400" dirty="0"/>
              <a:t>spp.), respectiv brânză sărată (pentru TiA stafilococică).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820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o-RO" dirty="0"/>
              <a:t>De reținut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638800"/>
          </a:xfrm>
        </p:spPr>
        <p:txBody>
          <a:bodyPr>
            <a:noAutofit/>
          </a:bodyPr>
          <a:lstStyle/>
          <a:p>
            <a:r>
              <a:rPr lang="vi-VN" sz="2400" b="1" dirty="0">
                <a:latin typeface="+mj-lt"/>
              </a:rPr>
              <a:t>Clinică</a:t>
            </a:r>
            <a:r>
              <a:rPr lang="vi-VN" sz="2400" dirty="0">
                <a:latin typeface="+mj-lt"/>
              </a:rPr>
              <a:t>: incubaţia este de regulă de până în 6 ore în TiA stafilococică </a:t>
            </a:r>
            <a:r>
              <a:rPr lang="vi-VN" sz="2400" dirty="0" smtClean="0">
                <a:latin typeface="+mj-lt"/>
              </a:rPr>
              <a:t>şi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între </a:t>
            </a:r>
            <a:r>
              <a:rPr lang="it-IT" sz="2400" dirty="0">
                <a:latin typeface="+mj-lt"/>
              </a:rPr>
              <a:t>12-24 (max 48) ore pentru TiA cu specii de </a:t>
            </a:r>
            <a:r>
              <a:rPr lang="it-IT" sz="2400" i="1" dirty="0">
                <a:latin typeface="+mj-lt"/>
              </a:rPr>
              <a:t>Salmonella</a:t>
            </a:r>
            <a:r>
              <a:rPr lang="it-IT" sz="2400" dirty="0">
                <a:latin typeface="+mj-lt"/>
              </a:rPr>
              <a:t>. </a:t>
            </a:r>
            <a:endParaRPr lang="ro-RO" sz="2400" dirty="0" smtClean="0">
              <a:latin typeface="+mj-lt"/>
            </a:endParaRPr>
          </a:p>
          <a:p>
            <a:r>
              <a:rPr lang="it-IT" sz="2400" b="1" dirty="0" smtClean="0">
                <a:latin typeface="+mj-lt"/>
              </a:rPr>
              <a:t>Diagnosticul </a:t>
            </a:r>
            <a:r>
              <a:rPr lang="it-IT" sz="2400" b="1" dirty="0">
                <a:latin typeface="+mj-lt"/>
              </a:rPr>
              <a:t>de laborator</a:t>
            </a:r>
            <a:r>
              <a:rPr lang="it-IT" sz="2400" dirty="0">
                <a:latin typeface="+mj-lt"/>
              </a:rPr>
              <a:t>: coproculturi, culturi din lichidul </a:t>
            </a:r>
            <a:r>
              <a:rPr lang="it-IT" sz="2400" dirty="0" smtClean="0">
                <a:latin typeface="+mj-lt"/>
              </a:rPr>
              <a:t>de</a:t>
            </a:r>
            <a:r>
              <a:rPr lang="ro-RO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vărsătură</a:t>
            </a:r>
            <a:r>
              <a:rPr lang="it-IT" sz="2400" dirty="0">
                <a:latin typeface="+mj-lt"/>
              </a:rPr>
              <a:t>, culturi din alimentele incriminate, mai rar hemoculturi.</a:t>
            </a:r>
          </a:p>
          <a:p>
            <a:r>
              <a:rPr lang="en-GB" sz="2400" b="1" dirty="0" err="1">
                <a:latin typeface="+mj-lt"/>
              </a:rPr>
              <a:t>Tratament</a:t>
            </a:r>
            <a:r>
              <a:rPr lang="en-GB" sz="2400" b="1" dirty="0">
                <a:latin typeface="+mj-lt"/>
              </a:rPr>
              <a:t> etiologic</a:t>
            </a:r>
            <a:r>
              <a:rPr lang="en-GB" sz="2400" dirty="0">
                <a:latin typeface="+mj-lt"/>
              </a:rPr>
              <a:t>: </a:t>
            </a:r>
            <a:r>
              <a:rPr lang="en-GB" sz="2400" dirty="0" err="1">
                <a:latin typeface="+mj-lt"/>
              </a:rPr>
              <a:t>în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cele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mai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multe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cazuri</a:t>
            </a:r>
            <a:r>
              <a:rPr lang="en-GB" sz="2400" dirty="0">
                <a:latin typeface="+mj-lt"/>
              </a:rPr>
              <a:t> nu </a:t>
            </a:r>
            <a:r>
              <a:rPr lang="en-GB" sz="2400" dirty="0" err="1">
                <a:latin typeface="+mj-lt"/>
              </a:rPr>
              <a:t>este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nevoie</a:t>
            </a:r>
            <a:r>
              <a:rPr lang="en-GB" sz="2400" dirty="0">
                <a:latin typeface="+mj-lt"/>
              </a:rPr>
              <a:t>; pot fi </a:t>
            </a:r>
            <a:r>
              <a:rPr lang="en-GB" sz="2400" dirty="0" err="1" smtClean="0">
                <a:latin typeface="+mj-lt"/>
              </a:rPr>
              <a:t>luate</a:t>
            </a:r>
            <a:r>
              <a:rPr lang="ro-RO" sz="2400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punctual </a:t>
            </a:r>
            <a:r>
              <a:rPr lang="en-GB" sz="2400" dirty="0" err="1">
                <a:latin typeface="+mj-lt"/>
              </a:rPr>
              <a:t>în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calcul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Cefalosporine</a:t>
            </a:r>
            <a:r>
              <a:rPr lang="en-GB" sz="2400" dirty="0">
                <a:latin typeface="+mj-lt"/>
              </a:rPr>
              <a:t> de gen a 3-a </a:t>
            </a:r>
            <a:r>
              <a:rPr lang="en-GB" sz="2400" dirty="0" err="1">
                <a:latin typeface="+mj-lt"/>
              </a:rPr>
              <a:t>sau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fluorochinolone</a:t>
            </a:r>
            <a:r>
              <a:rPr lang="ro-RO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(</a:t>
            </a:r>
            <a:r>
              <a:rPr lang="vi-VN" sz="2400" dirty="0">
                <a:latin typeface="+mj-lt"/>
              </a:rPr>
              <a:t>empiric), eventual cu ajustare în funcţie de evoluţia clinică şi </a:t>
            </a:r>
            <a:r>
              <a:rPr lang="vi-VN" sz="2400" dirty="0" smtClean="0">
                <a:latin typeface="+mj-lt"/>
              </a:rPr>
              <a:t>rezultatele</a:t>
            </a:r>
            <a:r>
              <a:rPr lang="ro-RO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microbiologice</a:t>
            </a:r>
            <a:endParaRPr lang="en-GB" sz="2400" dirty="0">
              <a:latin typeface="+mj-lt"/>
            </a:endParaRPr>
          </a:p>
          <a:p>
            <a:r>
              <a:rPr lang="vi-VN" sz="2400" b="1" dirty="0">
                <a:latin typeface="+mj-lt"/>
              </a:rPr>
              <a:t>Prevenţia specifică</a:t>
            </a:r>
            <a:r>
              <a:rPr lang="vi-VN" sz="2400" dirty="0">
                <a:latin typeface="+mj-lt"/>
              </a:rPr>
              <a:t>: nu există. Raportare la DSP a focarelor (în </a:t>
            </a:r>
            <a:r>
              <a:rPr lang="vi-VN" sz="2400" dirty="0" smtClean="0">
                <a:latin typeface="+mj-lt"/>
              </a:rPr>
              <a:t>special</a:t>
            </a:r>
            <a:r>
              <a:rPr lang="ro-RO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cele </a:t>
            </a:r>
            <a:r>
              <a:rPr lang="vi-VN" sz="2400" dirty="0">
                <a:latin typeface="+mj-lt"/>
              </a:rPr>
              <a:t>legate de unităţi de alimentaţie publică).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50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Caz </a:t>
            </a:r>
            <a:r>
              <a:rPr lang="ro-RO" dirty="0" smtClean="0"/>
              <a:t>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Pacientă de 27 de ani se internează pentru febră 38 gr C.,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urmate de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scaune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muco-pio-sanguinolente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debutat de 48 ore; emisia de fecale este în cantitate redusă şi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pacienta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tenesme rectale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nesemnificative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CVM / epidemiologic: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trăieşte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mediul rural, nu are apă curentă şi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Fiul de 2 ani prezintă scaune diareice de 7 zile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 la internare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febrilă (38,1 °C), stare generală influenţată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abdomen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 sensibil la palpare (în special în fosa iliacă stângă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tahicardică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100/min, TA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8/69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SaO2 97%,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scaune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diareice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muco-pio-sanguinolente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85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Aspect macroscopic al scaunului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41466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Diagnostic diferențial 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66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Clasificare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Dupa etiologie – </a:t>
            </a:r>
            <a:r>
              <a:rPr lang="ro-RO" dirty="0" smtClean="0">
                <a:solidFill>
                  <a:srgbClr val="FF0000"/>
                </a:solidFill>
              </a:rPr>
              <a:t>virale</a:t>
            </a:r>
            <a:r>
              <a:rPr lang="ro-RO" dirty="0" smtClean="0"/>
              <a:t> (rotavirus, norovirus), </a:t>
            </a:r>
            <a:r>
              <a:rPr lang="ro-RO" dirty="0" smtClean="0">
                <a:solidFill>
                  <a:srgbClr val="FF0000"/>
                </a:solidFill>
              </a:rPr>
              <a:t>bacteriene</a:t>
            </a:r>
            <a:r>
              <a:rPr lang="ro-RO" dirty="0" smtClean="0"/>
              <a:t> (Shigella, Salmonella, E. Coli, Vibrio holerae șa), </a:t>
            </a:r>
            <a:r>
              <a:rPr lang="ro-RO" dirty="0" smtClean="0">
                <a:solidFill>
                  <a:srgbClr val="FF0000"/>
                </a:solidFill>
              </a:rPr>
              <a:t>fungi</a:t>
            </a:r>
            <a:r>
              <a:rPr lang="ro-RO" dirty="0" smtClean="0"/>
              <a:t> (Candida, Criptosporidium), </a:t>
            </a:r>
            <a:r>
              <a:rPr lang="ro-RO" dirty="0" smtClean="0">
                <a:solidFill>
                  <a:srgbClr val="FF0000"/>
                </a:solidFill>
              </a:rPr>
              <a:t>paraziti</a:t>
            </a:r>
            <a:r>
              <a:rPr lang="ro-RO" dirty="0" smtClean="0"/>
              <a:t> (Giardia, </a:t>
            </a:r>
            <a:r>
              <a:rPr lang="en-US" dirty="0" err="1" smtClean="0"/>
              <a:t>metazoare</a:t>
            </a:r>
            <a:r>
              <a:rPr lang="ro-RO" dirty="0" smtClean="0"/>
              <a:t>)</a:t>
            </a:r>
          </a:p>
          <a:p>
            <a:r>
              <a:rPr lang="ro-RO" dirty="0" smtClean="0"/>
              <a:t>Entitati clinice – dizenterie, holera, febra tifoida, toxiinfecții alimentare</a:t>
            </a:r>
          </a:p>
          <a:p>
            <a:r>
              <a:rPr lang="ro-RO" dirty="0" smtClean="0"/>
              <a:t>Localizare – digestiv (enterocolite, gastroenterocolite), diseminare sistemica (febra tifoida)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5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Paraclinic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Hemoleucograma -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L=13000/mmc, neutrofilie 79%,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coprocitogramă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numeroase PMN şi hematii prezente în scaun,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coprocultură pozitivă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flexneri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9" y="3581400"/>
            <a:ext cx="3529015" cy="22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43364" cy="248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963" y="5879068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Examen coprocitologic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63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ruri de rehidratare - Re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685800"/>
            <a:ext cx="1905000" cy="36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04" y="2065018"/>
            <a:ext cx="2633662" cy="249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eftriaxona | Prospect | (Ce este Ceftriaxona şi pentru ce se utilizeaz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42" y="1968367"/>
            <a:ext cx="2547938" cy="17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Prospect Smec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Alertă privind medicamentul Smecta. Pericol pentru copii mici și femei  însărcinate. Avertismentul Agenției Medicamentului | Anten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" y="4552036"/>
            <a:ext cx="2490643" cy="17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reri LOPEDIUM, IMODIUM SI LOPERAMID. Tratarea rapida a diareei acut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89000"/>
            <a:ext cx="2995212" cy="20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nterolactis Plus, 20 capsule, Sof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4" y="3870708"/>
            <a:ext cx="2391626" cy="23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eai de Me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12" y="160337"/>
            <a:ext cx="2151587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Alimente permise şi interzise când ai dia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00" y="413480"/>
            <a:ext cx="1882421" cy="15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775" y="533400"/>
            <a:ext cx="266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/>
              <a:t>TRATAMENT</a:t>
            </a:r>
            <a:endParaRPr lang="en-GB" sz="2800" b="1" dirty="0"/>
          </a:p>
        </p:txBody>
      </p:sp>
      <p:sp>
        <p:nvSpPr>
          <p:cNvPr id="3" name="5-Point Star 2"/>
          <p:cNvSpPr/>
          <p:nvPr/>
        </p:nvSpPr>
        <p:spPr>
          <a:xfrm>
            <a:off x="5456974" y="4609321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Atitudine terapeutică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Internare, declarare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numerică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 -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Cefalosporine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gen. 3,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Fluorochinolone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p.o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</a:p>
          <a:p>
            <a:pPr mar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Tetraciclina?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Externare după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coproculturi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recoltate după întrerupere antibiotic, cu o </a:t>
            </a:r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 interval</a:t>
            </a:r>
            <a:r>
              <a:rPr 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 ele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Supraveghere 3 luni după externare la cei din sectoare de risc. </a:t>
            </a:r>
          </a:p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rămâne purtători cronici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2461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Legatura </a:t>
            </a:r>
            <a:r>
              <a:rPr lang="ro-RO" sz="2400" i="1" dirty="0" smtClean="0"/>
              <a:t>Shigella</a:t>
            </a:r>
            <a:r>
              <a:rPr lang="ro-RO" sz="2400" dirty="0" smtClean="0"/>
              <a:t> – sindrom hemolitic uremic?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199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După consum de cârnați în untură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74480"/>
            <a:ext cx="6372225" cy="48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2514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4 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0966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Consum</a:t>
            </a:r>
            <a:r>
              <a:rPr lang="en-US" dirty="0" smtClean="0"/>
              <a:t> </a:t>
            </a:r>
            <a:r>
              <a:rPr lang="en-US" dirty="0" err="1" smtClean="0"/>
              <a:t>alimente</a:t>
            </a:r>
            <a:r>
              <a:rPr lang="en-US" dirty="0" smtClean="0"/>
              <a:t> </a:t>
            </a:r>
            <a:r>
              <a:rPr lang="en-US" dirty="0" err="1" smtClean="0"/>
              <a:t>conservate</a:t>
            </a:r>
            <a:r>
              <a:rPr lang="en-US" dirty="0" smtClean="0"/>
              <a:t> </a:t>
            </a:r>
            <a:r>
              <a:rPr lang="en-US" dirty="0" err="1" smtClean="0"/>
              <a:t>anaerobioz</a:t>
            </a:r>
            <a:r>
              <a:rPr lang="ro-RO" dirty="0" smtClean="0"/>
              <a:t>a (Clostridium botulinum)</a:t>
            </a:r>
          </a:p>
          <a:p>
            <a:r>
              <a:rPr lang="ro-RO" dirty="0" smtClean="0"/>
              <a:t>Toxina botulinică – acționează presinaptic la nivelul terminațiilor neuronilor motori</a:t>
            </a:r>
          </a:p>
          <a:p>
            <a:r>
              <a:rPr lang="ro-RO" dirty="0" smtClean="0"/>
              <a:t>Paralizie simetrică descendentă cu afectare nervi cranieni + păstrarea stării de conștientă</a:t>
            </a:r>
          </a:p>
          <a:p>
            <a:r>
              <a:rPr lang="ro-RO" dirty="0" smtClean="0"/>
              <a:t>Determinarea toxinei ăn ser, scaun, </a:t>
            </a:r>
            <a:r>
              <a:rPr lang="ro-RO" smtClean="0"/>
              <a:t>aliment </a:t>
            </a:r>
          </a:p>
          <a:p>
            <a:r>
              <a:rPr lang="ro-RO" smtClean="0"/>
              <a:t>Tratament </a:t>
            </a:r>
            <a:r>
              <a:rPr lang="ro-RO" dirty="0" smtClean="0"/>
              <a:t>specific – administrare antitoxină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42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Particularități anamneză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Sursa de infecție – bolnav, purtator, zoonoză</a:t>
            </a:r>
          </a:p>
          <a:p>
            <a:r>
              <a:rPr lang="ro-RO" dirty="0" smtClean="0"/>
              <a:t>Mai multe cazuri cu simptome similare</a:t>
            </a:r>
          </a:p>
          <a:p>
            <a:r>
              <a:rPr lang="ro-RO" dirty="0" smtClean="0"/>
              <a:t>Calea de transmitere – </a:t>
            </a:r>
            <a:r>
              <a:rPr lang="ro-RO" dirty="0" smtClean="0">
                <a:solidFill>
                  <a:srgbClr val="FF0000"/>
                </a:solidFill>
              </a:rPr>
              <a:t>aliment consumat</a:t>
            </a:r>
            <a:r>
              <a:rPr lang="ro-RO" dirty="0" smtClean="0"/>
              <a:t>, preparare, sursa de apă. Interval de la consum la debut simptome.</a:t>
            </a:r>
          </a:p>
          <a:p>
            <a:r>
              <a:rPr lang="ro-RO" dirty="0" smtClean="0"/>
              <a:t>Condiții igienico-sanitare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Călătorie</a:t>
            </a:r>
            <a:r>
              <a:rPr lang="ro-RO" dirty="0" smtClean="0"/>
              <a:t> în zone endemice – holeră, dizenterie amoebiană, febră tifoidă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Tratament antibiotic anterior</a:t>
            </a:r>
            <a:r>
              <a:rPr lang="ro-RO" dirty="0" smtClean="0"/>
              <a:t>, </a:t>
            </a:r>
            <a:r>
              <a:rPr lang="ro-RO" dirty="0" smtClean="0">
                <a:solidFill>
                  <a:srgbClr val="FF0000"/>
                </a:solidFill>
              </a:rPr>
              <a:t>spitalizare</a:t>
            </a:r>
            <a:r>
              <a:rPr lang="ro-RO" dirty="0" smtClean="0"/>
              <a:t> (comunitară, IAAM)</a:t>
            </a:r>
          </a:p>
          <a:p>
            <a:r>
              <a:rPr lang="ro-RO" dirty="0" smtClean="0"/>
              <a:t>Status imun – infecții oportuniste la ID</a:t>
            </a:r>
          </a:p>
          <a:p>
            <a:r>
              <a:rPr lang="ro-RO" dirty="0" smtClean="0"/>
              <a:t>Receptivitate – vârstă, vaccinare </a:t>
            </a:r>
            <a:r>
              <a:rPr lang="en-US" dirty="0" smtClean="0"/>
              <a:t>(rotavirus, </a:t>
            </a:r>
            <a:r>
              <a:rPr lang="ro-RO" dirty="0" smtClean="0"/>
              <a:t>f. </a:t>
            </a:r>
            <a:r>
              <a:rPr lang="en-US" dirty="0" err="1" smtClean="0"/>
              <a:t>tifoid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r>
              <a:rPr lang="ro-RO" dirty="0" smtClean="0"/>
              <a:t>, chimioprofilaxie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45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Examen obiectiv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ro-RO" sz="2400" dirty="0" smtClean="0"/>
              <a:t>Semne clinice de </a:t>
            </a:r>
            <a:r>
              <a:rPr lang="ro-RO" sz="2400" dirty="0" smtClean="0">
                <a:solidFill>
                  <a:srgbClr val="FF0000"/>
                </a:solidFill>
              </a:rPr>
              <a:t>deshidratare</a:t>
            </a:r>
            <a:r>
              <a:rPr lang="ro-RO" sz="2400" dirty="0" smtClean="0"/>
              <a:t> – TA, AV, diureză, tegumente, mucoase, stare conștiență</a:t>
            </a:r>
          </a:p>
          <a:p>
            <a:r>
              <a:rPr lang="ro-RO" sz="2400" dirty="0" smtClean="0"/>
              <a:t>Examen sensibilitate abdomen</a:t>
            </a:r>
          </a:p>
          <a:p>
            <a:r>
              <a:rPr lang="ro-RO" sz="2400" dirty="0" smtClean="0"/>
              <a:t>Examen macroscopic al scaunului, miros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7268"/>
            <a:ext cx="340908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7943"/>
            <a:ext cx="2895600" cy="34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30" y="3827268"/>
            <a:ext cx="2395970" cy="19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9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Diagnostic de laborator și paraclinic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Nespecific</a:t>
            </a:r>
            <a:r>
              <a:rPr lang="ro-RO" dirty="0" smtClean="0"/>
              <a:t> – Hemoleucograma, deshidratare și dezechilibre hidro-electrolitice (uree, creatinină, ionogramă serică), boli asociate</a:t>
            </a:r>
          </a:p>
          <a:p>
            <a:r>
              <a:rPr lang="ro-RO" dirty="0" smtClean="0"/>
              <a:t>Coprocitologic – mecanism invaziv sau citotoxic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Etiologic</a:t>
            </a:r>
            <a:r>
              <a:rPr lang="ro-RO" dirty="0" smtClean="0"/>
              <a:t>  </a:t>
            </a:r>
          </a:p>
          <a:p>
            <a:pPr marL="0" indent="0">
              <a:buNone/>
            </a:pPr>
            <a:r>
              <a:rPr lang="ro-RO" dirty="0" smtClean="0"/>
              <a:t>- Evidențiere agent etiologic sau toxină–coprocultură (bacterii), hemocultură (febra tifoidă) coproparazitar, IF, PCR,latexagutinare</a:t>
            </a:r>
          </a:p>
          <a:p>
            <a:pPr marL="0" indent="0">
              <a:buNone/>
            </a:pPr>
            <a:r>
              <a:rPr lang="ro-RO" dirty="0" smtClean="0"/>
              <a:t>- Evidențiere răspuns imun specific – febra tifoidă</a:t>
            </a:r>
          </a:p>
          <a:p>
            <a:r>
              <a:rPr lang="ro-RO" dirty="0" smtClean="0">
                <a:solidFill>
                  <a:schemeClr val="tx2"/>
                </a:solidFill>
              </a:rPr>
              <a:t>Investigații imagistice </a:t>
            </a:r>
            <a:r>
              <a:rPr lang="ro-RO" dirty="0" smtClean="0"/>
              <a:t>(diagnostic diferențial)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9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Examen coprocitologic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4223575" cy="2897109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930368" cy="29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5257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coprocultor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588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Tratament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Necesitatea spitalizării </a:t>
            </a:r>
          </a:p>
          <a:p>
            <a:r>
              <a:rPr lang="ro-RO" dirty="0" smtClean="0"/>
              <a:t>Urgentă – tratament patogenetic – reechilibrarea hidro-electrolitică</a:t>
            </a:r>
          </a:p>
          <a:p>
            <a:r>
              <a:rPr lang="ro-RO" dirty="0" smtClean="0"/>
              <a:t>Etiologic</a:t>
            </a:r>
          </a:p>
          <a:p>
            <a:r>
              <a:rPr lang="ro-RO" dirty="0" smtClean="0"/>
              <a:t>Regim igieno-dietetic</a:t>
            </a:r>
          </a:p>
          <a:p>
            <a:r>
              <a:rPr lang="ro-RO" dirty="0" smtClean="0"/>
              <a:t>Simptomatic</a:t>
            </a:r>
          </a:p>
          <a:p>
            <a:r>
              <a:rPr lang="ro-RO" dirty="0" smtClean="0"/>
              <a:t>Condiții reluare activitate. Profilaxie contacți</a:t>
            </a:r>
          </a:p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47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Caz clinic – toxiinfecție alimentară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308872" cy="28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4218" y="1752600"/>
            <a:ext cx="32004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Consum de alimente care conțin </a:t>
            </a:r>
            <a:r>
              <a:rPr lang="ro-RO" sz="2400" dirty="0" smtClean="0">
                <a:solidFill>
                  <a:srgbClr val="FF0000"/>
                </a:solidFill>
              </a:rPr>
              <a:t>toxină preformată </a:t>
            </a:r>
            <a:r>
              <a:rPr lang="ro-RO" sz="2400" dirty="0" smtClean="0"/>
              <a:t>sau </a:t>
            </a:r>
            <a:r>
              <a:rPr lang="ro-RO" sz="2400" dirty="0" smtClean="0">
                <a:solidFill>
                  <a:srgbClr val="FF0000"/>
                </a:solidFill>
              </a:rPr>
              <a:t>număr mare de bacterii </a:t>
            </a:r>
            <a:r>
              <a:rPr lang="ro-RO" sz="2400" dirty="0" smtClean="0"/>
              <a:t>deja multiplicate în </a:t>
            </a:r>
            <a:r>
              <a:rPr lang="ro-RO" sz="2400" b="1" u="sng" dirty="0" smtClean="0"/>
              <a:t>aliment</a:t>
            </a:r>
            <a:endParaRPr lang="en-GB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962400"/>
            <a:ext cx="28956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- </a:t>
            </a:r>
            <a:r>
              <a:rPr lang="ro-RO" sz="2400" i="1" dirty="0" smtClean="0">
                <a:solidFill>
                  <a:srgbClr val="FF0000"/>
                </a:solidFill>
              </a:rPr>
              <a:t>Salmonella spp</a:t>
            </a:r>
          </a:p>
          <a:p>
            <a:r>
              <a:rPr lang="ro-RO" sz="2400" dirty="0" smtClean="0"/>
              <a:t>- </a:t>
            </a:r>
            <a:r>
              <a:rPr lang="ro-RO" sz="2400" i="1" dirty="0" smtClean="0">
                <a:solidFill>
                  <a:srgbClr val="FF0000"/>
                </a:solidFill>
              </a:rPr>
              <a:t>S</a:t>
            </a:r>
            <a:r>
              <a:rPr lang="en-US" sz="2400" i="1" dirty="0" err="1" smtClean="0">
                <a:solidFill>
                  <a:srgbClr val="FF0000"/>
                </a:solidFill>
              </a:rPr>
              <a:t>tafilococ</a:t>
            </a:r>
            <a:r>
              <a:rPr lang="ro-RO" sz="2400" i="1" dirty="0" smtClean="0">
                <a:solidFill>
                  <a:srgbClr val="FF0000"/>
                </a:solidFill>
              </a:rPr>
              <a:t> </a:t>
            </a:r>
            <a:r>
              <a:rPr lang="ro-RO" sz="2400" dirty="0" smtClean="0"/>
              <a:t>– toxină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884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Toxiinfecție alimentară – descriere caz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800600"/>
          </a:xfrm>
        </p:spPr>
        <p:txBody>
          <a:bodyPr>
            <a:no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Clinica de Boli Infecţioase se prezintă în luna august 5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persoane,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acuzând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vărsături alimentare şi crampe abdominale, ce au debutat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 o oră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consumul de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brânză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cumpărată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cioban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obiectivă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elemente patologice (cu excepţia faptului că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bolnavi a vărsat în biroul de internări).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Explorarea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iniţială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fost normală în toate cazurile; după două zile a fost primit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buletin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izolarea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lichidul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vărsătură.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Cazurile au fost tratate cu antiemetice, cu evoluţie favorabilă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24 de ore.</a:t>
            </a:r>
          </a:p>
        </p:txBody>
      </p:sp>
    </p:spTree>
    <p:extLst>
      <p:ext uri="{BB962C8B-B14F-4D97-AF65-F5344CB8AC3E}">
        <p14:creationId xmlns:p14="http://schemas.microsoft.com/office/powerpoint/2010/main" val="310777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1140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Infecții cu cale de transmitere digestivă - 1</vt:lpstr>
      <vt:lpstr>Clasificare</vt:lpstr>
      <vt:lpstr>Particularități anamneză</vt:lpstr>
      <vt:lpstr>Examen obiectiv</vt:lpstr>
      <vt:lpstr>Diagnostic de laborator și paraclinic</vt:lpstr>
      <vt:lpstr>Examen coprocitologic</vt:lpstr>
      <vt:lpstr>Tratament</vt:lpstr>
      <vt:lpstr>Caz clinic – toxiinfecție alimentară</vt:lpstr>
      <vt:lpstr>Toxiinfecție alimentară – descriere caz 1</vt:lpstr>
      <vt:lpstr>TiA caz 2</vt:lpstr>
      <vt:lpstr>Care sunt diferețele între cele 2 cazuri?</vt:lpstr>
      <vt:lpstr>Tratament toxiinfecție alimentară</vt:lpstr>
      <vt:lpstr>PowerPoint Presentation</vt:lpstr>
      <vt:lpstr>PowerPoint Presentation</vt:lpstr>
      <vt:lpstr>PowerPoint Presentation</vt:lpstr>
      <vt:lpstr>De reținut</vt:lpstr>
      <vt:lpstr>De reținut</vt:lpstr>
      <vt:lpstr>Caz clinic</vt:lpstr>
      <vt:lpstr>Aspect macroscopic al scaunului</vt:lpstr>
      <vt:lpstr>Paraclinic</vt:lpstr>
      <vt:lpstr>PowerPoint Presentation</vt:lpstr>
      <vt:lpstr>Atitudine terapeutică</vt:lpstr>
      <vt:lpstr>După consum de cârnați în untură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Infecții cu cale de transmitere digestivă - 1</dc:title>
  <dc:creator>Livia</dc:creator>
  <cp:lastModifiedBy>Livia</cp:lastModifiedBy>
  <cp:revision>42</cp:revision>
  <dcterms:created xsi:type="dcterms:W3CDTF">2006-08-16T00:00:00Z</dcterms:created>
  <dcterms:modified xsi:type="dcterms:W3CDTF">2020-10-11T16:49:44Z</dcterms:modified>
</cp:coreProperties>
</file>