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8" r:id="rId4"/>
    <p:sldId id="279" r:id="rId5"/>
    <p:sldId id="280" r:id="rId6"/>
    <p:sldId id="257" r:id="rId7"/>
    <p:sldId id="273" r:id="rId8"/>
    <p:sldId id="272" r:id="rId9"/>
    <p:sldId id="266" r:id="rId10"/>
    <p:sldId id="264" r:id="rId11"/>
    <p:sldId id="260" r:id="rId12"/>
    <p:sldId id="267" r:id="rId13"/>
    <p:sldId id="268" r:id="rId14"/>
    <p:sldId id="269" r:id="rId15"/>
    <p:sldId id="258" r:id="rId16"/>
    <p:sldId id="274" r:id="rId17"/>
    <p:sldId id="275" r:id="rId18"/>
    <p:sldId id="288" r:id="rId19"/>
    <p:sldId id="281" r:id="rId20"/>
    <p:sldId id="286" r:id="rId21"/>
    <p:sldId id="282" r:id="rId22"/>
    <p:sldId id="276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Infecții digestive - 2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Șef lucrări dr. Livia Dragonu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49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altLang="en-US" sz="3200" b="1" dirty="0" smtClean="0">
                <a:solidFill>
                  <a:srgbClr val="FFFF00"/>
                </a:solidFill>
              </a:rPr>
              <a:t>Mucoasa colonului în febra tifoidă (</a:t>
            </a:r>
            <a:r>
              <a:rPr lang="ro-RO" altLang="en-US" sz="3200" b="1" i="1" dirty="0" smtClean="0">
                <a:solidFill>
                  <a:srgbClr val="FFFF00"/>
                </a:solidFill>
              </a:rPr>
              <a:t>S. typhi</a:t>
            </a:r>
            <a:r>
              <a:rPr lang="ro-RO" altLang="en-US" sz="3200" b="1" dirty="0" smtClean="0">
                <a:solidFill>
                  <a:srgbClr val="FFFF00"/>
                </a:solidFill>
              </a:rPr>
              <a:t>) – invaziv sistemic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55229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533400"/>
            <a:ext cx="35956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572125" y="3929063"/>
            <a:ext cx="3714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Sindrom febril prelungit</a:t>
            </a:r>
          </a:p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Stare tifică (obnubilare, carfologie)</a:t>
            </a:r>
          </a:p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Sindrom digestiv  N/C/D</a:t>
            </a:r>
          </a:p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Sindrom cardiovascular  </a:t>
            </a:r>
            <a:r>
              <a:rPr lang="ro-RO" altLang="en-US" sz="1600" b="1">
                <a:solidFill>
                  <a:srgbClr val="FFFF00"/>
                </a:solidFill>
              </a:rPr>
              <a:t>(puls discordant cu febra!)</a:t>
            </a:r>
          </a:p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Sindrom cutanat (pete lenticulare)</a:t>
            </a:r>
          </a:p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Spleno-hepatomegalie</a:t>
            </a:r>
          </a:p>
          <a:p>
            <a:pPr eaLnBrk="1" hangingPunct="1">
              <a:spcBef>
                <a:spcPct val="0"/>
              </a:spcBef>
            </a:pPr>
            <a:r>
              <a:rPr lang="ro-RO" altLang="en-US" sz="1600">
                <a:solidFill>
                  <a:srgbClr val="FFFF00"/>
                </a:solidFill>
              </a:rPr>
              <a:t>Hematologic:</a:t>
            </a:r>
            <a:r>
              <a:rPr lang="vi-VN" altLang="en-US" sz="1600">
                <a:solidFill>
                  <a:srgbClr val="FFFF00"/>
                </a:solidFill>
                <a:latin typeface="Arial" pitchFamily="34" charset="0"/>
              </a:rPr>
              <a:t> leucopenie  cu  limfocitoză,  fără</a:t>
            </a:r>
            <a:r>
              <a:rPr lang="ro-RO" altLang="en-US" sz="1600">
                <a:solidFill>
                  <a:srgbClr val="FFFF00"/>
                </a:solidFill>
              </a:rPr>
              <a:t> </a:t>
            </a:r>
            <a:r>
              <a:rPr lang="vi-VN" altLang="en-US" sz="1600">
                <a:solidFill>
                  <a:srgbClr val="FFFF00"/>
                </a:solidFill>
                <a:latin typeface="Arial" pitchFamily="34" charset="0"/>
              </a:rPr>
              <a:t>eozinofile, anemie, VSE în limite normale</a:t>
            </a:r>
            <a:endParaRPr lang="ro-RO" altLang="en-US" sz="16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4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reținut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Ceftriaxonă,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fluorochinolone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2-4 saptamani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antibiogramei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a datelor statistice referitoare la o anumită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geografică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Externare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zile afebrilitate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 3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coproculturi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Supraveghere 3 luni.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Prevenţia specifică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vaccin cu administrare orală pentru călătorii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zonele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endemice. Boală de grup A cu internare / raportare /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izolare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obligatorii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supravegheaz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clinic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bacteriologic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3 s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eviden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niciodat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angaja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sectoare de risc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2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Holera – mecanism toxinic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334000" cy="4876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35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zi după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revenirea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India,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prezint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vărsături, dureri abdominale,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scaune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diareice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apoase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(20-30/24h), cu aspect de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zeam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oligurie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hipotensiune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arterial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asimptomatic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afebril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TA=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0/40 mm Hg, AV=1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b/min,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aritmic,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suplu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uscate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apatic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ncercanat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8792"/>
            <a:ext cx="3810000" cy="210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4648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Cum credeți ca s-a transmis boala?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0156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Scaun cu aspect de </a:t>
            </a:r>
            <a:r>
              <a:rPr lang="en-US" dirty="0" smtClean="0"/>
              <a:t>“</a:t>
            </a:r>
            <a:r>
              <a:rPr lang="ro-RO" dirty="0" smtClean="0"/>
              <a:t>fiertură de orez</a:t>
            </a:r>
            <a:r>
              <a:rPr lang="en-US" dirty="0" smtClean="0"/>
              <a:t>"</a:t>
            </a:r>
            <a:endParaRPr lang="en-GB" dirty="0"/>
          </a:p>
        </p:txBody>
      </p:sp>
      <p:pic>
        <p:nvPicPr>
          <p:cNvPr id="4" name="Picture 2" descr="http://intranet.tdmu.edu.ua/data/kafedra/internal/infect_desease/classes_stud/en/med/lik/ptn/Infectious%20diseases/5/lesson%202%20Cholera.%20Intestinal%20infectious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3327"/>
            <a:ext cx="4486536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2819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Mecanism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Examen</a:t>
            </a:r>
            <a:r>
              <a:rPr lang="en-US" sz="2800" dirty="0" smtClean="0"/>
              <a:t> </a:t>
            </a:r>
            <a:r>
              <a:rPr lang="en-US" sz="2800" dirty="0" err="1" smtClean="0"/>
              <a:t>coprocitologic</a:t>
            </a:r>
            <a:r>
              <a:rPr lang="en-US" sz="2800" dirty="0" smtClean="0"/>
              <a:t>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65265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Mediul alcalin din ileon, toxina crește AMPc, secreție crescută – 1l/h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788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Bolnavii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senzaţia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defecaţie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lichidiene pe cale rectală sunt cvasicontinue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5486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53707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Epidemii</a:t>
            </a:r>
            <a:r>
              <a:rPr lang="en-US" dirty="0"/>
              <a:t> </a:t>
            </a:r>
            <a:r>
              <a:rPr lang="en-US" dirty="0" err="1"/>
              <a:t>Balcani</a:t>
            </a:r>
            <a:r>
              <a:rPr lang="en-US" dirty="0"/>
              <a:t> – </a:t>
            </a:r>
            <a:r>
              <a:rPr lang="en-US" dirty="0" err="1"/>
              <a:t>razboi</a:t>
            </a:r>
            <a:r>
              <a:rPr lang="en-US" dirty="0"/>
              <a:t> 1913</a:t>
            </a:r>
          </a:p>
          <a:p>
            <a:r>
              <a:rPr lang="en-US" dirty="0" err="1"/>
              <a:t>Epidemii</a:t>
            </a:r>
            <a:r>
              <a:rPr lang="en-US" dirty="0"/>
              <a:t> </a:t>
            </a:r>
            <a:r>
              <a:rPr lang="en-US" dirty="0" err="1"/>
              <a:t>hidrice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77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reținut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Etiologie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Vibrio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Complicaţii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deshidratare, insuficienţă renală acută,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dezechilibre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electrolitice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aritmii.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microbiologic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coprocultură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 medii speciale, ex. apă peptonată, TCSB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evidențierea toxinei holerice,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poate determina serotipul şi biotipul tulpinii.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rehidratare (cea mai importantă măsură),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Doxiciclină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 mg doza unică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Ciprofloxacină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zile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Azitromicină.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o boală de grup A (declarare obligatorie – inclusiv la OMS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!,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izolare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Chimioprofilaxie cu tetraciclina -3 zile, la contacții din familie . Vaccinarea rezultate slabe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7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Rehidratare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os – recuperare pierderi primele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(2-3 l adult)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apoi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usoara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sub 1 an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suplimentar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50-100 ml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fiecare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scaun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1-9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100 – 200 ml, &gt;10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libitum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Deshidratare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ml/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administrate in 6h (sugar)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4h adult</a:t>
            </a:r>
            <a:endParaRPr lang="ro-RO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Exemplu 30 ml/kgc primele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 + 70 ml/kgc următoarele ore. Ringer lactat, soluții electrolitice </a:t>
            </a:r>
          </a:p>
          <a:p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Ulterior completare pierderi + necesar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97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Descrierea cazului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 în vârstă de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ani se internează în luna iunie 2019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febră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dureri abdominale colicative şi emisia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15 scaune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diareice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apoase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fetide. În urmă cu o săptămână pacientul a fost internat în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Urologie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montarea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stent ureteral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Levofloxacin 500 mg/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obezitate gr II; HTA primară gr. II ; dislipidemie ; adenom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prostată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litiază renală dreaptă.</a:t>
            </a:r>
          </a:p>
          <a:p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Tratamente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antihipertensive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 la internare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febril (38,2 °C), stare generală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influenţată,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abdomen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difuz sensibil la palpare (fără apărare musculară),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tahicardic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104/min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108/86 mmHg, SaO2 97%,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scaune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diareice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pseudomembrane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aproape din două în două ore) fetide ; discrete edeme gambiere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9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13" y="1676400"/>
            <a:ext cx="614894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6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43" y="1447800"/>
            <a:ext cx="8534400" cy="52578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L=21000/mm3,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neutrofilie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89%,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4,1 g%,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mg%, creatinină 1,6 mg%,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Ionograma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serica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+ 3,1 mEg/l, Na+ 131 mEq/l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coprocitogramă cu numeroase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leucocite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scaun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hematii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detecţia toxinelor A şi B ale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Clostridioides difficile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coprocultură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negativă (pentru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Shigella, Salmonella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9327"/>
            <a:ext cx="408262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99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Infecții cu </a:t>
            </a:r>
            <a:r>
              <a:rPr lang="ro-RO" i="1" dirty="0" smtClean="0"/>
              <a:t>Salmonella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Gastroenterocolita acută </a:t>
            </a:r>
          </a:p>
          <a:p>
            <a:r>
              <a:rPr lang="ro-RO" dirty="0" smtClean="0"/>
              <a:t>Contact bolnav, purtător, alimente</a:t>
            </a:r>
          </a:p>
          <a:p>
            <a:r>
              <a:rPr lang="ro-RO" dirty="0" smtClean="0"/>
              <a:t>Incubație 2-3 zile</a:t>
            </a:r>
          </a:p>
          <a:p>
            <a:r>
              <a:rPr lang="ro-RO" dirty="0" smtClean="0"/>
              <a:t>Febră, dureri abdominale, diaree cu aspect verzui, miros de </a:t>
            </a:r>
            <a:r>
              <a:rPr lang="en-US" dirty="0" smtClean="0"/>
              <a:t>“</a:t>
            </a:r>
            <a:r>
              <a:rPr lang="en-US" dirty="0" err="1" smtClean="0"/>
              <a:t>ou</a:t>
            </a:r>
            <a:r>
              <a:rPr lang="ro-RO" dirty="0" smtClean="0"/>
              <a:t>ă clocite</a:t>
            </a:r>
            <a:r>
              <a:rPr lang="en-US" dirty="0" smtClean="0"/>
              <a:t>”</a:t>
            </a:r>
            <a:r>
              <a:rPr lang="ro-RO" dirty="0" smtClean="0"/>
              <a:t>, vărsături</a:t>
            </a:r>
          </a:p>
          <a:p>
            <a:r>
              <a:rPr lang="ro-RO" dirty="0" smtClean="0"/>
              <a:t>Antibiotic – varste extreme (sugari), imunodeprimați, sepsis. Frecvent autolimitate.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6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arn about Clostridium difficile infection with a Medco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156575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30688"/>
            <a:ext cx="2971800" cy="249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8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Metronidazol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8h –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zile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Vancomicină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mg/zi dizolvat în 10 ml ser fiziologic, câte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ml (=125 mg) la 6 ore p.o. timp de 10 zile,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rehidratare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hidroelectrolitică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GB" dirty="0" err="1" smtClean="0"/>
              <a:t>achromyces</a:t>
            </a:r>
            <a:r>
              <a:rPr lang="en-GB" dirty="0" smtClean="0"/>
              <a:t> </a:t>
            </a:r>
            <a:r>
              <a:rPr lang="en-GB" dirty="0" err="1"/>
              <a:t>boulardii</a:t>
            </a:r>
            <a:r>
              <a:rPr lang="en-GB" dirty="0"/>
              <a:t> </a:t>
            </a:r>
            <a:r>
              <a:rPr lang="en-GB" dirty="0" err="1" smtClean="0"/>
              <a:t>liofilizat</a:t>
            </a:r>
            <a:r>
              <a:rPr lang="en-GB" smtClean="0"/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54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 </a:t>
            </a:r>
            <a:r>
              <a:rPr lang="en-GB" b="1" dirty="0" err="1"/>
              <a:t>reţinut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Autofit/>
          </a:bodyPr>
          <a:lstStyle/>
          <a:p>
            <a:r>
              <a:rPr lang="vi-VN" sz="2000" b="1" dirty="0" smtClean="0">
                <a:latin typeface="+mj-lt"/>
              </a:rPr>
              <a:t>Epidemiologic </a:t>
            </a:r>
            <a:r>
              <a:rPr lang="vi-VN" sz="2000" dirty="0">
                <a:latin typeface="+mj-lt"/>
              </a:rPr>
              <a:t>: diaree postantibiotice ; după 2000 se constată </a:t>
            </a:r>
            <a:r>
              <a:rPr lang="vi-VN" sz="2000" dirty="0" smtClean="0">
                <a:latin typeface="+mj-lt"/>
              </a:rPr>
              <a:t>reemergenţa</a:t>
            </a:r>
            <a:r>
              <a:rPr lang="ro-RO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acestei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infecţii</a:t>
            </a:r>
            <a:r>
              <a:rPr lang="es-ES" sz="2000" dirty="0">
                <a:latin typeface="+mj-lt"/>
              </a:rPr>
              <a:t> la nivel </a:t>
            </a:r>
            <a:r>
              <a:rPr lang="es-ES" sz="2000" dirty="0" err="1">
                <a:latin typeface="+mj-lt"/>
              </a:rPr>
              <a:t>mondial</a:t>
            </a:r>
            <a:r>
              <a:rPr lang="es-ES" sz="2000" dirty="0">
                <a:latin typeface="+mj-lt"/>
              </a:rPr>
              <a:t> (</a:t>
            </a:r>
            <a:r>
              <a:rPr lang="es-ES" sz="2000" dirty="0" err="1">
                <a:latin typeface="+mj-lt"/>
              </a:rPr>
              <a:t>în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România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aproximativ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după</a:t>
            </a:r>
            <a:r>
              <a:rPr lang="ro-RO" sz="2000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2010-2011</a:t>
            </a:r>
            <a:r>
              <a:rPr lang="it-IT" sz="2000" dirty="0">
                <a:latin typeface="+mj-lt"/>
              </a:rPr>
              <a:t>) ; în prezent este cea mai importantă diaree cu </a:t>
            </a:r>
            <a:r>
              <a:rPr lang="it-IT" sz="2000" dirty="0" smtClean="0">
                <a:latin typeface="+mj-lt"/>
              </a:rPr>
              <a:t>germen</a:t>
            </a:r>
            <a:r>
              <a:rPr lang="ro-RO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identificabil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a </a:t>
            </a:r>
            <a:r>
              <a:rPr lang="en-GB" sz="2000" dirty="0" err="1">
                <a:latin typeface="+mj-lt"/>
              </a:rPr>
              <a:t>adultului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vârstnic</a:t>
            </a:r>
            <a:r>
              <a:rPr lang="en-GB" sz="2000" dirty="0">
                <a:latin typeface="+mj-lt"/>
              </a:rPr>
              <a:t> ; </a:t>
            </a:r>
            <a:r>
              <a:rPr lang="en-GB" sz="2000" dirty="0" err="1">
                <a:latin typeface="+mj-lt"/>
              </a:rPr>
              <a:t>factori</a:t>
            </a:r>
            <a:r>
              <a:rPr lang="en-GB" sz="2000" dirty="0">
                <a:latin typeface="+mj-lt"/>
              </a:rPr>
              <a:t> de </a:t>
            </a:r>
            <a:r>
              <a:rPr lang="en-GB" sz="2000" dirty="0" err="1">
                <a:latin typeface="+mj-lt"/>
              </a:rPr>
              <a:t>risc</a:t>
            </a:r>
            <a:r>
              <a:rPr lang="en-GB" sz="2000" dirty="0">
                <a:latin typeface="+mj-lt"/>
              </a:rPr>
              <a:t> : </a:t>
            </a:r>
            <a:r>
              <a:rPr lang="en-GB" sz="2000" dirty="0" err="1">
                <a:latin typeface="+mj-lt"/>
              </a:rPr>
              <a:t>tratamentele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cu</a:t>
            </a:r>
            <a:r>
              <a:rPr lang="ro-RO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antibiotice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(</a:t>
            </a:r>
            <a:r>
              <a:rPr lang="en-GB" sz="2000" dirty="0" err="1">
                <a:latin typeface="+mj-lt"/>
              </a:rPr>
              <a:t>frecvent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cefalosporine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fluorochinolone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clindamicina</a:t>
            </a:r>
            <a:r>
              <a:rPr lang="en-GB" sz="2000" dirty="0" smtClean="0">
                <a:latin typeface="+mj-lt"/>
              </a:rPr>
              <a:t>), </a:t>
            </a:r>
            <a:r>
              <a:rPr lang="en-GB" sz="2000" dirty="0" err="1" smtClean="0">
                <a:latin typeface="+mj-lt"/>
              </a:rPr>
              <a:t>intervenţiile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chirurgicale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tractul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digestiv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consumul</a:t>
            </a:r>
            <a:r>
              <a:rPr lang="en-GB" sz="2000" dirty="0">
                <a:latin typeface="+mj-lt"/>
              </a:rPr>
              <a:t> de </a:t>
            </a:r>
            <a:r>
              <a:rPr lang="en-GB" sz="2000" dirty="0" err="1">
                <a:latin typeface="+mj-lt"/>
              </a:rPr>
              <a:t>inhibitori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de</a:t>
            </a:r>
            <a:r>
              <a:rPr lang="ro-RO" sz="2000" dirty="0" smtClean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pompă </a:t>
            </a:r>
            <a:r>
              <a:rPr lang="it-IT" sz="2000" dirty="0">
                <a:latin typeface="+mj-lt"/>
              </a:rPr>
              <a:t>de protoni, chimioterapia antineoplazică, stările </a:t>
            </a:r>
            <a:r>
              <a:rPr lang="it-IT" sz="2000" dirty="0" smtClean="0">
                <a:latin typeface="+mj-lt"/>
              </a:rPr>
              <a:t>de</a:t>
            </a:r>
            <a:r>
              <a:rPr lang="ro-RO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imunodepresie</a:t>
            </a:r>
            <a:r>
              <a:rPr lang="en-GB" sz="2000" dirty="0">
                <a:latin typeface="+mj-lt"/>
              </a:rPr>
              <a:t>. </a:t>
            </a:r>
            <a:endParaRPr lang="en-GB" sz="2000" dirty="0" smtClean="0">
              <a:latin typeface="+mj-lt"/>
            </a:endParaRPr>
          </a:p>
          <a:p>
            <a:r>
              <a:rPr lang="vi-VN" sz="2000" b="1" dirty="0" smtClean="0">
                <a:latin typeface="+mj-lt"/>
              </a:rPr>
              <a:t>Complicaţii </a:t>
            </a:r>
            <a:r>
              <a:rPr lang="vi-VN" sz="2000" b="1" dirty="0">
                <a:latin typeface="+mj-lt"/>
              </a:rPr>
              <a:t>importante</a:t>
            </a:r>
            <a:r>
              <a:rPr lang="vi-VN" sz="2000" dirty="0">
                <a:latin typeface="+mj-lt"/>
              </a:rPr>
              <a:t>: hipoproteinemie (cu edeme şi chiar ascită</a:t>
            </a:r>
            <a:r>
              <a:rPr lang="vi-VN" sz="2000" dirty="0" smtClean="0">
                <a:latin typeface="+mj-lt"/>
              </a:rPr>
              <a:t>),dezechilibre </a:t>
            </a:r>
            <a:r>
              <a:rPr lang="vi-VN" sz="2000" dirty="0">
                <a:latin typeface="+mj-lt"/>
              </a:rPr>
              <a:t>hidroelectrolitice, insuficienţa renală acută, megacolon toxic</a:t>
            </a:r>
          </a:p>
          <a:p>
            <a:r>
              <a:rPr lang="en-GB" sz="2000" b="1" dirty="0" err="1" smtClean="0">
                <a:latin typeface="+mj-lt"/>
              </a:rPr>
              <a:t>Tratament</a:t>
            </a:r>
            <a:r>
              <a:rPr lang="en-GB" sz="2000" dirty="0">
                <a:latin typeface="+mj-lt"/>
              </a:rPr>
              <a:t>: </a:t>
            </a:r>
            <a:r>
              <a:rPr lang="en-GB" sz="2000" dirty="0" err="1">
                <a:latin typeface="+mj-lt"/>
              </a:rPr>
              <a:t>Vancomicina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p.o</a:t>
            </a:r>
            <a:r>
              <a:rPr lang="en-GB" sz="2000" dirty="0" err="1">
                <a:latin typeface="+mj-lt"/>
              </a:rPr>
              <a:t>.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Izolare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şi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declarare</a:t>
            </a:r>
            <a:r>
              <a:rPr lang="en-GB" sz="2000" dirty="0">
                <a:latin typeface="+mj-lt"/>
              </a:rPr>
              <a:t> la DSP</a:t>
            </a:r>
            <a:r>
              <a:rPr lang="en-GB" sz="2000" dirty="0" smtClean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415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Scor</a:t>
            </a:r>
            <a:r>
              <a:rPr lang="en-US" dirty="0" smtClean="0"/>
              <a:t> ATLAS</a:t>
            </a:r>
            <a:br>
              <a:rPr lang="en-US" dirty="0" smtClean="0"/>
            </a:br>
            <a:r>
              <a:rPr lang="en-US" dirty="0" smtClean="0"/>
              <a:t>age, T, </a:t>
            </a:r>
            <a:r>
              <a:rPr lang="en-US" dirty="0" err="1" smtClean="0"/>
              <a:t>leucocite</a:t>
            </a:r>
            <a:r>
              <a:rPr lang="en-US" dirty="0" smtClean="0"/>
              <a:t>, </a:t>
            </a:r>
            <a:r>
              <a:rPr lang="en-US" dirty="0" err="1" smtClean="0"/>
              <a:t>albumina</a:t>
            </a:r>
            <a:r>
              <a:rPr lang="en-US" dirty="0" smtClean="0"/>
              <a:t>, </a:t>
            </a:r>
            <a:r>
              <a:rPr lang="en-US" dirty="0" err="1" smtClean="0"/>
              <a:t>sistemic</a:t>
            </a:r>
            <a:r>
              <a:rPr lang="en-US" dirty="0" smtClean="0"/>
              <a:t>  AB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210719"/>
            <a:ext cx="5676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https://www.mdcalc.com/atlas-score-clostridium-difficile-infection</a:t>
            </a:r>
          </a:p>
        </p:txBody>
      </p:sp>
    </p:spTree>
    <p:extLst>
      <p:ext uri="{BB962C8B-B14F-4D97-AF65-F5344CB8AC3E}">
        <p14:creationId xmlns:p14="http://schemas.microsoft.com/office/powerpoint/2010/main" val="24942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Recomandari coprocultura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Sindrom dizenteriform</a:t>
            </a:r>
          </a:p>
          <a:p>
            <a:r>
              <a:rPr lang="ro-RO" dirty="0" smtClean="0"/>
              <a:t>Diaree febrila care depaseste 3 zile</a:t>
            </a:r>
          </a:p>
          <a:p>
            <a:r>
              <a:rPr lang="ro-RO" dirty="0" smtClean="0"/>
              <a:t>In contextul unor focare epidemice</a:t>
            </a:r>
          </a:p>
          <a:p>
            <a:r>
              <a:rPr lang="ro-RO" dirty="0" smtClean="0"/>
              <a:t>Bolnavi recent intorsi din strainatate</a:t>
            </a:r>
          </a:p>
          <a:p>
            <a:r>
              <a:rPr lang="ro-RO" dirty="0" smtClean="0"/>
              <a:t>Diaree la pacienti aflati in/dupa tratament cu antibiotice</a:t>
            </a:r>
          </a:p>
          <a:p>
            <a:r>
              <a:rPr lang="ro-RO" dirty="0" smtClean="0"/>
              <a:t>Bolnavi cu aparare deficitara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5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Supraveghere medicala specializata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Copii </a:t>
            </a:r>
            <a:r>
              <a:rPr lang="en-US" dirty="0" smtClean="0"/>
              <a:t>&lt; 3 </a:t>
            </a:r>
            <a:r>
              <a:rPr lang="en-US" dirty="0" err="1" smtClean="0"/>
              <a:t>ani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adulti</a:t>
            </a:r>
            <a:r>
              <a:rPr lang="en-US" dirty="0" smtClean="0"/>
              <a:t> &gt;60 </a:t>
            </a:r>
            <a:r>
              <a:rPr lang="en-US" dirty="0" err="1" smtClean="0"/>
              <a:t>ani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patologie</a:t>
            </a:r>
            <a:r>
              <a:rPr lang="en-US" dirty="0" smtClean="0"/>
              <a:t> </a:t>
            </a:r>
            <a:r>
              <a:rPr lang="en-US" dirty="0" err="1" smtClean="0"/>
              <a:t>subiacenta</a:t>
            </a:r>
            <a:endParaRPr lang="en-US" dirty="0" smtClean="0"/>
          </a:p>
          <a:p>
            <a:r>
              <a:rPr lang="en-US" dirty="0" err="1" smtClean="0"/>
              <a:t>Gravide</a:t>
            </a:r>
            <a:endParaRPr lang="en-US" dirty="0" smtClean="0"/>
          </a:p>
          <a:p>
            <a:r>
              <a:rPr lang="en-US" dirty="0" err="1" smtClean="0"/>
              <a:t>Hematochezie</a:t>
            </a:r>
            <a:r>
              <a:rPr lang="en-US" dirty="0" smtClean="0"/>
              <a:t>, </a:t>
            </a:r>
            <a:r>
              <a:rPr lang="en-US" dirty="0" err="1" smtClean="0"/>
              <a:t>tenesme</a:t>
            </a:r>
            <a:r>
              <a:rPr lang="en-US" dirty="0" smtClean="0"/>
              <a:t>, </a:t>
            </a:r>
            <a:r>
              <a:rPr lang="en-US" dirty="0" err="1" smtClean="0"/>
              <a:t>febra</a:t>
            </a:r>
            <a:endParaRPr lang="en-US" dirty="0" smtClean="0"/>
          </a:p>
          <a:p>
            <a:r>
              <a:rPr lang="en-US" dirty="0" err="1" smtClean="0"/>
              <a:t>Deshidratare</a:t>
            </a:r>
            <a:r>
              <a:rPr lang="en-US" dirty="0" smtClean="0"/>
              <a:t> &gt;5%</a:t>
            </a:r>
          </a:p>
          <a:p>
            <a:r>
              <a:rPr lang="en-US" dirty="0" err="1" smtClean="0"/>
              <a:t>Diaree</a:t>
            </a:r>
            <a:r>
              <a:rPr lang="en-US" dirty="0" smtClean="0"/>
              <a:t> cu </a:t>
            </a:r>
            <a:r>
              <a:rPr lang="en-US" dirty="0" err="1" smtClean="0"/>
              <a:t>durata</a:t>
            </a:r>
            <a:r>
              <a:rPr lang="en-US" dirty="0" smtClean="0"/>
              <a:t> </a:t>
            </a:r>
            <a:r>
              <a:rPr lang="en-US" dirty="0" err="1" smtClean="0"/>
              <a:t>peste</a:t>
            </a:r>
            <a:r>
              <a:rPr lang="en-US" dirty="0" smtClean="0"/>
              <a:t> 48 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4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Tratament</a:t>
            </a:r>
            <a:r>
              <a:rPr lang="en-US" dirty="0" smtClean="0"/>
              <a:t> empiric antibiotic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Boli</a:t>
            </a:r>
            <a:r>
              <a:rPr lang="en-US" dirty="0" smtClean="0"/>
              <a:t> severe cu </a:t>
            </a:r>
            <a:r>
              <a:rPr lang="en-US" dirty="0" err="1" smtClean="0"/>
              <a:t>suspiciune</a:t>
            </a:r>
            <a:r>
              <a:rPr lang="en-US" dirty="0" smtClean="0"/>
              <a:t> de </a:t>
            </a:r>
            <a:r>
              <a:rPr lang="en-US" dirty="0" err="1" smtClean="0"/>
              <a:t>etiologie</a:t>
            </a:r>
            <a:r>
              <a:rPr lang="en-US" dirty="0" smtClean="0"/>
              <a:t> </a:t>
            </a:r>
            <a:r>
              <a:rPr lang="en-US" dirty="0" err="1" smtClean="0"/>
              <a:t>bacteriana</a:t>
            </a:r>
            <a:r>
              <a:rPr lang="en-US" dirty="0" smtClean="0"/>
              <a:t> – </a:t>
            </a:r>
            <a:r>
              <a:rPr lang="en-US" dirty="0" err="1" smtClean="0"/>
              <a:t>febra</a:t>
            </a:r>
            <a:r>
              <a:rPr lang="en-US" dirty="0" smtClean="0"/>
              <a:t> </a:t>
            </a:r>
            <a:r>
              <a:rPr lang="en-US" dirty="0" err="1" smtClean="0"/>
              <a:t>inalta</a:t>
            </a:r>
            <a:r>
              <a:rPr lang="en-US" dirty="0" smtClean="0"/>
              <a:t>, </a:t>
            </a:r>
            <a:r>
              <a:rPr lang="en-US" dirty="0" err="1" smtClean="0"/>
              <a:t>scaune</a:t>
            </a:r>
            <a:r>
              <a:rPr lang="en-US" dirty="0" smtClean="0"/>
              <a:t> cu </a:t>
            </a:r>
            <a:r>
              <a:rPr lang="en-US" dirty="0" err="1" smtClean="0"/>
              <a:t>puroi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sange</a:t>
            </a:r>
            <a:endParaRPr lang="en-US" dirty="0" smtClean="0"/>
          </a:p>
          <a:p>
            <a:r>
              <a:rPr lang="en-US" dirty="0" err="1" smtClean="0"/>
              <a:t>Risc</a:t>
            </a:r>
            <a:r>
              <a:rPr lang="en-US" dirty="0" smtClean="0"/>
              <a:t> de </a:t>
            </a:r>
            <a:r>
              <a:rPr lang="en-US" dirty="0" err="1" smtClean="0"/>
              <a:t>translocare</a:t>
            </a:r>
            <a:r>
              <a:rPr lang="en-US" dirty="0" smtClean="0"/>
              <a:t> </a:t>
            </a:r>
            <a:r>
              <a:rPr lang="en-US" dirty="0" err="1" smtClean="0"/>
              <a:t>intestinala</a:t>
            </a:r>
            <a:r>
              <a:rPr lang="en-US" dirty="0" smtClean="0"/>
              <a:t> – </a:t>
            </a:r>
            <a:r>
              <a:rPr lang="en-US" dirty="0" err="1" smtClean="0"/>
              <a:t>sugari</a:t>
            </a:r>
            <a:r>
              <a:rPr lang="en-US" dirty="0" smtClean="0"/>
              <a:t> &lt;3 </a:t>
            </a:r>
            <a:r>
              <a:rPr lang="en-US" dirty="0" err="1" smtClean="0"/>
              <a:t>luni</a:t>
            </a:r>
            <a:r>
              <a:rPr lang="en-US" dirty="0" smtClean="0"/>
              <a:t>, </a:t>
            </a:r>
            <a:r>
              <a:rPr lang="en-US" dirty="0" err="1" smtClean="0"/>
              <a:t>gazde</a:t>
            </a:r>
            <a:r>
              <a:rPr lang="en-US" dirty="0" smtClean="0"/>
              <a:t> cu </a:t>
            </a:r>
            <a:r>
              <a:rPr lang="en-US" dirty="0" err="1" smtClean="0"/>
              <a:t>aparare</a:t>
            </a:r>
            <a:r>
              <a:rPr lang="en-US" dirty="0" smtClean="0"/>
              <a:t> </a:t>
            </a:r>
            <a:r>
              <a:rPr lang="en-US" dirty="0" err="1" smtClean="0"/>
              <a:t>deficitara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formele</a:t>
            </a:r>
            <a:r>
              <a:rPr lang="en-US" dirty="0" smtClean="0"/>
              <a:t> </a:t>
            </a:r>
            <a:r>
              <a:rPr lang="en-US" dirty="0" err="1" smtClean="0"/>
              <a:t>comune</a:t>
            </a:r>
            <a:r>
              <a:rPr lang="en-US" dirty="0" smtClean="0"/>
              <a:t> nu </a:t>
            </a:r>
            <a:r>
              <a:rPr lang="en-US" dirty="0" err="1" smtClean="0"/>
              <a:t>depaseste</a:t>
            </a:r>
            <a:r>
              <a:rPr lang="en-US" dirty="0" smtClean="0"/>
              <a:t> 5 </a:t>
            </a:r>
            <a:r>
              <a:rPr lang="en-US" dirty="0" err="1" smtClean="0"/>
              <a:t>zile</a:t>
            </a:r>
            <a:endParaRPr lang="en-US" dirty="0" smtClean="0"/>
          </a:p>
          <a:p>
            <a:r>
              <a:rPr lang="en-US" dirty="0" err="1" smtClean="0"/>
              <a:t>Febra</a:t>
            </a:r>
            <a:r>
              <a:rPr lang="en-US" dirty="0" smtClean="0"/>
              <a:t> </a:t>
            </a:r>
            <a:r>
              <a:rPr lang="en-US" dirty="0" err="1" smtClean="0"/>
              <a:t>tifoida</a:t>
            </a:r>
            <a:r>
              <a:rPr lang="en-US" dirty="0" smtClean="0"/>
              <a:t>, </a:t>
            </a:r>
            <a:r>
              <a:rPr lang="en-US" dirty="0" err="1" smtClean="0"/>
              <a:t>dizenterie</a:t>
            </a:r>
            <a:r>
              <a:rPr lang="en-US" dirty="0" smtClean="0"/>
              <a:t>, </a:t>
            </a:r>
            <a:r>
              <a:rPr lang="en-US" dirty="0" err="1" smtClean="0"/>
              <a:t>holera</a:t>
            </a:r>
            <a:r>
              <a:rPr lang="en-US" dirty="0" smtClean="0"/>
              <a:t>, Yersinia, Campylobacter, Clostridium difficile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5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ro-RO" dirty="0" smtClean="0"/>
              <a:t>Caz clinic - Febra tifoidă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219200"/>
            <a:ext cx="5638800" cy="5334000"/>
          </a:xfrm>
        </p:spPr>
        <p:txBody>
          <a:bodyPr>
            <a:noAutofit/>
          </a:bodyPr>
          <a:lstStyle/>
          <a:p>
            <a:r>
              <a:rPr lang="vi-VN" sz="2200" dirty="0">
                <a:latin typeface="+mj-lt"/>
              </a:rPr>
              <a:t>Bărbat de 29 de ani (din Mexic) se internează pentru </a:t>
            </a:r>
            <a:r>
              <a:rPr lang="vi-VN" sz="2200" dirty="0" smtClean="0">
                <a:latin typeface="+mj-lt"/>
              </a:rPr>
              <a:t>febră</a:t>
            </a:r>
            <a:r>
              <a:rPr lang="ro-RO" sz="2200" dirty="0" smtClean="0">
                <a:latin typeface="+mj-lt"/>
              </a:rPr>
              <a:t> apărută de 14 zile</a:t>
            </a:r>
            <a:r>
              <a:rPr lang="vi-VN" sz="2200" dirty="0" smtClean="0">
                <a:latin typeface="+mj-lt"/>
              </a:rPr>
              <a:t>, </a:t>
            </a:r>
            <a:r>
              <a:rPr lang="ro-RO" sz="2200" dirty="0" smtClean="0">
                <a:latin typeface="+mj-lt"/>
              </a:rPr>
              <a:t>scaune diareice verzui, </a:t>
            </a:r>
            <a:r>
              <a:rPr lang="vi-VN" sz="2200" dirty="0" smtClean="0">
                <a:latin typeface="+mj-lt"/>
              </a:rPr>
              <a:t>fatigabilitate,</a:t>
            </a:r>
            <a:r>
              <a:rPr lang="ro-RO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anorexie</a:t>
            </a:r>
            <a:r>
              <a:rPr lang="vi-VN" sz="2200" dirty="0">
                <a:latin typeface="+mj-lt"/>
              </a:rPr>
              <a:t>, cefalee </a:t>
            </a:r>
            <a:r>
              <a:rPr lang="vi-VN" sz="2200" dirty="0" smtClean="0">
                <a:latin typeface="+mj-lt"/>
              </a:rPr>
              <a:t>, </a:t>
            </a:r>
            <a:r>
              <a:rPr lang="vi-VN" sz="2200" dirty="0">
                <a:latin typeface="+mj-lt"/>
              </a:rPr>
              <a:t>stare generală de rău şi dificultăţi de concentrare. </a:t>
            </a:r>
            <a:endParaRPr lang="ro-RO" sz="2200" dirty="0" smtClean="0">
              <a:latin typeface="+mj-lt"/>
            </a:endParaRPr>
          </a:p>
          <a:p>
            <a:r>
              <a:rPr lang="vi-VN" sz="2200" dirty="0" smtClean="0">
                <a:latin typeface="+mj-lt"/>
              </a:rPr>
              <a:t>La</a:t>
            </a:r>
            <a:r>
              <a:rPr lang="ro-RO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examinarea </a:t>
            </a:r>
            <a:r>
              <a:rPr lang="vi-VN" sz="2200" dirty="0">
                <a:latin typeface="+mj-lt"/>
              </a:rPr>
              <a:t>fizică bolnavul apare obosit şi slăbit; </a:t>
            </a:r>
            <a:r>
              <a:rPr lang="vi-VN" sz="2200" dirty="0" smtClean="0">
                <a:latin typeface="+mj-lt"/>
              </a:rPr>
              <a:t>temperatura </a:t>
            </a:r>
            <a:r>
              <a:rPr lang="vi-VN" sz="2200" dirty="0">
                <a:latin typeface="+mj-lt"/>
              </a:rPr>
              <a:t>de 40 gr. C, </a:t>
            </a:r>
            <a:r>
              <a:rPr lang="ro-RO" sz="2200" dirty="0" smtClean="0">
                <a:latin typeface="+mj-lt"/>
              </a:rPr>
              <a:t>AV=60b/min, </a:t>
            </a:r>
            <a:r>
              <a:rPr lang="it-IT" sz="2200" dirty="0" smtClean="0">
                <a:latin typeface="+mj-lt"/>
              </a:rPr>
              <a:t>marginea </a:t>
            </a:r>
            <a:r>
              <a:rPr lang="it-IT" sz="2200" dirty="0">
                <a:latin typeface="+mj-lt"/>
              </a:rPr>
              <a:t>inferioară a </a:t>
            </a:r>
            <a:r>
              <a:rPr lang="it-IT" sz="2200" dirty="0" smtClean="0">
                <a:latin typeface="+mj-lt"/>
              </a:rPr>
              <a:t>ficatului </a:t>
            </a:r>
            <a:r>
              <a:rPr lang="it-IT" sz="2200" dirty="0">
                <a:latin typeface="+mj-lt"/>
              </a:rPr>
              <a:t>la 3 cm sub rebordul </a:t>
            </a:r>
            <a:r>
              <a:rPr lang="it-IT" sz="2200" dirty="0" smtClean="0">
                <a:latin typeface="+mj-lt"/>
              </a:rPr>
              <a:t>costal</a:t>
            </a:r>
            <a:r>
              <a:rPr lang="ro-RO" sz="2200" dirty="0">
                <a:latin typeface="+mj-lt"/>
              </a:rPr>
              <a:t> </a:t>
            </a:r>
            <a:r>
              <a:rPr lang="it-IT" sz="2200" dirty="0" smtClean="0">
                <a:latin typeface="+mj-lt"/>
              </a:rPr>
              <a:t>;</a:t>
            </a:r>
            <a:r>
              <a:rPr lang="ro-RO" sz="2200" dirty="0" smtClean="0">
                <a:latin typeface="+mj-lt"/>
              </a:rPr>
              <a:t> splenomegalie gr. 1, </a:t>
            </a:r>
            <a:r>
              <a:rPr lang="it-IT" sz="2200" dirty="0" smtClean="0">
                <a:latin typeface="+mj-lt"/>
              </a:rPr>
              <a:t> la</a:t>
            </a:r>
            <a:r>
              <a:rPr lang="ro-RO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nivelul </a:t>
            </a:r>
            <a:r>
              <a:rPr lang="vi-VN" sz="2200" dirty="0">
                <a:latin typeface="+mj-lt"/>
              </a:rPr>
              <a:t>trunchiului se observă rozeole tifice. </a:t>
            </a:r>
            <a:endParaRPr lang="ro-RO" sz="2200" dirty="0" smtClean="0">
              <a:latin typeface="+mj-lt"/>
            </a:endParaRPr>
          </a:p>
          <a:p>
            <a:r>
              <a:rPr lang="vi-VN" sz="2200" dirty="0" smtClean="0">
                <a:latin typeface="+mj-lt"/>
              </a:rPr>
              <a:t>Explorări </a:t>
            </a:r>
            <a:r>
              <a:rPr lang="vi-VN" sz="2200" dirty="0">
                <a:latin typeface="+mj-lt"/>
              </a:rPr>
              <a:t>de laborator: </a:t>
            </a:r>
            <a:r>
              <a:rPr lang="vi-VN" sz="2200" dirty="0" smtClean="0">
                <a:latin typeface="+mj-lt"/>
              </a:rPr>
              <a:t>L=4600/mm3,GPT=</a:t>
            </a:r>
            <a:r>
              <a:rPr lang="ro-RO" sz="2200" dirty="0" smtClean="0">
                <a:latin typeface="+mj-lt"/>
              </a:rPr>
              <a:t>2</a:t>
            </a:r>
            <a:r>
              <a:rPr lang="vi-VN" sz="2200" dirty="0" smtClean="0">
                <a:latin typeface="+mj-lt"/>
              </a:rPr>
              <a:t>90 u/l. </a:t>
            </a:r>
            <a:r>
              <a:rPr lang="vi-VN" sz="2200" dirty="0">
                <a:latin typeface="+mj-lt"/>
              </a:rPr>
              <a:t>Un examen CT al abdomenului relevă </a:t>
            </a:r>
            <a:r>
              <a:rPr lang="vi-VN" sz="2200" dirty="0" smtClean="0">
                <a:latin typeface="+mj-lt"/>
              </a:rPr>
              <a:t>îngroşarea</a:t>
            </a:r>
            <a:r>
              <a:rPr lang="ro-RO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peretelui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ileonului</a:t>
            </a:r>
            <a:r>
              <a:rPr lang="en-GB" sz="2200" dirty="0">
                <a:latin typeface="+mj-lt"/>
              </a:rPr>
              <a:t> terminal </a:t>
            </a:r>
            <a:r>
              <a:rPr lang="en-GB" sz="2200" dirty="0" err="1">
                <a:latin typeface="+mj-lt"/>
              </a:rPr>
              <a:t>şi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ganglioni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mezenterici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hipertrofiaţi</a:t>
            </a:r>
            <a:r>
              <a:rPr lang="ro-RO" sz="2200" dirty="0" smtClean="0">
                <a:latin typeface="+mj-lt"/>
              </a:rPr>
              <a:t>. </a:t>
            </a:r>
            <a:endParaRPr lang="en-GB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00400" cy="230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7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3733800" cy="24098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3314700" cy="23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95" y="2219326"/>
            <a:ext cx="3110560" cy="25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80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continuare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Hemocultur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pozitivă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coprocultura a fost pozitivă; de asemenea </a:t>
            </a:r>
            <a:r>
              <a:rPr lang="vi-V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typhi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fost izolată de la nivelul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rozeolelor. </a:t>
            </a:r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Reacții serologice?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punct de vedere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epidemiologic soţia a fost testată şi a fost depistată pozitiv (purtătoare asimptomatică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o-RO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tiparea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moleculară demonstrând omologie cu tulpina bolnavului. </a:t>
            </a: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Pacientul a fost tratat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etiologic cu fluororchinolone (în conformitate cu antibiograma), cu evoluţie bună</a:t>
            </a:r>
            <a:r>
              <a:rPr lang="ro-R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ulterior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59901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495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R. Aglutinare Widal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47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792162"/>
          </a:xfrm>
        </p:spPr>
        <p:txBody>
          <a:bodyPr>
            <a:normAutofit/>
          </a:bodyPr>
          <a:lstStyle/>
          <a:p>
            <a:r>
              <a:rPr lang="ro-RO" sz="3600" b="1" dirty="0" smtClean="0"/>
              <a:t>Febra tifoidă – mecanism penetrant sistemic</a:t>
            </a:r>
            <a:endParaRPr lang="en-GB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3013"/>
            <a:ext cx="5872162" cy="50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5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1226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Infecții digestive - 2</vt:lpstr>
      <vt:lpstr>Infecții cu Salmonella</vt:lpstr>
      <vt:lpstr>Recomandari coprocultura</vt:lpstr>
      <vt:lpstr>Supraveghere medicala specializata</vt:lpstr>
      <vt:lpstr>Tratament empiric antibiotic</vt:lpstr>
      <vt:lpstr>Caz clinic - Febra tifoidă </vt:lpstr>
      <vt:lpstr>PowerPoint Presentation</vt:lpstr>
      <vt:lpstr>continuare</vt:lpstr>
      <vt:lpstr>Febra tifoidă – mecanism penetrant sistemic</vt:lpstr>
      <vt:lpstr>Mucoasa colonului în febra tifoidă (S. typhi) – invaziv sistemic</vt:lpstr>
      <vt:lpstr>De reținut</vt:lpstr>
      <vt:lpstr>Holera – mecanism toxinic</vt:lpstr>
      <vt:lpstr>Scaun cu aspect de “fiertură de orez"</vt:lpstr>
      <vt:lpstr>Bolnavii nu au senzaţia de defecaţie, pierderile lichidiene pe cale rectală sunt cvasicontinue</vt:lpstr>
      <vt:lpstr>De reținut</vt:lpstr>
      <vt:lpstr>Rehidratare </vt:lpstr>
      <vt:lpstr>Descrierea cazului</vt:lpstr>
      <vt:lpstr>PowerPoint Presentation</vt:lpstr>
      <vt:lpstr>Paraclinic</vt:lpstr>
      <vt:lpstr>PowerPoint Presentation</vt:lpstr>
      <vt:lpstr>Tratament</vt:lpstr>
      <vt:lpstr>De reţinut</vt:lpstr>
      <vt:lpstr>Scor ATLAS age, T, leucocite, albumina, sistemic  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Infecții digestive - 2</dc:title>
  <dc:creator>Livia</dc:creator>
  <cp:lastModifiedBy>Livia</cp:lastModifiedBy>
  <cp:revision>41</cp:revision>
  <dcterms:created xsi:type="dcterms:W3CDTF">2006-08-16T00:00:00Z</dcterms:created>
  <dcterms:modified xsi:type="dcterms:W3CDTF">2020-10-12T15:28:18Z</dcterms:modified>
</cp:coreProperties>
</file>