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4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67597788765377E-2"/>
          <c:y val="6.0826882137161593E-2"/>
          <c:w val="0.51662981508347983"/>
          <c:h val="0.803324822205359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32-4DEE-8B94-E96F01B645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32-4DEE-8B94-E96F01B645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32-4DEE-8B94-E96F01B645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32-4DEE-8B94-E96F01B645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32-4DEE-8B94-E96F01B64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digestive</c:v>
                </c:pt>
                <c:pt idx="1">
                  <c:v>respiratorii</c:v>
                </c:pt>
                <c:pt idx="2">
                  <c:v>urinare</c:v>
                </c:pt>
                <c:pt idx="3">
                  <c:v>plaga chirurgicala</c:v>
                </c:pt>
                <c:pt idx="4">
                  <c:v>alte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35.200000000000003</c:v>
                </c:pt>
                <c:pt idx="1">
                  <c:v>18.899999999999999</c:v>
                </c:pt>
                <c:pt idx="2">
                  <c:v>15</c:v>
                </c:pt>
                <c:pt idx="3">
                  <c:v>14</c:v>
                </c:pt>
                <c:pt idx="4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832-4DEE-8B94-E96F01B64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764487315003194"/>
          <c:y val="4.864343041881479E-2"/>
          <c:w val="0.32094738473611378"/>
          <c:h val="0.73076202821048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cnscbt.ro/index.php/metodologii/infectii-nosocomiale/708-anexa-2-definitii-de-caz-iaam/fi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1"/>
            <a:ext cx="8839200" cy="200025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INFEC</a:t>
            </a:r>
            <a:r>
              <a:rPr lang="ro-RO" sz="4000" b="1" dirty="0">
                <a:latin typeface="Arial Black" panose="020B0A04020102020204" pitchFamily="34" charset="0"/>
              </a:rPr>
              <a:t>Ț</a:t>
            </a:r>
            <a:r>
              <a:rPr lang="en-US" sz="4000" b="1" dirty="0">
                <a:latin typeface="Arial Black" panose="020B0A04020102020204" pitchFamily="34" charset="0"/>
              </a:rPr>
              <a:t>IILE </a:t>
            </a:r>
            <a:br>
              <a:rPr lang="en-US" sz="4000" b="1" dirty="0">
                <a:latin typeface="Arial Black" panose="020B0A04020102020204" pitchFamily="34" charset="0"/>
              </a:rPr>
            </a:br>
            <a:r>
              <a:rPr lang="en-US" sz="4000" b="1" dirty="0">
                <a:latin typeface="Arial Black" panose="020B0A04020102020204" pitchFamily="34" charset="0"/>
              </a:rPr>
              <a:t>ASOCIATE  ASISTEN</a:t>
            </a:r>
            <a:r>
              <a:rPr lang="ro-RO" sz="4000" b="1" dirty="0">
                <a:latin typeface="Arial Black" panose="020B0A04020102020204" pitchFamily="34" charset="0"/>
              </a:rPr>
              <a:t>Ț</a:t>
            </a:r>
            <a:r>
              <a:rPr lang="en-US" sz="4000" b="1" dirty="0">
                <a:latin typeface="Arial Black" panose="020B0A04020102020204" pitchFamily="34" charset="0"/>
              </a:rPr>
              <a:t>EI  MEDICALE (IAAM)</a:t>
            </a:r>
            <a:r>
              <a:rPr lang="en-US" b="1" dirty="0">
                <a:latin typeface="Arial Black" panose="020B0A04020102020204" pitchFamily="34" charset="0"/>
              </a:rPr>
              <a:t/>
            </a:r>
            <a:br>
              <a:rPr lang="en-US" b="1" dirty="0">
                <a:latin typeface="Arial Black" panose="020B0A04020102020204" pitchFamily="34" charset="0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Sef</a:t>
            </a:r>
            <a:r>
              <a:rPr lang="en-US" dirty="0" smtClean="0"/>
              <a:t> </a:t>
            </a:r>
            <a:r>
              <a:rPr lang="en-US" dirty="0" err="1" smtClean="0"/>
              <a:t>lucrari</a:t>
            </a:r>
            <a:r>
              <a:rPr lang="en-US" dirty="0" smtClean="0"/>
              <a:t> dr. Livia </a:t>
            </a:r>
            <a:r>
              <a:rPr lang="en-US" dirty="0" err="1" smtClean="0"/>
              <a:t>Dragonu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32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Descrierea</a:t>
            </a:r>
            <a:r>
              <a:rPr lang="en-GB" b="1" dirty="0" smtClean="0"/>
              <a:t> </a:t>
            </a:r>
            <a:r>
              <a:rPr lang="en-GB" b="1" dirty="0" err="1" smtClean="0"/>
              <a:t>cazului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>
            <a:normAutofit fontScale="55000" lnSpcReduction="20000"/>
          </a:bodyPr>
          <a:lstStyle/>
          <a:p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oncologic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vârstă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69 de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prezintă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martie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fr-F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istoric de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febră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(în jurul valorilor de 38 – 38,5 gr. C) de 30 de zile;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această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perioadă a efectuat tratament citostatic (în ţară)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printr-un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cateter venos central subclavicular stâng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considerându-se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malignitatea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responsabilă de febră; efetuează un consult programat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Viena, unde se decelează elemente de inflamaţie locală la locul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inserţie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cateterului şi se efectuează o hemocultură, ce se dovedeşte a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pozitivă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tulpină meticilino-rezistentă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sensibilitate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Vancomicină,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Linezolid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Biseptol.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Revine în ţară în următoarele 36 de ore şi se internează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Infecţioase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în urmă cu 3 ani a fost depistat cu două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neoplasme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simultan (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renal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drept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metastaze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hepatice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intervenţie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chirurgicală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rezecţia tumorilor primare şi, parţial, a unor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metastaze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hepatice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tratament citostatic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(ce include anticorpi monoclonali 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Cetuximab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episod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diaree cu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difficile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urmă cu 2 ani; </a:t>
            </a:r>
            <a:r>
              <a:rPr lang="fr-F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obezitate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 2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zaharat</a:t>
            </a:r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 2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Siofor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11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pensionar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status socio-economic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educaţional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bun.</a:t>
            </a:r>
          </a:p>
          <a:p>
            <a:pPr marL="0" indent="0">
              <a:buNone/>
            </a:pP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febril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38,9 gr. C; 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cateter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venos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GB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subclavicular</a:t>
            </a:r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stâng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semne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inflamaţie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calor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jurul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orificiului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inserţie (diametru de aproximativ 2 – 2,5 cm), fără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raluri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SaO2 de 92%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 de 19/min,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tahicardic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(120/min),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 / 89 mmHg, fara sufluri cardiace, cu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hepatomegalie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importantă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marginea inferioară la 4 cm sub rebord, lobul drept mult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hipertrofia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neregulat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 consistenţă crescută, uşor sensibil); tranzit şi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diureză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fără redoare de ceafă’ de aproximativ două zile acuză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dureri </a:t>
            </a:r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intensitate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mare la nivelul coloanei vertebrale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toracale (calmate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plasturi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Morfină, eliberaţi de către Oncologie).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0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000" b="1" dirty="0">
                <a:latin typeface="+mj-lt"/>
              </a:rPr>
              <a:t>Explorări de laborator</a:t>
            </a:r>
            <a:r>
              <a:rPr lang="vi-VN" sz="2000" dirty="0">
                <a:latin typeface="+mj-lt"/>
              </a:rPr>
              <a:t>: 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L=23.500/mm3, formulă cu neutrofilie </a:t>
            </a:r>
            <a:r>
              <a:rPr lang="vi-VN" sz="2000" dirty="0">
                <a:latin typeface="+mj-lt"/>
              </a:rPr>
              <a:t>90</a:t>
            </a:r>
            <a:r>
              <a:rPr lang="vi-VN" sz="2000" dirty="0" smtClean="0">
                <a:latin typeface="+mj-lt"/>
              </a:rPr>
              <a:t>%,</a:t>
            </a:r>
            <a:r>
              <a:rPr lang="en-US" sz="2000" dirty="0" smtClean="0">
                <a:latin typeface="+mj-lt"/>
              </a:rPr>
              <a:t> VSH </a:t>
            </a:r>
            <a:r>
              <a:rPr lang="en-US" sz="2000" dirty="0">
                <a:latin typeface="+mj-lt"/>
              </a:rPr>
              <a:t>89 mm/1 h, </a:t>
            </a:r>
            <a:r>
              <a:rPr lang="en-US" sz="2000" dirty="0" err="1">
                <a:latin typeface="+mj-lt"/>
              </a:rPr>
              <a:t>uree</a:t>
            </a:r>
            <a:r>
              <a:rPr lang="en-US" sz="2000" dirty="0">
                <a:latin typeface="+mj-lt"/>
              </a:rPr>
              <a:t> 132 mg%,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creatinină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1,9 mg</a:t>
            </a:r>
            <a:r>
              <a:rPr lang="en-US" sz="2000" dirty="0">
                <a:latin typeface="+mj-lt"/>
              </a:rPr>
              <a:t>%,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GPT 200 u/l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smtClean="0">
                <a:latin typeface="+mj-lt"/>
              </a:rPr>
              <a:t>GOT </a:t>
            </a:r>
            <a:r>
              <a:rPr lang="es-ES" sz="2000" dirty="0" smtClean="0">
                <a:latin typeface="+mj-lt"/>
              </a:rPr>
              <a:t>334 </a:t>
            </a:r>
            <a:r>
              <a:rPr lang="es-ES" sz="2000" dirty="0">
                <a:latin typeface="+mj-lt"/>
              </a:rPr>
              <a:t>u/l, BT 1,8 mg%, FA 94 </a:t>
            </a:r>
            <a:r>
              <a:rPr lang="es-ES" sz="2000" dirty="0" err="1">
                <a:latin typeface="+mj-lt"/>
              </a:rPr>
              <a:t>ui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concentraţie</a:t>
            </a:r>
            <a:r>
              <a:rPr lang="es-ES" sz="2000" dirty="0">
                <a:latin typeface="+mj-lt"/>
              </a:rPr>
              <a:t> de </a:t>
            </a:r>
            <a:r>
              <a:rPr lang="es-ES" sz="2000" dirty="0" err="1">
                <a:latin typeface="+mj-lt"/>
              </a:rPr>
              <a:t>protrombină</a:t>
            </a:r>
            <a:r>
              <a:rPr lang="es-ES" sz="2000" dirty="0">
                <a:latin typeface="+mj-lt"/>
              </a:rPr>
              <a:t> 74%, </a:t>
            </a:r>
            <a:r>
              <a:rPr lang="es-ES" sz="2000" dirty="0" smtClean="0">
                <a:latin typeface="+mj-lt"/>
              </a:rPr>
              <a:t>sumar </a:t>
            </a:r>
            <a:r>
              <a:rPr lang="vi-VN" sz="2000" dirty="0" smtClean="0">
                <a:latin typeface="+mj-lt"/>
              </a:rPr>
              <a:t>de </a:t>
            </a:r>
            <a:r>
              <a:rPr lang="vi-VN" sz="2000" dirty="0">
                <a:latin typeface="+mj-lt"/>
              </a:rPr>
              <a:t>urină normal. În zilele următoare se obţin următoarele </a:t>
            </a:r>
            <a:r>
              <a:rPr lang="vi-VN" sz="2000" dirty="0" smtClean="0">
                <a:latin typeface="+mj-lt"/>
              </a:rPr>
              <a:t>date</a:t>
            </a:r>
            <a:r>
              <a:rPr lang="en-US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suplimentare</a:t>
            </a:r>
            <a:r>
              <a:rPr lang="en-GB" sz="2000" dirty="0">
                <a:latin typeface="+mj-lt"/>
              </a:rPr>
              <a:t>: Ig anti VHA </a:t>
            </a:r>
            <a:r>
              <a:rPr lang="en-GB" sz="2000" dirty="0" err="1">
                <a:latin typeface="+mj-lt"/>
              </a:rPr>
              <a:t>negativ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atg</a:t>
            </a:r>
            <a:r>
              <a:rPr lang="en-GB" sz="2000" dirty="0">
                <a:latin typeface="+mj-lt"/>
              </a:rPr>
              <a:t> HBs </a:t>
            </a:r>
            <a:r>
              <a:rPr lang="en-GB" sz="2000" dirty="0" err="1">
                <a:latin typeface="+mj-lt"/>
              </a:rPr>
              <a:t>negativ</a:t>
            </a:r>
            <a:r>
              <a:rPr lang="en-GB" sz="2000" dirty="0">
                <a:latin typeface="+mj-lt"/>
              </a:rPr>
              <a:t>, anti VHC </a:t>
            </a:r>
            <a:r>
              <a:rPr lang="en-GB" sz="2000" dirty="0" err="1">
                <a:latin typeface="+mj-lt"/>
              </a:rPr>
              <a:t>negativ</a:t>
            </a:r>
            <a:r>
              <a:rPr lang="en-GB" sz="2000" dirty="0">
                <a:latin typeface="+mj-lt"/>
              </a:rPr>
              <a:t>.</a:t>
            </a:r>
          </a:p>
          <a:p>
            <a:r>
              <a:rPr lang="vi-VN" sz="2000" dirty="0">
                <a:latin typeface="+mj-lt"/>
              </a:rPr>
              <a:t>Radiografie pulmonară fără modificări. </a:t>
            </a:r>
            <a:endParaRPr lang="en-US" sz="2000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Echografie </a:t>
            </a:r>
            <a:r>
              <a:rPr lang="vi-VN" sz="2000" dirty="0">
                <a:latin typeface="+mj-lt"/>
              </a:rPr>
              <a:t>adnominală – </a:t>
            </a:r>
            <a:r>
              <a:rPr lang="vi-VN" sz="2000" dirty="0" smtClean="0">
                <a:latin typeface="+mj-lt"/>
              </a:rPr>
              <a:t>vezi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figura ; </a:t>
            </a:r>
            <a:endParaRPr lang="en-US" sz="2000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echografie </a:t>
            </a:r>
            <a:r>
              <a:rPr lang="vi-VN" sz="2000" dirty="0">
                <a:latin typeface="+mj-lt"/>
              </a:rPr>
              <a:t>cardiaca transtoracică, </a:t>
            </a:r>
            <a:r>
              <a:rPr lang="vi-VN" sz="2000" dirty="0" smtClean="0">
                <a:latin typeface="+mj-lt"/>
              </a:rPr>
              <a:t>ulterior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transesofagiană</a:t>
            </a:r>
            <a:r>
              <a:rPr lang="vi-VN" sz="2000" dirty="0">
                <a:latin typeface="+mj-lt"/>
              </a:rPr>
              <a:t>: nu </a:t>
            </a:r>
            <a:r>
              <a:rPr lang="vi-VN" sz="2000" dirty="0" smtClean="0">
                <a:latin typeface="+mj-lt"/>
              </a:rPr>
              <a:t>evidenţiază </a:t>
            </a:r>
            <a:r>
              <a:rPr lang="vi-VN" sz="2000" dirty="0">
                <a:latin typeface="+mj-lt"/>
              </a:rPr>
              <a:t>vegetaţii. </a:t>
            </a:r>
            <a:endParaRPr lang="en-US" sz="2000" dirty="0" smtClean="0">
              <a:latin typeface="+mj-lt"/>
            </a:endParaRPr>
          </a:p>
          <a:p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CT 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coloană </a:t>
            </a:r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vertebrală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toracică </a:t>
            </a:r>
            <a:r>
              <a:rPr lang="vi-VN" sz="2000" dirty="0">
                <a:latin typeface="+mj-lt"/>
              </a:rPr>
              <a:t>– vezi figura </a:t>
            </a:r>
            <a:endParaRPr lang="en-US" sz="2000" dirty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S-a reuşit efectuarea unui PET CT </a:t>
            </a:r>
            <a:r>
              <a:rPr lang="vi-VN" sz="2000" dirty="0" smtClean="0">
                <a:latin typeface="+mj-lt"/>
              </a:rPr>
              <a:t>ce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a </a:t>
            </a:r>
            <a:r>
              <a:rPr lang="vi-VN" sz="2000" dirty="0">
                <a:latin typeface="+mj-lt"/>
              </a:rPr>
              <a:t>sugerat că leziunile vertebrale sunt de natură inflamatorie, </a:t>
            </a:r>
            <a:r>
              <a:rPr lang="vi-VN" sz="2000" dirty="0" smtClean="0">
                <a:latin typeface="+mj-lt"/>
              </a:rPr>
              <a:t>nu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neoplazică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Două hemoculturi (una recoltată din lumenul </a:t>
            </a:r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cateterului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venos</a:t>
            </a:r>
            <a:r>
              <a:rPr lang="vi-VN" sz="2000" dirty="0">
                <a:solidFill>
                  <a:srgbClr val="FF0000"/>
                </a:solidFill>
                <a:latin typeface="+mj-lt"/>
              </a:rPr>
              <a:t>, alta dintr-o venă periferică) au fost pozitive (în 24 de ore) </a:t>
            </a:r>
            <a:r>
              <a:rPr lang="vi-VN" sz="2000" dirty="0" smtClean="0">
                <a:solidFill>
                  <a:srgbClr val="FF0000"/>
                </a:solidFill>
                <a:latin typeface="+mj-lt"/>
              </a:rPr>
              <a:t>pentru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000" i="1" dirty="0" smtClean="0">
                <a:solidFill>
                  <a:srgbClr val="FF0000"/>
                </a:solidFill>
                <a:latin typeface="+mj-lt"/>
              </a:rPr>
              <a:t>Staphylococcus </a:t>
            </a:r>
            <a:r>
              <a:rPr lang="en-GB" sz="2000" i="1" dirty="0">
                <a:solidFill>
                  <a:srgbClr val="FF0000"/>
                </a:solidFill>
                <a:latin typeface="+mj-lt"/>
              </a:rPr>
              <a:t>aureus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GB" sz="2000" dirty="0" err="1" smtClean="0">
                <a:latin typeface="+mj-lt"/>
              </a:rPr>
              <a:t>Cateterul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venos</a:t>
            </a:r>
            <a:r>
              <a:rPr lang="en-GB" sz="2000" dirty="0">
                <a:latin typeface="+mj-lt"/>
              </a:rPr>
              <a:t> central a </a:t>
            </a:r>
            <a:r>
              <a:rPr lang="en-GB" sz="2000" dirty="0" err="1">
                <a:latin typeface="+mj-lt"/>
              </a:rPr>
              <a:t>fost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eliminat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iar</a:t>
            </a:r>
            <a:r>
              <a:rPr lang="en-GB" sz="2000" dirty="0" smtClean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tratamentul </a:t>
            </a:r>
            <a:r>
              <a:rPr lang="pt-BR" sz="2000" dirty="0">
                <a:latin typeface="+mj-lt"/>
              </a:rPr>
              <a:t>citostatic a fost suspendat (cu excepţia </a:t>
            </a:r>
            <a:r>
              <a:rPr lang="pt-BR" sz="2000" dirty="0" smtClean="0">
                <a:latin typeface="+mj-lt"/>
              </a:rPr>
              <a:t>administrării </a:t>
            </a:r>
            <a:r>
              <a:rPr lang="it-IT" sz="2000" dirty="0" smtClean="0">
                <a:latin typeface="+mj-lt"/>
              </a:rPr>
              <a:t>anticorpilor </a:t>
            </a:r>
            <a:r>
              <a:rPr lang="it-IT" sz="2000" dirty="0">
                <a:latin typeface="+mj-lt"/>
              </a:rPr>
              <a:t>monoclonali antitumorali, cu avizul oncologului).</a:t>
            </a:r>
          </a:p>
          <a:p>
            <a:pPr marL="0" indent="0">
              <a:buNone/>
            </a:pPr>
            <a:r>
              <a:rPr lang="vi-VN" sz="2000" b="1" dirty="0">
                <a:latin typeface="+mj-lt"/>
              </a:rPr>
              <a:t>Tratament etiologic</a:t>
            </a:r>
            <a:r>
              <a:rPr lang="vi-VN" sz="2000" dirty="0">
                <a:latin typeface="+mj-lt"/>
              </a:rPr>
              <a:t>: Linezolid 1200 mg/zi, 8 </a:t>
            </a:r>
            <a:r>
              <a:rPr lang="vi-VN" sz="2000" dirty="0" smtClean="0">
                <a:latin typeface="+mj-lt"/>
              </a:rPr>
              <a:t>săptamâni</a:t>
            </a:r>
            <a:r>
              <a:rPr lang="en-US" sz="2000" dirty="0" smtClean="0">
                <a:latin typeface="+mj-lt"/>
              </a:rPr>
              <a:t> . </a:t>
            </a:r>
            <a:r>
              <a:rPr lang="vi-VN" sz="2000" dirty="0" smtClean="0">
                <a:latin typeface="+mj-lt"/>
              </a:rPr>
              <a:t>Evoluţie </a:t>
            </a:r>
            <a:r>
              <a:rPr lang="vi-VN" sz="2000" dirty="0">
                <a:latin typeface="+mj-lt"/>
              </a:rPr>
              <a:t>favorabilă sub tratament. Externat după 9 săptămâni </a:t>
            </a:r>
            <a:r>
              <a:rPr lang="vi-VN" sz="2000" dirty="0" smtClean="0">
                <a:latin typeface="+mj-lt"/>
              </a:rPr>
              <a:t>de</a:t>
            </a:r>
            <a:r>
              <a:rPr lang="en-US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spitalizare</a:t>
            </a:r>
            <a:r>
              <a:rPr lang="en-GB" sz="2000" dirty="0" smtClean="0">
                <a:latin typeface="+mj-lt"/>
              </a:rPr>
              <a:t>.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0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076458" cy="40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9530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Figura </a:t>
            </a:r>
            <a:r>
              <a:rPr lang="vi-VN" b="1" dirty="0" smtClean="0"/>
              <a:t> </a:t>
            </a:r>
            <a:r>
              <a:rPr lang="vi-VN" b="1" dirty="0"/>
              <a:t>1 </a:t>
            </a:r>
            <a:r>
              <a:rPr lang="vi-VN" dirty="0"/>
              <a:t>– Aspect computer-tomografic; A: abces epidural (săgeţile roşii) de</a:t>
            </a:r>
          </a:p>
          <a:p>
            <a:r>
              <a:rPr lang="vi-VN" dirty="0"/>
              <a:t>4 / 1,5 cm cu localizare T5-T6 şi interesare a discului şi platourilor vertebrale (</a:t>
            </a:r>
            <a:r>
              <a:rPr lang="vi-VN" dirty="0" smtClean="0"/>
              <a:t>săgeţile</a:t>
            </a:r>
            <a:r>
              <a:rPr lang="en-US" dirty="0" smtClean="0"/>
              <a:t> </a:t>
            </a:r>
            <a:r>
              <a:rPr lang="vi-VN" dirty="0" smtClean="0"/>
              <a:t>galbene</a:t>
            </a:r>
            <a:r>
              <a:rPr lang="vi-VN" dirty="0"/>
              <a:t>) de la acest nivel; B . Osteoliză restantă la finalul suferinţei (după 6 săptămâni</a:t>
            </a:r>
            <a:r>
              <a:rPr lang="vi-VN" dirty="0" smtClean="0"/>
              <a:t>,</a:t>
            </a:r>
            <a:r>
              <a:rPr lang="en-US" dirty="0" smtClean="0"/>
              <a:t> </a:t>
            </a:r>
            <a:r>
              <a:rPr lang="vi-VN" dirty="0" smtClean="0"/>
              <a:t>săgeţile </a:t>
            </a:r>
            <a:r>
              <a:rPr lang="vi-VN" dirty="0"/>
              <a:t>verzi).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97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1708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803636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Imagine echografică ce surprinde una dintre metastazele hepatice,</a:t>
            </a:r>
          </a:p>
          <a:p>
            <a:r>
              <a:rPr lang="en-GB" dirty="0"/>
              <a:t>la </a:t>
            </a:r>
            <a:r>
              <a:rPr lang="en-GB" dirty="0" err="1"/>
              <a:t>nivelul</a:t>
            </a:r>
            <a:r>
              <a:rPr lang="en-GB" dirty="0"/>
              <a:t> </a:t>
            </a:r>
            <a:r>
              <a:rPr lang="en-GB" dirty="0" err="1"/>
              <a:t>lobului</a:t>
            </a:r>
            <a:r>
              <a:rPr lang="en-GB" dirty="0"/>
              <a:t> </a:t>
            </a:r>
            <a:r>
              <a:rPr lang="en-GB" dirty="0" err="1"/>
              <a:t>drept</a:t>
            </a:r>
            <a:r>
              <a:rPr lang="en-GB" dirty="0"/>
              <a:t>, cu </a:t>
            </a:r>
            <a:r>
              <a:rPr lang="en-GB" dirty="0" err="1"/>
              <a:t>dimensiunea</a:t>
            </a:r>
            <a:r>
              <a:rPr lang="en-GB" dirty="0"/>
              <a:t> de 4 cm</a:t>
            </a:r>
          </a:p>
        </p:txBody>
      </p:sp>
    </p:spTree>
    <p:extLst>
      <p:ext uri="{BB962C8B-B14F-4D97-AF65-F5344CB8AC3E}">
        <p14:creationId xmlns:p14="http://schemas.microsoft.com/office/powerpoint/2010/main" val="269151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 dirty="0" smtClean="0"/>
              <a:t>• Ce </a:t>
            </a:r>
            <a:r>
              <a:rPr lang="vi-VN" dirty="0"/>
              <a:t>factori de risc pentru infecţie severă identificaţi în </a:t>
            </a:r>
            <a:r>
              <a:rPr lang="vi-VN" dirty="0" smtClean="0"/>
              <a:t>cazul</a:t>
            </a:r>
            <a:r>
              <a:rPr lang="en-US" dirty="0" smtClean="0"/>
              <a:t> </a:t>
            </a:r>
            <a:r>
              <a:rPr lang="en-GB" dirty="0" err="1" smtClean="0"/>
              <a:t>pacientului</a:t>
            </a:r>
            <a:r>
              <a:rPr lang="en-GB" dirty="0" smtClean="0"/>
              <a:t> </a:t>
            </a:r>
            <a:r>
              <a:rPr lang="en-GB" dirty="0" err="1"/>
              <a:t>descris</a:t>
            </a:r>
            <a:r>
              <a:rPr lang="en-GB" dirty="0"/>
              <a:t> ?</a:t>
            </a:r>
          </a:p>
          <a:p>
            <a:pPr marL="0" indent="0">
              <a:buNone/>
            </a:pPr>
            <a:r>
              <a:rPr lang="it-IT" dirty="0"/>
              <a:t>• </a:t>
            </a:r>
            <a:r>
              <a:rPr lang="it-IT" dirty="0" smtClean="0"/>
              <a:t>Cum incadrati </a:t>
            </a:r>
            <a:r>
              <a:rPr lang="en-GB" i="1" dirty="0" smtClean="0"/>
              <a:t>Staphylococcus </a:t>
            </a:r>
            <a:r>
              <a:rPr lang="en-GB" i="1" dirty="0"/>
              <a:t>aureus </a:t>
            </a:r>
            <a:r>
              <a:rPr lang="en-GB" dirty="0" err="1" smtClean="0"/>
              <a:t>izolat</a:t>
            </a:r>
            <a:r>
              <a:rPr lang="en-GB" dirty="0" smtClean="0"/>
              <a:t> </a:t>
            </a:r>
            <a:r>
              <a:rPr lang="en-GB" dirty="0" err="1" smtClean="0"/>
              <a:t>dupa</a:t>
            </a:r>
            <a:r>
              <a:rPr lang="en-GB" dirty="0" smtClean="0"/>
              <a:t> </a:t>
            </a:r>
            <a:r>
              <a:rPr lang="en-GB" dirty="0" err="1" smtClean="0"/>
              <a:t>sensibilitatea</a:t>
            </a:r>
            <a:r>
              <a:rPr lang="en-GB" dirty="0" smtClean="0"/>
              <a:t> la </a:t>
            </a:r>
            <a:r>
              <a:rPr lang="en-GB" dirty="0" err="1" smtClean="0"/>
              <a:t>antibiotice</a:t>
            </a:r>
            <a:r>
              <a:rPr lang="en-GB" dirty="0" smtClean="0"/>
              <a:t>?</a:t>
            </a:r>
            <a:endParaRPr lang="en-GB" dirty="0"/>
          </a:p>
          <a:p>
            <a:pPr marL="0" indent="0">
              <a:buNone/>
            </a:pPr>
            <a:r>
              <a:rPr lang="pt-BR" dirty="0"/>
              <a:t>• De ce credeţi că s-a optat pentru tratamentul cazului </a:t>
            </a:r>
            <a:r>
              <a:rPr lang="pt-BR" dirty="0" smtClean="0"/>
              <a:t>cu </a:t>
            </a:r>
            <a:r>
              <a:rPr lang="en-GB" dirty="0" smtClean="0"/>
              <a:t>Linezolid </a:t>
            </a:r>
            <a:r>
              <a:rPr lang="en-GB" dirty="0" smtClean="0"/>
              <a:t>?</a:t>
            </a:r>
            <a:endParaRPr lang="en-GB" dirty="0"/>
          </a:p>
          <a:p>
            <a:pPr marL="0" indent="0">
              <a:buNone/>
            </a:pPr>
            <a:r>
              <a:rPr lang="it-IT" dirty="0" smtClean="0"/>
              <a:t>• De ce a fost efectuata echografia transesofagiana? </a:t>
            </a:r>
          </a:p>
          <a:p>
            <a:pPr marL="0" indent="0">
              <a:buNone/>
            </a:pPr>
            <a:r>
              <a:rPr lang="it-IT" dirty="0" smtClean="0"/>
              <a:t>• Sunt necesare măsuri de izolare a bolnavului? Motivaţi-vă </a:t>
            </a:r>
            <a:r>
              <a:rPr lang="vi-VN" dirty="0" smtClean="0"/>
              <a:t>răspunsul.</a:t>
            </a:r>
            <a:endParaRPr lang="en-US" dirty="0" smtClean="0"/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134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Continuarea</a:t>
            </a:r>
            <a:r>
              <a:rPr lang="en-GB" b="1" dirty="0" smtClean="0"/>
              <a:t> </a:t>
            </a:r>
            <a:r>
              <a:rPr lang="en-GB" b="1" dirty="0" err="1" smtClean="0"/>
              <a:t>cazului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72000"/>
          </a:xfrm>
        </p:spPr>
        <p:txBody>
          <a:bodyPr>
            <a:normAutofit fontScale="70000" lnSpcReduction="20000"/>
          </a:bodyPr>
          <a:lstStyle/>
          <a:p>
            <a:r>
              <a:rPr lang="vi-VN" dirty="0">
                <a:latin typeface="+mj-lt"/>
              </a:rPr>
              <a:t>După vindecare s-a montat un nou cateter venos la nivelul </a:t>
            </a:r>
            <a:r>
              <a:rPr lang="vi-VN" dirty="0" smtClean="0">
                <a:latin typeface="+mj-lt"/>
              </a:rPr>
              <a:t>subclaviei</a:t>
            </a:r>
            <a:r>
              <a:rPr lang="en-US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drepte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>
                <a:latin typeface="+mj-lt"/>
              </a:rPr>
              <a:t>şi</a:t>
            </a:r>
            <a:r>
              <a:rPr lang="en-GB" dirty="0">
                <a:latin typeface="+mj-lt"/>
              </a:rPr>
              <a:t> s-a </a:t>
            </a:r>
            <a:r>
              <a:rPr lang="en-GB" dirty="0" err="1">
                <a:latin typeface="+mj-lt"/>
              </a:rPr>
              <a:t>reluat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tratamentul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citostatic</a:t>
            </a:r>
            <a:r>
              <a:rPr lang="en-GB" dirty="0">
                <a:latin typeface="+mj-lt"/>
              </a:rPr>
              <a:t>. </a:t>
            </a:r>
            <a:r>
              <a:rPr lang="en-GB" dirty="0" err="1">
                <a:latin typeface="+mj-lt"/>
              </a:rPr>
              <a:t>În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septembrie</a:t>
            </a:r>
            <a:r>
              <a:rPr lang="en-GB" dirty="0">
                <a:latin typeface="+mj-lt"/>
              </a:rPr>
              <a:t> 2017 </a:t>
            </a:r>
            <a:r>
              <a:rPr lang="en-GB" dirty="0" err="1" smtClean="0">
                <a:latin typeface="+mj-lt"/>
              </a:rPr>
              <a:t>redevine</a:t>
            </a:r>
            <a:r>
              <a:rPr lang="en-GB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febril</a:t>
            </a:r>
            <a:r>
              <a:rPr lang="vi-VN" dirty="0">
                <a:latin typeface="+mj-lt"/>
              </a:rPr>
              <a:t>, cu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hemocultură pozitivă pentru MRSA</a:t>
            </a:r>
            <a:r>
              <a:rPr lang="vi-VN" dirty="0">
                <a:latin typeface="+mj-lt"/>
              </a:rPr>
              <a:t>. Se stabileşte </a:t>
            </a:r>
            <a:r>
              <a:rPr lang="vi-VN" dirty="0" smtClean="0">
                <a:latin typeface="+mj-lt"/>
              </a:rPr>
              <a:t>diagnosticul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de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ndocardită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stafilococică </a:t>
            </a:r>
            <a:r>
              <a:rPr lang="vi-VN" dirty="0">
                <a:latin typeface="+mj-lt"/>
              </a:rPr>
              <a:t>pe valva mitrală şi urmează tratament </a:t>
            </a:r>
            <a:r>
              <a:rPr lang="vi-VN" dirty="0" smtClean="0">
                <a:latin typeface="+mj-lt"/>
              </a:rPr>
              <a:t>cu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Vancomicină </a:t>
            </a:r>
            <a:r>
              <a:rPr lang="vi-VN" dirty="0">
                <a:latin typeface="+mj-lt"/>
              </a:rPr>
              <a:t>2 g/zi, 8 săptămâni. </a:t>
            </a:r>
            <a:endParaRPr lang="en-US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În </a:t>
            </a:r>
            <a:r>
              <a:rPr lang="vi-VN" dirty="0">
                <a:latin typeface="+mj-lt"/>
              </a:rPr>
              <a:t>ianuarie 2018 devine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icteric şi 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se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dirty="0" smtClean="0">
                <a:solidFill>
                  <a:srgbClr val="FF0000"/>
                </a:solidFill>
                <a:latin typeface="+mj-lt"/>
              </a:rPr>
              <a:t>evidenţiază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prezenţa atg HBs şi a IgM anti HBc</a:t>
            </a:r>
            <a:r>
              <a:rPr lang="vi-VN" dirty="0">
                <a:latin typeface="+mj-lt"/>
              </a:rPr>
              <a:t>; </a:t>
            </a:r>
            <a:r>
              <a:rPr lang="vi-VN" dirty="0" smtClean="0">
                <a:latin typeface="+mj-lt"/>
              </a:rPr>
              <a:t>se </a:t>
            </a:r>
            <a:r>
              <a:rPr lang="vi-VN" dirty="0">
                <a:latin typeface="+mj-lt"/>
              </a:rPr>
              <a:t>stabileşte diagnosticul de hepatită virală acută tip B (</a:t>
            </a:r>
            <a:r>
              <a:rPr lang="vi-VN" dirty="0" smtClean="0">
                <a:latin typeface="+mj-lt"/>
              </a:rPr>
              <a:t>pe</a:t>
            </a:r>
            <a:r>
              <a:rPr lang="en-US" dirty="0" smtClean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fondul </a:t>
            </a:r>
            <a:r>
              <a:rPr lang="pt-BR" dirty="0">
                <a:latin typeface="+mj-lt"/>
              </a:rPr>
              <a:t>determinărilor secundare hepatice), boală ce evoluează ca o </a:t>
            </a:r>
            <a:r>
              <a:rPr lang="pt-BR" dirty="0" smtClean="0">
                <a:latin typeface="+mj-lt"/>
              </a:rPr>
              <a:t>formă </a:t>
            </a:r>
            <a:r>
              <a:rPr lang="vi-VN" dirty="0" smtClean="0">
                <a:latin typeface="+mj-lt"/>
              </a:rPr>
              <a:t>prelungită </a:t>
            </a:r>
            <a:r>
              <a:rPr lang="vi-VN" dirty="0">
                <a:latin typeface="+mj-lt"/>
              </a:rPr>
              <a:t>(icter timp de 6 luni de zile, cu valori ale bilirubinei de </a:t>
            </a:r>
            <a:r>
              <a:rPr lang="vi-VN" dirty="0" smtClean="0">
                <a:latin typeface="+mj-lt"/>
              </a:rPr>
              <a:t>10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mg</a:t>
            </a:r>
            <a:r>
              <a:rPr lang="vi-VN" dirty="0">
                <a:latin typeface="+mj-lt"/>
              </a:rPr>
              <a:t>%), cu degradare treptată a funcţiei hepatice, instalarea după 5 luni </a:t>
            </a:r>
            <a:r>
              <a:rPr lang="vi-VN" dirty="0" smtClean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elementelor </a:t>
            </a:r>
            <a:r>
              <a:rPr lang="vi-VN" dirty="0">
                <a:latin typeface="+mj-lt"/>
              </a:rPr>
              <a:t>de insuficienţă hepatică şi deces. În încercarea de a </a:t>
            </a:r>
            <a:r>
              <a:rPr lang="vi-VN" dirty="0" smtClean="0">
                <a:latin typeface="+mj-lt"/>
              </a:rPr>
              <a:t>rezolva</a:t>
            </a:r>
            <a:r>
              <a:rPr lang="en-US" dirty="0" smtClean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infecţia </a:t>
            </a:r>
            <a:r>
              <a:rPr lang="pt-BR" dirty="0">
                <a:latin typeface="+mj-lt"/>
              </a:rPr>
              <a:t>virală, luându-se în considerare toţi factorii de risc, </a:t>
            </a:r>
            <a:r>
              <a:rPr lang="pt-BR" dirty="0" smtClean="0">
                <a:latin typeface="+mj-lt"/>
              </a:rPr>
              <a:t>s-a </a:t>
            </a:r>
            <a:r>
              <a:rPr lang="vi-VN" dirty="0" smtClean="0">
                <a:latin typeface="+mj-lt"/>
              </a:rPr>
              <a:t>administrat </a:t>
            </a:r>
            <a:r>
              <a:rPr lang="vi-VN" dirty="0">
                <a:latin typeface="+mj-lt"/>
              </a:rPr>
              <a:t>tratament cu Lamivudină 100 </a:t>
            </a:r>
            <a:r>
              <a:rPr lang="vi-VN" dirty="0" smtClean="0">
                <a:latin typeface="+mj-lt"/>
              </a:rPr>
              <a:t>mg/zi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sz="4600" dirty="0"/>
              <a:t>Care </a:t>
            </a:r>
            <a:r>
              <a:rPr lang="en-US" sz="4600" dirty="0" err="1"/>
              <a:t>sunt</a:t>
            </a:r>
            <a:r>
              <a:rPr lang="en-US" sz="4600" dirty="0"/>
              <a:t> IAAM </a:t>
            </a:r>
            <a:r>
              <a:rPr lang="en-US" sz="4600" dirty="0" err="1"/>
              <a:t>pe</a:t>
            </a:r>
            <a:r>
              <a:rPr lang="en-US" sz="4600" dirty="0"/>
              <a:t> care le-a </a:t>
            </a:r>
            <a:r>
              <a:rPr lang="en-US" sz="4600" dirty="0" err="1"/>
              <a:t>prezentat</a:t>
            </a:r>
            <a:r>
              <a:rPr lang="en-US" sz="4600" dirty="0"/>
              <a:t> </a:t>
            </a:r>
            <a:r>
              <a:rPr lang="en-US" sz="4600" dirty="0" err="1"/>
              <a:t>pacientul</a:t>
            </a:r>
            <a:r>
              <a:rPr lang="en-US" sz="4600" dirty="0"/>
              <a:t>?</a:t>
            </a:r>
            <a:endParaRPr lang="vi-VN" sz="4600" dirty="0"/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775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Caz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Dupa</a:t>
            </a:r>
            <a:r>
              <a:rPr lang="en-US" dirty="0" smtClean="0"/>
              <a:t> </a:t>
            </a:r>
            <a:r>
              <a:rPr lang="en-US" dirty="0" err="1" smtClean="0"/>
              <a:t>prelevarea</a:t>
            </a:r>
            <a:r>
              <a:rPr lang="en-US" dirty="0" smtClean="0"/>
              <a:t> de </a:t>
            </a:r>
            <a:r>
              <a:rPr lang="en-US" dirty="0" err="1" smtClean="0"/>
              <a:t>sange</a:t>
            </a:r>
            <a:r>
              <a:rPr lang="en-US" dirty="0" smtClean="0"/>
              <a:t> la un </a:t>
            </a:r>
            <a:r>
              <a:rPr lang="en-US" dirty="0" err="1" smtClean="0"/>
              <a:t>pacient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tratati</a:t>
            </a:r>
            <a:r>
              <a:rPr lang="en-US" dirty="0" smtClean="0"/>
              <a:t> cu </a:t>
            </a:r>
            <a:r>
              <a:rPr lang="en-US" dirty="0" err="1" smtClean="0"/>
              <a:t>Combivir</a:t>
            </a:r>
            <a:r>
              <a:rPr lang="en-US" dirty="0" smtClean="0"/>
              <a:t> + </a:t>
            </a:r>
            <a:r>
              <a:rPr lang="en-US" dirty="0" err="1" smtClean="0"/>
              <a:t>Kaletra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infectie</a:t>
            </a:r>
            <a:r>
              <a:rPr lang="en-US" dirty="0" smtClean="0"/>
              <a:t> HIV, </a:t>
            </a:r>
            <a:r>
              <a:rPr lang="en-US" dirty="0" err="1" smtClean="0"/>
              <a:t>asistenta</a:t>
            </a:r>
            <a:r>
              <a:rPr lang="en-US" dirty="0" smtClean="0"/>
              <a:t> din </a:t>
            </a:r>
            <a:r>
              <a:rPr lang="en-US" dirty="0" err="1" smtClean="0"/>
              <a:t>serviciul</a:t>
            </a:r>
            <a:r>
              <a:rPr lang="en-US" dirty="0" smtClean="0"/>
              <a:t> </a:t>
            </a:r>
            <a:r>
              <a:rPr lang="en-US" dirty="0" err="1" smtClean="0"/>
              <a:t>dumneavoastra</a:t>
            </a:r>
            <a:r>
              <a:rPr lang="en-US" dirty="0" smtClean="0"/>
              <a:t> s-a </a:t>
            </a:r>
            <a:r>
              <a:rPr lang="en-US" dirty="0" err="1" smtClean="0"/>
              <a:t>intepat</a:t>
            </a:r>
            <a:r>
              <a:rPr lang="en-US" dirty="0" smtClean="0"/>
              <a:t> in </a:t>
            </a:r>
            <a:r>
              <a:rPr lang="en-US" dirty="0" err="1" smtClean="0"/>
              <a:t>acul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l-a </a:t>
            </a:r>
            <a:r>
              <a:rPr lang="en-US" dirty="0" err="1" smtClean="0"/>
              <a:t>folosit</a:t>
            </a:r>
            <a:r>
              <a:rPr lang="en-US" dirty="0" smtClean="0"/>
              <a:t>. </a:t>
            </a:r>
            <a:r>
              <a:rPr lang="en-US" dirty="0" err="1" smtClean="0"/>
              <a:t>Pacientul</a:t>
            </a:r>
            <a:r>
              <a:rPr lang="en-US" dirty="0" smtClean="0"/>
              <a:t> are </a:t>
            </a:r>
            <a:r>
              <a:rPr lang="en-US" dirty="0" err="1" smtClean="0"/>
              <a:t>incarcatura</a:t>
            </a:r>
            <a:r>
              <a:rPr lang="en-US" dirty="0" smtClean="0"/>
              <a:t> </a:t>
            </a:r>
            <a:r>
              <a:rPr lang="en-US" dirty="0" err="1" smtClean="0"/>
              <a:t>virala</a:t>
            </a:r>
            <a:r>
              <a:rPr lang="en-US" dirty="0" smtClean="0"/>
              <a:t> </a:t>
            </a:r>
            <a:r>
              <a:rPr lang="en-US" dirty="0" err="1" smtClean="0"/>
              <a:t>nedetectabila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CD4 =430/mm3. </a:t>
            </a:r>
          </a:p>
          <a:p>
            <a:r>
              <a:rPr lang="en-US" dirty="0" err="1" smtClean="0"/>
              <a:t>Dupa</a:t>
            </a:r>
            <a:r>
              <a:rPr lang="en-US" dirty="0" smtClean="0"/>
              <a:t> 2 </a:t>
            </a:r>
            <a:r>
              <a:rPr lang="en-US" dirty="0" err="1" smtClean="0"/>
              <a:t>luni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r>
              <a:rPr lang="en-US" dirty="0" smtClean="0"/>
              <a:t> </a:t>
            </a:r>
            <a:r>
              <a:rPr lang="en-US" dirty="0" err="1" smtClean="0"/>
              <a:t>prezinta</a:t>
            </a:r>
            <a:r>
              <a:rPr lang="en-US" dirty="0" smtClean="0"/>
              <a:t> </a:t>
            </a:r>
            <a:r>
              <a:rPr lang="en-US" dirty="0" err="1" smtClean="0"/>
              <a:t>citoliza</a:t>
            </a:r>
            <a:r>
              <a:rPr lang="en-US" dirty="0" smtClean="0"/>
              <a:t> hepatica. Are </a:t>
            </a:r>
            <a:r>
              <a:rPr lang="en-US" dirty="0" err="1" smtClean="0"/>
              <a:t>legatura</a:t>
            </a:r>
            <a:r>
              <a:rPr lang="en-US" dirty="0" smtClean="0"/>
              <a:t> cu AES (accident cu </a:t>
            </a:r>
            <a:r>
              <a:rPr lang="en-US" dirty="0" err="1" smtClean="0"/>
              <a:t>expunere</a:t>
            </a:r>
            <a:r>
              <a:rPr lang="en-US" dirty="0" smtClean="0"/>
              <a:t> la </a:t>
            </a:r>
            <a:r>
              <a:rPr lang="en-US" dirty="0" err="1" smtClean="0"/>
              <a:t>sange</a:t>
            </a:r>
            <a:r>
              <a:rPr lang="en-US" dirty="0" smtClean="0"/>
              <a:t>). Este IAAM?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02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atitudinea</a:t>
            </a:r>
            <a:r>
              <a:rPr lang="en-US" dirty="0" smtClean="0"/>
              <a:t> </a:t>
            </a:r>
            <a:r>
              <a:rPr lang="en-US" dirty="0" err="1" smtClean="0"/>
              <a:t>voastra</a:t>
            </a:r>
            <a:r>
              <a:rPr lang="en-US" dirty="0" smtClean="0"/>
              <a:t> </a:t>
            </a:r>
            <a:r>
              <a:rPr lang="en-US" dirty="0" err="1" smtClean="0"/>
              <a:t>imediata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Recomandati</a:t>
            </a:r>
            <a:r>
              <a:rPr lang="en-US" dirty="0" smtClean="0"/>
              <a:t> un </a:t>
            </a:r>
            <a:r>
              <a:rPr lang="en-US" dirty="0" err="1" smtClean="0"/>
              <a:t>tratament</a:t>
            </a:r>
            <a:r>
              <a:rPr lang="en-US" dirty="0" smtClean="0"/>
              <a:t> </a:t>
            </a:r>
            <a:r>
              <a:rPr lang="en-US" dirty="0" err="1" smtClean="0"/>
              <a:t>profilactic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HIV?</a:t>
            </a:r>
          </a:p>
          <a:p>
            <a:r>
              <a:rPr lang="en-US" dirty="0" smtClean="0"/>
              <a:t>3. </a:t>
            </a:r>
            <a:r>
              <a:rPr lang="en-US" dirty="0"/>
              <a:t>C</a:t>
            </a:r>
            <a:r>
              <a:rPr lang="en-US" dirty="0" smtClean="0"/>
              <a:t>e </a:t>
            </a:r>
            <a:r>
              <a:rPr lang="en-US" dirty="0" err="1" smtClean="0"/>
              <a:t>investigatii</a:t>
            </a:r>
            <a:r>
              <a:rPr lang="en-US" dirty="0" smtClean="0"/>
              <a:t> de </a:t>
            </a:r>
            <a:r>
              <a:rPr lang="en-US" dirty="0" err="1" smtClean="0"/>
              <a:t>laborator</a:t>
            </a:r>
            <a:r>
              <a:rPr lang="en-US" dirty="0" smtClean="0"/>
              <a:t> </a:t>
            </a:r>
            <a:r>
              <a:rPr lang="en-US" dirty="0" err="1" smtClean="0"/>
              <a:t>aveti</a:t>
            </a:r>
            <a:r>
              <a:rPr lang="en-US" dirty="0" smtClean="0"/>
              <a:t> in </a:t>
            </a:r>
            <a:r>
              <a:rPr lang="en-US" dirty="0" err="1" smtClean="0"/>
              <a:t>vedere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Pacientul</a:t>
            </a:r>
            <a:r>
              <a:rPr lang="en-US" dirty="0" smtClean="0"/>
              <a:t> are Ag </a:t>
            </a:r>
            <a:r>
              <a:rPr lang="en-US" dirty="0" err="1" smtClean="0"/>
              <a:t>Hbs</a:t>
            </a:r>
            <a:r>
              <a:rPr lang="en-US" dirty="0" smtClean="0"/>
              <a:t> </a:t>
            </a:r>
            <a:r>
              <a:rPr lang="en-US" dirty="0" err="1" smtClean="0"/>
              <a:t>prezent</a:t>
            </a:r>
            <a:r>
              <a:rPr lang="en-US" dirty="0" smtClean="0"/>
              <a:t> . 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conduita</a:t>
            </a:r>
            <a:r>
              <a:rPr lang="en-US" dirty="0" smtClean="0"/>
              <a:t> fata de </a:t>
            </a:r>
            <a:r>
              <a:rPr lang="en-US" dirty="0" err="1" smtClean="0"/>
              <a:t>asistenta</a:t>
            </a:r>
            <a:r>
              <a:rPr lang="en-US" dirty="0" smtClean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013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855"/>
            <a:ext cx="8229600" cy="792162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Atitudinea</a:t>
            </a:r>
            <a:r>
              <a:rPr lang="en-US" dirty="0" smtClean="0"/>
              <a:t> </a:t>
            </a:r>
            <a:r>
              <a:rPr lang="en-US" dirty="0" err="1" smtClean="0"/>
              <a:t>imediata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4102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Curatarea</a:t>
            </a:r>
            <a:r>
              <a:rPr lang="en-US" sz="2400" dirty="0" smtClean="0"/>
              <a:t> </a:t>
            </a:r>
            <a:r>
              <a:rPr lang="en-US" sz="2400" dirty="0" err="1" smtClean="0"/>
              <a:t>plagii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curatarea</a:t>
            </a:r>
            <a:r>
              <a:rPr lang="en-US" sz="2400" dirty="0" smtClean="0"/>
              <a:t> cu </a:t>
            </a: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curenta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sapun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Clatire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Aplicarea</a:t>
            </a:r>
            <a:r>
              <a:rPr lang="en-US" sz="2400" dirty="0" smtClean="0"/>
              <a:t> de antiseptic </a:t>
            </a:r>
            <a:r>
              <a:rPr lang="en-US" sz="2400" dirty="0" err="1" smtClean="0"/>
              <a:t>pe</a:t>
            </a:r>
            <a:r>
              <a:rPr lang="en-US" sz="2400" dirty="0" smtClean="0"/>
              <a:t> </a:t>
            </a:r>
            <a:r>
              <a:rPr lang="en-US" sz="2400" dirty="0" err="1" smtClean="0"/>
              <a:t>baza</a:t>
            </a:r>
            <a:r>
              <a:rPr lang="en-US" sz="2400" dirty="0" smtClean="0"/>
              <a:t> de </a:t>
            </a:r>
            <a:r>
              <a:rPr lang="en-US" sz="2400" dirty="0" err="1" smtClean="0"/>
              <a:t>derivat</a:t>
            </a:r>
            <a:r>
              <a:rPr lang="en-US" sz="2400" dirty="0" smtClean="0"/>
              <a:t> </a:t>
            </a:r>
            <a:r>
              <a:rPr lang="en-US" sz="2400" dirty="0" err="1" smtClean="0"/>
              <a:t>clor</a:t>
            </a:r>
            <a:r>
              <a:rPr lang="en-US" sz="2400" dirty="0" smtClean="0"/>
              <a:t> (Dakin)</a:t>
            </a:r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Timp</a:t>
            </a:r>
            <a:r>
              <a:rPr lang="en-US" sz="2400" dirty="0" smtClean="0"/>
              <a:t> de contact de minim 5 minute</a:t>
            </a:r>
          </a:p>
          <a:p>
            <a:r>
              <a:rPr lang="en-US" sz="2400" dirty="0" err="1" smtClean="0"/>
              <a:t>Aprecierea</a:t>
            </a:r>
            <a:r>
              <a:rPr lang="en-US" sz="2400" dirty="0" smtClean="0"/>
              <a:t> </a:t>
            </a:r>
            <a:r>
              <a:rPr lang="en-US" sz="2400" dirty="0" err="1" smtClean="0"/>
              <a:t>riscului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Profunzimea</a:t>
            </a:r>
            <a:r>
              <a:rPr lang="en-US" sz="2400" dirty="0" smtClean="0"/>
              <a:t> </a:t>
            </a:r>
            <a:r>
              <a:rPr lang="en-US" sz="2400" dirty="0" err="1" smtClean="0"/>
              <a:t>ranii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Contact </a:t>
            </a:r>
            <a:r>
              <a:rPr lang="en-US" sz="2400" dirty="0" err="1" smtClean="0"/>
              <a:t>sange</a:t>
            </a:r>
            <a:r>
              <a:rPr lang="en-US" sz="2400" dirty="0" smtClean="0"/>
              <a:t> </a:t>
            </a:r>
            <a:r>
              <a:rPr lang="en-US" sz="2400" dirty="0" err="1" smtClean="0"/>
              <a:t>pacient</a:t>
            </a:r>
            <a:r>
              <a:rPr lang="en-US" sz="2400" dirty="0" smtClean="0"/>
              <a:t>/</a:t>
            </a:r>
            <a:r>
              <a:rPr lang="en-US" sz="2400" dirty="0" err="1" smtClean="0"/>
              <a:t>sange</a:t>
            </a:r>
            <a:r>
              <a:rPr lang="en-US" sz="2400" dirty="0" smtClean="0"/>
              <a:t> </a:t>
            </a:r>
            <a:r>
              <a:rPr lang="en-US" sz="2400" dirty="0" err="1" smtClean="0"/>
              <a:t>asistenta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Purtarea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manusilor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Curatarea</a:t>
            </a:r>
            <a:r>
              <a:rPr lang="en-US" sz="2400" dirty="0" smtClean="0"/>
              <a:t> </a:t>
            </a:r>
            <a:r>
              <a:rPr lang="en-US" sz="2400" dirty="0" err="1" smtClean="0"/>
              <a:t>plagii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5860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Terminologie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Clasificarea</a:t>
            </a:r>
            <a:r>
              <a:rPr lang="en-US" dirty="0"/>
              <a:t> </a:t>
            </a:r>
            <a:r>
              <a:rPr lang="en-US" dirty="0" err="1"/>
              <a:t>infec</a:t>
            </a:r>
            <a:r>
              <a:rPr lang="ro-RO" dirty="0"/>
              <a:t>ț</a:t>
            </a:r>
            <a:r>
              <a:rPr lang="en-US" dirty="0" err="1"/>
              <a:t>iilor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func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 de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apari</a:t>
            </a:r>
            <a:r>
              <a:rPr lang="ro-RO" dirty="0"/>
              <a:t>ț</a:t>
            </a:r>
            <a:r>
              <a:rPr lang="en-US" dirty="0" err="1"/>
              <a:t>iei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- </a:t>
            </a:r>
            <a:r>
              <a:rPr lang="en-US" dirty="0" err="1"/>
              <a:t>comunitare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- legate de </a:t>
            </a:r>
            <a:r>
              <a:rPr lang="en-US" dirty="0" err="1"/>
              <a:t>asisten</a:t>
            </a:r>
            <a:r>
              <a:rPr lang="ro-RO" dirty="0"/>
              <a:t>ț</a:t>
            </a:r>
            <a:r>
              <a:rPr lang="en-US" dirty="0"/>
              <a:t>a medical</a:t>
            </a:r>
            <a:r>
              <a:rPr lang="ro-RO" dirty="0"/>
              <a:t>ă</a:t>
            </a:r>
            <a:r>
              <a:rPr lang="en-US" dirty="0"/>
              <a:t> 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nosocomial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gr.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nosos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boal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komeion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a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ngriji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Ordin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MS 2016 – au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denumite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IAAM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asociate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asisten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medicale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cap="all" dirty="0">
                <a:latin typeface="Calibri" panose="020F0502020204030204" pitchFamily="34" charset="0"/>
                <a:cs typeface="Calibri" panose="020F0502020204030204" pitchFamily="34" charset="0"/>
              </a:rPr>
              <a:t>HEALTHCARE-ASSOCIATED INFECTION (HAI)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637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Atitudinea</a:t>
            </a:r>
            <a:r>
              <a:rPr lang="en-US" dirty="0"/>
              <a:t> </a:t>
            </a:r>
            <a:r>
              <a:rPr lang="en-US" dirty="0" err="1"/>
              <a:t>imediata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Investigarea</a:t>
            </a:r>
            <a:r>
              <a:rPr lang="en-US" dirty="0"/>
              <a:t> </a:t>
            </a:r>
            <a:r>
              <a:rPr lang="en-US" dirty="0" err="1"/>
              <a:t>sursei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Ag HBs, </a:t>
            </a:r>
            <a:r>
              <a:rPr lang="en-US" dirty="0" err="1" smtClean="0"/>
              <a:t>serologie</a:t>
            </a:r>
            <a:r>
              <a:rPr lang="en-US" dirty="0" smtClean="0"/>
              <a:t> HBV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Serologie</a:t>
            </a:r>
            <a:r>
              <a:rPr lang="en-US" dirty="0"/>
              <a:t> </a:t>
            </a:r>
            <a:r>
              <a:rPr lang="en-US" dirty="0" smtClean="0"/>
              <a:t>VHC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Aflarea</a:t>
            </a:r>
            <a:r>
              <a:rPr lang="en-US" dirty="0"/>
              <a:t> </a:t>
            </a:r>
            <a:r>
              <a:rPr lang="en-US" dirty="0" err="1"/>
              <a:t>tratamentelor</a:t>
            </a:r>
            <a:r>
              <a:rPr lang="en-US" dirty="0"/>
              <a:t> </a:t>
            </a:r>
            <a:r>
              <a:rPr lang="en-US" dirty="0" err="1"/>
              <a:t>antivirale</a:t>
            </a:r>
            <a:r>
              <a:rPr lang="en-US" dirty="0"/>
              <a:t> </a:t>
            </a:r>
            <a:r>
              <a:rPr lang="en-US" dirty="0" err="1"/>
              <a:t>anterioare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 smtClean="0"/>
              <a:t>asistenta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Serologie</a:t>
            </a:r>
            <a:r>
              <a:rPr lang="en-US" dirty="0" smtClean="0"/>
              <a:t> </a:t>
            </a:r>
            <a:r>
              <a:rPr lang="en-US" dirty="0"/>
              <a:t>HIV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Serologie</a:t>
            </a:r>
            <a:r>
              <a:rPr lang="en-US" dirty="0" smtClean="0"/>
              <a:t> </a:t>
            </a:r>
            <a:r>
              <a:rPr lang="en-US" dirty="0"/>
              <a:t>VHC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Serologie</a:t>
            </a:r>
            <a:r>
              <a:rPr lang="en-US" dirty="0" smtClean="0"/>
              <a:t> VHB - </a:t>
            </a:r>
            <a:r>
              <a:rPr lang="en-US" dirty="0" err="1" smtClean="0"/>
              <a:t>Determinarea</a:t>
            </a:r>
            <a:r>
              <a:rPr lang="en-US" dirty="0" smtClean="0"/>
              <a:t> </a:t>
            </a:r>
            <a:r>
              <a:rPr lang="en-US" dirty="0" err="1"/>
              <a:t>statusului</a:t>
            </a:r>
            <a:r>
              <a:rPr lang="en-US" dirty="0"/>
              <a:t> </a:t>
            </a:r>
            <a:r>
              <a:rPr lang="en-US" dirty="0" err="1"/>
              <a:t>vaccinal</a:t>
            </a:r>
            <a:r>
              <a:rPr lang="en-US" dirty="0"/>
              <a:t> fata de VHB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dozarea</a:t>
            </a:r>
            <a:r>
              <a:rPr lang="en-US" dirty="0"/>
              <a:t> Ac anti </a:t>
            </a:r>
            <a:r>
              <a:rPr lang="en-US" dirty="0" err="1"/>
              <a:t>Hbs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Hemoleucograma</a:t>
            </a:r>
            <a:r>
              <a:rPr lang="en-US" dirty="0"/>
              <a:t>, GPT, GOT, </a:t>
            </a:r>
            <a:r>
              <a:rPr lang="en-US" dirty="0" err="1"/>
              <a:t>uree</a:t>
            </a:r>
            <a:r>
              <a:rPr lang="en-US" dirty="0"/>
              <a:t>, </a:t>
            </a:r>
            <a:r>
              <a:rPr lang="en-US" dirty="0" err="1"/>
              <a:t>creatinina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Declararea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 smtClean="0"/>
              <a:t>medicul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muncii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610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2</a:t>
            </a:r>
            <a:r>
              <a:rPr lang="en-US" sz="4000" dirty="0"/>
              <a:t>. </a:t>
            </a:r>
            <a:r>
              <a:rPr lang="en-US" sz="4000" dirty="0" err="1"/>
              <a:t>Recomandati</a:t>
            </a:r>
            <a:r>
              <a:rPr lang="en-US" sz="4000" dirty="0"/>
              <a:t> un </a:t>
            </a:r>
            <a:r>
              <a:rPr lang="en-US" sz="4000" dirty="0" err="1"/>
              <a:t>tratament</a:t>
            </a:r>
            <a:r>
              <a:rPr lang="en-US" sz="4000" dirty="0"/>
              <a:t> </a:t>
            </a:r>
            <a:r>
              <a:rPr lang="en-US" sz="4000" dirty="0" err="1"/>
              <a:t>profilactic</a:t>
            </a:r>
            <a:r>
              <a:rPr lang="en-US" sz="4000" dirty="0"/>
              <a:t> </a:t>
            </a:r>
            <a:r>
              <a:rPr lang="en-US" sz="4000" dirty="0" err="1"/>
              <a:t>pentru</a:t>
            </a:r>
            <a:r>
              <a:rPr lang="en-US" sz="4000" dirty="0"/>
              <a:t> </a:t>
            </a:r>
            <a:r>
              <a:rPr lang="en-US" sz="4000" dirty="0" smtClean="0"/>
              <a:t>HIV </a:t>
            </a:r>
            <a:r>
              <a:rPr lang="en-US" sz="4000" dirty="0" err="1" smtClean="0"/>
              <a:t>postexpunere</a:t>
            </a:r>
            <a:r>
              <a:rPr lang="en-US" sz="4000" dirty="0" smtClean="0"/>
              <a:t>?</a:t>
            </a:r>
            <a:r>
              <a:rPr lang="en-US" sz="4000" dirty="0"/>
              <a:t/>
            </a:r>
            <a:br>
              <a:rPr lang="en-US" sz="4000" dirty="0"/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</a:t>
            </a:r>
          </a:p>
          <a:p>
            <a:r>
              <a:rPr lang="en-US" dirty="0" err="1" smtClean="0"/>
              <a:t>Asociere</a:t>
            </a:r>
            <a:r>
              <a:rPr lang="en-US" dirty="0" smtClean="0"/>
              <a:t> </a:t>
            </a:r>
            <a:r>
              <a:rPr lang="en-US" dirty="0" err="1" smtClean="0"/>
              <a:t>Combivir</a:t>
            </a:r>
            <a:r>
              <a:rPr lang="en-US" dirty="0" smtClean="0"/>
              <a:t> + </a:t>
            </a:r>
            <a:r>
              <a:rPr lang="en-US" dirty="0" err="1" smtClean="0"/>
              <a:t>Kaletra</a:t>
            </a:r>
            <a:endParaRPr lang="en-US" dirty="0" smtClean="0"/>
          </a:p>
          <a:p>
            <a:r>
              <a:rPr lang="en-US" dirty="0" err="1" smtClean="0"/>
              <a:t>Timp</a:t>
            </a:r>
            <a:r>
              <a:rPr lang="en-US" dirty="0" smtClean="0"/>
              <a:t> de 28 </a:t>
            </a:r>
            <a:r>
              <a:rPr lang="en-US" dirty="0" err="1" smtClean="0"/>
              <a:t>zile</a:t>
            </a:r>
            <a:endParaRPr lang="en-US" dirty="0" smtClean="0"/>
          </a:p>
          <a:p>
            <a:r>
              <a:rPr lang="en-US" dirty="0" err="1" smtClean="0"/>
              <a:t>Incepe</a:t>
            </a:r>
            <a:r>
              <a:rPr lang="en-US" dirty="0" smtClean="0"/>
              <a:t> </a:t>
            </a:r>
            <a:r>
              <a:rPr lang="en-US" dirty="0" err="1" smtClean="0"/>
              <a:t>imediat</a:t>
            </a:r>
            <a:r>
              <a:rPr lang="en-US" dirty="0" smtClean="0"/>
              <a:t> (</a:t>
            </a:r>
            <a:r>
              <a:rPr lang="en-US" dirty="0" err="1" smtClean="0"/>
              <a:t>primele</a:t>
            </a:r>
            <a:r>
              <a:rPr lang="en-US" dirty="0" smtClean="0"/>
              <a:t> ore, maxim 48 h)</a:t>
            </a:r>
          </a:p>
          <a:p>
            <a:r>
              <a:rPr lang="en-US" dirty="0" err="1" smtClean="0"/>
              <a:t>Tratament</a:t>
            </a:r>
            <a:r>
              <a:rPr lang="en-US" dirty="0" smtClean="0"/>
              <a:t> </a:t>
            </a:r>
            <a:r>
              <a:rPr lang="en-US" dirty="0" err="1" smtClean="0"/>
              <a:t>eficient</a:t>
            </a:r>
            <a:r>
              <a:rPr lang="en-US" dirty="0" smtClean="0"/>
              <a:t> la </a:t>
            </a:r>
            <a:r>
              <a:rPr lang="en-US" dirty="0" err="1" smtClean="0"/>
              <a:t>pacientul</a:t>
            </a:r>
            <a:r>
              <a:rPr lang="en-US" dirty="0" smtClean="0"/>
              <a:t> </a:t>
            </a:r>
            <a:r>
              <a:rPr lang="en-US" dirty="0" err="1" smtClean="0"/>
              <a:t>sursa</a:t>
            </a:r>
            <a:endParaRPr lang="en-US" dirty="0" smtClean="0"/>
          </a:p>
          <a:p>
            <a:r>
              <a:rPr lang="en-US" dirty="0" err="1"/>
              <a:t>Serologie</a:t>
            </a:r>
            <a:r>
              <a:rPr lang="en-US" dirty="0"/>
              <a:t> HIV la 3 </a:t>
            </a:r>
            <a:r>
              <a:rPr lang="en-US" dirty="0" err="1"/>
              <a:t>si</a:t>
            </a:r>
            <a:r>
              <a:rPr lang="en-US" dirty="0"/>
              <a:t> 6 </a:t>
            </a:r>
            <a:r>
              <a:rPr lang="en-US" dirty="0" err="1"/>
              <a:t>luni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888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Profilaxie</a:t>
            </a:r>
            <a:r>
              <a:rPr lang="en-US" dirty="0" smtClean="0"/>
              <a:t> </a:t>
            </a:r>
            <a:r>
              <a:rPr lang="en-US" dirty="0" err="1" smtClean="0"/>
              <a:t>postexpunere</a:t>
            </a:r>
            <a:r>
              <a:rPr lang="en-US" dirty="0" smtClean="0"/>
              <a:t> VHB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err="1" smtClean="0"/>
              <a:t>functie</a:t>
            </a:r>
            <a:r>
              <a:rPr lang="en-US" dirty="0" smtClean="0"/>
              <a:t> de </a:t>
            </a:r>
            <a:r>
              <a:rPr lang="en-US" dirty="0" err="1" smtClean="0"/>
              <a:t>statusul</a:t>
            </a:r>
            <a:r>
              <a:rPr lang="en-US" dirty="0" smtClean="0"/>
              <a:t> </a:t>
            </a:r>
            <a:r>
              <a:rPr lang="en-US" dirty="0" err="1" smtClean="0"/>
              <a:t>vaccinal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titrul</a:t>
            </a:r>
            <a:r>
              <a:rPr lang="en-US" dirty="0" smtClean="0"/>
              <a:t> Ac anti HBs:</a:t>
            </a:r>
          </a:p>
          <a:p>
            <a:r>
              <a:rPr lang="en-US" dirty="0" smtClean="0"/>
              <a:t>&gt;10 UI/ml , </a:t>
            </a:r>
            <a:r>
              <a:rPr lang="en-US" dirty="0" err="1" smtClean="0"/>
              <a:t>fara</a:t>
            </a:r>
            <a:r>
              <a:rPr lang="en-US" dirty="0" smtClean="0"/>
              <a:t> </a:t>
            </a:r>
            <a:r>
              <a:rPr lang="en-US" dirty="0" err="1" smtClean="0"/>
              <a:t>tratament</a:t>
            </a:r>
            <a:endParaRPr lang="en-US" dirty="0" smtClean="0"/>
          </a:p>
          <a:p>
            <a:r>
              <a:rPr lang="en-US" dirty="0" smtClean="0"/>
              <a:t>&lt;10 UI/ml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persoana</a:t>
            </a:r>
            <a:r>
              <a:rPr lang="en-US" dirty="0" smtClean="0"/>
              <a:t> </a:t>
            </a:r>
            <a:r>
              <a:rPr lang="en-US" dirty="0" err="1" smtClean="0"/>
              <a:t>nevaccinata</a:t>
            </a:r>
            <a:r>
              <a:rPr lang="en-US" dirty="0" smtClean="0"/>
              <a:t>,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realizata</a:t>
            </a:r>
            <a:r>
              <a:rPr lang="en-US" dirty="0" smtClean="0"/>
              <a:t> </a:t>
            </a:r>
            <a:r>
              <a:rPr lang="en-US" dirty="0" err="1" smtClean="0"/>
              <a:t>serologia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 </a:t>
            </a:r>
            <a:r>
              <a:rPr lang="en-US" dirty="0" err="1" smtClean="0"/>
              <a:t>sursa</a:t>
            </a:r>
            <a:r>
              <a:rPr lang="en-US" dirty="0" smtClean="0"/>
              <a:t> de </a:t>
            </a:r>
            <a:r>
              <a:rPr lang="en-US" dirty="0" err="1" smtClean="0"/>
              <a:t>urgenta</a:t>
            </a:r>
            <a:endParaRPr lang="en-US" dirty="0" smtClean="0"/>
          </a:p>
          <a:p>
            <a:r>
              <a:rPr lang="en-US" dirty="0" err="1" smtClean="0"/>
              <a:t>Daca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Ag HBs </a:t>
            </a:r>
            <a:r>
              <a:rPr lang="en-US" dirty="0" err="1" smtClean="0"/>
              <a:t>pozitiv</a:t>
            </a:r>
            <a:r>
              <a:rPr lang="en-US" dirty="0" smtClean="0"/>
              <a:t>  </a:t>
            </a:r>
            <a:r>
              <a:rPr lang="en-US" dirty="0" err="1" smtClean="0"/>
              <a:t>administrare</a:t>
            </a:r>
            <a:r>
              <a:rPr lang="en-US" dirty="0" smtClean="0"/>
              <a:t> Ig </a:t>
            </a:r>
            <a:r>
              <a:rPr lang="en-US" dirty="0" err="1" smtClean="0"/>
              <a:t>specifice</a:t>
            </a:r>
            <a:r>
              <a:rPr lang="en-US" dirty="0" smtClean="0"/>
              <a:t> anti VHB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debutul</a:t>
            </a:r>
            <a:r>
              <a:rPr lang="en-US" dirty="0" smtClean="0"/>
              <a:t> </a:t>
            </a:r>
            <a:r>
              <a:rPr lang="en-US" dirty="0" err="1" smtClean="0"/>
              <a:t>vaccinarii</a:t>
            </a:r>
            <a:endParaRPr lang="en-US" dirty="0" smtClean="0"/>
          </a:p>
          <a:p>
            <a:r>
              <a:rPr lang="en-US" dirty="0" err="1" smtClean="0"/>
              <a:t>Daca</a:t>
            </a:r>
            <a:r>
              <a:rPr lang="en-US" dirty="0" smtClean="0"/>
              <a:t> Ag </a:t>
            </a:r>
            <a:r>
              <a:rPr lang="en-US" dirty="0" err="1" smtClean="0"/>
              <a:t>Hbs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absent – </a:t>
            </a:r>
            <a:r>
              <a:rPr lang="en-US" dirty="0" err="1" smtClean="0"/>
              <a:t>vaccinarea</a:t>
            </a:r>
            <a:r>
              <a:rPr lang="en-US" dirty="0" smtClean="0"/>
              <a:t> </a:t>
            </a:r>
            <a:r>
              <a:rPr lang="en-US" dirty="0" err="1" smtClean="0"/>
              <a:t>persoanei</a:t>
            </a:r>
            <a:r>
              <a:rPr lang="en-US" dirty="0" smtClean="0"/>
              <a:t> </a:t>
            </a:r>
            <a:r>
              <a:rPr lang="en-US" dirty="0" err="1" smtClean="0"/>
              <a:t>expuse</a:t>
            </a:r>
            <a:r>
              <a:rPr lang="en-US" dirty="0" smtClean="0"/>
              <a:t> (in </a:t>
            </a:r>
            <a:r>
              <a:rPr lang="en-US" dirty="0" err="1" smtClean="0"/>
              <a:t>vederea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viitor</a:t>
            </a:r>
            <a:r>
              <a:rPr lang="en-US" dirty="0" smtClean="0"/>
              <a:t> AES)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012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Daca</a:t>
            </a:r>
            <a:r>
              <a:rPr lang="en-US" dirty="0" smtClean="0"/>
              <a:t> </a:t>
            </a:r>
            <a:r>
              <a:rPr lang="en-US" dirty="0" err="1" smtClean="0"/>
              <a:t>pacientul</a:t>
            </a:r>
            <a:r>
              <a:rPr lang="en-US" dirty="0" smtClean="0"/>
              <a:t> are VHC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Monitorizare</a:t>
            </a:r>
            <a:r>
              <a:rPr lang="en-US" dirty="0" smtClean="0"/>
              <a:t> </a:t>
            </a:r>
            <a:r>
              <a:rPr lang="en-US" dirty="0" err="1" smtClean="0"/>
              <a:t>biologica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GOT, GPT la 15 </a:t>
            </a:r>
            <a:r>
              <a:rPr lang="en-US" dirty="0" err="1" smtClean="0"/>
              <a:t>zile</a:t>
            </a:r>
            <a:r>
              <a:rPr lang="en-US" dirty="0" smtClean="0"/>
              <a:t> </a:t>
            </a:r>
            <a:r>
              <a:rPr lang="en-US" dirty="0" err="1" smtClean="0"/>
              <a:t>timp</a:t>
            </a:r>
            <a:r>
              <a:rPr lang="en-US" dirty="0" smtClean="0"/>
              <a:t> de 3 </a:t>
            </a:r>
            <a:r>
              <a:rPr lang="en-US" dirty="0" err="1" smtClean="0"/>
              <a:t>luni</a:t>
            </a:r>
            <a:endParaRPr lang="en-US" dirty="0" smtClean="0"/>
          </a:p>
          <a:p>
            <a:r>
              <a:rPr lang="en-US" dirty="0" smtClean="0"/>
              <a:t>PCR-VHC lunar </a:t>
            </a:r>
            <a:r>
              <a:rPr lang="en-US" dirty="0" err="1" smtClean="0"/>
              <a:t>timp</a:t>
            </a:r>
            <a:r>
              <a:rPr lang="en-US" dirty="0" smtClean="0"/>
              <a:t> de 3 </a:t>
            </a:r>
            <a:r>
              <a:rPr lang="en-US" dirty="0" err="1" smtClean="0"/>
              <a:t>luni</a:t>
            </a:r>
            <a:endParaRPr lang="en-US" dirty="0" smtClean="0"/>
          </a:p>
          <a:p>
            <a:r>
              <a:rPr lang="en-US" dirty="0" err="1" smtClean="0"/>
              <a:t>Serologie</a:t>
            </a:r>
            <a:r>
              <a:rPr lang="en-US" dirty="0" smtClean="0"/>
              <a:t> – Ac anti VHC la 3 </a:t>
            </a:r>
            <a:r>
              <a:rPr lang="en-US" dirty="0" err="1" smtClean="0"/>
              <a:t>luni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6 </a:t>
            </a:r>
            <a:r>
              <a:rPr lang="en-US" dirty="0" err="1" smtClean="0"/>
              <a:t>luni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65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3A358EC-00AE-49D7-9A6D-57304F5BF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6502" y="304800"/>
            <a:ext cx="4722354" cy="144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400548BC-87DB-476F-84A6-9C87B6E9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3376083" cy="1226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DEFINI</a:t>
            </a:r>
            <a:r>
              <a:rPr lang="ro-RO" b="1" dirty="0"/>
              <a:t>Ț</a:t>
            </a:r>
            <a:r>
              <a:rPr lang="en-US" b="1" dirty="0"/>
              <a:t>IE IAMM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94EBF4D-0920-47E8-8484-C2672BF3E5D0}"/>
              </a:ext>
            </a:extLst>
          </p:cNvPr>
          <p:cNvSpPr/>
          <p:nvPr/>
        </p:nvSpPr>
        <p:spPr>
          <a:xfrm>
            <a:off x="249382" y="2133600"/>
            <a:ext cx="87422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Ce sunt? </a:t>
            </a:r>
            <a:r>
              <a:rPr lang="en-US" sz="2800" dirty="0"/>
              <a:t>- </a:t>
            </a:r>
            <a:r>
              <a:rPr lang="en-US" sz="2800" dirty="0" err="1"/>
              <a:t>boli</a:t>
            </a:r>
            <a:r>
              <a:rPr lang="en-US" sz="2800" dirty="0"/>
              <a:t> </a:t>
            </a:r>
            <a:r>
              <a:rPr lang="en-US" sz="2800" dirty="0" err="1"/>
              <a:t>infec</a:t>
            </a:r>
            <a:r>
              <a:rPr lang="ro-RO" sz="2800" dirty="0"/>
              <a:t>ț</a:t>
            </a:r>
            <a:r>
              <a:rPr lang="en-US" sz="2800" dirty="0" err="1"/>
              <a:t>ioase</a:t>
            </a:r>
            <a:r>
              <a:rPr lang="en-US" sz="2800" dirty="0"/>
              <a:t> diagnosticate </a:t>
            </a:r>
            <a:r>
              <a:rPr lang="en-US" sz="2800" u="sng" dirty="0"/>
              <a:t>clinic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/</a:t>
            </a:r>
            <a:r>
              <a:rPr lang="ro-RO" sz="2800" dirty="0"/>
              <a:t>ș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u="sng" dirty="0"/>
              <a:t>microbiologic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Pe cine </a:t>
            </a:r>
            <a:r>
              <a:rPr lang="en-US" sz="2800" dirty="0" err="1">
                <a:solidFill>
                  <a:srgbClr val="FF0000"/>
                </a:solidFill>
              </a:rPr>
              <a:t>afecteaz</a:t>
            </a:r>
            <a:r>
              <a:rPr lang="ro-RO" sz="2800" dirty="0">
                <a:solidFill>
                  <a:srgbClr val="FF0000"/>
                </a:solidFill>
              </a:rPr>
              <a:t>ă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/>
              <a:t>- </a:t>
            </a:r>
            <a:r>
              <a:rPr lang="en-US" sz="2800" i="1" dirty="0" err="1"/>
              <a:t>bolnav</a:t>
            </a:r>
            <a:r>
              <a:rPr lang="en-US" sz="2800" dirty="0"/>
              <a:t>  care prime</a:t>
            </a:r>
            <a:r>
              <a:rPr lang="ro-RO" sz="2800" dirty="0"/>
              <a:t>ș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ro-RO" sz="2800" dirty="0"/>
              <a:t>î</a:t>
            </a:r>
            <a:r>
              <a:rPr lang="en-US" sz="2800" dirty="0" err="1"/>
              <a:t>ngrijiri</a:t>
            </a:r>
            <a:r>
              <a:rPr lang="en-US" sz="2800" dirty="0"/>
              <a:t> </a:t>
            </a:r>
            <a:r>
              <a:rPr lang="en-US" sz="2800" dirty="0" err="1"/>
              <a:t>medicale</a:t>
            </a:r>
            <a:endParaRPr lang="en-US" sz="2800" dirty="0"/>
          </a:p>
          <a:p>
            <a:r>
              <a:rPr lang="en-US" sz="2800" dirty="0"/>
              <a:t>                                  - </a:t>
            </a:r>
            <a:r>
              <a:rPr lang="en-US" sz="2800" i="1" dirty="0" err="1"/>
              <a:t>personalul</a:t>
            </a:r>
            <a:r>
              <a:rPr lang="en-US" sz="2800" i="1" dirty="0"/>
              <a:t> de </a:t>
            </a:r>
            <a:r>
              <a:rPr lang="ro-RO" sz="2800" i="1" dirty="0"/>
              <a:t>î</a:t>
            </a:r>
            <a:r>
              <a:rPr lang="en-US" sz="2800" i="1" dirty="0" err="1"/>
              <a:t>ngrijire</a:t>
            </a:r>
            <a:r>
              <a:rPr lang="en-US" sz="2800" i="1" dirty="0"/>
              <a:t> medical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Unde</a:t>
            </a:r>
            <a:r>
              <a:rPr lang="en-US" sz="2800" dirty="0">
                <a:solidFill>
                  <a:srgbClr val="FF0000"/>
                </a:solidFill>
              </a:rPr>
              <a:t> pot </a:t>
            </a:r>
            <a:r>
              <a:rPr lang="en-US" sz="2800" dirty="0" err="1">
                <a:solidFill>
                  <a:srgbClr val="FF0000"/>
                </a:solidFill>
              </a:rPr>
              <a:t>apare</a:t>
            </a:r>
            <a:r>
              <a:rPr lang="en-US" sz="2800" dirty="0">
                <a:solidFill>
                  <a:srgbClr val="FF0000"/>
                </a:solidFill>
              </a:rPr>
              <a:t>? </a:t>
            </a:r>
            <a:r>
              <a:rPr lang="en-US" sz="2800" dirty="0"/>
              <a:t>– </a:t>
            </a:r>
            <a:r>
              <a:rPr lang="en-US" sz="2800" dirty="0" err="1"/>
              <a:t>orice</a:t>
            </a:r>
            <a:r>
              <a:rPr lang="en-US" sz="2800" dirty="0"/>
              <a:t> </a:t>
            </a:r>
            <a:r>
              <a:rPr lang="en-US" sz="2800" dirty="0" err="1"/>
              <a:t>unitate</a:t>
            </a:r>
            <a:r>
              <a:rPr lang="en-US" sz="2800" dirty="0"/>
              <a:t> de </a:t>
            </a:r>
            <a:r>
              <a:rPr lang="en-US" sz="2800" dirty="0" err="1"/>
              <a:t>îngrijire</a:t>
            </a:r>
            <a:r>
              <a:rPr lang="en-US" sz="2800" dirty="0"/>
              <a:t> a </a:t>
            </a:r>
            <a:r>
              <a:rPr lang="en-US" sz="2800" dirty="0" err="1"/>
              <a:t>sănătății</a:t>
            </a:r>
            <a:r>
              <a:rPr lang="en-US" sz="2800" dirty="0"/>
              <a:t> (</a:t>
            </a:r>
            <a:r>
              <a:rPr lang="en-US" sz="2800" dirty="0" err="1"/>
              <a:t>inclusiv</a:t>
            </a:r>
            <a:r>
              <a:rPr lang="en-US" sz="2800" dirty="0"/>
              <a:t> </a:t>
            </a:r>
            <a:r>
              <a:rPr lang="en-US" sz="2800" dirty="0" err="1"/>
              <a:t>privat</a:t>
            </a:r>
            <a:r>
              <a:rPr lang="ro-RO" sz="2800" dirty="0"/>
              <a:t>ă</a:t>
            </a:r>
            <a:r>
              <a:rPr lang="en-US" sz="2800" dirty="0"/>
              <a:t>) -  </a:t>
            </a:r>
            <a:r>
              <a:rPr lang="en-US" sz="2800" dirty="0" err="1"/>
              <a:t>spitale</a:t>
            </a:r>
            <a:r>
              <a:rPr lang="en-US" sz="2800" dirty="0"/>
              <a:t>, </a:t>
            </a:r>
            <a:r>
              <a:rPr lang="en-US" sz="2800" dirty="0" err="1"/>
              <a:t>centre</a:t>
            </a:r>
            <a:r>
              <a:rPr lang="en-US" sz="2800" dirty="0"/>
              <a:t> </a:t>
            </a:r>
            <a:r>
              <a:rPr lang="en-US" sz="2800" dirty="0" err="1"/>
              <a:t>ambulatorii</a:t>
            </a:r>
            <a:r>
              <a:rPr lang="en-US" sz="2800" dirty="0"/>
              <a:t>, </a:t>
            </a:r>
            <a:r>
              <a:rPr lang="en-US" sz="2800" dirty="0" err="1"/>
              <a:t>hemodializ</a:t>
            </a:r>
            <a:r>
              <a:rPr lang="ro-RO" sz="2800" dirty="0"/>
              <a:t>ă</a:t>
            </a:r>
            <a:r>
              <a:rPr lang="en-US" sz="2800" dirty="0"/>
              <a:t>, </a:t>
            </a:r>
            <a:r>
              <a:rPr lang="en-US" sz="2800" dirty="0" err="1"/>
              <a:t>centre</a:t>
            </a:r>
            <a:r>
              <a:rPr lang="en-US" sz="2800" dirty="0"/>
              <a:t> de </a:t>
            </a:r>
            <a:r>
              <a:rPr lang="en-US" sz="2800" dirty="0" err="1"/>
              <a:t>îngrijire</a:t>
            </a:r>
            <a:r>
              <a:rPr lang="en-US" sz="2800" dirty="0"/>
              <a:t> de </a:t>
            </a:r>
            <a:r>
              <a:rPr lang="en-US" sz="2800" dirty="0" err="1"/>
              <a:t>lungă</a:t>
            </a:r>
            <a:r>
              <a:rPr lang="en-US" sz="2800" dirty="0"/>
              <a:t> </a:t>
            </a:r>
            <a:r>
              <a:rPr lang="en-US" sz="2800" dirty="0" err="1"/>
              <a:t>durată</a:t>
            </a:r>
            <a:r>
              <a:rPr lang="en-US" sz="2800" dirty="0"/>
              <a:t> (</a:t>
            </a:r>
            <a:r>
              <a:rPr lang="en-US" sz="2800" dirty="0" err="1"/>
              <a:t>institu</a:t>
            </a:r>
            <a:r>
              <a:rPr lang="ro-RO" sz="2800" dirty="0"/>
              <a:t>ț</a:t>
            </a:r>
            <a:r>
              <a:rPr lang="en-US" sz="2800" dirty="0" err="1"/>
              <a:t>ionaliza</a:t>
            </a:r>
            <a:r>
              <a:rPr lang="ro-RO" sz="2800" dirty="0"/>
              <a:t>ț</a:t>
            </a:r>
            <a:r>
              <a:rPr lang="en-US" sz="2800" dirty="0" err="1"/>
              <a:t>i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741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005F41-F905-4023-A88D-F6BB336A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274484" cy="11814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DEFINI</a:t>
            </a:r>
            <a:r>
              <a:rPr lang="ro-RO" b="1" dirty="0"/>
              <a:t>Ț</a:t>
            </a:r>
            <a:r>
              <a:rPr lang="en-US" b="1" dirty="0"/>
              <a:t>IE IAMM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46CEDE-22CB-4ADE-AE87-5AB491E05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8" y="1825537"/>
            <a:ext cx="4696222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o-RO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pot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perioada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intern</a:t>
            </a: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rii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dup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 interval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timp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superior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incuba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iei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minime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bolii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Dup</a:t>
            </a: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externare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agen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dob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ndi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perioada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spitaliz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aflate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incuba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externare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- 30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zile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postoperator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 an dup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efectuarea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implant (ex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protez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F11DB5BC-B431-4207-82D7-E5383277E0E6}"/>
              </a:ext>
            </a:extLst>
          </p:cNvPr>
          <p:cNvSpPr txBox="1">
            <a:spLocks/>
          </p:cNvSpPr>
          <p:nvPr/>
        </p:nvSpPr>
        <p:spPr>
          <a:xfrm>
            <a:off x="5893563" y="1275733"/>
            <a:ext cx="2621788" cy="541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! Nu sunt IAAM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1E2D4EEA-6C83-4FCD-BBC9-C526CF5ABD3B}"/>
              </a:ext>
            </a:extLst>
          </p:cNvPr>
          <p:cNvSpPr txBox="1">
            <a:spLocks/>
          </p:cNvSpPr>
          <p:nvPr/>
        </p:nvSpPr>
        <p:spPr>
          <a:xfrm>
            <a:off x="5140285" y="1992224"/>
            <a:ext cx="3808983" cy="4017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 </a:t>
            </a:r>
            <a:r>
              <a:rPr lang="en-US" sz="3600" dirty="0" err="1"/>
              <a:t>Patologia</a:t>
            </a:r>
            <a:r>
              <a:rPr lang="en-US" sz="3600" dirty="0"/>
              <a:t> </a:t>
            </a:r>
            <a:r>
              <a:rPr lang="ro-RO" sz="3600" dirty="0"/>
              <a:t>î</a:t>
            </a:r>
            <a:r>
              <a:rPr lang="en-US" sz="3600" dirty="0"/>
              <a:t>n </a:t>
            </a:r>
            <a:r>
              <a:rPr lang="en-US" sz="3600" dirty="0" err="1"/>
              <a:t>incuba</a:t>
            </a:r>
            <a:r>
              <a:rPr lang="ro-RO" sz="3600" dirty="0"/>
              <a:t>ț</a:t>
            </a:r>
            <a:r>
              <a:rPr lang="en-US" sz="3600" dirty="0" err="1"/>
              <a:t>ie</a:t>
            </a:r>
            <a:r>
              <a:rPr lang="en-US" sz="3600" dirty="0"/>
              <a:t> </a:t>
            </a:r>
            <a:r>
              <a:rPr lang="ro-RO" sz="3600" dirty="0"/>
              <a:t>î</a:t>
            </a:r>
            <a:r>
              <a:rPr lang="en-US" sz="3600" dirty="0"/>
              <a:t>n </a:t>
            </a:r>
            <a:r>
              <a:rPr lang="en-US" sz="3600" dirty="0" err="1"/>
              <a:t>momentul</a:t>
            </a:r>
            <a:r>
              <a:rPr lang="en-US" sz="3600" dirty="0"/>
              <a:t> intern</a:t>
            </a:r>
            <a:r>
              <a:rPr lang="ro-RO" sz="3600" dirty="0"/>
              <a:t>ă</a:t>
            </a:r>
            <a:r>
              <a:rPr lang="en-US" sz="3600" dirty="0" err="1"/>
              <a:t>rii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Complica</a:t>
            </a:r>
            <a:r>
              <a:rPr lang="ro-RO" sz="3600" dirty="0"/>
              <a:t>ț</a:t>
            </a:r>
            <a:r>
              <a:rPr lang="en-US" sz="3600" dirty="0"/>
              <a:t>ii ale </a:t>
            </a:r>
            <a:r>
              <a:rPr lang="en-US" sz="3600" dirty="0" err="1"/>
              <a:t>afec</a:t>
            </a:r>
            <a:r>
              <a:rPr lang="ro-RO" sz="3600" dirty="0"/>
              <a:t>ț</a:t>
            </a:r>
            <a:r>
              <a:rPr lang="en-US" sz="3600" dirty="0" err="1"/>
              <a:t>iunii</a:t>
            </a:r>
            <a:r>
              <a:rPr lang="en-US" sz="3600" dirty="0"/>
              <a:t> </a:t>
            </a:r>
            <a:r>
              <a:rPr lang="en-US" sz="3600" dirty="0" err="1"/>
              <a:t>pentru</a:t>
            </a:r>
            <a:r>
              <a:rPr lang="en-US" sz="3600" dirty="0"/>
              <a:t> care a </a:t>
            </a:r>
            <a:r>
              <a:rPr lang="en-US" sz="3600" dirty="0" err="1"/>
              <a:t>fost</a:t>
            </a:r>
            <a:r>
              <a:rPr lang="en-US" sz="3600" dirty="0"/>
              <a:t> </a:t>
            </a:r>
            <a:r>
              <a:rPr lang="en-US" sz="3600" dirty="0" err="1"/>
              <a:t>internat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Extinderea</a:t>
            </a:r>
            <a:r>
              <a:rPr lang="en-US" sz="3600" dirty="0"/>
              <a:t> </a:t>
            </a:r>
            <a:r>
              <a:rPr lang="en-US" sz="3600" dirty="0" err="1"/>
              <a:t>unei</a:t>
            </a:r>
            <a:r>
              <a:rPr lang="en-US" sz="3600" dirty="0"/>
              <a:t> </a:t>
            </a:r>
            <a:r>
              <a:rPr lang="en-US" sz="3600" dirty="0" err="1"/>
              <a:t>infec</a:t>
            </a:r>
            <a:r>
              <a:rPr lang="ro-RO" sz="3600" dirty="0"/>
              <a:t>ț</a:t>
            </a:r>
            <a:r>
              <a:rPr lang="en-US" sz="3600" dirty="0"/>
              <a:t>ii </a:t>
            </a:r>
            <a:r>
              <a:rPr lang="en-US" sz="3600" dirty="0" err="1"/>
              <a:t>prezente</a:t>
            </a:r>
            <a:r>
              <a:rPr lang="en-US" sz="3600" dirty="0"/>
              <a:t> la </a:t>
            </a:r>
            <a:r>
              <a:rPr lang="en-US" sz="3600" dirty="0" err="1"/>
              <a:t>internare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Infec</a:t>
            </a:r>
            <a:r>
              <a:rPr lang="ro-RO" sz="3600" dirty="0"/>
              <a:t>ț</a:t>
            </a:r>
            <a:r>
              <a:rPr lang="en-US" sz="3600" dirty="0"/>
              <a:t>ii </a:t>
            </a:r>
            <a:r>
              <a:rPr lang="en-US" sz="3600" dirty="0" err="1"/>
              <a:t>transmise</a:t>
            </a:r>
            <a:r>
              <a:rPr lang="en-US" sz="3600" dirty="0"/>
              <a:t> </a:t>
            </a:r>
            <a:r>
              <a:rPr lang="en-US" sz="3600" dirty="0" err="1"/>
              <a:t>transplacentar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6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FE435-2B87-42F9-8054-99E7B5FC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3199937" cy="9613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Situa</a:t>
            </a:r>
            <a:r>
              <a:rPr lang="ro-RO" b="1" dirty="0">
                <a:solidFill>
                  <a:srgbClr val="FF0000"/>
                </a:solidFill>
              </a:rPr>
              <a:t>ț</a:t>
            </a:r>
            <a:r>
              <a:rPr lang="en-US" b="1" dirty="0">
                <a:solidFill>
                  <a:srgbClr val="FF0000"/>
                </a:solidFill>
              </a:rPr>
              <a:t>ii </a:t>
            </a:r>
            <a:r>
              <a:rPr lang="en-US" b="1" dirty="0" err="1">
                <a:solidFill>
                  <a:srgbClr val="FF0000"/>
                </a:solidFill>
              </a:rPr>
              <a:t>clinice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F4FB5682-E147-4356-8599-012233E7B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08667"/>
            <a:ext cx="3868340" cy="541690"/>
          </a:xfrm>
        </p:spPr>
        <p:txBody>
          <a:bodyPr>
            <a:normAutofit fontScale="92500"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Stabili</a:t>
            </a:r>
            <a:r>
              <a:rPr lang="ro-RO" sz="2800" dirty="0">
                <a:solidFill>
                  <a:srgbClr val="FF0000"/>
                </a:solidFill>
              </a:rPr>
              <a:t>ț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asocierile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corecte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27C09C81-174B-4A17-8004-05339F8E1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286000"/>
            <a:ext cx="4074848" cy="37478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/>
              <a:t>A ) </a:t>
            </a:r>
            <a:r>
              <a:rPr lang="en-US" dirty="0" err="1"/>
              <a:t>Patologie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incuba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momentul</a:t>
            </a:r>
            <a:r>
              <a:rPr lang="en-US" dirty="0"/>
              <a:t> intern</a:t>
            </a:r>
            <a:r>
              <a:rPr lang="ro-RO" dirty="0"/>
              <a:t>ă</a:t>
            </a:r>
            <a:r>
              <a:rPr lang="en-US" dirty="0" err="1"/>
              <a:t>rii</a:t>
            </a:r>
            <a:endParaRPr lang="en-US" dirty="0"/>
          </a:p>
          <a:p>
            <a:endParaRPr lang="en-US" dirty="0"/>
          </a:p>
          <a:p>
            <a:r>
              <a:rPr lang="en-US" dirty="0"/>
              <a:t>B) </a:t>
            </a:r>
            <a:r>
              <a:rPr lang="en-US" dirty="0" err="1"/>
              <a:t>Complica</a:t>
            </a:r>
            <a:r>
              <a:rPr lang="ro-RO" dirty="0"/>
              <a:t>ț</a:t>
            </a:r>
            <a:r>
              <a:rPr lang="en-US" dirty="0"/>
              <a:t>ii ale </a:t>
            </a:r>
            <a:r>
              <a:rPr lang="en-US" dirty="0" err="1"/>
              <a:t>afec</a:t>
            </a:r>
            <a:r>
              <a:rPr lang="ro-RO" dirty="0"/>
              <a:t>ț</a:t>
            </a:r>
            <a:r>
              <a:rPr lang="en-US" dirty="0" err="1"/>
              <a:t>iunii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care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internat</a:t>
            </a:r>
            <a:endParaRPr lang="en-US" dirty="0"/>
          </a:p>
          <a:p>
            <a:endParaRPr lang="en-US" dirty="0"/>
          </a:p>
          <a:p>
            <a:r>
              <a:rPr lang="en-US" dirty="0"/>
              <a:t>C) </a:t>
            </a:r>
            <a:r>
              <a:rPr lang="en-US" dirty="0" err="1"/>
              <a:t>Extinderea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infec</a:t>
            </a:r>
            <a:r>
              <a:rPr lang="ro-RO" dirty="0"/>
              <a:t>ț</a:t>
            </a:r>
            <a:r>
              <a:rPr lang="en-US" dirty="0"/>
              <a:t>ii </a:t>
            </a:r>
            <a:r>
              <a:rPr lang="en-US" dirty="0" err="1"/>
              <a:t>prezente</a:t>
            </a:r>
            <a:r>
              <a:rPr lang="en-US" dirty="0"/>
              <a:t> la </a:t>
            </a:r>
            <a:r>
              <a:rPr lang="en-US" dirty="0" err="1"/>
              <a:t>internare</a:t>
            </a:r>
            <a:endParaRPr lang="en-US" dirty="0"/>
          </a:p>
          <a:p>
            <a:endParaRPr lang="en-US" dirty="0"/>
          </a:p>
          <a:p>
            <a:r>
              <a:rPr lang="en-US" dirty="0"/>
              <a:t>D) </a:t>
            </a:r>
            <a:r>
              <a:rPr lang="en-US" dirty="0" err="1"/>
              <a:t>Infec</a:t>
            </a:r>
            <a:r>
              <a:rPr lang="ro-RO" dirty="0"/>
              <a:t>ț</a:t>
            </a:r>
            <a:r>
              <a:rPr lang="en-US" dirty="0"/>
              <a:t>ii </a:t>
            </a:r>
            <a:r>
              <a:rPr lang="en-US" dirty="0" err="1"/>
              <a:t>transmise</a:t>
            </a:r>
            <a:r>
              <a:rPr lang="en-US" dirty="0"/>
              <a:t> </a:t>
            </a:r>
            <a:r>
              <a:rPr lang="en-US" dirty="0" err="1"/>
              <a:t>transplacentar</a:t>
            </a:r>
            <a:endParaRPr lang="en-US" dirty="0"/>
          </a:p>
          <a:p>
            <a:endParaRPr lang="en-US" dirty="0"/>
          </a:p>
          <a:p>
            <a:r>
              <a:rPr lang="en-US" dirty="0"/>
              <a:t>E) IAAM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AD412688-8EDB-484B-9936-2434569E6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820" y="2209800"/>
            <a:ext cx="4040980" cy="38240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1) </a:t>
            </a:r>
            <a:r>
              <a:rPr lang="en-US" dirty="0" err="1"/>
              <a:t>Pacient</a:t>
            </a:r>
            <a:r>
              <a:rPr lang="en-US" dirty="0"/>
              <a:t> </a:t>
            </a:r>
            <a:r>
              <a:rPr lang="en-US" dirty="0" err="1"/>
              <a:t>internat</a:t>
            </a:r>
            <a:r>
              <a:rPr lang="en-US" dirty="0"/>
              <a:t> cu </a:t>
            </a:r>
            <a:r>
              <a:rPr lang="en-US" dirty="0" err="1"/>
              <a:t>pneumonie</a:t>
            </a:r>
            <a:r>
              <a:rPr lang="en-US" dirty="0"/>
              <a:t> – </a:t>
            </a:r>
            <a:r>
              <a:rPr lang="en-US" dirty="0" err="1"/>
              <a:t>dezvolt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empiem</a:t>
            </a:r>
            <a:r>
              <a:rPr lang="en-US" dirty="0"/>
              <a:t> pleural</a:t>
            </a:r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Copil</a:t>
            </a:r>
            <a:r>
              <a:rPr lang="en-US" dirty="0"/>
              <a:t> cu </a:t>
            </a:r>
            <a:r>
              <a:rPr lang="en-US" dirty="0" err="1"/>
              <a:t>febr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ș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catar</a:t>
            </a:r>
            <a:r>
              <a:rPr lang="en-US" dirty="0"/>
              <a:t> respirator, </a:t>
            </a:r>
            <a:r>
              <a:rPr lang="en-US" dirty="0" err="1"/>
              <a:t>prezint</a:t>
            </a:r>
            <a:r>
              <a:rPr lang="ro-RO" dirty="0"/>
              <a:t>ă</a:t>
            </a:r>
            <a:r>
              <a:rPr lang="en-US" dirty="0"/>
              <a:t> dup</a:t>
            </a:r>
            <a:r>
              <a:rPr lang="ro-RO" dirty="0"/>
              <a:t>ă</a:t>
            </a:r>
            <a:r>
              <a:rPr lang="en-US" dirty="0"/>
              <a:t> o </a:t>
            </a:r>
            <a:r>
              <a:rPr lang="en-US" dirty="0" err="1"/>
              <a:t>zi</a:t>
            </a:r>
            <a:r>
              <a:rPr lang="en-US" dirty="0"/>
              <a:t> de la </a:t>
            </a:r>
            <a:r>
              <a:rPr lang="en-US" dirty="0" err="1"/>
              <a:t>internare</a:t>
            </a:r>
            <a:r>
              <a:rPr lang="en-US" dirty="0"/>
              <a:t> </a:t>
            </a:r>
            <a:r>
              <a:rPr lang="en-US" dirty="0" err="1"/>
              <a:t>erup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 de </a:t>
            </a:r>
            <a:r>
              <a:rPr lang="en-US" dirty="0" err="1"/>
              <a:t>rujeol</a:t>
            </a:r>
            <a:r>
              <a:rPr lang="ro-RO" dirty="0"/>
              <a:t>ă</a:t>
            </a:r>
            <a:endParaRPr lang="en-US" dirty="0"/>
          </a:p>
          <a:p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Copil</a:t>
            </a:r>
            <a:r>
              <a:rPr lang="en-US" dirty="0"/>
              <a:t> </a:t>
            </a:r>
            <a:r>
              <a:rPr lang="en-US" dirty="0" err="1"/>
              <a:t>internat</a:t>
            </a:r>
            <a:r>
              <a:rPr lang="en-US" dirty="0"/>
              <a:t> cu grip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dezvolt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encefalit</a:t>
            </a:r>
            <a:r>
              <a:rPr lang="ro-RO" dirty="0"/>
              <a:t>ă</a:t>
            </a:r>
            <a:endParaRPr lang="en-US" dirty="0"/>
          </a:p>
          <a:p>
            <a:endParaRPr lang="en-US" dirty="0"/>
          </a:p>
          <a:p>
            <a:r>
              <a:rPr lang="en-US" dirty="0"/>
              <a:t>4) </a:t>
            </a:r>
            <a:r>
              <a:rPr lang="en-US" dirty="0" err="1"/>
              <a:t>Infec</a:t>
            </a:r>
            <a:r>
              <a:rPr lang="ro-RO" dirty="0"/>
              <a:t>ț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urinar</a:t>
            </a:r>
            <a:r>
              <a:rPr lang="ro-RO" dirty="0"/>
              <a:t>ă</a:t>
            </a:r>
            <a:r>
              <a:rPr lang="en-US" dirty="0"/>
              <a:t> la </a:t>
            </a:r>
            <a:r>
              <a:rPr lang="en-US" dirty="0" err="1"/>
              <a:t>pacient</a:t>
            </a:r>
            <a:r>
              <a:rPr lang="en-US" dirty="0"/>
              <a:t> cu </a:t>
            </a:r>
            <a:r>
              <a:rPr lang="en-US" dirty="0" err="1"/>
              <a:t>sond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vezical</a:t>
            </a:r>
            <a:r>
              <a:rPr lang="ro-RO" dirty="0"/>
              <a:t>ă</a:t>
            </a:r>
            <a:endParaRPr lang="en-US" dirty="0"/>
          </a:p>
          <a:p>
            <a:endParaRPr lang="en-US" dirty="0"/>
          </a:p>
          <a:p>
            <a:r>
              <a:rPr lang="en-US" dirty="0"/>
              <a:t>5) </a:t>
            </a:r>
            <a:r>
              <a:rPr lang="en-US" dirty="0" err="1"/>
              <a:t>Nou</a:t>
            </a:r>
            <a:r>
              <a:rPr lang="en-US" dirty="0"/>
              <a:t> – n</a:t>
            </a:r>
            <a:r>
              <a:rPr lang="ro-RO" dirty="0"/>
              <a:t>ă</a:t>
            </a:r>
            <a:r>
              <a:rPr lang="en-US" dirty="0" err="1"/>
              <a:t>scut</a:t>
            </a:r>
            <a:r>
              <a:rPr lang="en-US" dirty="0"/>
              <a:t> care </a:t>
            </a:r>
            <a:r>
              <a:rPr lang="en-US" dirty="0" err="1"/>
              <a:t>prezint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rubeol</a:t>
            </a:r>
            <a:r>
              <a:rPr lang="ro-RO" dirty="0"/>
              <a:t>ă</a:t>
            </a:r>
            <a:r>
              <a:rPr lang="en-US" dirty="0"/>
              <a:t> congenital</a:t>
            </a:r>
            <a:r>
              <a:rPr lang="ro-RO" dirty="0"/>
              <a:t>ă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E03E6A-C047-4DD0-8EF3-2BB7D73DC80F}"/>
              </a:ext>
            </a:extLst>
          </p:cNvPr>
          <p:cNvSpPr txBox="1"/>
          <p:nvPr/>
        </p:nvSpPr>
        <p:spPr>
          <a:xfrm>
            <a:off x="1905000" y="6069559"/>
            <a:ext cx="356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Raspuns</a:t>
            </a:r>
            <a:r>
              <a:rPr lang="en-US" dirty="0"/>
              <a:t>: A2, B3,C1, D5,E4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4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BEBD26-FB9C-4AFF-B263-8C924580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9102"/>
            <a:ext cx="7092950" cy="7637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Particularit</a:t>
            </a:r>
            <a:r>
              <a:rPr lang="ro-RO" b="1" dirty="0" err="1"/>
              <a:t>ăț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etiologice</a:t>
            </a:r>
            <a:r>
              <a:rPr lang="en-US" b="1" dirty="0"/>
              <a:t> IAAM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30132239-9CC0-4335-B95F-A6C4DEBF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7518399" cy="46510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Virusuri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(5%) -14-20% 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unitati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pediatrice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Fungi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(10- 17%%) –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ales la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imunodeprima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Bacterii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frecvent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etiologie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Acronim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ESKAPE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bacteriile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frecvent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lnite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enterococ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(VRE)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aureus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(MRSA)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(KPC)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Acinetobacter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baumannii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(MDR)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 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Pseudomonas aeruginosa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(MDR)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Enterobacteriacee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spp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.(CRE)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- recent 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Clostridium difficile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– 12.1% din IA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 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tulpina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virulent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BI/NAP1/027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1DA6C9-B21B-49EF-8410-F329F32C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34" y="2595498"/>
            <a:ext cx="3352800" cy="20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6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152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Defini</a:t>
            </a:r>
            <a:r>
              <a:rPr lang="ro-RO" sz="28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caz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-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Fiecare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caz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raporteaz</a:t>
            </a:r>
            <a:r>
              <a:rPr lang="ro-RO" sz="28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nominal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Vezi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https://cnscbt.ro/index.php/metodologii/infectii-nosocomiale/708-anexa-2-definitii-de-caz-iaam/file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3680B8-2468-43D8-9BC3-82F33416E44F}"/>
              </a:ext>
            </a:extLst>
          </p:cNvPr>
          <p:cNvSpPr txBox="1"/>
          <p:nvPr/>
        </p:nvSpPr>
        <p:spPr>
          <a:xfrm>
            <a:off x="457200" y="166484"/>
            <a:ext cx="6096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IAAM </a:t>
            </a:r>
            <a:r>
              <a:rPr lang="en-US" sz="2800" dirty="0" err="1"/>
              <a:t>raportare</a:t>
            </a:r>
            <a:r>
              <a:rPr lang="en-US" sz="2800" dirty="0"/>
              <a:t> conform </a:t>
            </a:r>
            <a:r>
              <a:rPr lang="en-US" sz="2800" dirty="0" err="1"/>
              <a:t>defini</a:t>
            </a:r>
            <a:r>
              <a:rPr lang="ro-RO" sz="2800" dirty="0"/>
              <a:t>ț</a:t>
            </a:r>
            <a:r>
              <a:rPr lang="en-US" sz="2800" dirty="0" err="1"/>
              <a:t>iei</a:t>
            </a:r>
            <a:r>
              <a:rPr lang="en-US" sz="2800" dirty="0"/>
              <a:t> de </a:t>
            </a:r>
            <a:r>
              <a:rPr lang="en-US" sz="2800" dirty="0" err="1"/>
              <a:t>caz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Total: 13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categorii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cu </a:t>
            </a: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49 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localiz</a:t>
            </a:r>
            <a:r>
              <a:rPr lang="ro-RO" sz="2800" dirty="0">
                <a:solidFill>
                  <a:srgbClr val="FF0000"/>
                </a:solidFill>
                <a:cs typeface="Arial" panose="020B0604020202020204" pitchFamily="34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cs typeface="Arial" panose="020B0604020202020204" pitchFamily="34" charset="0"/>
              </a:rPr>
              <a:t>ri</a:t>
            </a:r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="" xmlns:a16="http://schemas.microsoft.com/office/drawing/2014/main" id="{A32290CF-F42F-44A3-83E0-40BAF5551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524781"/>
              </p:ext>
            </p:extLst>
          </p:nvPr>
        </p:nvGraphicFramePr>
        <p:xfrm>
          <a:off x="152400" y="3124200"/>
          <a:ext cx="5562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391D52F6-ACCE-4211-981D-AC2752CE1AB7}"/>
              </a:ext>
            </a:extLst>
          </p:cNvPr>
          <p:cNvSpPr txBox="1">
            <a:spLocks/>
          </p:cNvSpPr>
          <p:nvPr/>
        </p:nvSpPr>
        <p:spPr>
          <a:xfrm>
            <a:off x="5791200" y="3893127"/>
            <a:ext cx="3352800" cy="5323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IAAM Rom</a:t>
            </a:r>
            <a:r>
              <a:rPr lang="ro-RO" sz="2800" dirty="0" smtClean="0"/>
              <a:t>â</a:t>
            </a:r>
            <a:r>
              <a:rPr lang="en-US" sz="2800" dirty="0" err="1" smtClean="0"/>
              <a:t>nia</a:t>
            </a:r>
            <a:r>
              <a:rPr lang="en-US" sz="2800" dirty="0" smtClean="0"/>
              <a:t>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10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36E4EAA-DDC1-4FA8-AA47-3BCC4CD9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6" y="27709"/>
            <a:ext cx="3943350" cy="79763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  <a:cs typeface="Arial" panose="020B0604020202020204" pitchFamily="34" charset="0"/>
              </a:rPr>
              <a:t>Situa</a:t>
            </a:r>
            <a:r>
              <a:rPr lang="ro-RO" sz="4000" b="1" dirty="0">
                <a:latin typeface="+mn-lt"/>
                <a:cs typeface="Arial" panose="020B0604020202020204" pitchFamily="34" charset="0"/>
              </a:rPr>
              <a:t>ț</a:t>
            </a:r>
            <a:r>
              <a:rPr lang="en-US" sz="4000" b="1" dirty="0" err="1">
                <a:latin typeface="+mn-lt"/>
                <a:cs typeface="Arial" panose="020B0604020202020204" pitchFamily="34" charset="0"/>
              </a:rPr>
              <a:t>ie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 clinic</a:t>
            </a:r>
            <a:r>
              <a:rPr lang="ro-RO" sz="4000" b="1" dirty="0">
                <a:latin typeface="+mn-lt"/>
                <a:cs typeface="Arial" panose="020B0604020202020204" pitchFamily="34" charset="0"/>
              </a:rPr>
              <a:t>ă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96DD254-FB2D-44C8-8409-86ABA632A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Pacientul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din imagine, 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50 ani, 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cu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interven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ț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ie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chirurgical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digestiv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(ulcer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perforat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internat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de 3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zile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n sec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ț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terapie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intensiv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intubat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ș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ventilat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mecanic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, cu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cateter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venos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periferic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ș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sond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24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urinar</a:t>
            </a:r>
            <a:r>
              <a:rPr lang="ro-RO" sz="2400" dirty="0"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endParaRPr lang="en-US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55FAEC80-3799-424D-9A87-2514BA2D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57300"/>
            <a:ext cx="4422783" cy="2237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3D3111-33AD-4C9A-87C3-C6C550BE224D}"/>
              </a:ext>
            </a:extLst>
          </p:cNvPr>
          <p:cNvSpPr txBox="1"/>
          <p:nvPr/>
        </p:nvSpPr>
        <p:spPr>
          <a:xfrm>
            <a:off x="4724400" y="2283068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Prezint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IAAM?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afec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iuni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sunt IAAM?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 Pneumonia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aparut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dup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Supura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superficial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pl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Apari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scaunelor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diareice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dup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externare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 Herpes zoster dup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48 ore de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internare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Varicela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ap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rut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dupa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rezidentul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care a </a:t>
            </a:r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ngrijit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pacientul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F9123A-0362-457B-A154-E1AE76267CD1}"/>
              </a:ext>
            </a:extLst>
          </p:cNvPr>
          <p:cNvSpPr txBox="1"/>
          <p:nvPr/>
        </p:nvSpPr>
        <p:spPr>
          <a:xfrm>
            <a:off x="2235201" y="5644991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a, b, c, e</a:t>
            </a:r>
          </a:p>
        </p:txBody>
      </p:sp>
    </p:spTree>
    <p:extLst>
      <p:ext uri="{BB962C8B-B14F-4D97-AF65-F5344CB8AC3E}">
        <p14:creationId xmlns:p14="http://schemas.microsoft.com/office/powerpoint/2010/main" val="211050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F3478B64-B81E-4B57-8A27-7B8E2AB19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57" y="594107"/>
            <a:ext cx="4721423" cy="2289175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9C7134DF-0EEF-4253-9266-422963A7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03" y="3048000"/>
            <a:ext cx="3810000" cy="1527930"/>
          </a:xfrm>
          <a:prstGeom prst="rect">
            <a:avLst/>
          </a:prstGeom>
          <a:solidFill>
            <a:srgbClr val="FFFFFF"/>
          </a:solidFill>
          <a:ln w="25400">
            <a:solidFill>
              <a:srgbClr val="00CC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Pseudomonas aeruginosa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Escherichia Coli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Staphylococcus aureus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Staphylococcus epidermidis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="" xmlns:a16="http://schemas.microsoft.com/office/drawing/2014/main" id="{58CFEF69-014B-49D5-9109-0D0A3D33D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1" y="4724400"/>
            <a:ext cx="4097867" cy="1921839"/>
          </a:xfrm>
          <a:prstGeom prst="rect">
            <a:avLst/>
          </a:prstGeom>
          <a:solidFill>
            <a:srgbClr val="FFFFFF"/>
          </a:solidFill>
          <a:ln w="25400">
            <a:solidFill>
              <a:srgbClr val="66669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onda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nazo-gastrica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administrare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antiacide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antibioterapie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spectru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obezitate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hospitalism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reducerea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numarului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vizitatori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134398EC-BAEC-4FDF-8163-A873733EE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267" y="3332692"/>
            <a:ext cx="4563533" cy="24810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Denumi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tipurile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 IAAM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corespunz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toare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A,B,C,D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Alege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bacteria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frecvent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asociat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fiec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rei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localiz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 IAAM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caseta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1)</a:t>
            </a:r>
          </a:p>
          <a:p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Precizați f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actori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risc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IAAM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din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caseta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dintre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IAAM are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ridicat</a:t>
            </a:r>
            <a:r>
              <a:rPr lang="ro-RO" sz="26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letalitate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5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1941</Words>
  <Application>Microsoft Office PowerPoint</Application>
  <PresentationFormat>On-screen Show (4:3)</PresentationFormat>
  <Paragraphs>167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INFECȚIILE  ASOCIATE  ASISTENȚEI  MEDICALE (IAAM) </vt:lpstr>
      <vt:lpstr>Terminologie</vt:lpstr>
      <vt:lpstr>DEFINIȚIE IAMM</vt:lpstr>
      <vt:lpstr>DEFINIȚIE IAMM</vt:lpstr>
      <vt:lpstr> Situații clinice </vt:lpstr>
      <vt:lpstr>Particularități etiologice IAAM</vt:lpstr>
      <vt:lpstr>PowerPoint Presentation</vt:lpstr>
      <vt:lpstr>Situație clinică</vt:lpstr>
      <vt:lpstr>PowerPoint Presentation</vt:lpstr>
      <vt:lpstr>Descrierea cazului</vt:lpstr>
      <vt:lpstr>PowerPoint Presentation</vt:lpstr>
      <vt:lpstr>PowerPoint Presentation</vt:lpstr>
      <vt:lpstr>PowerPoint Presentation</vt:lpstr>
      <vt:lpstr>PowerPoint Presentation</vt:lpstr>
      <vt:lpstr>Teme</vt:lpstr>
      <vt:lpstr>Continuarea cazului</vt:lpstr>
      <vt:lpstr>Caz 3</vt:lpstr>
      <vt:lpstr>PowerPoint Presentation</vt:lpstr>
      <vt:lpstr>1. Atitudinea imediata</vt:lpstr>
      <vt:lpstr>1. Atitudinea imediata</vt:lpstr>
      <vt:lpstr> 2. Recomandati un tratament profilactic pentru HIV postexpunere? </vt:lpstr>
      <vt:lpstr>Profilaxie postexpunere VHB</vt:lpstr>
      <vt:lpstr>Daca pacientul are VHC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INFECȚIILE  ASOCIATE  ASISTENȚEI  MEDICALE (IAAM) </dc:title>
  <dc:creator>Livia</dc:creator>
  <cp:lastModifiedBy>Livia</cp:lastModifiedBy>
  <cp:revision>24</cp:revision>
  <dcterms:created xsi:type="dcterms:W3CDTF">2006-08-16T00:00:00Z</dcterms:created>
  <dcterms:modified xsi:type="dcterms:W3CDTF">2020-10-26T16:19:28Z</dcterms:modified>
</cp:coreProperties>
</file>