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87" r:id="rId6"/>
    <p:sldId id="285" r:id="rId7"/>
    <p:sldId id="289" r:id="rId8"/>
    <p:sldId id="297" r:id="rId9"/>
    <p:sldId id="291" r:id="rId10"/>
    <p:sldId id="293" r:id="rId11"/>
    <p:sldId id="271" r:id="rId12"/>
    <p:sldId id="273" r:id="rId13"/>
    <p:sldId id="310" r:id="rId14"/>
    <p:sldId id="278" r:id="rId15"/>
    <p:sldId id="259" r:id="rId16"/>
    <p:sldId id="302" r:id="rId17"/>
    <p:sldId id="263" r:id="rId18"/>
    <p:sldId id="304" r:id="rId19"/>
    <p:sldId id="303" r:id="rId20"/>
    <p:sldId id="305" r:id="rId21"/>
    <p:sldId id="299" r:id="rId22"/>
    <p:sldId id="298" r:id="rId23"/>
    <p:sldId id="307" r:id="rId24"/>
    <p:sldId id="300" r:id="rId25"/>
    <p:sldId id="265" r:id="rId26"/>
    <p:sldId id="266" r:id="rId27"/>
    <p:sldId id="267" r:id="rId28"/>
    <p:sldId id="283" r:id="rId29"/>
    <p:sldId id="284" r:id="rId30"/>
    <p:sldId id="294" r:id="rId31"/>
    <p:sldId id="308"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dailymail.co.uk/news/article-7448013/Father-58-died-RABIES-Morocco-cat-bite-bungling-medic-prescribed-anti-itch-cream.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image" Target="../media/image18.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Rabia</a:t>
            </a:r>
            <a:r>
              <a:rPr lang="en-US" dirty="0" smtClean="0"/>
              <a:t>. </a:t>
            </a:r>
            <a:r>
              <a:rPr lang="en-US" dirty="0" err="1" smtClean="0"/>
              <a:t>Poliomielita</a:t>
            </a:r>
            <a:r>
              <a:rPr lang="en-US" dirty="0" smtClean="0"/>
              <a:t>. </a:t>
            </a:r>
            <a:r>
              <a:rPr lang="en-US" dirty="0" err="1"/>
              <a:t>L</a:t>
            </a:r>
            <a:r>
              <a:rPr lang="en-US" dirty="0" err="1" smtClean="0"/>
              <a:t>eptospiroza</a:t>
            </a:r>
            <a:endParaRPr lang="en-GB" dirty="0"/>
          </a:p>
        </p:txBody>
      </p:sp>
      <p:sp>
        <p:nvSpPr>
          <p:cNvPr id="3" name="Subtitle 2"/>
          <p:cNvSpPr>
            <a:spLocks noGrp="1"/>
          </p:cNvSpPr>
          <p:nvPr>
            <p:ph type="subTitle" idx="1"/>
          </p:nvPr>
        </p:nvSpPr>
        <p:spPr/>
        <p:txBody>
          <a:bodyPr/>
          <a:lstStyle/>
          <a:p>
            <a:r>
              <a:rPr lang="en-US" dirty="0" err="1" smtClean="0"/>
              <a:t>Sef</a:t>
            </a:r>
            <a:r>
              <a:rPr lang="en-US" dirty="0" smtClean="0"/>
              <a:t> </a:t>
            </a:r>
            <a:r>
              <a:rPr lang="en-US" dirty="0" err="1" smtClean="0"/>
              <a:t>lucrari</a:t>
            </a:r>
            <a:r>
              <a:rPr lang="en-US" dirty="0" smtClean="0"/>
              <a:t> Livia </a:t>
            </a:r>
            <a:r>
              <a:rPr lang="en-US" dirty="0" err="1" smtClean="0"/>
              <a:t>Dragonu</a:t>
            </a:r>
            <a:endParaRPr lang="en-GB" dirty="0"/>
          </a:p>
        </p:txBody>
      </p:sp>
    </p:spTree>
    <p:extLst>
      <p:ext uri="{BB962C8B-B14F-4D97-AF65-F5344CB8AC3E}">
        <p14:creationId xmlns:p14="http://schemas.microsoft.com/office/powerpoint/2010/main" val="185621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98"/>
          <p:cNvGraphicFramePr>
            <a:graphicFrameLocks/>
          </p:cNvGraphicFramePr>
          <p:nvPr>
            <p:extLst>
              <p:ext uri="{D42A27DB-BD31-4B8C-83A1-F6EECF244321}">
                <p14:modId xmlns:p14="http://schemas.microsoft.com/office/powerpoint/2010/main" val="1252308407"/>
              </p:ext>
            </p:extLst>
          </p:nvPr>
        </p:nvGraphicFramePr>
        <p:xfrm>
          <a:off x="381000" y="152401"/>
          <a:ext cx="8610600" cy="6342064"/>
        </p:xfrm>
        <a:graphic>
          <a:graphicData uri="http://schemas.openxmlformats.org/drawingml/2006/table">
            <a:tbl>
              <a:tblPr/>
              <a:tblGrid>
                <a:gridCol w="2152650"/>
                <a:gridCol w="2152650"/>
                <a:gridCol w="2152650"/>
                <a:gridCol w="2152650"/>
              </a:tblGrid>
              <a:tr h="1298254">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dirty="0" err="1">
                          <a:ln>
                            <a:noFill/>
                          </a:ln>
                          <a:solidFill>
                            <a:schemeClr val="bg1"/>
                          </a:solidFill>
                          <a:effectLst/>
                          <a:latin typeface="+mj-lt"/>
                          <a:cs typeface="Times New Roman" pitchFamily="18" charset="0"/>
                        </a:rPr>
                        <a:t>Plaga</a:t>
                      </a:r>
                      <a:r>
                        <a:rPr kumimoji="0" lang="fr-FR" altLang="en-US" sz="1600" b="1" i="0" u="none" strike="noStrike" cap="none" normalizeH="0" baseline="0" dirty="0">
                          <a:ln>
                            <a:noFill/>
                          </a:ln>
                          <a:solidFill>
                            <a:schemeClr val="bg1"/>
                          </a:solidFill>
                          <a:effectLst/>
                          <a:latin typeface="+mj-lt"/>
                          <a:cs typeface="Times New Roman" pitchFamily="18" charset="0"/>
                          <a:sym typeface="Wingdings 3"/>
                        </a:rPr>
                        <a:t></a:t>
                      </a:r>
                      <a:endParaRPr kumimoji="0" lang="fr-FR" altLang="en-US" sz="1600" b="1" i="0" u="none" strike="noStrike" cap="none" normalizeH="0" baseline="0" dirty="0">
                        <a:ln>
                          <a:noFill/>
                        </a:ln>
                        <a:solidFill>
                          <a:schemeClr val="bg1"/>
                        </a:solidFill>
                        <a:effectLst/>
                        <a:latin typeface="+mj-lt"/>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fr-FR" altLang="en-US" sz="1100" b="1" i="0" u="none" strike="noStrike" cap="none" normalizeH="0" baseline="0" dirty="0">
                        <a:ln>
                          <a:noFill/>
                        </a:ln>
                        <a:solidFill>
                          <a:schemeClr val="bg1"/>
                        </a:solidFill>
                        <a:effectLst/>
                        <a:latin typeface="+mj-lt"/>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fr-FR" altLang="en-US" sz="1100" b="1" i="0" u="none" strike="noStrike" cap="none" normalizeH="0" baseline="0" dirty="0">
                        <a:ln>
                          <a:noFill/>
                        </a:ln>
                        <a:solidFill>
                          <a:schemeClr val="bg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altLang="en-US" sz="1600" b="1" i="0" u="none" strike="noStrike" cap="none" normalizeH="0" baseline="0" dirty="0" err="1">
                          <a:ln>
                            <a:noFill/>
                          </a:ln>
                          <a:solidFill>
                            <a:schemeClr val="bg1"/>
                          </a:solidFill>
                          <a:effectLst/>
                          <a:latin typeface="+mj-lt"/>
                          <a:cs typeface="Times New Roman" pitchFamily="18" charset="0"/>
                        </a:rPr>
                        <a:t>Animalul</a:t>
                      </a:r>
                      <a:r>
                        <a:rPr kumimoji="0" lang="ro-RO" altLang="en-US" sz="1600" b="1" i="0" u="none" strike="noStrike" cap="none" normalizeH="0" baseline="0" dirty="0">
                          <a:ln>
                            <a:noFill/>
                          </a:ln>
                          <a:solidFill>
                            <a:schemeClr val="bg1"/>
                          </a:solidFill>
                          <a:effectLst/>
                          <a:latin typeface="+mj-lt"/>
                          <a:cs typeface="Times New Roman" pitchFamily="18" charset="0"/>
                          <a:sym typeface="Wingdings 3"/>
                        </a:rPr>
                        <a:t></a:t>
                      </a:r>
                      <a:endParaRPr kumimoji="0" lang="fr-FR" altLang="en-US" sz="1600" b="1" i="0" u="none" strike="noStrike" cap="none" normalizeH="0" baseline="0" dirty="0">
                        <a:ln>
                          <a:noFill/>
                        </a:ln>
                        <a:solidFill>
                          <a:schemeClr val="bg1"/>
                        </a:solidFill>
                        <a:effectLst/>
                        <a:latin typeface="+mj-lt"/>
                        <a:cs typeface="Times New Roman" pitchFamily="18"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altLang="en-US" sz="1100" b="1" i="0" u="none" strike="noStrike" cap="none" normalizeH="0" baseline="0" dirty="0" err="1">
                          <a:ln>
                            <a:noFill/>
                          </a:ln>
                          <a:solidFill>
                            <a:srgbClr val="00FF00"/>
                          </a:solidFill>
                          <a:effectLst/>
                          <a:latin typeface="+mj-lt"/>
                          <a:cs typeface="Times New Roman" pitchFamily="18" charset="0"/>
                        </a:rPr>
                        <a:t>Escoriaţie</a:t>
                      </a:r>
                      <a:r>
                        <a:rPr kumimoji="0" lang="fr-FR" altLang="en-US" sz="1100" b="1" i="0" u="none" strike="noStrike" cap="none" normalizeH="0" baseline="0" dirty="0">
                          <a:ln>
                            <a:noFill/>
                          </a:ln>
                          <a:solidFill>
                            <a:srgbClr val="00FF00"/>
                          </a:solidFill>
                          <a:effectLst/>
                          <a:latin typeface="+mj-lt"/>
                          <a:cs typeface="Times New Roman" pitchFamily="18" charset="0"/>
                        </a:rPr>
                        <a:t> </a:t>
                      </a:r>
                      <a:r>
                        <a:rPr kumimoji="0" lang="fr-FR" altLang="en-US" sz="1100" b="1" i="0" u="none" strike="noStrike" cap="none" normalizeH="0" baseline="0" dirty="0" err="1">
                          <a:ln>
                            <a:noFill/>
                          </a:ln>
                          <a:solidFill>
                            <a:srgbClr val="00FF00"/>
                          </a:solidFill>
                          <a:effectLst/>
                          <a:latin typeface="+mj-lt"/>
                          <a:cs typeface="Times New Roman" pitchFamily="18" charset="0"/>
                        </a:rPr>
                        <a:t>superficialǎ</a:t>
                      </a:r>
                      <a:endParaRPr kumimoji="0" lang="ro-RO" altLang="en-US" sz="1100" b="1" i="0" u="none" strike="noStrike" cap="none" normalizeH="0" baseline="0" dirty="0">
                        <a:ln>
                          <a:noFill/>
                        </a:ln>
                        <a:solidFill>
                          <a:srgbClr val="00FF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altLang="en-US" sz="1100" b="1" i="0" u="none" strike="noStrike" cap="none" normalizeH="0" baseline="0" dirty="0" err="1">
                          <a:ln>
                            <a:noFill/>
                          </a:ln>
                          <a:solidFill>
                            <a:srgbClr val="00FF00"/>
                          </a:solidFill>
                          <a:effectLst/>
                          <a:latin typeface="+mj-lt"/>
                          <a:cs typeface="Times New Roman" pitchFamily="18" charset="0"/>
                        </a:rPr>
                        <a:t>Plagǎ</a:t>
                      </a:r>
                      <a:r>
                        <a:rPr kumimoji="0" lang="fr-FR" altLang="en-US" sz="1100" b="1" i="0" u="none" strike="noStrike" cap="none" normalizeH="0" baseline="0" dirty="0">
                          <a:ln>
                            <a:noFill/>
                          </a:ln>
                          <a:solidFill>
                            <a:srgbClr val="00FF00"/>
                          </a:solidFill>
                          <a:effectLst/>
                          <a:latin typeface="+mj-lt"/>
                          <a:cs typeface="Times New Roman" pitchFamily="18" charset="0"/>
                        </a:rPr>
                        <a:t> </a:t>
                      </a:r>
                      <a:r>
                        <a:rPr kumimoji="0" lang="fr-FR" altLang="en-US" sz="1100" b="1" i="0" u="none" strike="noStrike" cap="none" normalizeH="0" baseline="0" dirty="0" err="1">
                          <a:ln>
                            <a:noFill/>
                          </a:ln>
                          <a:solidFill>
                            <a:srgbClr val="00FF00"/>
                          </a:solidFill>
                          <a:effectLst/>
                          <a:latin typeface="+mj-lt"/>
                          <a:cs typeface="Times New Roman" pitchFamily="18" charset="0"/>
                        </a:rPr>
                        <a:t>minorǎ</a:t>
                      </a:r>
                      <a:r>
                        <a:rPr kumimoji="0" lang="fr-FR" altLang="en-US" sz="1100" b="1" i="0" u="none" strike="noStrike" cap="none" normalizeH="0" baseline="0" dirty="0">
                          <a:ln>
                            <a:noFill/>
                          </a:ln>
                          <a:solidFill>
                            <a:srgbClr val="00FF00"/>
                          </a:solidFill>
                          <a:effectLst/>
                          <a:latin typeface="+mj-lt"/>
                          <a:cs typeface="Times New Roman" pitchFamily="18" charset="0"/>
                        </a:rPr>
                        <a:t> </a:t>
                      </a:r>
                      <a:r>
                        <a:rPr kumimoji="0" lang="fr-FR" altLang="en-US" sz="1100" b="1" i="0" u="none" strike="noStrike" cap="none" normalizeH="0" baseline="0" dirty="0" err="1">
                          <a:ln>
                            <a:noFill/>
                          </a:ln>
                          <a:solidFill>
                            <a:srgbClr val="00FF00"/>
                          </a:solidFill>
                          <a:effectLst/>
                          <a:latin typeface="+mj-lt"/>
                          <a:cs typeface="Times New Roman" pitchFamily="18" charset="0"/>
                        </a:rPr>
                        <a:t>produsǎ</a:t>
                      </a:r>
                      <a:r>
                        <a:rPr kumimoji="0" lang="fr-FR" altLang="en-US" sz="1100" b="1" i="0" u="none" strike="noStrike" cap="none" normalizeH="0" baseline="0" dirty="0">
                          <a:ln>
                            <a:noFill/>
                          </a:ln>
                          <a:solidFill>
                            <a:srgbClr val="00FF00"/>
                          </a:solidFill>
                          <a:effectLst/>
                          <a:latin typeface="+mj-lt"/>
                          <a:cs typeface="Times New Roman" pitchFamily="18" charset="0"/>
                        </a:rPr>
                        <a:t> </a:t>
                      </a:r>
                      <a:r>
                        <a:rPr kumimoji="0" lang="fr-FR" altLang="en-US" sz="1100" b="1" i="0" u="none" strike="noStrike" cap="none" normalizeH="0" baseline="0" dirty="0" err="1">
                          <a:ln>
                            <a:noFill/>
                          </a:ln>
                          <a:solidFill>
                            <a:srgbClr val="00FF00"/>
                          </a:solidFill>
                          <a:effectLst/>
                          <a:latin typeface="+mj-lt"/>
                          <a:cs typeface="Times New Roman" pitchFamily="18" charset="0"/>
                        </a:rPr>
                        <a:t>prin</a:t>
                      </a:r>
                      <a:r>
                        <a:rPr kumimoji="0" lang="ro-RO" altLang="en-US" sz="1100" b="1" i="0" u="none" strike="noStrike" cap="none" normalizeH="0" baseline="0" dirty="0">
                          <a:ln>
                            <a:noFill/>
                          </a:ln>
                          <a:solidFill>
                            <a:srgbClr val="00FF00"/>
                          </a:solidFill>
                          <a:effectLst/>
                          <a:latin typeface="+mj-lt"/>
                          <a:cs typeface="Times New Roman" pitchFamily="18" charset="0"/>
                        </a:rPr>
                        <a:t> </a:t>
                      </a:r>
                      <a:r>
                        <a:rPr kumimoji="0" lang="fr-FR" altLang="en-US" sz="1100" b="1" i="0" u="none" strike="noStrike" cap="none" normalizeH="0" baseline="0" dirty="0" err="1">
                          <a:ln>
                            <a:noFill/>
                          </a:ln>
                          <a:solidFill>
                            <a:srgbClr val="00FF00"/>
                          </a:solidFill>
                          <a:effectLst/>
                          <a:latin typeface="+mj-lt"/>
                          <a:cs typeface="Times New Roman" pitchFamily="18" charset="0"/>
                        </a:rPr>
                        <a:t>muşcǎturǎ</a:t>
                      </a:r>
                      <a:endParaRPr kumimoji="0" lang="ro-RO" altLang="en-US" sz="1100" b="1" i="0" u="none" strike="noStrike" cap="none" normalizeH="0" baseline="0" dirty="0">
                        <a:ln>
                          <a:noFill/>
                        </a:ln>
                        <a:solidFill>
                          <a:srgbClr val="00FF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altLang="en-US" sz="1100" b="1" i="0" u="none" strike="noStrike" cap="none" normalizeH="0" baseline="0" dirty="0" err="1">
                          <a:ln>
                            <a:noFill/>
                          </a:ln>
                          <a:solidFill>
                            <a:srgbClr val="00FF00"/>
                          </a:solidFill>
                          <a:effectLst/>
                          <a:latin typeface="+mj-lt"/>
                          <a:cs typeface="Times New Roman" pitchFamily="18" charset="0"/>
                        </a:rPr>
                        <a:t>Plagǎ</a:t>
                      </a:r>
                      <a:r>
                        <a:rPr kumimoji="0" lang="fr-FR" altLang="en-US" sz="1100" b="1" i="0" u="none" strike="noStrike" cap="none" normalizeH="0" baseline="0" dirty="0">
                          <a:ln>
                            <a:noFill/>
                          </a:ln>
                          <a:solidFill>
                            <a:srgbClr val="00FF00"/>
                          </a:solidFill>
                          <a:effectLst/>
                          <a:latin typeface="+mj-lt"/>
                          <a:cs typeface="Times New Roman" pitchFamily="18" charset="0"/>
                        </a:rPr>
                        <a:t> </a:t>
                      </a:r>
                      <a:r>
                        <a:rPr kumimoji="0" lang="fr-FR" altLang="en-US" sz="1100" b="1" i="0" u="none" strike="noStrike" cap="none" normalizeH="0" baseline="0" dirty="0" err="1">
                          <a:ln>
                            <a:noFill/>
                          </a:ln>
                          <a:solidFill>
                            <a:srgbClr val="00FF00"/>
                          </a:solidFill>
                          <a:effectLst/>
                          <a:latin typeface="+mj-lt"/>
                          <a:cs typeface="Times New Roman" pitchFamily="18" charset="0"/>
                        </a:rPr>
                        <a:t>în</a:t>
                      </a:r>
                      <a:r>
                        <a:rPr kumimoji="0" lang="fr-FR" altLang="en-US" sz="1100" b="1" i="0" u="none" strike="noStrike" cap="none" normalizeH="0" baseline="0" dirty="0">
                          <a:ln>
                            <a:noFill/>
                          </a:ln>
                          <a:solidFill>
                            <a:srgbClr val="00FF00"/>
                          </a:solidFill>
                          <a:effectLst/>
                          <a:latin typeface="+mj-lt"/>
                          <a:cs typeface="Times New Roman" pitchFamily="18" charset="0"/>
                        </a:rPr>
                        <a:t> contact </a:t>
                      </a:r>
                      <a:r>
                        <a:rPr kumimoji="0" lang="fr-FR" altLang="en-US" sz="1100" b="1" i="0" u="none" strike="noStrike" cap="none" normalizeH="0" baseline="0" dirty="0" err="1">
                          <a:ln>
                            <a:noFill/>
                          </a:ln>
                          <a:solidFill>
                            <a:srgbClr val="00FF00"/>
                          </a:solidFill>
                          <a:effectLst/>
                          <a:latin typeface="+mj-lt"/>
                          <a:cs typeface="Times New Roman" pitchFamily="18" charset="0"/>
                        </a:rPr>
                        <a:t>cu</a:t>
                      </a:r>
                      <a:r>
                        <a:rPr kumimoji="0" lang="fr-FR" altLang="en-US" sz="1100" b="1" i="0" u="none" strike="noStrike" cap="none" normalizeH="0" baseline="0" dirty="0">
                          <a:ln>
                            <a:noFill/>
                          </a:ln>
                          <a:solidFill>
                            <a:srgbClr val="00FF00"/>
                          </a:solidFill>
                          <a:effectLst/>
                          <a:latin typeface="+mj-lt"/>
                          <a:cs typeface="Times New Roman" pitchFamily="18" charset="0"/>
                        </a:rPr>
                        <a:t> saliva </a:t>
                      </a:r>
                      <a:r>
                        <a:rPr kumimoji="0" lang="fr-FR" altLang="en-US" sz="1100" b="1" i="0" u="none" strike="noStrike" cap="none" normalizeH="0" baseline="0" dirty="0" err="1">
                          <a:ln>
                            <a:noFill/>
                          </a:ln>
                          <a:solidFill>
                            <a:srgbClr val="00FF00"/>
                          </a:solidFill>
                          <a:effectLst/>
                          <a:latin typeface="+mj-lt"/>
                          <a:cs typeface="Times New Roman" pitchFamily="18" charset="0"/>
                        </a:rPr>
                        <a:t>animalului</a:t>
                      </a:r>
                      <a:endParaRPr kumimoji="0" lang="fr-FR" altLang="en-US" sz="1100" b="1" i="0" u="none" strike="noStrike" cap="none" normalizeH="0" baseline="0" dirty="0">
                        <a:ln>
                          <a:noFill/>
                        </a:ln>
                        <a:solidFill>
                          <a:srgbClr val="00FF00"/>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altLang="en-US" sz="1100" b="1" i="0" u="none" strike="noStrike" cap="none" normalizeH="0" baseline="0" dirty="0">
                          <a:ln>
                            <a:noFill/>
                          </a:ln>
                          <a:solidFill>
                            <a:srgbClr val="FFFF66"/>
                          </a:solidFill>
                          <a:effectLst/>
                          <a:latin typeface="+mj-lt"/>
                          <a:cs typeface="Times New Roman" pitchFamily="18" charset="0"/>
                        </a:rPr>
                        <a:t>Plǎgi superficiale pe trunchi şi membre</a:t>
                      </a:r>
                      <a:endParaRPr kumimoji="0" lang="it-IT" altLang="en-US" sz="1100" b="1" i="0" u="none" strike="noStrike" cap="none" normalizeH="0" baseline="0" dirty="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altLang="en-US" sz="1100" b="1" i="0" u="none" strike="noStrike" cap="none" normalizeH="0" baseline="0" dirty="0">
                          <a:ln>
                            <a:noFill/>
                          </a:ln>
                          <a:solidFill>
                            <a:schemeClr val="bg1"/>
                          </a:solidFill>
                          <a:effectLst/>
                          <a:latin typeface="+mj-lt"/>
                          <a:cs typeface="Times New Roman" pitchFamily="18" charset="0"/>
                        </a:rPr>
                        <a:t>Plagi în zone bogat inervate, în proximitatea SNC (faţǎ, gât, organe genitale)</a:t>
                      </a:r>
                      <a:endParaRPr kumimoji="0" lang="ro-RO" altLang="en-US" sz="1100" b="1" i="0" u="none" strike="noStrike" cap="none" normalizeH="0" baseline="0" dirty="0">
                        <a:ln>
                          <a:noFill/>
                        </a:ln>
                        <a:solidFill>
                          <a:schemeClr val="bg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err="1">
                          <a:ln>
                            <a:noFill/>
                          </a:ln>
                          <a:solidFill>
                            <a:schemeClr val="bg1"/>
                          </a:solidFill>
                          <a:effectLst/>
                          <a:latin typeface="+mj-lt"/>
                          <a:cs typeface="Times New Roman" pitchFamily="18" charset="0"/>
                        </a:rPr>
                        <a:t>Plǎgi</a:t>
                      </a:r>
                      <a:r>
                        <a:rPr kumimoji="0" lang="en-GB" altLang="en-US" sz="1100" b="1" i="0" u="none" strike="noStrike" cap="none" normalizeH="0" baseline="0" dirty="0">
                          <a:ln>
                            <a:noFill/>
                          </a:ln>
                          <a:solidFill>
                            <a:schemeClr val="bg1"/>
                          </a:solidFill>
                          <a:effectLst/>
                          <a:latin typeface="+mj-lt"/>
                          <a:cs typeface="Times New Roman" pitchFamily="18" charset="0"/>
                        </a:rPr>
                        <a:t> multiple, </a:t>
                      </a:r>
                      <a:r>
                        <a:rPr kumimoji="0" lang="en-GB" altLang="en-US" sz="1100" b="1" i="0" u="none" strike="noStrike" cap="none" normalizeH="0" baseline="0" dirty="0" err="1">
                          <a:ln>
                            <a:noFill/>
                          </a:ln>
                          <a:solidFill>
                            <a:schemeClr val="bg1"/>
                          </a:solidFill>
                          <a:effectLst/>
                          <a:latin typeface="+mj-lt"/>
                          <a:cs typeface="Times New Roman" pitchFamily="18" charset="0"/>
                        </a:rPr>
                        <a:t>amfractuoase</a:t>
                      </a:r>
                      <a:r>
                        <a:rPr kumimoji="0" lang="en-GB" altLang="en-US" sz="1100" b="1" i="0" u="none" strike="noStrike" cap="none" normalizeH="0" baseline="0" dirty="0">
                          <a:ln>
                            <a:noFill/>
                          </a:ln>
                          <a:solidFill>
                            <a:schemeClr val="bg1"/>
                          </a:solidFill>
                          <a:effectLst/>
                          <a:latin typeface="+mj-lt"/>
                          <a:cs typeface="Times New Roman" pitchFamily="18" charset="0"/>
                        </a:rPr>
                        <a:t>, </a:t>
                      </a:r>
                      <a:r>
                        <a:rPr kumimoji="0" lang="en-GB" altLang="en-US" sz="1100" b="1" i="0" u="none" strike="noStrike" cap="none" normalizeH="0" baseline="0" dirty="0" err="1">
                          <a:ln>
                            <a:noFill/>
                          </a:ln>
                          <a:solidFill>
                            <a:schemeClr val="bg1"/>
                          </a:solidFill>
                          <a:effectLst/>
                          <a:latin typeface="+mj-lt"/>
                          <a:cs typeface="Times New Roman" pitchFamily="18" charset="0"/>
                        </a:rPr>
                        <a:t>profunde</a:t>
                      </a:r>
                      <a:endParaRPr kumimoji="0" lang="en-GB" altLang="en-US" sz="1100" b="1" i="0" u="none" strike="noStrike" cap="none" normalizeH="0" baseline="0" dirty="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r>
              <a:tr h="78295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FF00"/>
                          </a:solidFill>
                          <a:effectLst/>
                          <a:latin typeface="+mj-lt"/>
                          <a:cs typeface="Times New Roman" pitchFamily="18" charset="0"/>
                        </a:rPr>
                        <a:t>Aparent sǎnǎtos, domestic, supravegheat</a:t>
                      </a:r>
                      <a:endParaRPr kumimoji="0" lang="en-GB" altLang="en-US" sz="1100" b="1" i="0" u="none" strike="noStrike" cap="none" normalizeH="0" baseline="0">
                        <a:ln>
                          <a:noFill/>
                        </a:ln>
                        <a:solidFill>
                          <a:srgbClr val="00FF00"/>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FF00"/>
                          </a:solidFill>
                          <a:effectLst/>
                          <a:latin typeface="+mj-lt"/>
                          <a:cs typeface="Times New Roman" pitchFamily="18" charset="0"/>
                        </a:rPr>
                        <a:t>Observaţie</a:t>
                      </a:r>
                      <a:endParaRPr kumimoji="0" lang="en-GB" altLang="en-US" sz="1100" b="1" i="0" u="none" strike="noStrike" cap="none" normalizeH="0" baseline="0">
                        <a:ln>
                          <a:noFill/>
                        </a:ln>
                        <a:solidFill>
                          <a:srgbClr val="00FF00"/>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66"/>
                          </a:solidFill>
                          <a:effectLst/>
                          <a:latin typeface="+mj-lt"/>
                          <a:cs typeface="Times New Roman" pitchFamily="18" charset="0"/>
                        </a:rPr>
                        <a:t>Observaţie, evtl. vaccinare, întreruptǎ dupǎ 5 zile dacǎ animalul este sǎnǎtos</a:t>
                      </a:r>
                      <a:endParaRPr kumimoji="0" lang="en-GB" altLang="en-US" sz="1100" b="1" i="0" u="none" strike="noStrike" cap="none" normalizeH="0" baseline="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err="1">
                          <a:ln>
                            <a:noFill/>
                          </a:ln>
                          <a:solidFill>
                            <a:schemeClr val="bg1"/>
                          </a:solidFill>
                          <a:effectLst/>
                          <a:latin typeface="+mj-lt"/>
                          <a:cs typeface="Times New Roman" pitchFamily="18" charset="0"/>
                        </a:rPr>
                        <a:t>Ser</a:t>
                      </a:r>
                      <a:r>
                        <a:rPr kumimoji="0" lang="en-GB" altLang="en-US" sz="1100" b="1" i="0" u="none" strike="noStrike" cap="none" normalizeH="0" baseline="0" dirty="0">
                          <a:ln>
                            <a:noFill/>
                          </a:ln>
                          <a:solidFill>
                            <a:schemeClr val="bg1"/>
                          </a:solidFill>
                          <a:effectLst/>
                          <a:latin typeface="+mj-lt"/>
                          <a:cs typeface="Times New Roman" pitchFamily="18" charset="0"/>
                        </a:rPr>
                        <a:t> + </a:t>
                      </a:r>
                      <a:r>
                        <a:rPr kumimoji="0" lang="en-GB" altLang="en-US" sz="1100" b="1" i="0" u="none" strike="noStrike" cap="none" normalizeH="0" baseline="0" dirty="0" err="1">
                          <a:ln>
                            <a:noFill/>
                          </a:ln>
                          <a:solidFill>
                            <a:schemeClr val="bg1"/>
                          </a:solidFill>
                          <a:effectLst/>
                          <a:latin typeface="+mj-lt"/>
                          <a:cs typeface="Times New Roman" pitchFamily="18" charset="0"/>
                        </a:rPr>
                        <a:t>vaccinare</a:t>
                      </a:r>
                      <a:endParaRPr kumimoji="0" lang="en-GB" altLang="en-US" sz="1100" b="1" i="0" u="none" strike="noStrike" cap="none" normalizeH="0" baseline="0" dirty="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r>
              <a:tr h="78295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66"/>
                          </a:solidFill>
                          <a:effectLst/>
                          <a:latin typeface="+mj-lt"/>
                          <a:cs typeface="Times New Roman" pitchFamily="18" charset="0"/>
                        </a:rPr>
                        <a:t>Suspect, domestic, supravegheat</a:t>
                      </a:r>
                      <a:endParaRPr kumimoji="0" lang="en-GB" altLang="en-US" sz="1100" b="1" i="0" u="none" strike="noStrike" cap="none" normalizeH="0" baseline="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66"/>
                          </a:solidFill>
                          <a:effectLst/>
                          <a:latin typeface="+mj-lt"/>
                          <a:cs typeface="Times New Roman" pitchFamily="18" charset="0"/>
                        </a:rPr>
                        <a:t>Vaccinare, întreruptǎ dupǎ 5 zile dacǎ animalul este sǎnǎtos (aviz medic veterinar)</a:t>
                      </a:r>
                      <a:endParaRPr kumimoji="0" lang="en-GB" altLang="en-US" sz="1100" b="1" i="0" u="none" strike="noStrike" cap="none" normalizeH="0" baseline="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66"/>
                          </a:solidFill>
                          <a:effectLst/>
                          <a:latin typeface="+mj-lt"/>
                          <a:cs typeface="Times New Roman" pitchFamily="18" charset="0"/>
                        </a:rPr>
                        <a:t>Vaccinare, întreruptǎ dupǎ 5 zile dacǎ animalul este sǎnǎtos (aviz medic veterinar)</a:t>
                      </a:r>
                      <a:endParaRPr kumimoji="0" lang="en-GB" altLang="en-US" sz="1100" b="1" i="0" u="none" strike="noStrike" cap="none" normalizeH="0" baseline="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err="1">
                          <a:ln>
                            <a:noFill/>
                          </a:ln>
                          <a:solidFill>
                            <a:schemeClr val="bg1"/>
                          </a:solidFill>
                          <a:effectLst/>
                          <a:latin typeface="+mj-lt"/>
                          <a:cs typeface="Times New Roman" pitchFamily="18" charset="0"/>
                        </a:rPr>
                        <a:t>Ser</a:t>
                      </a:r>
                      <a:r>
                        <a:rPr kumimoji="0" lang="en-GB" altLang="en-US" sz="1100" b="1" i="0" u="none" strike="noStrike" cap="none" normalizeH="0" baseline="0" dirty="0">
                          <a:ln>
                            <a:noFill/>
                          </a:ln>
                          <a:solidFill>
                            <a:schemeClr val="bg1"/>
                          </a:solidFill>
                          <a:effectLst/>
                          <a:latin typeface="+mj-lt"/>
                          <a:cs typeface="Times New Roman" pitchFamily="18" charset="0"/>
                        </a:rPr>
                        <a:t> + </a:t>
                      </a:r>
                      <a:r>
                        <a:rPr kumimoji="0" lang="en-GB" altLang="en-US" sz="1100" b="1" i="0" u="none" strike="noStrike" cap="none" normalizeH="0" baseline="0" dirty="0" err="1">
                          <a:ln>
                            <a:noFill/>
                          </a:ln>
                          <a:solidFill>
                            <a:schemeClr val="bg1"/>
                          </a:solidFill>
                          <a:effectLst/>
                          <a:latin typeface="+mj-lt"/>
                          <a:cs typeface="Times New Roman" pitchFamily="18" charset="0"/>
                        </a:rPr>
                        <a:t>vaccinare</a:t>
                      </a:r>
                      <a:endParaRPr kumimoji="0" lang="en-GB" altLang="en-US" sz="1100" b="1" i="0" u="none" strike="noStrike" cap="none" normalizeH="0" baseline="0" dirty="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r>
              <a:tr h="705769">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err="1">
                          <a:ln>
                            <a:noFill/>
                          </a:ln>
                          <a:solidFill>
                            <a:schemeClr val="bg1"/>
                          </a:solidFill>
                          <a:effectLst/>
                          <a:latin typeface="+mj-lt"/>
                          <a:cs typeface="Times New Roman" pitchFamily="18" charset="0"/>
                        </a:rPr>
                        <a:t>Bolnav</a:t>
                      </a:r>
                      <a:r>
                        <a:rPr kumimoji="0" lang="en-GB" altLang="en-US" sz="1100" b="1" i="0" u="none" strike="noStrike" cap="none" normalizeH="0" baseline="0" dirty="0">
                          <a:ln>
                            <a:noFill/>
                          </a:ln>
                          <a:solidFill>
                            <a:schemeClr val="bg1"/>
                          </a:solidFill>
                          <a:effectLst/>
                          <a:latin typeface="+mj-lt"/>
                          <a:cs typeface="Times New Roman" pitchFamily="18" charset="0"/>
                        </a:rPr>
                        <a:t> </a:t>
                      </a:r>
                      <a:endParaRPr kumimoji="0" lang="ro-RO" altLang="en-US" sz="1100" b="1" i="0" u="none" strike="noStrike" cap="none" normalizeH="0" baseline="0" dirty="0">
                        <a:ln>
                          <a:noFill/>
                        </a:ln>
                        <a:solidFill>
                          <a:schemeClr val="bg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err="1">
                          <a:ln>
                            <a:noFill/>
                          </a:ln>
                          <a:solidFill>
                            <a:schemeClr val="bg1"/>
                          </a:solidFill>
                          <a:effectLst/>
                          <a:latin typeface="+mj-lt"/>
                          <a:cs typeface="Times New Roman" pitchFamily="18" charset="0"/>
                        </a:rPr>
                        <a:t>Sǎlbatic</a:t>
                      </a:r>
                      <a:endParaRPr kumimoji="0" lang="ro-RO" altLang="en-US" sz="1100" b="1" i="0" u="none" strike="noStrike" cap="none" normalizeH="0" baseline="0" dirty="0">
                        <a:ln>
                          <a:noFill/>
                        </a:ln>
                        <a:solidFill>
                          <a:schemeClr val="bg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mj-lt"/>
                          <a:cs typeface="Times New Roman" pitchFamily="18" charset="0"/>
                        </a:rPr>
                        <a:t>Mort</a:t>
                      </a:r>
                      <a:endParaRPr kumimoji="0" lang="en-GB" altLang="en-US" sz="1100" b="1" i="0" u="none" strike="noStrike" cap="none" normalizeH="0" baseline="0" dirty="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bg1"/>
                          </a:solidFill>
                          <a:effectLst/>
                          <a:latin typeface="+mj-lt"/>
                          <a:cs typeface="Times New Roman" pitchFamily="18" charset="0"/>
                        </a:rPr>
                        <a:t>Ser + vaccinare</a:t>
                      </a:r>
                      <a:endParaRPr kumimoji="0" lang="en-GB" altLang="en-US" sz="1100" b="1" i="0" u="none" strike="noStrike" cap="none" normalizeH="0" baseline="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bg1"/>
                          </a:solidFill>
                          <a:effectLst/>
                          <a:latin typeface="+mj-lt"/>
                          <a:cs typeface="Times New Roman" pitchFamily="18" charset="0"/>
                        </a:rPr>
                        <a:t>Ser + vaccinare</a:t>
                      </a:r>
                      <a:endParaRPr kumimoji="0" lang="en-GB" altLang="en-US" sz="1100" b="1" i="0" u="none" strike="noStrike" cap="none" normalizeH="0" baseline="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err="1">
                          <a:ln>
                            <a:noFill/>
                          </a:ln>
                          <a:solidFill>
                            <a:schemeClr val="bg1"/>
                          </a:solidFill>
                          <a:effectLst/>
                          <a:latin typeface="+mj-lt"/>
                          <a:cs typeface="Times New Roman" pitchFamily="18" charset="0"/>
                        </a:rPr>
                        <a:t>Ser</a:t>
                      </a:r>
                      <a:r>
                        <a:rPr kumimoji="0" lang="en-GB" altLang="en-US" sz="1100" b="1" i="0" u="none" strike="noStrike" cap="none" normalizeH="0" baseline="0" dirty="0">
                          <a:ln>
                            <a:noFill/>
                          </a:ln>
                          <a:solidFill>
                            <a:schemeClr val="bg1"/>
                          </a:solidFill>
                          <a:effectLst/>
                          <a:latin typeface="+mj-lt"/>
                          <a:cs typeface="Times New Roman" pitchFamily="18" charset="0"/>
                        </a:rPr>
                        <a:t> + </a:t>
                      </a:r>
                      <a:r>
                        <a:rPr kumimoji="0" lang="en-GB" altLang="en-US" sz="1100" b="1" i="0" u="none" strike="noStrike" cap="none" normalizeH="0" baseline="0" dirty="0" err="1">
                          <a:ln>
                            <a:noFill/>
                          </a:ln>
                          <a:solidFill>
                            <a:schemeClr val="bg1"/>
                          </a:solidFill>
                          <a:effectLst/>
                          <a:latin typeface="+mj-lt"/>
                          <a:cs typeface="Times New Roman" pitchFamily="18" charset="0"/>
                        </a:rPr>
                        <a:t>vaccinare</a:t>
                      </a:r>
                      <a:endParaRPr kumimoji="0" lang="en-GB" altLang="en-US" sz="1100" b="1" i="0" u="none" strike="noStrike" cap="none" normalizeH="0" baseline="0" dirty="0">
                        <a:ln>
                          <a:noFill/>
                        </a:ln>
                        <a:solidFill>
                          <a:schemeClr val="bg1"/>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r>
              <a:tr h="330119">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1" i="0" u="none" strike="noStrike" cap="none" normalizeH="0" baseline="0" dirty="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8295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altLang="en-US" sz="1100" b="1" i="0" u="none" strike="noStrike" cap="none" normalizeH="0" baseline="0">
                          <a:ln>
                            <a:noFill/>
                          </a:ln>
                          <a:solidFill>
                            <a:srgbClr val="FFFF66"/>
                          </a:solidFill>
                          <a:effectLst/>
                          <a:latin typeface="+mj-lt"/>
                          <a:cs typeface="Times New Roman" pitchFamily="18" charset="0"/>
                        </a:rPr>
                        <a:t>Ser antirabic heterolog</a:t>
                      </a:r>
                      <a:endParaRPr kumimoji="0" lang="fr-FR" altLang="en-US" sz="1100" b="1" i="0" u="none" strike="noStrike" cap="none" normalizeH="0" baseline="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gridSpan="3">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altLang="en-US" sz="1100" b="1" i="0" u="none" strike="noStrike" cap="none" normalizeH="0" baseline="0" dirty="0">
                          <a:ln>
                            <a:noFill/>
                          </a:ln>
                          <a:solidFill>
                            <a:srgbClr val="FFFF66"/>
                          </a:solidFill>
                          <a:effectLst/>
                          <a:latin typeface="+mj-lt"/>
                          <a:cs typeface="Times New Roman" pitchFamily="18" charset="0"/>
                        </a:rPr>
                        <a:t>Fiole 1500 </a:t>
                      </a:r>
                      <a:r>
                        <a:rPr kumimoji="0" lang="fr-FR" altLang="en-US" sz="1100" b="1" i="0" u="none" strike="noStrike" cap="none" normalizeH="0" baseline="0" dirty="0" err="1">
                          <a:ln>
                            <a:noFill/>
                          </a:ln>
                          <a:solidFill>
                            <a:srgbClr val="FFFF66"/>
                          </a:solidFill>
                          <a:effectLst/>
                          <a:latin typeface="+mj-lt"/>
                          <a:cs typeface="Times New Roman" pitchFamily="18" charset="0"/>
                        </a:rPr>
                        <a:t>ui</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doza</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unicǎ</a:t>
                      </a:r>
                      <a:r>
                        <a:rPr kumimoji="0" lang="fr-FR" altLang="en-US" sz="1100" b="1" i="0" u="none" strike="noStrike" cap="none" normalizeH="0" baseline="0" dirty="0">
                          <a:ln>
                            <a:noFill/>
                          </a:ln>
                          <a:solidFill>
                            <a:srgbClr val="FFFF66"/>
                          </a:solidFill>
                          <a:effectLst/>
                          <a:latin typeface="+mj-lt"/>
                          <a:cs typeface="Times New Roman" pitchFamily="18" charset="0"/>
                        </a:rPr>
                        <a:t>: 40 </a:t>
                      </a:r>
                      <a:r>
                        <a:rPr kumimoji="0" lang="fr-FR" altLang="en-US" sz="1100" b="1" i="0" u="none" strike="noStrike" cap="none" normalizeH="0" baseline="0" dirty="0" err="1">
                          <a:ln>
                            <a:noFill/>
                          </a:ln>
                          <a:solidFill>
                            <a:srgbClr val="FFFF66"/>
                          </a:solidFill>
                          <a:effectLst/>
                          <a:latin typeface="+mj-lt"/>
                          <a:cs typeface="Times New Roman" pitchFamily="18" charset="0"/>
                        </a:rPr>
                        <a:t>ui</a:t>
                      </a:r>
                      <a:r>
                        <a:rPr kumimoji="0" lang="fr-FR" altLang="en-US" sz="1100" b="1" i="0" u="none" strike="noStrike" cap="none" normalizeH="0" baseline="0" dirty="0">
                          <a:ln>
                            <a:noFill/>
                          </a:ln>
                          <a:solidFill>
                            <a:srgbClr val="FFFF66"/>
                          </a:solidFill>
                          <a:effectLst/>
                          <a:latin typeface="+mj-lt"/>
                          <a:cs typeface="Times New Roman" pitchFamily="18" charset="0"/>
                        </a:rPr>
                        <a:t>/</a:t>
                      </a:r>
                      <a:r>
                        <a:rPr kumimoji="0" lang="fr-FR" altLang="en-US" sz="1100" b="1" i="0" u="none" strike="noStrike" cap="none" normalizeH="0" baseline="0" dirty="0" err="1">
                          <a:ln>
                            <a:noFill/>
                          </a:ln>
                          <a:solidFill>
                            <a:srgbClr val="FFFF66"/>
                          </a:solidFill>
                          <a:effectLst/>
                          <a:latin typeface="+mj-lt"/>
                          <a:cs typeface="Times New Roman" pitchFamily="18" charset="0"/>
                        </a:rPr>
                        <a:t>kgc</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i.m</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administrare</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în</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condiţii</a:t>
                      </a:r>
                      <a:r>
                        <a:rPr kumimoji="0" lang="fr-FR" altLang="en-US" sz="1100" b="1" i="0" u="none" strike="noStrike" cap="none" normalizeH="0" baseline="0" dirty="0">
                          <a:ln>
                            <a:noFill/>
                          </a:ln>
                          <a:solidFill>
                            <a:srgbClr val="FFFF66"/>
                          </a:solidFill>
                          <a:effectLst/>
                          <a:latin typeface="+mj-lt"/>
                          <a:cs typeface="Times New Roman" pitchFamily="18" charset="0"/>
                        </a:rPr>
                        <a:t> de </a:t>
                      </a:r>
                      <a:r>
                        <a:rPr kumimoji="0" lang="fr-FR" altLang="en-US" sz="1100" b="1" i="0" u="none" strike="noStrike" cap="none" normalizeH="0" baseline="0" dirty="0" err="1">
                          <a:ln>
                            <a:noFill/>
                          </a:ln>
                          <a:solidFill>
                            <a:srgbClr val="FFFF66"/>
                          </a:solidFill>
                          <a:effectLst/>
                          <a:latin typeface="+mj-lt"/>
                          <a:cs typeface="Times New Roman" pitchFamily="18" charset="0"/>
                        </a:rPr>
                        <a:t>spitalizare</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preferabl</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în</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primele</a:t>
                      </a:r>
                      <a:r>
                        <a:rPr kumimoji="0" lang="fr-FR" altLang="en-US" sz="1100" b="1" i="0" u="none" strike="noStrike" cap="none" normalizeH="0" baseline="0" dirty="0">
                          <a:ln>
                            <a:noFill/>
                          </a:ln>
                          <a:solidFill>
                            <a:srgbClr val="FFFF66"/>
                          </a:solidFill>
                          <a:effectLst/>
                          <a:latin typeface="+mj-lt"/>
                          <a:cs typeface="Times New Roman" pitchFamily="18" charset="0"/>
                        </a:rPr>
                        <a:t> 72 ore de la </a:t>
                      </a:r>
                      <a:r>
                        <a:rPr kumimoji="0" lang="fr-FR" altLang="en-US" sz="1100" b="1" i="0" u="none" strike="noStrike" cap="none" normalizeH="0" baseline="0" dirty="0" err="1">
                          <a:ln>
                            <a:noFill/>
                          </a:ln>
                          <a:solidFill>
                            <a:srgbClr val="FFFF66"/>
                          </a:solidFill>
                          <a:effectLst/>
                          <a:latin typeface="+mj-lt"/>
                          <a:cs typeface="Times New Roman" pitchFamily="18" charset="0"/>
                        </a:rPr>
                        <a:t>producerea</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muşcǎturii</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cu</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testare</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şi</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desensibilizare</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prealabilǎ</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pt-BR" altLang="en-US" sz="1100" b="1" i="0" u="none" strike="noStrike" cap="none" normalizeH="0" baseline="0" dirty="0">
                          <a:ln>
                            <a:noFill/>
                          </a:ln>
                          <a:solidFill>
                            <a:srgbClr val="FFFF66"/>
                          </a:solidFill>
                          <a:effectLst/>
                          <a:latin typeface="+mj-lt"/>
                          <a:cs typeface="Times New Roman" pitchFamily="18" charset="0"/>
                        </a:rPr>
                        <a:t>Supraveghere 7 zile pentru surprinderea eventualelor reacţii tardive (ex. boala serului) </a:t>
                      </a:r>
                      <a:endParaRPr kumimoji="0" lang="pt-BR" altLang="en-US" sz="1100" b="1" i="0" u="none" strike="noStrike" cap="none" normalizeH="0" baseline="0" dirty="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tr>
              <a:tr h="439417">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altLang="en-US" sz="1100" b="1" i="0" u="none" strike="noStrike" cap="none" normalizeH="0" baseline="0">
                          <a:ln>
                            <a:noFill/>
                          </a:ln>
                          <a:solidFill>
                            <a:srgbClr val="FFFF66"/>
                          </a:solidFill>
                          <a:effectLst/>
                          <a:latin typeface="+mj-lt"/>
                          <a:cs typeface="Times New Roman" pitchFamily="18" charset="0"/>
                        </a:rPr>
                        <a:t>Imunoglobuline umane antirabice</a:t>
                      </a:r>
                      <a:endParaRPr kumimoji="0" lang="fr-FR" altLang="en-US" sz="1100" b="1" i="0" u="none" strike="noStrike" cap="none" normalizeH="0" baseline="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gridSpan="3">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altLang="en-US" sz="1100" b="1" i="0" u="none" strike="noStrike" cap="none" normalizeH="0" baseline="0" dirty="0" err="1">
                          <a:ln>
                            <a:noFill/>
                          </a:ln>
                          <a:solidFill>
                            <a:srgbClr val="FFFF66"/>
                          </a:solidFill>
                          <a:effectLst/>
                          <a:latin typeface="+mj-lt"/>
                          <a:cs typeface="Times New Roman" pitchFamily="18" charset="0"/>
                        </a:rPr>
                        <a:t>Dozǎ</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unicǎ</a:t>
                      </a:r>
                      <a:r>
                        <a:rPr kumimoji="0" lang="fr-FR" altLang="en-US" sz="1100" b="1" i="0" u="none" strike="noStrike" cap="none" normalizeH="0" baseline="0" dirty="0">
                          <a:ln>
                            <a:noFill/>
                          </a:ln>
                          <a:solidFill>
                            <a:srgbClr val="FFFF66"/>
                          </a:solidFill>
                          <a:effectLst/>
                          <a:latin typeface="+mj-lt"/>
                          <a:cs typeface="Times New Roman" pitchFamily="18" charset="0"/>
                        </a:rPr>
                        <a:t> 20 </a:t>
                      </a:r>
                      <a:r>
                        <a:rPr kumimoji="0" lang="fr-FR" altLang="en-US" sz="1100" b="1" i="0" u="none" strike="noStrike" cap="none" normalizeH="0" baseline="0" dirty="0" err="1">
                          <a:ln>
                            <a:noFill/>
                          </a:ln>
                          <a:solidFill>
                            <a:srgbClr val="FFFF66"/>
                          </a:solidFill>
                          <a:effectLst/>
                          <a:latin typeface="+mj-lt"/>
                          <a:cs typeface="Times New Roman" pitchFamily="18" charset="0"/>
                        </a:rPr>
                        <a:t>ui</a:t>
                      </a:r>
                      <a:r>
                        <a:rPr kumimoji="0" lang="fr-FR" altLang="en-US" sz="1100" b="1" i="0" u="none" strike="noStrike" cap="none" normalizeH="0" baseline="0" dirty="0">
                          <a:ln>
                            <a:noFill/>
                          </a:ln>
                          <a:solidFill>
                            <a:srgbClr val="FFFF66"/>
                          </a:solidFill>
                          <a:effectLst/>
                          <a:latin typeface="+mj-lt"/>
                          <a:cs typeface="Times New Roman" pitchFamily="18" charset="0"/>
                        </a:rPr>
                        <a:t>/</a:t>
                      </a:r>
                      <a:r>
                        <a:rPr kumimoji="0" lang="fr-FR" altLang="en-US" sz="1100" b="1" i="0" u="none" strike="noStrike" cap="none" normalizeH="0" baseline="0" dirty="0" err="1">
                          <a:ln>
                            <a:noFill/>
                          </a:ln>
                          <a:solidFill>
                            <a:srgbClr val="FFFF66"/>
                          </a:solidFill>
                          <a:effectLst/>
                          <a:latin typeface="+mj-lt"/>
                          <a:cs typeface="Times New Roman" pitchFamily="18" charset="0"/>
                        </a:rPr>
                        <a:t>kgc</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i.m</a:t>
                      </a:r>
                      <a:r>
                        <a:rPr kumimoji="0" lang="fr-FR" altLang="en-US" sz="1100" b="1" i="0" u="none" strike="noStrike" cap="none" normalizeH="0" baseline="0" dirty="0">
                          <a:ln>
                            <a:noFill/>
                          </a:ln>
                          <a:solidFill>
                            <a:srgbClr val="FFFF66"/>
                          </a:solidFill>
                          <a:effectLst/>
                          <a:latin typeface="+mj-lt"/>
                          <a:cs typeface="Times New Roman" pitchFamily="18" charset="0"/>
                        </a:rPr>
                        <a:t>. ; nu </a:t>
                      </a:r>
                      <a:r>
                        <a:rPr kumimoji="0" lang="fr-FR" altLang="en-US" sz="1100" b="1" i="0" u="none" strike="noStrike" cap="none" normalizeH="0" baseline="0" dirty="0" err="1">
                          <a:ln>
                            <a:noFill/>
                          </a:ln>
                          <a:solidFill>
                            <a:srgbClr val="FFFF66"/>
                          </a:solidFill>
                          <a:effectLst/>
                          <a:latin typeface="+mj-lt"/>
                          <a:cs typeface="Times New Roman" pitchFamily="18" charset="0"/>
                        </a:rPr>
                        <a:t>genereazǎ</a:t>
                      </a:r>
                      <a:r>
                        <a:rPr kumimoji="0" lang="fr-FR" altLang="en-US" sz="1100" b="1" i="0" u="none" strike="noStrike" cap="none" normalizeH="0" baseline="0" dirty="0">
                          <a:ln>
                            <a:noFill/>
                          </a:ln>
                          <a:solidFill>
                            <a:srgbClr val="FFFF66"/>
                          </a:solidFill>
                          <a:effectLst/>
                          <a:latin typeface="+mj-lt"/>
                          <a:cs typeface="Times New Roman" pitchFamily="18" charset="0"/>
                        </a:rPr>
                        <a:t> </a:t>
                      </a:r>
                      <a:r>
                        <a:rPr kumimoji="0" lang="fr-FR" altLang="en-US" sz="1100" b="1" i="0" u="none" strike="noStrike" cap="none" normalizeH="0" baseline="0" dirty="0" err="1">
                          <a:ln>
                            <a:noFill/>
                          </a:ln>
                          <a:solidFill>
                            <a:srgbClr val="FFFF66"/>
                          </a:solidFill>
                          <a:effectLst/>
                          <a:latin typeface="+mj-lt"/>
                          <a:cs typeface="Times New Roman" pitchFamily="18" charset="0"/>
                        </a:rPr>
                        <a:t>reacţii</a:t>
                      </a:r>
                      <a:r>
                        <a:rPr kumimoji="0" lang="fr-FR" altLang="en-US" sz="1100" b="1" i="0" u="none" strike="noStrike" cap="none" normalizeH="0" baseline="0" dirty="0">
                          <a:ln>
                            <a:noFill/>
                          </a:ln>
                          <a:solidFill>
                            <a:srgbClr val="FFFF66"/>
                          </a:solidFill>
                          <a:effectLst/>
                          <a:latin typeface="+mj-lt"/>
                          <a:cs typeface="Times New Roman" pitchFamily="18" charset="0"/>
                        </a:rPr>
                        <a:t> adverse</a:t>
                      </a:r>
                      <a:endParaRPr kumimoji="0" lang="fr-FR" altLang="en-US" sz="1100" b="1" i="0" u="none" strike="noStrike" cap="none" normalizeH="0" baseline="0" dirty="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tr>
              <a:tr h="365894">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66"/>
                          </a:solidFill>
                          <a:effectLst/>
                          <a:latin typeface="+mj-lt"/>
                          <a:cs typeface="Times New Roman" pitchFamily="18" charset="0"/>
                        </a:rPr>
                        <a:t>Vaccin antirabic</a:t>
                      </a:r>
                      <a:endParaRPr kumimoji="0" lang="fr-FR" altLang="en-US" sz="1100" b="1" i="0" u="none" strike="noStrike" cap="none" normalizeH="0" baseline="0">
                        <a:ln>
                          <a:noFill/>
                        </a:ln>
                        <a:solidFill>
                          <a:srgbClr val="FFFF66"/>
                        </a:solidFill>
                        <a:effectLst/>
                        <a:latin typeface="+mj-lt"/>
                        <a:cs typeface="Times New Roman" pitchFamily="18"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gridSpan="3">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66"/>
                          </a:solidFill>
                          <a:effectLst/>
                          <a:latin typeface="+mj-lt"/>
                          <a:cs typeface="Times New Roman" pitchFamily="18" charset="0"/>
                        </a:rPr>
                        <a:t>VERORAB, 1 </a:t>
                      </a:r>
                      <a:r>
                        <a:rPr kumimoji="0" lang="en-GB" altLang="en-US" sz="1100" b="1" i="0" u="none" strike="noStrike" cap="none" normalizeH="0" baseline="0" dirty="0" err="1">
                          <a:ln>
                            <a:noFill/>
                          </a:ln>
                          <a:solidFill>
                            <a:srgbClr val="FFFF66"/>
                          </a:solidFill>
                          <a:effectLst/>
                          <a:latin typeface="+mj-lt"/>
                          <a:cs typeface="Times New Roman" pitchFamily="18" charset="0"/>
                        </a:rPr>
                        <a:t>fiolǎ</a:t>
                      </a:r>
                      <a:r>
                        <a:rPr kumimoji="0" lang="en-GB" altLang="en-US" sz="1100" b="1" i="0" u="none" strike="noStrike" cap="none" normalizeH="0" baseline="0" dirty="0">
                          <a:ln>
                            <a:noFill/>
                          </a:ln>
                          <a:solidFill>
                            <a:srgbClr val="FFFF66"/>
                          </a:solidFill>
                          <a:effectLst/>
                          <a:latin typeface="+mj-lt"/>
                          <a:cs typeface="Times New Roman" pitchFamily="18" charset="0"/>
                        </a:rPr>
                        <a:t> </a:t>
                      </a:r>
                      <a:r>
                        <a:rPr kumimoji="0" lang="en-GB" altLang="en-US" sz="1100" b="1" i="0" u="none" strike="noStrike" cap="none" normalizeH="0" baseline="0" dirty="0" err="1">
                          <a:ln>
                            <a:noFill/>
                          </a:ln>
                          <a:solidFill>
                            <a:srgbClr val="FFFF66"/>
                          </a:solidFill>
                          <a:effectLst/>
                          <a:latin typeface="+mj-lt"/>
                          <a:cs typeface="Times New Roman" pitchFamily="18" charset="0"/>
                        </a:rPr>
                        <a:t>i.m</a:t>
                      </a:r>
                      <a:r>
                        <a:rPr kumimoji="0" lang="en-GB" altLang="en-US" sz="1100" b="1" i="0" u="none" strike="noStrike" cap="none" normalizeH="0" baseline="0" dirty="0">
                          <a:ln>
                            <a:noFill/>
                          </a:ln>
                          <a:solidFill>
                            <a:srgbClr val="FFFF66"/>
                          </a:solidFill>
                          <a:effectLst/>
                          <a:latin typeface="+mj-lt"/>
                          <a:cs typeface="Times New Roman" pitchFamily="18" charset="0"/>
                        </a:rPr>
                        <a:t>. (deltoid) </a:t>
                      </a:r>
                      <a:r>
                        <a:rPr kumimoji="0" lang="en-GB" altLang="en-US" sz="1100" b="1" i="0" u="none" strike="noStrike" cap="none" normalizeH="0" baseline="0" dirty="0" err="1">
                          <a:ln>
                            <a:noFill/>
                          </a:ln>
                          <a:solidFill>
                            <a:srgbClr val="FFFF66"/>
                          </a:solidFill>
                          <a:effectLst/>
                          <a:latin typeface="+mj-lt"/>
                          <a:cs typeface="Times New Roman" pitchFamily="18" charset="0"/>
                        </a:rPr>
                        <a:t>iniţial</a:t>
                      </a:r>
                      <a:r>
                        <a:rPr kumimoji="0" lang="en-GB" altLang="en-US" sz="1100" b="1" i="0" u="none" strike="noStrike" cap="none" normalizeH="0" baseline="0" dirty="0">
                          <a:ln>
                            <a:noFill/>
                          </a:ln>
                          <a:solidFill>
                            <a:srgbClr val="FFFF66"/>
                          </a:solidFill>
                          <a:effectLst/>
                          <a:latin typeface="+mj-lt"/>
                          <a:cs typeface="Times New Roman" pitchFamily="18" charset="0"/>
                        </a:rPr>
                        <a:t>, </a:t>
                      </a:r>
                      <a:r>
                        <a:rPr kumimoji="0" lang="en-GB" altLang="en-US" sz="1100" b="1" i="0" u="none" strike="noStrike" cap="none" normalizeH="0" baseline="0" dirty="0" err="1">
                          <a:ln>
                            <a:noFill/>
                          </a:ln>
                          <a:solidFill>
                            <a:srgbClr val="FFFF66"/>
                          </a:solidFill>
                          <a:effectLst/>
                          <a:latin typeface="+mj-lt"/>
                          <a:cs typeface="Times New Roman" pitchFamily="18" charset="0"/>
                        </a:rPr>
                        <a:t>repetat</a:t>
                      </a:r>
                      <a:r>
                        <a:rPr kumimoji="0" lang="en-GB" altLang="en-US" sz="1100" b="1" i="0" u="none" strike="noStrike" cap="none" normalizeH="0" baseline="0" dirty="0">
                          <a:ln>
                            <a:noFill/>
                          </a:ln>
                          <a:solidFill>
                            <a:srgbClr val="FFFF66"/>
                          </a:solidFill>
                          <a:effectLst/>
                          <a:latin typeface="+mj-lt"/>
                          <a:cs typeface="Times New Roman" pitchFamily="18" charset="0"/>
                        </a:rPr>
                        <a:t> la 3, 7, 14, 28 </a:t>
                      </a:r>
                      <a:r>
                        <a:rPr kumimoji="0" lang="en-GB" altLang="en-US" sz="1100" b="1" i="0" u="none" strike="noStrike" cap="none" normalizeH="0" baseline="0" dirty="0" err="1">
                          <a:ln>
                            <a:noFill/>
                          </a:ln>
                          <a:solidFill>
                            <a:srgbClr val="FFFF66"/>
                          </a:solidFill>
                          <a:effectLst/>
                          <a:latin typeface="+mj-lt"/>
                          <a:cs typeface="Times New Roman" pitchFamily="18" charset="0"/>
                        </a:rPr>
                        <a:t>zile</a:t>
                      </a:r>
                      <a:r>
                        <a:rPr kumimoji="0" lang="en-GB" altLang="en-US" sz="1100" b="1" i="0" u="none" strike="noStrike" cap="none" normalizeH="0" baseline="0" dirty="0">
                          <a:ln>
                            <a:noFill/>
                          </a:ln>
                          <a:solidFill>
                            <a:srgbClr val="FFFF66"/>
                          </a:solidFill>
                          <a:effectLst/>
                          <a:latin typeface="+mj-lt"/>
                          <a:cs typeface="Times New Roman" pitchFamily="18" charset="0"/>
                        </a:rPr>
                        <a:t> (total 5 doze)</a:t>
                      </a:r>
                      <a:endParaRPr kumimoji="0" lang="en-GB" altLang="en-US" sz="1100" b="1" i="0" u="none" strike="noStrike" cap="none" normalizeH="0" baseline="0" dirty="0">
                        <a:ln>
                          <a:noFill/>
                        </a:ln>
                        <a:solidFill>
                          <a:srgbClr val="FFFF66"/>
                        </a:solidFill>
                        <a:effectLst/>
                        <a:latin typeface="+mj-lt"/>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tr>
              <a:tr h="853755">
                <a:tc gridSpan="4">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altLang="en-US" sz="1100" b="0" i="1" u="none" strike="noStrike" cap="none" normalizeH="0" baseline="0" dirty="0">
                          <a:ln>
                            <a:noFill/>
                          </a:ln>
                          <a:solidFill>
                            <a:srgbClr val="FFFF66"/>
                          </a:solidFill>
                          <a:effectLst/>
                          <a:latin typeface="Times New Roman" pitchFamily="18" charset="0"/>
                          <a:cs typeface="Times New Roman" pitchFamily="18" charset="0"/>
                        </a:rPr>
                        <a:t>*  Se recomandǎ precauţie în faţa unor animale domestice provenite din mediul       rural</a:t>
                      </a:r>
                      <a:endParaRPr kumimoji="0" lang="en-GB" altLang="en-US" sz="1100" b="0" i="1" u="none" strike="noStrike" cap="none" normalizeH="0" baseline="0" dirty="0">
                        <a:ln>
                          <a:noFill/>
                        </a:ln>
                        <a:solidFill>
                          <a:srgbClr val="FFFF66"/>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altLang="en-US" sz="1100" b="1" i="1" u="none" strike="noStrike" cap="none" normalizeH="0" baseline="0" dirty="0">
                          <a:ln>
                            <a:noFill/>
                          </a:ln>
                          <a:solidFill>
                            <a:srgbClr val="FFFF66"/>
                          </a:solidFill>
                          <a:effectLst/>
                          <a:latin typeface="Times New Roman" pitchFamily="18" charset="0"/>
                          <a:cs typeface="Times New Roman" pitchFamily="18" charset="0"/>
                        </a:rPr>
                        <a:t>** Nu se recomandǎ omorârea animalului ; dacǎ acesta a fost ucis, este important ca extremitatea cefalicǎ sǎ fie pǎstratǎ intactǎ pentru studiere în laboratoare specializate</a:t>
                      </a:r>
                      <a:endParaRPr kumimoji="0" lang="it-IT" altLang="en-US" sz="1100" b="0" i="0" u="none" strike="noStrike" cap="none" normalizeH="0" baseline="0" dirty="0">
                        <a:ln>
                          <a:noFill/>
                        </a:ln>
                        <a:solidFill>
                          <a:srgbClr val="FFFF66"/>
                        </a:solidFill>
                        <a:effectLst/>
                        <a:latin typeface="Arial"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451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noChangeArrowheads="1"/>
          </p:cNvSpPr>
          <p:nvPr>
            <p:ph idx="1"/>
          </p:nvPr>
        </p:nvSpPr>
        <p:spPr/>
        <p:txBody>
          <a:bodyPr/>
          <a:lstStyle/>
          <a:p>
            <a:r>
              <a:rPr lang="en-US" altLang="en-US" sz="2000" dirty="0" smtClean="0"/>
              <a:t>Omar Z., 58 de </a:t>
            </a:r>
            <a:r>
              <a:rPr lang="en-US" altLang="en-US" sz="2000" dirty="0" err="1" smtClean="0"/>
              <a:t>ani</a:t>
            </a:r>
            <a:r>
              <a:rPr lang="en-US" altLang="en-US" sz="2000" dirty="0" smtClean="0"/>
              <a:t>, </a:t>
            </a:r>
            <a:r>
              <a:rPr lang="en-US" altLang="en-US" sz="2000" dirty="0" err="1" smtClean="0"/>
              <a:t>cetatean</a:t>
            </a:r>
            <a:r>
              <a:rPr lang="en-US" altLang="en-US" sz="2000" dirty="0" smtClean="0"/>
              <a:t> </a:t>
            </a:r>
            <a:r>
              <a:rPr lang="en-US" altLang="en-US" sz="2000" dirty="0" err="1" smtClean="0"/>
              <a:t>britanic</a:t>
            </a:r>
            <a:r>
              <a:rPr lang="en-US" altLang="en-US" sz="2000" dirty="0" smtClean="0"/>
              <a:t>, a </a:t>
            </a:r>
            <a:r>
              <a:rPr lang="en-US" altLang="en-US" sz="2000" dirty="0" err="1" smtClean="0"/>
              <a:t>fost</a:t>
            </a:r>
            <a:r>
              <a:rPr lang="en-US" altLang="en-US" sz="2000" dirty="0" smtClean="0"/>
              <a:t> </a:t>
            </a:r>
            <a:r>
              <a:rPr lang="en-US" altLang="en-US" sz="2000" dirty="0" err="1" smtClean="0"/>
              <a:t>mușcat</a:t>
            </a:r>
            <a:r>
              <a:rPr lang="en-US" altLang="en-US" sz="2000" dirty="0" smtClean="0"/>
              <a:t> de </a:t>
            </a:r>
            <a:r>
              <a:rPr lang="en-US" altLang="en-US" sz="2000" dirty="0" err="1" smtClean="0"/>
              <a:t>deget</a:t>
            </a:r>
            <a:r>
              <a:rPr lang="en-US" altLang="en-US" sz="2000" dirty="0" smtClean="0"/>
              <a:t>  de o </a:t>
            </a:r>
            <a:r>
              <a:rPr lang="en-US" altLang="en-US" sz="2000" dirty="0" err="1" smtClean="0"/>
              <a:t>pisică</a:t>
            </a:r>
            <a:r>
              <a:rPr lang="en-US" altLang="en-US" sz="2000" dirty="0" smtClean="0"/>
              <a:t>  </a:t>
            </a:r>
            <a:r>
              <a:rPr lang="en-US" altLang="en-US" sz="2000" dirty="0" err="1" smtClean="0"/>
              <a:t>pe</a:t>
            </a:r>
            <a:r>
              <a:rPr lang="en-US" altLang="en-US" sz="2000" dirty="0" smtClean="0"/>
              <a:t> 31 august </a:t>
            </a:r>
            <a:r>
              <a:rPr lang="en-US" altLang="en-US" sz="2000" dirty="0" err="1" smtClean="0"/>
              <a:t>cand</a:t>
            </a:r>
            <a:r>
              <a:rPr lang="en-US" altLang="en-US" sz="2000" dirty="0" smtClean="0"/>
              <a:t> se </a:t>
            </a:r>
            <a:r>
              <a:rPr lang="en-US" altLang="en-US" sz="2000" dirty="0" err="1" smtClean="0"/>
              <a:t>afla</a:t>
            </a:r>
            <a:r>
              <a:rPr lang="en-US" altLang="en-US" sz="2000" dirty="0" smtClean="0"/>
              <a:t> in </a:t>
            </a:r>
            <a:r>
              <a:rPr lang="en-US" altLang="en-US" sz="2000" dirty="0" err="1" smtClean="0"/>
              <a:t>vacanta</a:t>
            </a:r>
            <a:r>
              <a:rPr lang="en-US" altLang="en-US" sz="2000" dirty="0" smtClean="0"/>
              <a:t>  cu </a:t>
            </a:r>
            <a:r>
              <a:rPr lang="en-US" altLang="en-US" sz="2000" dirty="0" err="1" smtClean="0"/>
              <a:t>familia</a:t>
            </a:r>
            <a:r>
              <a:rPr lang="en-US" altLang="en-US" sz="2000" dirty="0" smtClean="0"/>
              <a:t> in </a:t>
            </a:r>
            <a:r>
              <a:rPr lang="en-US" altLang="en-US" sz="2000" dirty="0" err="1" smtClean="0"/>
              <a:t>Maroc</a:t>
            </a:r>
            <a:endParaRPr lang="en-US" altLang="en-US" sz="2000" dirty="0" smtClean="0"/>
          </a:p>
          <a:p>
            <a:r>
              <a:rPr lang="en-US" altLang="en-US" sz="2000" dirty="0" smtClean="0"/>
              <a:t>a </a:t>
            </a:r>
            <a:r>
              <a:rPr lang="en-US" altLang="en-US" sz="2000" dirty="0" err="1" smtClean="0"/>
              <a:t>solicitat</a:t>
            </a:r>
            <a:r>
              <a:rPr lang="en-US" altLang="en-US" sz="2000" dirty="0" smtClean="0"/>
              <a:t> consult medical </a:t>
            </a:r>
            <a:r>
              <a:rPr lang="en-US" altLang="en-US" sz="2000" dirty="0" err="1" smtClean="0"/>
              <a:t>înainte</a:t>
            </a:r>
            <a:r>
              <a:rPr lang="en-US" altLang="en-US" sz="2000" dirty="0" smtClean="0"/>
              <a:t> de a </a:t>
            </a:r>
            <a:r>
              <a:rPr lang="en-US" altLang="en-US" sz="2000" dirty="0" err="1" smtClean="0"/>
              <a:t>reveni</a:t>
            </a:r>
            <a:r>
              <a:rPr lang="en-US" altLang="en-US" sz="2000" dirty="0" smtClean="0"/>
              <a:t> </a:t>
            </a:r>
            <a:r>
              <a:rPr lang="en-US" altLang="en-US" sz="2000" dirty="0" err="1" smtClean="0"/>
              <a:t>în</a:t>
            </a:r>
            <a:r>
              <a:rPr lang="en-US" altLang="en-US" sz="2000" dirty="0" smtClean="0"/>
              <a:t> </a:t>
            </a:r>
            <a:r>
              <a:rPr lang="en-US" altLang="en-US" sz="2000" dirty="0" err="1" smtClean="0"/>
              <a:t>Marea</a:t>
            </a:r>
            <a:r>
              <a:rPr lang="en-US" altLang="en-US" sz="2000" dirty="0" smtClean="0"/>
              <a:t> Britanie  </a:t>
            </a:r>
          </a:p>
          <a:p>
            <a:r>
              <a:rPr lang="en-US" altLang="en-US" sz="2000" dirty="0" smtClean="0"/>
              <a:t>28 </a:t>
            </a:r>
            <a:r>
              <a:rPr lang="en-US" altLang="en-US" sz="2000" dirty="0" err="1" smtClean="0"/>
              <a:t>octombrie</a:t>
            </a:r>
            <a:r>
              <a:rPr lang="en-US" altLang="en-US" sz="2000" dirty="0" smtClean="0"/>
              <a:t>, </a:t>
            </a:r>
            <a:r>
              <a:rPr lang="en-US" altLang="en-US" sz="2000" dirty="0" err="1" smtClean="0"/>
              <a:t>durere</a:t>
            </a:r>
            <a:r>
              <a:rPr lang="en-US" altLang="en-US" sz="2000" dirty="0" smtClean="0"/>
              <a:t> </a:t>
            </a:r>
            <a:r>
              <a:rPr lang="en-US" altLang="en-US" sz="2000" dirty="0" err="1" smtClean="0"/>
              <a:t>și</a:t>
            </a:r>
            <a:r>
              <a:rPr lang="en-US" altLang="en-US" sz="2000" dirty="0" smtClean="0"/>
              <a:t> </a:t>
            </a:r>
            <a:r>
              <a:rPr lang="en-US" altLang="en-US" sz="2000" dirty="0" err="1" smtClean="0"/>
              <a:t>prurit</a:t>
            </a:r>
            <a:r>
              <a:rPr lang="en-US" altLang="en-US" sz="2000" dirty="0" smtClean="0"/>
              <a:t> </a:t>
            </a:r>
            <a:r>
              <a:rPr lang="en-US" altLang="en-US" sz="2000" dirty="0" err="1" smtClean="0"/>
              <a:t>în</a:t>
            </a:r>
            <a:r>
              <a:rPr lang="en-US" altLang="en-US" sz="2000" dirty="0" smtClean="0"/>
              <a:t> </a:t>
            </a:r>
            <a:r>
              <a:rPr lang="en-US" altLang="en-US" sz="2000" dirty="0" err="1" smtClean="0"/>
              <a:t>deget</a:t>
            </a:r>
            <a:r>
              <a:rPr lang="en-US" altLang="en-US" sz="2000" dirty="0" smtClean="0"/>
              <a:t> - s-a </a:t>
            </a:r>
            <a:r>
              <a:rPr lang="en-US" altLang="en-US" sz="2000" dirty="0" err="1" smtClean="0"/>
              <a:t>recomandat</a:t>
            </a:r>
            <a:r>
              <a:rPr lang="en-US" altLang="en-US" sz="2000" dirty="0" smtClean="0"/>
              <a:t> </a:t>
            </a:r>
            <a:r>
              <a:rPr lang="en-US" altLang="en-US" sz="2000" dirty="0" err="1" smtClean="0"/>
              <a:t>tratament</a:t>
            </a:r>
            <a:r>
              <a:rPr lang="en-US" altLang="en-US" sz="2000" dirty="0" smtClean="0"/>
              <a:t> local</a:t>
            </a:r>
          </a:p>
          <a:p>
            <a:r>
              <a:rPr lang="en-US" altLang="en-US" sz="2000" dirty="0" smtClean="0"/>
              <a:t>29 </a:t>
            </a:r>
            <a:r>
              <a:rPr lang="en-US" altLang="en-US" sz="2000" dirty="0" err="1" smtClean="0"/>
              <a:t>octombrie</a:t>
            </a:r>
            <a:r>
              <a:rPr lang="en-US" altLang="en-US" sz="2000" dirty="0" smtClean="0"/>
              <a:t> - </a:t>
            </a:r>
            <a:r>
              <a:rPr lang="en-US" altLang="en-US" sz="2000" dirty="0" err="1" smtClean="0"/>
              <a:t>durerea</a:t>
            </a:r>
            <a:r>
              <a:rPr lang="en-US" altLang="en-US" sz="2000" dirty="0" smtClean="0"/>
              <a:t> „</a:t>
            </a:r>
            <a:r>
              <a:rPr lang="en-US" altLang="en-US" sz="2000" dirty="0" err="1" smtClean="0"/>
              <a:t>iradia</a:t>
            </a:r>
            <a:r>
              <a:rPr lang="en-US" altLang="en-US" sz="2000" dirty="0" smtClean="0"/>
              <a:t>” </a:t>
            </a:r>
            <a:r>
              <a:rPr lang="en-US" altLang="en-US" sz="2000" dirty="0" err="1" smtClean="0"/>
              <a:t>pe</a:t>
            </a:r>
            <a:r>
              <a:rPr lang="en-US" altLang="en-US" sz="2000" dirty="0" smtClean="0"/>
              <a:t> </a:t>
            </a:r>
            <a:r>
              <a:rPr lang="en-US" altLang="en-US" sz="2000" dirty="0" err="1" smtClean="0"/>
              <a:t>braț</a:t>
            </a:r>
            <a:r>
              <a:rPr lang="en-US" altLang="en-US" sz="2000" dirty="0" smtClean="0"/>
              <a:t>; </a:t>
            </a:r>
          </a:p>
          <a:p>
            <a:r>
              <a:rPr lang="en-US" altLang="en-US" sz="2000" dirty="0" smtClean="0"/>
              <a:t>31 </a:t>
            </a:r>
            <a:r>
              <a:rPr lang="en-US" altLang="en-US" sz="2000" dirty="0" err="1" smtClean="0"/>
              <a:t>octombrie</a:t>
            </a:r>
            <a:r>
              <a:rPr lang="en-US" altLang="en-US" sz="2000" dirty="0" smtClean="0"/>
              <a:t> – la </a:t>
            </a:r>
            <a:r>
              <a:rPr lang="en-US" altLang="en-US" sz="2000" dirty="0" err="1" smtClean="0"/>
              <a:t>consultul</a:t>
            </a:r>
            <a:r>
              <a:rPr lang="en-US" altLang="en-US" sz="2000" dirty="0" smtClean="0"/>
              <a:t> medical </a:t>
            </a:r>
            <a:r>
              <a:rPr lang="en-US" altLang="en-US" sz="2000" dirty="0" err="1" smtClean="0"/>
              <a:t>fiul</a:t>
            </a:r>
            <a:r>
              <a:rPr lang="en-US" altLang="en-US" sz="2000" dirty="0" smtClean="0"/>
              <a:t> </a:t>
            </a:r>
            <a:r>
              <a:rPr lang="en-US" altLang="en-US" sz="2000" dirty="0" err="1" smtClean="0"/>
              <a:t>pacientului</a:t>
            </a:r>
            <a:r>
              <a:rPr lang="en-US" altLang="en-US" sz="2000" dirty="0" smtClean="0"/>
              <a:t> </a:t>
            </a:r>
            <a:r>
              <a:rPr lang="en-US" altLang="en-US" sz="2000" dirty="0" err="1" smtClean="0"/>
              <a:t>mentioneaza</a:t>
            </a:r>
            <a:r>
              <a:rPr lang="en-US" altLang="en-US" sz="2000" dirty="0" smtClean="0"/>
              <a:t> in </a:t>
            </a:r>
            <a:r>
              <a:rPr lang="en-US" altLang="en-US" sz="2000" dirty="0" err="1" smtClean="0"/>
              <a:t>antecedente</a:t>
            </a:r>
            <a:r>
              <a:rPr lang="en-US" altLang="en-US" sz="2000" dirty="0" smtClean="0"/>
              <a:t> </a:t>
            </a:r>
            <a:r>
              <a:rPr lang="en-US" altLang="en-US" sz="2000" dirty="0" err="1" smtClean="0"/>
              <a:t>muscatura</a:t>
            </a:r>
            <a:r>
              <a:rPr lang="en-US" altLang="en-US" sz="2000" dirty="0" smtClean="0"/>
              <a:t> care se </a:t>
            </a:r>
            <a:r>
              <a:rPr lang="en-US" altLang="en-US" sz="2000" dirty="0" err="1" smtClean="0"/>
              <a:t>vindecase</a:t>
            </a:r>
            <a:r>
              <a:rPr lang="en-US" altLang="en-US" sz="2000" dirty="0" smtClean="0"/>
              <a:t> </a:t>
            </a:r>
            <a:r>
              <a:rPr lang="en-US" altLang="en-US" sz="2000" dirty="0" err="1" smtClean="0"/>
              <a:t>complet</a:t>
            </a:r>
            <a:r>
              <a:rPr lang="en-US" altLang="en-US" sz="2000" dirty="0" smtClean="0"/>
              <a:t>. </a:t>
            </a:r>
            <a:r>
              <a:rPr lang="en-US" altLang="en-US" sz="2000" dirty="0" err="1" smtClean="0"/>
              <a:t>Pacientul</a:t>
            </a:r>
            <a:r>
              <a:rPr lang="en-US" altLang="en-US" sz="2000" dirty="0" smtClean="0"/>
              <a:t> </a:t>
            </a:r>
            <a:r>
              <a:rPr lang="en-US" altLang="en-US" sz="2000" dirty="0" err="1" smtClean="0"/>
              <a:t>febril</a:t>
            </a:r>
            <a:r>
              <a:rPr lang="en-US" altLang="en-US" sz="2000" dirty="0" smtClean="0"/>
              <a:t> „</a:t>
            </a:r>
            <a:r>
              <a:rPr lang="en-US" altLang="en-US" sz="2000" dirty="0" err="1" smtClean="0"/>
              <a:t>părea</a:t>
            </a:r>
            <a:r>
              <a:rPr lang="en-US" altLang="en-US" sz="2000" dirty="0" smtClean="0"/>
              <a:t> </a:t>
            </a:r>
            <a:r>
              <a:rPr lang="en-US" altLang="en-US" sz="2000" dirty="0" err="1" smtClean="0"/>
              <a:t>confuz</a:t>
            </a:r>
            <a:r>
              <a:rPr lang="en-US" altLang="en-US" sz="2000" dirty="0" smtClean="0"/>
              <a:t> </a:t>
            </a:r>
            <a:r>
              <a:rPr lang="en-US" altLang="en-US" sz="2000" dirty="0" err="1" smtClean="0"/>
              <a:t>și</a:t>
            </a:r>
            <a:r>
              <a:rPr lang="en-US" altLang="en-US" sz="2000" dirty="0" smtClean="0"/>
              <a:t> nu </a:t>
            </a:r>
            <a:r>
              <a:rPr lang="en-US" altLang="en-US" sz="2000" dirty="0" err="1" smtClean="0"/>
              <a:t>putea</a:t>
            </a:r>
            <a:r>
              <a:rPr lang="en-US" altLang="en-US" sz="2000" dirty="0" smtClean="0"/>
              <a:t> </a:t>
            </a:r>
            <a:r>
              <a:rPr lang="en-US" altLang="en-US" sz="2000" dirty="0" err="1" smtClean="0"/>
              <a:t>răspunde</a:t>
            </a:r>
            <a:r>
              <a:rPr lang="en-US" altLang="en-US" sz="2000" dirty="0" smtClean="0"/>
              <a:t> </a:t>
            </a:r>
            <a:r>
              <a:rPr lang="en-US" altLang="en-US" sz="2000" dirty="0" err="1" smtClean="0"/>
              <a:t>clar</a:t>
            </a:r>
            <a:r>
              <a:rPr lang="en-US" altLang="en-US" sz="2000" dirty="0" smtClean="0"/>
              <a:t> la </a:t>
            </a:r>
            <a:r>
              <a:rPr lang="en-US" altLang="en-US" sz="2000" dirty="0" err="1" smtClean="0"/>
              <a:t>întrebări</a:t>
            </a:r>
            <a:r>
              <a:rPr lang="en-US" altLang="en-US" sz="2000" dirty="0" smtClean="0"/>
              <a:t>”. </a:t>
            </a:r>
          </a:p>
          <a:p>
            <a:r>
              <a:rPr lang="en-US" altLang="en-US" sz="2000" dirty="0" smtClean="0"/>
              <a:t>4 </a:t>
            </a:r>
            <a:r>
              <a:rPr lang="en-US" altLang="en-US" sz="2000" dirty="0" err="1" smtClean="0"/>
              <a:t>noiembrie</a:t>
            </a:r>
            <a:r>
              <a:rPr lang="en-US" altLang="en-US" sz="2000" dirty="0" smtClean="0"/>
              <a:t> </a:t>
            </a:r>
            <a:r>
              <a:rPr lang="en-US" altLang="en-US" sz="2000" dirty="0" err="1" smtClean="0"/>
              <a:t>pacientul</a:t>
            </a:r>
            <a:r>
              <a:rPr lang="en-US" altLang="en-US" sz="2000" dirty="0" smtClean="0"/>
              <a:t> a </a:t>
            </a:r>
            <a:r>
              <a:rPr lang="en-US" altLang="en-US" sz="2000" dirty="0" err="1" smtClean="0"/>
              <a:t>decedat</a:t>
            </a:r>
            <a:r>
              <a:rPr lang="en-US" altLang="en-US" sz="2000" dirty="0" smtClean="0"/>
              <a:t> la </a:t>
            </a:r>
            <a:r>
              <a:rPr lang="en-US" altLang="en-US" sz="2000" dirty="0" err="1" smtClean="0"/>
              <a:t>spital</a:t>
            </a:r>
            <a:endParaRPr lang="en-US" altLang="en-US" sz="2000" dirty="0" smtClean="0"/>
          </a:p>
          <a:p>
            <a:endParaRPr lang="en-US" altLang="en-US" sz="1800" dirty="0" smtClean="0">
              <a:solidFill>
                <a:schemeClr val="bg1"/>
              </a:solidFill>
            </a:endParaRPr>
          </a:p>
          <a:p>
            <a:r>
              <a:rPr lang="en-US" altLang="en-US" sz="1600" dirty="0" smtClean="0">
                <a:hlinkClick r:id="rId2"/>
              </a:rPr>
              <a:t>https://www.dailymail.co.uk/news/article-7448013/Father-58-died-RABIES-Morocco-cat-bite-bungling-medic-prescribed-anti-itch-cream.html</a:t>
            </a:r>
            <a:endParaRPr lang="en-US" altLang="en-US" sz="1600" dirty="0" smtClean="0"/>
          </a:p>
        </p:txBody>
      </p:sp>
      <p:sp>
        <p:nvSpPr>
          <p:cNvPr id="5" name="TextBox 1"/>
          <p:cNvSpPr txBox="1">
            <a:spLocks noGrp="1" noChangeArrowheads="1"/>
          </p:cNvSpPr>
          <p:nvPr>
            <p:ph type="title"/>
          </p:nvPr>
        </p:nvSpPr>
        <p:spPr bwMode="auto">
          <a:xfrm>
            <a:off x="457200" y="55375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dirty="0"/>
              <a:t>“in real life”</a:t>
            </a:r>
          </a:p>
        </p:txBody>
      </p:sp>
    </p:spTree>
    <p:extLst>
      <p:ext uri="{BB962C8B-B14F-4D97-AF65-F5344CB8AC3E}">
        <p14:creationId xmlns:p14="http://schemas.microsoft.com/office/powerpoint/2010/main" val="249046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err="1"/>
              <a:t>Rabia</a:t>
            </a:r>
            <a:r>
              <a:rPr lang="en-US" altLang="en-US" b="1" dirty="0"/>
              <a:t> – </a:t>
            </a:r>
            <a:r>
              <a:rPr lang="en-US" altLang="en-US" b="1" dirty="0" err="1"/>
              <a:t>tablou</a:t>
            </a:r>
            <a:r>
              <a:rPr lang="en-US" altLang="en-US" b="1" dirty="0"/>
              <a:t> clinic</a:t>
            </a:r>
            <a:endParaRPr lang="en-GB" b="1" dirty="0"/>
          </a:p>
        </p:txBody>
      </p:sp>
      <p:pic>
        <p:nvPicPr>
          <p:cNvPr id="4" name="Picture 2" descr="LT] Virus dại - Rabies vir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905000"/>
            <a:ext cx="3486150" cy="2847975"/>
          </a:xfrm>
          <a:noFill/>
        </p:spPr>
      </p:pic>
      <p:pic>
        <p:nvPicPr>
          <p:cNvPr id="5" name="Picture 4" descr="Rabies in Humans | Behold! My Stu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579563"/>
            <a:ext cx="3168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Rabies virus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088" y="4198938"/>
            <a:ext cx="316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20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title"/>
          </p:nvPr>
        </p:nvSpPr>
        <p:spPr/>
        <p:txBody>
          <a:bodyPr/>
          <a:lstStyle/>
          <a:p>
            <a:r>
              <a:rPr lang="en-US" altLang="en-US" dirty="0" err="1" smtClean="0"/>
              <a:t>Rabia</a:t>
            </a:r>
            <a:r>
              <a:rPr lang="en-US" altLang="en-US" dirty="0" smtClean="0"/>
              <a:t> la </a:t>
            </a:r>
            <a:r>
              <a:rPr lang="en-US" altLang="en-US" dirty="0" err="1" smtClean="0"/>
              <a:t>animale</a:t>
            </a:r>
            <a:r>
              <a:rPr lang="en-US" altLang="en-US" dirty="0" smtClean="0"/>
              <a:t> -</a:t>
            </a:r>
            <a:r>
              <a:rPr lang="en-US" altLang="en-US" dirty="0" err="1" smtClean="0"/>
              <a:t>distributie</a:t>
            </a:r>
            <a:endParaRPr lang="en-US" altLang="en-US" dirty="0" smtClean="0"/>
          </a:p>
        </p:txBody>
      </p:sp>
      <p:pic>
        <p:nvPicPr>
          <p:cNvPr id="5"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653917"/>
            <a:ext cx="6858000" cy="4322471"/>
          </a:xfrm>
        </p:spPr>
      </p:pic>
    </p:spTree>
    <p:extLst>
      <p:ext uri="{BB962C8B-B14F-4D97-AF65-F5344CB8AC3E}">
        <p14:creationId xmlns:p14="http://schemas.microsoft.com/office/powerpoint/2010/main" val="339613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fontScale="90000"/>
          </a:bodyPr>
          <a:lstStyle/>
          <a:p>
            <a:r>
              <a:rPr lang="en-US" dirty="0" err="1" smtClean="0"/>
              <a:t>Boala</a:t>
            </a:r>
            <a:r>
              <a:rPr lang="en-US" dirty="0" smtClean="0"/>
              <a:t> are </a:t>
            </a:r>
            <a:r>
              <a:rPr lang="en-US" dirty="0" err="1" smtClean="0"/>
              <a:t>letalitate</a:t>
            </a:r>
            <a:r>
              <a:rPr lang="en-US" dirty="0" smtClean="0"/>
              <a:t> 100%</a:t>
            </a:r>
            <a:br>
              <a:rPr lang="en-US" dirty="0" smtClean="0"/>
            </a:br>
            <a:r>
              <a:rPr lang="en-US" dirty="0" err="1" smtClean="0"/>
              <a:t>Poate</a:t>
            </a:r>
            <a:r>
              <a:rPr lang="en-US" dirty="0" smtClean="0"/>
              <a:t> fi </a:t>
            </a:r>
            <a:r>
              <a:rPr lang="en-US" dirty="0" err="1" smtClean="0"/>
              <a:t>prevenita</a:t>
            </a:r>
            <a:r>
              <a:rPr lang="en-US" dirty="0" smtClean="0"/>
              <a:t> </a:t>
            </a:r>
            <a:r>
              <a:rPr lang="en-US" dirty="0" err="1" smtClean="0"/>
              <a:t>prin</a:t>
            </a:r>
            <a:r>
              <a:rPr lang="en-US" dirty="0" smtClean="0"/>
              <a:t> </a:t>
            </a:r>
            <a:r>
              <a:rPr lang="en-US" dirty="0" err="1" smtClean="0"/>
              <a:t>imunoprofilaxie</a:t>
            </a:r>
            <a:endParaRPr lang="en-GB" dirty="0"/>
          </a:p>
        </p:txBody>
      </p:sp>
      <p:sp>
        <p:nvSpPr>
          <p:cNvPr id="4" name="Text Box 46"/>
          <p:cNvSpPr txBox="1">
            <a:spLocks noGrp="1" noChangeArrowheads="1"/>
          </p:cNvSpPr>
          <p:nvPr>
            <p:ph idx="1"/>
          </p:nvPr>
        </p:nvSpPr>
        <p:spPr bwMode="auto">
          <a:xfrm>
            <a:off x="3810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en-US" sz="2400" dirty="0"/>
              <a:t>atitudine faţǎ de omul bolnav: </a:t>
            </a:r>
          </a:p>
          <a:p>
            <a:pPr lvl="1" eaLnBrk="1" hangingPunct="1">
              <a:spcBef>
                <a:spcPct val="0"/>
              </a:spcBef>
              <a:buFont typeface="Arial" charset="0"/>
              <a:buChar char="•"/>
            </a:pPr>
            <a:r>
              <a:rPr lang="it-IT" altLang="en-US" sz="1800" dirty="0"/>
              <a:t>internare şi izolare în saloane speciale, eventual cu posibilitǎţi de terapie intensivǎ </a:t>
            </a:r>
          </a:p>
          <a:p>
            <a:pPr lvl="1" eaLnBrk="1" hangingPunct="1">
              <a:spcBef>
                <a:spcPct val="0"/>
              </a:spcBef>
              <a:buFont typeface="Arial" charset="0"/>
              <a:buChar char="•"/>
            </a:pPr>
            <a:r>
              <a:rPr lang="it-IT" altLang="en-US" sz="1800" dirty="0"/>
              <a:t>declarare nominalǎ </a:t>
            </a:r>
          </a:p>
          <a:p>
            <a:pPr lvl="1" eaLnBrk="1" hangingPunct="1">
              <a:spcBef>
                <a:spcPct val="0"/>
              </a:spcBef>
              <a:buFont typeface="Arial" charset="0"/>
              <a:buChar char="•"/>
            </a:pPr>
            <a:r>
              <a:rPr lang="it-IT" altLang="en-US" sz="1800" dirty="0"/>
              <a:t>instruirea personalului de îngrijire şi a vizitatorilor</a:t>
            </a:r>
          </a:p>
          <a:p>
            <a:pPr lvl="1" eaLnBrk="1" hangingPunct="1">
              <a:spcBef>
                <a:spcPct val="0"/>
              </a:spcBef>
              <a:buFont typeface="Arial" charset="0"/>
              <a:buChar char="•"/>
            </a:pPr>
            <a:r>
              <a:rPr lang="it-IT" altLang="en-US" sz="1800" dirty="0"/>
              <a:t>imobilizarea bolnavului, folosirea unor bariere de protecţie</a:t>
            </a:r>
          </a:p>
          <a:p>
            <a:pPr lvl="1" eaLnBrk="1" hangingPunct="1">
              <a:spcBef>
                <a:spcPct val="0"/>
              </a:spcBef>
              <a:buFont typeface="Arial" charset="0"/>
              <a:buChar char="•"/>
            </a:pPr>
            <a:r>
              <a:rPr lang="it-IT" altLang="en-US" sz="1800" dirty="0"/>
              <a:t>dezinfecţia obiectelor ce au venit în contact cu saliva pacientului</a:t>
            </a:r>
          </a:p>
          <a:p>
            <a:pPr lvl="1" eaLnBrk="1" hangingPunct="1">
              <a:spcBef>
                <a:spcPct val="0"/>
              </a:spcBef>
              <a:buFont typeface="Arial" charset="0"/>
              <a:buChar char="•"/>
            </a:pPr>
            <a:r>
              <a:rPr lang="it-IT" altLang="en-US" sz="1800" dirty="0"/>
              <a:t>dezinfecţie terminalǎ</a:t>
            </a:r>
          </a:p>
          <a:p>
            <a:pPr eaLnBrk="1" hangingPunct="1">
              <a:spcBef>
                <a:spcPct val="0"/>
              </a:spcBef>
              <a:buFontTx/>
              <a:buNone/>
            </a:pPr>
            <a:endParaRPr lang="ro-RO" altLang="en-US" sz="1800" dirty="0"/>
          </a:p>
          <a:p>
            <a:pPr eaLnBrk="1" hangingPunct="1">
              <a:spcBef>
                <a:spcPct val="0"/>
              </a:spcBef>
              <a:buFontTx/>
              <a:buNone/>
            </a:pPr>
            <a:r>
              <a:rPr lang="it-IT" altLang="en-US" sz="2400" dirty="0"/>
              <a:t>vaccinare preexpunere pentru unele grupe profesionale (veterinari, zootehnişti, silvicultori, lucrǎtori în laboratoare medicale, etc) cu rapel la un an şi apoi din 5 în 5 ani</a:t>
            </a:r>
          </a:p>
          <a:p>
            <a:pPr eaLnBrk="1" hangingPunct="1">
              <a:spcBef>
                <a:spcPct val="0"/>
              </a:spcBef>
              <a:buFontTx/>
              <a:buNone/>
            </a:pPr>
            <a:endParaRPr lang="ro-RO" altLang="en-US" sz="2400" dirty="0"/>
          </a:p>
          <a:p>
            <a:pPr eaLnBrk="1" hangingPunct="1">
              <a:spcBef>
                <a:spcPct val="0"/>
              </a:spcBef>
              <a:buFontTx/>
              <a:buNone/>
            </a:pPr>
            <a:r>
              <a:rPr lang="en-GB" altLang="en-US" sz="2400" dirty="0" err="1"/>
              <a:t>educaţie</a:t>
            </a:r>
            <a:r>
              <a:rPr lang="en-GB" altLang="en-US" sz="2400" dirty="0"/>
              <a:t> </a:t>
            </a:r>
            <a:r>
              <a:rPr lang="en-GB" altLang="en-US" sz="2400" dirty="0" err="1"/>
              <a:t>sanitarǎ</a:t>
            </a:r>
            <a:endParaRPr lang="en-US" altLang="en-US" sz="2400" dirty="0"/>
          </a:p>
        </p:txBody>
      </p:sp>
    </p:spTree>
    <p:extLst>
      <p:ext uri="{BB962C8B-B14F-4D97-AF65-F5344CB8AC3E}">
        <p14:creationId xmlns:p14="http://schemas.microsoft.com/office/powerpoint/2010/main" val="109396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Poliomielita</a:t>
            </a:r>
            <a:endParaRPr lang="en-GB" dirty="0"/>
          </a:p>
        </p:txBody>
      </p:sp>
      <p:sp>
        <p:nvSpPr>
          <p:cNvPr id="3" name="Content Placeholder 2"/>
          <p:cNvSpPr>
            <a:spLocks noGrp="1"/>
          </p:cNvSpPr>
          <p:nvPr>
            <p:ph idx="1"/>
          </p:nvPr>
        </p:nvSpPr>
        <p:spPr>
          <a:xfrm>
            <a:off x="3733800" y="2209800"/>
            <a:ext cx="5181600" cy="3916363"/>
          </a:xfrm>
        </p:spPr>
        <p:txBody>
          <a:bodyPr>
            <a:normAutofit fontScale="70000" lnSpcReduction="20000"/>
          </a:bodyPr>
          <a:lstStyle/>
          <a:p>
            <a:r>
              <a:rPr lang="en-US" dirty="0" err="1" smtClean="0"/>
              <a:t>Pacientul</a:t>
            </a:r>
            <a:r>
              <a:rPr lang="en-US" dirty="0" smtClean="0"/>
              <a:t>, </a:t>
            </a:r>
            <a:r>
              <a:rPr lang="en-US" dirty="0"/>
              <a:t>in </a:t>
            </a:r>
            <a:r>
              <a:rPr lang="en-US" dirty="0" err="1"/>
              <a:t>varsta</a:t>
            </a:r>
            <a:r>
              <a:rPr lang="en-US" dirty="0"/>
              <a:t> de 5 </a:t>
            </a:r>
            <a:r>
              <a:rPr lang="en-US" dirty="0" err="1"/>
              <a:t>ani</a:t>
            </a:r>
            <a:r>
              <a:rPr lang="en-US" dirty="0"/>
              <a:t>, </a:t>
            </a:r>
            <a:r>
              <a:rPr lang="en-US" dirty="0" err="1"/>
              <a:t>nevaccinat</a:t>
            </a:r>
            <a:r>
              <a:rPr lang="en-US" dirty="0"/>
              <a:t> </a:t>
            </a:r>
            <a:r>
              <a:rPr lang="en-US" dirty="0" err="1"/>
              <a:t>antipoliomielitic</a:t>
            </a:r>
            <a:r>
              <a:rPr lang="en-US" dirty="0"/>
              <a:t>, a </a:t>
            </a:r>
            <a:r>
              <a:rPr lang="en-US" dirty="0" err="1"/>
              <a:t>fost</a:t>
            </a:r>
            <a:r>
              <a:rPr lang="en-US" dirty="0"/>
              <a:t> </a:t>
            </a:r>
            <a:r>
              <a:rPr lang="en-US" dirty="0" err="1"/>
              <a:t>internat</a:t>
            </a:r>
            <a:r>
              <a:rPr lang="en-US" dirty="0"/>
              <a:t> </a:t>
            </a:r>
            <a:r>
              <a:rPr lang="en-US" dirty="0" err="1"/>
              <a:t>pentru</a:t>
            </a:r>
            <a:r>
              <a:rPr lang="en-US" dirty="0"/>
              <a:t> </a:t>
            </a:r>
            <a:r>
              <a:rPr lang="en-US" dirty="0" err="1"/>
              <a:t>sindrom</a:t>
            </a:r>
            <a:r>
              <a:rPr lang="en-US" dirty="0"/>
              <a:t> </a:t>
            </a:r>
            <a:r>
              <a:rPr lang="en-US" dirty="0" err="1"/>
              <a:t>meningian</a:t>
            </a:r>
            <a:r>
              <a:rPr lang="en-US" dirty="0"/>
              <a:t> </a:t>
            </a:r>
            <a:r>
              <a:rPr lang="en-US" dirty="0" err="1"/>
              <a:t>si</a:t>
            </a:r>
            <a:r>
              <a:rPr lang="en-US" dirty="0"/>
              <a:t> </a:t>
            </a:r>
            <a:r>
              <a:rPr lang="en-US" dirty="0" err="1"/>
              <a:t>pareza</a:t>
            </a:r>
            <a:r>
              <a:rPr lang="en-US" dirty="0"/>
              <a:t> </a:t>
            </a:r>
            <a:r>
              <a:rPr lang="en-US" dirty="0" err="1"/>
              <a:t>membrului</a:t>
            </a:r>
            <a:r>
              <a:rPr lang="en-US" dirty="0"/>
              <a:t> inferior </a:t>
            </a:r>
            <a:r>
              <a:rPr lang="en-US" dirty="0" err="1"/>
              <a:t>stang</a:t>
            </a:r>
            <a:r>
              <a:rPr lang="en-US" dirty="0"/>
              <a:t> in context </a:t>
            </a:r>
            <a:r>
              <a:rPr lang="en-US" dirty="0" err="1"/>
              <a:t>febril</a:t>
            </a:r>
            <a:r>
              <a:rPr lang="en-US" dirty="0"/>
              <a:t>. </a:t>
            </a:r>
            <a:endParaRPr lang="en-US" dirty="0" smtClean="0"/>
          </a:p>
          <a:p>
            <a:endParaRPr lang="en-GB" dirty="0"/>
          </a:p>
          <a:p>
            <a:r>
              <a:rPr lang="en-US" dirty="0" err="1"/>
              <a:t>Probele</a:t>
            </a:r>
            <a:r>
              <a:rPr lang="en-US" dirty="0"/>
              <a:t> </a:t>
            </a:r>
            <a:r>
              <a:rPr lang="en-US" dirty="0" err="1"/>
              <a:t>biologice</a:t>
            </a:r>
            <a:r>
              <a:rPr lang="en-US" dirty="0"/>
              <a:t> </a:t>
            </a:r>
            <a:r>
              <a:rPr lang="en-US" dirty="0" err="1"/>
              <a:t>recoltate</a:t>
            </a:r>
            <a:r>
              <a:rPr lang="en-US" dirty="0"/>
              <a:t> au </a:t>
            </a:r>
            <a:r>
              <a:rPr lang="en-US" dirty="0" err="1"/>
              <a:t>confirmat</a:t>
            </a:r>
            <a:r>
              <a:rPr lang="en-US" dirty="0"/>
              <a:t> </a:t>
            </a:r>
            <a:r>
              <a:rPr lang="en-US" dirty="0" err="1"/>
              <a:t>infectia</a:t>
            </a:r>
            <a:r>
              <a:rPr lang="en-US" dirty="0"/>
              <a:t> cu virus </a:t>
            </a:r>
            <a:r>
              <a:rPr lang="en-US" dirty="0" err="1"/>
              <a:t>poliomielitic</a:t>
            </a:r>
            <a:r>
              <a:rPr lang="en-US" dirty="0"/>
              <a:t> tip 1</a:t>
            </a:r>
            <a:r>
              <a:rPr lang="en-US" dirty="0" smtClean="0"/>
              <a:t>.</a:t>
            </a:r>
          </a:p>
          <a:p>
            <a:endParaRPr lang="en-GB" dirty="0"/>
          </a:p>
          <a:p>
            <a:r>
              <a:rPr lang="en-US" dirty="0" err="1"/>
              <a:t>Fratele</a:t>
            </a:r>
            <a:r>
              <a:rPr lang="en-US" dirty="0"/>
              <a:t> </a:t>
            </a:r>
            <a:r>
              <a:rPr lang="en-US" dirty="0" err="1"/>
              <a:t>pacientului</a:t>
            </a:r>
            <a:r>
              <a:rPr lang="en-US" dirty="0"/>
              <a:t> (de </a:t>
            </a:r>
            <a:r>
              <a:rPr lang="en-US" dirty="0" err="1"/>
              <a:t>asemenea</a:t>
            </a:r>
            <a:r>
              <a:rPr lang="en-US" dirty="0"/>
              <a:t> </a:t>
            </a:r>
            <a:r>
              <a:rPr lang="en-US" dirty="0" err="1"/>
              <a:t>nevaccinat</a:t>
            </a:r>
            <a:r>
              <a:rPr lang="en-US" dirty="0"/>
              <a:t> </a:t>
            </a:r>
            <a:r>
              <a:rPr lang="en-US" dirty="0" err="1"/>
              <a:t>antipoliomielitic</a:t>
            </a:r>
            <a:r>
              <a:rPr lang="en-US" dirty="0"/>
              <a:t>) a </a:t>
            </a:r>
            <a:r>
              <a:rPr lang="en-US" dirty="0" err="1"/>
              <a:t>prezentat</a:t>
            </a:r>
            <a:r>
              <a:rPr lang="en-US" dirty="0"/>
              <a:t> cu 14 </a:t>
            </a:r>
            <a:r>
              <a:rPr lang="en-US" dirty="0" err="1"/>
              <a:t>zile</a:t>
            </a:r>
            <a:r>
              <a:rPr lang="en-US" dirty="0"/>
              <a:t> anterior un </a:t>
            </a:r>
            <a:r>
              <a:rPr lang="en-US" dirty="0" err="1"/>
              <a:t>episod</a:t>
            </a:r>
            <a:r>
              <a:rPr lang="en-US" dirty="0"/>
              <a:t> </a:t>
            </a:r>
            <a:r>
              <a:rPr lang="en-US" dirty="0" err="1"/>
              <a:t>diareic</a:t>
            </a:r>
            <a:r>
              <a:rPr lang="en-US" dirty="0"/>
              <a:t> cu </a:t>
            </a:r>
            <a:r>
              <a:rPr lang="en-US" dirty="0" err="1"/>
              <a:t>febra</a:t>
            </a:r>
            <a:r>
              <a:rPr lang="en-US" dirty="0"/>
              <a:t> </a:t>
            </a:r>
            <a:r>
              <a:rPr lang="en-US" dirty="0" err="1"/>
              <a:t>moderata</a:t>
            </a:r>
            <a:r>
              <a:rPr lang="en-US" dirty="0"/>
              <a:t>  </a:t>
            </a:r>
            <a:r>
              <a:rPr lang="en-US" dirty="0" err="1"/>
              <a:t>autolimitat</a:t>
            </a:r>
            <a:r>
              <a:rPr lang="en-US" dirty="0"/>
              <a:t>. </a:t>
            </a:r>
            <a:endParaRPr lang="en-GB" dirty="0"/>
          </a:p>
          <a:p>
            <a:endParaRPr lang="en-GB"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242365809"/>
              </p:ext>
            </p:extLst>
          </p:nvPr>
        </p:nvGraphicFramePr>
        <p:xfrm>
          <a:off x="228600" y="2362200"/>
          <a:ext cx="3429000" cy="2476500"/>
        </p:xfrm>
        <a:graphic>
          <a:graphicData uri="http://schemas.openxmlformats.org/presentationml/2006/ole">
            <mc:AlternateContent xmlns:mc="http://schemas.openxmlformats.org/markup-compatibility/2006">
              <mc:Choice xmlns:v="urn:schemas-microsoft-com:vml" Requires="v">
                <p:oleObj spid="_x0000_s3102" name="Bitmap Image" r:id="rId3" imgW="2600000" imgH="1886213" progId="Paint.Picture">
                  <p:embed/>
                </p:oleObj>
              </mc:Choice>
              <mc:Fallback>
                <p:oleObj name="Bitmap Image" r:id="rId3" imgW="2600000" imgH="188621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3429000"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309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152400"/>
            <a:ext cx="8534400" cy="1143000"/>
          </a:xfrm>
        </p:spPr>
        <p:txBody>
          <a:bodyPr>
            <a:normAutofit fontScale="90000"/>
          </a:bodyPr>
          <a:lstStyle/>
          <a:p>
            <a:r>
              <a:rPr lang="en-US" altLang="en-US" dirty="0" smtClean="0"/>
              <a:t/>
            </a:r>
            <a:br>
              <a:rPr lang="en-US" altLang="en-US" dirty="0" smtClean="0"/>
            </a:br>
            <a:r>
              <a:rPr lang="ro-RO" altLang="en-US" dirty="0" smtClean="0"/>
              <a:t>Caracteristicile </a:t>
            </a:r>
            <a:r>
              <a:rPr lang="ro-RO" altLang="en-US" dirty="0"/>
              <a:t>paraliziilor </a:t>
            </a:r>
            <a:r>
              <a:rPr lang="en-US" altLang="en-US" dirty="0"/>
              <a:t>in </a:t>
            </a:r>
            <a:r>
              <a:rPr lang="en-US" altLang="en-US" dirty="0" err="1"/>
              <a:t>poliomielita</a:t>
            </a:r>
            <a:r>
              <a:rPr lang="en-US" altLang="en-US" dirty="0">
                <a:solidFill>
                  <a:srgbClr val="FFFF66"/>
                </a:solidFill>
              </a:rPr>
              <a:t/>
            </a:r>
            <a:br>
              <a:rPr lang="en-US" altLang="en-US" dirty="0">
                <a:solidFill>
                  <a:srgbClr val="FFFF66"/>
                </a:solidFill>
              </a:rPr>
            </a:br>
            <a:endParaRPr lang="en-GB" dirty="0"/>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667000" cy="235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57800" y="3581400"/>
            <a:ext cx="3810000" cy="3139321"/>
          </a:xfrm>
          <a:prstGeom prst="rect">
            <a:avLst/>
          </a:prstGeom>
        </p:spPr>
        <p:txBody>
          <a:bodyPr wrap="square">
            <a:spAutoFit/>
          </a:bodyPr>
          <a:lstStyle/>
          <a:p>
            <a:pPr>
              <a:spcBef>
                <a:spcPct val="0"/>
              </a:spcBef>
            </a:pPr>
            <a:endParaRPr lang="ro-RO" altLang="en-US" dirty="0"/>
          </a:p>
          <a:p>
            <a:pPr>
              <a:spcBef>
                <a:spcPct val="0"/>
              </a:spcBef>
            </a:pPr>
            <a:r>
              <a:rPr lang="en-US" altLang="en-US" b="1" dirty="0" err="1" smtClean="0"/>
              <a:t>Sindrom</a:t>
            </a:r>
            <a:r>
              <a:rPr lang="en-US" altLang="en-US" b="1" dirty="0" smtClean="0"/>
              <a:t> de neuron motor </a:t>
            </a:r>
            <a:r>
              <a:rPr lang="en-US" altLang="en-US" b="1" dirty="0" err="1" smtClean="0"/>
              <a:t>periferic</a:t>
            </a:r>
            <a:endParaRPr lang="ro-RO" altLang="en-US" b="1" dirty="0"/>
          </a:p>
          <a:p>
            <a:pPr>
              <a:spcBef>
                <a:spcPct val="0"/>
              </a:spcBef>
            </a:pPr>
            <a:r>
              <a:rPr lang="en-US" altLang="en-US" dirty="0"/>
              <a:t>1</a:t>
            </a:r>
            <a:r>
              <a:rPr lang="ro-RO" altLang="en-US" dirty="0" smtClean="0"/>
              <a:t>. </a:t>
            </a:r>
            <a:r>
              <a:rPr lang="ro-RO" altLang="en-US" dirty="0"/>
              <a:t>Asimetrice </a:t>
            </a:r>
          </a:p>
          <a:p>
            <a:pPr>
              <a:spcBef>
                <a:spcPct val="0"/>
              </a:spcBef>
            </a:pPr>
            <a:r>
              <a:rPr lang="en-US" altLang="en-US" dirty="0"/>
              <a:t>2</a:t>
            </a:r>
            <a:r>
              <a:rPr lang="ro-RO" altLang="en-US" dirty="0" smtClean="0"/>
              <a:t>. </a:t>
            </a:r>
            <a:r>
              <a:rPr lang="ro-RO" altLang="en-US" dirty="0"/>
              <a:t>Mușchii proximali &gt; distali </a:t>
            </a:r>
          </a:p>
          <a:p>
            <a:pPr>
              <a:spcBef>
                <a:spcPct val="0"/>
              </a:spcBef>
            </a:pPr>
            <a:r>
              <a:rPr lang="en-US" altLang="en-US" dirty="0"/>
              <a:t>3</a:t>
            </a:r>
            <a:r>
              <a:rPr lang="ro-RO" altLang="en-US" dirty="0" smtClean="0"/>
              <a:t>. </a:t>
            </a:r>
            <a:r>
              <a:rPr lang="ro-RO" altLang="en-US" dirty="0"/>
              <a:t>Mm sinergici</a:t>
            </a:r>
          </a:p>
          <a:p>
            <a:pPr>
              <a:spcBef>
                <a:spcPct val="0"/>
              </a:spcBef>
            </a:pPr>
            <a:r>
              <a:rPr lang="en-US" altLang="en-US" dirty="0"/>
              <a:t>4</a:t>
            </a:r>
            <a:r>
              <a:rPr lang="ro-RO" altLang="en-US" dirty="0" smtClean="0"/>
              <a:t>. </a:t>
            </a:r>
            <a:r>
              <a:rPr lang="ro-RO" altLang="en-US" dirty="0"/>
              <a:t>Fără implicare senzitivă </a:t>
            </a:r>
            <a:endParaRPr lang="en-US" altLang="en-US" dirty="0" smtClean="0"/>
          </a:p>
          <a:p>
            <a:pPr>
              <a:spcBef>
                <a:spcPct val="0"/>
              </a:spcBef>
            </a:pPr>
            <a:r>
              <a:rPr lang="en-US" altLang="en-US" dirty="0" smtClean="0"/>
              <a:t>5. </a:t>
            </a:r>
            <a:r>
              <a:rPr lang="en-US" altLang="en-US" dirty="0" err="1" smtClean="0"/>
              <a:t>Hipotone</a:t>
            </a:r>
            <a:endParaRPr lang="ro-RO" altLang="en-US" dirty="0"/>
          </a:p>
          <a:p>
            <a:pPr>
              <a:spcBef>
                <a:spcPct val="0"/>
              </a:spcBef>
            </a:pPr>
            <a:r>
              <a:rPr lang="en-US" altLang="en-US" dirty="0" smtClean="0"/>
              <a:t>6</a:t>
            </a:r>
            <a:r>
              <a:rPr lang="ro-RO" altLang="en-US" dirty="0" smtClean="0"/>
              <a:t>.Reflexe </a:t>
            </a:r>
            <a:r>
              <a:rPr lang="ro-RO" altLang="en-US" dirty="0"/>
              <a:t>tendinoase  absente</a:t>
            </a:r>
          </a:p>
          <a:p>
            <a:pPr>
              <a:spcBef>
                <a:spcPct val="0"/>
              </a:spcBef>
            </a:pPr>
            <a:r>
              <a:rPr lang="en-US" altLang="en-US" dirty="0"/>
              <a:t>7</a:t>
            </a:r>
            <a:r>
              <a:rPr lang="ro-RO" altLang="en-US" dirty="0" smtClean="0"/>
              <a:t>. </a:t>
            </a:r>
            <a:r>
              <a:rPr lang="ro-RO" altLang="en-US" dirty="0"/>
              <a:t>Lasă sechele, atrofii, poziții </a:t>
            </a:r>
            <a:r>
              <a:rPr lang="ro-RO" altLang="en-US" dirty="0" smtClean="0"/>
              <a:t>vicioase</a:t>
            </a:r>
            <a:endParaRPr lang="en-US" altLang="en-US" dirty="0" smtClean="0"/>
          </a:p>
          <a:p>
            <a:pPr>
              <a:spcBef>
                <a:spcPct val="0"/>
              </a:spcBef>
            </a:pPr>
            <a:r>
              <a:rPr lang="en-US" altLang="en-US" dirty="0" smtClean="0"/>
              <a:t>8. Pot </a:t>
            </a:r>
            <a:r>
              <a:rPr lang="en-US" altLang="en-US" dirty="0" err="1" smtClean="0"/>
              <a:t>retroceda</a:t>
            </a:r>
            <a:r>
              <a:rPr lang="en-US" altLang="en-US" dirty="0" smtClean="0"/>
              <a:t> – 3 </a:t>
            </a:r>
            <a:r>
              <a:rPr lang="en-US" altLang="en-US" dirty="0" err="1" smtClean="0"/>
              <a:t>luni</a:t>
            </a:r>
            <a:r>
              <a:rPr lang="en-US" altLang="en-US" dirty="0" smtClean="0"/>
              <a:t> (3 </a:t>
            </a:r>
            <a:r>
              <a:rPr lang="en-US" altLang="en-US" dirty="0" err="1" smtClean="0"/>
              <a:t>ani</a:t>
            </a:r>
            <a:r>
              <a:rPr lang="en-US" altLang="en-US" dirty="0" smtClean="0"/>
              <a:t>)</a:t>
            </a:r>
            <a:endParaRPr lang="ro-RO" altLang="en-US" dirty="0"/>
          </a:p>
          <a:p>
            <a:pPr>
              <a:spcBef>
                <a:spcPct val="0"/>
              </a:spcBef>
            </a:pPr>
            <a:endParaRPr lang="ro-RO" altLang="en-US" dirty="0">
              <a:solidFill>
                <a:srgbClr val="FFFF66"/>
              </a:solidFill>
            </a:endParaRPr>
          </a:p>
        </p:txBody>
      </p:sp>
      <p:pic>
        <p:nvPicPr>
          <p:cNvPr id="6" name="Picture 2" descr="Poliomyelitis pathogenesi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87927" y="1656662"/>
            <a:ext cx="4869873" cy="3285603"/>
          </a:xfrm>
          <a:prstGeom prst="rect">
            <a:avLst/>
          </a:prstGeom>
          <a:noFill/>
        </p:spPr>
      </p:pic>
    </p:spTree>
    <p:extLst>
      <p:ext uri="{BB962C8B-B14F-4D97-AF65-F5344CB8AC3E}">
        <p14:creationId xmlns:p14="http://schemas.microsoft.com/office/powerpoint/2010/main" val="166854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799"/>
            <a:ext cx="6629399" cy="523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399" y="290945"/>
            <a:ext cx="4038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MANIFESTARI CLINICE</a:t>
            </a:r>
            <a:endParaRPr lang="en-GB" sz="2400" b="1" dirty="0">
              <a:latin typeface="Times New Roman" panose="02020603050405020304" pitchFamily="18" charset="0"/>
              <a:cs typeface="Times New Roman" panose="02020603050405020304" pitchFamily="18" charset="0"/>
            </a:endParaRPr>
          </a:p>
        </p:txBody>
      </p:sp>
      <p:sp>
        <p:nvSpPr>
          <p:cNvPr id="4" name="TextBox 4"/>
          <p:cNvSpPr txBox="1">
            <a:spLocks noChangeArrowheads="1"/>
          </p:cNvSpPr>
          <p:nvPr/>
        </p:nvSpPr>
        <p:spPr bwMode="auto">
          <a:xfrm>
            <a:off x="6324600" y="2945003"/>
            <a:ext cx="27986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ro-RO" altLang="en-US" sz="1800" b="0" dirty="0">
                <a:cs typeface="Arial" charset="0"/>
              </a:rPr>
              <a:t>Incubația 3-35 zile (</a:t>
            </a:r>
            <a:r>
              <a:rPr lang="en-US" altLang="en-US" sz="1800" b="0" dirty="0" err="1">
                <a:cs typeface="Arial" charset="0"/>
              </a:rPr>
              <a:t>medie</a:t>
            </a:r>
            <a:r>
              <a:rPr lang="en-US" altLang="en-US" sz="1800" b="0" dirty="0">
                <a:cs typeface="Arial" charset="0"/>
              </a:rPr>
              <a:t> </a:t>
            </a:r>
            <a:r>
              <a:rPr lang="ro-RO" altLang="en-US" sz="1800" b="0" dirty="0">
                <a:cs typeface="Arial" charset="0"/>
              </a:rPr>
              <a:t>7-14)</a:t>
            </a:r>
            <a:endParaRPr lang="en-US" altLang="en-US" sz="1800" b="0" dirty="0">
              <a:cs typeface="Arial" charset="0"/>
            </a:endParaRPr>
          </a:p>
          <a:p>
            <a:pPr eaLnBrk="1" hangingPunct="1">
              <a:spcBef>
                <a:spcPct val="0"/>
              </a:spcBef>
              <a:buFontTx/>
              <a:buChar char="-"/>
            </a:pPr>
            <a:r>
              <a:rPr lang="en-US" altLang="en-US" sz="1800" b="0" dirty="0" err="1">
                <a:cs typeface="Arial" charset="0"/>
              </a:rPr>
              <a:t>Meningita</a:t>
            </a:r>
            <a:r>
              <a:rPr lang="en-US" altLang="en-US" sz="1800" b="0" dirty="0">
                <a:cs typeface="Arial" charset="0"/>
              </a:rPr>
              <a:t> – </a:t>
            </a:r>
            <a:r>
              <a:rPr lang="en-US" altLang="en-US" sz="1800" b="0" dirty="0" err="1">
                <a:cs typeface="Arial" charset="0"/>
              </a:rPr>
              <a:t>disociatie</a:t>
            </a:r>
            <a:r>
              <a:rPr lang="en-US" altLang="en-US" sz="1800" b="0" dirty="0">
                <a:cs typeface="Arial" charset="0"/>
              </a:rPr>
              <a:t> </a:t>
            </a:r>
            <a:r>
              <a:rPr lang="en-US" altLang="en-US" sz="1800" b="0" dirty="0" err="1">
                <a:cs typeface="Arial" charset="0"/>
              </a:rPr>
              <a:t>cito-albuminica</a:t>
            </a:r>
            <a:endParaRPr lang="ro-RO" altLang="en-US" sz="1800" b="0" dirty="0">
              <a:cs typeface="Arial" charset="0"/>
            </a:endParaRPr>
          </a:p>
        </p:txBody>
      </p:sp>
    </p:spTree>
    <p:extLst>
      <p:ext uri="{BB962C8B-B14F-4D97-AF65-F5344CB8AC3E}">
        <p14:creationId xmlns:p14="http://schemas.microsoft.com/office/powerpoint/2010/main" val="55746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609600"/>
            <a:ext cx="8458200" cy="556260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Stabiliti</a:t>
            </a:r>
            <a:r>
              <a:rPr lang="en-US" sz="2000" dirty="0">
                <a:latin typeface="Times New Roman" panose="02020603050405020304" pitchFamily="18" charset="0"/>
                <a:cs typeface="Times New Roman" panose="02020603050405020304" pitchFamily="18" charset="0"/>
              </a:rPr>
              <a:t> conform </a:t>
            </a:r>
            <a:r>
              <a:rPr lang="en-US" sz="2000" dirty="0" err="1">
                <a:latin typeface="Times New Roman" panose="02020603050405020304" pitchFamily="18" charset="0"/>
                <a:cs typeface="Times New Roman" panose="02020603050405020304" pitchFamily="18" charset="0"/>
              </a:rPr>
              <a:t>reprezentarii</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figura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C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D) forma </a:t>
            </a:r>
            <a:r>
              <a:rPr lang="en-US" sz="2000" dirty="0" err="1">
                <a:latin typeface="Times New Roman" panose="02020603050405020304" pitchFamily="18" charset="0"/>
                <a:cs typeface="Times New Roman" panose="02020603050405020304" pitchFamily="18" charset="0"/>
              </a:rPr>
              <a:t>clinica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boala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care o </a:t>
            </a:r>
            <a:r>
              <a:rPr lang="en-US" sz="2000" dirty="0" err="1">
                <a:latin typeface="Times New Roman" panose="02020603050405020304" pitchFamily="18" charset="0"/>
                <a:cs typeface="Times New Roman" panose="02020603050405020304" pitchFamily="18" charset="0"/>
              </a:rPr>
              <a:t>prezinta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pacientul</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II. Care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forma </a:t>
            </a:r>
            <a:r>
              <a:rPr lang="en-US" sz="2000" dirty="0" err="1">
                <a:latin typeface="Times New Roman" panose="02020603050405020304" pitchFamily="18" charset="0"/>
                <a:cs typeface="Times New Roman" panose="02020603050405020304" pitchFamily="18" charset="0"/>
              </a:rPr>
              <a:t>clinica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boala</a:t>
            </a:r>
            <a:r>
              <a:rPr lang="en-US" sz="2000" dirty="0">
                <a:latin typeface="Times New Roman" panose="02020603050405020304" pitchFamily="18" charset="0"/>
                <a:cs typeface="Times New Roman" panose="02020603050405020304" pitchFamily="18" charset="0"/>
              </a:rPr>
              <a:t> (conform </a:t>
            </a:r>
            <a:r>
              <a:rPr lang="en-US" sz="2000" dirty="0" err="1">
                <a:latin typeface="Times New Roman" panose="02020603050405020304" pitchFamily="18" charset="0"/>
                <a:cs typeface="Times New Roman" panose="02020603050405020304" pitchFamily="18" charset="0"/>
              </a:rPr>
              <a:t>reprezentarii</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figura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care a </a:t>
            </a:r>
            <a:r>
              <a:rPr lang="en-US" sz="2000" dirty="0" err="1">
                <a:latin typeface="Times New Roman" panose="02020603050405020304" pitchFamily="18" charset="0"/>
                <a:cs typeface="Times New Roman" panose="02020603050405020304" pitchFamily="18" charset="0"/>
              </a:rPr>
              <a:t>prezentat</a:t>
            </a:r>
            <a:r>
              <a:rPr lang="en-US" sz="2000" dirty="0">
                <a:latin typeface="Times New Roman" panose="02020603050405020304" pitchFamily="18" charset="0"/>
                <a:cs typeface="Times New Roman" panose="02020603050405020304" pitchFamily="18" charset="0"/>
              </a:rPr>
              <a:t>-o </a:t>
            </a:r>
            <a:r>
              <a:rPr lang="en-US" sz="2000" dirty="0" err="1">
                <a:latin typeface="Times New Roman" panose="02020603050405020304" pitchFamily="18" charset="0"/>
                <a:cs typeface="Times New Roman" panose="02020603050405020304" pitchFamily="18" charset="0"/>
              </a:rPr>
              <a:t>fratele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pacientului</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III. Care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forma </a:t>
            </a:r>
            <a:r>
              <a:rPr lang="en-US" sz="2000" dirty="0" err="1">
                <a:latin typeface="Times New Roman" panose="02020603050405020304" pitchFamily="18" charset="0"/>
                <a:cs typeface="Times New Roman" panose="02020603050405020304" pitchFamily="18" charset="0"/>
              </a:rPr>
              <a:t>clinica</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infectiei</a:t>
            </a:r>
            <a:r>
              <a:rPr lang="en-US" sz="2000" dirty="0">
                <a:latin typeface="Times New Roman" panose="02020603050405020304" pitchFamily="18" charset="0"/>
                <a:cs typeface="Times New Roman" panose="02020603050405020304" pitchFamily="18" charset="0"/>
              </a:rPr>
              <a:t> cu virus </a:t>
            </a:r>
            <a:r>
              <a:rPr lang="en-US" sz="2000" dirty="0" err="1">
                <a:latin typeface="Times New Roman" panose="02020603050405020304" pitchFamily="18" charset="0"/>
                <a:cs typeface="Times New Roman" panose="02020603050405020304" pitchFamily="18" charset="0"/>
              </a:rPr>
              <a:t>poliomielitic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reprezentata</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figura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frecvent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intalnita</a:t>
            </a:r>
            <a:r>
              <a:rPr lang="en-US" sz="2000" dirty="0">
                <a:latin typeface="Times New Roman" panose="02020603050405020304" pitchFamily="18" charset="0"/>
                <a:cs typeface="Times New Roman" panose="02020603050405020304" pitchFamily="18" charset="0"/>
              </a:rPr>
              <a:t> (90-95% din </a:t>
            </a:r>
            <a:r>
              <a:rPr lang="en-US" sz="2000" dirty="0" err="1">
                <a:latin typeface="Times New Roman" panose="02020603050405020304" pitchFamily="18" charset="0"/>
                <a:cs typeface="Times New Roman" panose="02020603050405020304" pitchFamily="18" charset="0"/>
              </a:rPr>
              <a:t>cazuri</a:t>
            </a:r>
            <a:r>
              <a:rPr lang="en-US"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Denumiti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produsele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biologice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reprezentate</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figura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cu </a:t>
            </a:r>
            <a:r>
              <a:rPr lang="en-US" sz="2000" dirty="0" err="1">
                <a:latin typeface="Times New Roman" panose="02020603050405020304" pitchFamily="18" charset="0"/>
                <a:cs typeface="Times New Roman" panose="02020603050405020304" pitchFamily="18" charset="0"/>
              </a:rPr>
              <a:t>a,b,c,d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recoltate</a:t>
            </a:r>
            <a:r>
              <a:rPr lang="en-US" sz="2000" dirty="0">
                <a:latin typeface="Times New Roman" panose="02020603050405020304" pitchFamily="18" charset="0"/>
                <a:cs typeface="Times New Roman" panose="02020603050405020304" pitchFamily="18" charset="0"/>
              </a:rPr>
              <a:t> de la </a:t>
            </a:r>
            <a:r>
              <a:rPr lang="en-US" sz="2000" dirty="0" err="1">
                <a:latin typeface="Times New Roman" panose="02020603050405020304" pitchFamily="18" charset="0"/>
                <a:cs typeface="Times New Roman" panose="02020603050405020304" pitchFamily="18" charset="0"/>
              </a:rPr>
              <a:t>pacient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confirmarea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diagnosticului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poliomielita</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sym typeface="Symbol"/>
              </a:rPr>
              <a:t></a:t>
            </a:r>
            <a:r>
              <a:rPr lang="en-US" sz="2000" dirty="0">
                <a:latin typeface="Times New Roman" panose="02020603050405020304" pitchFamily="18" charset="0"/>
                <a:cs typeface="Times New Roman" panose="02020603050405020304" pitchFamily="18" charset="0"/>
              </a:rPr>
              <a:t> In care din </a:t>
            </a:r>
            <a:r>
              <a:rPr lang="en-US" sz="2000" dirty="0" err="1">
                <a:latin typeface="Times New Roman" panose="02020603050405020304" pitchFamily="18" charset="0"/>
                <a:cs typeface="Times New Roman" panose="02020603050405020304" pitchFamily="18" charset="0"/>
              </a:rPr>
              <a:t>produsele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patologice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a,b,c,d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virusul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poate</a:t>
            </a:r>
            <a:r>
              <a:rPr lang="en-US" sz="2000" dirty="0">
                <a:latin typeface="Times New Roman" panose="02020603050405020304" pitchFamily="18" charset="0"/>
                <a:cs typeface="Times New Roman" panose="02020603050405020304" pitchFamily="18" charset="0"/>
              </a:rPr>
              <a:t> fi </a:t>
            </a:r>
            <a:r>
              <a:rPr lang="en-US" sz="2000" dirty="0" err="1">
                <a:latin typeface="Times New Roman" panose="02020603050405020304" pitchFamily="18" charset="0"/>
                <a:cs typeface="Times New Roman" panose="02020603050405020304" pitchFamily="18" charset="0"/>
              </a:rPr>
              <a:t>excretat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pana</a:t>
            </a:r>
            <a:r>
              <a:rPr lang="en-US" sz="2000" dirty="0">
                <a:latin typeface="Times New Roman" panose="02020603050405020304" pitchFamily="18" charset="0"/>
                <a:cs typeface="Times New Roman" panose="02020603050405020304" pitchFamily="18" charset="0"/>
              </a:rPr>
              <a:t> la 3 </a:t>
            </a:r>
            <a:r>
              <a:rPr lang="en-US" sz="2000" dirty="0" err="1">
                <a:latin typeface="Times New Roman" panose="02020603050405020304" pitchFamily="18" charset="0"/>
                <a:cs typeface="Times New Roman" panose="02020603050405020304" pitchFamily="18" charset="0"/>
              </a:rPr>
              <a:t>luni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zile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necesitand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masuri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dezinfectie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preveni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transmiterea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bolii</a:t>
            </a:r>
            <a:r>
              <a:rPr lang="en-US"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74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7" y="1219200"/>
            <a:ext cx="8229600" cy="4525963"/>
          </a:xfrm>
        </p:spPr>
        <p:txBody>
          <a:bodyPr/>
          <a:lstStyle/>
          <a:p>
            <a:pPr marL="0" indent="0">
              <a:buNone/>
            </a:pPr>
            <a:r>
              <a:rPr lang="en-US" dirty="0" err="1"/>
              <a:t>Enumerati</a:t>
            </a:r>
            <a:r>
              <a:rPr lang="en-US" dirty="0"/>
              <a:t> </a:t>
            </a:r>
            <a:r>
              <a:rPr lang="en-US" dirty="0" err="1"/>
              <a:t>afirmatiile</a:t>
            </a:r>
            <a:r>
              <a:rPr lang="en-US" dirty="0"/>
              <a:t> </a:t>
            </a:r>
            <a:r>
              <a:rPr lang="en-US" dirty="0" err="1"/>
              <a:t>corecte</a:t>
            </a:r>
            <a:r>
              <a:rPr lang="en-US" dirty="0"/>
              <a:t> </a:t>
            </a:r>
            <a:r>
              <a:rPr lang="en-US" dirty="0" err="1"/>
              <a:t>referitoare</a:t>
            </a:r>
            <a:r>
              <a:rPr lang="en-US" dirty="0"/>
              <a:t> la </a:t>
            </a:r>
            <a:r>
              <a:rPr lang="en-US" dirty="0" err="1"/>
              <a:t>caracteristicile</a:t>
            </a:r>
            <a:r>
              <a:rPr lang="en-US" dirty="0"/>
              <a:t> </a:t>
            </a:r>
            <a:r>
              <a:rPr lang="en-US" dirty="0" err="1"/>
              <a:t>paraliziei</a:t>
            </a:r>
            <a:r>
              <a:rPr lang="en-US" dirty="0"/>
              <a:t> in </a:t>
            </a:r>
            <a:r>
              <a:rPr lang="en-US" dirty="0" err="1"/>
              <a:t>poliomielita</a:t>
            </a:r>
            <a:endParaRPr lang="en-GB" dirty="0"/>
          </a:p>
        </p:txBody>
      </p:sp>
      <p:sp>
        <p:nvSpPr>
          <p:cNvPr id="4" name="Content Placeholder 2"/>
          <p:cNvSpPr txBox="1">
            <a:spLocks/>
          </p:cNvSpPr>
          <p:nvPr/>
        </p:nvSpPr>
        <p:spPr>
          <a:xfrm>
            <a:off x="644236" y="2895600"/>
            <a:ext cx="6400800" cy="31543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t>a) </a:t>
            </a:r>
            <a:r>
              <a:rPr lang="en-GB" b="1" dirty="0" err="1" smtClean="0"/>
              <a:t>hipertonie</a:t>
            </a:r>
            <a:r>
              <a:rPr lang="en-GB" b="1" dirty="0" smtClean="0"/>
              <a:t> </a:t>
            </a:r>
            <a:r>
              <a:rPr lang="en-GB" b="1" dirty="0" err="1" smtClean="0"/>
              <a:t>musculara</a:t>
            </a:r>
            <a:endParaRPr lang="en-GB" dirty="0" smtClean="0"/>
          </a:p>
          <a:p>
            <a:pPr marL="0" indent="0">
              <a:buNone/>
            </a:pPr>
            <a:r>
              <a:rPr lang="en-GB" b="1" dirty="0" smtClean="0"/>
              <a:t>b) ROT </a:t>
            </a:r>
            <a:r>
              <a:rPr lang="en-GB" b="1" dirty="0" err="1" smtClean="0"/>
              <a:t>mult</a:t>
            </a:r>
            <a:r>
              <a:rPr lang="en-GB" b="1" dirty="0" smtClean="0"/>
              <a:t> </a:t>
            </a:r>
            <a:r>
              <a:rPr lang="en-GB" b="1" dirty="0" err="1" smtClean="0"/>
              <a:t>diminuate</a:t>
            </a:r>
            <a:endParaRPr lang="en-GB" dirty="0" smtClean="0"/>
          </a:p>
          <a:p>
            <a:pPr marL="0" indent="0">
              <a:buNone/>
            </a:pPr>
            <a:r>
              <a:rPr lang="en-GB" b="1" dirty="0" smtClean="0"/>
              <a:t>c) </a:t>
            </a:r>
            <a:r>
              <a:rPr lang="en-GB" b="1" dirty="0" err="1" smtClean="0"/>
              <a:t>paralizii</a:t>
            </a:r>
            <a:r>
              <a:rPr lang="en-GB" b="1" dirty="0" smtClean="0"/>
              <a:t> </a:t>
            </a:r>
            <a:r>
              <a:rPr lang="en-GB" b="1" dirty="0" err="1" smtClean="0"/>
              <a:t>asimetrice</a:t>
            </a:r>
            <a:endParaRPr lang="en-GB" dirty="0" smtClean="0"/>
          </a:p>
          <a:p>
            <a:pPr marL="0" indent="0">
              <a:buNone/>
            </a:pPr>
            <a:r>
              <a:rPr lang="en-GB" b="1" dirty="0" smtClean="0"/>
              <a:t>d) </a:t>
            </a:r>
            <a:r>
              <a:rPr lang="en-GB" b="1" dirty="0" err="1" smtClean="0"/>
              <a:t>diminuarea</a:t>
            </a:r>
            <a:r>
              <a:rPr lang="en-GB" b="1" dirty="0" smtClean="0"/>
              <a:t> </a:t>
            </a:r>
            <a:r>
              <a:rPr lang="en-GB" b="1" dirty="0" err="1" smtClean="0"/>
              <a:t>sensibilitatii</a:t>
            </a:r>
            <a:r>
              <a:rPr lang="en-GB" b="1" dirty="0" smtClean="0"/>
              <a:t> </a:t>
            </a:r>
            <a:r>
              <a:rPr lang="en-GB" b="1" dirty="0" err="1" smtClean="0"/>
              <a:t>cutanate</a:t>
            </a:r>
            <a:r>
              <a:rPr lang="en-GB" b="1" dirty="0" smtClean="0"/>
              <a:t> locale</a:t>
            </a:r>
            <a:endParaRPr lang="en-GB" dirty="0" smtClean="0"/>
          </a:p>
          <a:p>
            <a:pPr marL="0" indent="0">
              <a:buNone/>
            </a:pPr>
            <a:r>
              <a:rPr lang="en-GB" b="1" dirty="0" smtClean="0"/>
              <a:t>e) nu </a:t>
            </a:r>
            <a:r>
              <a:rPr lang="en-GB" b="1" dirty="0" err="1" smtClean="0"/>
              <a:t>retrocedeaza</a:t>
            </a:r>
            <a:endParaRPr lang="en-GB" dirty="0" smtClean="0"/>
          </a:p>
          <a:p>
            <a:pPr marL="0" indent="0">
              <a:buNone/>
            </a:pPr>
            <a:r>
              <a:rPr lang="en-GB" b="1" dirty="0" smtClean="0"/>
              <a:t>f) pot fi </a:t>
            </a:r>
            <a:r>
              <a:rPr lang="en-GB" b="1" dirty="0" err="1" smtClean="0"/>
              <a:t>urmate</a:t>
            </a:r>
            <a:r>
              <a:rPr lang="en-GB" b="1" dirty="0" smtClean="0"/>
              <a:t> de </a:t>
            </a:r>
            <a:r>
              <a:rPr lang="en-GB" b="1" dirty="0" err="1" smtClean="0"/>
              <a:t>sechele</a:t>
            </a:r>
            <a:endParaRPr lang="en-GB" b="1" dirty="0" smtClean="0"/>
          </a:p>
          <a:p>
            <a:pPr marL="0" indent="0">
              <a:buNone/>
            </a:pPr>
            <a:r>
              <a:rPr lang="en-US" b="1" dirty="0" smtClean="0"/>
              <a:t>g) </a:t>
            </a:r>
            <a:r>
              <a:rPr lang="en-US" b="1" dirty="0" err="1" smtClean="0"/>
              <a:t>Babinsky</a:t>
            </a:r>
            <a:r>
              <a:rPr lang="en-US" b="1" dirty="0" smtClean="0"/>
              <a:t> </a:t>
            </a:r>
            <a:r>
              <a:rPr lang="en-US" b="1" dirty="0" err="1" smtClean="0"/>
              <a:t>prezent</a:t>
            </a:r>
            <a:r>
              <a:rPr lang="en-US" b="1" dirty="0" smtClean="0"/>
              <a:t> unilateral</a:t>
            </a:r>
            <a:endParaRPr lang="en-GB" dirty="0" smtClean="0"/>
          </a:p>
          <a:p>
            <a:endParaRPr lang="en-GB" dirty="0"/>
          </a:p>
        </p:txBody>
      </p:sp>
    </p:spTree>
    <p:extLst>
      <p:ext uri="{BB962C8B-B14F-4D97-AF65-F5344CB8AC3E}">
        <p14:creationId xmlns:p14="http://schemas.microsoft.com/office/powerpoint/2010/main" val="404394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Caz clinic</a:t>
            </a:r>
            <a:endParaRPr lang="en-GB" dirty="0"/>
          </a:p>
        </p:txBody>
      </p:sp>
      <p:sp>
        <p:nvSpPr>
          <p:cNvPr id="3" name="Content Placeholder 2"/>
          <p:cNvSpPr>
            <a:spLocks noGrp="1"/>
          </p:cNvSpPr>
          <p:nvPr>
            <p:ph idx="1"/>
          </p:nvPr>
        </p:nvSpPr>
        <p:spPr/>
        <p:txBody>
          <a:bodyPr/>
          <a:lstStyle/>
          <a:p>
            <a:r>
              <a:rPr lang="en-US" b="1" dirty="0" err="1"/>
              <a:t>Adinel</a:t>
            </a:r>
            <a:r>
              <a:rPr lang="en-US" b="1" dirty="0"/>
              <a:t> </a:t>
            </a:r>
            <a:r>
              <a:rPr lang="en-US" b="1" dirty="0" err="1"/>
              <a:t>în</a:t>
            </a:r>
            <a:r>
              <a:rPr lang="en-US" b="1" dirty="0"/>
              <a:t> </a:t>
            </a:r>
            <a:r>
              <a:rPr lang="en-US" b="1" dirty="0" err="1"/>
              <a:t>vârstă</a:t>
            </a:r>
            <a:r>
              <a:rPr lang="en-US" b="1" dirty="0"/>
              <a:t> de 7 </a:t>
            </a:r>
            <a:r>
              <a:rPr lang="en-US" b="1" dirty="0" err="1"/>
              <a:t>ani</a:t>
            </a:r>
            <a:r>
              <a:rPr lang="en-US" b="1" dirty="0"/>
              <a:t>, </a:t>
            </a:r>
            <a:r>
              <a:rPr lang="en-US" b="1" dirty="0" err="1"/>
              <a:t>este</a:t>
            </a:r>
            <a:r>
              <a:rPr lang="en-US" b="1" dirty="0"/>
              <a:t> </a:t>
            </a:r>
            <a:r>
              <a:rPr lang="en-US" b="1" dirty="0" err="1"/>
              <a:t>adus</a:t>
            </a:r>
            <a:r>
              <a:rPr lang="en-US" b="1" dirty="0"/>
              <a:t> de </a:t>
            </a:r>
            <a:r>
              <a:rPr lang="en-US" b="1" dirty="0" err="1"/>
              <a:t>tatăl</a:t>
            </a:r>
            <a:r>
              <a:rPr lang="en-US" b="1" dirty="0"/>
              <a:t> </a:t>
            </a:r>
            <a:r>
              <a:rPr lang="en-US" b="1" dirty="0" err="1"/>
              <a:t>său</a:t>
            </a:r>
            <a:r>
              <a:rPr lang="en-US" b="1" dirty="0"/>
              <a:t> </a:t>
            </a:r>
            <a:r>
              <a:rPr lang="en-US" b="1" dirty="0" err="1"/>
              <a:t>pentru</a:t>
            </a:r>
            <a:r>
              <a:rPr lang="en-US" b="1" dirty="0"/>
              <a:t> </a:t>
            </a:r>
            <a:r>
              <a:rPr lang="en-US" b="1" dirty="0" err="1"/>
              <a:t>subfebrilitate</a:t>
            </a:r>
            <a:r>
              <a:rPr lang="en-US" b="1" dirty="0"/>
              <a:t>, </a:t>
            </a:r>
            <a:r>
              <a:rPr lang="en-US" b="1" dirty="0" err="1"/>
              <a:t>perioade</a:t>
            </a:r>
            <a:r>
              <a:rPr lang="en-US" b="1" dirty="0"/>
              <a:t> de </a:t>
            </a:r>
            <a:r>
              <a:rPr lang="en-US" b="1" dirty="0" err="1"/>
              <a:t>agresivitate</a:t>
            </a:r>
            <a:r>
              <a:rPr lang="en-US" b="1" dirty="0"/>
              <a:t> cu </a:t>
            </a:r>
            <a:r>
              <a:rPr lang="en-US" b="1" dirty="0" err="1"/>
              <a:t>halucinații</a:t>
            </a:r>
            <a:r>
              <a:rPr lang="en-US" b="1" dirty="0"/>
              <a:t>, </a:t>
            </a:r>
            <a:r>
              <a:rPr lang="en-US" b="1" dirty="0" err="1"/>
              <a:t>hipersalivație</a:t>
            </a:r>
            <a:r>
              <a:rPr lang="en-US" b="1" dirty="0"/>
              <a:t>, </a:t>
            </a:r>
            <a:r>
              <a:rPr lang="en-US" b="1" dirty="0" err="1"/>
              <a:t>repulsie</a:t>
            </a:r>
            <a:r>
              <a:rPr lang="en-US" b="1" dirty="0"/>
              <a:t> </a:t>
            </a:r>
            <a:r>
              <a:rPr lang="en-US" b="1" dirty="0" err="1"/>
              <a:t>față</a:t>
            </a:r>
            <a:r>
              <a:rPr lang="en-US" b="1" dirty="0"/>
              <a:t> de </a:t>
            </a:r>
            <a:r>
              <a:rPr lang="en-US" b="1" dirty="0" err="1"/>
              <a:t>apă</a:t>
            </a:r>
            <a:r>
              <a:rPr lang="en-US" b="1" dirty="0"/>
              <a:t> </a:t>
            </a:r>
            <a:r>
              <a:rPr lang="en-US" b="1" dirty="0" err="1"/>
              <a:t>și</a:t>
            </a:r>
            <a:r>
              <a:rPr lang="en-US" b="1" dirty="0"/>
              <a:t> </a:t>
            </a:r>
            <a:r>
              <a:rPr lang="en-US" b="1" dirty="0" err="1"/>
              <a:t>spasme</a:t>
            </a:r>
            <a:r>
              <a:rPr lang="en-US" b="1" dirty="0"/>
              <a:t> </a:t>
            </a:r>
            <a:r>
              <a:rPr lang="en-US" b="1" dirty="0" err="1"/>
              <a:t>faringiene</a:t>
            </a:r>
            <a:r>
              <a:rPr lang="en-US" b="1" dirty="0"/>
              <a:t> </a:t>
            </a:r>
            <a:r>
              <a:rPr lang="en-US" b="1" dirty="0" err="1"/>
              <a:t>declanșate</a:t>
            </a:r>
            <a:r>
              <a:rPr lang="en-US" b="1" dirty="0"/>
              <a:t> de </a:t>
            </a:r>
            <a:r>
              <a:rPr lang="en-US" b="1" dirty="0" err="1"/>
              <a:t>curenții</a:t>
            </a:r>
            <a:r>
              <a:rPr lang="en-US" b="1" dirty="0"/>
              <a:t> de </a:t>
            </a:r>
            <a:r>
              <a:rPr lang="en-US" b="1" dirty="0" err="1"/>
              <a:t>aer</a:t>
            </a:r>
            <a:r>
              <a:rPr lang="en-US" b="1" dirty="0"/>
              <a:t>. </a:t>
            </a:r>
            <a:r>
              <a:rPr lang="en-US" b="1" dirty="0" err="1"/>
              <a:t>Copilul</a:t>
            </a:r>
            <a:r>
              <a:rPr lang="en-US" b="1" dirty="0"/>
              <a:t> a </a:t>
            </a:r>
            <a:r>
              <a:rPr lang="en-US" b="1" dirty="0" err="1"/>
              <a:t>fost</a:t>
            </a:r>
            <a:r>
              <a:rPr lang="en-US" b="1" dirty="0"/>
              <a:t> cu 3 </a:t>
            </a:r>
            <a:r>
              <a:rPr lang="en-US" b="1" dirty="0" err="1"/>
              <a:t>săptămâni</a:t>
            </a:r>
            <a:r>
              <a:rPr lang="en-US" b="1" dirty="0"/>
              <a:t> anterior, </a:t>
            </a:r>
            <a:r>
              <a:rPr lang="en-US" b="1" dirty="0" err="1"/>
              <a:t>împreună</a:t>
            </a:r>
            <a:r>
              <a:rPr lang="en-US" b="1" dirty="0"/>
              <a:t> cu </a:t>
            </a:r>
            <a:r>
              <a:rPr lang="en-US" b="1" dirty="0" err="1"/>
              <a:t>prietenii</a:t>
            </a:r>
            <a:r>
              <a:rPr lang="en-US" b="1" dirty="0"/>
              <a:t> </a:t>
            </a:r>
            <a:r>
              <a:rPr lang="en-US" b="1" dirty="0" err="1"/>
              <a:t>săi</a:t>
            </a:r>
            <a:r>
              <a:rPr lang="en-US" b="1" dirty="0"/>
              <a:t> </a:t>
            </a:r>
            <a:r>
              <a:rPr lang="en-US" b="1" dirty="0" err="1"/>
              <a:t>într</a:t>
            </a:r>
            <a:r>
              <a:rPr lang="en-US" b="1" dirty="0"/>
              <a:t>-o </a:t>
            </a:r>
            <a:r>
              <a:rPr lang="en-US" b="1" dirty="0" err="1"/>
              <a:t>peșteră</a:t>
            </a:r>
            <a:r>
              <a:rPr lang="en-US" b="1" dirty="0"/>
              <a:t>, </a:t>
            </a:r>
            <a:r>
              <a:rPr lang="en-US" b="1" dirty="0" err="1"/>
              <a:t>fiind</a:t>
            </a:r>
            <a:r>
              <a:rPr lang="en-US" b="1" dirty="0"/>
              <a:t> </a:t>
            </a:r>
            <a:r>
              <a:rPr lang="en-US" b="1" dirty="0" err="1"/>
              <a:t>mușcat</a:t>
            </a:r>
            <a:r>
              <a:rPr lang="en-US" b="1" dirty="0"/>
              <a:t> la </a:t>
            </a:r>
            <a:r>
              <a:rPr lang="en-US" b="1" dirty="0" err="1"/>
              <a:t>nivelul</a:t>
            </a:r>
            <a:r>
              <a:rPr lang="en-US" b="1" dirty="0"/>
              <a:t> </a:t>
            </a:r>
            <a:r>
              <a:rPr lang="en-US" b="1" dirty="0" err="1"/>
              <a:t>feței</a:t>
            </a:r>
            <a:r>
              <a:rPr lang="en-US" b="1" dirty="0"/>
              <a:t> de un </a:t>
            </a:r>
            <a:r>
              <a:rPr lang="en-US" b="1" dirty="0" err="1"/>
              <a:t>liliac</a:t>
            </a:r>
            <a:r>
              <a:rPr lang="en-US" b="1" dirty="0"/>
              <a:t>. </a:t>
            </a:r>
            <a:endParaRPr lang="en-GB" dirty="0"/>
          </a:p>
        </p:txBody>
      </p:sp>
    </p:spTree>
    <p:extLst>
      <p:ext uri="{BB962C8B-B14F-4D97-AF65-F5344CB8AC3E}">
        <p14:creationId xmlns:p14="http://schemas.microsoft.com/office/powerpoint/2010/main" val="265232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8600"/>
            <a:ext cx="8001000" cy="618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8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40000" lnSpcReduction="20000"/>
          </a:bodyPr>
          <a:lstStyle/>
          <a:p>
            <a:r>
              <a:rPr lang="en-GB" sz="5000" i="1" dirty="0">
                <a:latin typeface="Times New Roman" panose="02020603050405020304" pitchFamily="18" charset="0"/>
                <a:cs typeface="Times New Roman" panose="02020603050405020304" pitchFamily="18" charset="0"/>
              </a:rPr>
              <a:t>Franklin Delano Roosevelt (FDR) </a:t>
            </a:r>
            <a:r>
              <a:rPr lang="en-GB" sz="5000" i="1" dirty="0" err="1">
                <a:latin typeface="Times New Roman" panose="02020603050405020304" pitchFamily="18" charset="0"/>
                <a:cs typeface="Times New Roman" panose="02020603050405020304" pitchFamily="18" charset="0"/>
              </a:rPr>
              <a:t>este</a:t>
            </a:r>
            <a:r>
              <a:rPr lang="en-GB" sz="5000" i="1" dirty="0">
                <a:latin typeface="Times New Roman" panose="02020603050405020304" pitchFamily="18" charset="0"/>
                <a:cs typeface="Times New Roman" panose="02020603050405020304" pitchFamily="18" charset="0"/>
              </a:rPr>
              <a:t> un </a:t>
            </a:r>
            <a:r>
              <a:rPr lang="en-GB" sz="5000" i="1" dirty="0" err="1">
                <a:latin typeface="Times New Roman" panose="02020603050405020304" pitchFamily="18" charset="0"/>
                <a:cs typeface="Times New Roman" panose="02020603050405020304" pitchFamily="18" charset="0"/>
              </a:rPr>
              <a:t>fost</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preşedinte</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american</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singurul</a:t>
            </a:r>
            <a:r>
              <a:rPr lang="en-GB" sz="5000" i="1" dirty="0">
                <a:latin typeface="Times New Roman" panose="02020603050405020304" pitchFamily="18" charset="0"/>
                <a:cs typeface="Times New Roman" panose="02020603050405020304" pitchFamily="18" charset="0"/>
              </a:rPr>
              <a:t> </a:t>
            </a:r>
            <a:r>
              <a:rPr lang="en-GB" sz="5000" i="1" dirty="0" smtClean="0">
                <a:latin typeface="Times New Roman" panose="02020603050405020304" pitchFamily="18" charset="0"/>
                <a:cs typeface="Times New Roman" panose="02020603050405020304" pitchFamily="18" charset="0"/>
              </a:rPr>
              <a:t>cu </a:t>
            </a:r>
            <a:r>
              <a:rPr lang="vi-VN" sz="5000" i="1" dirty="0" smtClean="0">
                <a:latin typeface="Times New Roman" panose="02020603050405020304" pitchFamily="18" charset="0"/>
                <a:cs typeface="Times New Roman" panose="02020603050405020304" pitchFamily="18" charset="0"/>
              </a:rPr>
              <a:t>patru </a:t>
            </a:r>
            <a:r>
              <a:rPr lang="vi-VN" sz="5000" i="1" dirty="0">
                <a:latin typeface="Times New Roman" panose="02020603050405020304" pitchFamily="18" charset="0"/>
                <a:cs typeface="Times New Roman" panose="02020603050405020304" pitchFamily="18" charset="0"/>
              </a:rPr>
              <a:t>mandate) ce şi-a desfăsurat mare parte din viaţă ţintuit într-un scaun cu rotile, </a:t>
            </a:r>
            <a:r>
              <a:rPr lang="vi-VN" sz="5000" i="1" dirty="0" smtClean="0">
                <a:latin typeface="Times New Roman" panose="02020603050405020304" pitchFamily="18" charset="0"/>
                <a:cs typeface="Times New Roman" panose="02020603050405020304" pitchFamily="18" charset="0"/>
              </a:rPr>
              <a:t>în</a:t>
            </a:r>
            <a:r>
              <a:rPr lang="en-US" sz="5000" i="1" dirty="0" smtClean="0">
                <a:latin typeface="Times New Roman" panose="02020603050405020304" pitchFamily="18" charset="0"/>
                <a:cs typeface="Times New Roman" panose="02020603050405020304" pitchFamily="18" charset="0"/>
              </a:rPr>
              <a:t> </a:t>
            </a:r>
            <a:r>
              <a:rPr lang="en-GB" sz="5000" i="1" dirty="0" err="1" smtClean="0">
                <a:latin typeface="Times New Roman" panose="02020603050405020304" pitchFamily="18" charset="0"/>
                <a:cs typeface="Times New Roman" panose="02020603050405020304" pitchFamily="18" charset="0"/>
              </a:rPr>
              <a:t>urma</a:t>
            </a:r>
            <a:r>
              <a:rPr lang="en-GB" sz="5000" i="1" dirty="0" smtClean="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unei</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suferinţe</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paralitice</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Boala</a:t>
            </a:r>
            <a:r>
              <a:rPr lang="en-GB" sz="5000" i="1" dirty="0">
                <a:latin typeface="Times New Roman" panose="02020603050405020304" pitchFamily="18" charset="0"/>
                <a:cs typeface="Times New Roman" panose="02020603050405020304" pitchFamily="18" charset="0"/>
              </a:rPr>
              <a:t> a </a:t>
            </a:r>
            <a:r>
              <a:rPr lang="en-GB" sz="5000" i="1" dirty="0" err="1">
                <a:latin typeface="Times New Roman" panose="02020603050405020304" pitchFamily="18" charset="0"/>
                <a:cs typeface="Times New Roman" panose="02020603050405020304" pitchFamily="18" charset="0"/>
              </a:rPr>
              <a:t>debutat</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brusc</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în</a:t>
            </a:r>
            <a:r>
              <a:rPr lang="en-GB" sz="5000" i="1" dirty="0">
                <a:latin typeface="Times New Roman" panose="02020603050405020304" pitchFamily="18" charset="0"/>
                <a:cs typeface="Times New Roman" panose="02020603050405020304" pitchFamily="18" charset="0"/>
              </a:rPr>
              <a:t> 10 august 1921 cu </a:t>
            </a:r>
            <a:r>
              <a:rPr lang="en-GB" sz="5000" i="1" dirty="0" err="1">
                <a:latin typeface="Times New Roman" panose="02020603050405020304" pitchFamily="18" charset="0"/>
                <a:cs typeface="Times New Roman" panose="02020603050405020304" pitchFamily="18" charset="0"/>
              </a:rPr>
              <a:t>frisoane</a:t>
            </a:r>
            <a:r>
              <a:rPr lang="en-GB" sz="5000" i="1" dirty="0">
                <a:latin typeface="Times New Roman" panose="02020603050405020304" pitchFamily="18" charset="0"/>
                <a:cs typeface="Times New Roman" panose="02020603050405020304" pitchFamily="18" charset="0"/>
              </a:rPr>
              <a:t> </a:t>
            </a:r>
            <a:r>
              <a:rPr lang="en-GB" sz="5000" i="1" dirty="0" err="1" smtClean="0">
                <a:latin typeface="Times New Roman" panose="02020603050405020304" pitchFamily="18" charset="0"/>
                <a:cs typeface="Times New Roman" panose="02020603050405020304" pitchFamily="18" charset="0"/>
              </a:rPr>
              <a:t>în</a:t>
            </a:r>
            <a:r>
              <a:rPr lang="en-GB"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timpul </a:t>
            </a:r>
            <a:r>
              <a:rPr lang="vi-VN" sz="5000" i="1" dirty="0">
                <a:latin typeface="Times New Roman" panose="02020603050405020304" pitchFamily="18" charset="0"/>
                <a:cs typeface="Times New Roman" panose="02020603050405020304" pitchFamily="18" charset="0"/>
              </a:rPr>
              <a:t>nopţii. A doua zi FDR era febril şi prezenta slăbiciune musculara la </a:t>
            </a:r>
            <a:r>
              <a:rPr lang="vi-VN" sz="5000" i="1" dirty="0" smtClean="0">
                <a:latin typeface="Times New Roman" panose="02020603050405020304" pitchFamily="18" charset="0"/>
                <a:cs typeface="Times New Roman" panose="02020603050405020304" pitchFamily="18" charset="0"/>
              </a:rPr>
              <a:t>nivelul</a:t>
            </a:r>
            <a:r>
              <a:rPr lang="en-US"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ambelor </a:t>
            </a:r>
            <a:r>
              <a:rPr lang="vi-VN" sz="5000" i="1" dirty="0">
                <a:latin typeface="Times New Roman" panose="02020603050405020304" pitchFamily="18" charset="0"/>
                <a:cs typeface="Times New Roman" panose="02020603050405020304" pitchFamily="18" charset="0"/>
              </a:rPr>
              <a:t>membre inferioare; în după-amiaza aceleiaşi zile unul dintre picioare </a:t>
            </a:r>
            <a:r>
              <a:rPr lang="vi-VN" sz="5000" i="1" dirty="0" smtClean="0">
                <a:latin typeface="Times New Roman" panose="02020603050405020304" pitchFamily="18" charset="0"/>
                <a:cs typeface="Times New Roman" panose="02020603050405020304" pitchFamily="18" charset="0"/>
              </a:rPr>
              <a:t>era</a:t>
            </a:r>
            <a:r>
              <a:rPr lang="en-US"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paralizat</a:t>
            </a:r>
            <a:r>
              <a:rPr lang="vi-VN" sz="5000" i="1" dirty="0">
                <a:latin typeface="Times New Roman" panose="02020603050405020304" pitchFamily="18" charset="0"/>
                <a:cs typeface="Times New Roman" panose="02020603050405020304" pitchFamily="18" charset="0"/>
              </a:rPr>
              <a:t>, iar temperatura corporală a ajuns la 39 grade Celsius. În 12 august </a:t>
            </a:r>
            <a:r>
              <a:rPr lang="vi-VN" sz="5000" i="1" dirty="0" smtClean="0">
                <a:latin typeface="Times New Roman" panose="02020603050405020304" pitchFamily="18" charset="0"/>
                <a:cs typeface="Times New Roman" panose="02020603050405020304" pitchFamily="18" charset="0"/>
              </a:rPr>
              <a:t>ambele</a:t>
            </a:r>
            <a:r>
              <a:rPr lang="en-US"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picioare </a:t>
            </a:r>
            <a:r>
              <a:rPr lang="vi-VN" sz="5000" i="1" dirty="0">
                <a:latin typeface="Times New Roman" panose="02020603050405020304" pitchFamily="18" charset="0"/>
                <a:cs typeface="Times New Roman" panose="02020603050405020304" pitchFamily="18" charset="0"/>
              </a:rPr>
              <a:t>prezentau paralizie flască şi au apărut slăbiciuni musculare la nivelul spatelui </a:t>
            </a:r>
            <a:r>
              <a:rPr lang="vi-VN" sz="5000" i="1" dirty="0" smtClean="0">
                <a:latin typeface="Times New Roman" panose="02020603050405020304" pitchFamily="18" charset="0"/>
                <a:cs typeface="Times New Roman" panose="02020603050405020304" pitchFamily="18" charset="0"/>
              </a:rPr>
              <a:t>şi</a:t>
            </a:r>
            <a:r>
              <a:rPr lang="en-US"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membrelor </a:t>
            </a:r>
            <a:r>
              <a:rPr lang="vi-VN" sz="5000" i="1" dirty="0">
                <a:latin typeface="Times New Roman" panose="02020603050405020304" pitchFamily="18" charset="0"/>
                <a:cs typeface="Times New Roman" panose="02020603050405020304" pitchFamily="18" charset="0"/>
              </a:rPr>
              <a:t>superioare; de aemenea FDR a prezentat pareză a vezicii urinare (</a:t>
            </a:r>
            <a:r>
              <a:rPr lang="vi-VN" sz="5000" i="1" dirty="0" smtClean="0">
                <a:latin typeface="Times New Roman" panose="02020603050405020304" pitchFamily="18" charset="0"/>
                <a:cs typeface="Times New Roman" panose="02020603050405020304" pitchFamily="18" charset="0"/>
              </a:rPr>
              <a:t>necesitănd</a:t>
            </a:r>
            <a:r>
              <a:rPr lang="en-US" sz="5000" i="1" dirty="0" smtClean="0">
                <a:latin typeface="Times New Roman" panose="02020603050405020304" pitchFamily="18" charset="0"/>
                <a:cs typeface="Times New Roman" panose="02020603050405020304" pitchFamily="18" charset="0"/>
              </a:rPr>
              <a:t> </a:t>
            </a:r>
            <a:r>
              <a:rPr lang="en-GB" sz="5000" i="1" dirty="0" err="1" smtClean="0">
                <a:latin typeface="Times New Roman" panose="02020603050405020304" pitchFamily="18" charset="0"/>
                <a:cs typeface="Times New Roman" panose="02020603050405020304" pitchFamily="18" charset="0"/>
              </a:rPr>
              <a:t>cateterism</a:t>
            </a:r>
            <a:r>
              <a:rPr lang="en-GB" sz="5000" i="1" dirty="0" smtClean="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vezical</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În</a:t>
            </a:r>
            <a:r>
              <a:rPr lang="en-GB" sz="5000" i="1" dirty="0">
                <a:latin typeface="Times New Roman" panose="02020603050405020304" pitchFamily="18" charset="0"/>
                <a:cs typeface="Times New Roman" panose="02020603050405020304" pitchFamily="18" charset="0"/>
              </a:rPr>
              <a:t> 13 august </a:t>
            </a:r>
            <a:r>
              <a:rPr lang="en-GB" sz="5000" i="1" dirty="0" err="1">
                <a:latin typeface="Times New Roman" panose="02020603050405020304" pitchFamily="18" charset="0"/>
                <a:cs typeface="Times New Roman" panose="02020603050405020304" pitchFamily="18" charset="0"/>
              </a:rPr>
              <a:t>bolnavul</a:t>
            </a:r>
            <a:r>
              <a:rPr lang="en-GB" sz="5000" i="1" dirty="0">
                <a:latin typeface="Times New Roman" panose="02020603050405020304" pitchFamily="18" charset="0"/>
                <a:cs typeface="Times New Roman" panose="02020603050405020304" pitchFamily="18" charset="0"/>
              </a:rPr>
              <a:t> era </a:t>
            </a:r>
            <a:r>
              <a:rPr lang="en-GB" sz="5000" i="1" dirty="0" err="1">
                <a:latin typeface="Times New Roman" panose="02020603050405020304" pitchFamily="18" charset="0"/>
                <a:cs typeface="Times New Roman" panose="02020603050405020304" pitchFamily="18" charset="0"/>
              </a:rPr>
              <a:t>paralizat</a:t>
            </a:r>
            <a:r>
              <a:rPr lang="en-GB" sz="5000" i="1" dirty="0">
                <a:latin typeface="Times New Roman" panose="02020603050405020304" pitchFamily="18" charset="0"/>
                <a:cs typeface="Times New Roman" panose="02020603050405020304" pitchFamily="18" charset="0"/>
              </a:rPr>
              <a:t> de la </a:t>
            </a:r>
            <a:r>
              <a:rPr lang="en-GB" sz="5000" i="1" dirty="0" err="1">
                <a:latin typeface="Times New Roman" panose="02020603050405020304" pitchFamily="18" charset="0"/>
                <a:cs typeface="Times New Roman" panose="02020603050405020304" pitchFamily="18" charset="0"/>
              </a:rPr>
              <a:t>nivelul</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pieptului</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în</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jos</a:t>
            </a:r>
            <a:r>
              <a:rPr lang="en-GB" sz="5000" i="1" dirty="0">
                <a:latin typeface="Times New Roman" panose="02020603050405020304" pitchFamily="18" charset="0"/>
                <a:cs typeface="Times New Roman" panose="02020603050405020304" pitchFamily="18" charset="0"/>
              </a:rPr>
              <a:t> </a:t>
            </a:r>
            <a:r>
              <a:rPr lang="en-GB" sz="5000" i="1" dirty="0" err="1" smtClean="0">
                <a:latin typeface="Times New Roman" panose="02020603050405020304" pitchFamily="18" charset="0"/>
                <a:cs typeface="Times New Roman" panose="02020603050405020304" pitchFamily="18" charset="0"/>
              </a:rPr>
              <a:t>şi</a:t>
            </a:r>
            <a:r>
              <a:rPr lang="en-GB" sz="5000" i="1" dirty="0" smtClean="0">
                <a:latin typeface="Times New Roman" panose="02020603050405020304" pitchFamily="18" charset="0"/>
                <a:cs typeface="Times New Roman" panose="02020603050405020304" pitchFamily="18" charset="0"/>
              </a:rPr>
              <a:t> </a:t>
            </a:r>
            <a:r>
              <a:rPr lang="en-GB" sz="5000" i="1" dirty="0" err="1" smtClean="0">
                <a:latin typeface="Times New Roman" panose="02020603050405020304" pitchFamily="18" charset="0"/>
                <a:cs typeface="Times New Roman" panose="02020603050405020304" pitchFamily="18" charset="0"/>
              </a:rPr>
              <a:t>acuza</a:t>
            </a:r>
            <a:r>
              <a:rPr lang="en-GB" sz="5000" i="1" dirty="0" smtClean="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dureri</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musculare</a:t>
            </a:r>
            <a:r>
              <a:rPr lang="en-GB" sz="5000" i="1" dirty="0">
                <a:latin typeface="Times New Roman" panose="02020603050405020304" pitchFamily="18" charset="0"/>
                <a:cs typeface="Times New Roman" panose="02020603050405020304" pitchFamily="18" charset="0"/>
              </a:rPr>
              <a:t> (nu </a:t>
            </a:r>
            <a:r>
              <a:rPr lang="en-GB" sz="5000" i="1" dirty="0" err="1">
                <a:latin typeface="Times New Roman" panose="02020603050405020304" pitchFamily="18" charset="0"/>
                <a:cs typeface="Times New Roman" panose="02020603050405020304" pitchFamily="18" charset="0"/>
              </a:rPr>
              <a:t>putea</a:t>
            </a:r>
            <a:r>
              <a:rPr lang="en-GB" sz="5000" i="1" dirty="0">
                <a:latin typeface="Times New Roman" panose="02020603050405020304" pitchFamily="18" charset="0"/>
                <a:cs typeface="Times New Roman" panose="02020603050405020304" pitchFamily="18" charset="0"/>
              </a:rPr>
              <a:t> fi </a:t>
            </a:r>
            <a:r>
              <a:rPr lang="en-GB" sz="5000" i="1" dirty="0" err="1">
                <a:latin typeface="Times New Roman" panose="02020603050405020304" pitchFamily="18" charset="0"/>
                <a:cs typeface="Times New Roman" panose="02020603050405020304" pitchFamily="18" charset="0"/>
              </a:rPr>
              <a:t>atins</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prezenta</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constipaţie</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iar</a:t>
            </a:r>
            <a:r>
              <a:rPr lang="en-GB" sz="5000" i="1" dirty="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în</a:t>
            </a:r>
            <a:r>
              <a:rPr lang="en-GB" sz="5000" i="1" dirty="0">
                <a:latin typeface="Times New Roman" panose="02020603050405020304" pitchFamily="18" charset="0"/>
                <a:cs typeface="Times New Roman" panose="02020603050405020304" pitchFamily="18" charset="0"/>
              </a:rPr>
              <a:t> 15 august </a:t>
            </a:r>
            <a:r>
              <a:rPr lang="en-GB" sz="5000" i="1" dirty="0" smtClean="0">
                <a:latin typeface="Times New Roman" panose="02020603050405020304" pitchFamily="18" charset="0"/>
                <a:cs typeface="Times New Roman" panose="02020603050405020304" pitchFamily="18" charset="0"/>
              </a:rPr>
              <a:t>s-au </a:t>
            </a:r>
            <a:r>
              <a:rPr lang="en-GB" sz="5000" i="1" dirty="0" err="1" smtClean="0">
                <a:latin typeface="Times New Roman" panose="02020603050405020304" pitchFamily="18" charset="0"/>
                <a:cs typeface="Times New Roman" panose="02020603050405020304" pitchFamily="18" charset="0"/>
              </a:rPr>
              <a:t>constatat</a:t>
            </a:r>
            <a:r>
              <a:rPr lang="en-GB" sz="5000" i="1" dirty="0" smtClean="0">
                <a:latin typeface="Times New Roman" panose="02020603050405020304" pitchFamily="18" charset="0"/>
                <a:cs typeface="Times New Roman" panose="02020603050405020304" pitchFamily="18" charset="0"/>
              </a:rPr>
              <a:t> </a:t>
            </a:r>
            <a:r>
              <a:rPr lang="en-GB" sz="5000" i="1" dirty="0" err="1">
                <a:latin typeface="Times New Roman" panose="02020603050405020304" pitchFamily="18" charset="0"/>
                <a:cs typeface="Times New Roman" panose="02020603050405020304" pitchFamily="18" charset="0"/>
              </a:rPr>
              <a:t>episoade</a:t>
            </a:r>
            <a:r>
              <a:rPr lang="en-GB" sz="5000" i="1" dirty="0">
                <a:latin typeface="Times New Roman" panose="02020603050405020304" pitchFamily="18" charset="0"/>
                <a:cs typeface="Times New Roman" panose="02020603050405020304" pitchFamily="18" charset="0"/>
              </a:rPr>
              <a:t> de </a:t>
            </a:r>
            <a:r>
              <a:rPr lang="en-GB" sz="5000" i="1" dirty="0" err="1" smtClean="0">
                <a:latin typeface="Times New Roman" panose="02020603050405020304" pitchFamily="18" charset="0"/>
                <a:cs typeface="Times New Roman" panose="02020603050405020304" pitchFamily="18" charset="0"/>
              </a:rPr>
              <a:t>delir</a:t>
            </a:r>
            <a:r>
              <a:rPr lang="vi-VN" sz="5000" i="1" dirty="0" smtClean="0">
                <a:latin typeface="Times New Roman" panose="02020603050405020304" pitchFamily="18" charset="0"/>
                <a:cs typeface="Times New Roman" panose="02020603050405020304" pitchFamily="18" charset="0"/>
              </a:rPr>
              <a:t>, febra </a:t>
            </a:r>
            <a:r>
              <a:rPr lang="vi-VN" sz="5000" i="1" dirty="0">
                <a:latin typeface="Times New Roman" panose="02020603050405020304" pitchFamily="18" charset="0"/>
                <a:cs typeface="Times New Roman" panose="02020603050405020304" pitchFamily="18" charset="0"/>
              </a:rPr>
              <a:t>a continuat până în 25 august. În 15 septembrie se </a:t>
            </a:r>
            <a:r>
              <a:rPr lang="vi-VN" sz="5000" i="1" dirty="0" smtClean="0">
                <a:latin typeface="Times New Roman" panose="02020603050405020304" pitchFamily="18" charset="0"/>
                <a:cs typeface="Times New Roman" panose="02020603050405020304" pitchFamily="18" charset="0"/>
              </a:rPr>
              <a:t>consemnau</a:t>
            </a:r>
            <a:r>
              <a:rPr lang="en-US"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paralizii </a:t>
            </a:r>
            <a:r>
              <a:rPr lang="vi-VN" sz="5000" i="1" dirty="0">
                <a:latin typeface="Times New Roman" panose="02020603050405020304" pitchFamily="18" charset="0"/>
                <a:cs typeface="Times New Roman" panose="02020603050405020304" pitchFamily="18" charset="0"/>
              </a:rPr>
              <a:t>ale ambelor membre inferioare, slăbiciune musculară la nivel lombar în </a:t>
            </a:r>
            <a:r>
              <a:rPr lang="vi-VN" sz="5000" i="1" dirty="0" smtClean="0">
                <a:latin typeface="Times New Roman" panose="02020603050405020304" pitchFamily="18" charset="0"/>
                <a:cs typeface="Times New Roman" panose="02020603050405020304" pitchFamily="18" charset="0"/>
              </a:rPr>
              <a:t>zona</a:t>
            </a:r>
            <a:r>
              <a:rPr lang="en-US" sz="5000" i="1" dirty="0" smtClean="0">
                <a:latin typeface="Times New Roman" panose="02020603050405020304" pitchFamily="18" charset="0"/>
                <a:cs typeface="Times New Roman" panose="02020603050405020304" pitchFamily="18" charset="0"/>
              </a:rPr>
              <a:t> </a:t>
            </a:r>
            <a:r>
              <a:rPr lang="vi-VN" sz="5000" i="1" dirty="0" smtClean="0">
                <a:latin typeface="Times New Roman" panose="02020603050405020304" pitchFamily="18" charset="0"/>
                <a:cs typeface="Times New Roman" panose="02020603050405020304" pitchFamily="18" charset="0"/>
              </a:rPr>
              <a:t>feselor </a:t>
            </a:r>
            <a:r>
              <a:rPr lang="vi-VN" sz="5000" i="1" dirty="0">
                <a:latin typeface="Times New Roman" panose="02020603050405020304" pitchFamily="18" charset="0"/>
                <a:cs typeface="Times New Roman" panose="02020603050405020304" pitchFamily="18" charset="0"/>
              </a:rPr>
              <a:t>şi la nivelul tricepsului drept, dar şi poziţii vicioase (“răsucire”) a </a:t>
            </a:r>
            <a:r>
              <a:rPr lang="vi-VN" sz="5000" i="1" dirty="0" smtClean="0">
                <a:latin typeface="Times New Roman" panose="02020603050405020304" pitchFamily="18" charset="0"/>
                <a:cs typeface="Times New Roman" panose="02020603050405020304" pitchFamily="18" charset="0"/>
              </a:rPr>
              <a:t>ambelor</a:t>
            </a:r>
            <a:r>
              <a:rPr lang="en-US" sz="5000" i="1" dirty="0" smtClean="0">
                <a:latin typeface="Times New Roman" panose="02020603050405020304" pitchFamily="18" charset="0"/>
                <a:cs typeface="Times New Roman" panose="02020603050405020304" pitchFamily="18" charset="0"/>
              </a:rPr>
              <a:t> </a:t>
            </a:r>
            <a:r>
              <a:rPr lang="pt-BR" sz="5000" i="1" dirty="0" smtClean="0">
                <a:latin typeface="Times New Roman" panose="02020603050405020304" pitchFamily="18" charset="0"/>
                <a:cs typeface="Times New Roman" panose="02020603050405020304" pitchFamily="18" charset="0"/>
              </a:rPr>
              <a:t>antebraţe</a:t>
            </a:r>
            <a:r>
              <a:rPr lang="pt-BR" sz="5000" i="1" dirty="0">
                <a:latin typeface="Times New Roman" panose="02020603050405020304" pitchFamily="18" charset="0"/>
                <a:cs typeface="Times New Roman" panose="02020603050405020304" pitchFamily="18" charset="0"/>
              </a:rPr>
              <a:t>. În evoluţie o parte a modificărilor au fost recuperate, dar FDR a </a:t>
            </a:r>
            <a:r>
              <a:rPr lang="pt-BR" sz="5000" i="1" dirty="0" smtClean="0">
                <a:latin typeface="Times New Roman" panose="02020603050405020304" pitchFamily="18" charset="0"/>
                <a:cs typeface="Times New Roman" panose="02020603050405020304" pitchFamily="18" charset="0"/>
              </a:rPr>
              <a:t>rămas </a:t>
            </a:r>
            <a:r>
              <a:rPr lang="es-ES" sz="5000" i="1" dirty="0" err="1" smtClean="0">
                <a:latin typeface="Times New Roman" panose="02020603050405020304" pitchFamily="18" charset="0"/>
                <a:cs typeface="Times New Roman" panose="02020603050405020304" pitchFamily="18" charset="0"/>
              </a:rPr>
              <a:t>paralizat</a:t>
            </a:r>
            <a:r>
              <a:rPr lang="es-ES" sz="5000" i="1" dirty="0" smtClean="0">
                <a:latin typeface="Times New Roman" panose="02020603050405020304" pitchFamily="18" charset="0"/>
                <a:cs typeface="Times New Roman" panose="02020603050405020304" pitchFamily="18" charset="0"/>
              </a:rPr>
              <a:t> </a:t>
            </a:r>
            <a:r>
              <a:rPr lang="es-ES" sz="5000" i="1" dirty="0">
                <a:latin typeface="Times New Roman" panose="02020603050405020304" pitchFamily="18" charset="0"/>
                <a:cs typeface="Times New Roman" panose="02020603050405020304" pitchFamily="18" charset="0"/>
              </a:rPr>
              <a:t>de la </a:t>
            </a:r>
            <a:r>
              <a:rPr lang="es-ES" sz="5000" i="1" dirty="0" err="1">
                <a:latin typeface="Times New Roman" panose="02020603050405020304" pitchFamily="18" charset="0"/>
                <a:cs typeface="Times New Roman" panose="02020603050405020304" pitchFamily="18" charset="0"/>
              </a:rPr>
              <a:t>mijloc</a:t>
            </a:r>
            <a:r>
              <a:rPr lang="es-ES" sz="5000" i="1" dirty="0">
                <a:latin typeface="Times New Roman" panose="02020603050405020304" pitchFamily="18" charset="0"/>
                <a:cs typeface="Times New Roman" panose="02020603050405020304" pitchFamily="18" charset="0"/>
              </a:rPr>
              <a:t> </a:t>
            </a:r>
            <a:r>
              <a:rPr lang="es-ES" sz="5000" i="1" dirty="0" err="1">
                <a:latin typeface="Times New Roman" panose="02020603050405020304" pitchFamily="18" charset="0"/>
                <a:cs typeface="Times New Roman" panose="02020603050405020304" pitchFamily="18" charset="0"/>
              </a:rPr>
              <a:t>în</a:t>
            </a:r>
            <a:r>
              <a:rPr lang="es-ES" sz="5000" i="1" dirty="0">
                <a:latin typeface="Times New Roman" panose="02020603050405020304" pitchFamily="18" charset="0"/>
                <a:cs typeface="Times New Roman" panose="02020603050405020304" pitchFamily="18" charset="0"/>
              </a:rPr>
              <a:t> </a:t>
            </a:r>
            <a:r>
              <a:rPr lang="es-ES" sz="5000" i="1" dirty="0" err="1">
                <a:latin typeface="Times New Roman" panose="02020603050405020304" pitchFamily="18" charset="0"/>
                <a:cs typeface="Times New Roman" panose="02020603050405020304" pitchFamily="18" charset="0"/>
              </a:rPr>
              <a:t>jos</a:t>
            </a:r>
            <a:r>
              <a:rPr lang="es-ES" sz="5000" i="1" dirty="0">
                <a:latin typeface="Times New Roman" panose="02020603050405020304" pitchFamily="18" charset="0"/>
                <a:cs typeface="Times New Roman" panose="02020603050405020304" pitchFamily="18" charset="0"/>
              </a:rPr>
              <a:t> (cf. Wikipedia</a:t>
            </a:r>
            <a:r>
              <a:rPr lang="es-ES" sz="5000" i="1" dirty="0" smtClean="0">
                <a:latin typeface="Times New Roman" panose="02020603050405020304" pitchFamily="18" charset="0"/>
                <a:cs typeface="Times New Roman" panose="02020603050405020304" pitchFamily="18" charset="0"/>
              </a:rPr>
              <a:t>).</a:t>
            </a:r>
          </a:p>
          <a:p>
            <a:endParaRPr lang="es-ES" i="1" dirty="0"/>
          </a:p>
          <a:p>
            <a:endParaRPr lang="es-ES" i="1" dirty="0" smtClean="0"/>
          </a:p>
          <a:p>
            <a:endParaRPr lang="es-ES" i="1" dirty="0" smtClean="0"/>
          </a:p>
          <a:p>
            <a:r>
              <a:rPr lang="es-ES" i="1" dirty="0" smtClean="0"/>
              <a:t> </a:t>
            </a:r>
            <a:r>
              <a:rPr lang="vi-VN" i="1" dirty="0" smtClean="0"/>
              <a:t>* </a:t>
            </a:r>
            <a:r>
              <a:rPr lang="vi-VN" i="1" dirty="0"/>
              <a:t>Deşi există încă controverse cu privire la diagnostic (LCR-ul preşedintelui nu a </a:t>
            </a:r>
            <a:r>
              <a:rPr lang="vi-VN" i="1" dirty="0" smtClean="0"/>
              <a:t>fost</a:t>
            </a:r>
            <a:r>
              <a:rPr lang="en-US" i="1" dirty="0" smtClean="0"/>
              <a:t> </a:t>
            </a:r>
            <a:r>
              <a:rPr lang="vi-VN" i="1" dirty="0" smtClean="0"/>
              <a:t>recoltat </a:t>
            </a:r>
            <a:r>
              <a:rPr lang="vi-VN" i="1" dirty="0"/>
              <a:t>/ analizat), cei mai mulţi medici cred că a fost vorba de poliomielită.</a:t>
            </a:r>
            <a:endParaRPr lang="en-GB" dirty="0"/>
          </a:p>
        </p:txBody>
      </p:sp>
    </p:spTree>
    <p:extLst>
      <p:ext uri="{BB962C8B-B14F-4D97-AF65-F5344CB8AC3E}">
        <p14:creationId xmlns:p14="http://schemas.microsoft.com/office/powerpoint/2010/main" val="202728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0"/>
            <a:ext cx="4267200" cy="2925762"/>
          </a:xfrm>
        </p:spPr>
        <p:txBody>
          <a:bodyPr>
            <a:normAutofit/>
          </a:bodyPr>
          <a:lstStyle/>
          <a:p>
            <a:pPr algn="l"/>
            <a:r>
              <a:rPr lang="vi-VN" sz="2700" dirty="0"/>
              <a:t>Căutaţi diagnostice alternative pentru suferinţa </a:t>
            </a:r>
            <a:r>
              <a:rPr lang="vi-VN" sz="2700" dirty="0" smtClean="0"/>
              <a:t>preşedintelui</a:t>
            </a:r>
            <a:r>
              <a:rPr lang="en-US" sz="2700" dirty="0" smtClean="0"/>
              <a:t> </a:t>
            </a:r>
            <a:r>
              <a:rPr lang="it-IT" sz="2700" dirty="0" smtClean="0"/>
              <a:t>Roosevelt</a:t>
            </a:r>
            <a:r>
              <a:rPr lang="it-IT" sz="2700" dirty="0"/>
              <a:t>. </a:t>
            </a:r>
            <a:r>
              <a:rPr lang="it-IT" sz="2700" dirty="0" smtClean="0"/>
              <a:t/>
            </a:r>
            <a:br>
              <a:rPr lang="it-IT" sz="2700" dirty="0" smtClean="0"/>
            </a:br>
            <a:r>
              <a:rPr lang="it-IT" sz="2700" dirty="0"/>
              <a:t/>
            </a:r>
            <a:br>
              <a:rPr lang="it-IT" sz="2700" dirty="0"/>
            </a:br>
            <a:r>
              <a:rPr lang="it-IT" sz="2700" dirty="0" smtClean="0"/>
              <a:t>Alcătuiţi </a:t>
            </a:r>
            <a:r>
              <a:rPr lang="it-IT" sz="2700" dirty="0"/>
              <a:t>un tabel comparativ cu argumente pro </a:t>
            </a:r>
            <a:r>
              <a:rPr lang="it-IT" sz="2700" dirty="0" smtClean="0"/>
              <a:t>şi </a:t>
            </a:r>
            <a:r>
              <a:rPr lang="en-GB" sz="2700" dirty="0" smtClean="0"/>
              <a:t>contra</a:t>
            </a:r>
            <a:r>
              <a:rPr lang="en-GB" dirty="0"/>
              <a:t>.</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533400"/>
            <a:ext cx="4052454" cy="495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67200" y="5584026"/>
            <a:ext cx="4572000" cy="646331"/>
          </a:xfrm>
          <a:prstGeom prst="rect">
            <a:avLst/>
          </a:prstGeom>
        </p:spPr>
        <p:txBody>
          <a:bodyPr>
            <a:spAutoFit/>
          </a:bodyPr>
          <a:lstStyle/>
          <a:p>
            <a:r>
              <a:rPr lang="en-GB" dirty="0"/>
              <a:t>Franklin D. Roosevelt </a:t>
            </a:r>
            <a:r>
              <a:rPr lang="en-GB" dirty="0" err="1"/>
              <a:t>în</a:t>
            </a:r>
            <a:r>
              <a:rPr lang="en-GB" dirty="0"/>
              <a:t> </a:t>
            </a:r>
            <a:r>
              <a:rPr lang="en-GB" dirty="0" err="1"/>
              <a:t>scaunul</a:t>
            </a:r>
            <a:r>
              <a:rPr lang="en-GB" dirty="0"/>
              <a:t> cu </a:t>
            </a:r>
            <a:r>
              <a:rPr lang="en-GB" dirty="0" err="1"/>
              <a:t>rotile</a:t>
            </a:r>
            <a:r>
              <a:rPr lang="en-GB" dirty="0"/>
              <a:t> </a:t>
            </a:r>
            <a:r>
              <a:rPr lang="en-GB" b="1" dirty="0" err="1"/>
              <a:t>Sursa</a:t>
            </a:r>
            <a:r>
              <a:rPr lang="en-GB" dirty="0"/>
              <a:t>: Wikipedia</a:t>
            </a:r>
            <a:endParaRPr lang="en-GB" dirty="0"/>
          </a:p>
        </p:txBody>
      </p:sp>
    </p:spTree>
    <p:extLst>
      <p:ext uri="{BB962C8B-B14F-4D97-AF65-F5344CB8AC3E}">
        <p14:creationId xmlns:p14="http://schemas.microsoft.com/office/powerpoint/2010/main" val="16113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43935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28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2590800"/>
          </a:xfrm>
        </p:spPr>
        <p:txBody>
          <a:bodyPr>
            <a:normAutofit/>
          </a:bodyPr>
          <a:lstStyle/>
          <a:p>
            <a:r>
              <a:rPr lang="en-GB" sz="2400" dirty="0">
                <a:latin typeface="Times New Roman" panose="02020603050405020304" pitchFamily="18" charset="0"/>
                <a:cs typeface="Times New Roman" panose="02020603050405020304" pitchFamily="18" charset="0"/>
              </a:rPr>
              <a:t>Ce </a:t>
            </a:r>
            <a:r>
              <a:rPr lang="en-GB" sz="2400" dirty="0" err="1">
                <a:latin typeface="Times New Roman" panose="02020603050405020304" pitchFamily="18" charset="0"/>
                <a:cs typeface="Times New Roman" panose="02020603050405020304" pitchFamily="18" charset="0"/>
              </a:rPr>
              <a:t>elemente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tratament</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fizic</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sunt</a:t>
            </a:r>
            <a:r>
              <a:rPr lang="en-GB" sz="2400" dirty="0">
                <a:latin typeface="Times New Roman" panose="02020603050405020304" pitchFamily="18" charset="0"/>
                <a:cs typeface="Times New Roman" panose="02020603050405020304" pitchFamily="18" charset="0"/>
              </a:rPr>
              <a:t> utile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tratamentul</a:t>
            </a:r>
            <a:r>
              <a:rPr lang="en-GB"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cazurilor </a:t>
            </a:r>
            <a:r>
              <a:rPr lang="vi-VN" sz="2400" dirty="0">
                <a:latin typeface="Times New Roman" panose="02020603050405020304" pitchFamily="18" charset="0"/>
                <a:cs typeface="Times New Roman" panose="02020603050405020304" pitchFamily="18" charset="0"/>
              </a:rPr>
              <a:t>de poliomielită?</a:t>
            </a:r>
          </a:p>
          <a:p>
            <a:r>
              <a:rPr lang="it-IT" sz="2400" dirty="0" smtClean="0">
                <a:latin typeface="Times New Roman" panose="02020603050405020304" pitchFamily="18" charset="0"/>
                <a:cs typeface="Times New Roman" panose="02020603050405020304" pitchFamily="18" charset="0"/>
              </a:rPr>
              <a:t>Căutaţi </a:t>
            </a:r>
            <a:r>
              <a:rPr lang="it-IT" sz="2400" dirty="0">
                <a:latin typeface="Times New Roman" panose="02020603050405020304" pitchFamily="18" charset="0"/>
                <a:cs typeface="Times New Roman" panose="02020603050405020304" pitchFamily="18" charset="0"/>
              </a:rPr>
              <a:t>informaţii despre vaccinurile antipoliomielitice (</a:t>
            </a:r>
            <a:r>
              <a:rPr lang="it-IT" sz="2400" dirty="0" smtClean="0">
                <a:latin typeface="Times New Roman" panose="02020603050405020304" pitchFamily="18" charset="0"/>
                <a:cs typeface="Times New Roman" panose="02020603050405020304" pitchFamily="18" charset="0"/>
              </a:rPr>
              <a:t>oral,</a:t>
            </a:r>
            <a:r>
              <a:rPr lang="vi-VN" sz="2400"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e</a:t>
            </a:r>
            <a:r>
              <a:rPr lang="vi-VN" sz="2400" dirty="0" smtClean="0">
                <a:latin typeface="Times New Roman" panose="02020603050405020304" pitchFamily="18" charset="0"/>
                <a:cs typeface="Times New Roman" panose="02020603050405020304" pitchFamily="18" charset="0"/>
              </a:rPr>
              <a:t>sprectiv </a:t>
            </a:r>
            <a:r>
              <a:rPr lang="vi-VN" sz="2400" dirty="0">
                <a:latin typeface="Times New Roman" panose="02020603050405020304" pitchFamily="18" charset="0"/>
                <a:cs typeface="Times New Roman" panose="02020603050405020304" pitchFamily="18" charset="0"/>
              </a:rPr>
              <a:t>i.m). Alcătuiţi un tabel comparativ cu </a:t>
            </a:r>
            <a:r>
              <a:rPr lang="vi-VN" sz="2400" dirty="0" smtClean="0">
                <a:latin typeface="Times New Roman" panose="02020603050405020304" pitchFamily="18" charset="0"/>
                <a:cs typeface="Times New Roman" panose="02020603050405020304" pitchFamily="18" charset="0"/>
              </a:rPr>
              <a:t>avantajele</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fiecăruia</a:t>
            </a:r>
            <a:r>
              <a:rPr lang="vi-VN" sz="2400" dirty="0">
                <a:latin typeface="Times New Roman" panose="02020603050405020304" pitchFamily="18" charset="0"/>
                <a:cs typeface="Times New Roman" panose="02020603050405020304" pitchFamily="18" charset="0"/>
              </a:rPr>
              <a:t>.</a:t>
            </a:r>
          </a:p>
          <a:p>
            <a:r>
              <a:rPr lang="vi-VN" sz="2400" dirty="0" smtClean="0">
                <a:latin typeface="Times New Roman" panose="02020603050405020304" pitchFamily="18" charset="0"/>
                <a:cs typeface="Times New Roman" panose="02020603050405020304" pitchFamily="18" charset="0"/>
              </a:rPr>
              <a:t>Ce </a:t>
            </a:r>
            <a:r>
              <a:rPr lang="vi-VN" sz="2400" dirty="0">
                <a:latin typeface="Times New Roman" panose="02020603050405020304" pitchFamily="18" charset="0"/>
                <a:cs typeface="Times New Roman" panose="02020603050405020304" pitchFamily="18" charset="0"/>
              </a:rPr>
              <a:t>este “plămânul de oţel” şi care era utilitatea lui?</a:t>
            </a:r>
            <a:endParaRPr lang="en-GB" sz="2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176846"/>
            <a:ext cx="4330156" cy="285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76846"/>
            <a:ext cx="3810000" cy="286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58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Neuroinfectii</a:t>
            </a:r>
            <a:endParaRPr lang="en-GB"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152600635"/>
              </p:ext>
            </p:extLst>
          </p:nvPr>
        </p:nvGraphicFramePr>
        <p:xfrm>
          <a:off x="1066800" y="1447800"/>
          <a:ext cx="1819275" cy="2609850"/>
        </p:xfrm>
        <a:graphic>
          <a:graphicData uri="http://schemas.openxmlformats.org/presentationml/2006/ole">
            <mc:AlternateContent xmlns:mc="http://schemas.openxmlformats.org/markup-compatibility/2006">
              <mc:Choice xmlns:v="urn:schemas-microsoft-com:vml" Requires="v">
                <p:oleObj spid="_x0000_s6222" name="Bitmap Image" r:id="rId3" imgW="2943636" imgH="5334745" progId="Paint.Picture">
                  <p:embed/>
                </p:oleObj>
              </mc:Choice>
              <mc:Fallback>
                <p:oleObj name="Bitmap Image" r:id="rId3" imgW="2943636" imgH="533474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1819275" cy="260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850318492"/>
              </p:ext>
            </p:extLst>
          </p:nvPr>
        </p:nvGraphicFramePr>
        <p:xfrm>
          <a:off x="3429000" y="1447800"/>
          <a:ext cx="1895475" cy="2590800"/>
        </p:xfrm>
        <a:graphic>
          <a:graphicData uri="http://schemas.openxmlformats.org/presentationml/2006/ole">
            <mc:AlternateContent xmlns:mc="http://schemas.openxmlformats.org/markup-compatibility/2006">
              <mc:Choice xmlns:v="urn:schemas-microsoft-com:vml" Requires="v">
                <p:oleObj spid="_x0000_s6223" name="Bitmap Image" r:id="rId5" imgW="3715269" imgH="5229955" progId="Paint.Picture">
                  <p:embed/>
                </p:oleObj>
              </mc:Choice>
              <mc:Fallback>
                <p:oleObj name="Bitmap Image" r:id="rId5" imgW="3715269" imgH="5229955"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447800"/>
                        <a:ext cx="1895475"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2371262503"/>
              </p:ext>
            </p:extLst>
          </p:nvPr>
        </p:nvGraphicFramePr>
        <p:xfrm>
          <a:off x="5867400" y="1524000"/>
          <a:ext cx="2133600" cy="2162175"/>
        </p:xfrm>
        <a:graphic>
          <a:graphicData uri="http://schemas.openxmlformats.org/presentationml/2006/ole">
            <mc:AlternateContent xmlns:mc="http://schemas.openxmlformats.org/markup-compatibility/2006">
              <mc:Choice xmlns:v="urn:schemas-microsoft-com:vml" Requires="v">
                <p:oleObj spid="_x0000_s6224" name="Bitmap Image" r:id="rId7" imgW="3228571" imgH="3258005" progId="Paint.Picture">
                  <p:embed/>
                </p:oleObj>
              </mc:Choice>
              <mc:Fallback>
                <p:oleObj name="Bitmap Image" r:id="rId7" imgW="3228571" imgH="3258005"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524000"/>
                        <a:ext cx="2133600" cy="216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7337" y="4191000"/>
            <a:ext cx="60293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98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410200"/>
          </a:xfrm>
        </p:spPr>
        <p:txBody>
          <a:bodyPr>
            <a:normAutofit fontScale="55000" lnSpcReduction="20000"/>
          </a:bodyPr>
          <a:lstStyle/>
          <a:p>
            <a:pPr marL="0" indent="0">
              <a:buNone/>
            </a:pPr>
            <a:r>
              <a:rPr lang="en-US" dirty="0"/>
              <a:t> </a:t>
            </a:r>
            <a:endParaRPr lang="en-GB" dirty="0"/>
          </a:p>
          <a:p>
            <a:pPr marL="0" indent="0">
              <a:buNone/>
            </a:pPr>
            <a:r>
              <a:rPr lang="en-US" sz="3800" dirty="0" smtClean="0">
                <a:latin typeface="Times New Roman" panose="02020603050405020304" pitchFamily="18" charset="0"/>
                <a:cs typeface="Times New Roman" panose="02020603050405020304" pitchFamily="18" charset="0"/>
              </a:rPr>
              <a:t>I. </a:t>
            </a:r>
            <a:r>
              <a:rPr lang="en-US" sz="3800" dirty="0" err="1">
                <a:latin typeface="Times New Roman" panose="02020603050405020304" pitchFamily="18" charset="0"/>
                <a:cs typeface="Times New Roman" panose="02020603050405020304" pitchFamily="18" charset="0"/>
              </a:rPr>
              <a:t>Denumiti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pentru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fiecare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pacient</a:t>
            </a:r>
            <a:r>
              <a:rPr lang="en-US" sz="3800" dirty="0">
                <a:latin typeface="Times New Roman" panose="02020603050405020304" pitchFamily="18" charset="0"/>
                <a:cs typeface="Times New Roman" panose="02020603050405020304" pitchFamily="18" charset="0"/>
              </a:rPr>
              <a:t> un </a:t>
            </a:r>
            <a:r>
              <a:rPr lang="en-US" sz="3800" dirty="0" err="1">
                <a:latin typeface="Times New Roman" panose="02020603050405020304" pitchFamily="18" charset="0"/>
                <a:cs typeface="Times New Roman" panose="02020603050405020304" pitchFamily="18" charset="0"/>
              </a:rPr>
              <a:t>semn</a:t>
            </a:r>
            <a:r>
              <a:rPr lang="en-US" sz="3800" dirty="0">
                <a:latin typeface="Times New Roman" panose="02020603050405020304" pitchFamily="18" charset="0"/>
                <a:cs typeface="Times New Roman" panose="02020603050405020304" pitchFamily="18" charset="0"/>
              </a:rPr>
              <a:t> clinic care v-a </a:t>
            </a:r>
            <a:r>
              <a:rPr lang="en-US" sz="3800" dirty="0" err="1">
                <a:latin typeface="Times New Roman" panose="02020603050405020304" pitchFamily="18" charset="0"/>
                <a:cs typeface="Times New Roman" panose="02020603050405020304" pitchFamily="18" charset="0"/>
              </a:rPr>
              <a:t>sugerat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afectiunea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aleasa</a:t>
            </a:r>
            <a:r>
              <a:rPr lang="en-US" sz="3800" dirty="0">
                <a:latin typeface="Times New Roman" panose="02020603050405020304" pitchFamily="18" charset="0"/>
                <a:cs typeface="Times New Roman" panose="02020603050405020304" pitchFamily="18" charset="0"/>
              </a:rPr>
              <a:t>?</a:t>
            </a:r>
            <a:endParaRPr lang="en-GB"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endParaRPr lang="en-GB" sz="3800" dirty="0">
              <a:latin typeface="Times New Roman" panose="02020603050405020304" pitchFamily="18" charset="0"/>
              <a:cs typeface="Times New Roman" panose="02020603050405020304" pitchFamily="18" charset="0"/>
            </a:endParaRPr>
          </a:p>
          <a:p>
            <a:pPr marL="0" indent="0">
              <a:buNone/>
            </a:pPr>
            <a:r>
              <a:rPr lang="en-US" sz="3800" dirty="0" smtClean="0">
                <a:latin typeface="Times New Roman" panose="02020603050405020304" pitchFamily="18" charset="0"/>
                <a:cs typeface="Times New Roman" panose="02020603050405020304" pitchFamily="18" charset="0"/>
              </a:rPr>
              <a:t>II. </a:t>
            </a:r>
            <a:r>
              <a:rPr lang="en-US" sz="3800" dirty="0" err="1">
                <a:latin typeface="Times New Roman" panose="02020603050405020304" pitchFamily="18" charset="0"/>
                <a:cs typeface="Times New Roman" panose="02020603050405020304" pitchFamily="18" charset="0"/>
              </a:rPr>
              <a:t>Precizati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categoria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etiologica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virala</a:t>
            </a: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sau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bacteriana</a:t>
            </a:r>
            <a:r>
              <a:rPr lang="en-US" sz="3800" dirty="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pentru</a:t>
            </a:r>
            <a:r>
              <a:rPr lang="en-US" sz="3800" dirty="0" smtClean="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fiecare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afectiune</a:t>
            </a:r>
            <a:r>
              <a:rPr lang="en-US" sz="3800" dirty="0">
                <a:latin typeface="Times New Roman" panose="02020603050405020304" pitchFamily="18" charset="0"/>
                <a:cs typeface="Times New Roman" panose="02020603050405020304" pitchFamily="18" charset="0"/>
              </a:rPr>
              <a:t> </a:t>
            </a:r>
            <a:endParaRPr lang="en-US" sz="3800" dirty="0" smtClean="0">
              <a:latin typeface="Times New Roman" panose="02020603050405020304" pitchFamily="18" charset="0"/>
              <a:cs typeface="Times New Roman" panose="02020603050405020304" pitchFamily="18" charset="0"/>
            </a:endParaRPr>
          </a:p>
          <a:p>
            <a:pPr marL="0" indent="0">
              <a:buNone/>
            </a:pPr>
            <a:endParaRPr lang="en-US" sz="3800" dirty="0" smtClean="0">
              <a:latin typeface="Times New Roman" panose="02020603050405020304" pitchFamily="18" charset="0"/>
              <a:cs typeface="Times New Roman" panose="02020603050405020304" pitchFamily="18" charset="0"/>
            </a:endParaRPr>
          </a:p>
          <a:p>
            <a:pPr marL="0" indent="0">
              <a:buNone/>
            </a:pPr>
            <a:r>
              <a:rPr lang="en-US" sz="3800" dirty="0" smtClean="0">
                <a:latin typeface="Times New Roman" panose="02020603050405020304" pitchFamily="18" charset="0"/>
                <a:cs typeface="Times New Roman" panose="02020603050405020304" pitchFamily="18" charset="0"/>
              </a:rPr>
              <a:t>III. </a:t>
            </a:r>
            <a:r>
              <a:rPr lang="en-US" sz="3800" dirty="0" err="1">
                <a:latin typeface="Times New Roman" panose="02020603050405020304" pitchFamily="18" charset="0"/>
                <a:cs typeface="Times New Roman" panose="02020603050405020304" pitchFamily="18" charset="0"/>
              </a:rPr>
              <a:t>Stabiliti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corespondenta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dintre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afectiunile</a:t>
            </a:r>
            <a:r>
              <a:rPr lang="en-US" sz="3800" dirty="0">
                <a:latin typeface="Times New Roman" panose="02020603050405020304" pitchFamily="18" charset="0"/>
                <a:cs typeface="Times New Roman" panose="02020603050405020304" pitchFamily="18" charset="0"/>
              </a:rPr>
              <a:t> enumerate </a:t>
            </a:r>
            <a:r>
              <a:rPr lang="en-US" sz="3800" dirty="0" err="1" smtClean="0">
                <a:latin typeface="Times New Roman" panose="02020603050405020304" pitchFamily="18" charset="0"/>
                <a:cs typeface="Times New Roman" panose="02020603050405020304" pitchFamily="18" charset="0"/>
              </a:rPr>
              <a:t>si</a:t>
            </a:r>
            <a:r>
              <a:rPr lang="en-US" sz="3800" dirty="0" smtClean="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mecanismul</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patogenetic</a:t>
            </a:r>
            <a:r>
              <a:rPr lang="en-US" sz="3800" dirty="0">
                <a:latin typeface="Times New Roman" panose="02020603050405020304" pitchFamily="18" charset="0"/>
                <a:cs typeface="Times New Roman" panose="02020603050405020304" pitchFamily="18" charset="0"/>
              </a:rPr>
              <a:t> al </a:t>
            </a:r>
            <a:r>
              <a:rPr lang="en-US" sz="3800" dirty="0" err="1">
                <a:latin typeface="Times New Roman" panose="02020603050405020304" pitchFamily="18" charset="0"/>
                <a:cs typeface="Times New Roman" panose="02020603050405020304" pitchFamily="18" charset="0"/>
              </a:rPr>
              <a:t>bolii</a:t>
            </a:r>
            <a:r>
              <a:rPr lang="en-US" sz="3800" dirty="0">
                <a:latin typeface="Times New Roman" panose="02020603050405020304" pitchFamily="18" charset="0"/>
                <a:cs typeface="Times New Roman" panose="02020603050405020304" pitchFamily="18" charset="0"/>
              </a:rPr>
              <a:t>  </a:t>
            </a:r>
            <a:endParaRPr lang="en-US" sz="3800" dirty="0" smtClean="0">
              <a:latin typeface="Times New Roman" panose="02020603050405020304" pitchFamily="18" charset="0"/>
              <a:cs typeface="Times New Roman" panose="02020603050405020304" pitchFamily="18" charset="0"/>
            </a:endParaRPr>
          </a:p>
          <a:p>
            <a:pPr marL="0" indent="0">
              <a:buNone/>
            </a:pPr>
            <a:endParaRPr lang="en-GB" sz="3800" dirty="0">
              <a:latin typeface="Times New Roman" panose="02020603050405020304" pitchFamily="18" charset="0"/>
              <a:cs typeface="Times New Roman" panose="02020603050405020304" pitchFamily="18" charset="0"/>
            </a:endParaRPr>
          </a:p>
          <a:p>
            <a:pPr marL="0" indent="0">
              <a:buNone/>
            </a:pPr>
            <a:r>
              <a:rPr lang="en-US" sz="3800" dirty="0" smtClean="0">
                <a:latin typeface="Times New Roman" panose="02020603050405020304" pitchFamily="18" charset="0"/>
                <a:cs typeface="Times New Roman" panose="02020603050405020304" pitchFamily="18" charset="0"/>
              </a:rPr>
              <a:t>IV</a:t>
            </a:r>
            <a:r>
              <a:rPr lang="en-US" sz="3800" dirty="0">
                <a:latin typeface="Times New Roman" panose="02020603050405020304" pitchFamily="18" charset="0"/>
                <a:cs typeface="Times New Roman" panose="02020603050405020304" pitchFamily="18" charset="0"/>
              </a:rPr>
              <a:t>. La care </a:t>
            </a:r>
            <a:r>
              <a:rPr lang="en-US" sz="3800" dirty="0" err="1">
                <a:latin typeface="Times New Roman" panose="02020603050405020304" pitchFamily="18" charset="0"/>
                <a:cs typeface="Times New Roman" panose="02020603050405020304" pitchFamily="18" charset="0"/>
              </a:rPr>
              <a:t>dintre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pacientii</a:t>
            </a:r>
            <a:r>
              <a:rPr lang="en-US" sz="3800" dirty="0">
                <a:latin typeface="Times New Roman" panose="02020603050405020304" pitchFamily="18" charset="0"/>
                <a:cs typeface="Times New Roman" panose="02020603050405020304" pitchFamily="18" charset="0"/>
              </a:rPr>
              <a:t> (A,B,C,D) </a:t>
            </a:r>
            <a:r>
              <a:rPr lang="en-US" sz="3800" dirty="0" err="1">
                <a:latin typeface="Times New Roman" panose="02020603050405020304" pitchFamily="18" charset="0"/>
                <a:cs typeface="Times New Roman" panose="02020603050405020304" pitchFamily="18" charset="0"/>
              </a:rPr>
              <a:t>prezentati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efectuarea</a:t>
            </a:r>
            <a:r>
              <a:rPr lang="en-US" sz="3800" dirty="0">
                <a:latin typeface="Times New Roman" panose="02020603050405020304" pitchFamily="18" charset="0"/>
                <a:cs typeface="Times New Roman" panose="02020603050405020304" pitchFamily="18" charset="0"/>
              </a:rPr>
              <a:t> cat </a:t>
            </a:r>
            <a:r>
              <a:rPr lang="en-US" sz="3800" dirty="0" err="1">
                <a:latin typeface="Times New Roman" panose="02020603050405020304" pitchFamily="18" charset="0"/>
                <a:cs typeface="Times New Roman" panose="02020603050405020304" pitchFamily="18" charset="0"/>
              </a:rPr>
              <a:t>mai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precoce</a:t>
            </a:r>
            <a:r>
              <a:rPr lang="en-US" sz="3800" dirty="0">
                <a:latin typeface="Times New Roman" panose="02020603050405020304" pitchFamily="18" charset="0"/>
                <a:cs typeface="Times New Roman" panose="02020603050405020304" pitchFamily="18" charset="0"/>
              </a:rPr>
              <a:t> a </a:t>
            </a:r>
            <a:r>
              <a:rPr lang="en-US" sz="3800" dirty="0" err="1">
                <a:latin typeface="Times New Roman" panose="02020603050405020304" pitchFamily="18" charset="0"/>
                <a:cs typeface="Times New Roman" panose="02020603050405020304" pitchFamily="18" charset="0"/>
              </a:rPr>
              <a:t>seroterapiei</a:t>
            </a:r>
            <a:r>
              <a:rPr lang="en-US" sz="3800" dirty="0">
                <a:latin typeface="Times New Roman" panose="02020603050405020304" pitchFamily="18" charset="0"/>
                <a:cs typeface="Times New Roman" panose="02020603050405020304" pitchFamily="18" charset="0"/>
              </a:rPr>
              <a:t> (la </a:t>
            </a:r>
            <a:r>
              <a:rPr lang="en-US" sz="3800" dirty="0" err="1">
                <a:latin typeface="Times New Roman" panose="02020603050405020304" pitchFamily="18" charset="0"/>
                <a:cs typeface="Times New Roman" panose="02020603050405020304" pitchFamily="18" charset="0"/>
              </a:rPr>
              <a:t>simpla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suspiciune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clinica</a:t>
            </a:r>
            <a:r>
              <a:rPr lang="en-US" sz="3800" dirty="0">
                <a:latin typeface="Times New Roman" panose="02020603050405020304" pitchFamily="18" charset="0"/>
                <a:cs typeface="Times New Roman" panose="02020603050405020304" pitchFamily="18" charset="0"/>
              </a:rPr>
              <a:t>) reduce </a:t>
            </a:r>
            <a:r>
              <a:rPr lang="en-US" sz="3800" dirty="0" err="1">
                <a:latin typeface="Times New Roman" panose="02020603050405020304" pitchFamily="18" charset="0"/>
                <a:cs typeface="Times New Roman" panose="02020603050405020304" pitchFamily="18" charset="0"/>
              </a:rPr>
              <a:t>mortalitatea</a:t>
            </a:r>
            <a:r>
              <a:rPr lang="en-US" sz="3800" dirty="0">
                <a:latin typeface="Times New Roman" panose="02020603050405020304" pitchFamily="18" charset="0"/>
                <a:cs typeface="Times New Roman" panose="02020603050405020304" pitchFamily="18" charset="0"/>
              </a:rPr>
              <a:t>?</a:t>
            </a:r>
            <a:endParaRPr lang="en-GB" sz="3800" dirty="0">
              <a:latin typeface="Times New Roman" panose="02020603050405020304" pitchFamily="18" charset="0"/>
              <a:cs typeface="Times New Roman" panose="02020603050405020304" pitchFamily="18" charset="0"/>
            </a:endParaRPr>
          </a:p>
          <a:p>
            <a:pPr marL="0" indent="0">
              <a:buNone/>
            </a:pPr>
            <a:endParaRPr lang="en-GB" sz="3800" dirty="0">
              <a:latin typeface="Times New Roman" panose="02020603050405020304" pitchFamily="18" charset="0"/>
              <a:cs typeface="Times New Roman" panose="02020603050405020304" pitchFamily="18" charset="0"/>
            </a:endParaRPr>
          </a:p>
          <a:p>
            <a:pPr marL="0" indent="0">
              <a:buNone/>
            </a:pPr>
            <a:r>
              <a:rPr lang="en-US" sz="3800" dirty="0" smtClean="0">
                <a:latin typeface="Times New Roman" panose="02020603050405020304" pitchFamily="18" charset="0"/>
                <a:cs typeface="Times New Roman" panose="02020603050405020304" pitchFamily="18" charset="0"/>
              </a:rPr>
              <a:t>V. </a:t>
            </a:r>
            <a:r>
              <a:rPr lang="en-US" sz="3800" dirty="0">
                <a:latin typeface="Times New Roman" panose="02020603050405020304" pitchFamily="18" charset="0"/>
                <a:cs typeface="Times New Roman" panose="02020603050405020304" pitchFamily="18" charset="0"/>
              </a:rPr>
              <a:t>Care din </a:t>
            </a:r>
            <a:r>
              <a:rPr lang="en-US" sz="3800" dirty="0" err="1">
                <a:latin typeface="Times New Roman" panose="02020603050405020304" pitchFamily="18" charset="0"/>
                <a:cs typeface="Times New Roman" panose="02020603050405020304" pitchFamily="18" charset="0"/>
              </a:rPr>
              <a:t>afectiunile</a:t>
            </a:r>
            <a:r>
              <a:rPr lang="en-US" sz="3800" dirty="0">
                <a:latin typeface="Times New Roman" panose="02020603050405020304" pitchFamily="18" charset="0"/>
                <a:cs typeface="Times New Roman" panose="02020603050405020304" pitchFamily="18" charset="0"/>
              </a:rPr>
              <a:t> enumerate </a:t>
            </a:r>
            <a:r>
              <a:rPr lang="en-US" sz="3800" dirty="0" err="1" smtClean="0">
                <a:latin typeface="Times New Roman" panose="02020603050405020304" pitchFamily="18" charset="0"/>
                <a:cs typeface="Times New Roman" panose="02020603050405020304" pitchFamily="18" charset="0"/>
              </a:rPr>
              <a:t>sunt</a:t>
            </a:r>
            <a:r>
              <a:rPr lang="en-US" sz="3800" dirty="0" smtClean="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prevenite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prin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imunoprofilaxie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specifica</a:t>
            </a:r>
            <a:r>
              <a:rPr lang="en-US" sz="3800" dirty="0">
                <a:latin typeface="Times New Roman" panose="02020603050405020304" pitchFamily="18" charset="0"/>
                <a:cs typeface="Times New Roman" panose="02020603050405020304" pitchFamily="18" charset="0"/>
              </a:rPr>
              <a:t>?</a:t>
            </a:r>
            <a:endParaRPr lang="en-GB" sz="3800" dirty="0">
              <a:latin typeface="Times New Roman" panose="02020603050405020304" pitchFamily="18" charset="0"/>
              <a:cs typeface="Times New Roman" panose="02020603050405020304" pitchFamily="18" charset="0"/>
            </a:endParaRPr>
          </a:p>
          <a:p>
            <a:pPr marL="0" indent="0">
              <a:buNone/>
            </a:pPr>
            <a:endParaRPr lang="en-GB" sz="3800" dirty="0">
              <a:latin typeface="Times New Roman" panose="02020603050405020304" pitchFamily="18" charset="0"/>
              <a:cs typeface="Times New Roman" panose="02020603050405020304" pitchFamily="18" charset="0"/>
            </a:endParaRPr>
          </a:p>
          <a:p>
            <a:pPr marL="0" indent="0">
              <a:buNone/>
            </a:pPr>
            <a:r>
              <a:rPr lang="en-US" sz="3800" dirty="0" smtClean="0">
                <a:latin typeface="Times New Roman" panose="02020603050405020304" pitchFamily="18" charset="0"/>
                <a:cs typeface="Times New Roman" panose="02020603050405020304" pitchFamily="18" charset="0"/>
              </a:rPr>
              <a:t>VI. </a:t>
            </a:r>
            <a:r>
              <a:rPr lang="en-US" sz="3800" dirty="0" smtClean="0">
                <a:latin typeface="Times New Roman" panose="02020603050405020304" pitchFamily="18" charset="0"/>
                <a:cs typeface="Times New Roman" panose="02020603050405020304" pitchFamily="18" charset="0"/>
                <a:sym typeface="Symbol"/>
              </a:rPr>
              <a:t></a:t>
            </a:r>
            <a:r>
              <a:rPr lang="en-US" sz="3800" dirty="0" smtClean="0">
                <a:latin typeface="Times New Roman" panose="02020603050405020304" pitchFamily="18" charset="0"/>
                <a:cs typeface="Times New Roman" panose="02020603050405020304" pitchFamily="18" charset="0"/>
              </a:rPr>
              <a:t> Care </a:t>
            </a:r>
            <a:r>
              <a:rPr lang="en-US" sz="3800" dirty="0" err="1">
                <a:latin typeface="Times New Roman" panose="02020603050405020304" pitchFamily="18" charset="0"/>
                <a:cs typeface="Times New Roman" panose="02020603050405020304" pitchFamily="18" charset="0"/>
              </a:rPr>
              <a:t>dintre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afectiunile</a:t>
            </a:r>
            <a:r>
              <a:rPr lang="en-US" sz="3800" dirty="0">
                <a:latin typeface="Times New Roman" panose="02020603050405020304" pitchFamily="18" charset="0"/>
                <a:cs typeface="Times New Roman" panose="02020603050405020304" pitchFamily="18" charset="0"/>
              </a:rPr>
              <a:t> enumerate </a:t>
            </a:r>
            <a:r>
              <a:rPr lang="en-US" sz="3800" dirty="0" smtClean="0">
                <a:latin typeface="Times New Roman" panose="02020603050405020304" pitchFamily="18" charset="0"/>
                <a:cs typeface="Times New Roman" panose="02020603050405020304" pitchFamily="18" charset="0"/>
              </a:rPr>
              <a:t>au </a:t>
            </a:r>
            <a:r>
              <a:rPr lang="en-US" sz="3800" dirty="0">
                <a:latin typeface="Times New Roman" panose="02020603050405020304" pitchFamily="18" charset="0"/>
                <a:cs typeface="Times New Roman" panose="02020603050405020304" pitchFamily="18" charset="0"/>
              </a:rPr>
              <a:t>agent etiologic cu potential de </a:t>
            </a:r>
            <a:r>
              <a:rPr lang="en-US" sz="3800" dirty="0" err="1">
                <a:latin typeface="Times New Roman" panose="02020603050405020304" pitchFamily="18" charset="0"/>
                <a:cs typeface="Times New Roman" panose="02020603050405020304" pitchFamily="18" charset="0"/>
              </a:rPr>
              <a:t>bioterorism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prin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inhalare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aerosolizare</a:t>
            </a:r>
            <a:r>
              <a:rPr lang="en-US" sz="3800" dirty="0">
                <a:latin typeface="Times New Roman" panose="02020603050405020304" pitchFamily="18" charset="0"/>
                <a:cs typeface="Times New Roman" panose="02020603050405020304" pitchFamily="18" charset="0"/>
              </a:rPr>
              <a:t>)?</a:t>
            </a:r>
            <a:endParaRPr lang="en-GB"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endParaRPr lang="en-GB" sz="38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81155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Leptospiroza</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37909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0" y="1219200"/>
            <a:ext cx="4800600" cy="4801314"/>
          </a:xfrm>
          <a:prstGeom prst="rect">
            <a:avLst/>
          </a:prstGeom>
        </p:spPr>
        <p:txBody>
          <a:bodyPr wrap="square">
            <a:spAutoFit/>
          </a:bodyPr>
          <a:lstStyle/>
          <a:p>
            <a:endParaRPr lang="en-GB" dirty="0"/>
          </a:p>
          <a:p>
            <a:r>
              <a:rPr lang="vi-VN" dirty="0"/>
              <a:t> Pacient de 42 de ani, se prezintă la biroul de internări pentru febră, cefalee, mialgii, lombalgii, vărsături, stare generală alterată. </a:t>
            </a:r>
          </a:p>
          <a:p>
            <a:r>
              <a:rPr lang="vi-VN" dirty="0"/>
              <a:t>Simptomatologia a început cu cca 7-10 zile anterior, cu febră, greaţă, dureri musculare, de 2 zile prezentând alterarea stării generale, cefalee, vărsături, urini reduse cantitativ. </a:t>
            </a:r>
          </a:p>
          <a:p>
            <a:r>
              <a:rPr lang="vi-VN" dirty="0"/>
              <a:t>Nu are antecedente patologice semnificative. Epidemiologic: Lucrează în zootehnie (fermă de porci) </a:t>
            </a:r>
          </a:p>
          <a:p>
            <a:r>
              <a:rPr lang="en-GB" dirty="0"/>
              <a:t>Nu a </a:t>
            </a:r>
            <a:r>
              <a:rPr lang="en-GB" dirty="0" err="1"/>
              <a:t>primit</a:t>
            </a:r>
            <a:r>
              <a:rPr lang="en-GB" dirty="0"/>
              <a:t> </a:t>
            </a:r>
            <a:r>
              <a:rPr lang="en-GB" dirty="0" err="1"/>
              <a:t>tratament</a:t>
            </a:r>
            <a:r>
              <a:rPr lang="en-GB" dirty="0"/>
              <a:t> la </a:t>
            </a:r>
            <a:r>
              <a:rPr lang="en-GB" dirty="0" err="1"/>
              <a:t>domiciliu</a:t>
            </a:r>
            <a:r>
              <a:rPr lang="en-GB" dirty="0"/>
              <a:t>. </a:t>
            </a:r>
          </a:p>
          <a:p>
            <a:r>
              <a:rPr lang="vi-VN" dirty="0"/>
              <a:t>La examenul obiectiv: </a:t>
            </a:r>
            <a:r>
              <a:rPr lang="vi-VN" dirty="0" smtClean="0"/>
              <a:t>39</a:t>
            </a:r>
            <a:r>
              <a:rPr lang="en-US" dirty="0" smtClean="0"/>
              <a:t> </a:t>
            </a:r>
            <a:r>
              <a:rPr lang="vi-VN" dirty="0" smtClean="0"/>
              <a:t>C</a:t>
            </a:r>
            <a:r>
              <a:rPr lang="vi-VN" dirty="0"/>
              <a:t>, AV=110/min, icter sclero-tegumentar, hepatomegalie moderată, Giordano pozitiv bilateral, discretă redoare de ceafă, semnul Kernig I prezent, conştient, cooperant. </a:t>
            </a:r>
            <a:endParaRPr lang="en-GB" dirty="0"/>
          </a:p>
        </p:txBody>
      </p:sp>
    </p:spTree>
    <p:extLst>
      <p:ext uri="{BB962C8B-B14F-4D97-AF65-F5344CB8AC3E}">
        <p14:creationId xmlns:p14="http://schemas.microsoft.com/office/powerpoint/2010/main" val="422195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91600" cy="5638800"/>
          </a:xfrm>
        </p:spPr>
        <p:txBody>
          <a:bodyPr>
            <a:normAutofit fontScale="70000" lnSpcReduction="20000"/>
          </a:bodyPr>
          <a:lstStyle/>
          <a:p>
            <a:pPr marL="0" indent="0">
              <a:buNone/>
            </a:pPr>
            <a:r>
              <a:rPr lang="fr-FR" b="1" dirty="0">
                <a:latin typeface="Times New Roman" panose="02020603050405020304" pitchFamily="18" charset="0"/>
                <a:cs typeface="Times New Roman" panose="02020603050405020304" pitchFamily="18" charset="0"/>
              </a:rPr>
              <a:t>I. </a:t>
            </a:r>
            <a:r>
              <a:rPr lang="fr-FR" b="1" dirty="0" smtClean="0">
                <a:latin typeface="Times New Roman" panose="02020603050405020304" pitchFamily="18" charset="0"/>
                <a:cs typeface="Times New Roman" panose="02020603050405020304" pitchFamily="18" charset="0"/>
              </a:rPr>
              <a:t>Ce </a:t>
            </a:r>
            <a:r>
              <a:rPr lang="fr-FR" b="1" dirty="0" err="1">
                <a:latin typeface="Times New Roman" panose="02020603050405020304" pitchFamily="18" charset="0"/>
                <a:cs typeface="Times New Roman" panose="02020603050405020304" pitchFamily="18" charset="0"/>
              </a:rPr>
              <a:t>suspiciune</a:t>
            </a:r>
            <a:r>
              <a:rPr lang="fr-FR" b="1" dirty="0">
                <a:latin typeface="Times New Roman" panose="02020603050405020304" pitchFamily="18" charset="0"/>
                <a:cs typeface="Times New Roman" panose="02020603050405020304" pitchFamily="18" charset="0"/>
              </a:rPr>
              <a:t> de diagnostic </a:t>
            </a:r>
            <a:r>
              <a:rPr lang="fr-FR" b="1" dirty="0" err="1">
                <a:latin typeface="Times New Roman" panose="02020603050405020304" pitchFamily="18" charset="0"/>
                <a:cs typeface="Times New Roman" panose="02020603050405020304" pitchFamily="18" charset="0"/>
              </a:rPr>
              <a:t>clinic</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emiteți</a:t>
            </a:r>
            <a:r>
              <a:rPr lang="fr-FR" b="1" dirty="0">
                <a:latin typeface="Times New Roman" panose="02020603050405020304" pitchFamily="18" charset="0"/>
                <a:cs typeface="Times New Roman" panose="02020603050405020304" pitchFamily="18" charset="0"/>
              </a:rPr>
              <a:t>? </a:t>
            </a:r>
            <a:endParaRPr lang="fr-FR" b="1"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marL="0" indent="0">
              <a:buNone/>
            </a:pPr>
            <a:r>
              <a:rPr lang="vi-VN" b="1" dirty="0" smtClean="0">
                <a:latin typeface="Times New Roman" panose="02020603050405020304" pitchFamily="18" charset="0"/>
                <a:cs typeface="Times New Roman" panose="02020603050405020304" pitchFamily="18" charset="0"/>
              </a:rPr>
              <a:t>II</a:t>
            </a:r>
            <a:r>
              <a:rPr lang="vi-VN" b="1" dirty="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Care </a:t>
            </a:r>
            <a:r>
              <a:rPr lang="vi-VN" b="1" dirty="0">
                <a:latin typeface="Times New Roman" panose="02020603050405020304" pitchFamily="18" charset="0"/>
                <a:cs typeface="Times New Roman" panose="02020603050405020304" pitchFamily="18" charset="0"/>
              </a:rPr>
              <a:t>din datele biologice de mai jos credeţi că ar aparţine pacientului: </a:t>
            </a:r>
            <a:endParaRPr lang="vi-VN"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 L=3200/mm³, PMN=40%, VSH=25 mm/1 h, </a:t>
            </a:r>
            <a:r>
              <a:rPr lang="en-GB" dirty="0" err="1">
                <a:latin typeface="Times New Roman" panose="02020603050405020304" pitchFamily="18" charset="0"/>
                <a:cs typeface="Times New Roman" panose="02020603050405020304" pitchFamily="18" charset="0"/>
              </a:rPr>
              <a:t>uree</a:t>
            </a:r>
            <a:r>
              <a:rPr lang="en-GB" dirty="0">
                <a:latin typeface="Times New Roman" panose="02020603050405020304" pitchFamily="18" charset="0"/>
                <a:cs typeface="Times New Roman" panose="02020603050405020304" pitchFamily="18" charset="0"/>
              </a:rPr>
              <a:t>=25 mg%, BT=2,5 mg%, ALT= 14 UI/l, LCR </a:t>
            </a:r>
            <a:r>
              <a:rPr lang="en-GB" dirty="0" err="1">
                <a:latin typeface="Times New Roman" panose="02020603050405020304" pitchFamily="18" charset="0"/>
                <a:cs typeface="Times New Roman" panose="02020603050405020304" pitchFamily="18" charset="0"/>
              </a:rPr>
              <a:t>clar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hipertensiv</a:t>
            </a:r>
            <a:r>
              <a:rPr lang="en-GB" dirty="0">
                <a:latin typeface="Times New Roman" panose="02020603050405020304" pitchFamily="18" charset="0"/>
                <a:cs typeface="Times New Roman" panose="02020603050405020304" pitchFamily="18" charset="0"/>
              </a:rPr>
              <a:t>, 156 </a:t>
            </a:r>
            <a:r>
              <a:rPr lang="en-GB" dirty="0" err="1">
                <a:latin typeface="Times New Roman" panose="02020603050405020304" pitchFamily="18" charset="0"/>
                <a:cs typeface="Times New Roman" panose="02020603050405020304" pitchFamily="18" charset="0"/>
              </a:rPr>
              <a:t>elemente</a:t>
            </a:r>
            <a:r>
              <a:rPr lang="en-GB" dirty="0">
                <a:latin typeface="Times New Roman" panose="02020603050405020304" pitchFamily="18" charset="0"/>
                <a:cs typeface="Times New Roman" panose="02020603050405020304" pitchFamily="18" charset="0"/>
              </a:rPr>
              <a:t>/mL, 100% </a:t>
            </a:r>
            <a:r>
              <a:rPr lang="en-GB" dirty="0" err="1">
                <a:latin typeface="Times New Roman" panose="02020603050405020304" pitchFamily="18" charset="0"/>
                <a:cs typeface="Times New Roman" panose="02020603050405020304" pitchFamily="18" charset="0"/>
              </a:rPr>
              <a:t>mononucleare</a:t>
            </a:r>
            <a:r>
              <a:rPr lang="en-GB" dirty="0">
                <a:latin typeface="Times New Roman" panose="02020603050405020304" pitchFamily="18" charset="0"/>
                <a:cs typeface="Times New Roman" panose="02020603050405020304" pitchFamily="18" charset="0"/>
              </a:rPr>
              <a:t> </a:t>
            </a:r>
          </a:p>
          <a:p>
            <a:pPr marL="0" indent="0">
              <a:buNone/>
            </a:pPr>
            <a:r>
              <a:rPr lang="en-GB" b="1" dirty="0">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 L=8600/mm³, PMN=80%, VSH=12 mm/1 h, </a:t>
            </a:r>
            <a:r>
              <a:rPr lang="en-GB" dirty="0" err="1">
                <a:latin typeface="Times New Roman" panose="02020603050405020304" pitchFamily="18" charset="0"/>
                <a:cs typeface="Times New Roman" panose="02020603050405020304" pitchFamily="18" charset="0"/>
              </a:rPr>
              <a:t>uree</a:t>
            </a:r>
            <a:r>
              <a:rPr lang="en-GB" dirty="0">
                <a:latin typeface="Times New Roman" panose="02020603050405020304" pitchFamily="18" charset="0"/>
                <a:cs typeface="Times New Roman" panose="02020603050405020304" pitchFamily="18" charset="0"/>
              </a:rPr>
              <a:t>=125 mg%, BT=1,5 mg%, ALT= 34 UI/l, LCR </a:t>
            </a:r>
            <a:r>
              <a:rPr lang="en-GB" dirty="0" err="1">
                <a:latin typeface="Times New Roman" panose="02020603050405020304" pitchFamily="18" charset="0"/>
                <a:cs typeface="Times New Roman" panose="02020603050405020304" pitchFamily="18" charset="0"/>
              </a:rPr>
              <a:t>clar</a:t>
            </a:r>
            <a:r>
              <a:rPr lang="en-GB" dirty="0">
                <a:latin typeface="Times New Roman" panose="02020603050405020304" pitchFamily="18" charset="0"/>
                <a:cs typeface="Times New Roman" panose="02020603050405020304" pitchFamily="18" charset="0"/>
              </a:rPr>
              <a:t>, purulent, 1800 </a:t>
            </a:r>
            <a:r>
              <a:rPr lang="en-GB" dirty="0" err="1">
                <a:latin typeface="Times New Roman" panose="02020603050405020304" pitchFamily="18" charset="0"/>
                <a:cs typeface="Times New Roman" panose="02020603050405020304" pitchFamily="18" charset="0"/>
              </a:rPr>
              <a:t>elemente</a:t>
            </a:r>
            <a:r>
              <a:rPr lang="en-GB" dirty="0">
                <a:latin typeface="Times New Roman" panose="02020603050405020304" pitchFamily="18" charset="0"/>
                <a:cs typeface="Times New Roman" panose="02020603050405020304" pitchFamily="18" charset="0"/>
              </a:rPr>
              <a:t>/mL, 100% PMN </a:t>
            </a:r>
          </a:p>
          <a:p>
            <a:pPr marL="0" indent="0">
              <a:buNone/>
            </a:pPr>
            <a:r>
              <a:rPr lang="en-GB" b="1" dirty="0">
                <a:latin typeface="Times New Roman" panose="02020603050405020304" pitchFamily="18" charset="0"/>
                <a:cs typeface="Times New Roman" panose="02020603050405020304" pitchFamily="18" charset="0"/>
              </a:rPr>
              <a:t>c</a:t>
            </a:r>
            <a:r>
              <a:rPr lang="en-GB" dirty="0">
                <a:latin typeface="Times New Roman" panose="02020603050405020304" pitchFamily="18" charset="0"/>
                <a:cs typeface="Times New Roman" panose="02020603050405020304" pitchFamily="18" charset="0"/>
              </a:rPr>
              <a:t>. L=12.300/mm³, PMN=82%, VSH=50 mm/1 h, </a:t>
            </a:r>
            <a:r>
              <a:rPr lang="en-GB" dirty="0" err="1">
                <a:latin typeface="Times New Roman" panose="02020603050405020304" pitchFamily="18" charset="0"/>
                <a:cs typeface="Times New Roman" panose="02020603050405020304" pitchFamily="18" charset="0"/>
              </a:rPr>
              <a:t>uree</a:t>
            </a:r>
            <a:r>
              <a:rPr lang="en-GB" dirty="0">
                <a:latin typeface="Times New Roman" panose="02020603050405020304" pitchFamily="18" charset="0"/>
                <a:cs typeface="Times New Roman" panose="02020603050405020304" pitchFamily="18" charset="0"/>
              </a:rPr>
              <a:t>=70 mg%, BT=5,5 mg%, ALT= 84 UI/l , LCR </a:t>
            </a:r>
            <a:r>
              <a:rPr lang="en-GB" dirty="0" err="1">
                <a:latin typeface="Times New Roman" panose="02020603050405020304" pitchFamily="18" charset="0"/>
                <a:cs typeface="Times New Roman" panose="02020603050405020304" pitchFamily="18" charset="0"/>
              </a:rPr>
              <a:t>clar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hipertensiv</a:t>
            </a:r>
            <a:r>
              <a:rPr lang="en-GB" dirty="0">
                <a:latin typeface="Times New Roman" panose="02020603050405020304" pitchFamily="18" charset="0"/>
                <a:cs typeface="Times New Roman" panose="02020603050405020304" pitchFamily="18" charset="0"/>
              </a:rPr>
              <a:t>, 86 </a:t>
            </a:r>
            <a:r>
              <a:rPr lang="en-GB" dirty="0" err="1">
                <a:latin typeface="Times New Roman" panose="02020603050405020304" pitchFamily="18" charset="0"/>
                <a:cs typeface="Times New Roman" panose="02020603050405020304" pitchFamily="18" charset="0"/>
              </a:rPr>
              <a:t>elemente</a:t>
            </a:r>
            <a:r>
              <a:rPr lang="en-GB" dirty="0">
                <a:latin typeface="Times New Roman" panose="02020603050405020304" pitchFamily="18" charset="0"/>
                <a:cs typeface="Times New Roman" panose="02020603050405020304" pitchFamily="18" charset="0"/>
              </a:rPr>
              <a:t>/mL, 100% </a:t>
            </a:r>
            <a:r>
              <a:rPr lang="en-GB" dirty="0" err="1">
                <a:latin typeface="Times New Roman" panose="02020603050405020304" pitchFamily="18" charset="0"/>
                <a:cs typeface="Times New Roman" panose="02020603050405020304" pitchFamily="18" charset="0"/>
              </a:rPr>
              <a:t>mononucleare</a:t>
            </a:r>
            <a:r>
              <a:rPr lang="en-GB" dirty="0">
                <a:latin typeface="Times New Roman" panose="02020603050405020304" pitchFamily="18" charset="0"/>
                <a:cs typeface="Times New Roman" panose="02020603050405020304" pitchFamily="18" charset="0"/>
              </a:rPr>
              <a:t> </a:t>
            </a:r>
          </a:p>
          <a:p>
            <a:pPr marL="0" indent="0">
              <a:buNone/>
            </a:pPr>
            <a:r>
              <a:rPr lang="en-GB" b="1" dirty="0">
                <a:latin typeface="Times New Roman" panose="02020603050405020304" pitchFamily="18" charset="0"/>
                <a:cs typeface="Times New Roman" panose="02020603050405020304" pitchFamily="18" charset="0"/>
              </a:rPr>
              <a:t>d</a:t>
            </a:r>
            <a:r>
              <a:rPr lang="en-GB" dirty="0">
                <a:latin typeface="Times New Roman" panose="02020603050405020304" pitchFamily="18" charset="0"/>
                <a:cs typeface="Times New Roman" panose="02020603050405020304" pitchFamily="18" charset="0"/>
              </a:rPr>
              <a:t>. L=1500/mm³, PMN=80%, VSH=100 mm/1 h, </a:t>
            </a:r>
            <a:r>
              <a:rPr lang="en-GB" dirty="0" err="1">
                <a:latin typeface="Times New Roman" panose="02020603050405020304" pitchFamily="18" charset="0"/>
                <a:cs typeface="Times New Roman" panose="02020603050405020304" pitchFamily="18" charset="0"/>
              </a:rPr>
              <a:t>uree</a:t>
            </a:r>
            <a:r>
              <a:rPr lang="en-GB" dirty="0">
                <a:latin typeface="Times New Roman" panose="02020603050405020304" pitchFamily="18" charset="0"/>
                <a:cs typeface="Times New Roman" panose="02020603050405020304" pitchFamily="18" charset="0"/>
              </a:rPr>
              <a:t>=125 mg%, BT=1,1 mg%, ALT= 44 UI/l , LCR </a:t>
            </a:r>
            <a:r>
              <a:rPr lang="en-GB" dirty="0" err="1">
                <a:latin typeface="Times New Roman" panose="02020603050405020304" pitchFamily="18" charset="0"/>
                <a:cs typeface="Times New Roman" panose="02020603050405020304" pitchFamily="18" charset="0"/>
              </a:rPr>
              <a:t>clar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hipertensiv</a:t>
            </a:r>
            <a:r>
              <a:rPr lang="en-GB" dirty="0">
                <a:latin typeface="Times New Roman" panose="02020603050405020304" pitchFamily="18" charset="0"/>
                <a:cs typeface="Times New Roman" panose="02020603050405020304" pitchFamily="18" charset="0"/>
              </a:rPr>
              <a:t>, 6 </a:t>
            </a:r>
            <a:r>
              <a:rPr lang="en-GB" dirty="0" err="1">
                <a:latin typeface="Times New Roman" panose="02020603050405020304" pitchFamily="18" charset="0"/>
                <a:cs typeface="Times New Roman" panose="02020603050405020304" pitchFamily="18" charset="0"/>
              </a:rPr>
              <a:t>elemente</a:t>
            </a:r>
            <a:r>
              <a:rPr lang="en-GB" dirty="0">
                <a:latin typeface="Times New Roman" panose="02020603050405020304" pitchFamily="18" charset="0"/>
                <a:cs typeface="Times New Roman" panose="02020603050405020304" pitchFamily="18" charset="0"/>
              </a:rPr>
              <a:t>/mL </a:t>
            </a:r>
          </a:p>
          <a:p>
            <a:pPr marL="0" indent="0">
              <a:buNone/>
            </a:pPr>
            <a:r>
              <a:rPr lang="en-GB" b="1" dirty="0" err="1" smtClean="0">
                <a:latin typeface="Times New Roman" panose="02020603050405020304" pitchFamily="18" charset="0"/>
                <a:cs typeface="Times New Roman" panose="02020603050405020304" pitchFamily="18" charset="0"/>
              </a:rPr>
              <a:t>e</a:t>
            </a:r>
            <a:r>
              <a:rPr lang="en-GB" dirty="0" err="1" smtClean="0">
                <a:latin typeface="Times New Roman" panose="02020603050405020304" pitchFamily="18" charset="0"/>
                <a:cs typeface="Times New Roman" panose="02020603050405020304" pitchFamily="18" charset="0"/>
              </a:rPr>
              <a:t>.L</a:t>
            </a:r>
            <a:r>
              <a:rPr lang="en-GB" dirty="0" smtClean="0">
                <a:latin typeface="Times New Roman" panose="02020603050405020304" pitchFamily="18" charset="0"/>
                <a:cs typeface="Times New Roman" panose="02020603050405020304" pitchFamily="18" charset="0"/>
              </a:rPr>
              <a:t>=4700/mm³</a:t>
            </a:r>
            <a:r>
              <a:rPr lang="en-GB" dirty="0">
                <a:latin typeface="Times New Roman" panose="02020603050405020304" pitchFamily="18" charset="0"/>
                <a:cs typeface="Times New Roman" panose="02020603050405020304" pitchFamily="18" charset="0"/>
              </a:rPr>
              <a:t>, PMN=20%, VSH=10 mm/1 h, </a:t>
            </a:r>
            <a:r>
              <a:rPr lang="en-GB" dirty="0" err="1">
                <a:latin typeface="Times New Roman" panose="02020603050405020304" pitchFamily="18" charset="0"/>
                <a:cs typeface="Times New Roman" panose="02020603050405020304" pitchFamily="18" charset="0"/>
              </a:rPr>
              <a:t>uree</a:t>
            </a:r>
            <a:r>
              <a:rPr lang="en-GB" dirty="0">
                <a:latin typeface="Times New Roman" panose="02020603050405020304" pitchFamily="18" charset="0"/>
                <a:cs typeface="Times New Roman" panose="02020603050405020304" pitchFamily="18" charset="0"/>
              </a:rPr>
              <a:t>=20 mg%, BT=0,78 mg%, ALT= 21 UI/l , LCR </a:t>
            </a:r>
            <a:r>
              <a:rPr lang="en-GB" dirty="0" err="1">
                <a:latin typeface="Times New Roman" panose="02020603050405020304" pitchFamily="18" charset="0"/>
                <a:cs typeface="Times New Roman" panose="02020603050405020304" pitchFamily="18" charset="0"/>
              </a:rPr>
              <a:t>clar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hipertensiv</a:t>
            </a:r>
            <a:r>
              <a:rPr lang="en-GB" dirty="0">
                <a:latin typeface="Times New Roman" panose="02020603050405020304" pitchFamily="18" charset="0"/>
                <a:cs typeface="Times New Roman" panose="02020603050405020304" pitchFamily="18" charset="0"/>
              </a:rPr>
              <a:t>, 110 </a:t>
            </a:r>
            <a:r>
              <a:rPr lang="en-GB" dirty="0" err="1">
                <a:latin typeface="Times New Roman" panose="02020603050405020304" pitchFamily="18" charset="0"/>
                <a:cs typeface="Times New Roman" panose="02020603050405020304" pitchFamily="18" charset="0"/>
              </a:rPr>
              <a:t>elemente</a:t>
            </a:r>
            <a:r>
              <a:rPr lang="en-GB" dirty="0">
                <a:latin typeface="Times New Roman" panose="02020603050405020304" pitchFamily="18" charset="0"/>
                <a:cs typeface="Times New Roman" panose="02020603050405020304" pitchFamily="18" charset="0"/>
              </a:rPr>
              <a:t>/mL, 100% </a:t>
            </a:r>
            <a:r>
              <a:rPr lang="en-GB" dirty="0" err="1">
                <a:latin typeface="Times New Roman" panose="02020603050405020304" pitchFamily="18" charset="0"/>
                <a:cs typeface="Times New Roman" panose="02020603050405020304" pitchFamily="18" charset="0"/>
              </a:rPr>
              <a:t>mononucleare</a:t>
            </a:r>
            <a:r>
              <a:rPr lang="en-GB"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28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vi-VN" sz="2000" b="1" dirty="0" smtClean="0"/>
              <a:t>În </a:t>
            </a:r>
            <a:r>
              <a:rPr lang="vi-VN" sz="2000" b="1" dirty="0"/>
              <a:t>imaginea mai jos sunt schematizate primele săptmâni din evoluția bolii, când sunt și cele mai mari șanse de a izola agentul etiologic prin cultivare din anumite fluide organice de la pacient. Indicați lichidele fiziologice de investigat (a?, b?,c?) cu șanse mari de reușită (pozitivitate) în relație cu săptămânile de evoluție a bolii. </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6254656" cy="291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1"/>
            <a:ext cx="2217216" cy="148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83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Caz clinic - </a:t>
            </a:r>
            <a:r>
              <a:rPr lang="en-US" dirty="0" err="1" smtClean="0"/>
              <a:t>hidrofobie</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3429000" cy="3848100"/>
          </a:xfrm>
          <a:prstGeom prst="rect">
            <a:avLst/>
          </a:prstGeom>
          <a:noFill/>
          <a:ln>
            <a:noFill/>
          </a:ln>
        </p:spPr>
      </p:pic>
      <p:pic>
        <p:nvPicPr>
          <p:cNvPr id="5" name="Picture 4" descr="Imagini pentru medscape case reports rabies"/>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61309"/>
            <a:ext cx="4125595" cy="2068195"/>
          </a:xfrm>
          <a:prstGeom prst="rect">
            <a:avLst/>
          </a:prstGeom>
          <a:noFill/>
          <a:ln>
            <a:noFill/>
          </a:ln>
        </p:spPr>
      </p:pic>
    </p:spTree>
    <p:extLst>
      <p:ext uri="{BB962C8B-B14F-4D97-AF65-F5344CB8AC3E}">
        <p14:creationId xmlns:p14="http://schemas.microsoft.com/office/powerpoint/2010/main" val="71383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18" y="304800"/>
            <a:ext cx="8229600" cy="1143000"/>
          </a:xfrm>
        </p:spPr>
        <p:txBody>
          <a:bodyPr/>
          <a:lstStyle/>
          <a:p>
            <a:r>
              <a:rPr lang="en-GB" b="1" dirty="0" smtClean="0">
                <a:latin typeface="Times New Roman" panose="02020603050405020304" pitchFamily="18" charset="0"/>
                <a:cs typeface="Times New Roman" panose="02020603050405020304" pitchFamily="18" charset="0"/>
              </a:rPr>
              <a:t> Ce </a:t>
            </a:r>
            <a:r>
              <a:rPr lang="en-GB" b="1" dirty="0" err="1" smtClean="0">
                <a:latin typeface="Times New Roman" panose="02020603050405020304" pitchFamily="18" charset="0"/>
                <a:cs typeface="Times New Roman" panose="02020603050405020304" pitchFamily="18" charset="0"/>
              </a:rPr>
              <a:t>elemente</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clinice</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observati</a:t>
            </a:r>
            <a:r>
              <a:rPr lang="en-GB" b="1" dirty="0" smtClean="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în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favoarea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diagnosticului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suspectat</a:t>
            </a:r>
            <a:r>
              <a:rPr lang="en-GB" b="1" dirty="0">
                <a:latin typeface="Times New Roman" panose="02020603050405020304" pitchFamily="18" charset="0"/>
                <a:cs typeface="Times New Roman" panose="02020603050405020304" pitchFamily="18" charset="0"/>
              </a:rPr>
              <a:t>? </a:t>
            </a:r>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310222"/>
            <a:ext cx="2552700" cy="381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3352800" cy="452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133599"/>
            <a:ext cx="2383444" cy="41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104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retinut</a:t>
            </a:r>
            <a:endParaRPr lang="en-GB" dirty="0"/>
          </a:p>
        </p:txBody>
      </p:sp>
      <p:sp>
        <p:nvSpPr>
          <p:cNvPr id="3" name="Content Placeholder 2"/>
          <p:cNvSpPr>
            <a:spLocks noGrp="1"/>
          </p:cNvSpPr>
          <p:nvPr>
            <p:ph idx="1"/>
          </p:nvPr>
        </p:nvSpPr>
        <p:spPr/>
        <p:txBody>
          <a:bodyPr>
            <a:normAutofit fontScale="77500" lnSpcReduction="20000"/>
          </a:bodyPr>
          <a:lstStyle/>
          <a:p>
            <a:r>
              <a:rPr lang="en-GB" b="1" dirty="0" err="1"/>
              <a:t>Etiologie</a:t>
            </a:r>
            <a:r>
              <a:rPr lang="en-GB" dirty="0"/>
              <a:t>: </a:t>
            </a:r>
            <a:r>
              <a:rPr lang="en-GB" i="1" dirty="0" err="1"/>
              <a:t>Leptospira</a:t>
            </a:r>
            <a:r>
              <a:rPr lang="en-GB" i="1" dirty="0"/>
              <a:t> spp.</a:t>
            </a:r>
          </a:p>
          <a:p>
            <a:r>
              <a:rPr lang="vi-VN" b="1" dirty="0"/>
              <a:t>Epidemiologic</a:t>
            </a:r>
            <a:r>
              <a:rPr lang="vi-VN" dirty="0"/>
              <a:t>: zoonoză transmisă percutan (mai rar pe alte căi) </a:t>
            </a:r>
            <a:r>
              <a:rPr lang="vi-VN" dirty="0" smtClean="0"/>
              <a:t>prin</a:t>
            </a:r>
            <a:r>
              <a:rPr lang="en-US" dirty="0" smtClean="0"/>
              <a:t> </a:t>
            </a:r>
            <a:r>
              <a:rPr lang="vi-VN" dirty="0" smtClean="0"/>
              <a:t>contact </a:t>
            </a:r>
            <a:r>
              <a:rPr lang="vi-VN" dirty="0"/>
              <a:t>cu urina animalelor bolnave; boală mai frecventă în sezonul </a:t>
            </a:r>
            <a:r>
              <a:rPr lang="vi-VN" dirty="0" smtClean="0"/>
              <a:t>cald</a:t>
            </a:r>
            <a:r>
              <a:rPr lang="en-US" dirty="0" smtClean="0"/>
              <a:t> </a:t>
            </a:r>
            <a:r>
              <a:rPr lang="vi-VN" dirty="0" smtClean="0"/>
              <a:t>(</a:t>
            </a:r>
            <a:r>
              <a:rPr lang="vi-VN" dirty="0"/>
              <a:t>în zona temperată).</a:t>
            </a:r>
          </a:p>
          <a:p>
            <a:r>
              <a:rPr lang="vi-VN" b="1" dirty="0"/>
              <a:t>Clinică</a:t>
            </a:r>
            <a:r>
              <a:rPr lang="vi-VN" dirty="0"/>
              <a:t>: febră, mialgii, cefalee sau sindrom meningean, </a:t>
            </a:r>
            <a:r>
              <a:rPr lang="vi-VN" dirty="0" smtClean="0"/>
              <a:t>exantem</a:t>
            </a:r>
            <a:r>
              <a:rPr lang="en-US" dirty="0" smtClean="0"/>
              <a:t> </a:t>
            </a:r>
            <a:r>
              <a:rPr lang="vi-VN" dirty="0" smtClean="0"/>
              <a:t>hemoragipar</a:t>
            </a:r>
            <a:r>
              <a:rPr lang="vi-VN" dirty="0"/>
              <a:t>, icter, elemente de insuficienţă renală.</a:t>
            </a:r>
          </a:p>
          <a:p>
            <a:r>
              <a:rPr lang="en-GB" b="1" dirty="0" err="1"/>
              <a:t>Diagnosticul</a:t>
            </a:r>
            <a:r>
              <a:rPr lang="en-GB" b="1" dirty="0"/>
              <a:t> de </a:t>
            </a:r>
            <a:r>
              <a:rPr lang="en-GB" b="1" dirty="0" err="1"/>
              <a:t>laborator</a:t>
            </a:r>
            <a:r>
              <a:rPr lang="en-GB" dirty="0"/>
              <a:t>: RAL </a:t>
            </a:r>
            <a:r>
              <a:rPr lang="en-GB" dirty="0" err="1"/>
              <a:t>pentru</a:t>
            </a:r>
            <a:r>
              <a:rPr lang="en-GB" dirty="0"/>
              <a:t> </a:t>
            </a:r>
            <a:r>
              <a:rPr lang="en-GB" i="1" dirty="0" err="1"/>
              <a:t>Leptospira</a:t>
            </a:r>
            <a:r>
              <a:rPr lang="en-GB" i="1" dirty="0"/>
              <a:t> </a:t>
            </a:r>
            <a:r>
              <a:rPr lang="en-GB" dirty="0"/>
              <a:t>spp.</a:t>
            </a:r>
          </a:p>
          <a:p>
            <a:r>
              <a:rPr lang="it-IT" b="1" dirty="0"/>
              <a:t>Tratament etiologic</a:t>
            </a:r>
            <a:r>
              <a:rPr lang="it-IT" dirty="0"/>
              <a:t>: Aminopeniciline, Penicilină, Doxiciclină.</a:t>
            </a:r>
          </a:p>
          <a:p>
            <a:r>
              <a:rPr lang="vi-VN" b="1" dirty="0"/>
              <a:t>Prevenţia specifică</a:t>
            </a:r>
            <a:r>
              <a:rPr lang="vi-VN" dirty="0"/>
              <a:t>: nu există în Europa.</a:t>
            </a:r>
          </a:p>
          <a:p>
            <a:r>
              <a:rPr lang="vi-VN" dirty="0"/>
              <a:t>Boală de grup A (raportare / internare obligatorii).</a:t>
            </a:r>
            <a:endParaRPr lang="en-GB" dirty="0"/>
          </a:p>
        </p:txBody>
      </p:sp>
    </p:spTree>
    <p:extLst>
      <p:ext uri="{BB962C8B-B14F-4D97-AF65-F5344CB8AC3E}">
        <p14:creationId xmlns:p14="http://schemas.microsoft.com/office/powerpoint/2010/main" val="1092480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Formulati</a:t>
            </a:r>
            <a:r>
              <a:rPr lang="en-US" dirty="0" smtClean="0"/>
              <a:t> </a:t>
            </a:r>
            <a:r>
              <a:rPr lang="en-US" dirty="0" err="1" smtClean="0"/>
              <a:t>atitudinea</a:t>
            </a:r>
            <a:r>
              <a:rPr lang="en-US" dirty="0" smtClean="0"/>
              <a:t> </a:t>
            </a:r>
            <a:r>
              <a:rPr lang="en-US" dirty="0" err="1" smtClean="0"/>
              <a:t>terapeutica</a:t>
            </a:r>
            <a:endParaRPr lang="en-GB" dirty="0"/>
          </a:p>
        </p:txBody>
      </p:sp>
      <p:sp>
        <p:nvSpPr>
          <p:cNvPr id="3" name="Content Placeholder 2"/>
          <p:cNvSpPr>
            <a:spLocks noGrp="1"/>
          </p:cNvSpPr>
          <p:nvPr>
            <p:ph idx="1"/>
          </p:nvPr>
        </p:nvSpPr>
        <p:spPr/>
        <p:txBody>
          <a:bodyPr/>
          <a:lstStyle/>
          <a:p>
            <a:r>
              <a:rPr lang="en-US" dirty="0" err="1" smtClean="0"/>
              <a:t>Internare</a:t>
            </a:r>
            <a:endParaRPr lang="en-US" dirty="0" smtClean="0"/>
          </a:p>
          <a:p>
            <a:r>
              <a:rPr lang="en-US" dirty="0" err="1" smtClean="0"/>
              <a:t>Monitorizare</a:t>
            </a:r>
            <a:endParaRPr lang="en-US" dirty="0" smtClean="0"/>
          </a:p>
          <a:p>
            <a:r>
              <a:rPr lang="en-US" dirty="0" smtClean="0"/>
              <a:t>Etiologic</a:t>
            </a:r>
          </a:p>
          <a:p>
            <a:r>
              <a:rPr lang="en-US" dirty="0" err="1" smtClean="0"/>
              <a:t>Patogenetic</a:t>
            </a:r>
            <a:endParaRPr lang="en-US" dirty="0" smtClean="0"/>
          </a:p>
          <a:p>
            <a:r>
              <a:rPr lang="en-US" dirty="0" err="1" smtClean="0"/>
              <a:t>Simptomatic</a:t>
            </a:r>
            <a:endParaRPr lang="en-US" dirty="0" smtClean="0"/>
          </a:p>
          <a:p>
            <a:r>
              <a:rPr lang="en-US" dirty="0" err="1" smtClean="0"/>
              <a:t>Profilaxie</a:t>
            </a:r>
            <a:endParaRPr lang="en-GB" dirty="0"/>
          </a:p>
        </p:txBody>
      </p:sp>
    </p:spTree>
    <p:extLst>
      <p:ext uri="{BB962C8B-B14F-4D97-AF65-F5344CB8AC3E}">
        <p14:creationId xmlns:p14="http://schemas.microsoft.com/office/powerpoint/2010/main" val="400674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marL="0" indent="0">
              <a:buNone/>
            </a:pPr>
            <a:r>
              <a:rPr lang="en-US" b="1" dirty="0" smtClean="0"/>
              <a:t>1)Care </a:t>
            </a:r>
            <a:r>
              <a:rPr lang="en-US" b="1" dirty="0" err="1"/>
              <a:t>este</a:t>
            </a:r>
            <a:r>
              <a:rPr lang="en-US" b="1" dirty="0"/>
              <a:t> </a:t>
            </a:r>
            <a:r>
              <a:rPr lang="en-US" b="1" dirty="0" err="1"/>
              <a:t>afecțiunea</a:t>
            </a:r>
            <a:r>
              <a:rPr lang="en-US" b="1" dirty="0"/>
              <a:t> </a:t>
            </a:r>
            <a:r>
              <a:rPr lang="en-US" b="1" dirty="0" err="1"/>
              <a:t>pe</a:t>
            </a:r>
            <a:r>
              <a:rPr lang="en-US" b="1" dirty="0"/>
              <a:t> care o </a:t>
            </a:r>
            <a:r>
              <a:rPr lang="en-US" b="1" dirty="0" err="1"/>
              <a:t>suspectați</a:t>
            </a:r>
            <a:r>
              <a:rPr lang="en-US" b="1" dirty="0"/>
              <a:t>? </a:t>
            </a:r>
            <a:endParaRPr lang="en-US" b="1" dirty="0" smtClean="0"/>
          </a:p>
          <a:p>
            <a:pPr marL="0" indent="0">
              <a:buNone/>
            </a:pPr>
            <a:endParaRPr lang="en-GB" dirty="0"/>
          </a:p>
          <a:p>
            <a:pPr marL="0" indent="0">
              <a:buNone/>
            </a:pPr>
            <a:r>
              <a:rPr lang="en-US" b="1" dirty="0" smtClean="0"/>
              <a:t>2</a:t>
            </a:r>
            <a:r>
              <a:rPr lang="en-US" b="1" dirty="0"/>
              <a:t>) </a:t>
            </a:r>
            <a:r>
              <a:rPr lang="en-US" b="1" dirty="0" err="1"/>
              <a:t>Enumerați</a:t>
            </a:r>
            <a:r>
              <a:rPr lang="en-US" b="1" dirty="0"/>
              <a:t> </a:t>
            </a:r>
            <a:r>
              <a:rPr lang="en-US" b="1" dirty="0" err="1"/>
              <a:t>dintre</a:t>
            </a:r>
            <a:r>
              <a:rPr lang="en-US" b="1" dirty="0"/>
              <a:t> </a:t>
            </a:r>
            <a:r>
              <a:rPr lang="en-US" b="1" dirty="0" err="1"/>
              <a:t>datele</a:t>
            </a:r>
            <a:r>
              <a:rPr lang="en-US" b="1" dirty="0"/>
              <a:t> </a:t>
            </a:r>
            <a:r>
              <a:rPr lang="en-US" b="1" dirty="0" err="1"/>
              <a:t>prezentate</a:t>
            </a:r>
            <a:r>
              <a:rPr lang="en-US" b="1" dirty="0"/>
              <a:t>, 4 </a:t>
            </a:r>
            <a:r>
              <a:rPr lang="en-US" b="1" dirty="0" err="1"/>
              <a:t>elemente</a:t>
            </a:r>
            <a:r>
              <a:rPr lang="en-US" b="1" dirty="0"/>
              <a:t> </a:t>
            </a:r>
            <a:r>
              <a:rPr lang="en-US" b="1" dirty="0" err="1"/>
              <a:t>clinice</a:t>
            </a:r>
            <a:r>
              <a:rPr lang="en-US" b="1" dirty="0"/>
              <a:t> care </a:t>
            </a:r>
            <a:r>
              <a:rPr lang="en-US" b="1" dirty="0" err="1"/>
              <a:t>susțin</a:t>
            </a:r>
            <a:r>
              <a:rPr lang="en-US" b="1" dirty="0"/>
              <a:t> </a:t>
            </a:r>
            <a:r>
              <a:rPr lang="en-US" b="1" dirty="0" err="1" smtClean="0"/>
              <a:t>diagnosticul</a:t>
            </a:r>
            <a:endParaRPr lang="en-US" b="1" dirty="0" smtClean="0"/>
          </a:p>
          <a:p>
            <a:pPr marL="0" indent="0">
              <a:buNone/>
            </a:pPr>
            <a:endParaRPr lang="en-GB" dirty="0"/>
          </a:p>
          <a:p>
            <a:pPr marL="0" indent="0">
              <a:buNone/>
            </a:pPr>
            <a:r>
              <a:rPr lang="en-US" b="1" dirty="0"/>
              <a:t>3) </a:t>
            </a:r>
            <a:r>
              <a:rPr lang="en-US" b="1" dirty="0" err="1"/>
              <a:t>Denumiți</a:t>
            </a:r>
            <a:r>
              <a:rPr lang="en-US" b="1" dirty="0"/>
              <a:t> </a:t>
            </a:r>
            <a:r>
              <a:rPr lang="en-US" b="1" dirty="0" err="1"/>
              <a:t>manifestarea</a:t>
            </a:r>
            <a:r>
              <a:rPr lang="en-US" b="1" dirty="0"/>
              <a:t> </a:t>
            </a:r>
            <a:r>
              <a:rPr lang="en-US" b="1" dirty="0" err="1"/>
              <a:t>clinică</a:t>
            </a:r>
            <a:r>
              <a:rPr lang="en-US" b="1" dirty="0"/>
              <a:t> din </a:t>
            </a:r>
            <a:r>
              <a:rPr lang="en-US" b="1" dirty="0" err="1"/>
              <a:t>tabloul</a:t>
            </a:r>
            <a:r>
              <a:rPr lang="en-US" b="1" dirty="0"/>
              <a:t> </a:t>
            </a:r>
            <a:r>
              <a:rPr lang="en-US" b="1" dirty="0" err="1"/>
              <a:t>bolii</a:t>
            </a:r>
            <a:r>
              <a:rPr lang="en-US" b="1" dirty="0"/>
              <a:t> </a:t>
            </a:r>
            <a:r>
              <a:rPr lang="en-US" b="1" dirty="0" err="1"/>
              <a:t>redată</a:t>
            </a:r>
            <a:r>
              <a:rPr lang="en-US" b="1" dirty="0"/>
              <a:t> </a:t>
            </a:r>
            <a:r>
              <a:rPr lang="en-US" b="1" dirty="0" err="1"/>
              <a:t>în</a:t>
            </a:r>
            <a:r>
              <a:rPr lang="en-US" b="1" dirty="0"/>
              <a:t> </a:t>
            </a:r>
            <a:r>
              <a:rPr lang="en-US" b="1" dirty="0" err="1"/>
              <a:t>figura</a:t>
            </a:r>
            <a:r>
              <a:rPr lang="en-US" b="1" dirty="0"/>
              <a:t> </a:t>
            </a:r>
            <a:r>
              <a:rPr lang="en-US" b="1" dirty="0" err="1" smtClean="0"/>
              <a:t>anterioara</a:t>
            </a:r>
            <a:endParaRPr lang="en-US" b="1" dirty="0" smtClean="0"/>
          </a:p>
          <a:p>
            <a:pPr marL="0" indent="0">
              <a:buNone/>
            </a:pPr>
            <a:endParaRPr lang="en-US" b="1" dirty="0" smtClean="0"/>
          </a:p>
          <a:p>
            <a:pPr marL="0" indent="0">
              <a:buNone/>
            </a:pPr>
            <a:r>
              <a:rPr lang="en-US" b="1" dirty="0" smtClean="0"/>
              <a:t>4</a:t>
            </a:r>
            <a:r>
              <a:rPr lang="en-US" b="1" dirty="0"/>
              <a:t>) </a:t>
            </a:r>
            <a:r>
              <a:rPr lang="en-US" b="1" dirty="0" err="1"/>
              <a:t>Patogenia</a:t>
            </a:r>
            <a:r>
              <a:rPr lang="en-US" b="1" dirty="0"/>
              <a:t> </a:t>
            </a:r>
            <a:r>
              <a:rPr lang="en-US" b="1" dirty="0" err="1"/>
              <a:t>acestei</a:t>
            </a:r>
            <a:r>
              <a:rPr lang="en-US" b="1" dirty="0"/>
              <a:t> </a:t>
            </a:r>
            <a:r>
              <a:rPr lang="en-US" b="1" dirty="0" err="1"/>
              <a:t>boli</a:t>
            </a:r>
            <a:r>
              <a:rPr lang="en-US" b="1" dirty="0"/>
              <a:t> </a:t>
            </a:r>
            <a:r>
              <a:rPr lang="en-US" b="1" dirty="0" err="1"/>
              <a:t>presupune</a:t>
            </a:r>
            <a:r>
              <a:rPr lang="en-US" b="1" dirty="0"/>
              <a:t>:</a:t>
            </a:r>
            <a:endParaRPr lang="en-GB" dirty="0"/>
          </a:p>
          <a:p>
            <a:pPr marL="0" indent="0">
              <a:buNone/>
            </a:pPr>
            <a:r>
              <a:rPr lang="en-US" b="1" dirty="0"/>
              <a:t>         </a:t>
            </a:r>
            <a:r>
              <a:rPr lang="en-US" b="1" dirty="0" smtClean="0"/>
              <a:t>a</a:t>
            </a:r>
            <a:r>
              <a:rPr lang="en-US" b="1" dirty="0"/>
              <a:t>) </a:t>
            </a:r>
            <a:r>
              <a:rPr lang="en-US" b="1" dirty="0" err="1"/>
              <a:t>diseminare</a:t>
            </a:r>
            <a:r>
              <a:rPr lang="en-US" b="1" dirty="0"/>
              <a:t> </a:t>
            </a:r>
            <a:r>
              <a:rPr lang="en-US" b="1" dirty="0" err="1"/>
              <a:t>hematogenă</a:t>
            </a:r>
            <a:endParaRPr lang="en-GB" dirty="0"/>
          </a:p>
          <a:p>
            <a:pPr marL="0" indent="0">
              <a:buNone/>
            </a:pPr>
            <a:r>
              <a:rPr lang="en-US" b="1" dirty="0" smtClean="0"/>
              <a:t>         </a:t>
            </a:r>
            <a:r>
              <a:rPr lang="en-US" b="1" dirty="0"/>
              <a:t>b) </a:t>
            </a:r>
            <a:r>
              <a:rPr lang="en-US" b="1" dirty="0" err="1"/>
              <a:t>propagare</a:t>
            </a:r>
            <a:r>
              <a:rPr lang="en-US" b="1" dirty="0"/>
              <a:t> </a:t>
            </a:r>
            <a:r>
              <a:rPr lang="en-US" b="1" dirty="0" err="1"/>
              <a:t>axonală</a:t>
            </a:r>
            <a:r>
              <a:rPr lang="en-US" b="1" dirty="0"/>
              <a:t> </a:t>
            </a:r>
            <a:r>
              <a:rPr lang="en-US" b="1" dirty="0" err="1"/>
              <a:t>centripetă</a:t>
            </a:r>
            <a:endParaRPr lang="en-GB" dirty="0"/>
          </a:p>
          <a:p>
            <a:pPr marL="0" indent="0">
              <a:buNone/>
            </a:pPr>
            <a:r>
              <a:rPr lang="en-US" b="1" dirty="0"/>
              <a:t>         </a:t>
            </a:r>
            <a:r>
              <a:rPr lang="en-US" b="1" dirty="0" smtClean="0"/>
              <a:t>c</a:t>
            </a:r>
            <a:r>
              <a:rPr lang="en-US" b="1" dirty="0"/>
              <a:t>) </a:t>
            </a:r>
            <a:r>
              <a:rPr lang="en-US" b="1" dirty="0" err="1"/>
              <a:t>afectarea</a:t>
            </a:r>
            <a:r>
              <a:rPr lang="en-US" b="1" dirty="0"/>
              <a:t> </a:t>
            </a:r>
            <a:r>
              <a:rPr lang="en-US" b="1" dirty="0" err="1"/>
              <a:t>sistemului</a:t>
            </a:r>
            <a:r>
              <a:rPr lang="en-US" b="1" dirty="0"/>
              <a:t> limbic</a:t>
            </a:r>
            <a:endParaRPr lang="en-GB" dirty="0"/>
          </a:p>
          <a:p>
            <a:pPr marL="0" indent="0">
              <a:buNone/>
            </a:pPr>
            <a:r>
              <a:rPr lang="en-US" b="1" dirty="0"/>
              <a:t>         </a:t>
            </a:r>
            <a:r>
              <a:rPr lang="en-US" b="1" dirty="0" smtClean="0"/>
              <a:t>d</a:t>
            </a:r>
            <a:r>
              <a:rPr lang="en-US" b="1" dirty="0"/>
              <a:t>)  </a:t>
            </a:r>
            <a:r>
              <a:rPr lang="en-US" b="1" dirty="0" err="1"/>
              <a:t>acțiune</a:t>
            </a:r>
            <a:r>
              <a:rPr lang="en-US" b="1" dirty="0"/>
              <a:t> </a:t>
            </a:r>
            <a:r>
              <a:rPr lang="en-US" b="1" dirty="0" err="1"/>
              <a:t>presinaptică</a:t>
            </a:r>
            <a:r>
              <a:rPr lang="en-US" b="1" dirty="0"/>
              <a:t> </a:t>
            </a:r>
            <a:r>
              <a:rPr lang="en-US" b="1" dirty="0" err="1"/>
              <a:t>prin</a:t>
            </a:r>
            <a:r>
              <a:rPr lang="en-US" b="1" dirty="0"/>
              <a:t> </a:t>
            </a:r>
            <a:r>
              <a:rPr lang="en-US" b="1" dirty="0" err="1"/>
              <a:t>intermediul</a:t>
            </a:r>
            <a:r>
              <a:rPr lang="en-US" b="1" dirty="0"/>
              <a:t> </a:t>
            </a:r>
            <a:r>
              <a:rPr lang="en-US" b="1" dirty="0" err="1" smtClean="0"/>
              <a:t>toxinei</a:t>
            </a:r>
            <a:endParaRPr lang="en-GB" dirty="0"/>
          </a:p>
        </p:txBody>
      </p:sp>
    </p:spTree>
    <p:extLst>
      <p:ext uri="{BB962C8B-B14F-4D97-AF65-F5344CB8AC3E}">
        <p14:creationId xmlns:p14="http://schemas.microsoft.com/office/powerpoint/2010/main" val="180868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ltLang="en-US" b="1" dirty="0" err="1"/>
              <a:t>Patogenie</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799" y="1066801"/>
            <a:ext cx="7016043" cy="456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 y="55158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fr-FR" altLang="en-US" sz="2000" dirty="0"/>
              <a:t>-  </a:t>
            </a:r>
            <a:r>
              <a:rPr lang="fr-FR" altLang="en-US" sz="2000" dirty="0" err="1"/>
              <a:t>multiplicare</a:t>
            </a:r>
            <a:r>
              <a:rPr lang="fr-FR" altLang="en-US" sz="2000" dirty="0"/>
              <a:t> </a:t>
            </a:r>
            <a:r>
              <a:rPr lang="fr-FR" altLang="en-US" sz="2000" dirty="0" err="1"/>
              <a:t>localǎ</a:t>
            </a:r>
            <a:r>
              <a:rPr lang="fr-FR" altLang="en-US" sz="2000" dirty="0"/>
              <a:t> la </a:t>
            </a:r>
            <a:r>
              <a:rPr lang="fr-FR" altLang="en-US" sz="2000" dirty="0" err="1"/>
              <a:t>nivel</a:t>
            </a:r>
            <a:r>
              <a:rPr lang="fr-FR" altLang="en-US" sz="2000" dirty="0"/>
              <a:t> </a:t>
            </a:r>
            <a:r>
              <a:rPr lang="fr-FR" altLang="en-US" sz="2000" dirty="0" err="1"/>
              <a:t>muscular</a:t>
            </a:r>
            <a:endParaRPr lang="fr-FR" altLang="en-US" sz="2000" dirty="0"/>
          </a:p>
          <a:p>
            <a:pPr eaLnBrk="1" hangingPunct="1">
              <a:lnSpc>
                <a:spcPct val="80000"/>
              </a:lnSpc>
              <a:spcBef>
                <a:spcPct val="0"/>
              </a:spcBef>
              <a:buFontTx/>
              <a:buNone/>
            </a:pPr>
            <a:r>
              <a:rPr lang="fr-FR" altLang="en-US" sz="2000" dirty="0"/>
              <a:t>-  </a:t>
            </a:r>
            <a:r>
              <a:rPr lang="fr-FR" altLang="en-US" sz="2000" dirty="0" err="1"/>
              <a:t>virusul</a:t>
            </a:r>
            <a:r>
              <a:rPr lang="fr-FR" altLang="en-US" sz="2000" dirty="0"/>
              <a:t> </a:t>
            </a:r>
            <a:r>
              <a:rPr lang="fr-FR" altLang="en-US" sz="2000" dirty="0" err="1"/>
              <a:t>pǎtrunde</a:t>
            </a:r>
            <a:r>
              <a:rPr lang="fr-FR" altLang="en-US" sz="2000" dirty="0"/>
              <a:t> </a:t>
            </a:r>
            <a:r>
              <a:rPr lang="fr-FR" altLang="en-US" sz="2000" dirty="0" err="1"/>
              <a:t>în</a:t>
            </a:r>
            <a:r>
              <a:rPr lang="fr-FR" altLang="en-US" sz="2000" dirty="0"/>
              <a:t> </a:t>
            </a:r>
            <a:r>
              <a:rPr lang="fr-FR" altLang="en-US" sz="2000" dirty="0" err="1"/>
              <a:t>sistemul</a:t>
            </a:r>
            <a:r>
              <a:rPr lang="fr-FR" altLang="en-US" sz="2000" dirty="0"/>
              <a:t> </a:t>
            </a:r>
            <a:r>
              <a:rPr lang="fr-FR" altLang="en-US" sz="2000" dirty="0" err="1"/>
              <a:t>nervos</a:t>
            </a:r>
            <a:r>
              <a:rPr lang="fr-FR" altLang="en-US" sz="2000" dirty="0"/>
              <a:t> </a:t>
            </a:r>
            <a:r>
              <a:rPr lang="fr-FR" altLang="en-US" sz="2000" dirty="0" err="1"/>
              <a:t>periferic</a:t>
            </a:r>
            <a:r>
              <a:rPr lang="fr-FR" altLang="en-US" sz="2000" dirty="0"/>
              <a:t> </a:t>
            </a:r>
            <a:r>
              <a:rPr lang="fr-FR" altLang="en-US" sz="2000" dirty="0" err="1"/>
              <a:t>pe</a:t>
            </a:r>
            <a:r>
              <a:rPr lang="fr-FR" altLang="en-US" sz="2000" dirty="0"/>
              <a:t> la </a:t>
            </a:r>
            <a:r>
              <a:rPr lang="fr-FR" altLang="en-US" sz="2000" dirty="0" err="1"/>
              <a:t>nivelul</a:t>
            </a:r>
            <a:r>
              <a:rPr lang="fr-FR" altLang="en-US" sz="2000" dirty="0"/>
              <a:t> </a:t>
            </a:r>
            <a:r>
              <a:rPr lang="fr-FR" altLang="en-US" sz="2000" dirty="0" err="1"/>
              <a:t>plǎcii</a:t>
            </a:r>
            <a:r>
              <a:rPr lang="fr-FR" altLang="en-US" sz="2000" dirty="0"/>
              <a:t> </a:t>
            </a:r>
            <a:r>
              <a:rPr lang="fr-FR" altLang="en-US" sz="2000" dirty="0" err="1"/>
              <a:t>neuromusculare</a:t>
            </a:r>
            <a:r>
              <a:rPr lang="fr-FR" altLang="en-US" sz="2000" dirty="0"/>
              <a:t>; </a:t>
            </a:r>
          </a:p>
          <a:p>
            <a:pPr eaLnBrk="1" hangingPunct="1">
              <a:lnSpc>
                <a:spcPct val="80000"/>
              </a:lnSpc>
              <a:spcBef>
                <a:spcPct val="0"/>
              </a:spcBef>
              <a:buFontTx/>
              <a:buNone/>
            </a:pPr>
            <a:r>
              <a:rPr lang="fr-FR" altLang="en-US" sz="2000" dirty="0"/>
              <a:t>-  </a:t>
            </a:r>
            <a:r>
              <a:rPr lang="fr-FR" altLang="en-US" sz="2000" dirty="0" err="1"/>
              <a:t>difuzeazǎ</a:t>
            </a:r>
            <a:r>
              <a:rPr lang="fr-FR" altLang="en-US" sz="2000" dirty="0"/>
              <a:t> </a:t>
            </a:r>
            <a:r>
              <a:rPr lang="fr-FR" altLang="en-US" sz="2000" dirty="0" err="1"/>
              <a:t>pe</a:t>
            </a:r>
            <a:r>
              <a:rPr lang="fr-FR" altLang="en-US" sz="2000" dirty="0"/>
              <a:t> cale </a:t>
            </a:r>
            <a:r>
              <a:rPr lang="fr-FR" altLang="en-US" sz="2000" dirty="0" err="1"/>
              <a:t>axonalǎ</a:t>
            </a:r>
            <a:r>
              <a:rPr lang="fr-FR" altLang="en-US" sz="2000" dirty="0"/>
              <a:t> </a:t>
            </a:r>
            <a:r>
              <a:rPr lang="fr-FR" altLang="en-US" sz="2000" dirty="0" err="1"/>
              <a:t>centripet</a:t>
            </a:r>
            <a:r>
              <a:rPr lang="fr-FR" altLang="en-US" sz="2000" dirty="0"/>
              <a:t> </a:t>
            </a:r>
            <a:r>
              <a:rPr lang="fr-FR" altLang="en-US" sz="2000" dirty="0" err="1"/>
              <a:t>spre</a:t>
            </a:r>
            <a:r>
              <a:rPr lang="fr-FR" altLang="en-US" sz="2000" dirty="0"/>
              <a:t> SNC </a:t>
            </a:r>
            <a:r>
              <a:rPr lang="fr-FR" altLang="en-US" sz="2000" dirty="0" err="1"/>
              <a:t>cu</a:t>
            </a:r>
            <a:r>
              <a:rPr lang="fr-FR" altLang="en-US" sz="2000" dirty="0"/>
              <a:t> o </a:t>
            </a:r>
            <a:r>
              <a:rPr lang="fr-FR" altLang="en-US" sz="2000" dirty="0" err="1"/>
              <a:t>vitezǎ</a:t>
            </a:r>
            <a:r>
              <a:rPr lang="fr-FR" altLang="en-US" sz="2000" dirty="0"/>
              <a:t> de 50-100 mm/</a:t>
            </a:r>
            <a:r>
              <a:rPr lang="fr-FR" altLang="en-US" sz="2000" dirty="0" err="1"/>
              <a:t>zi</a:t>
            </a:r>
            <a:endParaRPr lang="fr-FR" altLang="en-US" sz="2000" dirty="0"/>
          </a:p>
        </p:txBody>
      </p:sp>
      <p:cxnSp>
        <p:nvCxnSpPr>
          <p:cNvPr id="6" name="Straight Arrow Connector 2"/>
          <p:cNvCxnSpPr>
            <a:cxnSpLocks noChangeShapeType="1"/>
          </p:cNvCxnSpPr>
          <p:nvPr/>
        </p:nvCxnSpPr>
        <p:spPr bwMode="auto">
          <a:xfrm flipH="1" flipV="1">
            <a:off x="3632924" y="3758479"/>
            <a:ext cx="431800" cy="431800"/>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3"/>
          <p:cNvSpPr txBox="1">
            <a:spLocks noChangeArrowheads="1"/>
          </p:cNvSpPr>
          <p:nvPr/>
        </p:nvSpPr>
        <p:spPr bwMode="auto">
          <a:xfrm>
            <a:off x="4009019" y="4190279"/>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rgbClr val="FF0000"/>
                </a:solidFill>
              </a:rPr>
              <a:t>Ac</a:t>
            </a:r>
          </a:p>
        </p:txBody>
      </p:sp>
    </p:spTree>
    <p:extLst>
      <p:ext uri="{BB962C8B-B14F-4D97-AF65-F5344CB8AC3E}">
        <p14:creationId xmlns:p14="http://schemas.microsoft.com/office/powerpoint/2010/main" val="127308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5) Care </a:t>
            </a:r>
            <a:r>
              <a:rPr lang="en-US" b="1" dirty="0" err="1"/>
              <a:t>este</a:t>
            </a:r>
            <a:r>
              <a:rPr lang="en-US" b="1" dirty="0"/>
              <a:t> </a:t>
            </a:r>
            <a:r>
              <a:rPr lang="en-US" b="1" dirty="0" err="1"/>
              <a:t>letalitatea</a:t>
            </a:r>
            <a:r>
              <a:rPr lang="en-US" b="1" dirty="0"/>
              <a:t> </a:t>
            </a:r>
            <a:r>
              <a:rPr lang="en-US" b="1" dirty="0" err="1"/>
              <a:t>în</a:t>
            </a:r>
            <a:r>
              <a:rPr lang="en-US" b="1" dirty="0"/>
              <a:t> </a:t>
            </a:r>
            <a:r>
              <a:rPr lang="en-US" b="1" dirty="0" err="1"/>
              <a:t>această</a:t>
            </a:r>
            <a:r>
              <a:rPr lang="en-US" b="1" dirty="0"/>
              <a:t> </a:t>
            </a:r>
            <a:r>
              <a:rPr lang="en-US" b="1" dirty="0" err="1"/>
              <a:t>afecțiune</a:t>
            </a:r>
            <a:r>
              <a:rPr lang="en-US" b="1" dirty="0"/>
              <a:t>?</a:t>
            </a:r>
            <a:endParaRPr lang="en-GB" dirty="0"/>
          </a:p>
          <a:p>
            <a:pPr marL="0" indent="0">
              <a:buNone/>
            </a:pPr>
            <a:r>
              <a:rPr lang="en-US" b="1" dirty="0"/>
              <a:t>6) </a:t>
            </a:r>
            <a:r>
              <a:rPr lang="en-US" b="1" dirty="0" err="1" smtClean="0"/>
              <a:t>Considerați</a:t>
            </a:r>
            <a:r>
              <a:rPr lang="en-US" b="1" dirty="0" smtClean="0"/>
              <a:t> </a:t>
            </a:r>
            <a:r>
              <a:rPr lang="en-US" b="1" dirty="0" err="1"/>
              <a:t>că</a:t>
            </a:r>
            <a:r>
              <a:rPr lang="en-US" b="1" dirty="0"/>
              <a:t> </a:t>
            </a:r>
            <a:r>
              <a:rPr lang="en-US" b="1" dirty="0" err="1"/>
              <a:t>boala</a:t>
            </a:r>
            <a:r>
              <a:rPr lang="en-US" b="1" dirty="0"/>
              <a:t> </a:t>
            </a:r>
            <a:r>
              <a:rPr lang="en-US" b="1" dirty="0" err="1"/>
              <a:t>pe</a:t>
            </a:r>
            <a:r>
              <a:rPr lang="en-US" b="1" dirty="0"/>
              <a:t> care o </a:t>
            </a:r>
            <a:r>
              <a:rPr lang="en-US" b="1" dirty="0" err="1"/>
              <a:t>prezintă</a:t>
            </a:r>
            <a:r>
              <a:rPr lang="en-US" b="1" dirty="0"/>
              <a:t> </a:t>
            </a:r>
            <a:r>
              <a:rPr lang="en-US" b="1" dirty="0" err="1"/>
              <a:t>Adinel</a:t>
            </a:r>
            <a:r>
              <a:rPr lang="en-US" b="1" dirty="0"/>
              <a:t> </a:t>
            </a:r>
            <a:r>
              <a:rPr lang="en-US" b="1" dirty="0" err="1"/>
              <a:t>putea</a:t>
            </a:r>
            <a:r>
              <a:rPr lang="en-US" b="1" dirty="0"/>
              <a:t> fi </a:t>
            </a:r>
            <a:r>
              <a:rPr lang="en-US" b="1" dirty="0" err="1"/>
              <a:t>prevenită</a:t>
            </a:r>
            <a:r>
              <a:rPr lang="en-US" b="1" dirty="0"/>
              <a:t> </a:t>
            </a:r>
            <a:r>
              <a:rPr lang="en-US" b="1" dirty="0" err="1"/>
              <a:t>prin</a:t>
            </a:r>
            <a:r>
              <a:rPr lang="en-US" b="1" dirty="0"/>
              <a:t> :</a:t>
            </a:r>
            <a:endParaRPr lang="en-GB" dirty="0"/>
          </a:p>
          <a:p>
            <a:pPr marL="0" indent="0">
              <a:buNone/>
            </a:pPr>
            <a:r>
              <a:rPr lang="en-US" b="1" dirty="0"/>
              <a:t>           a) </a:t>
            </a:r>
            <a:r>
              <a:rPr lang="en-US" b="1" dirty="0" err="1"/>
              <a:t>imunoprofilaxie</a:t>
            </a:r>
            <a:r>
              <a:rPr lang="en-US" b="1" dirty="0"/>
              <a:t> cu </a:t>
            </a:r>
            <a:r>
              <a:rPr lang="en-US" b="1" dirty="0" err="1"/>
              <a:t>ser</a:t>
            </a:r>
            <a:r>
              <a:rPr lang="en-US" b="1" dirty="0"/>
              <a:t> </a:t>
            </a:r>
            <a:r>
              <a:rPr lang="en-US" b="1" dirty="0" err="1"/>
              <a:t>și</a:t>
            </a:r>
            <a:r>
              <a:rPr lang="en-US" b="1" dirty="0"/>
              <a:t> </a:t>
            </a:r>
            <a:r>
              <a:rPr lang="en-US" b="1" dirty="0" err="1"/>
              <a:t>vaccin</a:t>
            </a:r>
            <a:endParaRPr lang="en-GB" dirty="0"/>
          </a:p>
          <a:p>
            <a:pPr marL="0" indent="0">
              <a:buNone/>
            </a:pPr>
            <a:r>
              <a:rPr lang="en-US" b="1" dirty="0"/>
              <a:t>           b) </a:t>
            </a:r>
            <a:r>
              <a:rPr lang="en-US" b="1" dirty="0" err="1"/>
              <a:t>imunoprofilaxie</a:t>
            </a:r>
            <a:r>
              <a:rPr lang="en-US" b="1" dirty="0"/>
              <a:t> </a:t>
            </a:r>
            <a:r>
              <a:rPr lang="en-US" b="1" dirty="0" err="1"/>
              <a:t>numai</a:t>
            </a:r>
            <a:r>
              <a:rPr lang="en-US" b="1" dirty="0"/>
              <a:t> cu </a:t>
            </a:r>
            <a:r>
              <a:rPr lang="en-US" b="1" dirty="0" err="1"/>
              <a:t>vaccin</a:t>
            </a:r>
            <a:endParaRPr lang="en-GB" dirty="0"/>
          </a:p>
          <a:p>
            <a:pPr marL="0" indent="0">
              <a:buNone/>
            </a:pPr>
            <a:r>
              <a:rPr lang="en-US" b="1" dirty="0"/>
              <a:t>           c) </a:t>
            </a:r>
            <a:r>
              <a:rPr lang="en-US" b="1" dirty="0" err="1"/>
              <a:t>chimioprofilaxie</a:t>
            </a:r>
            <a:endParaRPr lang="en-GB" dirty="0"/>
          </a:p>
          <a:p>
            <a:pPr marL="0" indent="0">
              <a:buNone/>
            </a:pPr>
            <a:r>
              <a:rPr lang="en-US" b="1" dirty="0"/>
              <a:t>7) </a:t>
            </a:r>
            <a:r>
              <a:rPr lang="en-US" b="1" dirty="0" err="1"/>
              <a:t>Diagnosticul</a:t>
            </a:r>
            <a:r>
              <a:rPr lang="en-US" b="1" dirty="0"/>
              <a:t> etiologic se </a:t>
            </a:r>
            <a:r>
              <a:rPr lang="en-US" b="1" dirty="0" err="1"/>
              <a:t>confirmă</a:t>
            </a:r>
            <a:r>
              <a:rPr lang="en-US" b="1" dirty="0"/>
              <a:t> </a:t>
            </a:r>
            <a:r>
              <a:rPr lang="en-US" b="1" dirty="0" err="1"/>
              <a:t>prin</a:t>
            </a:r>
            <a:r>
              <a:rPr lang="en-US" b="1" dirty="0"/>
              <a:t>:</a:t>
            </a:r>
            <a:endParaRPr lang="en-GB" dirty="0"/>
          </a:p>
          <a:p>
            <a:pPr marL="0" indent="0">
              <a:buNone/>
            </a:pPr>
            <a:r>
              <a:rPr lang="en-US" b="1" dirty="0"/>
              <a:t>            a) </a:t>
            </a:r>
            <a:r>
              <a:rPr lang="en-US" b="1" dirty="0" err="1"/>
              <a:t>identificarea</a:t>
            </a:r>
            <a:r>
              <a:rPr lang="en-US" b="1" dirty="0"/>
              <a:t> </a:t>
            </a:r>
            <a:r>
              <a:rPr lang="en-US" b="1" dirty="0" err="1"/>
              <a:t>antigenului</a:t>
            </a:r>
            <a:r>
              <a:rPr lang="en-US" b="1" dirty="0"/>
              <a:t> viral </a:t>
            </a:r>
            <a:r>
              <a:rPr lang="en-US" b="1" dirty="0" err="1"/>
              <a:t>în</a:t>
            </a:r>
            <a:r>
              <a:rPr lang="en-US" b="1" dirty="0"/>
              <a:t> </a:t>
            </a:r>
            <a:r>
              <a:rPr lang="en-US" b="1" dirty="0" err="1"/>
              <a:t>biopsia</a:t>
            </a:r>
            <a:r>
              <a:rPr lang="en-US" b="1" dirty="0"/>
              <a:t> </a:t>
            </a:r>
            <a:r>
              <a:rPr lang="en-US" b="1" dirty="0" err="1"/>
              <a:t>cutanată</a:t>
            </a:r>
            <a:r>
              <a:rPr lang="en-US" b="1" dirty="0"/>
              <a:t> </a:t>
            </a:r>
            <a:endParaRPr lang="en-GB" dirty="0"/>
          </a:p>
          <a:p>
            <a:pPr marL="0" indent="0">
              <a:buNone/>
            </a:pPr>
            <a:r>
              <a:rPr lang="en-US" b="1" dirty="0"/>
              <a:t>            b) </a:t>
            </a:r>
            <a:r>
              <a:rPr lang="en-US" b="1" dirty="0" err="1"/>
              <a:t>identificarea</a:t>
            </a:r>
            <a:r>
              <a:rPr lang="en-US" b="1" dirty="0"/>
              <a:t> </a:t>
            </a:r>
            <a:r>
              <a:rPr lang="en-US" b="1" dirty="0" err="1"/>
              <a:t>antigenului</a:t>
            </a:r>
            <a:r>
              <a:rPr lang="en-US" b="1" dirty="0"/>
              <a:t> viral </a:t>
            </a:r>
            <a:r>
              <a:rPr lang="en-US" b="1" dirty="0" err="1"/>
              <a:t>în</a:t>
            </a:r>
            <a:r>
              <a:rPr lang="en-US" b="1" dirty="0"/>
              <a:t> </a:t>
            </a:r>
            <a:r>
              <a:rPr lang="en-US" b="1" dirty="0" err="1"/>
              <a:t>salivă</a:t>
            </a:r>
            <a:endParaRPr lang="en-GB" dirty="0"/>
          </a:p>
          <a:p>
            <a:pPr marL="0" indent="0">
              <a:buNone/>
            </a:pPr>
            <a:r>
              <a:rPr lang="en-US" b="1" dirty="0"/>
              <a:t>            c) </a:t>
            </a:r>
            <a:r>
              <a:rPr lang="en-US" b="1" dirty="0" err="1"/>
              <a:t>identificarea</a:t>
            </a:r>
            <a:r>
              <a:rPr lang="en-US" b="1" dirty="0"/>
              <a:t> </a:t>
            </a:r>
            <a:r>
              <a:rPr lang="en-US" b="1" dirty="0" err="1"/>
              <a:t>agentului</a:t>
            </a:r>
            <a:r>
              <a:rPr lang="en-US" b="1" dirty="0"/>
              <a:t> etiologic in </a:t>
            </a:r>
            <a:r>
              <a:rPr lang="en-US" b="1" dirty="0" err="1"/>
              <a:t>scaun</a:t>
            </a:r>
            <a:r>
              <a:rPr lang="en-US" b="1" dirty="0"/>
              <a:t> </a:t>
            </a:r>
            <a:endParaRPr lang="en-GB" dirty="0"/>
          </a:p>
          <a:p>
            <a:pPr marL="0" indent="0">
              <a:buNone/>
            </a:pPr>
            <a:r>
              <a:rPr lang="en-US" b="1" dirty="0"/>
              <a:t>            d) </a:t>
            </a:r>
            <a:r>
              <a:rPr lang="en-US" b="1" dirty="0" err="1"/>
              <a:t>examen</a:t>
            </a:r>
            <a:r>
              <a:rPr lang="en-US" b="1" dirty="0"/>
              <a:t> </a:t>
            </a:r>
            <a:r>
              <a:rPr lang="en-US" b="1" dirty="0" err="1"/>
              <a:t>histopatologic</a:t>
            </a:r>
            <a:r>
              <a:rPr lang="en-US" b="1" dirty="0"/>
              <a:t> cu </a:t>
            </a:r>
            <a:r>
              <a:rPr lang="en-US" b="1" dirty="0" err="1"/>
              <a:t>evidențierea</a:t>
            </a:r>
            <a:r>
              <a:rPr lang="en-US" b="1" dirty="0"/>
              <a:t> </a:t>
            </a:r>
            <a:r>
              <a:rPr lang="en-US" b="1" dirty="0" err="1"/>
              <a:t>corpusculilor</a:t>
            </a:r>
            <a:r>
              <a:rPr lang="en-US" b="1" dirty="0"/>
              <a:t> </a:t>
            </a:r>
            <a:r>
              <a:rPr lang="en-US" b="1" dirty="0" err="1"/>
              <a:t>Babeș-Negri</a:t>
            </a:r>
            <a:r>
              <a:rPr lang="en-US" b="1" dirty="0"/>
              <a:t> la </a:t>
            </a:r>
            <a:r>
              <a:rPr lang="en-US" b="1" dirty="0" err="1"/>
              <a:t>nivelul</a:t>
            </a:r>
            <a:r>
              <a:rPr lang="en-US" b="1" dirty="0"/>
              <a:t> </a:t>
            </a:r>
            <a:r>
              <a:rPr lang="en-US" b="1" dirty="0" err="1"/>
              <a:t>hipocampului</a:t>
            </a:r>
            <a:endParaRPr lang="en-GB" dirty="0"/>
          </a:p>
          <a:p>
            <a:endParaRPr lang="en-GB" dirty="0"/>
          </a:p>
          <a:p>
            <a:endParaRPr lang="en-GB" dirty="0"/>
          </a:p>
        </p:txBody>
      </p:sp>
    </p:spTree>
    <p:extLst>
      <p:ext uri="{BB962C8B-B14F-4D97-AF65-F5344CB8AC3E}">
        <p14:creationId xmlns:p14="http://schemas.microsoft.com/office/powerpoint/2010/main" val="293147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76200" y="152400"/>
            <a:ext cx="8915400" cy="6400800"/>
          </a:xfrm>
        </p:spPr>
        <p:txBody>
          <a:bodyPr>
            <a:normAutofit fontScale="85000" lnSpcReduction="20000"/>
          </a:bodyPr>
          <a:lstStyle/>
          <a:p>
            <a:pPr marL="0" indent="0" algn="ctr" eaLnBrk="1" hangingPunct="1">
              <a:lnSpc>
                <a:spcPct val="80000"/>
              </a:lnSpc>
              <a:buNone/>
            </a:pPr>
            <a:r>
              <a:rPr lang="fr-FR" altLang="en-US" sz="2400" b="1" dirty="0" smtClean="0">
                <a:latin typeface="Times New Roman" panose="02020603050405020304" pitchFamily="18" charset="0"/>
                <a:cs typeface="Times New Roman" panose="02020603050405020304" pitchFamily="18" charset="0"/>
              </a:rPr>
              <a:t>Diagnostic </a:t>
            </a:r>
            <a:r>
              <a:rPr lang="fr-FR" altLang="en-US" sz="2400" b="1" dirty="0" err="1" smtClean="0">
                <a:latin typeface="Times New Roman" panose="02020603050405020304" pitchFamily="18" charset="0"/>
                <a:cs typeface="Times New Roman" panose="02020603050405020304" pitchFamily="18" charset="0"/>
              </a:rPr>
              <a:t>pozitiv</a:t>
            </a:r>
            <a:r>
              <a:rPr lang="fr-FR" altLang="en-US" sz="2400" b="1" dirty="0" smtClean="0">
                <a:latin typeface="Times New Roman" panose="02020603050405020304" pitchFamily="18" charset="0"/>
                <a:cs typeface="Times New Roman" panose="02020603050405020304" pitchFamily="18" charset="0"/>
              </a:rPr>
              <a:t> </a:t>
            </a:r>
            <a:r>
              <a:rPr lang="fr-FR" altLang="en-US" sz="2400" b="1" dirty="0" err="1" smtClean="0">
                <a:latin typeface="Times New Roman" panose="02020603050405020304" pitchFamily="18" charset="0"/>
                <a:cs typeface="Times New Roman" panose="02020603050405020304" pitchFamily="18" charset="0"/>
              </a:rPr>
              <a:t>rabie</a:t>
            </a:r>
            <a:endParaRPr lang="fr-FR" altLang="en-US" sz="2400" b="1" dirty="0" smtClean="0">
              <a:latin typeface="Times New Roman" panose="02020603050405020304" pitchFamily="18" charset="0"/>
              <a:cs typeface="Times New Roman" panose="02020603050405020304" pitchFamily="18" charset="0"/>
            </a:endParaRPr>
          </a:p>
          <a:p>
            <a:pPr marL="609600" indent="-609600" eaLnBrk="1" hangingPunct="1">
              <a:lnSpc>
                <a:spcPct val="80000"/>
              </a:lnSpc>
            </a:pPr>
            <a:endParaRPr lang="en-US" altLang="en-US" sz="1900" b="1" dirty="0" smtClean="0">
              <a:latin typeface="Times New Roman" panose="02020603050405020304" pitchFamily="18" charset="0"/>
              <a:cs typeface="Times New Roman" panose="02020603050405020304" pitchFamily="18" charset="0"/>
            </a:endParaRPr>
          </a:p>
          <a:p>
            <a:pPr marL="609600" indent="-609600" eaLnBrk="1" hangingPunct="1">
              <a:lnSpc>
                <a:spcPct val="80000"/>
              </a:lnSpc>
            </a:pPr>
            <a:r>
              <a:rPr lang="fr-FR" altLang="en-US" sz="2100" dirty="0" smtClean="0">
                <a:latin typeface="Times New Roman" panose="02020603050405020304" pitchFamily="18" charset="0"/>
                <a:cs typeface="Times New Roman" panose="02020603050405020304" pitchFamily="18" charset="0"/>
              </a:rPr>
              <a:t>Date </a:t>
            </a:r>
            <a:r>
              <a:rPr lang="fr-FR" altLang="en-US" sz="2100" dirty="0" err="1" smtClean="0">
                <a:latin typeface="Times New Roman" panose="02020603050405020304" pitchFamily="18" charset="0"/>
                <a:cs typeface="Times New Roman" panose="02020603050405020304" pitchFamily="18" charset="0"/>
              </a:rPr>
              <a:t>anamnestice</a:t>
            </a:r>
            <a:r>
              <a:rPr lang="fr-FR" altLang="en-US" sz="2100" dirty="0" smtClean="0">
                <a:latin typeface="Times New Roman" panose="02020603050405020304" pitchFamily="18" charset="0"/>
                <a:cs typeface="Times New Roman" panose="02020603050405020304" pitchFamily="18" charset="0"/>
              </a:rPr>
              <a:t> : </a:t>
            </a:r>
            <a:r>
              <a:rPr lang="fr-FR" altLang="en-US" sz="2100" dirty="0" err="1" smtClean="0">
                <a:latin typeface="Times New Roman" panose="02020603050405020304" pitchFamily="18" charset="0"/>
                <a:cs typeface="Times New Roman" panose="02020603050405020304" pitchFamily="18" charset="0"/>
              </a:rPr>
              <a:t>consemnarea</a:t>
            </a:r>
            <a:r>
              <a:rPr lang="fr-FR" altLang="en-US" sz="2100" dirty="0" smtClean="0">
                <a:latin typeface="Times New Roman" panose="02020603050405020304" pitchFamily="18" charset="0"/>
                <a:cs typeface="Times New Roman" panose="02020603050405020304" pitchFamily="18" charset="0"/>
              </a:rPr>
              <a:t> </a:t>
            </a:r>
            <a:r>
              <a:rPr lang="fr-FR" altLang="en-US" sz="2100" dirty="0" err="1" smtClean="0">
                <a:latin typeface="Times New Roman" panose="02020603050405020304" pitchFamily="18" charset="0"/>
                <a:cs typeface="Times New Roman" panose="02020603050405020304" pitchFamily="18" charset="0"/>
              </a:rPr>
              <a:t>muşcǎtuii</a:t>
            </a:r>
            <a:r>
              <a:rPr lang="fr-FR" altLang="en-US" sz="2100" dirty="0" smtClean="0">
                <a:latin typeface="Times New Roman" panose="02020603050405020304" pitchFamily="18" charset="0"/>
                <a:cs typeface="Times New Roman" panose="02020603050405020304" pitchFamily="18" charset="0"/>
              </a:rPr>
              <a:t> de animal suspect</a:t>
            </a:r>
          </a:p>
          <a:p>
            <a:pPr marL="609600" indent="-609600" eaLnBrk="1" hangingPunct="1">
              <a:lnSpc>
                <a:spcPct val="80000"/>
              </a:lnSpc>
            </a:pPr>
            <a:endParaRPr lang="pt-BR" altLang="en-US" sz="2100" dirty="0" smtClean="0">
              <a:latin typeface="Times New Roman" panose="02020603050405020304" pitchFamily="18" charset="0"/>
              <a:cs typeface="Times New Roman" panose="02020603050405020304" pitchFamily="18" charset="0"/>
            </a:endParaRPr>
          </a:p>
          <a:p>
            <a:pPr marL="609600" indent="-609600" eaLnBrk="1" hangingPunct="1">
              <a:lnSpc>
                <a:spcPct val="80000"/>
              </a:lnSpc>
            </a:pPr>
            <a:r>
              <a:rPr lang="pt-BR" altLang="en-US" sz="2100" dirty="0" smtClean="0">
                <a:latin typeface="Times New Roman" panose="02020603050405020304" pitchFamily="18" charset="0"/>
                <a:cs typeface="Times New Roman" panose="02020603050405020304" pitchFamily="18" charset="0"/>
              </a:rPr>
              <a:t>Date clinice: simptomatologia caracteristicǎ </a:t>
            </a:r>
            <a:r>
              <a:rPr lang="pt-BR" altLang="en-US" sz="2100" dirty="0" smtClean="0">
                <a:latin typeface="Times New Roman" panose="02020603050405020304" pitchFamily="18" charset="0"/>
                <a:cs typeface="Times New Roman" panose="02020603050405020304" pitchFamily="18" charset="0"/>
              </a:rPr>
              <a:t>(</a:t>
            </a:r>
            <a:r>
              <a:rPr lang="pt-BR" altLang="en-US" sz="2100" dirty="0" smtClean="0">
                <a:latin typeface="Times New Roman" panose="02020603050405020304" pitchFamily="18" charset="0"/>
                <a:cs typeface="Times New Roman" panose="02020603050405020304" pitchFamily="18" charset="0"/>
              </a:rPr>
              <a:t>forma furioasa si paralitica)</a:t>
            </a:r>
            <a:endParaRPr lang="pt-BR" altLang="en-US" sz="2100" dirty="0" smtClean="0">
              <a:latin typeface="Times New Roman" panose="02020603050405020304" pitchFamily="18" charset="0"/>
              <a:cs typeface="Times New Roman" panose="02020603050405020304" pitchFamily="18" charset="0"/>
            </a:endParaRPr>
          </a:p>
          <a:p>
            <a:pPr marL="609600" indent="-609600" eaLnBrk="1" hangingPunct="1">
              <a:lnSpc>
                <a:spcPct val="80000"/>
              </a:lnSpc>
            </a:pPr>
            <a:endParaRPr lang="pt-BR" altLang="en-US" sz="2100" dirty="0" smtClean="0">
              <a:latin typeface="Times New Roman" panose="02020603050405020304" pitchFamily="18" charset="0"/>
              <a:cs typeface="Times New Roman" panose="02020603050405020304" pitchFamily="18" charset="0"/>
            </a:endParaRPr>
          </a:p>
          <a:p>
            <a:pPr marL="609600" indent="-609600" eaLnBrk="1" hangingPunct="1">
              <a:lnSpc>
                <a:spcPct val="80000"/>
              </a:lnSpc>
            </a:pPr>
            <a:r>
              <a:rPr lang="pt-BR" altLang="en-US" sz="2100" dirty="0" smtClean="0">
                <a:latin typeface="Times New Roman" panose="02020603050405020304" pitchFamily="18" charset="0"/>
                <a:cs typeface="Times New Roman" panose="02020603050405020304" pitchFamily="18" charset="0"/>
              </a:rPr>
              <a:t>Date paraclinice: </a:t>
            </a:r>
          </a:p>
          <a:p>
            <a:pPr marL="609600" indent="-609600" eaLnBrk="1" hangingPunct="1">
              <a:lnSpc>
                <a:spcPct val="80000"/>
              </a:lnSpc>
            </a:pPr>
            <a:endParaRPr lang="pt-BR" altLang="en-US" sz="2100" dirty="0" smtClean="0">
              <a:latin typeface="Times New Roman" panose="02020603050405020304" pitchFamily="18" charset="0"/>
              <a:cs typeface="Times New Roman" panose="02020603050405020304" pitchFamily="18" charset="0"/>
            </a:endParaRPr>
          </a:p>
          <a:p>
            <a:pPr marL="990600" lvl="1" indent="-533400" eaLnBrk="1" hangingPunct="1">
              <a:lnSpc>
                <a:spcPct val="150000"/>
              </a:lnSpc>
            </a:pPr>
            <a:r>
              <a:rPr lang="pt-BR" altLang="en-US" sz="2100" dirty="0" smtClean="0">
                <a:latin typeface="Times New Roman" panose="02020603050405020304" pitchFamily="18" charset="0"/>
                <a:cs typeface="Times New Roman" panose="02020603050405020304" pitchFamily="18" charset="0"/>
              </a:rPr>
              <a:t>LCR poate fi modificat în sensul unei uşoare pleiocitoze</a:t>
            </a:r>
          </a:p>
          <a:p>
            <a:pPr marL="990600" lvl="1" indent="-533400" eaLnBrk="1" hangingPunct="1">
              <a:lnSpc>
                <a:spcPct val="150000"/>
              </a:lnSpc>
            </a:pPr>
            <a:r>
              <a:rPr lang="pt-BR" altLang="en-US" sz="2100" dirty="0" smtClean="0">
                <a:latin typeface="Times New Roman" panose="02020603050405020304" pitchFamily="18" charset="0"/>
                <a:cs typeface="Times New Roman" panose="02020603050405020304" pitchFamily="18" charset="0"/>
              </a:rPr>
              <a:t>din punct de vedere etiologic se practicǎ :</a:t>
            </a:r>
          </a:p>
          <a:p>
            <a:pPr marL="1371600" lvl="2" indent="-457200" eaLnBrk="1" hangingPunct="1">
              <a:lnSpc>
                <a:spcPct val="150000"/>
              </a:lnSpc>
            </a:pPr>
            <a:r>
              <a:rPr lang="pt-BR" altLang="en-US" sz="2100" dirty="0" smtClean="0">
                <a:latin typeface="Times New Roman" panose="02020603050405020304" pitchFamily="18" charset="0"/>
                <a:cs typeface="Times New Roman" panose="02020603050405020304" pitchFamily="18" charset="0"/>
              </a:rPr>
              <a:t> virusul izolat din saliva pacienţilor infectaţi şi identificarea prin electronomicroscopie</a:t>
            </a:r>
          </a:p>
          <a:p>
            <a:pPr marL="1371600" lvl="2" indent="-457200" eaLnBrk="1" hangingPunct="1">
              <a:lnSpc>
                <a:spcPct val="150000"/>
              </a:lnSpc>
            </a:pPr>
            <a:r>
              <a:rPr lang="pt-BR" altLang="en-US" sz="2100" dirty="0" smtClean="0">
                <a:latin typeface="Times New Roman" panose="02020603050405020304" pitchFamily="18" charset="0"/>
                <a:cs typeface="Times New Roman" panose="02020603050405020304" pitchFamily="18" charset="0"/>
              </a:rPr>
              <a:t>evidenţierea antigenelor virale prin imunofluorescenţǎ directǎ din secţiuni tegumentare </a:t>
            </a:r>
            <a:r>
              <a:rPr lang="pt-BR" altLang="en-US" sz="2100" dirty="0" smtClean="0">
                <a:latin typeface="Times New Roman" panose="02020603050405020304" pitchFamily="18" charset="0"/>
                <a:cs typeface="Times New Roman" panose="02020603050405020304" pitchFamily="18" charset="0"/>
              </a:rPr>
              <a:t>de </a:t>
            </a:r>
            <a:r>
              <a:rPr lang="pt-BR" altLang="en-US" sz="2100" dirty="0" smtClean="0">
                <a:latin typeface="Times New Roman" panose="02020603050405020304" pitchFamily="18" charset="0"/>
                <a:cs typeface="Times New Roman" panose="02020603050405020304" pitchFamily="18" charset="0"/>
              </a:rPr>
              <a:t>la baza gâtului ; postmortem, antigenele virale pot fi vizualizate în epiteliul cornean</a:t>
            </a:r>
          </a:p>
          <a:p>
            <a:pPr marL="1371600" lvl="2" indent="-457200" eaLnBrk="1" hangingPunct="1">
              <a:lnSpc>
                <a:spcPct val="150000"/>
              </a:lnSpc>
            </a:pPr>
            <a:r>
              <a:rPr lang="pt-BR" altLang="en-US" sz="2100" dirty="0" smtClean="0">
                <a:latin typeface="Times New Roman" panose="02020603050405020304" pitchFamily="18" charset="0"/>
                <a:cs typeface="Times New Roman" panose="02020603050405020304" pitchFamily="18" charset="0"/>
              </a:rPr>
              <a:t>diagnostic serologic : între 6-10 zile de la debut se pot evidenţia anticorpi antivirali în ser şi LCR (în lichidul cefalorahidian apar anticorpi numai dupǎ boalǎ, nu şi prin imunizare artificialǎ)</a:t>
            </a:r>
          </a:p>
          <a:p>
            <a:pPr marL="1371600" lvl="2" indent="-457200" eaLnBrk="1" hangingPunct="1">
              <a:lnSpc>
                <a:spcPct val="150000"/>
              </a:lnSpc>
            </a:pPr>
            <a:r>
              <a:rPr lang="pt-BR" altLang="en-US" sz="2100" dirty="0" smtClean="0">
                <a:latin typeface="Times New Roman" panose="02020603050405020304" pitchFamily="18" charset="0"/>
                <a:cs typeface="Times New Roman" panose="02020603050405020304" pitchFamily="18" charset="0"/>
              </a:rPr>
              <a:t>postmortem, în ţesutul cerebral </a:t>
            </a:r>
            <a:r>
              <a:rPr lang="pt-BR" altLang="en-US" sz="2100" dirty="0" smtClean="0">
                <a:latin typeface="Times New Roman" panose="02020603050405020304" pitchFamily="18" charset="0"/>
                <a:cs typeface="Times New Roman" panose="02020603050405020304" pitchFamily="18" charset="0"/>
              </a:rPr>
              <a:t>- microscopic </a:t>
            </a:r>
            <a:r>
              <a:rPr lang="pt-BR" altLang="en-US" sz="2100" dirty="0" smtClean="0">
                <a:latin typeface="Times New Roman" panose="02020603050405020304" pitchFamily="18" charset="0"/>
                <a:cs typeface="Times New Roman" panose="02020603050405020304" pitchFamily="18" charset="0"/>
              </a:rPr>
              <a:t>corpusculii Babeş-Negri</a:t>
            </a:r>
            <a:endParaRPr lang="fr-FR" alt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81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86944"/>
            <a:ext cx="8229600" cy="297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4784284"/>
            <a:ext cx="8915400" cy="923330"/>
          </a:xfrm>
          <a:prstGeom prst="rect">
            <a:avLst/>
          </a:prstGeom>
        </p:spPr>
        <p:txBody>
          <a:bodyPr wrap="square">
            <a:spAutoFit/>
          </a:bodyPr>
          <a:lstStyle/>
          <a:p>
            <a:r>
              <a:rPr lang="en-GB" dirty="0"/>
              <a:t>A. </a:t>
            </a:r>
            <a:r>
              <a:rPr lang="en-GB" dirty="0" err="1"/>
              <a:t>Corpusculi</a:t>
            </a:r>
            <a:r>
              <a:rPr lang="en-GB" dirty="0"/>
              <a:t> </a:t>
            </a:r>
            <a:r>
              <a:rPr lang="en-GB" dirty="0" err="1" smtClean="0"/>
              <a:t>Babeş-Negri</a:t>
            </a:r>
            <a:r>
              <a:rPr lang="en-GB" dirty="0" smtClean="0"/>
              <a:t> (</a:t>
            </a:r>
            <a:r>
              <a:rPr lang="en-GB" dirty="0" err="1" smtClean="0"/>
              <a:t>incluzii</a:t>
            </a:r>
            <a:r>
              <a:rPr lang="en-GB" dirty="0" smtClean="0"/>
              <a:t> </a:t>
            </a:r>
            <a:r>
              <a:rPr lang="en-GB" dirty="0" err="1" smtClean="0"/>
              <a:t>rabice</a:t>
            </a:r>
            <a:r>
              <a:rPr lang="en-GB" dirty="0" smtClean="0"/>
              <a:t> in </a:t>
            </a:r>
            <a:r>
              <a:rPr lang="en-GB" dirty="0" err="1" smtClean="0"/>
              <a:t>celule</a:t>
            </a:r>
            <a:r>
              <a:rPr lang="en-GB" dirty="0" smtClean="0"/>
              <a:t> </a:t>
            </a:r>
            <a:r>
              <a:rPr lang="en-GB" dirty="0" err="1" smtClean="0"/>
              <a:t>nervoase</a:t>
            </a:r>
            <a:r>
              <a:rPr lang="en-GB" dirty="0" smtClean="0"/>
              <a:t>); </a:t>
            </a:r>
            <a:r>
              <a:rPr lang="en-GB" dirty="0"/>
              <a:t>B. Antigen viral </a:t>
            </a:r>
            <a:r>
              <a:rPr lang="en-GB" dirty="0" err="1"/>
              <a:t>depistat</a:t>
            </a:r>
            <a:r>
              <a:rPr lang="en-GB" dirty="0"/>
              <a:t> </a:t>
            </a:r>
            <a:r>
              <a:rPr lang="en-GB" dirty="0" err="1"/>
              <a:t>prin</a:t>
            </a:r>
            <a:endParaRPr lang="en-GB" dirty="0"/>
          </a:p>
          <a:p>
            <a:r>
              <a:rPr lang="vi-VN" dirty="0"/>
              <a:t>imunofluorescenţă într-o probă de ţesut cerebral din regiunea hipocampului (la vulpe).</a:t>
            </a:r>
          </a:p>
          <a:p>
            <a:r>
              <a:rPr lang="en-US" b="1" dirty="0" err="1"/>
              <a:t>Sursa</a:t>
            </a:r>
            <a:r>
              <a:rPr lang="en-US" dirty="0"/>
              <a:t>: A. Public Health Image Library</a:t>
            </a:r>
            <a:endParaRPr lang="en-GB" dirty="0"/>
          </a:p>
        </p:txBody>
      </p:sp>
    </p:spTree>
    <p:extLst>
      <p:ext uri="{BB962C8B-B14F-4D97-AF65-F5344CB8AC3E}">
        <p14:creationId xmlns:p14="http://schemas.microsoft.com/office/powerpoint/2010/main" val="131405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Profilaxie</a:t>
            </a:r>
            <a:endParaRPr lang="en-GB" dirty="0"/>
          </a:p>
        </p:txBody>
      </p:sp>
      <p:sp>
        <p:nvSpPr>
          <p:cNvPr id="4" name="Rectangle 3"/>
          <p:cNvSpPr>
            <a:spLocks noGrp="1" noChangeArrowheads="1"/>
          </p:cNvSpPr>
          <p:nvPr>
            <p:ph idx="1"/>
          </p:nvPr>
        </p:nvSpPr>
        <p:spPr>
          <a:xfrm>
            <a:off x="457200" y="1371600"/>
            <a:ext cx="8610600" cy="4953000"/>
          </a:xfrm>
        </p:spPr>
        <p:txBody>
          <a:bodyPr>
            <a:normAutofit fontScale="70000" lnSpcReduction="20000"/>
          </a:bodyPr>
          <a:lstStyle/>
          <a:p>
            <a:pPr marL="0" indent="0" algn="ctr" eaLnBrk="1" hangingPunct="1">
              <a:lnSpc>
                <a:spcPct val="80000"/>
              </a:lnSpc>
              <a:buNone/>
            </a:pPr>
            <a:endParaRPr lang="fr-FR" altLang="en-US" sz="2400" b="1" dirty="0" smtClean="0"/>
          </a:p>
          <a:p>
            <a:pPr marL="609600" indent="-609600" algn="ctr" eaLnBrk="1" hangingPunct="1">
              <a:lnSpc>
                <a:spcPct val="150000"/>
              </a:lnSpc>
              <a:buFontTx/>
              <a:buNone/>
            </a:pPr>
            <a:r>
              <a:rPr lang="fr-FR" altLang="en-US" sz="2900" b="1" dirty="0" err="1" smtClean="0">
                <a:latin typeface="Times New Roman" panose="02020603050405020304" pitchFamily="18" charset="0"/>
                <a:cs typeface="Times New Roman" panose="02020603050405020304" pitchFamily="18" charset="0"/>
              </a:rPr>
              <a:t>Atitudine</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practicǎ</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în</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faţa</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unei</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plǎgi</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produse</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prin</a:t>
            </a:r>
            <a:r>
              <a:rPr lang="fr-FR" altLang="en-US" sz="2900" b="1" dirty="0" smtClean="0">
                <a:latin typeface="Times New Roman" panose="02020603050405020304" pitchFamily="18" charset="0"/>
                <a:cs typeface="Times New Roman" panose="02020603050405020304" pitchFamily="18" charset="0"/>
              </a:rPr>
              <a:t> </a:t>
            </a:r>
            <a:r>
              <a:rPr lang="fr-FR" altLang="en-US" sz="2900" b="1" dirty="0" err="1" smtClean="0">
                <a:latin typeface="Times New Roman" panose="02020603050405020304" pitchFamily="18" charset="0"/>
                <a:cs typeface="Times New Roman" panose="02020603050405020304" pitchFamily="18" charset="0"/>
              </a:rPr>
              <a:t>muşcǎturǎ</a:t>
            </a:r>
            <a:r>
              <a:rPr lang="fr-FR" altLang="en-US" sz="2900" b="1" dirty="0" smtClean="0">
                <a:latin typeface="Times New Roman" panose="02020603050405020304" pitchFamily="18" charset="0"/>
                <a:cs typeface="Times New Roman" panose="02020603050405020304" pitchFamily="18" charset="0"/>
              </a:rPr>
              <a:t> de animal</a:t>
            </a:r>
          </a:p>
          <a:p>
            <a:pPr marL="609600" indent="-609600" eaLnBrk="1" hangingPunct="1">
              <a:lnSpc>
                <a:spcPct val="150000"/>
              </a:lnSpc>
              <a:buFontTx/>
              <a:buNone/>
            </a:pPr>
            <a:r>
              <a:rPr lang="ro-RO"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spǎlare</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abundentǎ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cu</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apǎ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şi</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sǎpun</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dezinfecţie</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cu</a:t>
            </a:r>
            <a:r>
              <a:rPr lang="fr-FR" altLang="en-US" sz="2900" dirty="0" smtClean="0">
                <a:latin typeface="Times New Roman" panose="02020603050405020304" pitchFamily="18" charset="0"/>
                <a:cs typeface="Times New Roman" panose="02020603050405020304" pitchFamily="18" charset="0"/>
              </a:rPr>
              <a:t> alcool, </a:t>
            </a:r>
            <a:r>
              <a:rPr lang="fr-FR" altLang="en-US" sz="2900" dirty="0" err="1" smtClean="0">
                <a:latin typeface="Times New Roman" panose="02020603050405020304" pitchFamily="18" charset="0"/>
                <a:cs typeface="Times New Roman" panose="02020603050405020304" pitchFamily="18" charset="0"/>
              </a:rPr>
              <a:t>Bromocet</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apǎ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oxigenatǎ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etc</a:t>
            </a:r>
            <a:endParaRPr lang="fr-FR" altLang="en-US" sz="2900" dirty="0" smtClean="0">
              <a:latin typeface="Times New Roman" panose="02020603050405020304" pitchFamily="18" charset="0"/>
              <a:cs typeface="Times New Roman" panose="02020603050405020304" pitchFamily="18" charset="0"/>
            </a:endParaRPr>
          </a:p>
          <a:p>
            <a:pPr marL="609600" indent="-609600" eaLnBrk="1" hangingPunct="1">
              <a:lnSpc>
                <a:spcPct val="150000"/>
              </a:lnSpc>
              <a:buFontTx/>
              <a:buNone/>
            </a:pPr>
            <a:r>
              <a:rPr lang="ro-RO"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dacǎ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suspiciunea</a:t>
            </a:r>
            <a:r>
              <a:rPr lang="fr-FR" altLang="en-US" sz="2900" dirty="0" smtClean="0">
                <a:latin typeface="Times New Roman" panose="02020603050405020304" pitchFamily="18" charset="0"/>
                <a:cs typeface="Times New Roman" panose="02020603050405020304" pitchFamily="18" charset="0"/>
              </a:rPr>
              <a:t> de </a:t>
            </a:r>
            <a:r>
              <a:rPr lang="fr-FR" altLang="en-US" sz="2900" dirty="0" err="1" smtClean="0">
                <a:latin typeface="Times New Roman" panose="02020603050405020304" pitchFamily="18" charset="0"/>
                <a:cs typeface="Times New Roman" panose="02020603050405020304" pitchFamily="18" charset="0"/>
              </a:rPr>
              <a:t>rabie</a:t>
            </a:r>
            <a:r>
              <a:rPr lang="fr-FR" altLang="en-US" sz="2900" dirty="0" smtClean="0">
                <a:latin typeface="Times New Roman" panose="02020603050405020304" pitchFamily="18" charset="0"/>
                <a:cs typeface="Times New Roman" panose="02020603050405020304" pitchFamily="18" charset="0"/>
              </a:rPr>
              <a:t> este mare </a:t>
            </a:r>
            <a:r>
              <a:rPr lang="fr-FR" altLang="en-US" sz="2900" dirty="0" err="1" smtClean="0">
                <a:latin typeface="Times New Roman" panose="02020603050405020304" pitchFamily="18" charset="0"/>
                <a:cs typeface="Times New Roman" panose="02020603050405020304" pitchFamily="18" charset="0"/>
              </a:rPr>
              <a:t>în</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cazul</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animalului</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muşcǎtor</a:t>
            </a:r>
            <a:r>
              <a:rPr lang="fr-FR" altLang="en-US" sz="2900" dirty="0" smtClean="0">
                <a:latin typeface="Times New Roman" panose="02020603050405020304" pitchFamily="18" charset="0"/>
                <a:cs typeface="Times New Roman" panose="02020603050405020304" pitchFamily="18" charset="0"/>
              </a:rPr>
              <a:t>, se </a:t>
            </a:r>
            <a:r>
              <a:rPr lang="fr-FR" altLang="en-US" sz="2900" dirty="0" err="1" smtClean="0">
                <a:latin typeface="Times New Roman" panose="02020603050405020304" pitchFamily="18" charset="0"/>
                <a:cs typeface="Times New Roman" panose="02020603050405020304" pitchFamily="18" charset="0"/>
              </a:rPr>
              <a:t>procedeazǎ</a:t>
            </a:r>
            <a:r>
              <a:rPr lang="fr-FR" altLang="en-US" sz="2900" dirty="0" smtClean="0">
                <a:latin typeface="Times New Roman" panose="02020603050405020304" pitchFamily="18" charset="0"/>
                <a:cs typeface="Times New Roman" panose="02020603050405020304" pitchFamily="18" charset="0"/>
              </a:rPr>
              <a:t> la </a:t>
            </a:r>
            <a:r>
              <a:rPr lang="fr-FR" altLang="en-US" sz="2900" dirty="0" err="1" smtClean="0">
                <a:latin typeface="Times New Roman" panose="02020603050405020304" pitchFamily="18" charset="0"/>
                <a:cs typeface="Times New Roman" panose="02020603050405020304" pitchFamily="18" charset="0"/>
              </a:rPr>
              <a:t>cauterizarea</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plǎgii</a:t>
            </a:r>
            <a:r>
              <a:rPr lang="fr-FR" altLang="en-US" sz="2900" dirty="0" smtClean="0">
                <a:latin typeface="Times New Roman" panose="02020603050405020304" pitchFamily="18" charset="0"/>
                <a:cs typeface="Times New Roman" panose="02020603050405020304" pitchFamily="18" charset="0"/>
              </a:rPr>
              <a:t> ; </a:t>
            </a:r>
            <a:r>
              <a:rPr lang="fr-FR" altLang="en-US" sz="2900" dirty="0" err="1" smtClean="0">
                <a:latin typeface="Times New Roman" panose="02020603050405020304" pitchFamily="18" charset="0"/>
                <a:cs typeface="Times New Roman" panose="02020603050405020304" pitchFamily="18" charset="0"/>
              </a:rPr>
              <a:t>plaga</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rabigenǎ</a:t>
            </a:r>
            <a:r>
              <a:rPr lang="fr-FR" altLang="en-US" sz="2900" dirty="0" smtClean="0">
                <a:latin typeface="Times New Roman" panose="02020603050405020304" pitchFamily="18" charset="0"/>
                <a:cs typeface="Times New Roman" panose="02020603050405020304" pitchFamily="18" charset="0"/>
              </a:rPr>
              <a:t> se </a:t>
            </a:r>
            <a:r>
              <a:rPr lang="fr-FR" altLang="en-US" sz="2900" dirty="0" err="1" smtClean="0">
                <a:latin typeface="Times New Roman" panose="02020603050405020304" pitchFamily="18" charset="0"/>
                <a:cs typeface="Times New Roman" panose="02020603050405020304" pitchFamily="18" charset="0"/>
              </a:rPr>
              <a:t>sutureazǎ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dupǎ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câteva</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zile</a:t>
            </a:r>
            <a:endParaRPr lang="fr-FR" altLang="en-US" sz="2900" dirty="0" smtClean="0">
              <a:latin typeface="Times New Roman" panose="02020603050405020304" pitchFamily="18" charset="0"/>
              <a:cs typeface="Times New Roman" panose="02020603050405020304" pitchFamily="18" charset="0"/>
            </a:endParaRPr>
          </a:p>
          <a:p>
            <a:pPr marL="609600" indent="-609600" eaLnBrk="1" hangingPunct="1">
              <a:lnSpc>
                <a:spcPct val="150000"/>
              </a:lnSpc>
              <a:buFontTx/>
              <a:buNone/>
            </a:pPr>
            <a:r>
              <a:rPr lang="ro-RO"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deoarece</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în</a:t>
            </a:r>
            <a:r>
              <a:rPr lang="fr-FR" altLang="en-US" sz="2900" dirty="0" smtClean="0">
                <a:latin typeface="Times New Roman" panose="02020603050405020304" pitchFamily="18" charset="0"/>
                <a:cs typeface="Times New Roman" panose="02020603050405020304" pitchFamily="18" charset="0"/>
              </a:rPr>
              <a:t> saliva </a:t>
            </a:r>
            <a:r>
              <a:rPr lang="fr-FR" altLang="en-US" sz="2900" dirty="0" err="1" smtClean="0">
                <a:latin typeface="Times New Roman" panose="02020603050405020304" pitchFamily="18" charset="0"/>
                <a:cs typeface="Times New Roman" panose="02020603050405020304" pitchFamily="18" charset="0"/>
              </a:rPr>
              <a:t>animalelor</a:t>
            </a:r>
            <a:r>
              <a:rPr lang="fr-FR" altLang="en-US" sz="2900" dirty="0" smtClean="0">
                <a:latin typeface="Times New Roman" panose="02020603050405020304" pitchFamily="18" charset="0"/>
                <a:cs typeface="Times New Roman" panose="02020603050405020304" pitchFamily="18" charset="0"/>
              </a:rPr>
              <a:t> se </a:t>
            </a:r>
            <a:r>
              <a:rPr lang="fr-FR" altLang="en-US" sz="2900" dirty="0" err="1" smtClean="0">
                <a:latin typeface="Times New Roman" panose="02020603050405020304" pitchFamily="18" charset="0"/>
                <a:cs typeface="Times New Roman" panose="02020603050405020304" pitchFamily="18" charset="0"/>
              </a:rPr>
              <a:t>gǎsesc</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germeni</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microbieni</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virulenţi</a:t>
            </a:r>
            <a:r>
              <a:rPr lang="fr-FR" altLang="en-US" sz="2900" dirty="0" smtClean="0">
                <a:latin typeface="Times New Roman" panose="02020603050405020304" pitchFamily="18" charset="0"/>
                <a:cs typeface="Times New Roman" panose="02020603050405020304" pitchFamily="18" charset="0"/>
              </a:rPr>
              <a:t> (</a:t>
            </a:r>
            <a:r>
              <a:rPr lang="fr-FR" altLang="en-US" sz="2900" i="1" dirty="0" smtClean="0">
                <a:latin typeface="Times New Roman" panose="02020603050405020304" pitchFamily="18" charset="0"/>
                <a:cs typeface="Times New Roman" panose="02020603050405020304" pitchFamily="18" charset="0"/>
              </a:rPr>
              <a:t>Pasteurella </a:t>
            </a:r>
            <a:r>
              <a:rPr lang="fr-FR" altLang="en-US" sz="2900" i="1" dirty="0" err="1" smtClean="0">
                <a:latin typeface="Times New Roman" panose="02020603050405020304" pitchFamily="18" charset="0"/>
                <a:cs typeface="Times New Roman" panose="02020603050405020304" pitchFamily="18" charset="0"/>
              </a:rPr>
              <a:t>multocida</a:t>
            </a:r>
            <a:r>
              <a:rPr lang="fr-FR" altLang="en-US" sz="2900" dirty="0" smtClean="0">
                <a:latin typeface="Times New Roman" panose="02020603050405020304" pitchFamily="18" charset="0"/>
                <a:cs typeface="Times New Roman" panose="02020603050405020304" pitchFamily="18" charset="0"/>
              </a:rPr>
              <a:t>, </a:t>
            </a:r>
            <a:r>
              <a:rPr lang="fr-FR" altLang="en-US" sz="2900" i="1" dirty="0" err="1" smtClean="0">
                <a:latin typeface="Times New Roman" panose="02020603050405020304" pitchFamily="18" charset="0"/>
                <a:cs typeface="Times New Roman" panose="02020603050405020304" pitchFamily="18" charset="0"/>
              </a:rPr>
              <a:t>Capnocytophaga</a:t>
            </a:r>
            <a:r>
              <a:rPr lang="fr-FR" altLang="en-US" sz="2900" i="1" dirty="0" smtClean="0">
                <a:latin typeface="Times New Roman" panose="02020603050405020304" pitchFamily="18" charset="0"/>
                <a:cs typeface="Times New Roman" panose="02020603050405020304" pitchFamily="18" charset="0"/>
              </a:rPr>
              <a:t> </a:t>
            </a:r>
            <a:r>
              <a:rPr lang="fr-FR" altLang="en-US" sz="2900" i="1" dirty="0" err="1" smtClean="0">
                <a:latin typeface="Times New Roman" panose="02020603050405020304" pitchFamily="18" charset="0"/>
                <a:cs typeface="Times New Roman" panose="02020603050405020304" pitchFamily="18" charset="0"/>
              </a:rPr>
              <a:t>canimorsus</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etc</a:t>
            </a:r>
            <a:r>
              <a:rPr lang="fr-FR" altLang="en-US" sz="2900" dirty="0" smtClean="0">
                <a:latin typeface="Times New Roman" panose="02020603050405020304" pitchFamily="18" charset="0"/>
                <a:cs typeface="Times New Roman" panose="02020603050405020304" pitchFamily="18" charset="0"/>
              </a:rPr>
              <a:t>)  se </a:t>
            </a:r>
            <a:r>
              <a:rPr lang="fr-FR" altLang="en-US" sz="2900" dirty="0" err="1" smtClean="0">
                <a:latin typeface="Times New Roman" panose="02020603050405020304" pitchFamily="18" charset="0"/>
                <a:cs typeface="Times New Roman" panose="02020603050405020304" pitchFamily="18" charset="0"/>
              </a:rPr>
              <a:t>practicǎ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profilaxie</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cu</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antibiotice</a:t>
            </a:r>
            <a:r>
              <a:rPr lang="fr-FR" altLang="en-US" sz="2900" dirty="0" smtClean="0">
                <a:latin typeface="Times New Roman" panose="02020603050405020304" pitchFamily="18" charset="0"/>
                <a:cs typeface="Times New Roman" panose="02020603050405020304" pitchFamily="18" charset="0"/>
              </a:rPr>
              <a:t> </a:t>
            </a:r>
            <a:r>
              <a:rPr lang="fr-FR" altLang="en-US" sz="2900" dirty="0" smtClean="0">
                <a:latin typeface="Times New Roman" panose="02020603050405020304" pitchFamily="18" charset="0"/>
                <a:cs typeface="Times New Roman" panose="02020603050405020304" pitchFamily="18" charset="0"/>
              </a:rPr>
              <a:t>(</a:t>
            </a:r>
            <a:r>
              <a:rPr lang="fr-FR" altLang="en-US" sz="2900" dirty="0" err="1" smtClean="0">
                <a:latin typeface="Times New Roman" panose="02020603050405020304" pitchFamily="18" charset="0"/>
                <a:cs typeface="Times New Roman" panose="02020603050405020304" pitchFamily="18" charset="0"/>
              </a:rPr>
              <a:t>Amoxicilinǎ</a:t>
            </a:r>
            <a:r>
              <a:rPr lang="fr-FR" altLang="en-US" sz="2900" dirty="0" smtClean="0">
                <a:latin typeface="Times New Roman" panose="02020603050405020304" pitchFamily="18" charset="0"/>
                <a:cs typeface="Times New Roman" panose="02020603050405020304" pitchFamily="18" charset="0"/>
              </a:rPr>
              <a:t> </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acid</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clavulanic</a:t>
            </a:r>
            <a:r>
              <a:rPr lang="fr-FR" altLang="en-US" sz="2900" dirty="0" smtClean="0">
                <a:latin typeface="Times New Roman" panose="02020603050405020304" pitchFamily="18" charset="0"/>
                <a:cs typeface="Times New Roman" panose="02020603050405020304" pitchFamily="18" charset="0"/>
              </a:rPr>
              <a:t>)</a:t>
            </a:r>
          </a:p>
          <a:p>
            <a:pPr marL="609600" indent="-609600" eaLnBrk="1" hangingPunct="1">
              <a:lnSpc>
                <a:spcPct val="150000"/>
              </a:lnSpc>
              <a:buFontTx/>
              <a:buNone/>
            </a:pPr>
            <a:r>
              <a:rPr lang="ro-RO"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fr-FR" altLang="en-US" sz="2900" dirty="0" smtClean="0">
                <a:latin typeface="Times New Roman" panose="02020603050405020304" pitchFamily="18" charset="0"/>
                <a:cs typeface="Times New Roman" panose="02020603050405020304" pitchFamily="18" charset="0"/>
              </a:rPr>
              <a:t>se </a:t>
            </a:r>
            <a:r>
              <a:rPr lang="fr-FR" altLang="en-US" sz="2900" dirty="0" err="1" smtClean="0">
                <a:latin typeface="Times New Roman" panose="02020603050405020304" pitchFamily="18" charset="0"/>
                <a:cs typeface="Times New Roman" panose="02020603050405020304" pitchFamily="18" charset="0"/>
              </a:rPr>
              <a:t>efectueazǎ</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rapelul</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antitetanic</a:t>
            </a:r>
            <a:endParaRPr lang="fr-FR" altLang="en-US" sz="2900" dirty="0" smtClean="0">
              <a:latin typeface="Times New Roman" panose="02020603050405020304" pitchFamily="18" charset="0"/>
              <a:cs typeface="Times New Roman" panose="02020603050405020304" pitchFamily="18" charset="0"/>
            </a:endParaRPr>
          </a:p>
          <a:p>
            <a:pPr marL="609600" indent="-609600" eaLnBrk="1" hangingPunct="1">
              <a:lnSpc>
                <a:spcPct val="150000"/>
              </a:lnSpc>
              <a:buFontTx/>
              <a:buNone/>
            </a:pPr>
            <a:r>
              <a:rPr lang="ro-RO"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fr-FR" altLang="en-US" sz="2900" dirty="0" smtClean="0">
                <a:latin typeface="Times New Roman" panose="02020603050405020304" pitchFamily="18" charset="0"/>
                <a:cs typeface="Times New Roman" panose="02020603050405020304" pitchFamily="18" charset="0"/>
              </a:rPr>
              <a:t>se </a:t>
            </a:r>
            <a:r>
              <a:rPr lang="fr-FR" altLang="en-US" sz="2900" dirty="0" err="1" smtClean="0">
                <a:latin typeface="Times New Roman" panose="02020603050405020304" pitchFamily="18" charset="0"/>
                <a:cs typeface="Times New Roman" panose="02020603050405020304" pitchFamily="18" charset="0"/>
              </a:rPr>
              <a:t>ia</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în</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considerare</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iniţierea</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profilaxiei</a:t>
            </a:r>
            <a:r>
              <a:rPr lang="fr-FR" altLang="en-US" sz="2900" dirty="0" smtClean="0">
                <a:latin typeface="Times New Roman" panose="02020603050405020304" pitchFamily="18" charset="0"/>
                <a:cs typeface="Times New Roman" panose="02020603050405020304" pitchFamily="18" charset="0"/>
              </a:rPr>
              <a:t> </a:t>
            </a:r>
            <a:r>
              <a:rPr lang="fr-FR" altLang="en-US" sz="2900" dirty="0" err="1" smtClean="0">
                <a:latin typeface="Times New Roman" panose="02020603050405020304" pitchFamily="18" charset="0"/>
                <a:cs typeface="Times New Roman" panose="02020603050405020304" pitchFamily="18" charset="0"/>
              </a:rPr>
              <a:t>specifice</a:t>
            </a:r>
            <a:endParaRPr lang="fr-FR" altLang="en-US" sz="29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747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1645</Words>
  <Application>Microsoft Office PowerPoint</Application>
  <PresentationFormat>On-screen Show (4:3)</PresentationFormat>
  <Paragraphs>204</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Bitmap Image</vt:lpstr>
      <vt:lpstr>Rabia. Poliomielita. Leptospiroza</vt:lpstr>
      <vt:lpstr>Caz clinic</vt:lpstr>
      <vt:lpstr>Caz clinic - hidrofobie</vt:lpstr>
      <vt:lpstr>PowerPoint Presentation</vt:lpstr>
      <vt:lpstr>Patogenie</vt:lpstr>
      <vt:lpstr>PowerPoint Presentation</vt:lpstr>
      <vt:lpstr>PowerPoint Presentation</vt:lpstr>
      <vt:lpstr>PowerPoint Presentation</vt:lpstr>
      <vt:lpstr>Profilaxie</vt:lpstr>
      <vt:lpstr>PowerPoint Presentation</vt:lpstr>
      <vt:lpstr>“in real life”</vt:lpstr>
      <vt:lpstr>Rabia – tablou clinic</vt:lpstr>
      <vt:lpstr>Rabia la animale -distributie</vt:lpstr>
      <vt:lpstr>Boala are letalitate 100% Poate fi prevenita prin imunoprofilaxie</vt:lpstr>
      <vt:lpstr>Poliomielita</vt:lpstr>
      <vt:lpstr> Caracteristicile paraliziilor in poliomielita </vt:lpstr>
      <vt:lpstr>PowerPoint Presentation</vt:lpstr>
      <vt:lpstr>PowerPoint Presentation</vt:lpstr>
      <vt:lpstr>PowerPoint Presentation</vt:lpstr>
      <vt:lpstr>PowerPoint Presentation</vt:lpstr>
      <vt:lpstr>PowerPoint Presentation</vt:lpstr>
      <vt:lpstr>Căutaţi diagnostice alternative pentru suferinţa preşedintelui Roosevelt.   Alcătuiţi un tabel comparativ cu argumente pro şi contra.</vt:lpstr>
      <vt:lpstr>PowerPoint Presentation</vt:lpstr>
      <vt:lpstr>PowerPoint Presentation</vt:lpstr>
      <vt:lpstr>Neuroinfectii</vt:lpstr>
      <vt:lpstr>PowerPoint Presentation</vt:lpstr>
      <vt:lpstr>Leptospiroza</vt:lpstr>
      <vt:lpstr>PowerPoint Presentation</vt:lpstr>
      <vt:lpstr>PowerPoint Presentation</vt:lpstr>
      <vt:lpstr>PowerPoint Presentation</vt:lpstr>
      <vt:lpstr>De retinut</vt:lpstr>
      <vt:lpstr>Formulati atitudinea terapeutica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Rabia. Poliomielita. Leptospiroza</dc:title>
  <dc:creator>Livia</dc:creator>
  <cp:lastModifiedBy>Livia</cp:lastModifiedBy>
  <cp:revision>31</cp:revision>
  <dcterms:created xsi:type="dcterms:W3CDTF">2006-08-16T00:00:00Z</dcterms:created>
  <dcterms:modified xsi:type="dcterms:W3CDTF">2020-10-19T08:55:27Z</dcterms:modified>
</cp:coreProperties>
</file>