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Faciesul în scarlatin</a:t>
            </a:r>
            <a:r>
              <a:rPr lang="ro-RO" sz="2400" b="1" dirty="0" smtClean="0"/>
              <a:t>ă. </a:t>
            </a:r>
            <a:r>
              <a:rPr lang="en-US" sz="2400" dirty="0" err="1" smtClean="0"/>
              <a:t>Remarcaţi</a:t>
            </a:r>
            <a:r>
              <a:rPr lang="en-US" sz="2400" dirty="0" smtClean="0"/>
              <a:t> </a:t>
            </a:r>
            <a:r>
              <a:rPr lang="en-US" sz="2400" dirty="0" err="1" smtClean="0"/>
              <a:t>buzele</a:t>
            </a:r>
            <a:r>
              <a:rPr lang="en-US" sz="2400" dirty="0" smtClean="0"/>
              <a:t> </a:t>
            </a:r>
            <a:r>
              <a:rPr lang="en-US" sz="2400" dirty="0" err="1" smtClean="0"/>
              <a:t>carminate</a:t>
            </a:r>
            <a:r>
              <a:rPr lang="en-US" sz="2400" dirty="0" smtClean="0"/>
              <a:t>, </a:t>
            </a:r>
            <a:r>
              <a:rPr lang="en-US" sz="2400" dirty="0" err="1" smtClean="0"/>
              <a:t>paloarea</a:t>
            </a:r>
            <a:r>
              <a:rPr lang="en-US" sz="2400" dirty="0" smtClean="0"/>
              <a:t> </a:t>
            </a:r>
            <a:r>
              <a:rPr lang="en-US" sz="2400" dirty="0" err="1" smtClean="0"/>
              <a:t>perioronazală</a:t>
            </a:r>
            <a:r>
              <a:rPr lang="en-US" sz="2400" dirty="0" smtClean="0"/>
              <a:t> </a:t>
            </a:r>
            <a:r>
              <a:rPr lang="en-US" sz="2400" dirty="0" err="1" smtClean="0"/>
              <a:t>şi</a:t>
            </a:r>
            <a:r>
              <a:rPr lang="en-US" sz="2400" dirty="0" smtClean="0"/>
              <a:t> </a:t>
            </a:r>
            <a:r>
              <a:rPr lang="en-US" sz="2400" dirty="0" err="1" smtClean="0"/>
              <a:t>congestia</a:t>
            </a:r>
            <a:r>
              <a:rPr lang="en-US" sz="2400" dirty="0" smtClean="0"/>
              <a:t> </a:t>
            </a:r>
            <a:r>
              <a:rPr lang="en-US" sz="2400" dirty="0" err="1" smtClean="0"/>
              <a:t>obrajilor</a:t>
            </a:r>
            <a:r>
              <a:rPr lang="en-US" sz="2400" dirty="0" smtClean="0"/>
              <a:t>. 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en-US" sz="2400" b="1" dirty="0" err="1" smtClean="0"/>
              <a:t>Sursa</a:t>
            </a:r>
            <a:r>
              <a:rPr lang="en-US" sz="2400" dirty="0" smtClean="0"/>
              <a:t>: </a:t>
            </a:r>
            <a:r>
              <a:rPr lang="en-US" sz="2400" dirty="0" err="1" smtClean="0"/>
              <a:t>colecţia</a:t>
            </a:r>
            <a:r>
              <a:rPr lang="en-US" sz="2400" dirty="0" smtClean="0"/>
              <a:t> de </a:t>
            </a:r>
            <a:r>
              <a:rPr lang="en-US" sz="2400" dirty="0" err="1" smtClean="0"/>
              <a:t>fotografii</a:t>
            </a:r>
            <a:r>
              <a:rPr lang="en-US" sz="2400" dirty="0" smtClean="0"/>
              <a:t> a </a:t>
            </a:r>
            <a:r>
              <a:rPr lang="en-US" sz="2400" dirty="0" err="1" smtClean="0"/>
              <a:t>Clinicii</a:t>
            </a:r>
            <a:r>
              <a:rPr lang="en-US" sz="2400" dirty="0" smtClean="0"/>
              <a:t> de </a:t>
            </a:r>
            <a:r>
              <a:rPr lang="en-US" sz="2400" dirty="0" err="1" smtClean="0"/>
              <a:t>Boli</a:t>
            </a:r>
            <a:r>
              <a:rPr lang="en-US" sz="2400" dirty="0" smtClean="0"/>
              <a:t> </a:t>
            </a:r>
            <a:r>
              <a:rPr lang="en-US" sz="2400" dirty="0" err="1" smtClean="0"/>
              <a:t>Infecţioase</a:t>
            </a:r>
            <a:r>
              <a:rPr lang="en-US" sz="2400" dirty="0" smtClean="0"/>
              <a:t> din Craiova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229600" cy="5516563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virusul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rubeolic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Incubaţia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medie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2-3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saptamâni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(la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copilul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mare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adult)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moderată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adenopatii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particular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occipital – (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primul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ultimul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semn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bolii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maculopapulos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generalizat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asemănător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rujeolă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relative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brusc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instalat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evoluţie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câteva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uneori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ore).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rare la adult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fără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importan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majoră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ATENŢIE: RUBEOLA LA GRAVIDE – POSIBIL MALFORMAŢII CONGENITALE LA PRODUSUL DE CONCEPŢIE!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sero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logic standard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detecţia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anticorpilor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specifici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tip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IgM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Alte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leucopenie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limfocitoză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plasmocitoză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simptomatic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necesită izolare şi măsuri de protecţie de tip respirator.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Prevenţia specifică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se realizează prin vaccinare.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ricela vezicule tin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vezicule-pust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u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Varicela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Aspectul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exantemului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Sursa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colecţia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Clinicii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Craiova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Pacient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contact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colegul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bancă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diagnosticat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varicelă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urmă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două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săptămâni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frisonete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mialgii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apariţia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polimorf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maculo-papulo-veziculos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iniţial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capului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toracelui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anterior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1), ulterior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extins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corpul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‘’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valuri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eruptive’’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următoarele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însoţit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prurit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Copilul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ulceraţii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limbii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palatului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De reținut!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virusul varicelo-zosterian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Incubaţia bolii: în medie două săptămâni.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Rata mare de transmisie (peste 90%)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Febră, manifestări de tip pseudogripal, exantem universalizat pruriginos (polimorf, maculo-papulo-veziculos, cu elemente ce parcurg aceste stadii şi, ulterior, se transformă în cruste), cu extensie centrifugă (dinspre zona centrală – cap, trunchi – spre periferie – membre), enantem (în special la nivelul cavităţii orale)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suprainfecţii ale elementelor tegumentare (frecvent cu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Staphylococcus aureus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 manifestări respiratorii sau neurologice.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ologic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în marea majoritate a cazurilor nu este necesar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Tratament etiologic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Aciclovir.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Prevenţia specifică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 realizează prin vaccinare (în România imunizarea anti VVZ este opţională)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st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Figura Zona zoster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– Aspectul exantemului.</a:t>
            </a:r>
            <a:r>
              <a:rPr lang="ro-RO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Sursa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colecţia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Clinicii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din Craiova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 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Pacientă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67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cunoscută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limfom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malign,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urmând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chimioterapic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ultima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cură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urmă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cu 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dureri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intense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laterotoracic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ept,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urmate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24 de ore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apariţia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veziculos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elemente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buchet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situate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bază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eritematoasă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confluentă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tendinţă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formarea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bule</a:t>
            </a:r>
            <a:r>
              <a:rPr lang="en-US" dirty="0" smtClean="0"/>
              <a:t>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De reținut!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virusul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varicelo-zosterian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Patogenie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reactivarea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infec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ţii latente; poate fi urmare a scăderii capacităţii de apărare a organismului (imunosenescenţă sau imunodepresii dobândite)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durere locală (înaintea, în timpul şi după dispariţia exantemului), exantem veziculos, localizat, unilateral, respectând linia mediană a corpului, la nivelul unui dermatomer; cele mai frecvente localizări sunt la nivelul toracelui, respectiv la nivelul feţei.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suprainfecţii ale elementelor tegumentare (frecvent cu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Staphylococcus aureus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); rar (de regulă la imunodeprimaţi) diseminare a virusului; nevralgia post zosteriana.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ologic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în marea majoritate a cazurilor nu este necesar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Tratament etiologic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Aciclovir.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Prevenţia specifică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se realizează prin vaccinare (în România imunizarea este opţională)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90800" y="17526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Erizipel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Erizipel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gamb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la un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pacient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obez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diagnosticat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diabet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zaharat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Sursa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colecţia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Clinicii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Craiova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4267200" cy="528796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Pacient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62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internează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frisoane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apariţia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placard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erizipelatos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membrului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inferior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stâng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simptome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debutat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brusc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aproximativ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24 de ore.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internează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diagnostic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obezitate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II/III,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diabet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zaharat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tip 2, HTA,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dislipidemie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Epidemiologic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urmă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cu 36 de ore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pacientul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s-a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înţepat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într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-un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lemn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regiunea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dorsală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inferioară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gambei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figura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erizipel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)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i.e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poarta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bacterie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personal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Siofor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1000 mg/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4294967295"/>
          </p:nvPr>
        </p:nvSpPr>
        <p:spPr>
          <a:xfrm>
            <a:off x="4724400" y="762000"/>
            <a:ext cx="4419600" cy="59436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Obiectiv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internare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febril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(39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C), stare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generală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alterată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placard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erizipelatos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aproximativ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 cm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diametru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membrului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inferior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stâng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culoare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roşu-portocaliu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aspect de “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coajă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portocală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relativ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net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delimitat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periferie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tegumentul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indemn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nedureros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ggl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periferici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nepalpabili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TCSC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excesiv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tahicardic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110/min;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fără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modificări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notabile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Paraclinic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leucocitoză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16.000/mm3,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neutrofilie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89%,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glicemie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230 mg%; s-a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recoltat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hemocultură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cultură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plăgii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gambiere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rezultate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negative).</a:t>
            </a: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Penicilina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 4 MUI/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i.m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aplicaţii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locale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reci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comprese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cu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soluţii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cloramina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Rivanol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durata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internării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controlul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glicemic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s-a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realizat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administrarea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insulina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rapidă</a:t>
            </a:r>
            <a:r>
              <a:rPr lang="en-US" sz="1800" dirty="0" smtClean="0"/>
              <a:t>.</a:t>
            </a:r>
            <a:endParaRPr lang="ro-R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De reținut!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pyogenes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Incubaţia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bolii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scurtă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(ore)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Epidemiologic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existenţa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cutanată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mucoasă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atenţie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existenţa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micoze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cutanate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interdigitale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Uneori poarta de intrare este inaparentă. Riscul de transmitere către alte persoane este practic nul.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înaltă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frisoane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placard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erizipelatos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9în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majoritatea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unilateral,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inferior,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feţei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localizări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eventual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adenopatie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satelită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Diagnostic microbiologic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frotiu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cultură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secreţia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tegumentară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porţii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hemocultură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septice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locale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distanţă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tromboflebită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recidive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elefantiazis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Penicilina G, antiseptice locale, poziţie ridicată a membrului interesat, tratamentul plăgii de intrare, eventual corticoterapie, anticoagulante.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Nu există profilaxie specifică.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Pacient în vârstă de 6 ani se internează pentru febră înaltă, stare generală alterată, disfagie intensă şi exantem micropapulos toraco-abdominal; simptomatologia a debutat cu 48 de ore anterior spitalizării, cu febră şi disfagie; după 24 de ore mama constată apariţia exantemului şi se adresează clinicii de boli infecţioase.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smtClean="0">
                <a:latin typeface="Arial" pitchFamily="34" charset="0"/>
                <a:cs typeface="Arial" pitchFamily="34" charset="0"/>
              </a:rPr>
              <a:t>AHC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 în clasa din care face parte bolnavul a fost semnalat un caz de angină eritemato-pultacee.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smtClean="0">
                <a:latin typeface="Arial" pitchFamily="34" charset="0"/>
                <a:cs typeface="Arial" pitchFamily="34" charset="0"/>
              </a:rPr>
              <a:t>APP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 nesemnificative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419600" cy="5592763"/>
          </a:xfrm>
        </p:spPr>
        <p:txBody>
          <a:bodyPr>
            <a:noAutofit/>
          </a:bodyPr>
          <a:lstStyle/>
          <a:p>
            <a:r>
              <a:rPr lang="it-IT" sz="2000" b="1" smtClean="0">
                <a:latin typeface="Arial" pitchFamily="34" charset="0"/>
                <a:cs typeface="Arial" pitchFamily="34" charset="0"/>
              </a:rPr>
              <a:t>Obiectiv la internare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 febril (39 </a:t>
            </a:r>
            <a:r>
              <a:rPr lang="en-US" sz="200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C), stare generală alterată, exantem micropapulos toraco-abdominal, semn Pastia prezent la nivelul plicii cotului dr şi axilar bilateral; facies specific; tahicardic (100/min); fără alte modificări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la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examenul obiectiv.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smtClean="0">
                <a:latin typeface="Arial" pitchFamily="34" charset="0"/>
                <a:cs typeface="Arial" pitchFamily="34" charset="0"/>
              </a:rPr>
              <a:t>Paraclinic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 leucocitoză 15000/mmc, neutrofilie 85%, VSH 40 mm/1h, proteina C reactivă prezentă, exudat faringian pozitiv pentru </a:t>
            </a:r>
            <a:r>
              <a:rPr lang="it-IT" sz="2000" i="1" smtClean="0">
                <a:latin typeface="Arial" pitchFamily="34" charset="0"/>
                <a:cs typeface="Arial" pitchFamily="34" charset="0"/>
              </a:rPr>
              <a:t>Streptococcus pyogenes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de grup A.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 Penicilina G 2,4 MUI/zi, 10 zile, Algocalmin; după externare a primit Benzatinpenicilina (Moldamin), 600000ui/săpt, 3 săptămâni.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Ana,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de 4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in data de 10.12.2017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vărsături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inapetență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după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mama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observă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apariția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generalizat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micropapulos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fond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eritematos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difuz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Ana a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avut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anul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precedent un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episod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angină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acută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primit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penicilină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3000" dirty="0" smtClean="0">
                <a:latin typeface="Arial" pitchFamily="34" charset="0"/>
                <a:cs typeface="Arial" pitchFamily="34" charset="0"/>
              </a:rPr>
              <a:t>Anamneza epidemiologică: la grădinița pe care o frecventează Ana, săptămâna precedentă, Teodora, de la o altă grupă, a prezentat un exantem similar, însoțit de febră.</a:t>
            </a:r>
            <a:endParaRPr lang="ro-RO" sz="3000" dirty="0" smtClean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09600" y="2362200"/>
          <a:ext cx="2724150" cy="2468563"/>
        </p:xfrm>
        <a:graphic>
          <a:graphicData uri="http://schemas.openxmlformats.org/presentationml/2006/ole">
            <p:oleObj spid="_x0000_s8194" r:id="rId3" imgW="6095238" imgH="4571429" progId="">
              <p:embed/>
            </p:oleObj>
          </a:graphicData>
        </a:graphic>
      </p:graphicFrame>
      <p:pic>
        <p:nvPicPr>
          <p:cNvPr id="8195" name="Picture 3" descr="Imagini pentru scarlatina lim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2638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stituent text 9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ro-RO" dirty="0" smtClean="0"/>
              <a:t>Figura 1</a:t>
            </a:r>
            <a:endParaRPr lang="ro-RO" dirty="0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ro-RO" dirty="0" smtClean="0"/>
              <a:t>Figura 2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Se cer: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a. Ce boală suspicionaţi pe baza datelor prezentate?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t-IT" b="1" dirty="0" smtClean="0">
                <a:latin typeface="Arial" pitchFamily="34" charset="0"/>
                <a:cs typeface="Arial" pitchFamily="34" charset="0"/>
              </a:rPr>
              <a:t>Cum se numește semnul clinic prezentat în figura nr.1?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t-IT" b="1" dirty="0" smtClean="0">
                <a:latin typeface="Arial" pitchFamily="34" charset="0"/>
                <a:cs typeface="Arial" pitchFamily="34" charset="0"/>
              </a:rPr>
              <a:t>În a câta zi de boală se află Ana, dacă aspectul limbii este cel din figura nr.2?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II. • Care este agentul etiologic al bolii pe care o suspicionați la Ana?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Bordetella pertussis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Mycoplasma pneumoniae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Staphylococcus aureus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Mycobacterium tuberculosis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Streptococcus pyogenes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Mama Anei întreabă dacă fiica ei va putea participa la serbarea de Crăciun, din data de 12.12.2017. Ce îî răspundeți?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Care sunt recomandările pentru Ana?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Tratament cu penicilină sau eritromicină la domiciliu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b.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Izolare în spital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c.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Administrare de hemisuccinat de hidrocortizon pentru prevenirea complicațiilor imuno-alergice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d.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Tratament cu penicilină G 6 zile, apoi moldamin în ziua 7, cu repetarea moldaminului în convalescență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e.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Dispensarizare 3 luni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V.  ●În familia Anei mai există o fetiţă de 6 ani. Ce recomandaţi pentru aceasta?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/>
              <a:t>I. a) scarlatină</a:t>
            </a:r>
            <a:endParaRPr lang="ro-RO" dirty="0" smtClean="0"/>
          </a:p>
          <a:p>
            <a:pPr>
              <a:buNone/>
            </a:pPr>
            <a:r>
              <a:rPr lang="pt-BR" b="1" dirty="0" smtClean="0"/>
              <a:t> b) Masca Filatov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c) a 4-a, a 5-a zi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II.e</a:t>
            </a:r>
          </a:p>
          <a:p>
            <a:pPr lvl="0">
              <a:buNone/>
            </a:pPr>
            <a:r>
              <a:rPr lang="ro-RO" b="1" dirty="0" smtClean="0"/>
              <a:t>III.</a:t>
            </a:r>
            <a:r>
              <a:rPr lang="it-IT" b="1" dirty="0" smtClean="0"/>
              <a:t>nu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r>
              <a:rPr lang="ro-RO" b="1" dirty="0" smtClean="0"/>
              <a:t>IV.</a:t>
            </a:r>
            <a:r>
              <a:rPr lang="it-IT" b="1" dirty="0" smtClean="0"/>
              <a:t>b, d, e</a:t>
            </a:r>
            <a:endParaRPr lang="ro-RO" dirty="0" smtClean="0"/>
          </a:p>
          <a:p>
            <a:pPr>
              <a:buNone/>
            </a:pPr>
            <a:r>
              <a:rPr lang="it-IT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V. chimi</a:t>
            </a:r>
            <a:r>
              <a:rPr lang="ro-RO" b="1" dirty="0" smtClean="0"/>
              <a:t>o</a:t>
            </a:r>
            <a:r>
              <a:rPr lang="it-IT" b="1" dirty="0" smtClean="0"/>
              <a:t>profilaxie cu betalactamină</a:t>
            </a:r>
            <a:r>
              <a:rPr lang="ro-RO" b="1" dirty="0" smtClean="0"/>
              <a:t>/macrolid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	     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David, în vârstă de 1an și 3 luni, prezintă febră de 2 zile, congestie conjunctivală, rinoree şi tuşeşte; la 24 de ore de la consult, febra a părut să cedeze, dar ulterior s-a reluat ascensiunea termică, concomitent cu apariţia unui exantem maculopapulos cu elemente cu tendinţă la confluenţă (Figura nr.1), iniţial la nivel cefalic (ziua a 4-a de boală), cu tendinţă descendentă la nivelul toracelui şi membrelor superioare (ziua a 5-a). La 7 zile de la îmboln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virea lui David, tatăl acestuia, în vârsta de 31 de ani, prezintă febră, disfagie, iar la examenul cavității bucale se observă aspectul din figura nr.2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escription: Rujeola - f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Description: Kopli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stituent text 6"/>
          <p:cNvSpPr>
            <a:spLocks noGrp="1"/>
          </p:cNvSpPr>
          <p:nvPr>
            <p:ph type="body" idx="4294967295"/>
          </p:nvPr>
        </p:nvSpPr>
        <p:spPr>
          <a:xfrm>
            <a:off x="914400" y="1535113"/>
            <a:ext cx="3125788" cy="639762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Figura 1</a:t>
            </a:r>
            <a:endParaRPr lang="ro-RO" dirty="0"/>
          </a:p>
        </p:txBody>
      </p:sp>
      <p:sp>
        <p:nvSpPr>
          <p:cNvPr id="9" name="Substituent text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Figura 2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Se cer: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o-RO" b="1" dirty="0" smtClean="0">
                <a:sym typeface="Symbol"/>
              </a:rPr>
              <a:t>I </a:t>
            </a:r>
            <a:r>
              <a:rPr lang="it-IT" b="1" dirty="0" smtClean="0">
                <a:sym typeface="Symbol"/>
              </a:rPr>
              <a:t></a:t>
            </a:r>
            <a:r>
              <a:rPr lang="it-IT" b="1" dirty="0" smtClean="0"/>
              <a:t> Care este diagnosticul dvs clinic pentru David?</a:t>
            </a:r>
            <a:endParaRPr lang="ro-RO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II. </a:t>
            </a:r>
            <a:r>
              <a:rPr lang="pt-BR" b="1" dirty="0" smtClean="0"/>
              <a:t>Ce modificări hematologice vă aşteptaţi să găsiţi în hemoleucograma copilului?</a:t>
            </a:r>
            <a:endParaRPr lang="ro-RO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III.</a:t>
            </a:r>
            <a:r>
              <a:rPr lang="it-IT" b="1" dirty="0" smtClean="0"/>
              <a:t>Tatăl vă întreabă dacă este posibil ca, în urma contactului cu copilul, să se fi infectat și el. 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a.</a:t>
            </a:r>
            <a:r>
              <a:rPr lang="it-IT" b="1" dirty="0" smtClean="0"/>
              <a:t>Care este răspunsul pe care îl dați și care ar fi argumentele?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b.</a:t>
            </a:r>
            <a:r>
              <a:rPr lang="it-IT" b="1" dirty="0" smtClean="0"/>
              <a:t>Din ce motive s-ar putea îmbolnăvi și tatăl lui David?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IV.    Enumerați 3 complicații posibile generate de agentul etiologic al bolii lui David.</a:t>
            </a:r>
            <a:endParaRPr lang="ro-RO" dirty="0" smtClean="0"/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b="1" dirty="0" smtClean="0"/>
              <a:t>I. Rujeolă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II. Leucopenie, limfomonocitoză, plasmocite crescute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III.</a:t>
            </a:r>
            <a:r>
              <a:rPr lang="it-IT" b="1" dirty="0" smtClean="0"/>
              <a:t>a. Da, apariția primelor semne după cca o săpt. de la boala lui David, semnul Kopilk în perioada pre-eruptivă</a:t>
            </a:r>
            <a:endParaRPr lang="ro-RO" dirty="0" smtClean="0"/>
          </a:p>
          <a:p>
            <a:pPr lvl="0">
              <a:buNone/>
            </a:pPr>
            <a:r>
              <a:rPr lang="ro-RO" b="1" dirty="0" smtClean="0"/>
              <a:t>b.</a:t>
            </a:r>
            <a:r>
              <a:rPr lang="it-IT" b="1" dirty="0" smtClean="0"/>
              <a:t>nu a fost vaccinat/vaccinat parțial/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 IV. 3 dintre: pneumonie interstițială, laringită, bronșiolita capilară, pneumonie cu celule gigante, encefalita, mielita, poliradiculonevrita, PESS</a:t>
            </a:r>
            <a:endParaRPr lang="ro-RO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De reținut!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stituent conținut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streptococul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beta hemolytic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Incubaţia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bolii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scurtă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(ore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câteva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vărsături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angină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pultacee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vărsături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angină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/ e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debutul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scarlatină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necunoscut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facies caracteristic, semn Pastia, exantem micropapulos, enantem (angină pultacee şi ciclul lingual); descuamare cutanată în perioada de convalescenţă.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complicaţii toxice  (prima săptămână), extinderea infecţiei local / la distantă (de obicei în a 2-a săptămână), complicaţii imunologice (din a 3-a săptămână)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Diagnostic microbiologic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exudat faringian, teste rapide de depistare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Penicilina G sau Eritromicină (la alergici); Moldamin în convalescenţă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Este o boală de grup A (declarare obligatorie, izolare).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Chimioprofilaxie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contacţi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ujeola mod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27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8589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Rujeola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Aspectul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exantemului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Remarcaţi aspectul faciesului (“plâns”) şi limita inferioară a erupţiei (la nivelul toracelui, corespunzător zilei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2-a de boală).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Sursa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colecţia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Clinicii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Craiova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/>
          <p:cNvSpPr>
            <a:spLocks noGrp="1"/>
          </p:cNvSpPr>
          <p:nvPr>
            <p:ph sz="half" idx="4294967295"/>
          </p:nvPr>
        </p:nvSpPr>
        <p:spPr>
          <a:xfrm>
            <a:off x="304800" y="609600"/>
            <a:ext cx="4038600" cy="55165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Pacientă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nevaccinată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calendarului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naţional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imunizări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rinoree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minimă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expectoraţie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mucoasă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de 48 de ore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maculopapulos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elemente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tendinţă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confluenţă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lăsând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zone de tegument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neafectate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nepruriginos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remarcat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iniţial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către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părinţi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extremităţii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cefalice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extins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2-a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toracelui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membrelor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superioare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AHC: nesemnificative.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APP: infecţii în sfera ORL şi la nivelul aparatului respirator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sz="half" idx="4294967295"/>
          </p:nvPr>
        </p:nvSpPr>
        <p:spPr>
          <a:xfrm>
            <a:off x="4343400" y="457200"/>
            <a:ext cx="4495800" cy="5668963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Epidemiologic: nu a efectuat decât vaccinările de la naştere şi, respectiv, 2 luni. La data internării în România (2016) era în desfăşurare o epidemie de rujeolă.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Obiectiv la internare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febrilă (38,3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C), stare generală relativ bună, exantem rujeoliform (descris anterior); uşoară disfonie, raluri bronşice la ambele baze pulmonare, faringe difuz hiperemic, semn Koplik prezent.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Paraclinic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L=3400/mmc cu limfocitoză 54%, VSH normal, IgM anti v. rujeolic prezent (ser recoltat în a 3-a zi de erupţie).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: simptomatice, vitamina A picături orale.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Arial" pitchFamily="34" charset="0"/>
                <a:cs typeface="Arial" pitchFamily="34" charset="0"/>
              </a:rPr>
              <a:t>De reținut!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stituent conținut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Etiologie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virusul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rujeolic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Incubaţia bolii: în medie 10-12 zile.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Clinică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febră, triplu catar oculo-nazo-traheobronşic, semn Koplik (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febră, Koplik şi catar / e debutul în pojar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– autor necunoscut), exantem maculopapulos cu extensie de la cap spre membrele inferioare (extindere descendentă, generalizare în 3-4 zile în medie), ce dispare în ordinea în care a apărut, lăsând iniţial o serie de macule de culoare gălbui (ca şi cum pielea ar fi murdară - “piele de vagabond”)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respiratorii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laringite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pneumonii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date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virusul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rujeolic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grave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imunodeprimaţi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germeni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special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bacterii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Staphylococcus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etc),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neurologice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meningite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encefalite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 particular PESS -,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mielite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etc),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complicaţii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sero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logic standard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detecţia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anticorpilor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specifici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tip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Ig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simptomatic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administrarea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vitamina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reduce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complicaţiile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În formele severe poate intra în discuţie administrarea de corticoizi.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Formele severe sau cele diagnosticate la gazde speciale se internează. Necesită izolare şi măsuri de protecţie de tip respirator.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Prevenţia specifică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 realizează prin vaccinare.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27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u 7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Rubeola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Aspectul exantemului.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Sursa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colecţia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Clinicii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Craiova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Pacientă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vârstă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33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gravidă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12-a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săptămână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prezintă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febră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moderată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apariţia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exantem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maculopapulos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generalizat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Examenul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obiectiv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relevă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prezenţă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multiplelor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adenopatii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inclusiv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occipital. </a:t>
            </a:r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 data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prezentării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(2010)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România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desfăşurare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epidemie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rubeolă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Hemoleucograma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 relevant un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număr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3500 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leucocite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limfocitoză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41%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3%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plasmocite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Serologic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evidenţiaţi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anticorpi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tip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IgM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anti virus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rubeolic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RO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Pacienta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sfătuită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întrerupă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sarcina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58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u 4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8686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dirty="0" err="1" smtClean="0">
                <a:latin typeface="Arial" pitchFamily="34" charset="0"/>
                <a:cs typeface="Arial" pitchFamily="34" charset="0"/>
              </a:rPr>
              <a:t>Adenopatie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700" dirty="0" err="1" smtClean="0">
                <a:latin typeface="Arial" pitchFamily="34" charset="0"/>
                <a:cs typeface="Arial" pitchFamily="34" charset="0"/>
              </a:rPr>
              <a:t>retroauriculară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700" dirty="0" err="1" smtClean="0">
                <a:latin typeface="Arial" pitchFamily="34" charset="0"/>
                <a:cs typeface="Arial" pitchFamily="34" charset="0"/>
              </a:rPr>
              <a:t>într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>-un </a:t>
            </a:r>
            <a:r>
              <a:rPr lang="fr-FR" sz="2700" dirty="0" err="1" smtClean="0">
                <a:latin typeface="Arial" pitchFamily="34" charset="0"/>
                <a:cs typeface="Arial" pitchFamily="34" charset="0"/>
              </a:rPr>
              <a:t>caz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700" dirty="0" err="1" smtClean="0">
                <a:latin typeface="Arial" pitchFamily="34" charset="0"/>
                <a:cs typeface="Arial" pitchFamily="34" charset="0"/>
              </a:rPr>
              <a:t>rubeolă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>; de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reţinut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adenopatiile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occipitale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sunt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it-IT" sz="2700" dirty="0" smtClean="0">
                <a:latin typeface="Arial" pitchFamily="34" charset="0"/>
                <a:cs typeface="Arial" pitchFamily="34" charset="0"/>
              </a:rPr>
              <a:t>ai sugestive pentru boală </a:t>
            </a:r>
            <a:r>
              <a:rPr lang="ro-RO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700" dirty="0" smtClean="0">
                <a:latin typeface="Arial" pitchFamily="34" charset="0"/>
                <a:cs typeface="Arial" pitchFamily="34" charset="0"/>
              </a:rPr>
            </a:br>
            <a:r>
              <a:rPr lang="it-IT" sz="2700" b="1" dirty="0" smtClean="0">
                <a:latin typeface="Arial" pitchFamily="34" charset="0"/>
                <a:cs typeface="Arial" pitchFamily="34" charset="0"/>
              </a:rPr>
              <a:t>Sursa</a:t>
            </a:r>
            <a:r>
              <a:rPr lang="it-IT" sz="2700" dirty="0" smtClean="0">
                <a:latin typeface="Arial" pitchFamily="34" charset="0"/>
                <a:cs typeface="Arial" pitchFamily="34" charset="0"/>
              </a:rPr>
              <a:t>: colecţia de fotografii a Clinicii de Boli Infecţioase din Craiova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it-IT" dirty="0" smtClean="0"/>
              <a:t> 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2145</Words>
  <Application>Microsoft Office PowerPoint</Application>
  <PresentationFormat>Expunere pe ecran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Temă</vt:lpstr>
      </vt:variant>
      <vt:variant>
        <vt:i4>1</vt:i4>
      </vt:variant>
      <vt:variant>
        <vt:lpstr>Servere OLE încorporate</vt:lpstr>
      </vt:variant>
      <vt:variant>
        <vt:i4>0</vt:i4>
      </vt:variant>
      <vt:variant>
        <vt:lpstr>Titluri diapozitive</vt:lpstr>
      </vt:variant>
      <vt:variant>
        <vt:i4>28</vt:i4>
      </vt:variant>
    </vt:vector>
  </HeadingPairs>
  <TitlesOfParts>
    <vt:vector size="29" baseType="lpstr">
      <vt:lpstr>Office Theme</vt:lpstr>
      <vt:lpstr>Faciesul în scarlatină. Remarcaţi buzele carminate, paloarea perioronazală şi congestia obrajilor.  Sursa: colecţia de fotografii a Clinicii de Boli Infecţioase din Craiova</vt:lpstr>
      <vt:lpstr>Diapozitivul 2</vt:lpstr>
      <vt:lpstr>De reținut!</vt:lpstr>
      <vt:lpstr>Rujeola  – Aspectul exantemului. Remarcaţi aspectul faciesului (“plâns”) şi limita inferioară a erupţiei (la nivelul toracelui, corespunzător zilei a 2-a de boală).  Sursa: colecţia de fotografii a Clinicii de Boli Infecţioase din Craiova</vt:lpstr>
      <vt:lpstr>Diapozitivul 5</vt:lpstr>
      <vt:lpstr>De reținut!</vt:lpstr>
      <vt:lpstr>Rubeola  – Aspectul exantemului. Sursa: colecţia de fotografii a Clinicii de Boli Infecţioase din Craiova</vt:lpstr>
      <vt:lpstr>Diapozitivul 8</vt:lpstr>
      <vt:lpstr>Adenopatie retroauriculară într-un caz de rubeolă; de reţinut că adenopatiile occipitale sunt mai sugestive pentru boală  Sursa: colecţia de fotografii a Clinicii de Boli Infecţioase din Craiova   </vt:lpstr>
      <vt:lpstr>Diapozitivul 10</vt:lpstr>
      <vt:lpstr>Varicela  – Aspectul exantemului.  Sursa: colecţia de fotografii a Clinicii de Boli Infecţioase din Craiova</vt:lpstr>
      <vt:lpstr>Diapozitivul 12</vt:lpstr>
      <vt:lpstr>De reținut!</vt:lpstr>
      <vt:lpstr>Figura Zona zoster  – Aspectul exantemului.  Sursa: colecţia de fotografii a Clinicii de Boli Infecţioase din Craiova   </vt:lpstr>
      <vt:lpstr>Diapozitivul 15</vt:lpstr>
      <vt:lpstr>De reținut!</vt:lpstr>
      <vt:lpstr>Erizipel  – Erizipel de gambă la un pacient obez, diagnosticat cu diabet zaharat. Sursa: colecţia de fotografii a Clinicii de Boli Infecţioase din Craiova</vt:lpstr>
      <vt:lpstr>Diapozitivul 18</vt:lpstr>
      <vt:lpstr>De reținut!</vt:lpstr>
      <vt:lpstr>Diapozitivul 20</vt:lpstr>
      <vt:lpstr>Diapozitivul 21</vt:lpstr>
      <vt:lpstr>Se cer:</vt:lpstr>
      <vt:lpstr>Diapozitivul 23</vt:lpstr>
      <vt:lpstr>Diapozitivul 24</vt:lpstr>
      <vt:lpstr>Diapozitivul 25</vt:lpstr>
      <vt:lpstr>Diapozitivul 26</vt:lpstr>
      <vt:lpstr>Se cer:</vt:lpstr>
      <vt:lpstr>Diapozitivul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Faciesul în scarlatină. Remarcaţi buzele carminate, paloarea perioronazală şi congestia obrajilor.  Sursa: colecţia de fotografii a Clinicii de Boli Infecţioase din Craiova</dc:title>
  <dc:creator>Florentina Dumitrescu</dc:creator>
  <cp:lastModifiedBy>dumitrescu_florentina@yahoo.com</cp:lastModifiedBy>
  <cp:revision>6</cp:revision>
  <dcterms:created xsi:type="dcterms:W3CDTF">2006-08-16T00:00:00Z</dcterms:created>
  <dcterms:modified xsi:type="dcterms:W3CDTF">2020-10-20T14:51:41Z</dcterms:modified>
</cp:coreProperties>
</file>