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01" r:id="rId4"/>
    <p:sldId id="302" r:id="rId5"/>
    <p:sldId id="303" r:id="rId6"/>
    <p:sldId id="257" r:id="rId7"/>
    <p:sldId id="258" r:id="rId8"/>
    <p:sldId id="259" r:id="rId9"/>
    <p:sldId id="260" r:id="rId10"/>
    <p:sldId id="261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A73F7-7DA1-44CF-9D3A-6E42B01A41DC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24C6D-F7E1-4CFF-80A0-177021533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Activitatea</a:t>
            </a:r>
            <a:r>
              <a:rPr lang="en-US" dirty="0" smtClean="0"/>
              <a:t> </a:t>
            </a:r>
            <a:r>
              <a:rPr lang="en-US" dirty="0" err="1" smtClean="0"/>
              <a:t>antiepidemica</a:t>
            </a:r>
            <a:r>
              <a:rPr lang="en-US" dirty="0" smtClean="0"/>
              <a:t> </a:t>
            </a:r>
            <a:r>
              <a:rPr lang="en-US" dirty="0" err="1" smtClean="0"/>
              <a:t>profilactica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in </a:t>
            </a:r>
            <a:r>
              <a:rPr lang="en-US" dirty="0" err="1" smtClean="0"/>
              <a:t>focarul</a:t>
            </a:r>
            <a:r>
              <a:rPr lang="en-US" dirty="0" smtClean="0"/>
              <a:t> de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infectioase</a:t>
            </a:r>
            <a:r>
              <a:rPr lang="en-US" dirty="0" smtClean="0"/>
              <a:t>. Ancheta </a:t>
            </a:r>
            <a:r>
              <a:rPr lang="en-US" dirty="0" err="1" smtClean="0"/>
              <a:t>epidemiologica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 err="1" smtClean="0"/>
              <a:t>Sef.Lucrari</a:t>
            </a:r>
            <a:r>
              <a:rPr lang="ro-RO" dirty="0" smtClean="0"/>
              <a:t> </a:t>
            </a:r>
            <a:r>
              <a:rPr lang="ro-RO" dirty="0" err="1" smtClean="0"/>
              <a:t>Dr.Ramona</a:t>
            </a:r>
            <a:r>
              <a:rPr lang="ro-RO" dirty="0" smtClean="0"/>
              <a:t> Vasile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Masuri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vizeaza</a:t>
            </a:r>
            <a:r>
              <a:rPr lang="en-US" dirty="0" smtClean="0"/>
              <a:t> </a:t>
            </a:r>
            <a:r>
              <a:rPr lang="en-US" dirty="0" err="1" smtClean="0"/>
              <a:t>receptivitatea</a:t>
            </a:r>
            <a:r>
              <a:rPr lang="en-US" dirty="0" smtClean="0"/>
              <a:t> </a:t>
            </a:r>
            <a:r>
              <a:rPr lang="en-US" dirty="0" err="1" smtClean="0"/>
              <a:t>populatiei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err="1" smtClean="0"/>
              <a:t>Administrarea</a:t>
            </a:r>
            <a:r>
              <a:rPr lang="en-US" dirty="0" smtClean="0"/>
              <a:t> de </a:t>
            </a:r>
            <a:r>
              <a:rPr lang="en-US" dirty="0" err="1" smtClean="0"/>
              <a:t>imunoglobuline</a:t>
            </a:r>
            <a:r>
              <a:rPr lang="en-US" dirty="0" smtClean="0"/>
              <a:t> </a:t>
            </a:r>
            <a:r>
              <a:rPr lang="en-US" dirty="0" err="1" smtClean="0"/>
              <a:t>specifice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vaccinuri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Educatie</a:t>
            </a:r>
            <a:r>
              <a:rPr lang="en-US" dirty="0" smtClean="0"/>
              <a:t> </a:t>
            </a:r>
            <a:r>
              <a:rPr lang="en-US" dirty="0" err="1" smtClean="0"/>
              <a:t>medicala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Supravegherea</a:t>
            </a:r>
            <a:r>
              <a:rPr lang="en-US" dirty="0" smtClean="0"/>
              <a:t> </a:t>
            </a:r>
            <a:r>
              <a:rPr lang="en-US" dirty="0" err="1" smtClean="0"/>
              <a:t>clinico-paraclinica</a:t>
            </a:r>
            <a:r>
              <a:rPr lang="en-US" dirty="0" smtClean="0"/>
              <a:t> a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contactilor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ANCHETA EPIDEMIOLOGICA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63158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totalitatea</a:t>
            </a:r>
            <a:r>
              <a:rPr lang="en-US" dirty="0" smtClean="0"/>
              <a:t> </a:t>
            </a:r>
            <a:r>
              <a:rPr lang="en-US" dirty="0" err="1" smtClean="0"/>
              <a:t>investigatiilor</a:t>
            </a:r>
            <a:r>
              <a:rPr lang="en-US" dirty="0" smtClean="0"/>
              <a:t> </a:t>
            </a:r>
            <a:r>
              <a:rPr lang="en-US" dirty="0" err="1" smtClean="0"/>
              <a:t>efectuate</a:t>
            </a:r>
            <a:r>
              <a:rPr lang="en-US" dirty="0" smtClean="0"/>
              <a:t> in </a:t>
            </a:r>
            <a:r>
              <a:rPr lang="en-US" dirty="0" err="1" smtClean="0"/>
              <a:t>teren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putea</a:t>
            </a:r>
            <a:r>
              <a:rPr lang="en-US" dirty="0" smtClean="0"/>
              <a:t>  </a:t>
            </a:r>
            <a:r>
              <a:rPr lang="en-US" dirty="0" err="1" smtClean="0"/>
              <a:t>cunoaste</a:t>
            </a:r>
            <a:r>
              <a:rPr lang="en-US" dirty="0" smtClean="0"/>
              <a:t> </a:t>
            </a:r>
            <a:r>
              <a:rPr lang="en-US" dirty="0" err="1" smtClean="0"/>
              <a:t>factorii</a:t>
            </a:r>
            <a:r>
              <a:rPr lang="en-US" dirty="0" smtClean="0"/>
              <a:t> </a:t>
            </a:r>
            <a:r>
              <a:rPr lang="en-US" dirty="0" err="1" smtClean="0"/>
              <a:t>epidemiologici</a:t>
            </a:r>
            <a:r>
              <a:rPr lang="en-US" dirty="0" smtClean="0"/>
              <a:t> care </a:t>
            </a:r>
            <a:r>
              <a:rPr lang="en-US" dirty="0" err="1" smtClean="0"/>
              <a:t>conditioneaza</a:t>
            </a:r>
            <a:r>
              <a:rPr lang="en-US" dirty="0" smtClean="0"/>
              <a:t> </a:t>
            </a:r>
            <a:r>
              <a:rPr lang="en-US" dirty="0" err="1" smtClean="0"/>
              <a:t>aparitia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intretinerea</a:t>
            </a:r>
            <a:r>
              <a:rPr lang="en-US" dirty="0" smtClean="0"/>
              <a:t> in </a:t>
            </a:r>
            <a:r>
              <a:rPr lang="en-US" dirty="0" err="1" smtClean="0"/>
              <a:t>populatie</a:t>
            </a:r>
            <a:r>
              <a:rPr lang="en-US" dirty="0" smtClean="0"/>
              <a:t> a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transmisibile</a:t>
            </a:r>
            <a:endParaRPr lang="en-US" dirty="0" smtClean="0"/>
          </a:p>
          <a:p>
            <a:r>
              <a:rPr lang="en-US" dirty="0" err="1" smtClean="0"/>
              <a:t>Finalitatea</a:t>
            </a:r>
            <a:r>
              <a:rPr lang="en-US" dirty="0" smtClean="0"/>
              <a:t> AE  </a:t>
            </a:r>
            <a:r>
              <a:rPr lang="en-US" dirty="0" err="1" smtClean="0"/>
              <a:t>consta</a:t>
            </a:r>
            <a:r>
              <a:rPr lang="en-US" dirty="0" smtClean="0"/>
              <a:t> in </a:t>
            </a:r>
            <a:r>
              <a:rPr lang="en-US" dirty="0" err="1" smtClean="0"/>
              <a:t>stabilirea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urmarirea</a:t>
            </a:r>
            <a:r>
              <a:rPr lang="en-US" dirty="0" smtClean="0"/>
              <a:t> </a:t>
            </a:r>
            <a:r>
              <a:rPr lang="en-US" dirty="0" err="1" smtClean="0"/>
              <a:t>aplicarii</a:t>
            </a:r>
            <a:r>
              <a:rPr lang="en-US" dirty="0" smtClean="0"/>
              <a:t> </a:t>
            </a:r>
            <a:r>
              <a:rPr lang="en-US" dirty="0" err="1" smtClean="0"/>
              <a:t>masurilor</a:t>
            </a:r>
            <a:r>
              <a:rPr lang="en-US" dirty="0" smtClean="0"/>
              <a:t> de </a:t>
            </a:r>
            <a:r>
              <a:rPr lang="en-US" dirty="0" err="1" smtClean="0"/>
              <a:t>lichidare</a:t>
            </a:r>
            <a:r>
              <a:rPr lang="en-US" dirty="0" smtClean="0"/>
              <a:t> a </a:t>
            </a:r>
            <a:r>
              <a:rPr lang="en-US" dirty="0" err="1" smtClean="0"/>
              <a:t>afocarului</a:t>
            </a:r>
            <a:r>
              <a:rPr lang="en-US" dirty="0" smtClean="0"/>
              <a:t> de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transmisibile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ales a </a:t>
            </a:r>
            <a:r>
              <a:rPr lang="en-US" dirty="0" err="1" smtClean="0"/>
              <a:t>masurilorpentru</a:t>
            </a:r>
            <a:r>
              <a:rPr lang="en-US" dirty="0" smtClean="0"/>
              <a:t> </a:t>
            </a:r>
            <a:r>
              <a:rPr lang="en-US" dirty="0" err="1" smtClean="0"/>
              <a:t>protectia</a:t>
            </a:r>
            <a:r>
              <a:rPr lang="en-US" dirty="0" smtClean="0"/>
              <a:t> </a:t>
            </a:r>
            <a:r>
              <a:rPr lang="en-US" dirty="0" err="1" smtClean="0"/>
              <a:t>populatiei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732585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 </a:t>
            </a:r>
            <a:r>
              <a:rPr lang="en-US" dirty="0" err="1" smtClean="0"/>
              <a:t>indiv</a:t>
            </a:r>
            <a:r>
              <a:rPr lang="ro-RO" dirty="0" smtClean="0"/>
              <a:t>i</a:t>
            </a:r>
            <a:r>
              <a:rPr lang="en-US" dirty="0" err="1" smtClean="0"/>
              <a:t>duala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obiective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Precizarea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caracterizarea</a:t>
            </a:r>
            <a:r>
              <a:rPr lang="en-US" dirty="0" smtClean="0"/>
              <a:t> </a:t>
            </a:r>
            <a:r>
              <a:rPr lang="en-US" dirty="0" err="1" smtClean="0"/>
              <a:t>momentului</a:t>
            </a:r>
            <a:r>
              <a:rPr lang="en-US" dirty="0" smtClean="0"/>
              <a:t> </a:t>
            </a:r>
            <a:r>
              <a:rPr lang="en-US" dirty="0" err="1" smtClean="0"/>
              <a:t>infectant</a:t>
            </a:r>
            <a:r>
              <a:rPr lang="en-US" dirty="0" smtClean="0"/>
              <a:t>- </a:t>
            </a:r>
            <a:r>
              <a:rPr lang="en-US" dirty="0" err="1" smtClean="0"/>
              <a:t>cunosterea</a:t>
            </a:r>
            <a:r>
              <a:rPr lang="en-US" dirty="0" smtClean="0"/>
              <a:t> </a:t>
            </a:r>
            <a:r>
              <a:rPr lang="en-US" dirty="0" err="1" smtClean="0"/>
              <a:t>perioadei</a:t>
            </a:r>
            <a:r>
              <a:rPr lang="en-US" dirty="0" smtClean="0"/>
              <a:t> de </a:t>
            </a:r>
            <a:r>
              <a:rPr lang="en-US" dirty="0" err="1" smtClean="0"/>
              <a:t>incubatie</a:t>
            </a:r>
            <a:r>
              <a:rPr lang="en-US" dirty="0" smtClean="0"/>
              <a:t> a </a:t>
            </a:r>
            <a:r>
              <a:rPr lang="en-US" dirty="0" err="1" smtClean="0"/>
              <a:t>bolii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debutului</a:t>
            </a:r>
            <a:r>
              <a:rPr lang="en-US" dirty="0" smtClean="0"/>
              <a:t> real al </a:t>
            </a:r>
            <a:r>
              <a:rPr lang="en-US" dirty="0" err="1" smtClean="0"/>
              <a:t>acesteia</a:t>
            </a:r>
            <a:endParaRPr lang="en-US" dirty="0" smtClean="0"/>
          </a:p>
          <a:p>
            <a:r>
              <a:rPr lang="en-US" dirty="0" err="1" smtClean="0"/>
              <a:t>Cunoasterea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inregistrarea</a:t>
            </a:r>
            <a:r>
              <a:rPr lang="en-US" dirty="0" smtClean="0"/>
              <a:t> </a:t>
            </a:r>
            <a:r>
              <a:rPr lang="en-US" dirty="0" err="1" smtClean="0"/>
              <a:t>contactilor</a:t>
            </a:r>
            <a:r>
              <a:rPr lang="en-US" dirty="0" smtClean="0"/>
              <a:t>- </a:t>
            </a:r>
            <a:r>
              <a:rPr lang="en-US" dirty="0" err="1" smtClean="0"/>
              <a:t>nume</a:t>
            </a:r>
            <a:r>
              <a:rPr lang="en-US" dirty="0" smtClean="0"/>
              <a:t>, </a:t>
            </a:r>
            <a:r>
              <a:rPr lang="en-US" dirty="0" err="1" smtClean="0"/>
              <a:t>prenume</a:t>
            </a:r>
            <a:r>
              <a:rPr lang="en-US" dirty="0" smtClean="0"/>
              <a:t>, </a:t>
            </a:r>
            <a:r>
              <a:rPr lang="en-US" dirty="0" err="1" smtClean="0"/>
              <a:t>virsta</a:t>
            </a:r>
            <a:r>
              <a:rPr lang="en-US" dirty="0" smtClean="0"/>
              <a:t>, </a:t>
            </a:r>
            <a:r>
              <a:rPr lang="en-US" dirty="0" err="1" smtClean="0"/>
              <a:t>domiciliu</a:t>
            </a:r>
            <a:r>
              <a:rPr lang="en-US" dirty="0" smtClean="0"/>
              <a:t>, </a:t>
            </a:r>
            <a:r>
              <a:rPr lang="en-US" dirty="0" err="1" smtClean="0"/>
              <a:t>loc</a:t>
            </a:r>
            <a:r>
              <a:rPr lang="en-US" dirty="0" smtClean="0"/>
              <a:t> de </a:t>
            </a:r>
            <a:r>
              <a:rPr lang="en-US" dirty="0" err="1" smtClean="0"/>
              <a:t>munca</a:t>
            </a:r>
            <a:r>
              <a:rPr lang="en-US" dirty="0" smtClean="0"/>
              <a:t>, data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contactului</a:t>
            </a:r>
            <a:r>
              <a:rPr lang="en-US" dirty="0" smtClean="0"/>
              <a:t> </a:t>
            </a:r>
            <a:r>
              <a:rPr lang="en-US" dirty="0" err="1" smtClean="0"/>
              <a:t>infectant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masurile</a:t>
            </a:r>
            <a:r>
              <a:rPr lang="en-US" dirty="0" smtClean="0"/>
              <a:t> de </a:t>
            </a:r>
            <a:r>
              <a:rPr lang="en-US" dirty="0" err="1" smtClean="0"/>
              <a:t>profilaxie</a:t>
            </a:r>
            <a:r>
              <a:rPr lang="en-US" dirty="0" smtClean="0"/>
              <a:t> applicate</a:t>
            </a:r>
          </a:p>
          <a:p>
            <a:r>
              <a:rPr lang="en-US" dirty="0" err="1" smtClean="0"/>
              <a:t>Stabilirea</a:t>
            </a:r>
            <a:r>
              <a:rPr lang="en-US" dirty="0" smtClean="0"/>
              <a:t> </a:t>
            </a:r>
            <a:r>
              <a:rPr lang="en-US" dirty="0" err="1" smtClean="0"/>
              <a:t>elementelor</a:t>
            </a:r>
            <a:r>
              <a:rPr lang="en-US" dirty="0" smtClean="0"/>
              <a:t> contaminate din </a:t>
            </a:r>
            <a:r>
              <a:rPr lang="en-US" dirty="0" err="1" smtClean="0"/>
              <a:t>mediul</a:t>
            </a:r>
            <a:r>
              <a:rPr lang="en-US" dirty="0" smtClean="0"/>
              <a:t> ambient al </a:t>
            </a:r>
            <a:r>
              <a:rPr lang="en-US" dirty="0" err="1" smtClean="0"/>
              <a:t>bolnavului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intreruperea</a:t>
            </a:r>
            <a:r>
              <a:rPr lang="en-US" dirty="0" smtClean="0"/>
              <a:t> </a:t>
            </a:r>
            <a:r>
              <a:rPr lang="en-US" dirty="0" err="1" smtClean="0"/>
              <a:t>transmiterii</a:t>
            </a:r>
            <a:r>
              <a:rPr lang="en-US" dirty="0" smtClean="0"/>
              <a:t> </a:t>
            </a:r>
            <a:r>
              <a:rPr lang="en-US" dirty="0" err="1" smtClean="0"/>
              <a:t>agentului</a:t>
            </a:r>
            <a:r>
              <a:rPr lang="en-US" dirty="0" smtClean="0"/>
              <a:t> </a:t>
            </a:r>
            <a:r>
              <a:rPr lang="en-US" dirty="0" err="1" smtClean="0"/>
              <a:t>infecytios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812371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 COLECTIVA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Cuprinde</a:t>
            </a:r>
            <a:r>
              <a:rPr lang="en-US" dirty="0" smtClean="0"/>
              <a:t> </a:t>
            </a:r>
            <a:r>
              <a:rPr lang="en-US" dirty="0" err="1" smtClean="0"/>
              <a:t>informatii</a:t>
            </a:r>
            <a:r>
              <a:rPr lang="en-US" dirty="0" smtClean="0"/>
              <a:t> </a:t>
            </a:r>
            <a:r>
              <a:rPr lang="en-US" dirty="0" err="1" smtClean="0"/>
              <a:t>suplimentare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despre</a:t>
            </a:r>
            <a:r>
              <a:rPr lang="en-US" dirty="0" smtClean="0"/>
              <a:t> </a:t>
            </a:r>
            <a:r>
              <a:rPr lang="en-US" dirty="0" err="1" smtClean="0"/>
              <a:t>alte</a:t>
            </a:r>
            <a:r>
              <a:rPr lang="en-US" dirty="0" smtClean="0"/>
              <a:t> </a:t>
            </a:r>
            <a:r>
              <a:rPr lang="en-US" dirty="0" err="1" smtClean="0"/>
              <a:t>posibile</a:t>
            </a:r>
            <a:r>
              <a:rPr lang="en-US" dirty="0" smtClean="0"/>
              <a:t> </a:t>
            </a:r>
            <a:r>
              <a:rPr lang="en-US" dirty="0" err="1" smtClean="0"/>
              <a:t>surse</a:t>
            </a:r>
            <a:r>
              <a:rPr lang="en-US" dirty="0" smtClean="0"/>
              <a:t> de </a:t>
            </a:r>
            <a:r>
              <a:rPr lang="en-US" dirty="0" err="1" smtClean="0"/>
              <a:t>infectie,purtataori</a:t>
            </a:r>
            <a:r>
              <a:rPr lang="en-US" dirty="0" smtClean="0"/>
              <a:t> </a:t>
            </a:r>
            <a:r>
              <a:rPr lang="en-US" dirty="0" err="1" smtClean="0"/>
              <a:t>umani</a:t>
            </a:r>
            <a:r>
              <a:rPr lang="en-US" dirty="0" smtClean="0"/>
              <a:t>, </a:t>
            </a:r>
            <a:r>
              <a:rPr lang="en-US" dirty="0" err="1" smtClean="0"/>
              <a:t>animale</a:t>
            </a:r>
            <a:r>
              <a:rPr lang="en-US" dirty="0" smtClean="0"/>
              <a:t> </a:t>
            </a:r>
            <a:r>
              <a:rPr lang="en-US" dirty="0" err="1" smtClean="0"/>
              <a:t>bolnave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purtattoare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Particularitati</a:t>
            </a:r>
            <a:r>
              <a:rPr lang="en-US" dirty="0" smtClean="0"/>
              <a:t> de </a:t>
            </a:r>
            <a:r>
              <a:rPr lang="en-US" dirty="0" err="1" smtClean="0"/>
              <a:t>alimentatie</a:t>
            </a:r>
            <a:r>
              <a:rPr lang="en-US" dirty="0" smtClean="0"/>
              <a:t> a </a:t>
            </a:r>
            <a:r>
              <a:rPr lang="en-US" dirty="0" err="1" smtClean="0"/>
              <a:t>populatoie</a:t>
            </a:r>
            <a:r>
              <a:rPr lang="en-US" dirty="0" smtClean="0"/>
              <a:t> din </a:t>
            </a:r>
            <a:r>
              <a:rPr lang="en-US" dirty="0" err="1" smtClean="0"/>
              <a:t>focar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Nivelul</a:t>
            </a:r>
            <a:r>
              <a:rPr lang="en-US" dirty="0" smtClean="0"/>
              <a:t> de </a:t>
            </a:r>
            <a:r>
              <a:rPr lang="en-US" dirty="0" err="1" smtClean="0"/>
              <a:t>salubrizare</a:t>
            </a:r>
            <a:r>
              <a:rPr lang="en-US" dirty="0" smtClean="0"/>
              <a:t> din </a:t>
            </a:r>
            <a:r>
              <a:rPr lang="en-US" dirty="0" err="1" smtClean="0"/>
              <a:t>focar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Gradul</a:t>
            </a:r>
            <a:r>
              <a:rPr lang="en-US" dirty="0" smtClean="0"/>
              <a:t> de </a:t>
            </a:r>
            <a:r>
              <a:rPr lang="en-US" dirty="0" err="1" smtClean="0"/>
              <a:t>igiena</a:t>
            </a:r>
            <a:r>
              <a:rPr lang="en-US" dirty="0" smtClean="0"/>
              <a:t> </a:t>
            </a:r>
            <a:r>
              <a:rPr lang="en-US" dirty="0" err="1" smtClean="0"/>
              <a:t>individuala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Profilul</a:t>
            </a:r>
            <a:r>
              <a:rPr lang="en-US" dirty="0" smtClean="0"/>
              <a:t> occupational al </a:t>
            </a:r>
            <a:r>
              <a:rPr lang="en-US" dirty="0" err="1" smtClean="0"/>
              <a:t>populatiei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Nivelul</a:t>
            </a:r>
            <a:r>
              <a:rPr lang="en-US" dirty="0" smtClean="0"/>
              <a:t> de </a:t>
            </a:r>
            <a:r>
              <a:rPr lang="en-US" dirty="0" err="1" smtClean="0"/>
              <a:t>asistenta</a:t>
            </a:r>
            <a:r>
              <a:rPr lang="en-US" dirty="0" smtClean="0"/>
              <a:t> </a:t>
            </a:r>
            <a:r>
              <a:rPr lang="en-US" dirty="0" err="1" smtClean="0"/>
              <a:t>medicala</a:t>
            </a:r>
            <a:r>
              <a:rPr lang="en-US" dirty="0" smtClean="0"/>
              <a:t> din zona,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9224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PRELUCRAREA DATELOR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err="1" smtClean="0"/>
              <a:t>Intccmirea</a:t>
            </a:r>
            <a:r>
              <a:rPr lang="ro-RO" dirty="0" smtClean="0"/>
              <a:t> tabelului </a:t>
            </a:r>
            <a:r>
              <a:rPr lang="ro-RO" dirty="0" err="1" smtClean="0"/>
              <a:t>imbolnavirii</a:t>
            </a:r>
            <a:r>
              <a:rPr lang="ro-RO" dirty="0" smtClean="0"/>
              <a:t> in ordine cronologica</a:t>
            </a:r>
          </a:p>
          <a:p>
            <a:r>
              <a:rPr lang="ro-RO" dirty="0" err="1" smtClean="0"/>
              <a:t>Repezentarea</a:t>
            </a:r>
            <a:r>
              <a:rPr lang="ro-RO" dirty="0" smtClean="0"/>
              <a:t> grafica a </a:t>
            </a:r>
            <a:r>
              <a:rPr lang="ro-RO" dirty="0" err="1" smtClean="0"/>
              <a:t>evolutiei</a:t>
            </a:r>
            <a:r>
              <a:rPr lang="ro-RO" dirty="0" smtClean="0"/>
              <a:t> </a:t>
            </a:r>
            <a:r>
              <a:rPr lang="ro-RO" dirty="0" err="1" smtClean="0"/>
              <a:t>imbolnavirilor</a:t>
            </a:r>
            <a:endParaRPr lang="ro-RO" dirty="0" smtClean="0"/>
          </a:p>
          <a:p>
            <a:r>
              <a:rPr lang="ro-RO" dirty="0" err="1" smtClean="0"/>
              <a:t>Intocmirea</a:t>
            </a:r>
            <a:r>
              <a:rPr lang="ro-RO" dirty="0" smtClean="0"/>
              <a:t> schemei de </a:t>
            </a:r>
            <a:r>
              <a:rPr lang="ro-RO" dirty="0" err="1" smtClean="0"/>
              <a:t>filiatie</a:t>
            </a:r>
            <a:r>
              <a:rPr lang="ro-RO" dirty="0" smtClean="0"/>
              <a:t> a cazurilor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97724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err="1" smtClean="0"/>
              <a:t>Intocmirea</a:t>
            </a:r>
            <a:r>
              <a:rPr lang="ro-RO" dirty="0" smtClean="0"/>
              <a:t> </a:t>
            </a:r>
            <a:r>
              <a:rPr lang="ro-RO" dirty="0"/>
              <a:t>tabelului </a:t>
            </a:r>
            <a:r>
              <a:rPr lang="ro-RO" dirty="0" err="1"/>
              <a:t>imbolnavirii</a:t>
            </a:r>
            <a:r>
              <a:rPr lang="ro-RO" dirty="0"/>
              <a:t> in ordine cronologica</a:t>
            </a:r>
            <a:br>
              <a:rPr lang="ro-RO" dirty="0"/>
            </a:b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 smtClean="0"/>
              <a:t>Pentru fiecare bolnav din tabel se trece:</a:t>
            </a:r>
          </a:p>
          <a:p>
            <a:pPr>
              <a:buFontTx/>
              <a:buChar char="-"/>
            </a:pPr>
            <a:r>
              <a:rPr lang="ro-RO" dirty="0" smtClean="0"/>
              <a:t>Date de identitate</a:t>
            </a:r>
          </a:p>
          <a:p>
            <a:pPr>
              <a:buFontTx/>
              <a:buChar char="-"/>
            </a:pPr>
            <a:r>
              <a:rPr lang="ro-RO" dirty="0" err="1" smtClean="0"/>
              <a:t>Varsta</a:t>
            </a:r>
            <a:r>
              <a:rPr lang="ro-RO" dirty="0" smtClean="0"/>
              <a:t> </a:t>
            </a:r>
          </a:p>
          <a:p>
            <a:pPr>
              <a:buFontTx/>
              <a:buChar char="-"/>
            </a:pPr>
            <a:r>
              <a:rPr lang="ro-RO" dirty="0" smtClean="0"/>
              <a:t>Sex</a:t>
            </a:r>
          </a:p>
          <a:p>
            <a:pPr>
              <a:buFontTx/>
              <a:buChar char="-"/>
            </a:pPr>
            <a:r>
              <a:rPr lang="ro-RO" dirty="0" smtClean="0"/>
              <a:t>Adresa</a:t>
            </a:r>
          </a:p>
          <a:p>
            <a:pPr>
              <a:buFontTx/>
              <a:buChar char="-"/>
            </a:pPr>
            <a:r>
              <a:rPr lang="ro-RO" dirty="0" smtClean="0"/>
              <a:t>Profesia si locul de munca</a:t>
            </a:r>
          </a:p>
          <a:p>
            <a:pPr>
              <a:buFontTx/>
              <a:buChar char="-"/>
            </a:pPr>
            <a:r>
              <a:rPr lang="ro-RO" dirty="0" smtClean="0"/>
              <a:t>Depistarea, izolarea, vindecare sau deces</a:t>
            </a:r>
          </a:p>
          <a:p>
            <a:pPr>
              <a:buFontTx/>
              <a:buChar char="-"/>
            </a:pPr>
            <a:r>
              <a:rPr lang="ro-RO" dirty="0" smtClean="0"/>
              <a:t>Forma clinica de boala</a:t>
            </a:r>
          </a:p>
          <a:p>
            <a:pPr>
              <a:buFontTx/>
              <a:buChar char="-"/>
            </a:pPr>
            <a:r>
              <a:rPr lang="ro-RO" dirty="0" smtClean="0"/>
              <a:t>Momentul infectant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84910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err="1"/>
              <a:t>Repezentarea</a:t>
            </a:r>
            <a:r>
              <a:rPr lang="ro-RO" dirty="0"/>
              <a:t> grafica a </a:t>
            </a:r>
            <a:r>
              <a:rPr lang="ro-RO" dirty="0" err="1"/>
              <a:t>evolutiei</a:t>
            </a:r>
            <a:r>
              <a:rPr lang="ro-RO" dirty="0"/>
              <a:t> </a:t>
            </a:r>
            <a:r>
              <a:rPr lang="ro-RO" dirty="0" err="1"/>
              <a:t>imbolnavirilor</a:t>
            </a:r>
            <a:r>
              <a:rPr lang="ro-RO" dirty="0"/>
              <a:t/>
            </a:r>
            <a:br>
              <a:rPr lang="ro-RO" dirty="0"/>
            </a:b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Cele mai simple sunt diagramele formate din coloane</a:t>
            </a:r>
          </a:p>
          <a:p>
            <a:r>
              <a:rPr lang="ro-RO" dirty="0" smtClean="0"/>
              <a:t>In sistemul cartezian pe verticala sunt trecute nr de cazuri iar pe </a:t>
            </a:r>
            <a:r>
              <a:rPr lang="ro-RO" dirty="0" err="1" smtClean="0"/>
              <a:t>orizintala</a:t>
            </a:r>
            <a:r>
              <a:rPr lang="ro-RO" dirty="0" smtClean="0"/>
              <a:t> este trecut timpul </a:t>
            </a:r>
            <a:r>
              <a:rPr lang="ro-RO" dirty="0" err="1" smtClean="0"/>
              <a:t>masuerat</a:t>
            </a:r>
            <a:r>
              <a:rPr lang="ro-RO" dirty="0" smtClean="0"/>
              <a:t> in anumite </a:t>
            </a:r>
            <a:r>
              <a:rPr lang="ro-RO" dirty="0" err="1" smtClean="0"/>
              <a:t>unitati</a:t>
            </a:r>
            <a:r>
              <a:rPr lang="ro-RO" dirty="0" smtClean="0"/>
              <a:t>( zile, </a:t>
            </a:r>
            <a:r>
              <a:rPr lang="ro-RO" dirty="0" err="1" smtClean="0"/>
              <a:t>saptamani</a:t>
            </a:r>
            <a:r>
              <a:rPr lang="ro-RO" dirty="0" smtClean="0"/>
              <a:t>, luni, ani)</a:t>
            </a:r>
          </a:p>
          <a:p>
            <a:r>
              <a:rPr lang="ro-RO" dirty="0" smtClean="0"/>
              <a:t>Cu ajutorul lor se pot observa </a:t>
            </a:r>
            <a:r>
              <a:rPr lang="ro-RO" dirty="0" err="1" smtClean="0"/>
              <a:t>tendintele</a:t>
            </a:r>
            <a:r>
              <a:rPr lang="ro-RO" dirty="0" smtClean="0"/>
              <a:t> de </a:t>
            </a:r>
            <a:r>
              <a:rPr lang="ro-RO" dirty="0" err="1" smtClean="0"/>
              <a:t>evolutie</a:t>
            </a:r>
            <a:r>
              <a:rPr lang="ro-RO" dirty="0" smtClean="0"/>
              <a:t> ale focarului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709023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err="1"/>
              <a:t>Intocmirea</a:t>
            </a:r>
            <a:r>
              <a:rPr lang="ro-RO" dirty="0"/>
              <a:t> schemei de </a:t>
            </a:r>
            <a:r>
              <a:rPr lang="ro-RO" dirty="0" err="1"/>
              <a:t>filiatie</a:t>
            </a:r>
            <a:r>
              <a:rPr lang="ro-RO" dirty="0"/>
              <a:t> a cazurilor</a:t>
            </a:r>
            <a:br>
              <a:rPr lang="ro-RO" dirty="0"/>
            </a:b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 smtClean="0"/>
              <a:t>Daca doua cazuri sunt </a:t>
            </a:r>
            <a:r>
              <a:rPr lang="ro-RO" dirty="0" err="1" smtClean="0"/>
              <a:t>distantate</a:t>
            </a:r>
            <a:r>
              <a:rPr lang="ro-RO" dirty="0" smtClean="0"/>
              <a:t> in timp </a:t>
            </a:r>
            <a:r>
              <a:rPr lang="ro-RO" dirty="0" err="1" smtClean="0"/>
              <a:t>pritr</a:t>
            </a:r>
            <a:r>
              <a:rPr lang="ro-RO" dirty="0" smtClean="0"/>
              <a:t>-o perioada ce </a:t>
            </a:r>
            <a:r>
              <a:rPr lang="ro-RO" dirty="0" err="1" smtClean="0"/>
              <a:t>depaseste</a:t>
            </a:r>
            <a:r>
              <a:rPr lang="ro-RO" dirty="0" smtClean="0"/>
              <a:t> </a:t>
            </a:r>
            <a:r>
              <a:rPr lang="ro-RO" dirty="0" err="1" smtClean="0"/>
              <a:t>incubatia</a:t>
            </a:r>
            <a:r>
              <a:rPr lang="ro-RO" dirty="0" smtClean="0"/>
              <a:t> maxima a bolii, probabil ca cele 2 cazuri nu sunt corelate prin nicio </a:t>
            </a:r>
            <a:r>
              <a:rPr lang="ro-RO" dirty="0" err="1" smtClean="0"/>
              <a:t>filiatie</a:t>
            </a:r>
            <a:r>
              <a:rPr lang="ro-RO" dirty="0" smtClean="0"/>
              <a:t> sau intre ele se interpune un caz necunoscut de boala, de </a:t>
            </a:r>
            <a:r>
              <a:rPr lang="ro-RO" dirty="0" err="1" smtClean="0"/>
              <a:t>infectie</a:t>
            </a:r>
            <a:r>
              <a:rPr lang="ro-RO" dirty="0" smtClean="0"/>
              <a:t> inaparenta sau de portaj</a:t>
            </a:r>
          </a:p>
          <a:p>
            <a:r>
              <a:rPr lang="ro-RO" dirty="0" err="1" smtClean="0"/>
              <a:t>Dacaintervalul</a:t>
            </a:r>
            <a:r>
              <a:rPr lang="ro-RO" dirty="0" smtClean="0"/>
              <a:t> dintre cele doua cazuri este mai mic </a:t>
            </a:r>
            <a:r>
              <a:rPr lang="ro-RO" dirty="0" err="1" smtClean="0"/>
              <a:t>decat</a:t>
            </a:r>
            <a:r>
              <a:rPr lang="ro-RO" dirty="0" smtClean="0"/>
              <a:t> </a:t>
            </a:r>
            <a:r>
              <a:rPr lang="ro-RO" dirty="0" err="1" smtClean="0"/>
              <a:t>incubatia</a:t>
            </a:r>
            <a:r>
              <a:rPr lang="ro-RO" dirty="0" smtClean="0"/>
              <a:t> minima, intre ele nu sunt </a:t>
            </a:r>
            <a:r>
              <a:rPr lang="ro-RO" dirty="0" err="1" smtClean="0"/>
              <a:t>relatii</a:t>
            </a:r>
            <a:r>
              <a:rPr lang="ro-RO" dirty="0" smtClean="0"/>
              <a:t> cauzale directe- pot fi legate </a:t>
            </a:r>
            <a:r>
              <a:rPr lang="ro-RO" dirty="0" err="1" smtClean="0"/>
              <a:t>amandoua</a:t>
            </a:r>
            <a:r>
              <a:rPr lang="ro-RO" dirty="0" smtClean="0"/>
              <a:t> de un alt caz precedent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2541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AE preliminara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Se face </a:t>
            </a:r>
            <a:r>
              <a:rPr lang="ro-RO" dirty="0" err="1"/>
              <a:t>c</a:t>
            </a:r>
            <a:r>
              <a:rPr lang="ro-RO" dirty="0" err="1" smtClean="0"/>
              <a:t>and</a:t>
            </a:r>
            <a:r>
              <a:rPr lang="ro-RO" dirty="0" smtClean="0"/>
              <a:t> diagnosticarea focarului epidemic este incerta sau se face retrospectiv</a:t>
            </a:r>
          </a:p>
          <a:p>
            <a:r>
              <a:rPr lang="ro-RO" dirty="0" smtClean="0"/>
              <a:t>Rolul ei este de cel al unui sondaj epidemiologic in </a:t>
            </a:r>
            <a:r>
              <a:rPr lang="ro-RO" dirty="0" err="1" smtClean="0"/>
              <a:t>populatie</a:t>
            </a:r>
            <a:r>
              <a:rPr lang="ro-RO" dirty="0" smtClean="0"/>
              <a:t>, </a:t>
            </a:r>
            <a:r>
              <a:rPr lang="ro-RO" dirty="0" err="1" smtClean="0"/>
              <a:t>urmarind</a:t>
            </a:r>
            <a:r>
              <a:rPr lang="ro-RO" dirty="0" smtClean="0"/>
              <a:t> in primul </a:t>
            </a:r>
            <a:r>
              <a:rPr lang="ro-RO" dirty="0" err="1" smtClean="0"/>
              <a:t>rand</a:t>
            </a:r>
            <a:r>
              <a:rPr lang="ro-RO" dirty="0" smtClean="0"/>
              <a:t> precizarea diagnosticului de boala transmisibila iar in al doilea </a:t>
            </a:r>
            <a:r>
              <a:rPr lang="ro-RO" dirty="0" err="1" smtClean="0"/>
              <a:t>rand</a:t>
            </a:r>
            <a:r>
              <a:rPr lang="ro-RO" dirty="0" smtClean="0"/>
              <a:t> precizarea dimensiunilor geografice ale focarului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2571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ACTIVITATEA ANTIEPIDEMICA PREVENTIVA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Are </a:t>
            </a:r>
            <a:r>
              <a:rPr lang="en-US" dirty="0" err="1" smtClean="0"/>
              <a:t>drept</a:t>
            </a:r>
            <a:r>
              <a:rPr lang="en-US" dirty="0" smtClean="0"/>
              <a:t> </a:t>
            </a:r>
            <a:r>
              <a:rPr lang="en-US" dirty="0" err="1" smtClean="0"/>
              <a:t>scop</a:t>
            </a:r>
            <a:r>
              <a:rPr lang="en-US" dirty="0" smtClean="0"/>
              <a:t> </a:t>
            </a:r>
            <a:r>
              <a:rPr lang="en-US" dirty="0" err="1" smtClean="0"/>
              <a:t>prevenirea</a:t>
            </a:r>
            <a:r>
              <a:rPr lang="en-US" dirty="0" smtClean="0"/>
              <a:t> </a:t>
            </a:r>
            <a:r>
              <a:rPr lang="en-US" dirty="0" err="1" smtClean="0"/>
              <a:t>aparitiei</a:t>
            </a:r>
            <a:r>
              <a:rPr lang="en-US" dirty="0" smtClean="0"/>
              <a:t> </a:t>
            </a:r>
            <a:r>
              <a:rPr lang="en-US" dirty="0" err="1" smtClean="0"/>
              <a:t>bolilor</a:t>
            </a:r>
            <a:r>
              <a:rPr lang="en-US" dirty="0" smtClean="0"/>
              <a:t> </a:t>
            </a:r>
            <a:r>
              <a:rPr lang="en-US" dirty="0" err="1" smtClean="0"/>
              <a:t>transmisibile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obligatorie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tot </a:t>
            </a:r>
            <a:r>
              <a:rPr lang="en-US" dirty="0" err="1" smtClean="0"/>
              <a:t>personalul</a:t>
            </a:r>
            <a:r>
              <a:rPr lang="en-US" dirty="0" smtClean="0"/>
              <a:t> medical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955868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OBIECTIVELE AE PRELIMINARE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o-RO" dirty="0" smtClean="0"/>
              <a:t>precizarea </a:t>
            </a:r>
            <a:r>
              <a:rPr lang="ro-RO" dirty="0"/>
              <a:t>diagnosticului de boala </a:t>
            </a:r>
            <a:r>
              <a:rPr lang="ro-RO" dirty="0" smtClean="0"/>
              <a:t>transmisibila</a:t>
            </a:r>
          </a:p>
          <a:p>
            <a:pPr>
              <a:buFontTx/>
              <a:buChar char="-"/>
            </a:pPr>
            <a:r>
              <a:rPr lang="ro-RO" dirty="0"/>
              <a:t>precizarea dimensiunilor geografice ale focarului</a:t>
            </a:r>
          </a:p>
          <a:p>
            <a:pPr>
              <a:buFontTx/>
              <a:buChar char="-"/>
            </a:pPr>
            <a:r>
              <a:rPr lang="ro-RO" dirty="0" smtClean="0"/>
              <a:t>Instituirea unor masuri antiepidemice cu caracter general: izolarea bolnavului sau suspectului, evidenta </a:t>
            </a:r>
            <a:r>
              <a:rPr lang="ro-RO" dirty="0" err="1" smtClean="0"/>
              <a:t>contactilor</a:t>
            </a:r>
            <a:r>
              <a:rPr lang="ro-RO" dirty="0" smtClean="0"/>
              <a:t> familiali precum si a celor de la locul de munca, </a:t>
            </a:r>
            <a:r>
              <a:rPr lang="ro-RO" dirty="0" err="1" smtClean="0"/>
              <a:t>dezinfectie</a:t>
            </a:r>
            <a:r>
              <a:rPr lang="ro-RO" dirty="0" smtClean="0"/>
              <a:t>, </a:t>
            </a:r>
            <a:r>
              <a:rPr lang="ro-RO" dirty="0" err="1" smtClean="0"/>
              <a:t>dezinsectie</a:t>
            </a:r>
            <a:r>
              <a:rPr lang="ro-RO" dirty="0" smtClean="0"/>
              <a:t> si deratizare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845127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AE DEFINITIVA- OBIECTIVE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dirty="0" smtClean="0"/>
              <a:t>Modul de izolare si tratamentul bolnavului pe toata perioada bolii</a:t>
            </a:r>
          </a:p>
          <a:p>
            <a:r>
              <a:rPr lang="ro-RO" dirty="0" smtClean="0"/>
              <a:t>Dg definitiv al bolii si al formei clinice</a:t>
            </a:r>
          </a:p>
          <a:p>
            <a:r>
              <a:rPr lang="ro-RO" dirty="0" smtClean="0"/>
              <a:t>Starea de externare a bolnavului, vindecat clinic si externare( </a:t>
            </a:r>
            <a:r>
              <a:rPr lang="ro-RO" dirty="0" err="1" smtClean="0"/>
              <a:t>purtator</a:t>
            </a:r>
            <a:r>
              <a:rPr lang="ro-RO" dirty="0" smtClean="0"/>
              <a:t> sau nu) si dispensarizarea lui</a:t>
            </a:r>
          </a:p>
          <a:p>
            <a:r>
              <a:rPr lang="ro-RO" dirty="0" smtClean="0"/>
              <a:t>Precizarea cailor de transmitere precum si masurile de </a:t>
            </a:r>
            <a:r>
              <a:rPr lang="ro-RO" dirty="0" err="1" smtClean="0"/>
              <a:t>dezinfectie</a:t>
            </a:r>
            <a:r>
              <a:rPr lang="ro-RO" dirty="0" smtClean="0"/>
              <a:t> luate</a:t>
            </a:r>
          </a:p>
          <a:p>
            <a:r>
              <a:rPr lang="ro-RO" dirty="0" smtClean="0"/>
              <a:t>Identificarea tuturor </a:t>
            </a:r>
            <a:r>
              <a:rPr lang="ro-RO" dirty="0" err="1" smtClean="0"/>
              <a:t>contactilor</a:t>
            </a:r>
            <a:endParaRPr lang="ro-RO" dirty="0" smtClean="0"/>
          </a:p>
          <a:p>
            <a:r>
              <a:rPr lang="ro-RO" dirty="0" smtClean="0"/>
              <a:t>Stabilirea gradului de receptivitate a membrilor </a:t>
            </a:r>
            <a:r>
              <a:rPr lang="ro-RO" dirty="0" err="1" smtClean="0"/>
              <a:t>colectivitatii</a:t>
            </a:r>
            <a:endParaRPr lang="ro-RO" dirty="0" smtClean="0"/>
          </a:p>
          <a:p>
            <a:r>
              <a:rPr lang="ro-RO" dirty="0" smtClean="0"/>
              <a:t>Intensificarea </a:t>
            </a:r>
            <a:r>
              <a:rPr lang="ro-RO" dirty="0" err="1" smtClean="0"/>
              <a:t>educatie</a:t>
            </a:r>
            <a:r>
              <a:rPr lang="ro-RO" dirty="0" smtClean="0"/>
              <a:t> </a:t>
            </a:r>
            <a:r>
              <a:rPr lang="ro-RO" dirty="0" err="1" smtClean="0"/>
              <a:t>pt</a:t>
            </a:r>
            <a:r>
              <a:rPr lang="ro-RO" dirty="0" smtClean="0"/>
              <a:t> </a:t>
            </a:r>
            <a:r>
              <a:rPr lang="ro-RO" dirty="0" err="1" smtClean="0"/>
              <a:t>sanatate</a:t>
            </a:r>
            <a:endParaRPr lang="ro-RO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295381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Masuri</a:t>
            </a:r>
            <a:r>
              <a:rPr lang="en-US" dirty="0" smtClean="0"/>
              <a:t> </a:t>
            </a:r>
            <a:r>
              <a:rPr lang="en-US" dirty="0" err="1" smtClean="0"/>
              <a:t>antiepidemice</a:t>
            </a:r>
            <a:r>
              <a:rPr lang="en-US" dirty="0" smtClean="0"/>
              <a:t> preventive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Cunoasterea</a:t>
            </a:r>
            <a:r>
              <a:rPr lang="en-US" dirty="0" smtClean="0"/>
              <a:t>  </a:t>
            </a:r>
            <a:r>
              <a:rPr lang="en-US" dirty="0" err="1" smtClean="0"/>
              <a:t>profilului</a:t>
            </a:r>
            <a:r>
              <a:rPr lang="en-US" dirty="0" smtClean="0"/>
              <a:t> epidemiologic al </a:t>
            </a:r>
            <a:r>
              <a:rPr lang="en-US" dirty="0" err="1" smtClean="0"/>
              <a:t>teritoriului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supravegherea</a:t>
            </a:r>
            <a:r>
              <a:rPr lang="en-US" dirty="0" smtClean="0"/>
              <a:t> </a:t>
            </a:r>
            <a:r>
              <a:rPr lang="en-US" dirty="0" err="1" smtClean="0"/>
              <a:t>permanenta</a:t>
            </a:r>
            <a:r>
              <a:rPr lang="en-US" dirty="0" smtClean="0"/>
              <a:t> a </a:t>
            </a:r>
            <a:r>
              <a:rPr lang="en-US" dirty="0" err="1" smtClean="0"/>
              <a:t>dinamicii</a:t>
            </a:r>
            <a:r>
              <a:rPr lang="en-US" dirty="0" smtClean="0"/>
              <a:t> </a:t>
            </a:r>
            <a:r>
              <a:rPr lang="en-US" dirty="0" err="1" smtClean="0"/>
              <a:t>morbiditatii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transmisibile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rapoprtarea</a:t>
            </a:r>
            <a:r>
              <a:rPr lang="en-US" dirty="0" smtClean="0"/>
              <a:t> </a:t>
            </a:r>
            <a:r>
              <a:rPr lang="en-US" dirty="0" err="1" smtClean="0"/>
              <a:t>tuturo</a:t>
            </a:r>
            <a:r>
              <a:rPr lang="en-US" dirty="0" smtClean="0"/>
              <a:t> </a:t>
            </a:r>
            <a:r>
              <a:rPr lang="en-US" dirty="0" err="1" smtClean="0"/>
              <a:t>cazurilor</a:t>
            </a:r>
            <a:r>
              <a:rPr lang="en-US" dirty="0" smtClean="0"/>
              <a:t> conform </a:t>
            </a:r>
            <a:r>
              <a:rPr lang="en-US" dirty="0" err="1" smtClean="0"/>
              <a:t>legislatiei</a:t>
            </a:r>
            <a:r>
              <a:rPr lang="en-US" dirty="0" smtClean="0"/>
              <a:t> in </a:t>
            </a:r>
            <a:r>
              <a:rPr lang="en-US" dirty="0" err="1" smtClean="0"/>
              <a:t>vigoare</a:t>
            </a:r>
            <a:endParaRPr lang="en-US" dirty="0" smtClean="0"/>
          </a:p>
          <a:p>
            <a:r>
              <a:rPr lang="en-US" dirty="0" err="1" smtClean="0"/>
              <a:t>Supravegherea</a:t>
            </a:r>
            <a:r>
              <a:rPr lang="en-US" dirty="0" smtClean="0"/>
              <a:t> </a:t>
            </a:r>
            <a:r>
              <a:rPr lang="en-US" dirty="0" err="1" smtClean="0"/>
              <a:t>epidemiologica</a:t>
            </a:r>
            <a:r>
              <a:rPr lang="en-US" dirty="0" smtClean="0"/>
              <a:t> a </a:t>
            </a:r>
            <a:r>
              <a:rPr lang="en-US" dirty="0" err="1" smtClean="0"/>
              <a:t>populatiei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triajul</a:t>
            </a:r>
            <a:r>
              <a:rPr lang="en-US" dirty="0" smtClean="0"/>
              <a:t> epidemiologic </a:t>
            </a:r>
            <a:r>
              <a:rPr lang="en-US" dirty="0" err="1" smtClean="0"/>
              <a:t>profilactic</a:t>
            </a:r>
            <a:r>
              <a:rPr lang="en-US" dirty="0"/>
              <a:t> </a:t>
            </a:r>
            <a:r>
              <a:rPr lang="en-US" dirty="0" smtClean="0"/>
              <a:t>( in </a:t>
            </a:r>
            <a:r>
              <a:rPr lang="en-US" dirty="0" err="1" smtClean="0"/>
              <a:t>scoli</a:t>
            </a:r>
            <a:r>
              <a:rPr lang="en-US" dirty="0" smtClean="0"/>
              <a:t>, </a:t>
            </a:r>
            <a:r>
              <a:rPr lang="en-US" dirty="0" err="1" smtClean="0"/>
              <a:t>gradinite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06887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Supravegherea</a:t>
            </a:r>
            <a:r>
              <a:rPr lang="en-US" dirty="0" smtClean="0"/>
              <a:t> </a:t>
            </a:r>
            <a:r>
              <a:rPr lang="en-US" dirty="0" err="1" smtClean="0"/>
              <a:t>epidemiologica</a:t>
            </a:r>
            <a:r>
              <a:rPr lang="en-US" dirty="0" smtClean="0"/>
              <a:t> a </a:t>
            </a:r>
            <a:r>
              <a:rPr lang="en-US" dirty="0" err="1" smtClean="0"/>
              <a:t>angajatilor</a:t>
            </a:r>
            <a:r>
              <a:rPr lang="en-US" dirty="0" smtClean="0"/>
              <a:t> , in special al </a:t>
            </a:r>
            <a:r>
              <a:rPr lang="en-US" dirty="0" err="1" smtClean="0"/>
              <a:t>celor</a:t>
            </a:r>
            <a:r>
              <a:rPr lang="en-US" dirty="0" smtClean="0"/>
              <a:t> din </a:t>
            </a:r>
            <a:r>
              <a:rPr lang="en-US" dirty="0" err="1" smtClean="0"/>
              <a:t>sectoarele</a:t>
            </a:r>
            <a:r>
              <a:rPr lang="en-US" dirty="0" smtClean="0"/>
              <a:t> cu </a:t>
            </a:r>
            <a:r>
              <a:rPr lang="en-US" dirty="0" err="1" smtClean="0"/>
              <a:t>risc</a:t>
            </a:r>
            <a:r>
              <a:rPr lang="en-US" dirty="0" smtClean="0"/>
              <a:t> epidemiologic </a:t>
            </a:r>
            <a:r>
              <a:rPr lang="en-US" dirty="0" err="1" smtClean="0"/>
              <a:t>crescut</a:t>
            </a:r>
            <a:r>
              <a:rPr lang="en-US" dirty="0" smtClean="0"/>
              <a:t>,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examen</a:t>
            </a:r>
            <a:r>
              <a:rPr lang="en-US" dirty="0" smtClean="0"/>
              <a:t> medical la </a:t>
            </a:r>
            <a:r>
              <a:rPr lang="en-US" dirty="0" err="1" smtClean="0"/>
              <a:t>angajare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exemenele</a:t>
            </a:r>
            <a:r>
              <a:rPr lang="en-US" dirty="0" smtClean="0"/>
              <a:t> </a:t>
            </a:r>
            <a:r>
              <a:rPr lang="en-US" dirty="0" err="1" smtClean="0"/>
              <a:t>medicale</a:t>
            </a:r>
            <a:r>
              <a:rPr lang="en-US" dirty="0" smtClean="0"/>
              <a:t> </a:t>
            </a:r>
            <a:r>
              <a:rPr lang="en-US" dirty="0" err="1" smtClean="0"/>
              <a:t>periodice</a:t>
            </a:r>
            <a:endParaRPr lang="en-US" dirty="0" smtClean="0"/>
          </a:p>
          <a:p>
            <a:r>
              <a:rPr lang="en-US" dirty="0" err="1" smtClean="0"/>
              <a:t>Supravegherea</a:t>
            </a:r>
            <a:r>
              <a:rPr lang="en-US" dirty="0" smtClean="0"/>
              <a:t> </a:t>
            </a:r>
            <a:r>
              <a:rPr lang="en-US" dirty="0" err="1" smtClean="0"/>
              <a:t>epidemiologica</a:t>
            </a:r>
            <a:r>
              <a:rPr lang="en-US" dirty="0" smtClean="0"/>
              <a:t> a </a:t>
            </a:r>
            <a:r>
              <a:rPr lang="en-US" dirty="0" err="1" smtClean="0"/>
              <a:t>purtaTORILOR</a:t>
            </a:r>
            <a:r>
              <a:rPr lang="en-US" dirty="0" smtClean="0"/>
              <a:t> DE GERMENI</a:t>
            </a:r>
          </a:p>
          <a:p>
            <a:r>
              <a:rPr lang="en-US" dirty="0" err="1" smtClean="0"/>
              <a:t>Controlul</a:t>
            </a:r>
            <a:r>
              <a:rPr lang="en-US" dirty="0" smtClean="0"/>
              <a:t> </a:t>
            </a:r>
            <a:r>
              <a:rPr lang="en-US" dirty="0" err="1" smtClean="0"/>
              <a:t>igienico</a:t>
            </a:r>
            <a:r>
              <a:rPr lang="en-US" dirty="0" smtClean="0"/>
              <a:t>- </a:t>
            </a:r>
            <a:r>
              <a:rPr lang="en-US" dirty="0" err="1" smtClean="0"/>
              <a:t>sanitar</a:t>
            </a:r>
            <a:r>
              <a:rPr lang="en-US" dirty="0" smtClean="0"/>
              <a:t> al </a:t>
            </a:r>
            <a:r>
              <a:rPr lang="en-US" dirty="0" err="1" smtClean="0"/>
              <a:t>elementelor</a:t>
            </a:r>
            <a:r>
              <a:rPr lang="en-US" dirty="0" smtClean="0"/>
              <a:t> de </a:t>
            </a:r>
            <a:r>
              <a:rPr lang="en-US" dirty="0" err="1" smtClean="0"/>
              <a:t>mediu</a:t>
            </a:r>
            <a:r>
              <a:rPr lang="en-US" dirty="0" smtClean="0"/>
              <a:t> care se pot </a:t>
            </a:r>
            <a:r>
              <a:rPr lang="en-US" dirty="0" err="1" smtClean="0"/>
              <a:t>constitui</a:t>
            </a:r>
            <a:r>
              <a:rPr lang="en-US" dirty="0" smtClean="0"/>
              <a:t> </a:t>
            </a:r>
            <a:r>
              <a:rPr lang="en-US" dirty="0" err="1" smtClean="0"/>
              <a:t>cai</a:t>
            </a:r>
            <a:r>
              <a:rPr lang="en-US" dirty="0" smtClean="0"/>
              <a:t> der </a:t>
            </a:r>
            <a:r>
              <a:rPr lang="en-US" dirty="0" err="1" smtClean="0"/>
              <a:t>tranmitere</a:t>
            </a:r>
            <a:r>
              <a:rPr lang="en-US" dirty="0" smtClean="0"/>
              <a:t> a </a:t>
            </a:r>
            <a:r>
              <a:rPr lang="en-US" dirty="0" err="1" smtClean="0"/>
              <a:t>agentilor</a:t>
            </a:r>
            <a:r>
              <a:rPr lang="en-US" dirty="0" smtClean="0"/>
              <a:t> </a:t>
            </a:r>
            <a:r>
              <a:rPr lang="en-US" dirty="0" err="1" smtClean="0"/>
              <a:t>infectiosi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72161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Recomandarea</a:t>
            </a:r>
            <a:r>
              <a:rPr lang="en-US" dirty="0" smtClean="0"/>
              <a:t>, </a:t>
            </a:r>
            <a:r>
              <a:rPr lang="en-US" dirty="0" err="1" smtClean="0"/>
              <a:t>organizarea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asigurarea</a:t>
            </a:r>
            <a:r>
              <a:rPr lang="en-US" dirty="0" smtClean="0"/>
              <a:t> </a:t>
            </a:r>
            <a:r>
              <a:rPr lang="en-US" dirty="0" err="1" smtClean="0"/>
              <a:t>masurilor</a:t>
            </a:r>
            <a:r>
              <a:rPr lang="en-US" dirty="0" smtClean="0"/>
              <a:t> de </a:t>
            </a:r>
            <a:r>
              <a:rPr lang="en-US" dirty="0" err="1" smtClean="0"/>
              <a:t>dezinfectia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deratizare</a:t>
            </a:r>
            <a:r>
              <a:rPr lang="en-US" dirty="0" smtClean="0"/>
              <a:t> </a:t>
            </a:r>
            <a:r>
              <a:rPr lang="en-US" dirty="0" err="1" smtClean="0"/>
              <a:t>profilactica</a:t>
            </a:r>
            <a:r>
              <a:rPr lang="en-US" dirty="0" smtClean="0"/>
              <a:t>( </a:t>
            </a:r>
            <a:r>
              <a:rPr lang="en-US" dirty="0" err="1" smtClean="0"/>
              <a:t>acolo</a:t>
            </a:r>
            <a:r>
              <a:rPr lang="en-US" dirty="0" smtClean="0"/>
              <a:t> </a:t>
            </a:r>
            <a:r>
              <a:rPr lang="en-US" dirty="0" err="1" smtClean="0"/>
              <a:t>unde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cazul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Asigurarea</a:t>
            </a:r>
            <a:r>
              <a:rPr lang="en-US" dirty="0" smtClean="0"/>
              <a:t> </a:t>
            </a:r>
            <a:r>
              <a:rPr lang="en-US" dirty="0" err="1" smtClean="0"/>
              <a:t>acoperirii</a:t>
            </a:r>
            <a:r>
              <a:rPr lang="en-US" dirty="0" smtClean="0"/>
              <a:t> </a:t>
            </a:r>
            <a:r>
              <a:rPr lang="en-US" dirty="0" err="1" smtClean="0"/>
              <a:t>vaccinale</a:t>
            </a:r>
            <a:r>
              <a:rPr lang="en-US" dirty="0" smtClean="0"/>
              <a:t> conform </a:t>
            </a:r>
            <a:r>
              <a:rPr lang="en-US" dirty="0" err="1" smtClean="0"/>
              <a:t>programului</a:t>
            </a:r>
            <a:r>
              <a:rPr lang="en-US" dirty="0" smtClean="0"/>
              <a:t> de </a:t>
            </a:r>
            <a:r>
              <a:rPr lang="en-US" dirty="0" err="1" smtClean="0"/>
              <a:t>imunizari</a:t>
            </a:r>
            <a:r>
              <a:rPr lang="en-US" dirty="0" smtClean="0"/>
              <a:t> din </a:t>
            </a:r>
            <a:r>
              <a:rPr lang="en-US" dirty="0" err="1" smtClean="0"/>
              <a:t>tara</a:t>
            </a:r>
            <a:r>
              <a:rPr lang="en-US" dirty="0" smtClean="0"/>
              <a:t> </a:t>
            </a:r>
            <a:r>
              <a:rPr lang="en-US" dirty="0" err="1" smtClean="0"/>
              <a:t>noastra</a:t>
            </a:r>
            <a:endParaRPr lang="en-US" dirty="0" smtClean="0"/>
          </a:p>
          <a:p>
            <a:r>
              <a:rPr lang="en-US" dirty="0" err="1" smtClean="0"/>
              <a:t>Educatie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sanatate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93250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ACTIVITATEA ANTIEPIDEMICA IN FOCARELE DE BOLI TRASMISIBILE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Limitarea</a:t>
            </a:r>
            <a:r>
              <a:rPr lang="en-US" dirty="0" smtClean="0"/>
              <a:t> </a:t>
            </a:r>
            <a:r>
              <a:rPr lang="en-US" dirty="0" err="1" smtClean="0"/>
              <a:t>extinderii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lichidarea</a:t>
            </a:r>
            <a:r>
              <a:rPr lang="en-US" dirty="0" smtClean="0"/>
              <a:t> </a:t>
            </a:r>
            <a:r>
              <a:rPr lang="en-US" dirty="0" err="1" smtClean="0"/>
              <a:t>focarului</a:t>
            </a:r>
            <a:r>
              <a:rPr lang="en-US" dirty="0" smtClean="0"/>
              <a:t> epidemic</a:t>
            </a:r>
          </a:p>
          <a:p>
            <a:r>
              <a:rPr lang="en-US" dirty="0" err="1" smtClean="0"/>
              <a:t>Activitate</a:t>
            </a:r>
            <a:r>
              <a:rPr lang="en-US" dirty="0" smtClean="0"/>
              <a:t> </a:t>
            </a:r>
            <a:r>
              <a:rPr lang="en-US" dirty="0" err="1" smtClean="0"/>
              <a:t>ocazionala</a:t>
            </a:r>
            <a:r>
              <a:rPr lang="en-US" dirty="0" smtClean="0"/>
              <a:t> </a:t>
            </a:r>
            <a:r>
              <a:rPr lang="en-US" dirty="0" err="1" smtClean="0"/>
              <a:t>declansata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desfasurata</a:t>
            </a:r>
            <a:r>
              <a:rPr lang="en-US" dirty="0" smtClean="0"/>
              <a:t> </a:t>
            </a:r>
            <a:r>
              <a:rPr lang="en-US" dirty="0" err="1" smtClean="0"/>
              <a:t>numai</a:t>
            </a:r>
            <a:r>
              <a:rPr lang="en-US" dirty="0" smtClean="0"/>
              <a:t> la </a:t>
            </a:r>
            <a:r>
              <a:rPr lang="en-US" dirty="0" err="1" smtClean="0"/>
              <a:t>aparitia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focar</a:t>
            </a:r>
            <a:r>
              <a:rPr lang="en-US" dirty="0" smtClean="0"/>
              <a:t> epidemic de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transmisibila</a:t>
            </a:r>
            <a:r>
              <a:rPr lang="en-US" dirty="0" smtClean="0"/>
              <a:t> </a:t>
            </a:r>
            <a:r>
              <a:rPr lang="en-US" dirty="0" err="1" smtClean="0"/>
              <a:t>intr</a:t>
            </a:r>
            <a:r>
              <a:rPr lang="en-US" dirty="0" smtClean="0"/>
              <a:t>-o </a:t>
            </a:r>
            <a:r>
              <a:rPr lang="en-US" dirty="0" err="1" smtClean="0"/>
              <a:t>populatie</a:t>
            </a:r>
            <a:endParaRPr lang="en-US" dirty="0" smtClean="0"/>
          </a:p>
          <a:p>
            <a:r>
              <a:rPr lang="en-US" dirty="0" err="1" smtClean="0"/>
              <a:t>caracter</a:t>
            </a:r>
            <a:r>
              <a:rPr lang="en-US" dirty="0" smtClean="0"/>
              <a:t> de </a:t>
            </a:r>
            <a:r>
              <a:rPr lang="en-US" dirty="0" err="1" smtClean="0"/>
              <a:t>urgenta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ETAPELE INTEVENTIEI INTR-UN FOCAR DE BOALA INFECTIOASA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Stabilirea</a:t>
            </a:r>
            <a:r>
              <a:rPr lang="en-US" dirty="0" smtClean="0"/>
              <a:t> </a:t>
            </a:r>
            <a:r>
              <a:rPr lang="en-US" dirty="0" err="1" smtClean="0"/>
              <a:t>suspiciunii,confirmarea</a:t>
            </a:r>
            <a:r>
              <a:rPr lang="en-US" dirty="0" smtClean="0"/>
              <a:t> dg de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transm-izolare</a:t>
            </a:r>
            <a:r>
              <a:rPr lang="en-US" dirty="0" smtClean="0"/>
              <a:t>, </a:t>
            </a:r>
            <a:r>
              <a:rPr lang="en-US" dirty="0" err="1" smtClean="0"/>
              <a:t>internare</a:t>
            </a:r>
            <a:r>
              <a:rPr lang="en-US" dirty="0" smtClean="0"/>
              <a:t>, </a:t>
            </a:r>
            <a:r>
              <a:rPr lang="en-US" dirty="0" err="1" smtClean="0"/>
              <a:t>tratament</a:t>
            </a:r>
            <a:r>
              <a:rPr lang="en-US" dirty="0" smtClean="0"/>
              <a:t>, </a:t>
            </a:r>
            <a:r>
              <a:rPr lang="en-US" dirty="0" err="1" smtClean="0"/>
              <a:t>inregistrare,declarare</a:t>
            </a:r>
            <a:r>
              <a:rPr lang="en-US" dirty="0" smtClean="0"/>
              <a:t>, </a:t>
            </a:r>
            <a:r>
              <a:rPr lang="en-US" dirty="0" err="1" smtClean="0"/>
              <a:t>raportare</a:t>
            </a:r>
            <a:endParaRPr lang="en-US" dirty="0" smtClean="0"/>
          </a:p>
          <a:p>
            <a:r>
              <a:rPr lang="en-US" dirty="0" smtClean="0"/>
              <a:t>Dg de </a:t>
            </a:r>
            <a:r>
              <a:rPr lang="en-US" dirty="0" err="1" smtClean="0"/>
              <a:t>focar</a:t>
            </a:r>
            <a:r>
              <a:rPr lang="en-US" dirty="0" smtClean="0"/>
              <a:t> epidemic</a:t>
            </a:r>
          </a:p>
          <a:p>
            <a:r>
              <a:rPr lang="en-US" dirty="0" err="1" smtClean="0"/>
              <a:t>Depistarea</a:t>
            </a:r>
            <a:r>
              <a:rPr lang="en-US" dirty="0" smtClean="0"/>
              <a:t>, </a:t>
            </a:r>
            <a:r>
              <a:rPr lang="en-US" dirty="0" err="1" smtClean="0"/>
              <a:t>numararea</a:t>
            </a:r>
            <a:r>
              <a:rPr lang="en-US" dirty="0" smtClean="0"/>
              <a:t> </a:t>
            </a:r>
            <a:r>
              <a:rPr lang="en-US" dirty="0" err="1" smtClean="0"/>
              <a:t>cazurilor</a:t>
            </a:r>
            <a:r>
              <a:rPr lang="en-US" dirty="0" smtClean="0"/>
              <a:t>, conform def de </a:t>
            </a:r>
            <a:r>
              <a:rPr lang="en-US" dirty="0" err="1" smtClean="0"/>
              <a:t>caz</a:t>
            </a:r>
            <a:endParaRPr lang="en-US" dirty="0" smtClean="0"/>
          </a:p>
          <a:p>
            <a:r>
              <a:rPr lang="en-US" dirty="0" err="1" smtClean="0"/>
              <a:t>Orientarea</a:t>
            </a:r>
            <a:r>
              <a:rPr lang="en-US" dirty="0" smtClean="0"/>
              <a:t> </a:t>
            </a:r>
            <a:r>
              <a:rPr lang="en-US" dirty="0" err="1" smtClean="0"/>
              <a:t>datelor</a:t>
            </a:r>
            <a:r>
              <a:rPr lang="en-US" dirty="0" smtClean="0"/>
              <a:t> in </a:t>
            </a:r>
            <a:r>
              <a:rPr lang="en-US" dirty="0" err="1" smtClean="0"/>
              <a:t>functie</a:t>
            </a:r>
            <a:r>
              <a:rPr lang="en-US" dirty="0" smtClean="0"/>
              <a:t> de </a:t>
            </a:r>
            <a:r>
              <a:rPr lang="en-US" dirty="0" err="1" smtClean="0"/>
              <a:t>timp</a:t>
            </a:r>
            <a:r>
              <a:rPr lang="en-US" dirty="0" smtClean="0"/>
              <a:t>, loc, </a:t>
            </a:r>
            <a:r>
              <a:rPr lang="en-US" dirty="0" err="1" smtClean="0"/>
              <a:t>persoana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Determinarea</a:t>
            </a:r>
            <a:r>
              <a:rPr lang="en-US" dirty="0" smtClean="0"/>
              <a:t>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contactilor</a:t>
            </a:r>
            <a:endParaRPr lang="en-US" dirty="0" smtClean="0"/>
          </a:p>
          <a:p>
            <a:r>
              <a:rPr lang="en-US" dirty="0" err="1" smtClean="0"/>
              <a:t>Emiterea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ipoteze</a:t>
            </a:r>
            <a:r>
              <a:rPr lang="en-US" dirty="0" smtClean="0"/>
              <a:t>, </a:t>
            </a:r>
            <a:r>
              <a:rPr lang="en-US" dirty="0" err="1" smtClean="0"/>
              <a:t>testarea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met </a:t>
            </a:r>
            <a:r>
              <a:rPr lang="en-US" dirty="0" err="1" smtClean="0"/>
              <a:t>statistice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compararea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cu </a:t>
            </a:r>
            <a:r>
              <a:rPr lang="en-US" dirty="0" err="1" smtClean="0"/>
              <a:t>faptele</a:t>
            </a:r>
            <a:endParaRPr lang="en-US" dirty="0" smtClean="0"/>
          </a:p>
          <a:p>
            <a:r>
              <a:rPr lang="en-US" dirty="0" err="1" smtClean="0"/>
              <a:t>Intocmirea</a:t>
            </a:r>
            <a:r>
              <a:rPr lang="en-US" dirty="0" smtClean="0"/>
              <a:t> de </a:t>
            </a:r>
            <a:r>
              <a:rPr lang="en-US" dirty="0" err="1" smtClean="0"/>
              <a:t>concluzii</a:t>
            </a:r>
            <a:r>
              <a:rPr lang="en-US" dirty="0" smtClean="0"/>
              <a:t> </a:t>
            </a:r>
            <a:r>
              <a:rPr lang="en-US" dirty="0" err="1" smtClean="0"/>
              <a:t>scrise</a:t>
            </a:r>
            <a:endParaRPr lang="en-US" dirty="0" smtClean="0"/>
          </a:p>
          <a:p>
            <a:r>
              <a:rPr lang="en-US" dirty="0" err="1" smtClean="0"/>
              <a:t>Masuri</a:t>
            </a:r>
            <a:r>
              <a:rPr lang="en-US" dirty="0" smtClean="0"/>
              <a:t> </a:t>
            </a:r>
            <a:r>
              <a:rPr lang="en-US" dirty="0" err="1" smtClean="0"/>
              <a:t>profilactice</a:t>
            </a:r>
            <a:r>
              <a:rPr lang="en-US" dirty="0" smtClean="0"/>
              <a:t>, </a:t>
            </a:r>
            <a:r>
              <a:rPr lang="en-US" dirty="0" err="1" smtClean="0"/>
              <a:t>controlul</a:t>
            </a:r>
            <a:r>
              <a:rPr lang="en-US" dirty="0" smtClean="0"/>
              <a:t> </a:t>
            </a:r>
            <a:r>
              <a:rPr lang="en-US" dirty="0" err="1" smtClean="0"/>
              <a:t>aplicarii</a:t>
            </a:r>
            <a:r>
              <a:rPr lang="en-US" dirty="0" smtClean="0"/>
              <a:t> </a:t>
            </a:r>
            <a:r>
              <a:rPr lang="en-US" dirty="0" err="1" smtClean="0"/>
              <a:t>lor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Masuri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vizeaza</a:t>
            </a:r>
            <a:r>
              <a:rPr lang="en-US" dirty="0" smtClean="0"/>
              <a:t> </a:t>
            </a:r>
            <a:r>
              <a:rPr lang="en-US" dirty="0" err="1" smtClean="0"/>
              <a:t>sursa</a:t>
            </a:r>
            <a:r>
              <a:rPr lang="en-US" dirty="0" smtClean="0"/>
              <a:t> de </a:t>
            </a:r>
            <a:r>
              <a:rPr lang="en-US" dirty="0" err="1" smtClean="0"/>
              <a:t>infectie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Depistarea</a:t>
            </a:r>
            <a:r>
              <a:rPr lang="en-US" dirty="0" smtClean="0"/>
              <a:t> cat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precoce</a:t>
            </a:r>
            <a:r>
              <a:rPr lang="en-US" dirty="0" smtClean="0"/>
              <a:t> a </a:t>
            </a:r>
            <a:r>
              <a:rPr lang="en-US" dirty="0" err="1" smtClean="0"/>
              <a:t>bolnavilor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suspectilor</a:t>
            </a:r>
            <a:endParaRPr lang="en-US" dirty="0" smtClean="0"/>
          </a:p>
          <a:p>
            <a:r>
              <a:rPr lang="en-US" dirty="0" err="1" smtClean="0"/>
              <a:t>Izolare</a:t>
            </a:r>
            <a:endParaRPr lang="en-US" dirty="0" smtClean="0"/>
          </a:p>
          <a:p>
            <a:r>
              <a:rPr lang="en-US" dirty="0" err="1" smtClean="0"/>
              <a:t>Tratament</a:t>
            </a:r>
            <a:endParaRPr lang="en-US" dirty="0" smtClean="0"/>
          </a:p>
          <a:p>
            <a:r>
              <a:rPr lang="en-US" dirty="0" err="1" smtClean="0"/>
              <a:t>Externare</a:t>
            </a:r>
            <a:endParaRPr lang="en-US" dirty="0" smtClean="0"/>
          </a:p>
          <a:p>
            <a:r>
              <a:rPr lang="en-US" dirty="0" err="1" smtClean="0"/>
              <a:t>Dispensarizare</a:t>
            </a:r>
            <a:endParaRPr lang="en-US" dirty="0" smtClean="0"/>
          </a:p>
          <a:p>
            <a:r>
              <a:rPr lang="en-US" dirty="0" err="1" smtClean="0"/>
              <a:t>Declarare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raportare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fisa</a:t>
            </a:r>
            <a:r>
              <a:rPr lang="en-US" dirty="0" smtClean="0"/>
              <a:t> de AE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Masuri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vizeaza</a:t>
            </a:r>
            <a:r>
              <a:rPr lang="en-US" dirty="0" smtClean="0"/>
              <a:t> </a:t>
            </a:r>
            <a:r>
              <a:rPr lang="en-US" dirty="0" err="1" smtClean="0"/>
              <a:t>calea</a:t>
            </a:r>
            <a:r>
              <a:rPr lang="en-US" dirty="0" smtClean="0"/>
              <a:t> de </a:t>
            </a:r>
            <a:r>
              <a:rPr lang="en-US" dirty="0" err="1" smtClean="0"/>
              <a:t>transmitere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Bolile</a:t>
            </a:r>
            <a:r>
              <a:rPr lang="en-US" dirty="0" smtClean="0"/>
              <a:t> cu </a:t>
            </a:r>
            <a:r>
              <a:rPr lang="en-US" dirty="0" err="1" smtClean="0"/>
              <a:t>poarta</a:t>
            </a:r>
            <a:r>
              <a:rPr lang="en-US" dirty="0" smtClean="0"/>
              <a:t> de </a:t>
            </a:r>
            <a:r>
              <a:rPr lang="en-US" dirty="0" err="1" smtClean="0"/>
              <a:t>intrare</a:t>
            </a:r>
            <a:r>
              <a:rPr lang="en-US" dirty="0" smtClean="0"/>
              <a:t> </a:t>
            </a:r>
            <a:r>
              <a:rPr lang="en-US" dirty="0" err="1" smtClean="0"/>
              <a:t>respiratorie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Decontaminarea</a:t>
            </a:r>
            <a:r>
              <a:rPr lang="en-US" dirty="0" smtClean="0"/>
              <a:t> continua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terminala</a:t>
            </a:r>
            <a:r>
              <a:rPr lang="en-US" dirty="0" smtClean="0"/>
              <a:t> in </a:t>
            </a:r>
            <a:r>
              <a:rPr lang="en-US" dirty="0" err="1" smtClean="0"/>
              <a:t>focar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Masuri</a:t>
            </a:r>
            <a:r>
              <a:rPr lang="en-US" dirty="0" smtClean="0"/>
              <a:t> de </a:t>
            </a:r>
            <a:r>
              <a:rPr lang="en-US" dirty="0" err="1" smtClean="0"/>
              <a:t>protectie</a:t>
            </a:r>
            <a:r>
              <a:rPr lang="en-US" dirty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 de </a:t>
            </a:r>
            <a:r>
              <a:rPr lang="en-US" dirty="0" err="1" smtClean="0"/>
              <a:t>educatie</a:t>
            </a:r>
            <a:r>
              <a:rPr lang="en-US" dirty="0" smtClean="0"/>
              <a:t> </a:t>
            </a:r>
            <a:r>
              <a:rPr lang="en-US" dirty="0" err="1" smtClean="0"/>
              <a:t>sanitara</a:t>
            </a:r>
            <a:endParaRPr lang="en-US" dirty="0" smtClean="0"/>
          </a:p>
          <a:p>
            <a:r>
              <a:rPr lang="en-US" dirty="0" err="1" smtClean="0"/>
              <a:t>Bolile</a:t>
            </a:r>
            <a:r>
              <a:rPr lang="en-US" dirty="0" smtClean="0"/>
              <a:t> cu </a:t>
            </a:r>
            <a:r>
              <a:rPr lang="en-US" dirty="0" err="1" smtClean="0"/>
              <a:t>poarta</a:t>
            </a:r>
            <a:r>
              <a:rPr lang="en-US" dirty="0" smtClean="0"/>
              <a:t> de </a:t>
            </a:r>
            <a:r>
              <a:rPr lang="en-US" dirty="0" err="1" smtClean="0"/>
              <a:t>intrare</a:t>
            </a:r>
            <a:r>
              <a:rPr lang="en-US" dirty="0" smtClean="0"/>
              <a:t> </a:t>
            </a:r>
            <a:r>
              <a:rPr lang="en-US" dirty="0" err="1" smtClean="0"/>
              <a:t>digesiva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Controlul</a:t>
            </a:r>
            <a:r>
              <a:rPr lang="en-US" dirty="0" smtClean="0"/>
              <a:t> bacteriologic al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surselor</a:t>
            </a:r>
            <a:r>
              <a:rPr lang="en-US" dirty="0" smtClean="0"/>
              <a:t> de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Clorinarea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fierberea</a:t>
            </a:r>
            <a:r>
              <a:rPr lang="en-US" dirty="0" smtClean="0"/>
              <a:t> </a:t>
            </a:r>
            <a:r>
              <a:rPr lang="en-US" dirty="0" err="1" smtClean="0"/>
              <a:t>apei</a:t>
            </a:r>
            <a:r>
              <a:rPr lang="en-US" dirty="0" smtClean="0"/>
              <a:t>, </a:t>
            </a:r>
            <a:r>
              <a:rPr lang="en-US" dirty="0" err="1" smtClean="0"/>
              <a:t>pasteurizarea</a:t>
            </a:r>
            <a:r>
              <a:rPr lang="en-US" dirty="0" smtClean="0"/>
              <a:t> </a:t>
            </a:r>
            <a:r>
              <a:rPr lang="en-US" dirty="0" err="1" smtClean="0"/>
              <a:t>laptelui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Spalarea</a:t>
            </a:r>
            <a:r>
              <a:rPr lang="en-US" dirty="0" smtClean="0"/>
              <a:t> </a:t>
            </a:r>
            <a:r>
              <a:rPr lang="en-US" dirty="0" err="1" smtClean="0"/>
              <a:t>alimentelor</a:t>
            </a:r>
            <a:r>
              <a:rPr lang="en-US" dirty="0" smtClean="0"/>
              <a:t> de </a:t>
            </a:r>
            <a:r>
              <a:rPr lang="en-US" dirty="0" err="1" smtClean="0"/>
              <a:t>origine</a:t>
            </a:r>
            <a:r>
              <a:rPr lang="en-US" dirty="0" smtClean="0"/>
              <a:t> </a:t>
            </a:r>
            <a:r>
              <a:rPr lang="en-US" dirty="0" err="1" smtClean="0"/>
              <a:t>vegetala</a:t>
            </a:r>
            <a:r>
              <a:rPr lang="en-US" dirty="0" smtClean="0"/>
              <a:t> care se </a:t>
            </a:r>
            <a:r>
              <a:rPr lang="en-US" dirty="0" err="1" smtClean="0"/>
              <a:t>consuma</a:t>
            </a:r>
            <a:r>
              <a:rPr lang="en-US" dirty="0" smtClean="0"/>
              <a:t> crude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Salubrizarea</a:t>
            </a:r>
            <a:r>
              <a:rPr lang="en-US" dirty="0" smtClean="0"/>
              <a:t> </a:t>
            </a:r>
            <a:r>
              <a:rPr lang="en-US" dirty="0" err="1" smtClean="0"/>
              <a:t>locuintei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solului</a:t>
            </a:r>
            <a:r>
              <a:rPr lang="en-US" dirty="0" smtClean="0"/>
              <a:t> din </a:t>
            </a:r>
            <a:r>
              <a:rPr lang="en-US" dirty="0" err="1" smtClean="0"/>
              <a:t>apropiere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Dezinfectia</a:t>
            </a:r>
            <a:r>
              <a:rPr lang="en-US" dirty="0" smtClean="0"/>
              <a:t> </a:t>
            </a:r>
            <a:r>
              <a:rPr lang="en-US" dirty="0" err="1" smtClean="0"/>
              <a:t>grupurilor</a:t>
            </a:r>
            <a:r>
              <a:rPr lang="en-US" dirty="0" smtClean="0"/>
              <a:t> </a:t>
            </a:r>
            <a:r>
              <a:rPr lang="en-US" dirty="0" err="1" smtClean="0"/>
              <a:t>sanitare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neutralizarea</a:t>
            </a:r>
            <a:r>
              <a:rPr lang="en-US" dirty="0" smtClean="0"/>
              <a:t> </a:t>
            </a:r>
            <a:r>
              <a:rPr lang="en-US" dirty="0" err="1" smtClean="0"/>
              <a:t>produselor</a:t>
            </a:r>
            <a:r>
              <a:rPr lang="en-US" dirty="0" smtClean="0"/>
              <a:t> </a:t>
            </a:r>
            <a:r>
              <a:rPr lang="en-US" dirty="0" err="1" smtClean="0"/>
              <a:t>patologice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Masuri</a:t>
            </a:r>
            <a:r>
              <a:rPr lang="en-US" dirty="0" smtClean="0"/>
              <a:t> de </a:t>
            </a:r>
            <a:r>
              <a:rPr lang="en-US" dirty="0" err="1" smtClean="0"/>
              <a:t>dezinsectie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866</Words>
  <Application>Microsoft Office PowerPoint</Application>
  <PresentationFormat>Expunere pe ecran (4:3)</PresentationFormat>
  <Paragraphs>100</Paragraphs>
  <Slides>21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Activitatea antiepidemica profilactica si in focarul de boli infectioase. Ancheta epidemiologica</vt:lpstr>
      <vt:lpstr>ACTIVITATEA ANTIEPIDEMICA PREVENTIVA</vt:lpstr>
      <vt:lpstr>Masuri antiepidemice preventive</vt:lpstr>
      <vt:lpstr>Prezentare PowerPoint</vt:lpstr>
      <vt:lpstr>Prezentare PowerPoint</vt:lpstr>
      <vt:lpstr>ACTIVITATEA ANTIEPIDEMICA IN FOCARELE DE BOLI TRASMISIBILE</vt:lpstr>
      <vt:lpstr>ETAPELE INTEVENTIEI INTR-UN FOCAR DE BOALA INFECTIOASA</vt:lpstr>
      <vt:lpstr>Masuri ce vizeaza sursa de infectie</vt:lpstr>
      <vt:lpstr>Masuri ce vizeaza calea de transmitere</vt:lpstr>
      <vt:lpstr>Masuri ce vizeaza receptivitatea populatiei</vt:lpstr>
      <vt:lpstr>ANCHETA EPIDEMIOLOGICA</vt:lpstr>
      <vt:lpstr>DEFINITIE</vt:lpstr>
      <vt:lpstr>AE individuala – obiective de baza</vt:lpstr>
      <vt:lpstr>AE COLECTIVA</vt:lpstr>
      <vt:lpstr>PRELUCRAREA DATELOR</vt:lpstr>
      <vt:lpstr>Intocmirea tabelului imbolnavirii in ordine cronologica </vt:lpstr>
      <vt:lpstr>Repezentarea grafica a evolutiei imbolnavirilor </vt:lpstr>
      <vt:lpstr>Intocmirea schemei de filiatie a cazurilor </vt:lpstr>
      <vt:lpstr>AE preliminara</vt:lpstr>
      <vt:lpstr>OBIECTIVELE AE PRELIMINARE</vt:lpstr>
      <vt:lpstr>AE DEFINITIVA- OBIECTIVE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Activitatea antiepidemica in focarul de boli infectioase</dc:title>
  <dc:creator>madi</dc:creator>
  <cp:lastModifiedBy>WINDOWS</cp:lastModifiedBy>
  <cp:revision>63</cp:revision>
  <dcterms:created xsi:type="dcterms:W3CDTF">2016-10-31T14:58:11Z</dcterms:created>
  <dcterms:modified xsi:type="dcterms:W3CDTF">2021-03-08T20:58:04Z</dcterms:modified>
</cp:coreProperties>
</file>