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96" r:id="rId4"/>
    <p:sldId id="259" r:id="rId5"/>
    <p:sldId id="297" r:id="rId6"/>
    <p:sldId id="260" r:id="rId7"/>
    <p:sldId id="298" r:id="rId8"/>
    <p:sldId id="261" r:id="rId9"/>
    <p:sldId id="299" r:id="rId10"/>
    <p:sldId id="262" r:id="rId11"/>
    <p:sldId id="300" r:id="rId12"/>
    <p:sldId id="274" r:id="rId13"/>
    <p:sldId id="275" r:id="rId14"/>
    <p:sldId id="276" r:id="rId15"/>
    <p:sldId id="277" r:id="rId16"/>
    <p:sldId id="301" r:id="rId17"/>
    <p:sldId id="278" r:id="rId18"/>
    <p:sldId id="263" r:id="rId19"/>
    <p:sldId id="289" r:id="rId20"/>
    <p:sldId id="264" r:id="rId21"/>
    <p:sldId id="265" r:id="rId22"/>
    <p:sldId id="267" r:id="rId23"/>
    <p:sldId id="266" r:id="rId24"/>
    <p:sldId id="279" r:id="rId25"/>
    <p:sldId id="268" r:id="rId26"/>
    <p:sldId id="257" r:id="rId27"/>
    <p:sldId id="280" r:id="rId28"/>
    <p:sldId id="281" r:id="rId29"/>
    <p:sldId id="282" r:id="rId30"/>
    <p:sldId id="283" r:id="rId31"/>
    <p:sldId id="284" r:id="rId32"/>
    <p:sldId id="285" r:id="rId33"/>
    <p:sldId id="291" r:id="rId34"/>
    <p:sldId id="292" r:id="rId35"/>
    <p:sldId id="293" r:id="rId36"/>
    <p:sldId id="286" r:id="rId37"/>
    <p:sldId id="287" r:id="rId38"/>
    <p:sldId id="288" r:id="rId39"/>
    <p:sldId id="269" r:id="rId40"/>
    <p:sldId id="294" r:id="rId41"/>
    <p:sldId id="270" r:id="rId42"/>
    <p:sldId id="295" r:id="rId43"/>
    <p:sldId id="273"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A7FC86-EFB6-4C96-8C7F-AE993495A8F1}"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7FC86-EFB6-4C96-8C7F-AE993495A8F1}"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7FC86-EFB6-4C96-8C7F-AE993495A8F1}"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7FC86-EFB6-4C96-8C7F-AE993495A8F1}"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A7FC86-EFB6-4C96-8C7F-AE993495A8F1}"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A7FC86-EFB6-4C96-8C7F-AE993495A8F1}"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A7FC86-EFB6-4C96-8C7F-AE993495A8F1}"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A7FC86-EFB6-4C96-8C7F-AE993495A8F1}"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7FC86-EFB6-4C96-8C7F-AE993495A8F1}"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A7FC86-EFB6-4C96-8C7F-AE993495A8F1}"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A7FC86-EFB6-4C96-8C7F-AE993495A8F1}"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598EB-2936-46F7-8B4F-379A1C5023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7FC86-EFB6-4C96-8C7F-AE993495A8F1}" type="datetimeFigureOut">
              <a:rPr lang="en-US" smtClean="0"/>
              <a:pPr/>
              <a:t>4/23/2021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598EB-2936-46F7-8B4F-379A1C5023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dirty="0" smtClean="0"/>
              <a:t>IGIENA MAINILOR </a:t>
            </a:r>
            <a:endParaRPr lang="en-US" dirty="0"/>
          </a:p>
        </p:txBody>
      </p:sp>
      <p:sp>
        <p:nvSpPr>
          <p:cNvPr id="3" name="Subtitle 2"/>
          <p:cNvSpPr>
            <a:spLocks noGrp="1"/>
          </p:cNvSpPr>
          <p:nvPr>
            <p:ph type="subTitle" idx="1"/>
          </p:nvPr>
        </p:nvSpPr>
        <p:spPr/>
        <p:txBody>
          <a:bodyPr/>
          <a:lstStyle/>
          <a:p>
            <a:r>
              <a:rPr lang="ro-RO" dirty="0" smtClean="0"/>
              <a:t>SEF LUCRARI DR RAMONA VASILE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err="1" smtClean="0"/>
              <a:t>Soluţiile</a:t>
            </a:r>
            <a:r>
              <a:rPr lang="fr-FR" dirty="0" smtClean="0"/>
              <a:t> </a:t>
            </a:r>
            <a:r>
              <a:rPr lang="fr-FR" dirty="0" err="1" smtClean="0"/>
              <a:t>recomandate</a:t>
            </a:r>
            <a:r>
              <a:rPr lang="fr-FR" dirty="0" smtClean="0"/>
              <a:t> de OMS</a:t>
            </a:r>
            <a:endParaRPr lang="en-US" dirty="0"/>
          </a:p>
        </p:txBody>
      </p:sp>
      <p:sp>
        <p:nvSpPr>
          <p:cNvPr id="3" name="Content Placeholder 2"/>
          <p:cNvSpPr>
            <a:spLocks noGrp="1"/>
          </p:cNvSpPr>
          <p:nvPr>
            <p:ph idx="1"/>
          </p:nvPr>
        </p:nvSpPr>
        <p:spPr/>
        <p:txBody>
          <a:bodyPr>
            <a:normAutofit fontScale="62500" lnSpcReduction="20000"/>
          </a:bodyPr>
          <a:lstStyle/>
          <a:p>
            <a:r>
              <a:rPr lang="vi-VN" dirty="0" smtClean="0"/>
              <a:t>Aplicarea măsurilor de precauţie standard, în special a celor mai bune practici privind igiena mâinilor. </a:t>
            </a:r>
            <a:endParaRPr lang="en-US" dirty="0" smtClean="0"/>
          </a:p>
          <a:p>
            <a:r>
              <a:rPr lang="vi-VN" dirty="0" smtClean="0"/>
              <a:t>" Identificarea principalilor factorilor locali de risc pentru IN.</a:t>
            </a:r>
            <a:endParaRPr lang="en-US" dirty="0" smtClean="0"/>
          </a:p>
          <a:p>
            <a:r>
              <a:rPr lang="vi-VN" dirty="0" smtClean="0"/>
              <a:t> " Îmbunătăţirea sistemelor de raportare şi supraveghere la nivel naţional. </a:t>
            </a:r>
            <a:endParaRPr lang="en-US" dirty="0" smtClean="0"/>
          </a:p>
          <a:p>
            <a:r>
              <a:rPr lang="vi-VN" dirty="0" smtClean="0"/>
              <a:t>" Asigurarea resurselor minimale pentru igienă în unităţile sanitare şi alocare de resurse pentru supravegherea IN la nivel instituţional, inclusiv capacitarea laboratoarelor de microbiologie.</a:t>
            </a:r>
            <a:endParaRPr lang="en-US" dirty="0" smtClean="0"/>
          </a:p>
          <a:p>
            <a:r>
              <a:rPr lang="vi-VN" dirty="0" smtClean="0"/>
              <a:t> " Asigurarea mecanismelor de bază privind supravegherea şi controlul IN la nivel naţional. </a:t>
            </a:r>
            <a:endParaRPr lang="en-US" dirty="0" smtClean="0"/>
          </a:p>
          <a:p>
            <a:r>
              <a:rPr lang="vi-VN" dirty="0" smtClean="0"/>
              <a:t>" Îmbunătăţirea educaţiei şi creşterea responsabilităţii personalului. </a:t>
            </a:r>
            <a:endParaRPr lang="en-US" dirty="0" smtClean="0"/>
          </a:p>
          <a:p>
            <a:r>
              <a:rPr lang="vi-VN" dirty="0" smtClean="0"/>
              <a:t>" Efectuarea de cercetări pentru a adapta şi valida protocoale internaţionale de supraveghere la realitatea ţărilor în curs de dezvoltare. </a:t>
            </a:r>
            <a:endParaRPr lang="en-US" dirty="0" smtClean="0"/>
          </a:p>
          <a:p>
            <a:r>
              <a:rPr lang="vi-VN" dirty="0" smtClean="0"/>
              <a:t>" Efectuarea de cercetări privind implicarea potenţială a pacienţilor şi a aparţinătorilor în raportatea şi controlul IN.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fr-FR" dirty="0" err="1"/>
              <a:t>Soluţiile</a:t>
            </a:r>
            <a:r>
              <a:rPr lang="fr-FR" dirty="0"/>
              <a:t> </a:t>
            </a:r>
            <a:r>
              <a:rPr lang="fr-FR" dirty="0" err="1"/>
              <a:t>recomandate</a:t>
            </a:r>
            <a:r>
              <a:rPr lang="fr-FR" dirty="0"/>
              <a:t> de OMS</a:t>
            </a:r>
            <a:endParaRPr lang="ro-RO" dirty="0"/>
          </a:p>
        </p:txBody>
      </p:sp>
      <p:sp>
        <p:nvSpPr>
          <p:cNvPr id="3" name="Substituent conținut 2"/>
          <p:cNvSpPr>
            <a:spLocks noGrp="1"/>
          </p:cNvSpPr>
          <p:nvPr>
            <p:ph idx="1"/>
          </p:nvPr>
        </p:nvSpPr>
        <p:spPr/>
        <p:txBody>
          <a:bodyPr>
            <a:normAutofit fontScale="85000" lnSpcReduction="10000"/>
          </a:bodyPr>
          <a:lstStyle/>
          <a:p>
            <a:r>
              <a:rPr lang="vi-VN" dirty="0"/>
              <a:t> " Asigurarea mecanismelor de bază privind supravegherea şi controlul IN la nivel naţional. </a:t>
            </a:r>
            <a:endParaRPr lang="en-US" dirty="0"/>
          </a:p>
          <a:p>
            <a:r>
              <a:rPr lang="vi-VN" dirty="0"/>
              <a:t>" Îmbunătăţirea educaţiei şi creşterea responsabilităţii personalului. </a:t>
            </a:r>
            <a:endParaRPr lang="en-US" dirty="0"/>
          </a:p>
          <a:p>
            <a:r>
              <a:rPr lang="vi-VN" dirty="0"/>
              <a:t>" Efectuarea de cercetări pentru a adapta şi valida protocoale internaţionale de supraveghere la realitatea ţărilor în curs de dezvoltare. </a:t>
            </a:r>
            <a:endParaRPr lang="en-US" dirty="0"/>
          </a:p>
          <a:p>
            <a:r>
              <a:rPr lang="vi-VN" dirty="0"/>
              <a:t>" Efectuarea de cercetări privind implicarea potenţială a pacienţilor şi a aparţinătorilor în raportatea şi controlul IN. </a:t>
            </a:r>
            <a:endParaRPr lang="en-US" dirty="0"/>
          </a:p>
          <a:p>
            <a:endParaRPr lang="ro-RO" dirty="0"/>
          </a:p>
        </p:txBody>
      </p:sp>
    </p:spTree>
    <p:extLst>
      <p:ext uri="{BB962C8B-B14F-4D97-AF65-F5344CB8AC3E}">
        <p14:creationId xmlns:p14="http://schemas.microsoft.com/office/powerpoint/2010/main" val="186974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smtClean="0"/>
              <a:t>IGIENA MAINILOR IN SPITALE</a:t>
            </a:r>
            <a:endParaRPr lang="ro-RO" dirty="0"/>
          </a:p>
        </p:txBody>
      </p:sp>
      <p:sp>
        <p:nvSpPr>
          <p:cNvPr id="3" name="Substituent conținut 2"/>
          <p:cNvSpPr>
            <a:spLocks noGrp="1"/>
          </p:cNvSpPr>
          <p:nvPr>
            <p:ph idx="1"/>
          </p:nvPr>
        </p:nvSpPr>
        <p:spPr/>
        <p:txBody>
          <a:bodyPr/>
          <a:lstStyle/>
          <a:p>
            <a:r>
              <a:rPr lang="ro-RO" dirty="0"/>
              <a:t>Igiena mâinilor este considerată a fi practica cea mai importantă pentru reducerea transmiterii </a:t>
            </a:r>
            <a:r>
              <a:rPr lang="ro-RO" dirty="0" err="1"/>
              <a:t>agenţilor</a:t>
            </a:r>
            <a:r>
              <a:rPr lang="ro-RO" dirty="0"/>
              <a:t> </a:t>
            </a:r>
            <a:r>
              <a:rPr lang="ro-RO" dirty="0" err="1"/>
              <a:t>infecţioși</a:t>
            </a:r>
            <a:r>
              <a:rPr lang="ro-RO" dirty="0"/>
              <a:t>, incluzând </a:t>
            </a:r>
            <a:r>
              <a:rPr lang="ro-RO" dirty="0" err="1"/>
              <a:t>infecţiile</a:t>
            </a:r>
            <a:r>
              <a:rPr lang="ro-RO" dirty="0"/>
              <a:t> asociate îngrijirilor medicale, în cadrul acordării de îngrijiri în </a:t>
            </a:r>
            <a:r>
              <a:rPr lang="ro-RO" dirty="0" err="1"/>
              <a:t>unităţi</a:t>
            </a:r>
            <a:r>
              <a:rPr lang="ro-RO" dirty="0"/>
              <a:t> de </a:t>
            </a:r>
            <a:r>
              <a:rPr lang="ro-RO" dirty="0" err="1"/>
              <a:t>asistenţă</a:t>
            </a:r>
            <a:r>
              <a:rPr lang="ro-RO" dirty="0"/>
              <a:t> sanitară </a:t>
            </a:r>
            <a:r>
              <a:rPr lang="ro-RO" dirty="0" err="1"/>
              <a:t>şi</a:t>
            </a:r>
            <a:r>
              <a:rPr lang="ro-RO" dirty="0"/>
              <a:t> socială. </a:t>
            </a:r>
            <a:endParaRPr lang="ro-RO" dirty="0" smtClean="0"/>
          </a:p>
          <a:p>
            <a:r>
              <a:rPr lang="ro-RO" dirty="0" err="1"/>
              <a:t>Facilităţile</a:t>
            </a:r>
            <a:r>
              <a:rPr lang="ro-RO" dirty="0"/>
              <a:t> pentru igiena mâinilor trebuie să fie adecvate și </a:t>
            </a:r>
            <a:r>
              <a:rPr lang="ro-RO" dirty="0" err="1"/>
              <a:t>uşor</a:t>
            </a:r>
            <a:r>
              <a:rPr lang="ro-RO" dirty="0"/>
              <a:t> accesibile întregului personal;</a:t>
            </a:r>
          </a:p>
        </p:txBody>
      </p:sp>
    </p:spTree>
    <p:extLst>
      <p:ext uri="{BB962C8B-B14F-4D97-AF65-F5344CB8AC3E}">
        <p14:creationId xmlns:p14="http://schemas.microsoft.com/office/powerpoint/2010/main" val="884101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fontScale="85000" lnSpcReduction="20000"/>
          </a:bodyPr>
          <a:lstStyle/>
          <a:p>
            <a:r>
              <a:rPr lang="ro-RO" dirty="0"/>
              <a:t>Chiuvetele pentru spălarea mâinilor trebuie să fie accesibile în toate zonele clinice și de </a:t>
            </a:r>
            <a:r>
              <a:rPr lang="ro-RO" dirty="0" err="1"/>
              <a:t>consultaţie</a:t>
            </a:r>
            <a:r>
              <a:rPr lang="ro-RO" dirty="0"/>
              <a:t> și în alte zone, cum ar fi bucătării și spălătorii; Ideal, chiuveta ar trebui să fie prevăzută cu </a:t>
            </a:r>
            <a:r>
              <a:rPr lang="ro-RO" dirty="0" err="1"/>
              <a:t>robineţi</a:t>
            </a:r>
            <a:r>
              <a:rPr lang="ro-RO" dirty="0"/>
              <a:t> care pot fi </a:t>
            </a:r>
            <a:r>
              <a:rPr lang="ro-RO" dirty="0" err="1"/>
              <a:t>operaţi</a:t>
            </a:r>
            <a:r>
              <a:rPr lang="ro-RO" dirty="0"/>
              <a:t> cu cotul sau încheietura mâinii și chiuveta trebuie să fie desemnată exclusiv spălării mâinilor și nu pentru alte scopuri, cum ar fi </a:t>
            </a:r>
            <a:r>
              <a:rPr lang="ro-RO" dirty="0" err="1"/>
              <a:t>curăţarea</a:t>
            </a:r>
            <a:r>
              <a:rPr lang="ro-RO" dirty="0"/>
              <a:t> echipamentului; Acolo unde </a:t>
            </a:r>
            <a:r>
              <a:rPr lang="ro-RO" dirty="0" err="1"/>
              <a:t>robineţii</a:t>
            </a:r>
            <a:r>
              <a:rPr lang="ro-RO" dirty="0"/>
              <a:t> </a:t>
            </a:r>
            <a:r>
              <a:rPr lang="ro-RO" dirty="0" err="1"/>
              <a:t>operaţi</a:t>
            </a:r>
            <a:r>
              <a:rPr lang="ro-RO" dirty="0"/>
              <a:t> cu cotul sau cu încheietura mâini nu sunt disponibili, un prosop de hârtie poate să fie folosit pentru închiderea robinetului după spălarea mâinilor pentru a se evita recontaminarea acestora;</a:t>
            </a:r>
          </a:p>
        </p:txBody>
      </p:sp>
    </p:spTree>
    <p:extLst>
      <p:ext uri="{BB962C8B-B14F-4D97-AF65-F5344CB8AC3E}">
        <p14:creationId xmlns:p14="http://schemas.microsoft.com/office/powerpoint/2010/main" val="24427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lstStyle/>
          <a:p>
            <a:r>
              <a:rPr lang="ro-RO" dirty="0"/>
              <a:t>Folosire periilor pentru unghii în zonele clinice nu este recomandată. Dacă este recomandată folosirea acestora, ele trebuie să fie de unică </a:t>
            </a:r>
            <a:r>
              <a:rPr lang="ro-RO" dirty="0" err="1"/>
              <a:t>folosinţă</a:t>
            </a:r>
            <a:r>
              <a:rPr lang="ro-RO" dirty="0"/>
              <a:t>; Sunt recomandate dozatoare de săpun lichid montate pe perete cu cartușe de săpun de unică </a:t>
            </a:r>
            <a:r>
              <a:rPr lang="ro-RO" dirty="0" err="1"/>
              <a:t>folosinţă</a:t>
            </a:r>
            <a:r>
              <a:rPr lang="ro-RO" dirty="0"/>
              <a:t>, </a:t>
            </a:r>
            <a:r>
              <a:rPr lang="ro-RO" dirty="0" err="1"/>
              <a:t>menţinute</a:t>
            </a:r>
            <a:r>
              <a:rPr lang="ro-RO" dirty="0"/>
              <a:t> curate și încărcate. Săpunul solid nu trebuie folosit, </a:t>
            </a:r>
            <a:r>
              <a:rPr lang="ro-RO" dirty="0" err="1"/>
              <a:t>excepţie</a:t>
            </a:r>
            <a:r>
              <a:rPr lang="ro-RO" dirty="0"/>
              <a:t> face doar folosirea individuală de către </a:t>
            </a:r>
            <a:r>
              <a:rPr lang="ro-RO" dirty="0" err="1"/>
              <a:t>pacienţi</a:t>
            </a:r>
            <a:r>
              <a:rPr lang="ro-RO" dirty="0"/>
              <a:t>;</a:t>
            </a:r>
          </a:p>
        </p:txBody>
      </p:sp>
    </p:spTree>
    <p:extLst>
      <p:ext uri="{BB962C8B-B14F-4D97-AF65-F5344CB8AC3E}">
        <p14:creationId xmlns:p14="http://schemas.microsoft.com/office/powerpoint/2010/main" val="2150670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lnSpcReduction="10000"/>
          </a:bodyPr>
          <a:lstStyle/>
          <a:p>
            <a:r>
              <a:rPr lang="ro-RO" dirty="0"/>
              <a:t>Un coș de deșeuri operat cu piciorul trebuie </a:t>
            </a:r>
            <a:r>
              <a:rPr lang="ro-RO" dirty="0" err="1"/>
              <a:t>poziţionat</a:t>
            </a:r>
            <a:r>
              <a:rPr lang="ro-RO" dirty="0"/>
              <a:t> în vecinătatea chiuvetelor pentru spălarea mâinilor; </a:t>
            </a:r>
            <a:endParaRPr lang="ro-RO" dirty="0" smtClean="0"/>
          </a:p>
          <a:p>
            <a:r>
              <a:rPr lang="ro-RO" dirty="0" err="1" smtClean="0"/>
              <a:t>Dozatore</a:t>
            </a:r>
            <a:r>
              <a:rPr lang="ro-RO" dirty="0" smtClean="0"/>
              <a:t> </a:t>
            </a:r>
            <a:r>
              <a:rPr lang="ro-RO" dirty="0"/>
              <a:t>de prosoape de hârtie montate pe perete trebuie folosite și </a:t>
            </a:r>
            <a:r>
              <a:rPr lang="ro-RO" dirty="0" err="1"/>
              <a:t>pozitionate</a:t>
            </a:r>
            <a:r>
              <a:rPr lang="ro-RO" dirty="0"/>
              <a:t> în </a:t>
            </a:r>
            <a:r>
              <a:rPr lang="ro-RO" dirty="0" err="1"/>
              <a:t>vecinatatea</a:t>
            </a:r>
            <a:r>
              <a:rPr lang="ro-RO" dirty="0"/>
              <a:t> chiuvetelor pentru spălarea mâinilor; </a:t>
            </a:r>
            <a:endParaRPr lang="ro-RO" dirty="0" smtClean="0"/>
          </a:p>
          <a:p>
            <a:r>
              <a:rPr lang="ro-RO" dirty="0" smtClean="0"/>
              <a:t>Nu </a:t>
            </a:r>
            <a:r>
              <a:rPr lang="ro-RO" dirty="0"/>
              <a:t>trebuie folosite prosoape de uz comun </a:t>
            </a:r>
            <a:r>
              <a:rPr lang="ro-RO" dirty="0" smtClean="0"/>
              <a:t>pentru ștergere </a:t>
            </a:r>
            <a:r>
              <a:rPr lang="ro-RO" dirty="0"/>
              <a:t>mâinilor;</a:t>
            </a:r>
          </a:p>
        </p:txBody>
      </p:sp>
    </p:spTree>
    <p:extLst>
      <p:ext uri="{BB962C8B-B14F-4D97-AF65-F5344CB8AC3E}">
        <p14:creationId xmlns:p14="http://schemas.microsoft.com/office/powerpoint/2010/main" val="4032412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lnSpcReduction="10000"/>
          </a:bodyPr>
          <a:lstStyle/>
          <a:p>
            <a:r>
              <a:rPr lang="ro-RO" dirty="0"/>
              <a:t>Un coș de deșeuri operat cu piciorul trebuie </a:t>
            </a:r>
            <a:r>
              <a:rPr lang="ro-RO" dirty="0" err="1"/>
              <a:t>poziţionat</a:t>
            </a:r>
            <a:r>
              <a:rPr lang="ro-RO" dirty="0"/>
              <a:t> în vecinătatea chiuvetelor pentru spălarea mâinilor; </a:t>
            </a:r>
          </a:p>
          <a:p>
            <a:r>
              <a:rPr lang="ro-RO" dirty="0" err="1"/>
              <a:t>Dozatore</a:t>
            </a:r>
            <a:r>
              <a:rPr lang="ro-RO" dirty="0"/>
              <a:t> de prosoape de hârtie montate pe perete trebuie folosite și </a:t>
            </a:r>
            <a:r>
              <a:rPr lang="ro-RO" dirty="0" err="1"/>
              <a:t>pozitionate</a:t>
            </a:r>
            <a:r>
              <a:rPr lang="ro-RO" dirty="0"/>
              <a:t> în </a:t>
            </a:r>
            <a:r>
              <a:rPr lang="ro-RO" dirty="0" err="1"/>
              <a:t>vecinatatea</a:t>
            </a:r>
            <a:r>
              <a:rPr lang="ro-RO" dirty="0"/>
              <a:t> chiuvetelor pentru spălarea mâinilor; </a:t>
            </a:r>
          </a:p>
          <a:p>
            <a:r>
              <a:rPr lang="ro-RO" dirty="0"/>
              <a:t>Nu trebuie folosite prosoape de uz comun pentru ștergere mâinilor;</a:t>
            </a:r>
          </a:p>
          <a:p>
            <a:endParaRPr lang="ro-RO" dirty="0"/>
          </a:p>
        </p:txBody>
      </p:sp>
    </p:spTree>
    <p:extLst>
      <p:ext uri="{BB962C8B-B14F-4D97-AF65-F5344CB8AC3E}">
        <p14:creationId xmlns:p14="http://schemas.microsoft.com/office/powerpoint/2010/main" val="1060195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lstStyle/>
          <a:p>
            <a:r>
              <a:rPr lang="ro-RO" dirty="0"/>
              <a:t>Bijuterii de mână, incluzând inele cu pietre, ceasuri, unghii lungi și lac de unghii, nu trebuie permise deoarece acestea adăpostesc microorganisme chiar și după spălarea mâinilor.</a:t>
            </a:r>
          </a:p>
        </p:txBody>
      </p:sp>
    </p:spTree>
    <p:extLst>
      <p:ext uri="{BB962C8B-B14F-4D97-AF65-F5344CB8AC3E}">
        <p14:creationId xmlns:p14="http://schemas.microsoft.com/office/powerpoint/2010/main" val="848061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err="1" smtClean="0"/>
              <a:t>Igiena</a:t>
            </a:r>
            <a:r>
              <a:rPr lang="en-US" dirty="0" smtClean="0"/>
              <a:t> </a:t>
            </a:r>
            <a:r>
              <a:rPr lang="en-US" dirty="0" err="1" smtClean="0"/>
              <a:t>mainilor</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Atât mâinile cât şi mănuşile medicale se pot contamina cu Staphylococcus aureus, enterococi, Clostridium difficile, bacili Gram-negativi şi unele virusuri (virusul sinciţial respirator şi rhinovirusuri), prin drenarea plăgilor, atingerea zonelor infectate, a tegumentelor sau a suprafeţelor contaminate din mediul spitalicesc, în special cele din imediata vecinătate a pacientului. </a:t>
            </a:r>
            <a:endParaRPr lang="en-US" dirty="0" smtClean="0"/>
          </a:p>
          <a:p>
            <a:r>
              <a:rPr lang="vi-VN" dirty="0" smtClean="0"/>
              <a:t>Unele activităţi (contactul direct cu bolnavul, cu fluidele/excretele lui, schimbatul scutecelor, terapia respiratorie) determină o mare încărcătură microbiană pe mâinile personalului medical. </a:t>
            </a:r>
            <a:endParaRPr lang="en-US" dirty="0" smtClean="0"/>
          </a:p>
          <a:p>
            <a:r>
              <a:rPr lang="vi-VN" dirty="0" smtClean="0"/>
              <a:t>. </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lstStyle/>
          <a:p>
            <a:r>
              <a:rPr lang="vi-VN" dirty="0"/>
              <a:t>Cei cu dermatite sau leziuni ale tegumentelor pot rămâne colonizaţi pe termen lung. Zona subunghială poate acumula o mare concentraţie de bacterii şi fungi. Unghiile artificiale contribuie la transmiterea patogenilor, în special a germenilor Gram-negativi, mai mult decât unghiile naturale, în ciuda măsurilor de spălare pe mâini sau/şi a antisepsiei. </a:t>
            </a:r>
            <a:endParaRPr lang="en-US" dirty="0"/>
          </a:p>
          <a:p>
            <a:endParaRPr lang="ro-RO" dirty="0"/>
          </a:p>
        </p:txBody>
      </p:sp>
    </p:spTree>
    <p:extLst>
      <p:ext uri="{BB962C8B-B14F-4D97-AF65-F5344CB8AC3E}">
        <p14:creationId xmlns:p14="http://schemas.microsoft.com/office/powerpoint/2010/main" val="394042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a:t>
            </a:r>
            <a:r>
              <a:rPr lang="en-US" dirty="0" err="1" smtClean="0"/>
              <a:t>şi</a:t>
            </a:r>
            <a:r>
              <a:rPr lang="en-US" dirty="0" smtClean="0"/>
              <a:t> </a:t>
            </a:r>
            <a:r>
              <a:rPr lang="en-US" dirty="0" err="1" smtClean="0"/>
              <a:t>fapte</a:t>
            </a:r>
            <a:r>
              <a:rPr lang="en-US" dirty="0" smtClean="0"/>
              <a:t> </a:t>
            </a:r>
            <a:r>
              <a:rPr lang="en-US" dirty="0" err="1" smtClean="0"/>
              <a:t>globale</a:t>
            </a:r>
            <a:r>
              <a:rPr lang="en-US" dirty="0" smtClean="0"/>
              <a:t> </a:t>
            </a:r>
            <a:r>
              <a:rPr lang="en-US" dirty="0" err="1" smtClean="0"/>
              <a:t>privind</a:t>
            </a:r>
            <a:r>
              <a:rPr lang="en-US" dirty="0" smtClean="0"/>
              <a:t> IAAM</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La nivel global, sute de milioane de pacienţi sunt afectaţi anual de I</a:t>
            </a:r>
            <a:r>
              <a:rPr lang="ro-RO" dirty="0" smtClean="0"/>
              <a:t>AAM</a:t>
            </a:r>
            <a:r>
              <a:rPr lang="vi-VN" dirty="0" smtClean="0"/>
              <a:t> care duc la decese şi pierderi financiare semnificative pentru sistemele de sănătate.</a:t>
            </a:r>
            <a:endParaRPr lang="ro-RO" dirty="0" smtClean="0"/>
          </a:p>
          <a:p>
            <a:pPr marL="0" indent="0">
              <a:buNone/>
            </a:pPr>
            <a:r>
              <a:rPr lang="vi-VN" dirty="0" smtClean="0"/>
              <a:t> </a:t>
            </a:r>
            <a:endParaRPr lang="en-US" dirty="0" smtClean="0"/>
          </a:p>
          <a:p>
            <a:r>
              <a:rPr lang="vi-VN" dirty="0" smtClean="0"/>
              <a:t>" Actualmente, la fiecare 100 de pacienţi spitalizaţi la un moment dat, 7 în ţările dezvoltate şi 10 în ţările în curs de dezvoltare vor dobândi cel puţin o IN. “</a:t>
            </a:r>
            <a:endParaRPr lang="ro-RO" dirty="0" smtClean="0"/>
          </a:p>
          <a:p>
            <a:pPr marL="0" indent="0">
              <a:buNone/>
            </a:pPr>
            <a:endParaRPr lang="en-US" dirty="0" smtClean="0"/>
          </a:p>
          <a:p>
            <a:r>
              <a:rPr lang="vi-VN" dirty="0" smtClean="0"/>
              <a:t> În timp ce infecţiile tractului urinar sunt mai fecvente în ţările dezvoltate, infecţiile chirurgicale sunt de 9 ori mai numeroase în ţările în curs de dezvoltare afectând aproape 2/3 dintre pacienţii operaţi. " </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Igiena</a:t>
            </a:r>
            <a:r>
              <a:rPr lang="en-US" dirty="0" smtClean="0"/>
              <a:t> </a:t>
            </a:r>
            <a:r>
              <a:rPr lang="en-US" dirty="0" err="1" smtClean="0"/>
              <a:t>mainilor</a:t>
            </a:r>
            <a:endParaRPr lang="en-US" dirty="0"/>
          </a:p>
        </p:txBody>
      </p:sp>
      <p:sp>
        <p:nvSpPr>
          <p:cNvPr id="3" name="Content Placeholder 2"/>
          <p:cNvSpPr>
            <a:spLocks noGrp="1"/>
          </p:cNvSpPr>
          <p:nvPr>
            <p:ph idx="1"/>
          </p:nvPr>
        </p:nvSpPr>
        <p:spPr/>
        <p:txBody>
          <a:bodyPr>
            <a:normAutofit fontScale="92500" lnSpcReduction="10000"/>
          </a:bodyPr>
          <a:lstStyle/>
          <a:p>
            <a:r>
              <a:rPr lang="vi-VN" dirty="0" smtClean="0"/>
              <a:t>Patologia unghială reduce eficienţa spălatului pe mâini. </a:t>
            </a:r>
            <a:endParaRPr lang="en-US" dirty="0" smtClean="0"/>
          </a:p>
          <a:p>
            <a:r>
              <a:rPr lang="vi-VN" dirty="0" smtClean="0"/>
              <a:t>Tegumentul de sub inele (inclusiv de sub verighete) este mai colonizat cu microorganisme iar inelele mari, voluminoase, ca şi unghiile lungi pot puncţiona mănuşile.</a:t>
            </a:r>
            <a:endParaRPr lang="en-US" dirty="0" smtClean="0"/>
          </a:p>
          <a:p>
            <a:r>
              <a:rPr lang="vi-VN" dirty="0" smtClean="0"/>
              <a:t>Multe tulpini bacteriene mutirezistente, incluzând MRSA şi VRE, se pot transmite pe această cale.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Complianta</a:t>
            </a:r>
            <a:r>
              <a:rPr lang="en-US" dirty="0" smtClean="0"/>
              <a:t> </a:t>
            </a:r>
            <a:r>
              <a:rPr lang="en-US" dirty="0" err="1" smtClean="0"/>
              <a:t>personalului</a:t>
            </a:r>
            <a:r>
              <a:rPr lang="en-US" dirty="0" smtClean="0"/>
              <a:t> medical </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este adesea suboptimală (sub 40% în absenţa unor intervenţii speciale), influenţată de numeroşi factori comportamentali, materiali (lipsa echipamentelor/consumabilelor) sau constrângeri de timp. </a:t>
            </a:r>
            <a:endParaRPr lang="en-US" dirty="0" smtClean="0"/>
          </a:p>
          <a:p>
            <a:r>
              <a:rPr lang="vi-VN" dirty="0" smtClean="0"/>
              <a:t>Variază şi în funcţie de intensitatea activităţii, tipul secţiei, categoria profesională sau perioada din zi/ din săptămână. </a:t>
            </a:r>
            <a:endParaRPr lang="en-US" dirty="0" smtClean="0"/>
          </a:p>
          <a:p>
            <a:r>
              <a:rPr lang="vi-VN" dirty="0" smtClean="0"/>
              <a:t>Uzual este mai redusă în secţii de Terapie Intensivă, la medici şi înainte de atingerea unui bolnav, dar mai bună în situaţii ce vizează propria protecţie: după expunerea la fluide biologice, după utilizarea mănuşilor sau după contactul cu pacientul sau mediul din jurul pacientului.</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59362"/>
          </a:xfrm>
        </p:spPr>
        <p:txBody>
          <a:bodyPr>
            <a:normAutofit/>
          </a:bodyPr>
          <a:lstStyle/>
          <a:p>
            <a:r>
              <a:rPr lang="vi-VN" dirty="0" smtClean="0"/>
              <a:t>Igiena mâinilor poate fi efectuată prin spălare cu apă şi săpun sau antiseptice pe bază de alcool.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vi-VN" dirty="0" smtClean="0"/>
              <a:t>Conform OMS, antisepticele pe bază de alcool sunt de preferat, pentru că au spectrul antimicrobian cel mai larg, necesită timp scurt (20-30 sec.) pentru o decontaminare eficientă, toleranţa tegumentelor este bună şi sunt uşor disponibili. </a:t>
            </a:r>
            <a:endParaRPr lang="en-US" dirty="0" smtClean="0"/>
          </a:p>
          <a:p>
            <a:r>
              <a:rPr lang="vi-VN" dirty="0" smtClean="0"/>
              <a:t>Eficacitatea antisepticelor bazate pe alcooli depinde de calitatea lor, cantitatea utilizată, timpul de contact şi acoperirea completă a suprafeţei mâinii. </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lnSpcReduction="10000"/>
          </a:bodyPr>
          <a:lstStyle/>
          <a:p>
            <a:r>
              <a:rPr lang="vi-VN" dirty="0"/>
              <a:t>Formulele recomandate de OMS conţin fiecare 75% v/v izopropanol sau 80% v/v etanol. Sunt disponibile sub formă de soluţii (cu vâscozitate redusă), geluri sau materiale impregnate. Niciunul din aceste antiseptice nu are acţiune împotriva sporilor bacterieni şi a oochiştilor de protozoare, deşi prin efectul mecanic al spălării cu apă şi săpun, sunt parţial îndepărtaţi. </a:t>
            </a:r>
            <a:endParaRPr lang="en-US" dirty="0"/>
          </a:p>
          <a:p>
            <a:endParaRPr lang="ro-RO" dirty="0"/>
          </a:p>
        </p:txBody>
      </p:sp>
    </p:spTree>
    <p:extLst>
      <p:ext uri="{BB962C8B-B14F-4D97-AF65-F5344CB8AC3E}">
        <p14:creationId xmlns:p14="http://schemas.microsoft.com/office/powerpoint/2010/main" val="1350555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algn="just"/>
            <a:r>
              <a:rPr lang="vi-VN" sz="3600" dirty="0" smtClean="0"/>
              <a:t>În cazul îngrijirii unui pacient cu tulpini multirezistente, se preferă utilizarea unui antiseptic în locul spălării cu apă şi săpun.</a:t>
            </a:r>
            <a:r>
              <a:rPr lang="en-US" sz="3600" dirty="0" smtClean="0"/>
              <a:t/>
            </a:r>
            <a:br>
              <a:rPr lang="en-US" sz="3600" dirty="0" smtClean="0"/>
            </a:br>
            <a:r>
              <a:rPr lang="vi-VN" sz="3600" dirty="0" smtClean="0"/>
              <a:t> Dar nu trebuie uitat că anumite bacterii cu rezistenţă intrinsecă pot fi rezistente la unele antiseptice (ex: Pseudomonas aeruginosa). </a:t>
            </a:r>
            <a:r>
              <a:rPr lang="en-US" sz="3600" dirty="0" smtClean="0"/>
              <a:t/>
            </a:r>
            <a:br>
              <a:rPr lang="en-US" sz="3600" dirty="0" smtClean="0"/>
            </a:br>
            <a:r>
              <a:rPr lang="vi-VN" sz="3600" dirty="0" smtClean="0"/>
              <a:t>Soluţiile alcoolice nu distrug Clostridium difficile! </a:t>
            </a:r>
            <a:r>
              <a:rPr lang="en-US" sz="3600" dirty="0" smtClean="0"/>
              <a:t/>
            </a:r>
            <a:br>
              <a:rPr lang="en-US" sz="3600" dirty="0" smtClean="0"/>
            </a:br>
            <a:r>
              <a:rPr lang="vi-VN" sz="3600" dirty="0" smtClean="0"/>
              <a:t>De asemenea, tulpinile pot deveni rezistente după o perioadă de folosire sistematică, fapt pentru care se recomandă rotaţia produselor</a:t>
            </a:r>
            <a:r>
              <a:rPr lang="vi-VN"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200"/>
              </a:spcBef>
            </a:pPr>
            <a:r>
              <a:rPr lang="ro-RO" altLang="ro-RO" b="1" dirty="0" smtClean="0">
                <a:solidFill>
                  <a:srgbClr val="FF0000"/>
                </a:solidFill>
                <a:latin typeface="Arial" charset="0"/>
              </a:rPr>
              <a:t>5 MOMENTE </a:t>
            </a:r>
            <a:r>
              <a:rPr lang="ro-RO" altLang="ro-RO" b="1" dirty="0" smtClean="0">
                <a:latin typeface="Arial" charset="0"/>
              </a:rPr>
              <a:t>IMPORTANTE </a:t>
            </a:r>
            <a:br>
              <a:rPr lang="ro-RO" altLang="ro-RO" b="1" dirty="0" smtClean="0">
                <a:latin typeface="Arial" charset="0"/>
              </a:rPr>
            </a:br>
            <a:r>
              <a:rPr lang="ro-RO" altLang="ro-RO" b="1" dirty="0" smtClean="0">
                <a:latin typeface="Arial" charset="0"/>
              </a:rPr>
              <a:t>PENTRU </a:t>
            </a:r>
            <a:r>
              <a:rPr lang="ro-RO" altLang="ro-RO" b="1" dirty="0" smtClean="0">
                <a:solidFill>
                  <a:srgbClr val="FF0000"/>
                </a:solidFill>
                <a:latin typeface="Arial" charset="0"/>
              </a:rPr>
              <a:t>IGIENA MÂINILOR</a:t>
            </a:r>
            <a:br>
              <a:rPr lang="ro-RO" altLang="ro-RO" b="1" dirty="0" smtClean="0">
                <a:solidFill>
                  <a:srgbClr val="FF0000"/>
                </a:solidFill>
                <a:latin typeface="Arial" charset="0"/>
              </a:rPr>
            </a:br>
            <a:endParaRPr lang="en-US" dirty="0"/>
          </a:p>
        </p:txBody>
      </p:sp>
      <p:pic>
        <p:nvPicPr>
          <p:cNvPr id="4" name="Picture 5"/>
          <p:cNvPicPr>
            <a:picLocks noGrp="1" noChangeAspect="1"/>
          </p:cNvPicPr>
          <p:nvPr>
            <p:ph idx="1"/>
          </p:nvPr>
        </p:nvPicPr>
        <p:blipFill>
          <a:blip r:embed="rId2"/>
          <a:srcRect/>
          <a:stretch>
            <a:fillRect/>
          </a:stretch>
        </p:blipFill>
        <p:spPr bwMode="auto">
          <a:xfrm>
            <a:off x="1371600" y="1676400"/>
            <a:ext cx="6431065" cy="4525963"/>
          </a:xfrm>
          <a:prstGeom prst="rect">
            <a:avLst/>
          </a:prstGeom>
          <a:noFill/>
          <a:ln w="9525">
            <a:noFill/>
            <a:miter lim="800000"/>
            <a:headEnd/>
            <a:tailEnd/>
          </a:ln>
        </p:spPr>
      </p:pic>
      <p:sp>
        <p:nvSpPr>
          <p:cNvPr id="5" name="Rectangle 4"/>
          <p:cNvSpPr/>
          <p:nvPr/>
        </p:nvSpPr>
        <p:spPr>
          <a:xfrm>
            <a:off x="152400" y="3886200"/>
            <a:ext cx="1676400" cy="2108269"/>
          </a:xfrm>
          <a:prstGeom prst="rect">
            <a:avLst/>
          </a:prstGeom>
        </p:spPr>
        <p:txBody>
          <a:bodyPr wrap="square">
            <a:spAutoFit/>
          </a:bodyPr>
          <a:lstStyle/>
          <a:p>
            <a:pPr algn="ctr">
              <a:spcBef>
                <a:spcPts val="600"/>
              </a:spcBef>
            </a:pPr>
            <a:r>
              <a:rPr lang="vi-VN" altLang="ro-RO" b="1" i="1" dirty="0" smtClean="0">
                <a:latin typeface="Arial" charset="0"/>
              </a:rPr>
              <a:t>Dacă nu acţionăm astăzi, </a:t>
            </a:r>
            <a:endParaRPr lang="ro-RO" altLang="ro-RO" b="1" i="1" dirty="0" smtClean="0">
              <a:latin typeface="Arial" charset="0"/>
            </a:endParaRPr>
          </a:p>
          <a:p>
            <a:pPr algn="ctr">
              <a:spcBef>
                <a:spcPts val="600"/>
              </a:spcBef>
            </a:pPr>
            <a:r>
              <a:rPr lang="vi-VN" altLang="ro-RO" b="1" i="1" dirty="0" smtClean="0">
                <a:latin typeface="Arial" charset="0"/>
              </a:rPr>
              <a:t>mâine nu vom mai avea tratament</a:t>
            </a:r>
            <a:r>
              <a:rPr lang="ro-RO" altLang="ro-RO" b="1" i="1" dirty="0" smtClean="0">
                <a:latin typeface="Arial" charset="0"/>
              </a:rPr>
              <a:t>!</a:t>
            </a:r>
            <a:endParaRPr lang="ro-RO" altLang="ro-RO" b="1" i="1" dirty="0">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ro-RO" altLang="ro-RO" b="1" dirty="0">
                <a:solidFill>
                  <a:srgbClr val="FF0000"/>
                </a:solidFill>
                <a:latin typeface="Arial" charset="0"/>
              </a:rPr>
              <a:t>5 MOMENTE </a:t>
            </a:r>
            <a:r>
              <a:rPr lang="ro-RO" altLang="ro-RO" b="1" dirty="0">
                <a:latin typeface="Arial" charset="0"/>
              </a:rPr>
              <a:t>IMPORTANTE </a:t>
            </a:r>
            <a:br>
              <a:rPr lang="ro-RO" altLang="ro-RO" b="1" dirty="0">
                <a:latin typeface="Arial" charset="0"/>
              </a:rPr>
            </a:br>
            <a:r>
              <a:rPr lang="ro-RO" altLang="ro-RO" b="1" dirty="0">
                <a:latin typeface="Arial" charset="0"/>
              </a:rPr>
              <a:t>PENTRU </a:t>
            </a:r>
            <a:r>
              <a:rPr lang="ro-RO" altLang="ro-RO" b="1" dirty="0">
                <a:solidFill>
                  <a:srgbClr val="FF0000"/>
                </a:solidFill>
                <a:latin typeface="Arial" charset="0"/>
              </a:rPr>
              <a:t>IGIENA MÂINILOR</a:t>
            </a:r>
            <a:br>
              <a:rPr lang="ro-RO" altLang="ro-RO" b="1" dirty="0">
                <a:solidFill>
                  <a:srgbClr val="FF0000"/>
                </a:solidFill>
                <a:latin typeface="Arial" charset="0"/>
              </a:rPr>
            </a:br>
            <a:endParaRPr lang="ro-RO" dirty="0"/>
          </a:p>
        </p:txBody>
      </p:sp>
      <p:sp>
        <p:nvSpPr>
          <p:cNvPr id="3" name="Substituent conținut 2"/>
          <p:cNvSpPr>
            <a:spLocks noGrp="1"/>
          </p:cNvSpPr>
          <p:nvPr>
            <p:ph idx="1"/>
          </p:nvPr>
        </p:nvSpPr>
        <p:spPr/>
        <p:txBody>
          <a:bodyPr/>
          <a:lstStyle/>
          <a:p>
            <a:r>
              <a:rPr lang="ro-RO" dirty="0"/>
              <a:t>înainte de a atinge un pacient</a:t>
            </a:r>
            <a:r>
              <a:rPr lang="ro-RO" dirty="0" smtClean="0"/>
              <a:t>;</a:t>
            </a:r>
          </a:p>
          <a:p>
            <a:r>
              <a:rPr lang="ro-RO" dirty="0" smtClean="0"/>
              <a:t> </a:t>
            </a:r>
            <a:r>
              <a:rPr lang="ro-RO" dirty="0"/>
              <a:t>înaintea unei tehnici aseptice</a:t>
            </a:r>
            <a:r>
              <a:rPr lang="ro-RO" dirty="0" smtClean="0"/>
              <a:t>;</a:t>
            </a:r>
          </a:p>
          <a:p>
            <a:r>
              <a:rPr lang="ro-RO" dirty="0" smtClean="0"/>
              <a:t> </a:t>
            </a:r>
            <a:r>
              <a:rPr lang="ro-RO" dirty="0"/>
              <a:t>imediat după expunerea la fluide </a:t>
            </a:r>
            <a:r>
              <a:rPr lang="ro-RO" dirty="0" smtClean="0"/>
              <a:t>corporale;</a:t>
            </a:r>
          </a:p>
          <a:p>
            <a:r>
              <a:rPr lang="ro-RO" dirty="0" smtClean="0"/>
              <a:t>după </a:t>
            </a:r>
            <a:r>
              <a:rPr lang="ro-RO" dirty="0"/>
              <a:t>atingerea pacientului; </a:t>
            </a:r>
            <a:endParaRPr lang="ro-RO" dirty="0" smtClean="0"/>
          </a:p>
          <a:p>
            <a:r>
              <a:rPr lang="ro-RO" dirty="0" smtClean="0"/>
              <a:t>după </a:t>
            </a:r>
            <a:r>
              <a:rPr lang="ro-RO" dirty="0"/>
              <a:t>atingerea obiectelor din </a:t>
            </a:r>
            <a:r>
              <a:rPr lang="ro-RO" dirty="0" err="1"/>
              <a:t>ambianţa</a:t>
            </a:r>
            <a:r>
              <a:rPr lang="ro-RO" dirty="0"/>
              <a:t> apropiată a pacientului</a:t>
            </a:r>
          </a:p>
        </p:txBody>
      </p:sp>
    </p:spTree>
    <p:extLst>
      <p:ext uri="{BB962C8B-B14F-4D97-AF65-F5344CB8AC3E}">
        <p14:creationId xmlns:p14="http://schemas.microsoft.com/office/powerpoint/2010/main" val="503325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s-ES" dirty="0"/>
              <a:t>Adiţional la lista de mai sus, spălarea mâinilor este importantă: </a:t>
            </a:r>
            <a:endParaRPr lang="ro-RO" dirty="0"/>
          </a:p>
        </p:txBody>
      </p:sp>
      <p:sp>
        <p:nvSpPr>
          <p:cNvPr id="3" name="Substituent conținut 2"/>
          <p:cNvSpPr>
            <a:spLocks noGrp="1"/>
          </p:cNvSpPr>
          <p:nvPr>
            <p:ph idx="1"/>
          </p:nvPr>
        </p:nvSpPr>
        <p:spPr/>
        <p:txBody>
          <a:bodyPr/>
          <a:lstStyle/>
          <a:p>
            <a:r>
              <a:rPr lang="ro-RO" dirty="0"/>
              <a:t>După folosire toaletei; </a:t>
            </a:r>
            <a:endParaRPr lang="ro-RO" dirty="0" smtClean="0"/>
          </a:p>
          <a:p>
            <a:r>
              <a:rPr lang="ro-RO" dirty="0" err="1" smtClean="0"/>
              <a:t>Inainte</a:t>
            </a:r>
            <a:r>
              <a:rPr lang="ro-RO" dirty="0" smtClean="0"/>
              <a:t> </a:t>
            </a:r>
            <a:r>
              <a:rPr lang="ro-RO" dirty="0"/>
              <a:t>de a mânca, bea sau fuma</a:t>
            </a:r>
            <a:r>
              <a:rPr lang="ro-RO" dirty="0" smtClean="0"/>
              <a:t>;</a:t>
            </a:r>
          </a:p>
          <a:p>
            <a:r>
              <a:rPr lang="ro-RO" dirty="0" smtClean="0"/>
              <a:t> </a:t>
            </a:r>
            <a:r>
              <a:rPr lang="ro-RO" dirty="0" err="1"/>
              <a:t>Inainte</a:t>
            </a:r>
            <a:r>
              <a:rPr lang="ro-RO" dirty="0"/>
              <a:t> de a pregăti mâncare</a:t>
            </a:r>
            <a:r>
              <a:rPr lang="ro-RO" dirty="0" smtClean="0"/>
              <a:t>;</a:t>
            </a:r>
          </a:p>
          <a:p>
            <a:r>
              <a:rPr lang="ro-RO" dirty="0" smtClean="0"/>
              <a:t> </a:t>
            </a:r>
            <a:r>
              <a:rPr lang="ro-RO" dirty="0"/>
              <a:t>După contactul cu lenjeria murdară sau deșeuri ; </a:t>
            </a:r>
            <a:endParaRPr lang="ro-RO" dirty="0" smtClean="0"/>
          </a:p>
          <a:p>
            <a:r>
              <a:rPr lang="ro-RO" dirty="0" smtClean="0"/>
              <a:t>După </a:t>
            </a:r>
            <a:r>
              <a:rPr lang="ro-RO" dirty="0"/>
              <a:t>tuse sau strănut cu gura acoperită cu mâna</a:t>
            </a:r>
          </a:p>
        </p:txBody>
      </p:sp>
    </p:spTree>
    <p:extLst>
      <p:ext uri="{BB962C8B-B14F-4D97-AF65-F5344CB8AC3E}">
        <p14:creationId xmlns:p14="http://schemas.microsoft.com/office/powerpoint/2010/main" val="11959770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Tehnica spălării mâinilor </a:t>
            </a:r>
          </a:p>
        </p:txBody>
      </p:sp>
      <p:sp>
        <p:nvSpPr>
          <p:cNvPr id="3" name="Substituent conținut 2"/>
          <p:cNvSpPr>
            <a:spLocks noGrp="1"/>
          </p:cNvSpPr>
          <p:nvPr>
            <p:ph idx="1"/>
          </p:nvPr>
        </p:nvSpPr>
        <p:spPr/>
        <p:txBody>
          <a:bodyPr>
            <a:normAutofit lnSpcReduction="10000"/>
          </a:bodyPr>
          <a:lstStyle/>
          <a:p>
            <a:r>
              <a:rPr lang="ro-RO" dirty="0" err="1"/>
              <a:t>Udaţi</a:t>
            </a:r>
            <a:r>
              <a:rPr lang="ro-RO" dirty="0"/>
              <a:t>-vă mâinile sub un jet de apă caldă folosind o baterie cu robinet care amestecă apa rece și caldă</a:t>
            </a:r>
            <a:r>
              <a:rPr lang="ro-RO" dirty="0" smtClean="0"/>
              <a:t>;</a:t>
            </a:r>
          </a:p>
          <a:p>
            <a:r>
              <a:rPr lang="ro-RO" dirty="0" smtClean="0"/>
              <a:t> </a:t>
            </a:r>
            <a:r>
              <a:rPr lang="ro-RO" dirty="0" err="1"/>
              <a:t>Aplicaţi</a:t>
            </a:r>
            <a:r>
              <a:rPr lang="ro-RO" dirty="0"/>
              <a:t> săpun lichid de la un dozator și </a:t>
            </a:r>
            <a:r>
              <a:rPr lang="ro-RO" dirty="0" err="1"/>
              <a:t>acoperiţi</a:t>
            </a:r>
            <a:r>
              <a:rPr lang="ro-RO" dirty="0"/>
              <a:t> mâinile în întregime pentru a crea spumă; </a:t>
            </a:r>
            <a:endParaRPr lang="ro-RO" dirty="0" smtClean="0"/>
          </a:p>
          <a:p>
            <a:r>
              <a:rPr lang="ro-RO" dirty="0" err="1" smtClean="0"/>
              <a:t>Frecaţi</a:t>
            </a:r>
            <a:r>
              <a:rPr lang="ro-RO" dirty="0" smtClean="0"/>
              <a:t> </a:t>
            </a:r>
            <a:r>
              <a:rPr lang="ro-RO" dirty="0"/>
              <a:t>ambele palme împreună; </a:t>
            </a:r>
            <a:endParaRPr lang="ro-RO" dirty="0" smtClean="0"/>
          </a:p>
          <a:p>
            <a:r>
              <a:rPr lang="ro-RO" dirty="0" err="1" smtClean="0"/>
              <a:t>Frecaţi</a:t>
            </a:r>
            <a:r>
              <a:rPr lang="ro-RO" dirty="0" smtClean="0"/>
              <a:t> </a:t>
            </a:r>
            <a:r>
              <a:rPr lang="ro-RO" dirty="0"/>
              <a:t>spatele fiecărei mâini cu palma mâinii opuse și </a:t>
            </a:r>
            <a:r>
              <a:rPr lang="ro-RO" dirty="0" err="1"/>
              <a:t>întrepătrundeţi</a:t>
            </a:r>
            <a:r>
              <a:rPr lang="ro-RO" dirty="0"/>
              <a:t> degetele;</a:t>
            </a:r>
          </a:p>
        </p:txBody>
      </p:sp>
    </p:spTree>
    <p:extLst>
      <p:ext uri="{BB962C8B-B14F-4D97-AF65-F5344CB8AC3E}">
        <p14:creationId xmlns:p14="http://schemas.microsoft.com/office/powerpoint/2010/main" val="296017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lnSpcReduction="10000"/>
          </a:bodyPr>
          <a:lstStyle/>
          <a:p>
            <a:r>
              <a:rPr lang="vi-VN" dirty="0"/>
              <a:t>În unităţile de terapie intensivă (UTI), aproape 1/3 dintre pacienţi sunt afectaţi de cel puţin o IN în ţările cu venituri mari, în timp ce frecvenţa IN poate fi de cel puţin 2 ori mai mare în ţările cu venituri mici sau mijlocii. “</a:t>
            </a:r>
            <a:endParaRPr lang="en-US" dirty="0"/>
          </a:p>
          <a:p>
            <a:r>
              <a:rPr lang="vi-VN" dirty="0"/>
              <a:t> Nou-născuţii sunt expuşi unui risc IN de 3 – 20 ori mai mare în ţările în curs de dezvoltare faţă de ţările dezvoltate.</a:t>
            </a:r>
            <a:endParaRPr lang="en-US" dirty="0"/>
          </a:p>
          <a:p>
            <a:endParaRPr lang="ro-RO" dirty="0"/>
          </a:p>
        </p:txBody>
      </p:sp>
    </p:spTree>
    <p:extLst>
      <p:ext uri="{BB962C8B-B14F-4D97-AF65-F5344CB8AC3E}">
        <p14:creationId xmlns:p14="http://schemas.microsoft.com/office/powerpoint/2010/main" val="3897966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Tehnica spălării mâinilor </a:t>
            </a:r>
          </a:p>
        </p:txBody>
      </p:sp>
      <p:sp>
        <p:nvSpPr>
          <p:cNvPr id="3" name="Substituent conținut 2"/>
          <p:cNvSpPr>
            <a:spLocks noGrp="1"/>
          </p:cNvSpPr>
          <p:nvPr>
            <p:ph idx="1"/>
          </p:nvPr>
        </p:nvSpPr>
        <p:spPr/>
        <p:txBody>
          <a:bodyPr/>
          <a:lstStyle/>
          <a:p>
            <a:r>
              <a:rPr lang="ro-RO" dirty="0" err="1"/>
              <a:t>Frecaţi</a:t>
            </a:r>
            <a:r>
              <a:rPr lang="ro-RO" dirty="0"/>
              <a:t> palmele cu degetele </a:t>
            </a:r>
            <a:r>
              <a:rPr lang="ro-RO" dirty="0" smtClean="0"/>
              <a:t>întrepătrunse;</a:t>
            </a:r>
          </a:p>
          <a:p>
            <a:r>
              <a:rPr lang="ro-RO" dirty="0" err="1" smtClean="0"/>
              <a:t>Frecaţi</a:t>
            </a:r>
            <a:r>
              <a:rPr lang="ro-RO" dirty="0" smtClean="0"/>
              <a:t> </a:t>
            </a:r>
            <a:r>
              <a:rPr lang="ro-RO" dirty="0"/>
              <a:t>spatele degetelor de palma opusă, cu degetele strânse; </a:t>
            </a:r>
            <a:endParaRPr lang="ro-RO" dirty="0" smtClean="0"/>
          </a:p>
          <a:p>
            <a:r>
              <a:rPr lang="ro-RO" dirty="0" smtClean="0"/>
              <a:t> </a:t>
            </a:r>
            <a:r>
              <a:rPr lang="ro-RO" dirty="0" err="1"/>
              <a:t>Frecaţi</a:t>
            </a:r>
            <a:r>
              <a:rPr lang="ro-RO" dirty="0"/>
              <a:t> pe rând fiecare deget mare în palma opusă folosind o mișcare de </a:t>
            </a:r>
            <a:r>
              <a:rPr lang="ro-RO" dirty="0" err="1"/>
              <a:t>rotaţie</a:t>
            </a:r>
            <a:r>
              <a:rPr lang="ro-RO" dirty="0" smtClean="0"/>
              <a:t>;</a:t>
            </a:r>
          </a:p>
          <a:p>
            <a:r>
              <a:rPr lang="ro-RO" dirty="0" smtClean="0"/>
              <a:t> </a:t>
            </a:r>
            <a:r>
              <a:rPr lang="ro-RO" dirty="0" err="1"/>
              <a:t>Frecaţi</a:t>
            </a:r>
            <a:r>
              <a:rPr lang="ro-RO" dirty="0"/>
              <a:t> vârfurile degetelor în palma opusă printr-o mișcare circulară;</a:t>
            </a:r>
          </a:p>
        </p:txBody>
      </p:sp>
    </p:spTree>
    <p:extLst>
      <p:ext uri="{BB962C8B-B14F-4D97-AF65-F5344CB8AC3E}">
        <p14:creationId xmlns:p14="http://schemas.microsoft.com/office/powerpoint/2010/main" val="4172488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Tehnica spălării mâinilor </a:t>
            </a:r>
          </a:p>
        </p:txBody>
      </p:sp>
      <p:sp>
        <p:nvSpPr>
          <p:cNvPr id="3" name="Substituent conținut 2"/>
          <p:cNvSpPr>
            <a:spLocks noGrp="1"/>
          </p:cNvSpPr>
          <p:nvPr>
            <p:ph idx="1"/>
          </p:nvPr>
        </p:nvSpPr>
        <p:spPr/>
        <p:txBody>
          <a:bodyPr>
            <a:normAutofit/>
          </a:bodyPr>
          <a:lstStyle/>
          <a:p>
            <a:r>
              <a:rPr lang="ro-RO" dirty="0" err="1"/>
              <a:t>Frecaţi</a:t>
            </a:r>
            <a:r>
              <a:rPr lang="ro-RO" dirty="0"/>
              <a:t> vârfurile degetelor în palma opusă printr-o mișcare circulară</a:t>
            </a:r>
            <a:r>
              <a:rPr lang="ro-RO" dirty="0" smtClean="0"/>
              <a:t>;</a:t>
            </a:r>
          </a:p>
          <a:p>
            <a:r>
              <a:rPr lang="ro-RO" dirty="0" smtClean="0"/>
              <a:t> </a:t>
            </a:r>
            <a:r>
              <a:rPr lang="ro-RO" dirty="0" err="1"/>
              <a:t>Frecaţi</a:t>
            </a:r>
            <a:r>
              <a:rPr lang="ro-RO" dirty="0"/>
              <a:t> fiecare încheietură cu mâna </a:t>
            </a:r>
            <a:r>
              <a:rPr lang="ro-RO" dirty="0" smtClean="0"/>
              <a:t>opusă;</a:t>
            </a:r>
          </a:p>
          <a:p>
            <a:r>
              <a:rPr lang="ro-RO" dirty="0" err="1" smtClean="0"/>
              <a:t>Limpeziţi</a:t>
            </a:r>
            <a:r>
              <a:rPr lang="ro-RO" dirty="0" smtClean="0"/>
              <a:t> </a:t>
            </a:r>
            <a:r>
              <a:rPr lang="ro-RO" dirty="0"/>
              <a:t>mâna cu apă </a:t>
            </a:r>
            <a:r>
              <a:rPr lang="ro-RO" dirty="0" smtClean="0"/>
              <a:t>curgătoare/curentă;</a:t>
            </a:r>
          </a:p>
          <a:p>
            <a:r>
              <a:rPr lang="ro-RO" dirty="0" err="1" smtClean="0"/>
              <a:t>Inchideţi</a:t>
            </a:r>
            <a:r>
              <a:rPr lang="ro-RO" dirty="0" smtClean="0"/>
              <a:t> </a:t>
            </a:r>
            <a:r>
              <a:rPr lang="ro-RO" dirty="0"/>
              <a:t>robinetul cu cotul dacă robinetul permite, dacă nu, </a:t>
            </a:r>
            <a:r>
              <a:rPr lang="ro-RO" dirty="0" err="1"/>
              <a:t>folosiţi</a:t>
            </a:r>
            <a:r>
              <a:rPr lang="ro-RO" dirty="0"/>
              <a:t> un prosop de hârtie; </a:t>
            </a:r>
          </a:p>
        </p:txBody>
      </p:sp>
    </p:spTree>
    <p:extLst>
      <p:ext uri="{BB962C8B-B14F-4D97-AF65-F5344CB8AC3E}">
        <p14:creationId xmlns:p14="http://schemas.microsoft.com/office/powerpoint/2010/main" val="562421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Tehnica spălării mâinilor </a:t>
            </a:r>
          </a:p>
        </p:txBody>
      </p:sp>
      <p:sp>
        <p:nvSpPr>
          <p:cNvPr id="3" name="Substituent conținut 2"/>
          <p:cNvSpPr>
            <a:spLocks noGrp="1"/>
          </p:cNvSpPr>
          <p:nvPr>
            <p:ph idx="1"/>
          </p:nvPr>
        </p:nvSpPr>
        <p:spPr/>
        <p:txBody>
          <a:bodyPr/>
          <a:lstStyle/>
          <a:p>
            <a:r>
              <a:rPr lang="ro-RO" dirty="0" err="1"/>
              <a:t>Uscaţi</a:t>
            </a:r>
            <a:r>
              <a:rPr lang="ro-RO" dirty="0"/>
              <a:t> complet mâinile cu un prosop de hârtie de unică </a:t>
            </a:r>
            <a:r>
              <a:rPr lang="ro-RO" dirty="0" err="1"/>
              <a:t>folosinţă</a:t>
            </a:r>
            <a:r>
              <a:rPr lang="ro-RO" dirty="0"/>
              <a:t>; </a:t>
            </a:r>
            <a:endParaRPr lang="ro-RO" dirty="0" smtClean="0"/>
          </a:p>
          <a:p>
            <a:r>
              <a:rPr lang="ro-RO" dirty="0" err="1" smtClean="0"/>
              <a:t>Aruncaţi</a:t>
            </a:r>
            <a:r>
              <a:rPr lang="ro-RO" dirty="0" smtClean="0"/>
              <a:t> </a:t>
            </a:r>
            <a:r>
              <a:rPr lang="ro-RO" dirty="0"/>
              <a:t>prosopul de hârtie la </a:t>
            </a:r>
            <a:r>
              <a:rPr lang="ro-RO" dirty="0" err="1"/>
              <a:t>coşul</a:t>
            </a:r>
            <a:r>
              <a:rPr lang="ro-RO" dirty="0"/>
              <a:t> de gunoi</a:t>
            </a:r>
          </a:p>
          <a:p>
            <a:endParaRPr lang="ro-RO" dirty="0"/>
          </a:p>
        </p:txBody>
      </p:sp>
    </p:spTree>
    <p:extLst>
      <p:ext uri="{BB962C8B-B14F-4D97-AF65-F5344CB8AC3E}">
        <p14:creationId xmlns:p14="http://schemas.microsoft.com/office/powerpoint/2010/main" val="765125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Igiena mâinilor</a:t>
            </a:r>
            <a:endParaRPr lang="ro-RO" dirty="0"/>
          </a:p>
        </p:txBody>
      </p:sp>
      <p:pic>
        <p:nvPicPr>
          <p:cNvPr id="1026" name="Picture 2" descr="F:\FACULTATE\AN 6 LP\thumbnail.jpg"/>
          <p:cNvPicPr>
            <a:picLocks noGrp="1" noChangeAspect="1" noChangeArrowheads="1"/>
          </p:cNvPicPr>
          <p:nvPr>
            <p:ph idx="1"/>
          </p:nvPr>
        </p:nvPicPr>
        <p:blipFill>
          <a:blip r:embed="rId2" cstate="print"/>
          <a:srcRect/>
          <a:stretch>
            <a:fillRect/>
          </a:stretch>
        </p:blipFill>
        <p:spPr bwMode="auto">
          <a:xfrm>
            <a:off x="1071538" y="1935163"/>
            <a:ext cx="7000923" cy="4389437"/>
          </a:xfrm>
          <a:prstGeom prst="rect">
            <a:avLst/>
          </a:prstGeom>
          <a:noFill/>
        </p:spPr>
      </p:pic>
    </p:spTree>
    <p:extLst>
      <p:ext uri="{BB962C8B-B14F-4D97-AF65-F5344CB8AC3E}">
        <p14:creationId xmlns:p14="http://schemas.microsoft.com/office/powerpoint/2010/main" val="2705611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o-RO"/>
          </a:p>
        </p:txBody>
      </p:sp>
      <p:pic>
        <p:nvPicPr>
          <p:cNvPr id="4" name="Content Placeholder 3" descr="igienamaini_06.jpg"/>
          <p:cNvPicPr>
            <a:picLocks noGrp="1" noChangeAspect="1"/>
          </p:cNvPicPr>
          <p:nvPr>
            <p:ph idx="1"/>
          </p:nvPr>
        </p:nvPicPr>
        <p:blipFill>
          <a:blip r:embed="rId2" cstate="print"/>
          <a:stretch>
            <a:fillRect/>
          </a:stretch>
        </p:blipFill>
        <p:spPr>
          <a:xfrm>
            <a:off x="500034" y="571481"/>
            <a:ext cx="8215370" cy="5753120"/>
          </a:xfrm>
        </p:spPr>
      </p:pic>
    </p:spTree>
    <p:extLst>
      <p:ext uri="{BB962C8B-B14F-4D97-AF65-F5344CB8AC3E}">
        <p14:creationId xmlns:p14="http://schemas.microsoft.com/office/powerpoint/2010/main" val="19287921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normAutofit fontScale="90000"/>
          </a:bodyPr>
          <a:lstStyle/>
          <a:p>
            <a:r>
              <a:rPr lang="ro-RO" sz="2800" dirty="0" smtClean="0"/>
              <a:t>Procedurile recomandate pentru dezinfecția mâinilor în funcție de nivelul de risc</a:t>
            </a:r>
            <a:endParaRPr lang="ro-RO" sz="2800" dirty="0"/>
          </a:p>
        </p:txBody>
      </p:sp>
      <p:graphicFrame>
        <p:nvGraphicFramePr>
          <p:cNvPr id="4" name="Content Placeholder 3"/>
          <p:cNvGraphicFramePr>
            <a:graphicFrameLocks noGrp="1"/>
          </p:cNvGraphicFramePr>
          <p:nvPr>
            <p:ph idx="1"/>
          </p:nvPr>
        </p:nvGraphicFramePr>
        <p:xfrm>
          <a:off x="214282" y="1000108"/>
          <a:ext cx="8715436" cy="5626138"/>
        </p:xfrm>
        <a:graphic>
          <a:graphicData uri="http://schemas.openxmlformats.org/drawingml/2006/table">
            <a:tbl>
              <a:tblPr firstRow="1" bandRow="1">
                <a:tableStyleId>{5C22544A-7EE6-4342-B048-85BDC9FD1C3A}</a:tableStyleId>
              </a:tblPr>
              <a:tblGrid>
                <a:gridCol w="1180194">
                  <a:extLst>
                    <a:ext uri="{9D8B030D-6E8A-4147-A177-3AD203B41FA5}">
                      <a16:colId xmlns:a16="http://schemas.microsoft.com/office/drawing/2014/main" val="20000"/>
                    </a:ext>
                  </a:extLst>
                </a:gridCol>
                <a:gridCol w="3480146">
                  <a:extLst>
                    <a:ext uri="{9D8B030D-6E8A-4147-A177-3AD203B41FA5}">
                      <a16:colId xmlns:a16="http://schemas.microsoft.com/office/drawing/2014/main" val="20001"/>
                    </a:ext>
                  </a:extLst>
                </a:gridCol>
                <a:gridCol w="4055096">
                  <a:extLst>
                    <a:ext uri="{9D8B030D-6E8A-4147-A177-3AD203B41FA5}">
                      <a16:colId xmlns:a16="http://schemas.microsoft.com/office/drawing/2014/main" val="20002"/>
                    </a:ext>
                  </a:extLst>
                </a:gridCol>
              </a:tblGrid>
              <a:tr h="642942">
                <a:tc>
                  <a:txBody>
                    <a:bodyPr/>
                    <a:lstStyle/>
                    <a:p>
                      <a:r>
                        <a:rPr lang="ro-RO" dirty="0" smtClean="0"/>
                        <a:t>Nivelul</a:t>
                      </a:r>
                      <a:r>
                        <a:rPr lang="ro-RO" baseline="0" dirty="0" smtClean="0"/>
                        <a:t> de risc</a:t>
                      </a:r>
                      <a:endParaRPr lang="ro-RO" dirty="0"/>
                    </a:p>
                  </a:txBody>
                  <a:tcPr/>
                </a:tc>
                <a:tc>
                  <a:txBody>
                    <a:bodyPr/>
                    <a:lstStyle/>
                    <a:p>
                      <a:r>
                        <a:rPr lang="ro-RO" dirty="0" smtClean="0"/>
                        <a:t>Proceduri aplicate</a:t>
                      </a:r>
                      <a:endParaRPr lang="ro-RO" dirty="0"/>
                    </a:p>
                  </a:txBody>
                  <a:tcPr/>
                </a:tc>
                <a:tc>
                  <a:txBody>
                    <a:bodyPr/>
                    <a:lstStyle/>
                    <a:p>
                      <a:r>
                        <a:rPr lang="ro-RO" dirty="0" smtClean="0"/>
                        <a:t>Indicații</a:t>
                      </a:r>
                      <a:endParaRPr lang="ro-RO" dirty="0"/>
                    </a:p>
                  </a:txBody>
                  <a:tcPr/>
                </a:tc>
                <a:extLst>
                  <a:ext uri="{0D108BD9-81ED-4DB2-BD59-A6C34878D82A}">
                    <a16:rowId xmlns:a16="http://schemas.microsoft.com/office/drawing/2014/main" val="10000"/>
                  </a:ext>
                </a:extLst>
              </a:tr>
              <a:tr h="1288163">
                <a:tc>
                  <a:txBody>
                    <a:bodyPr/>
                    <a:lstStyle/>
                    <a:p>
                      <a:r>
                        <a:rPr lang="ro-RO" sz="1200" dirty="0" smtClean="0"/>
                        <a:t>Minim</a:t>
                      </a:r>
                      <a:endParaRPr lang="ro-RO" sz="1200" dirty="0"/>
                    </a:p>
                  </a:txBody>
                  <a:tcPr/>
                </a:tc>
                <a:tc>
                  <a:txBody>
                    <a:bodyPr/>
                    <a:lstStyle/>
                    <a:p>
                      <a:r>
                        <a:rPr kumimoji="0" lang="ro-RO" sz="1200" b="0" i="0" kern="1200" dirty="0" smtClean="0">
                          <a:solidFill>
                            <a:schemeClr val="dk1"/>
                          </a:solidFill>
                          <a:latin typeface="+mn-lt"/>
                          <a:ea typeface="+mn-ea"/>
                          <a:cs typeface="+mn-cs"/>
                        </a:rPr>
                        <a:t>- </a:t>
                      </a:r>
                      <a:r>
                        <a:rPr kumimoji="0" lang="vi-VN" sz="1200" b="0" i="0" kern="1200" dirty="0" smtClean="0">
                          <a:solidFill>
                            <a:schemeClr val="dk1"/>
                          </a:solidFill>
                          <a:latin typeface="+mn-lt"/>
                          <a:ea typeface="+mn-ea"/>
                          <a:cs typeface="+mn-cs"/>
                        </a:rPr>
                        <a:t>spălarea simplă igienică a mâinilor cu apă și săpun lichid</a:t>
                      </a:r>
                      <a:endParaRPr lang="ro-RO" sz="1200" dirty="0"/>
                    </a:p>
                  </a:txBody>
                  <a:tcPr/>
                </a:tc>
                <a:tc>
                  <a:txBody>
                    <a:bodyPr/>
                    <a:lstStyle/>
                    <a:p>
                      <a:r>
                        <a:rPr kumimoji="0" lang="vi-VN" sz="1200" b="0" i="0" kern="1200" dirty="0" smtClean="0">
                          <a:solidFill>
                            <a:schemeClr val="dk1"/>
                          </a:solidFill>
                          <a:latin typeface="+mn-lt"/>
                          <a:ea typeface="+mn-ea"/>
                          <a:cs typeface="+mn-cs"/>
                        </a:rPr>
                        <a:t>când mâinile sunt vizibil murdare</a:t>
                      </a:r>
                      <a:r>
                        <a:rPr lang="vi-VN" sz="1200" dirty="0" smtClean="0"/>
                        <a:t/>
                      </a:r>
                      <a:br>
                        <a:rPr lang="vi-VN" sz="1200" dirty="0" smtClean="0"/>
                      </a:br>
                      <a:r>
                        <a:rPr kumimoji="0" lang="vi-VN" sz="1200" b="0" i="0" kern="1200" dirty="0" smtClean="0">
                          <a:solidFill>
                            <a:schemeClr val="dk1"/>
                          </a:solidFill>
                          <a:latin typeface="+mn-lt"/>
                          <a:ea typeface="+mn-ea"/>
                          <a:cs typeface="+mn-cs"/>
                        </a:rPr>
                        <a:t>- la începutul și la sfârșitul programului de lucru</a:t>
                      </a:r>
                      <a:r>
                        <a:rPr lang="vi-VN" sz="1200" dirty="0" smtClean="0"/>
                        <a:t/>
                      </a:r>
                      <a:br>
                        <a:rPr lang="vi-VN" sz="1200" dirty="0" smtClean="0"/>
                      </a:br>
                      <a:r>
                        <a:rPr kumimoji="0" lang="vi-VN" sz="1200" b="0" i="0" kern="1200" dirty="0" smtClean="0">
                          <a:solidFill>
                            <a:schemeClr val="dk1"/>
                          </a:solidFill>
                          <a:latin typeface="+mn-lt"/>
                          <a:ea typeface="+mn-ea"/>
                          <a:cs typeface="+mn-cs"/>
                        </a:rPr>
                        <a:t>- înainte și după utilizarea mănușilor (sterile sau nesterile)</a:t>
                      </a:r>
                      <a:r>
                        <a:rPr lang="vi-VN" sz="1200" dirty="0" smtClean="0"/>
                        <a:t/>
                      </a:r>
                      <a:br>
                        <a:rPr lang="vi-VN" sz="1200" dirty="0" smtClean="0"/>
                      </a:br>
                      <a:r>
                        <a:rPr kumimoji="0" lang="vi-VN" sz="1200" b="0" i="0" kern="1200" dirty="0" smtClean="0">
                          <a:solidFill>
                            <a:schemeClr val="dk1"/>
                          </a:solidFill>
                          <a:latin typeface="+mn-lt"/>
                          <a:ea typeface="+mn-ea"/>
                          <a:cs typeface="+mn-cs"/>
                        </a:rPr>
                        <a:t>- înainte și după activitățile de curățare</a:t>
                      </a:r>
                      <a:r>
                        <a:rPr lang="vi-VN" sz="1200" dirty="0" smtClean="0"/>
                        <a:t/>
                      </a:r>
                      <a:br>
                        <a:rPr lang="vi-VN" sz="1200" dirty="0" smtClean="0"/>
                      </a:br>
                      <a:r>
                        <a:rPr kumimoji="0" lang="vi-VN" sz="1200" b="0" i="0" kern="1200" dirty="0" smtClean="0">
                          <a:solidFill>
                            <a:schemeClr val="dk1"/>
                          </a:solidFill>
                          <a:latin typeface="+mn-lt"/>
                          <a:ea typeface="+mn-ea"/>
                          <a:cs typeface="+mn-cs"/>
                        </a:rPr>
                        <a:t>- înainte și după contactul cu pacienții</a:t>
                      </a:r>
                      <a:r>
                        <a:rPr lang="vi-VN" sz="1200" dirty="0" smtClean="0"/>
                        <a:t/>
                      </a:r>
                      <a:br>
                        <a:rPr lang="vi-VN" sz="1200" dirty="0" smtClean="0"/>
                      </a:br>
                      <a:r>
                        <a:rPr kumimoji="0" lang="vi-VN" sz="1200" b="0" i="0" kern="1200" dirty="0" smtClean="0">
                          <a:solidFill>
                            <a:schemeClr val="dk1"/>
                          </a:solidFill>
                          <a:latin typeface="+mn-lt"/>
                          <a:ea typeface="+mn-ea"/>
                          <a:cs typeface="+mn-cs"/>
                        </a:rPr>
                        <a:t>- după utilizarea grupului sanitar (WC)</a:t>
                      </a:r>
                      <a:endParaRPr lang="ro-RO" sz="1200" dirty="0"/>
                    </a:p>
                  </a:txBody>
                  <a:tcPr/>
                </a:tc>
                <a:extLst>
                  <a:ext uri="{0D108BD9-81ED-4DB2-BD59-A6C34878D82A}">
                    <a16:rowId xmlns:a16="http://schemas.microsoft.com/office/drawing/2014/main" val="10001"/>
                  </a:ext>
                </a:extLst>
              </a:tr>
              <a:tr h="2664178">
                <a:tc>
                  <a:txBody>
                    <a:bodyPr/>
                    <a:lstStyle/>
                    <a:p>
                      <a:r>
                        <a:rPr lang="ro-RO" sz="1200" dirty="0" smtClean="0"/>
                        <a:t>Interme-</a:t>
                      </a:r>
                    </a:p>
                    <a:p>
                      <a:r>
                        <a:rPr lang="ro-RO" sz="1200" dirty="0" smtClean="0"/>
                        <a:t>diar</a:t>
                      </a:r>
                      <a:endParaRPr lang="ro-RO" sz="1200" dirty="0"/>
                    </a:p>
                  </a:txBody>
                  <a:tcPr/>
                </a:tc>
                <a:tc>
                  <a:txBody>
                    <a:bodyPr/>
                    <a:lstStyle/>
                    <a:p>
                      <a:r>
                        <a:rPr kumimoji="0" lang="vi-VN" sz="1200" b="0" i="0" kern="1200" dirty="0" smtClean="0">
                          <a:solidFill>
                            <a:schemeClr val="dk1"/>
                          </a:solidFill>
                          <a:latin typeface="+mn-lt"/>
                          <a:ea typeface="+mn-ea"/>
                          <a:cs typeface="+mn-cs"/>
                        </a:rPr>
                        <a:t>spălare cu apă și săpun lichid, urmată de dezinfecția igienică a mâinilor prin frecare cu un antiseptic, de regulă pe bază de alcooli</a:t>
                      </a:r>
                      <a:r>
                        <a:rPr lang="vi-VN" sz="1200" dirty="0" smtClean="0"/>
                        <a:t/>
                      </a:r>
                      <a:br>
                        <a:rPr lang="vi-VN" sz="1200" dirty="0" smtClean="0"/>
                      </a:br>
                      <a:r>
                        <a:rPr kumimoji="0" lang="vi-VN" sz="1200" b="0" i="0" kern="1200" dirty="0" smtClean="0">
                          <a:solidFill>
                            <a:schemeClr val="dk1"/>
                          </a:solidFill>
                          <a:latin typeface="+mn-lt"/>
                          <a:ea typeface="+mn-ea"/>
                          <a:cs typeface="+mn-cs"/>
                        </a:rPr>
                        <a:t>sau</a:t>
                      </a:r>
                      <a:r>
                        <a:rPr lang="vi-VN" sz="1200" dirty="0" smtClean="0"/>
                        <a:t/>
                      </a:r>
                      <a:br>
                        <a:rPr lang="vi-VN" sz="1200" dirty="0" smtClean="0"/>
                      </a:br>
                      <a:r>
                        <a:rPr kumimoji="0" lang="vi-VN" sz="1200" b="0" i="0" kern="1200" dirty="0" smtClean="0">
                          <a:solidFill>
                            <a:schemeClr val="dk1"/>
                          </a:solidFill>
                          <a:latin typeface="+mn-lt"/>
                          <a:ea typeface="+mn-ea"/>
                          <a:cs typeface="+mn-cs"/>
                        </a:rPr>
                        <a:t>- dezinfecția igienică a mâinilor prin spălare cu apă și săpun antiseptic</a:t>
                      </a:r>
                      <a:endParaRPr lang="ro-RO" sz="1200" dirty="0"/>
                    </a:p>
                  </a:txBody>
                  <a:tcPr/>
                </a:tc>
                <a:tc>
                  <a:txBody>
                    <a:bodyPr/>
                    <a:lstStyle/>
                    <a:p>
                      <a:r>
                        <a:rPr kumimoji="0" lang="vi-VN" sz="1200" b="0" i="0" kern="1200" dirty="0" smtClean="0">
                          <a:solidFill>
                            <a:schemeClr val="dk1"/>
                          </a:solidFill>
                          <a:latin typeface="+mn-lt"/>
                          <a:ea typeface="+mn-ea"/>
                          <a:cs typeface="+mn-cs"/>
                        </a:rPr>
                        <a:t> după contactul cu un pacient septic izolat</a:t>
                      </a:r>
                      <a:r>
                        <a:rPr lang="vi-VN" sz="1200" dirty="0" smtClean="0"/>
                        <a:t/>
                      </a:r>
                      <a:br>
                        <a:rPr lang="vi-VN" sz="1200" dirty="0" smtClean="0"/>
                      </a:br>
                      <a:r>
                        <a:rPr kumimoji="0" lang="vi-VN" sz="1200" b="0" i="0" kern="1200" dirty="0" smtClean="0">
                          <a:solidFill>
                            <a:schemeClr val="dk1"/>
                          </a:solidFill>
                          <a:latin typeface="+mn-lt"/>
                          <a:ea typeface="+mn-ea"/>
                          <a:cs typeface="+mn-cs"/>
                        </a:rPr>
                        <a:t>- înainte de realizarea unei proceduri invazive</a:t>
                      </a:r>
                      <a:r>
                        <a:rPr lang="vi-VN" sz="1200" dirty="0" smtClean="0"/>
                        <a:t/>
                      </a:r>
                      <a:br>
                        <a:rPr lang="vi-VN" sz="1200" dirty="0" smtClean="0"/>
                      </a:br>
                      <a:r>
                        <a:rPr kumimoji="0" lang="vi-VN" sz="1200" b="0" i="0" kern="1200" dirty="0" smtClean="0">
                          <a:solidFill>
                            <a:schemeClr val="dk1"/>
                          </a:solidFill>
                          <a:latin typeface="+mn-lt"/>
                          <a:ea typeface="+mn-ea"/>
                          <a:cs typeface="+mn-cs"/>
                        </a:rPr>
                        <a:t>- după orice contact accidental cu sângele sau cu alte lichide biologice</a:t>
                      </a:r>
                      <a:r>
                        <a:rPr lang="vi-VN" sz="1200" dirty="0" smtClean="0"/>
                        <a:t/>
                      </a:r>
                      <a:br>
                        <a:rPr lang="vi-VN" sz="1200" dirty="0" smtClean="0"/>
                      </a:br>
                      <a:r>
                        <a:rPr kumimoji="0" lang="vi-VN" sz="1200" b="0" i="0" kern="1200" dirty="0" smtClean="0">
                          <a:solidFill>
                            <a:schemeClr val="dk1"/>
                          </a:solidFill>
                          <a:latin typeface="+mn-lt"/>
                          <a:ea typeface="+mn-ea"/>
                          <a:cs typeface="+mn-cs"/>
                        </a:rPr>
                        <a:t>- după contactul cu un pacient infectat și/sau cu obiectele din salonul acestuia</a:t>
                      </a:r>
                      <a:r>
                        <a:rPr lang="vi-VN" sz="1200" dirty="0" smtClean="0"/>
                        <a:t/>
                      </a:r>
                      <a:br>
                        <a:rPr lang="vi-VN" sz="1200" dirty="0" smtClean="0"/>
                      </a:br>
                      <a:r>
                        <a:rPr kumimoji="0" lang="vi-VN" sz="1200" b="0" i="0" kern="1200" dirty="0" smtClean="0">
                          <a:solidFill>
                            <a:schemeClr val="dk1"/>
                          </a:solidFill>
                          <a:latin typeface="+mn-lt"/>
                          <a:ea typeface="+mn-ea"/>
                          <a:cs typeface="+mn-cs"/>
                        </a:rPr>
                        <a:t>- după toate manevrele potențial contaminante</a:t>
                      </a:r>
                      <a:r>
                        <a:rPr lang="vi-VN" sz="1200" dirty="0" smtClean="0"/>
                        <a:t/>
                      </a:r>
                      <a:br>
                        <a:rPr lang="vi-VN" sz="1200" dirty="0" smtClean="0"/>
                      </a:br>
                      <a:r>
                        <a:rPr kumimoji="0" lang="vi-VN" sz="1200" b="0" i="0" kern="1200" dirty="0" smtClean="0">
                          <a:solidFill>
                            <a:schemeClr val="dk1"/>
                          </a:solidFill>
                          <a:latin typeface="+mn-lt"/>
                          <a:ea typeface="+mn-ea"/>
                          <a:cs typeface="+mn-cs"/>
                        </a:rPr>
                        <a:t>- înprofilactic</a:t>
                      </a:r>
                      <a:r>
                        <a:rPr lang="vi-VN" sz="1200" dirty="0" smtClean="0"/>
                        <a:t/>
                      </a:r>
                      <a:br>
                        <a:rPr lang="vi-VN" sz="1200" dirty="0" smtClean="0"/>
                      </a:br>
                      <a:r>
                        <a:rPr kumimoji="0" lang="vi-VN" sz="1200" b="0" i="0" kern="1200" dirty="0" smtClean="0">
                          <a:solidFill>
                            <a:schemeClr val="dk1"/>
                          </a:solidFill>
                          <a:latin typeface="+mn-lt"/>
                          <a:ea typeface="+mn-ea"/>
                          <a:cs typeface="+mn-cs"/>
                        </a:rPr>
                        <a:t>- înaintea manipulării dispozitivelor intravasculare, tuburilor de dren pleurale sau similare</a:t>
                      </a:r>
                      <a:r>
                        <a:rPr lang="vi-VN" sz="1200" dirty="0" smtClean="0"/>
                        <a:t/>
                      </a:r>
                      <a:br>
                        <a:rPr lang="vi-VN" sz="1200" dirty="0" smtClean="0"/>
                      </a:br>
                      <a:r>
                        <a:rPr kumimoji="0" lang="vi-VN" sz="1200" b="0" i="0" kern="1200" dirty="0" smtClean="0">
                          <a:solidFill>
                            <a:schemeClr val="dk1"/>
                          </a:solidFill>
                          <a:latin typeface="+mn-lt"/>
                          <a:ea typeface="+mn-ea"/>
                          <a:cs typeface="+mn-cs"/>
                        </a:rPr>
                        <a:t>- între manevrele efectuate succesiv la același pacient</a:t>
                      </a:r>
                      <a:r>
                        <a:rPr lang="vi-VN" sz="1200" dirty="0" smtClean="0"/>
                        <a:t/>
                      </a:r>
                      <a:br>
                        <a:rPr lang="vi-VN" sz="1200" dirty="0" smtClean="0"/>
                      </a:br>
                      <a:r>
                        <a:rPr kumimoji="0" lang="vi-VN" sz="1200" b="0" i="0" kern="1200" dirty="0" smtClean="0">
                          <a:solidFill>
                            <a:schemeClr val="dk1"/>
                          </a:solidFill>
                          <a:latin typeface="+mn-lt"/>
                          <a:ea typeface="+mn-ea"/>
                          <a:cs typeface="+mn-cs"/>
                        </a:rPr>
                        <a:t>- înainte și după îngrijirea plăgilorainte de contactul cu un pacient izolat</a:t>
                      </a:r>
                      <a:endParaRPr lang="ro-RO" sz="1200" dirty="0"/>
                    </a:p>
                  </a:txBody>
                  <a:tcPr/>
                </a:tc>
                <a:extLst>
                  <a:ext uri="{0D108BD9-81ED-4DB2-BD59-A6C34878D82A}">
                    <a16:rowId xmlns:a16="http://schemas.microsoft.com/office/drawing/2014/main" val="10002"/>
                  </a:ext>
                </a:extLst>
              </a:tr>
              <a:tr h="947418">
                <a:tc>
                  <a:txBody>
                    <a:bodyPr/>
                    <a:lstStyle/>
                    <a:p>
                      <a:r>
                        <a:rPr lang="ro-RO" sz="1200" dirty="0" smtClean="0"/>
                        <a:t>Maxim</a:t>
                      </a:r>
                      <a:endParaRPr lang="ro-RO" sz="1200" dirty="0"/>
                    </a:p>
                  </a:txBody>
                  <a:tcPr/>
                </a:tc>
                <a:tc>
                  <a:txBody>
                    <a:bodyPr/>
                    <a:lstStyle/>
                    <a:p>
                      <a:r>
                        <a:rPr kumimoji="0" lang="vi-VN" sz="1200" b="0" i="0" kern="1200" dirty="0" smtClean="0">
                          <a:solidFill>
                            <a:schemeClr val="dk1"/>
                          </a:solidFill>
                          <a:latin typeface="+mn-lt"/>
                          <a:ea typeface="+mn-ea"/>
                          <a:cs typeface="+mn-cs"/>
                        </a:rPr>
                        <a:t>dezinfecția chirurgicală a mâinilor prin frecare cu antiseptic pe bază de alcooli, după spălarea prealabilă cu apă sterilă și săpun antiseptic</a:t>
                      </a:r>
                      <a:endParaRPr lang="ro-RO" sz="1200" dirty="0"/>
                    </a:p>
                  </a:txBody>
                  <a:tcPr/>
                </a:tc>
                <a:tc>
                  <a:txBody>
                    <a:bodyPr/>
                    <a:lstStyle/>
                    <a:p>
                      <a:r>
                        <a:rPr kumimoji="0" lang="vi-VN" sz="1200" b="0" i="0" kern="1200" dirty="0" smtClean="0">
                          <a:solidFill>
                            <a:schemeClr val="dk1"/>
                          </a:solidFill>
                          <a:latin typeface="+mn-lt"/>
                          <a:ea typeface="+mn-ea"/>
                          <a:cs typeface="+mn-cs"/>
                        </a:rPr>
                        <a:t>- înainte de toate intervențiile chirurgicale, obstetricale</a:t>
                      </a:r>
                      <a:r>
                        <a:rPr lang="vi-VN" sz="1200" dirty="0" smtClean="0"/>
                        <a:t/>
                      </a:r>
                      <a:br>
                        <a:rPr lang="vi-VN" sz="1200" dirty="0" smtClean="0"/>
                      </a:br>
                      <a:r>
                        <a:rPr kumimoji="0" lang="vi-VN" sz="1200" b="0" i="0" kern="1200" dirty="0" smtClean="0">
                          <a:solidFill>
                            <a:schemeClr val="dk1"/>
                          </a:solidFill>
                          <a:latin typeface="+mn-lt"/>
                          <a:ea typeface="+mn-ea"/>
                          <a:cs typeface="+mn-cs"/>
                        </a:rPr>
                        <a:t>- înaintea tuturor manevrelor care necesită o asepsie de tip chirurgical</a:t>
                      </a:r>
                      <a:endParaRPr lang="ro-RO" sz="1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51511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smtClean="0"/>
              <a:t>DE RETINUT</a:t>
            </a:r>
            <a:endParaRPr lang="ro-RO" dirty="0"/>
          </a:p>
        </p:txBody>
      </p:sp>
      <p:sp>
        <p:nvSpPr>
          <p:cNvPr id="3" name="Substituent conținut 2"/>
          <p:cNvSpPr>
            <a:spLocks noGrp="1"/>
          </p:cNvSpPr>
          <p:nvPr>
            <p:ph idx="1"/>
          </p:nvPr>
        </p:nvSpPr>
        <p:spPr/>
        <p:txBody>
          <a:bodyPr/>
          <a:lstStyle/>
          <a:p>
            <a:r>
              <a:rPr lang="ro-RO" dirty="0"/>
              <a:t>Starea </a:t>
            </a:r>
            <a:r>
              <a:rPr lang="ro-RO" dirty="0" smtClean="0"/>
              <a:t>mâinilor</a:t>
            </a:r>
          </a:p>
          <a:p>
            <a:pPr>
              <a:buFontTx/>
              <a:buChar char="-"/>
            </a:pPr>
            <a:r>
              <a:rPr lang="ro-RO" dirty="0" smtClean="0"/>
              <a:t>Orice </a:t>
            </a:r>
            <a:r>
              <a:rPr lang="ro-RO" dirty="0"/>
              <a:t>tăieturi, julituri sau </a:t>
            </a:r>
            <a:r>
              <a:rPr lang="ro-RO" dirty="0" err="1"/>
              <a:t>discontinuităţi</a:t>
            </a:r>
            <a:r>
              <a:rPr lang="ro-RO" dirty="0"/>
              <a:t> ale pielii trebuie acoperite cu un plasture rezistent la apă</a:t>
            </a:r>
            <a:r>
              <a:rPr lang="ro-RO" dirty="0" smtClean="0"/>
              <a:t>;</a:t>
            </a:r>
          </a:p>
          <a:p>
            <a:pPr>
              <a:buFontTx/>
              <a:buChar char="-"/>
            </a:pPr>
            <a:r>
              <a:rPr lang="ro-RO" dirty="0" smtClean="0"/>
              <a:t> </a:t>
            </a:r>
            <a:r>
              <a:rPr lang="ro-RO" dirty="0"/>
              <a:t>Orice </a:t>
            </a:r>
            <a:r>
              <a:rPr lang="ro-RO" dirty="0" err="1"/>
              <a:t>erupţii</a:t>
            </a:r>
            <a:r>
              <a:rPr lang="ro-RO" dirty="0"/>
              <a:t> ale tegumentului mâinilor trebuie raportate.</a:t>
            </a:r>
          </a:p>
        </p:txBody>
      </p:sp>
    </p:spTree>
    <p:extLst>
      <p:ext uri="{BB962C8B-B14F-4D97-AF65-F5344CB8AC3E}">
        <p14:creationId xmlns:p14="http://schemas.microsoft.com/office/powerpoint/2010/main" val="3471887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DE RETINUT</a:t>
            </a:r>
          </a:p>
        </p:txBody>
      </p:sp>
      <p:sp>
        <p:nvSpPr>
          <p:cNvPr id="3" name="Substituent conținut 2"/>
          <p:cNvSpPr>
            <a:spLocks noGrp="1"/>
          </p:cNvSpPr>
          <p:nvPr>
            <p:ph idx="1"/>
          </p:nvPr>
        </p:nvSpPr>
        <p:spPr/>
        <p:txBody>
          <a:bodyPr>
            <a:normAutofit fontScale="92500" lnSpcReduction="20000"/>
          </a:bodyPr>
          <a:lstStyle/>
          <a:p>
            <a:r>
              <a:rPr lang="ro-RO" dirty="0"/>
              <a:t>Geluri pe bază de alcool pentru </a:t>
            </a:r>
            <a:r>
              <a:rPr lang="ro-RO" dirty="0" smtClean="0"/>
              <a:t>mâini</a:t>
            </a:r>
          </a:p>
          <a:p>
            <a:pPr>
              <a:buFontTx/>
              <a:buChar char="-"/>
            </a:pPr>
            <a:r>
              <a:rPr lang="ro-RO" dirty="0" smtClean="0"/>
              <a:t>Nu </a:t>
            </a:r>
            <a:r>
              <a:rPr lang="ro-RO" dirty="0"/>
              <a:t>trebuie folosite pe mâinile fizic murdare (în mod vizibil) și care nu sunt lipsite de murdărie și materii organice; </a:t>
            </a:r>
            <a:endParaRPr lang="ro-RO" dirty="0" smtClean="0"/>
          </a:p>
          <a:p>
            <a:pPr>
              <a:buFontTx/>
              <a:buChar char="-"/>
            </a:pPr>
            <a:r>
              <a:rPr lang="ro-RO" dirty="0" smtClean="0"/>
              <a:t>Gelurile </a:t>
            </a:r>
            <a:r>
              <a:rPr lang="ro-RO" dirty="0"/>
              <a:t>pe baza de alcool pentru mâini pot să fie folosite când este necesară </a:t>
            </a:r>
            <a:r>
              <a:rPr lang="ro-RO" dirty="0" err="1"/>
              <a:t>dezinfecţia</a:t>
            </a:r>
            <a:r>
              <a:rPr lang="ro-RO" dirty="0"/>
              <a:t> rapidă a mâinilor sau când </a:t>
            </a:r>
            <a:r>
              <a:rPr lang="ro-RO" dirty="0" err="1"/>
              <a:t>facilităţile</a:t>
            </a:r>
            <a:r>
              <a:rPr lang="ro-RO" dirty="0"/>
              <a:t> pentru spălarea mâinilor sunt limitate; </a:t>
            </a:r>
            <a:endParaRPr lang="ro-RO" dirty="0" smtClean="0"/>
          </a:p>
          <a:p>
            <a:pPr>
              <a:buFontTx/>
              <a:buChar char="-"/>
            </a:pPr>
            <a:r>
              <a:rPr lang="ro-RO" dirty="0" smtClean="0"/>
              <a:t>Acestea </a:t>
            </a:r>
            <a:r>
              <a:rPr lang="ro-RO" dirty="0"/>
              <a:t>nu trebuie folosite pe durata epidemiilor de </a:t>
            </a:r>
            <a:r>
              <a:rPr lang="ro-RO" dirty="0" err="1"/>
              <a:t>infecţii</a:t>
            </a:r>
            <a:r>
              <a:rPr lang="ro-RO" dirty="0"/>
              <a:t> gastrointestinale cu </a:t>
            </a:r>
            <a:r>
              <a:rPr lang="ro-RO" dirty="0" err="1"/>
              <a:t>Norovirus</a:t>
            </a:r>
            <a:r>
              <a:rPr lang="ro-RO" dirty="0"/>
              <a:t> sau </a:t>
            </a:r>
            <a:r>
              <a:rPr lang="ro-RO" dirty="0" err="1"/>
              <a:t>Clostridium</a:t>
            </a:r>
            <a:r>
              <a:rPr lang="ro-RO" dirty="0"/>
              <a:t> </a:t>
            </a:r>
            <a:r>
              <a:rPr lang="ro-RO" dirty="0" err="1"/>
              <a:t>difficile</a:t>
            </a:r>
            <a:r>
              <a:rPr lang="ro-RO" dirty="0"/>
              <a:t> deoarece nu sunt eficiente. </a:t>
            </a:r>
          </a:p>
        </p:txBody>
      </p:sp>
    </p:spTree>
    <p:extLst>
      <p:ext uri="{BB962C8B-B14F-4D97-AF65-F5344CB8AC3E}">
        <p14:creationId xmlns:p14="http://schemas.microsoft.com/office/powerpoint/2010/main" val="2806308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dirty="0"/>
              <a:t>DE RETINUT</a:t>
            </a:r>
          </a:p>
        </p:txBody>
      </p:sp>
      <p:sp>
        <p:nvSpPr>
          <p:cNvPr id="3" name="Substituent conținut 2"/>
          <p:cNvSpPr>
            <a:spLocks noGrp="1"/>
          </p:cNvSpPr>
          <p:nvPr>
            <p:ph idx="1"/>
          </p:nvPr>
        </p:nvSpPr>
        <p:spPr/>
        <p:txBody>
          <a:bodyPr>
            <a:normAutofit fontScale="92500" lnSpcReduction="10000"/>
          </a:bodyPr>
          <a:lstStyle/>
          <a:p>
            <a:r>
              <a:rPr lang="ro-RO" dirty="0"/>
              <a:t>Igiena mâinilor și </a:t>
            </a:r>
            <a:r>
              <a:rPr lang="ro-RO" dirty="0" err="1" smtClean="0"/>
              <a:t>pacienţii</a:t>
            </a:r>
            <a:endParaRPr lang="ro-RO" dirty="0" smtClean="0"/>
          </a:p>
          <a:p>
            <a:pPr>
              <a:buFontTx/>
              <a:buChar char="-"/>
            </a:pPr>
            <a:r>
              <a:rPr lang="ro-RO" dirty="0" err="1" smtClean="0"/>
              <a:t>Incurajaţi</a:t>
            </a:r>
            <a:r>
              <a:rPr lang="ro-RO" dirty="0" smtClean="0"/>
              <a:t> </a:t>
            </a:r>
            <a:r>
              <a:rPr lang="ro-RO" dirty="0"/>
              <a:t>și </a:t>
            </a:r>
            <a:r>
              <a:rPr lang="ro-RO" dirty="0" err="1"/>
              <a:t>ajutaţi</a:t>
            </a:r>
            <a:r>
              <a:rPr lang="ro-RO" dirty="0"/>
              <a:t> </a:t>
            </a:r>
            <a:r>
              <a:rPr lang="ro-RO" dirty="0" err="1"/>
              <a:t>pacienţii</a:t>
            </a:r>
            <a:r>
              <a:rPr lang="ro-RO" dirty="0"/>
              <a:t> să </a:t>
            </a:r>
            <a:r>
              <a:rPr lang="ro-RO" dirty="0" err="1"/>
              <a:t>îşi</a:t>
            </a:r>
            <a:r>
              <a:rPr lang="ro-RO" dirty="0"/>
              <a:t> </a:t>
            </a:r>
            <a:r>
              <a:rPr lang="ro-RO" dirty="0" err="1"/>
              <a:t>curete</a:t>
            </a:r>
            <a:r>
              <a:rPr lang="ro-RO" dirty="0"/>
              <a:t> mâinile înainte de a mânca sau bea, după folosirea toaletei sau când mâinile sunt în mod vizibil murdare</a:t>
            </a:r>
            <a:r>
              <a:rPr lang="ro-RO" dirty="0" smtClean="0"/>
              <a:t>.</a:t>
            </a:r>
          </a:p>
          <a:p>
            <a:r>
              <a:rPr lang="ro-RO" dirty="0" smtClean="0"/>
              <a:t> </a:t>
            </a:r>
            <a:r>
              <a:rPr lang="ro-RO" dirty="0"/>
              <a:t>Igiena mâinilor și </a:t>
            </a:r>
            <a:r>
              <a:rPr lang="ro-RO" dirty="0" smtClean="0"/>
              <a:t>vizitatorii</a:t>
            </a:r>
          </a:p>
          <a:p>
            <a:pPr marL="0" indent="0">
              <a:buNone/>
            </a:pPr>
            <a:r>
              <a:rPr lang="ro-RO" dirty="0"/>
              <a:t>-</a:t>
            </a:r>
            <a:r>
              <a:rPr lang="ro-RO" dirty="0" smtClean="0"/>
              <a:t> </a:t>
            </a:r>
            <a:r>
              <a:rPr lang="ro-RO" dirty="0"/>
              <a:t>Asigură informarea vizitatorilor privind tehnicile de igiena mâinilor folosind săpunul, precum și folosirea gelurilor pe baza de alcool și </a:t>
            </a:r>
            <a:r>
              <a:rPr lang="ro-RO" dirty="0" err="1"/>
              <a:t>implicaţiile</a:t>
            </a:r>
            <a:r>
              <a:rPr lang="ro-RO" dirty="0"/>
              <a:t> folosirii lor.</a:t>
            </a:r>
          </a:p>
        </p:txBody>
      </p:sp>
    </p:spTree>
    <p:extLst>
      <p:ext uri="{BB962C8B-B14F-4D97-AF65-F5344CB8AC3E}">
        <p14:creationId xmlns:p14="http://schemas.microsoft.com/office/powerpoint/2010/main" val="614791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INDICATII PENTRU IGIENA MAINILOR</a:t>
            </a:r>
            <a:endParaRPr lang="en-US" dirty="0"/>
          </a:p>
        </p:txBody>
      </p:sp>
      <p:sp>
        <p:nvSpPr>
          <p:cNvPr id="3" name="Content Placeholder 2"/>
          <p:cNvSpPr>
            <a:spLocks noGrp="1"/>
          </p:cNvSpPr>
          <p:nvPr>
            <p:ph idx="1"/>
          </p:nvPr>
        </p:nvSpPr>
        <p:spPr/>
        <p:txBody>
          <a:bodyPr>
            <a:normAutofit fontScale="70000" lnSpcReduction="20000"/>
          </a:bodyPr>
          <a:lstStyle/>
          <a:p>
            <a:r>
              <a:rPr lang="vi-VN" dirty="0" smtClean="0"/>
              <a:t>spălarea cu apă şi săpun când tegumentul este vizibil murdărit cu sânge sau cu alte fluide biologice, sau după utilizarea toaletei; </a:t>
            </a:r>
            <a:endParaRPr lang="en-US" dirty="0" smtClean="0"/>
          </a:p>
          <a:p>
            <a:r>
              <a:rPr lang="vi-VN" dirty="0" smtClean="0"/>
              <a:t>dacă se suspectează patogeni formatori de spori (inclusiv în epidemii cu C. difficile), se preferă spălatul pe mâni cu apă şi săpun; </a:t>
            </a:r>
            <a:endParaRPr lang="en-US" dirty="0" smtClean="0"/>
          </a:p>
          <a:p>
            <a:r>
              <a:rPr lang="vi-VN" dirty="0" smtClean="0"/>
              <a:t>utilizarea antisepticelor pe bază de alcool este preferată pentru antisepsia uzuală a mâinilor în toate situaţiile clinice descrise mai jos, dacă mâinile nu sunt vizibil murdărite (în lipsa preparatelor pe bază de alcool, se spală cu apă şi săpun):</a:t>
            </a:r>
            <a:endParaRPr lang="en-US" dirty="0" smtClean="0"/>
          </a:p>
          <a:p>
            <a:r>
              <a:rPr lang="vi-VN" dirty="0" smtClean="0"/>
              <a:t>înainte şi după atingerea unui bolnav; </a:t>
            </a:r>
            <a:endParaRPr lang="en-US" dirty="0" smtClean="0"/>
          </a:p>
          <a:p>
            <a:r>
              <a:rPr lang="vi-VN" dirty="0" smtClean="0"/>
              <a:t>înainte de atingerea unui dispozitiv invaziv, indiferent dacă se poartă sau nu mănuşi; </a:t>
            </a:r>
            <a:endParaRPr lang="en-US" dirty="0" smtClean="0"/>
          </a:p>
          <a:p>
            <a:pPr marL="0" indent="0">
              <a:buNone/>
            </a:pPr>
            <a:endParaRPr lang="en-US" dirty="0" smtClean="0"/>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IN în ţările dezvoltate </a:t>
            </a:r>
            <a:endParaRPr lang="en-US" dirty="0"/>
          </a:p>
        </p:txBody>
      </p:sp>
      <p:sp>
        <p:nvSpPr>
          <p:cNvPr id="3" name="Content Placeholder 2"/>
          <p:cNvSpPr>
            <a:spLocks noGrp="1"/>
          </p:cNvSpPr>
          <p:nvPr>
            <p:ph idx="1"/>
          </p:nvPr>
        </p:nvSpPr>
        <p:spPr/>
        <p:txBody>
          <a:bodyPr>
            <a:normAutofit fontScale="77500" lnSpcReduction="20000"/>
          </a:bodyPr>
          <a:lstStyle/>
          <a:p>
            <a:r>
              <a:rPr lang="vi-VN" dirty="0" smtClean="0"/>
              <a:t>Prevalenţa IN în ţările dezvoltate, variază între 3,5% şi 12%. " Incidenţa estimată în Statele Unite ale Americii (SUA) a fost de 4,5% în 2002, revenind la 9,3 infecţii/1 000 de pacienţi-zi şi 1,7 milioane de pacienţi afectaţi. “</a:t>
            </a:r>
            <a:endParaRPr lang="en-US" dirty="0" smtClean="0"/>
          </a:p>
          <a:p>
            <a:r>
              <a:rPr lang="vi-VN" dirty="0" smtClean="0"/>
              <a:t> Centrul European pentru Prevenirea şi Controlul Bolilor (ECDC) raportează o prevalenţă medie de 7,1% în ţările europene şi estimează că 4 131 000 de pacienţi sunt afectaţi anual de aproximativ 4 544 100 de episoade IN. “</a:t>
            </a:r>
            <a:endParaRPr lang="en-US" dirty="0" smtClean="0"/>
          </a:p>
          <a:p>
            <a:r>
              <a:rPr lang="vi-VN" dirty="0" smtClean="0"/>
              <a:t> Potrivit unui euro-studiu multicentric recent, proporţia de pacienţi infectaţi în UTI s-ar putea ridica la 51%, cele mai multe IN. </a:t>
            </a:r>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dirty="0"/>
              <a:t>INDICATII PENTRU IGIENA MAINILOR</a:t>
            </a:r>
            <a:endParaRPr lang="ro-RO" dirty="0"/>
          </a:p>
        </p:txBody>
      </p:sp>
      <p:sp>
        <p:nvSpPr>
          <p:cNvPr id="3" name="Substituent conținut 2"/>
          <p:cNvSpPr>
            <a:spLocks noGrp="1"/>
          </p:cNvSpPr>
          <p:nvPr>
            <p:ph idx="1"/>
          </p:nvPr>
        </p:nvSpPr>
        <p:spPr/>
        <p:txBody>
          <a:bodyPr>
            <a:normAutofit fontScale="77500" lnSpcReduction="20000"/>
          </a:bodyPr>
          <a:lstStyle/>
          <a:p>
            <a:r>
              <a:rPr lang="vi-VN" dirty="0"/>
              <a:t>după contactul cu fluidele biologice, excreţiile, mucoasele, tegumentele lezate/pansarea plăgilor; </a:t>
            </a:r>
            <a:endParaRPr lang="en-US" dirty="0"/>
          </a:p>
          <a:p>
            <a:r>
              <a:rPr lang="vi-VN" dirty="0"/>
              <a:t>la trecerea de la o parte contaminată a corpului la alta, la acelaşi pacient; </a:t>
            </a:r>
            <a:endParaRPr lang="en-US" dirty="0"/>
          </a:p>
          <a:p>
            <a:r>
              <a:rPr lang="vi-VN" dirty="0"/>
              <a:t>după contactul cu suprafeţe inerte sau obiecte (inclusiv echipament medical) din imediata vecinătate a pacientului; </a:t>
            </a:r>
            <a:endParaRPr lang="en-US" dirty="0"/>
          </a:p>
          <a:p>
            <a:r>
              <a:rPr lang="vi-VN" dirty="0"/>
              <a:t>după îndepărtarea mănuşilor sterile sau nonsterile.</a:t>
            </a:r>
            <a:endParaRPr lang="en-US" dirty="0"/>
          </a:p>
          <a:p>
            <a:r>
              <a:rPr lang="vi-VN" dirty="0"/>
              <a:t>înainte de administrarea medicaţiei sau pregătirea hranei trebuie practicată igiena cu antiseptice pe bază de alcool sau spălarea mâinilor cu apă şi săpun antimicrobian; </a:t>
            </a:r>
            <a:endParaRPr lang="en-US" dirty="0"/>
          </a:p>
          <a:p>
            <a:r>
              <a:rPr lang="vi-VN" dirty="0"/>
              <a:t>nu se utilizează concomitent şi săpun şi antiseptice.</a:t>
            </a:r>
            <a:endParaRPr lang="en-US" dirty="0"/>
          </a:p>
          <a:p>
            <a:endParaRPr lang="ro-RO" dirty="0"/>
          </a:p>
        </p:txBody>
      </p:sp>
    </p:spTree>
    <p:extLst>
      <p:ext uri="{BB962C8B-B14F-4D97-AF65-F5344CB8AC3E}">
        <p14:creationId xmlns:p14="http://schemas.microsoft.com/office/powerpoint/2010/main" val="1775096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UTILIZAREA MANUSILOR</a:t>
            </a:r>
            <a:endParaRPr lang="en-US" dirty="0"/>
          </a:p>
        </p:txBody>
      </p:sp>
      <p:sp>
        <p:nvSpPr>
          <p:cNvPr id="3" name="Content Placeholder 2"/>
          <p:cNvSpPr>
            <a:spLocks noGrp="1"/>
          </p:cNvSpPr>
          <p:nvPr>
            <p:ph idx="1"/>
          </p:nvPr>
        </p:nvSpPr>
        <p:spPr/>
        <p:txBody>
          <a:bodyPr>
            <a:noAutofit/>
          </a:bodyPr>
          <a:lstStyle/>
          <a:p>
            <a:r>
              <a:rPr lang="vi-VN" sz="2400" dirty="0" smtClean="0"/>
              <a:t>Mănuşile reduc contaminarea mâinilor, transmiterea patogenilor şi ajută la controlul infecţiilor nosocomiale, alături de alte măsuri. În schimb, utilizarea aceleeaşi perechi de mănuşi timp de câteva ore (în care se îngrijesc mai mulţi pacienţi şi se ating suprafeţe diverse) este o practică defectuoasă foarte frecventă. </a:t>
            </a:r>
            <a:endParaRPr lang="en-US" sz="2400" dirty="0" smtClean="0"/>
          </a:p>
          <a:p>
            <a:r>
              <a:rPr lang="vi-VN" sz="2400" dirty="0" smtClean="0"/>
              <a:t>Utilizarea mănuşilor nu înlocuieşte igiena mâinilor fie prin spălare, fie prin antisepsie. </a:t>
            </a:r>
            <a:endParaRPr lang="en-US" sz="2400" dirty="0" smtClean="0"/>
          </a:p>
          <a:p>
            <a:r>
              <a:rPr lang="vi-VN" sz="2400" dirty="0" smtClean="0"/>
              <a:t>Trebuie purtate când se anticipează contactul cu sângele sau alte materiale potenţial infecţioase, cu mucoasele sau tegumentele lezate. </a:t>
            </a:r>
            <a:endParaRPr lang="en-US" sz="2400" dirty="0" smtClean="0"/>
          </a:p>
          <a:p>
            <a:r>
              <a:rPr lang="vi-VN" sz="2400" dirty="0" smtClean="0"/>
              <a:t>Nu se permite purtarea aceloraşi mănuşi pentru îngrijirea mai multor pacienţi.  </a:t>
            </a:r>
            <a:endParaRPr lang="en-US"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dirty="0"/>
              <a:t>UTILIZAREA MANUSILOR</a:t>
            </a:r>
            <a:endParaRPr lang="ro-RO" dirty="0"/>
          </a:p>
        </p:txBody>
      </p:sp>
      <p:sp>
        <p:nvSpPr>
          <p:cNvPr id="3" name="Substituent conținut 2"/>
          <p:cNvSpPr>
            <a:spLocks noGrp="1"/>
          </p:cNvSpPr>
          <p:nvPr>
            <p:ph idx="1"/>
          </p:nvPr>
        </p:nvSpPr>
        <p:spPr/>
        <p:txBody>
          <a:bodyPr>
            <a:normAutofit fontScale="85000" lnSpcReduction="20000"/>
          </a:bodyPr>
          <a:lstStyle/>
          <a:p>
            <a:r>
              <a:rPr lang="vi-VN" dirty="0"/>
              <a:t>De asemenea, trebuie schimbate la trecerea de la o zonă contaminată la altă zonă a aceluiaşi pacient (incluzând tegumentele lezate, mucoasele sau dispozitivele medicale). </a:t>
            </a:r>
            <a:endParaRPr lang="en-US" dirty="0"/>
          </a:p>
          <a:p>
            <a:r>
              <a:rPr lang="vi-VN" dirty="0"/>
              <a:t>Personalul trebuie să cunoască tehnica corectă de punere/îndepărtare a mănuşilor. Spălarea sau antisepsia mâinilor trebuie efectuată înainte de luarea mănuşilor, dar şi imediat după îndepărtarea lor. </a:t>
            </a:r>
            <a:endParaRPr lang="en-US" dirty="0"/>
          </a:p>
          <a:p>
            <a:r>
              <a:rPr lang="vi-VN" dirty="0"/>
              <a:t>Dacă mănuşile sunt perforate sau tăiate, trebuie îndepărtate şi asigurată igiena mâinilor. </a:t>
            </a:r>
            <a:endParaRPr lang="en-US" dirty="0"/>
          </a:p>
          <a:p>
            <a:r>
              <a:rPr lang="vi-VN" dirty="0"/>
              <a:t>Reutilizarea mănuşilor nu este recomandată</a:t>
            </a:r>
            <a:endParaRPr lang="ro-RO" dirty="0"/>
          </a:p>
        </p:txBody>
      </p:sp>
    </p:spTree>
    <p:extLst>
      <p:ext uri="{BB962C8B-B14F-4D97-AF65-F5344CB8AC3E}">
        <p14:creationId xmlns:p14="http://schemas.microsoft.com/office/powerpoint/2010/main" val="37000862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Documents and Settings\User\Desktop\dezinfectia-corecta-a-mainilor - Copy.jpg"/>
          <p:cNvPicPr>
            <a:picLocks noChangeAspect="1" noChangeArrowheads="1"/>
          </p:cNvPicPr>
          <p:nvPr/>
        </p:nvPicPr>
        <p:blipFill>
          <a:blip r:embed="rId2"/>
          <a:srcRect/>
          <a:stretch>
            <a:fillRect/>
          </a:stretch>
        </p:blipFill>
        <p:spPr bwMode="auto">
          <a:xfrm>
            <a:off x="0" y="228600"/>
            <a:ext cx="8991599" cy="6248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fontScale="92500" lnSpcReduction="10000"/>
          </a:bodyPr>
          <a:lstStyle/>
          <a:p>
            <a:r>
              <a:rPr lang="vi-VN" dirty="0"/>
              <a:t>Aproximativ 30% dintre pacienţii UTI sunt afectaţi de cel puţin o IN, riscul crescând odată cu timpul petrecut în UTI. “</a:t>
            </a:r>
            <a:endParaRPr lang="en-US" dirty="0"/>
          </a:p>
          <a:p>
            <a:r>
              <a:rPr lang="vi-VN" dirty="0"/>
              <a:t> În medie, incidenţa cumulativă a infecţiei la pacienţii adulţi cu risc crescut este de 17,0 episoade/1000 pacienţi-zi. </a:t>
            </a:r>
            <a:endParaRPr lang="en-US" dirty="0"/>
          </a:p>
          <a:p>
            <a:r>
              <a:rPr lang="vi-VN" dirty="0"/>
              <a:t>" Frecvenţa ridicată a IN este asociată cu utilizarea dispozitivelor invazive, în special cu cateterele de perfuzie, cateterele urinare şi tubulatura de ventilare. </a:t>
            </a:r>
            <a:endParaRPr lang="en-US" dirty="0"/>
          </a:p>
          <a:p>
            <a:endParaRPr lang="ro-RO" dirty="0"/>
          </a:p>
        </p:txBody>
      </p:sp>
    </p:spTree>
    <p:extLst>
      <p:ext uri="{BB962C8B-B14F-4D97-AF65-F5344CB8AC3E}">
        <p14:creationId xmlns:p14="http://schemas.microsoft.com/office/powerpoint/2010/main" val="119982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IN în ţările în curs de dezvoltare</a:t>
            </a:r>
            <a:endParaRPr lang="en-US" dirty="0"/>
          </a:p>
        </p:txBody>
      </p:sp>
      <p:sp>
        <p:nvSpPr>
          <p:cNvPr id="3" name="Content Placeholder 2"/>
          <p:cNvSpPr>
            <a:spLocks noGrp="1"/>
          </p:cNvSpPr>
          <p:nvPr>
            <p:ph idx="1"/>
          </p:nvPr>
        </p:nvSpPr>
        <p:spPr/>
        <p:txBody>
          <a:bodyPr>
            <a:normAutofit/>
          </a:bodyPr>
          <a:lstStyle/>
          <a:p>
            <a:r>
              <a:rPr lang="vi-VN" dirty="0" smtClean="0"/>
              <a:t>Prevalenţa IN în ţările cu venituri mici sau mijlocii variază între 5,7% şi 19,1%. </a:t>
            </a:r>
            <a:endParaRPr lang="en-US" dirty="0" smtClean="0"/>
          </a:p>
          <a:p>
            <a:r>
              <a:rPr lang="vi-VN" dirty="0" smtClean="0"/>
              <a:t>În UTI ponderea pacienţilor cu IN variază de la 4,4% la 88,9%, cu o frecvenţă globală a infecţiilor care se ridică la 42,7 episoade/1000 pacienţi-zi, de aproape trei ori mai mare decât în ​ţările cu venituri mari. </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conținut 2"/>
          <p:cNvSpPr>
            <a:spLocks noGrp="1"/>
          </p:cNvSpPr>
          <p:nvPr>
            <p:ph idx="1"/>
          </p:nvPr>
        </p:nvSpPr>
        <p:spPr/>
        <p:txBody>
          <a:bodyPr>
            <a:normAutofit fontScale="92500" lnSpcReduction="10000"/>
          </a:bodyPr>
          <a:lstStyle/>
          <a:p>
            <a:r>
              <a:rPr lang="vi-VN" dirty="0"/>
              <a:t>Frecvenţa IN asociate cu utilizarea dispozitivelor invazive poate fi de până la 19 ori mai mare decât datele raportate de Germania şi SUA. ! </a:t>
            </a:r>
            <a:endParaRPr lang="en-US" dirty="0"/>
          </a:p>
          <a:p>
            <a:r>
              <a:rPr lang="vi-VN" dirty="0"/>
              <a:t>În ţările în curs de dezvoltare 4% până la 56% dintre decese printre copiii născuţi în spital sunt cauzate de IN în perioada neonatală; în ţările mai puţin dezvoltate din Asia de Sud-Est şi Africa Sub-Sahariană acest procent se ridică la 75%. </a:t>
            </a:r>
            <a:endParaRPr lang="en-US" dirty="0"/>
          </a:p>
          <a:p>
            <a:endParaRPr lang="ro-RO" dirty="0"/>
          </a:p>
        </p:txBody>
      </p:sp>
    </p:spTree>
    <p:extLst>
      <p:ext uri="{BB962C8B-B14F-4D97-AF65-F5344CB8AC3E}">
        <p14:creationId xmlns:p14="http://schemas.microsoft.com/office/powerpoint/2010/main" val="293134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a:t>Factori ce pot cauza IN indiferent de resursele disponibile</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vi-VN" dirty="0" smtClean="0"/>
              <a:t> " utilizarea prelungită şi improprie a dispozitivelor invazive şi a antibioticelor;</a:t>
            </a:r>
            <a:endParaRPr lang="en-US" dirty="0" smtClean="0"/>
          </a:p>
          <a:p>
            <a:r>
              <a:rPr lang="vi-VN" dirty="0" smtClean="0"/>
              <a:t> " procedurile chirurgicale complexe, cu risc ridicat;</a:t>
            </a:r>
            <a:endParaRPr lang="en-US" dirty="0" smtClean="0"/>
          </a:p>
          <a:p>
            <a:r>
              <a:rPr lang="vi-VN" dirty="0" smtClean="0"/>
              <a:t> " imuno-supresia şi alte afectări severe ale pacientului;</a:t>
            </a:r>
            <a:endParaRPr lang="en-US" dirty="0" smtClean="0"/>
          </a:p>
          <a:p>
            <a:r>
              <a:rPr lang="vi-VN" dirty="0" smtClean="0"/>
              <a:t> " aplicarea improprie a măsurilor standard de prevenţie şi izolare.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vi-VN" dirty="0"/>
              <a:t>Factori specifici instituţiilor sanitare cu resurse limitate:</a:t>
            </a:r>
            <a:r>
              <a:rPr lang="en-US" dirty="0"/>
              <a:t/>
            </a:r>
            <a:br>
              <a:rPr lang="en-US" dirty="0"/>
            </a:br>
            <a:endParaRPr lang="ro-RO" dirty="0"/>
          </a:p>
        </p:txBody>
      </p:sp>
      <p:sp>
        <p:nvSpPr>
          <p:cNvPr id="3" name="Substituent conținut 2"/>
          <p:cNvSpPr>
            <a:spLocks noGrp="1"/>
          </p:cNvSpPr>
          <p:nvPr>
            <p:ph idx="1"/>
          </p:nvPr>
        </p:nvSpPr>
        <p:spPr/>
        <p:txBody>
          <a:bodyPr>
            <a:normAutofit fontScale="85000" lnSpcReduction="10000"/>
          </a:bodyPr>
          <a:lstStyle/>
          <a:p>
            <a:pPr>
              <a:buNone/>
            </a:pPr>
            <a:r>
              <a:rPr lang="vi-VN" dirty="0"/>
              <a:t>" condiţii inadecvate de igienă şi gestionare a deşeurilor;</a:t>
            </a:r>
            <a:endParaRPr lang="en-US" dirty="0"/>
          </a:p>
          <a:p>
            <a:pPr>
              <a:buNone/>
            </a:pPr>
            <a:r>
              <a:rPr lang="vi-VN" dirty="0"/>
              <a:t> " infrastructură slabă; " echipamente insuficiente; </a:t>
            </a:r>
            <a:endParaRPr lang="en-US" dirty="0"/>
          </a:p>
          <a:p>
            <a:pPr>
              <a:buNone/>
            </a:pPr>
            <a:r>
              <a:rPr lang="vi-VN" dirty="0"/>
              <a:t>" lipsa de personal; " suprapopularea spitalelor;</a:t>
            </a:r>
            <a:endParaRPr lang="en-US" dirty="0"/>
          </a:p>
          <a:p>
            <a:pPr>
              <a:buNone/>
            </a:pPr>
            <a:r>
              <a:rPr lang="vi-VN" dirty="0"/>
              <a:t> " slaba cunoaştere şi aplicare a măsurilor de bază privind controlul infecţiilor;</a:t>
            </a:r>
            <a:endParaRPr lang="en-US" dirty="0"/>
          </a:p>
          <a:p>
            <a:pPr>
              <a:buNone/>
            </a:pPr>
            <a:r>
              <a:rPr lang="vi-VN" dirty="0"/>
              <a:t> " lipsa de cunoştinţe privind siguranţa transfuziilor şi a injecţiilor;</a:t>
            </a:r>
            <a:endParaRPr lang="en-US" dirty="0"/>
          </a:p>
          <a:p>
            <a:pPr>
              <a:buNone/>
            </a:pPr>
            <a:r>
              <a:rPr lang="vi-VN" dirty="0"/>
              <a:t> " absenţa unor politici şi ghiduri specifice pe plan local şi naţional</a:t>
            </a:r>
            <a:endParaRPr lang="ro-RO" dirty="0"/>
          </a:p>
        </p:txBody>
      </p:sp>
    </p:spTree>
    <p:extLst>
      <p:ext uri="{BB962C8B-B14F-4D97-AF65-F5344CB8AC3E}">
        <p14:creationId xmlns:p14="http://schemas.microsoft.com/office/powerpoint/2010/main" val="3452803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2572</Words>
  <Application>Microsoft Office PowerPoint</Application>
  <PresentationFormat>Expunere pe ecran (4:3)</PresentationFormat>
  <Paragraphs>164</Paragraphs>
  <Slides>43</Slides>
  <Notes>0</Notes>
  <HiddenSlides>0</HiddenSlides>
  <MMClips>0</MMClips>
  <ScaleCrop>false</ScaleCrop>
  <HeadingPairs>
    <vt:vector size="6" baseType="variant">
      <vt:variant>
        <vt:lpstr>Fonturi utilizate</vt:lpstr>
      </vt:variant>
      <vt:variant>
        <vt:i4>3</vt:i4>
      </vt:variant>
      <vt:variant>
        <vt:lpstr>Temă</vt:lpstr>
      </vt:variant>
      <vt:variant>
        <vt:i4>1</vt:i4>
      </vt:variant>
      <vt:variant>
        <vt:lpstr>Titluri diapozitive</vt:lpstr>
      </vt:variant>
      <vt:variant>
        <vt:i4>43</vt:i4>
      </vt:variant>
    </vt:vector>
  </HeadingPairs>
  <TitlesOfParts>
    <vt:vector size="47" baseType="lpstr">
      <vt:lpstr>Arial</vt:lpstr>
      <vt:lpstr>Calibri</vt:lpstr>
      <vt:lpstr>Times New Roman</vt:lpstr>
      <vt:lpstr>Office Theme</vt:lpstr>
      <vt:lpstr>IGIENA MAINILOR </vt:lpstr>
      <vt:lpstr>Date şi fapte globale privind IAAM</vt:lpstr>
      <vt:lpstr>Prezentare PowerPoint</vt:lpstr>
      <vt:lpstr>IN în ţările dezvoltate </vt:lpstr>
      <vt:lpstr>Prezentare PowerPoint</vt:lpstr>
      <vt:lpstr>IN în ţările în curs de dezvoltare</vt:lpstr>
      <vt:lpstr>Prezentare PowerPoint</vt:lpstr>
      <vt:lpstr>Factori ce pot cauza IN indiferent de resursele disponibile</vt:lpstr>
      <vt:lpstr>Factori specifici instituţiilor sanitare cu resurse limitate: </vt:lpstr>
      <vt:lpstr>Soluţiile recomandate de OMS</vt:lpstr>
      <vt:lpstr>Soluţiile recomandate de OMS</vt:lpstr>
      <vt:lpstr>IGIENA MAINILOR IN SPITALE</vt:lpstr>
      <vt:lpstr>Prezentare PowerPoint</vt:lpstr>
      <vt:lpstr>Prezentare PowerPoint</vt:lpstr>
      <vt:lpstr>Prezentare PowerPoint</vt:lpstr>
      <vt:lpstr>Prezentare PowerPoint</vt:lpstr>
      <vt:lpstr>Prezentare PowerPoint</vt:lpstr>
      <vt:lpstr>Igiena mainilor</vt:lpstr>
      <vt:lpstr>Prezentare PowerPoint</vt:lpstr>
      <vt:lpstr>Igiena mainilor</vt:lpstr>
      <vt:lpstr>Complianta personalului medical </vt:lpstr>
      <vt:lpstr>Igiena mâinilor poate fi efectuată prin spălare cu apă şi săpun sau antiseptice pe bază de alcool. </vt:lpstr>
      <vt:lpstr>Prezentare PowerPoint</vt:lpstr>
      <vt:lpstr>Prezentare PowerPoint</vt:lpstr>
      <vt:lpstr>În cazul îngrijirii unui pacient cu tulpini multirezistente, se preferă utilizarea unui antiseptic în locul spălării cu apă şi săpun.  Dar nu trebuie uitat că anumite bacterii cu rezistenţă intrinsecă pot fi rezistente la unele antiseptice (ex: Pseudomonas aeruginosa).  Soluţiile alcoolice nu distrug Clostridium difficile!  De asemenea, tulpinile pot deveni rezistente după o perioadă de folosire sistematică, fapt pentru care se recomandă rotaţia produselor.</vt:lpstr>
      <vt:lpstr>5 MOMENTE IMPORTANTE  PENTRU IGIENA MÂINILOR </vt:lpstr>
      <vt:lpstr>5 MOMENTE IMPORTANTE  PENTRU IGIENA MÂINILOR </vt:lpstr>
      <vt:lpstr>Adiţional la lista de mai sus, spălarea mâinilor este importantă: </vt:lpstr>
      <vt:lpstr>Tehnica spălării mâinilor </vt:lpstr>
      <vt:lpstr>Tehnica spălării mâinilor </vt:lpstr>
      <vt:lpstr>Tehnica spălării mâinilor </vt:lpstr>
      <vt:lpstr>Tehnica spălării mâinilor </vt:lpstr>
      <vt:lpstr>Igiena mâinilor</vt:lpstr>
      <vt:lpstr>Prezentare PowerPoint</vt:lpstr>
      <vt:lpstr>Procedurile recomandate pentru dezinfecția mâinilor în funcție de nivelul de risc</vt:lpstr>
      <vt:lpstr>DE RETINUT</vt:lpstr>
      <vt:lpstr>DE RETINUT</vt:lpstr>
      <vt:lpstr>DE RETINUT</vt:lpstr>
      <vt:lpstr>INDICATII PENTRU IGIENA MAINILOR</vt:lpstr>
      <vt:lpstr>INDICATII PENTRU IGIENA MAINILOR</vt:lpstr>
      <vt:lpstr>UTILIZAREA MANUSILOR</vt:lpstr>
      <vt:lpstr>UTILIZAREA MANUSILOR</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Nosocomiale</dc:creator>
  <cp:lastModifiedBy>WINDOWS</cp:lastModifiedBy>
  <cp:revision>26</cp:revision>
  <dcterms:created xsi:type="dcterms:W3CDTF">2018-10-30T07:24:11Z</dcterms:created>
  <dcterms:modified xsi:type="dcterms:W3CDTF">2021-04-23T05:31:39Z</dcterms:modified>
</cp:coreProperties>
</file>