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77" r:id="rId4"/>
    <p:sldId id="278" r:id="rId5"/>
    <p:sldId id="279" r:id="rId6"/>
    <p:sldId id="280" r:id="rId7"/>
    <p:sldId id="281" r:id="rId8"/>
    <p:sldId id="282" r:id="rId9"/>
    <p:sldId id="302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0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F431A-8A92-441D-AE5B-90543BBE8B58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1D68-D1C2-4BCC-A74A-11031B82CF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F431A-8A92-441D-AE5B-90543BBE8B58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1D68-D1C2-4BCC-A74A-11031B82CF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F431A-8A92-441D-AE5B-90543BBE8B58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1D68-D1C2-4BCC-A74A-11031B82CF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F431A-8A92-441D-AE5B-90543BBE8B58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1D68-D1C2-4BCC-A74A-11031B82CF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F431A-8A92-441D-AE5B-90543BBE8B58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1D68-D1C2-4BCC-A74A-11031B82CF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F431A-8A92-441D-AE5B-90543BBE8B58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1D68-D1C2-4BCC-A74A-11031B82CF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F431A-8A92-441D-AE5B-90543BBE8B58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1D68-D1C2-4BCC-A74A-11031B82CF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F431A-8A92-441D-AE5B-90543BBE8B58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1D68-D1C2-4BCC-A74A-11031B82CF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F431A-8A92-441D-AE5B-90543BBE8B58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1D68-D1C2-4BCC-A74A-11031B82CF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F431A-8A92-441D-AE5B-90543BBE8B58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1D68-D1C2-4BCC-A74A-11031B82CF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F431A-8A92-441D-AE5B-90543BBE8B58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1D68-D1C2-4BCC-A74A-11031B82CF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EF431A-8A92-441D-AE5B-90543BBE8B58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A1D68-D1C2-4BCC-A74A-11031B82CF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IMUNOPROFILA</a:t>
            </a:r>
            <a:r>
              <a:rPr lang="ro-RO" dirty="0" smtClean="0"/>
              <a:t>XIA PASIVA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REACTII ADVERSE TARDIVE</a:t>
            </a:r>
            <a:endParaRPr lang="ro-RO" dirty="0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o-RO" dirty="0"/>
              <a:t>1. Fenomenul </a:t>
            </a:r>
            <a:r>
              <a:rPr lang="ro-RO" dirty="0" err="1"/>
              <a:t>Arthus</a:t>
            </a:r>
            <a:r>
              <a:rPr lang="ro-RO" dirty="0"/>
              <a:t> - este o </a:t>
            </a:r>
            <a:r>
              <a:rPr lang="ro-RO" dirty="0" err="1"/>
              <a:t>reacţie</a:t>
            </a:r>
            <a:r>
              <a:rPr lang="ro-RO" dirty="0"/>
              <a:t> de sensibilizare locală, prin </a:t>
            </a:r>
            <a:r>
              <a:rPr lang="ro-RO" dirty="0" err="1"/>
              <a:t>intervenţia</a:t>
            </a:r>
            <a:r>
              <a:rPr lang="ro-RO" dirty="0"/>
              <a:t> complexelor imune circulante, apărute ca urmare a reinjectării serului în </a:t>
            </a:r>
            <a:r>
              <a:rPr lang="ro-RO" dirty="0" err="1"/>
              <a:t>acelaşi</a:t>
            </a:r>
            <a:r>
              <a:rPr lang="ro-RO" dirty="0"/>
              <a:t> loc, la intervale scurte. Se manifestă printr-o congestie locală cu </a:t>
            </a:r>
            <a:r>
              <a:rPr lang="ro-RO" dirty="0" err="1"/>
              <a:t>evoluţie</a:t>
            </a:r>
            <a:r>
              <a:rPr lang="ro-RO" dirty="0"/>
              <a:t>, uneori, spre necroză </a:t>
            </a:r>
            <a:r>
              <a:rPr lang="ro-RO" dirty="0" err="1"/>
              <a:t>şi</a:t>
            </a:r>
            <a:r>
              <a:rPr lang="ro-RO" dirty="0"/>
              <a:t> gangrenă. </a:t>
            </a:r>
            <a:endParaRPr lang="ro-RO" dirty="0" smtClean="0"/>
          </a:p>
          <a:p>
            <a:r>
              <a:rPr lang="ro-RO" dirty="0" smtClean="0"/>
              <a:t>2</a:t>
            </a:r>
            <a:r>
              <a:rPr lang="ro-RO" dirty="0"/>
              <a:t>. </a:t>
            </a:r>
            <a:r>
              <a:rPr lang="ro-RO" dirty="0" err="1"/>
              <a:t>Reacţiile</a:t>
            </a:r>
            <a:r>
              <a:rPr lang="ro-RO" dirty="0"/>
              <a:t> serice accelerate - apar după 2-5 zile de la seroterapie, cu o simptomatologie asemănătoare cu cea a bolii serului; </a:t>
            </a:r>
            <a:endParaRPr lang="ro-RO" dirty="0" smtClean="0"/>
          </a:p>
          <a:p>
            <a:r>
              <a:rPr lang="ro-RO" dirty="0" smtClean="0"/>
              <a:t>3</a:t>
            </a:r>
            <a:r>
              <a:rPr lang="ro-RO" dirty="0"/>
              <a:t>. Boala serului - se manifestă după 6-12 zile de la administrarea serului, prin </a:t>
            </a:r>
            <a:r>
              <a:rPr lang="ro-RO" dirty="0" err="1"/>
              <a:t>subfebrilităţi</a:t>
            </a:r>
            <a:r>
              <a:rPr lang="ro-RO" dirty="0"/>
              <a:t>, </a:t>
            </a:r>
            <a:r>
              <a:rPr lang="ro-RO" dirty="0" err="1"/>
              <a:t>erupţii</a:t>
            </a:r>
            <a:r>
              <a:rPr lang="ro-RO" dirty="0"/>
              <a:t> </a:t>
            </a:r>
            <a:r>
              <a:rPr lang="ro-RO" dirty="0" err="1"/>
              <a:t>urticariene</a:t>
            </a:r>
            <a:r>
              <a:rPr lang="ro-RO" dirty="0"/>
              <a:t>, edeme la nivelul </a:t>
            </a:r>
            <a:r>
              <a:rPr lang="ro-RO" dirty="0" err="1"/>
              <a:t>feţei</a:t>
            </a:r>
            <a:r>
              <a:rPr lang="ro-RO" dirty="0"/>
              <a:t>, edem </a:t>
            </a:r>
            <a:r>
              <a:rPr lang="ro-RO" dirty="0" err="1"/>
              <a:t>glotic</a:t>
            </a:r>
            <a:r>
              <a:rPr lang="ro-RO" dirty="0"/>
              <a:t>, artralgii, nevrite, consecutiv formării anticorpilor antiser </a:t>
            </a:r>
            <a:r>
              <a:rPr lang="ro-RO" dirty="0" err="1"/>
              <a:t>şi</a:t>
            </a:r>
            <a:r>
              <a:rPr lang="ro-RO" dirty="0"/>
              <a:t> a complexelor imune antigen-anticorp. Se tratează cu antitermice, antihistaminice, analgezice iar în formele severe se instituie cure scurte de corticoizi</a:t>
            </a:r>
            <a:r>
              <a:rPr lang="ro-RO" dirty="0" smtClean="0"/>
              <a:t>.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37903274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IMUNOGLOBULINE TOTALE</a:t>
            </a:r>
            <a:endParaRPr lang="ro-RO" dirty="0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dirty="0"/>
              <a:t>Sunt </a:t>
            </a:r>
            <a:r>
              <a:rPr lang="ro-RO" dirty="0" err="1"/>
              <a:t>soluţii</a:t>
            </a:r>
            <a:r>
              <a:rPr lang="ro-RO" dirty="0"/>
              <a:t> sterile ce </a:t>
            </a:r>
            <a:r>
              <a:rPr lang="ro-RO" dirty="0" err="1"/>
              <a:t>conţin</a:t>
            </a:r>
            <a:r>
              <a:rPr lang="ro-RO" dirty="0"/>
              <a:t> imunoglobuline umane G, cuprinzând întregul spectru de </a:t>
            </a:r>
            <a:r>
              <a:rPr lang="ro-RO" dirty="0" err="1"/>
              <a:t>infecţii</a:t>
            </a:r>
            <a:r>
              <a:rPr lang="ro-RO" dirty="0"/>
              <a:t> </a:t>
            </a:r>
            <a:r>
              <a:rPr lang="ro-RO" dirty="0" err="1"/>
              <a:t>şi</a:t>
            </a:r>
            <a:r>
              <a:rPr lang="ro-RO" dirty="0"/>
              <a:t> imunizări prin care au trecut persoanele donatoare. </a:t>
            </a:r>
            <a:endParaRPr lang="ro-RO" dirty="0" smtClean="0"/>
          </a:p>
          <a:p>
            <a:r>
              <a:rPr lang="ro-RO" dirty="0" smtClean="0"/>
              <a:t>Plasma </a:t>
            </a:r>
            <a:r>
              <a:rPr lang="ro-RO" dirty="0"/>
              <a:t>se colectează de la zeci sau sute de donori, ce obligatoriu trebuie să fie negativi pentru virusul </a:t>
            </a:r>
            <a:r>
              <a:rPr lang="ro-RO" dirty="0" err="1"/>
              <a:t>hepatitic</a:t>
            </a:r>
            <a:r>
              <a:rPr lang="ro-RO" dirty="0"/>
              <a:t> B, C sau HIV</a:t>
            </a:r>
          </a:p>
        </p:txBody>
      </p:sp>
    </p:spTree>
    <p:extLst>
      <p:ext uri="{BB962C8B-B14F-4D97-AF65-F5344CB8AC3E}">
        <p14:creationId xmlns:p14="http://schemas.microsoft.com/office/powerpoint/2010/main" val="21121200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ADMINISTRARE</a:t>
            </a:r>
            <a:endParaRPr lang="ro-RO" dirty="0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o-RO" dirty="0" smtClean="0"/>
              <a:t>In </a:t>
            </a:r>
            <a:r>
              <a:rPr lang="ro-RO" dirty="0"/>
              <a:t>profilaxia rujeolei se recomanda administrarea intramusculară a 0,2-0,4 ml/kg corp, în primele 3-4 zile după un contact infectant, doar persoanelor receptive sub vârsta vaccinabilă sau cu </a:t>
            </a:r>
            <a:r>
              <a:rPr lang="ro-RO" dirty="0" err="1"/>
              <a:t>contraindicaţii</a:t>
            </a:r>
            <a:r>
              <a:rPr lang="ro-RO" dirty="0"/>
              <a:t> </a:t>
            </a:r>
            <a:r>
              <a:rPr lang="ro-RO" dirty="0" err="1"/>
              <a:t>faţă</a:t>
            </a:r>
            <a:r>
              <a:rPr lang="ro-RO" dirty="0"/>
              <a:t> de vaccinarea antirujeolică (hipersensibilitate la proteina de ou, </a:t>
            </a:r>
            <a:r>
              <a:rPr lang="ro-RO" dirty="0" err="1"/>
              <a:t>imunodeficienţe</a:t>
            </a:r>
            <a:r>
              <a:rPr lang="ro-RO" dirty="0"/>
              <a:t>). Imunitatea este imediată </a:t>
            </a:r>
            <a:r>
              <a:rPr lang="ro-RO" dirty="0" err="1"/>
              <a:t>şi</a:t>
            </a:r>
            <a:r>
              <a:rPr lang="ro-RO" dirty="0"/>
              <a:t> durează 3-4 </a:t>
            </a:r>
            <a:r>
              <a:rPr lang="ro-RO" dirty="0" smtClean="0"/>
              <a:t>săptămâni.</a:t>
            </a:r>
          </a:p>
          <a:p>
            <a:r>
              <a:rPr lang="ro-RO" dirty="0" smtClean="0"/>
              <a:t>În </a:t>
            </a:r>
            <a:r>
              <a:rPr lang="ro-RO" dirty="0"/>
              <a:t>profilaxia hepatitei virale de tip A se utilizează doze intramusculare de 0,02-0,06 ml/kg corp, în primele 2 săptămâni după contactul infectant (la membrii de familie, persoane cu </a:t>
            </a:r>
            <a:r>
              <a:rPr lang="ro-RO" dirty="0" err="1"/>
              <a:t>deficienţe</a:t>
            </a:r>
            <a:r>
              <a:rPr lang="ro-RO" dirty="0"/>
              <a:t> mentale </a:t>
            </a:r>
            <a:r>
              <a:rPr lang="ro-RO" dirty="0" err="1"/>
              <a:t>instituţionalizate</a:t>
            </a:r>
            <a:r>
              <a:rPr lang="ro-RO" dirty="0"/>
              <a:t>). Se instalează o </a:t>
            </a:r>
            <a:r>
              <a:rPr lang="ro-RO" dirty="0" err="1"/>
              <a:t>protecţie</a:t>
            </a:r>
            <a:r>
              <a:rPr lang="ro-RO" dirty="0"/>
              <a:t> eficientă timp de 3-5 luni, în 70-85% din cazuri. </a:t>
            </a:r>
          </a:p>
        </p:txBody>
      </p:sp>
    </p:spTree>
    <p:extLst>
      <p:ext uri="{BB962C8B-B14F-4D97-AF65-F5344CB8AC3E}">
        <p14:creationId xmlns:p14="http://schemas.microsoft.com/office/powerpoint/2010/main" val="15329821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o-RO" dirty="0"/>
              <a:t>Imunoglobulinele totale pot fi administrate </a:t>
            </a:r>
            <a:r>
              <a:rPr lang="ro-RO" dirty="0" err="1"/>
              <a:t>şi</a:t>
            </a:r>
            <a:r>
              <a:rPr lang="ro-RO" dirty="0"/>
              <a:t> înainte de expunere, în profilaxia </a:t>
            </a:r>
            <a:r>
              <a:rPr lang="ro-RO" dirty="0" err="1"/>
              <a:t>turiştilor</a:t>
            </a:r>
            <a:r>
              <a:rPr lang="ro-RO" dirty="0"/>
              <a:t> receptivi ce preconizează deplasări </a:t>
            </a:r>
            <a:r>
              <a:rPr lang="ro-RO" dirty="0" smtClean="0"/>
              <a:t>de </a:t>
            </a:r>
            <a:r>
              <a:rPr lang="ro-RO" dirty="0"/>
              <a:t>peste 2 săptămâni în zone endemice pentru VHA (în special sugarilor, vârstnicilor, </a:t>
            </a:r>
            <a:r>
              <a:rPr lang="ro-RO" dirty="0" err="1"/>
              <a:t>imunodepresaţilor</a:t>
            </a:r>
            <a:r>
              <a:rPr lang="ro-RO" dirty="0"/>
              <a:t>, persoanelor cu boli hepatice cronice sau alte </a:t>
            </a:r>
            <a:r>
              <a:rPr lang="ro-RO" dirty="0" err="1"/>
              <a:t>comorbidităţi</a:t>
            </a:r>
            <a:r>
              <a:rPr lang="ro-RO" dirty="0"/>
              <a:t> cronice). </a:t>
            </a:r>
            <a:endParaRPr lang="ro-RO" dirty="0" smtClean="0"/>
          </a:p>
          <a:p>
            <a:r>
              <a:rPr lang="ro-RO" dirty="0" smtClean="0"/>
              <a:t>Persoanele </a:t>
            </a:r>
            <a:r>
              <a:rPr lang="ro-RO" dirty="0"/>
              <a:t>cu deficit de </a:t>
            </a:r>
            <a:r>
              <a:rPr lang="ro-RO" dirty="0" err="1"/>
              <a:t>IgA</a:t>
            </a:r>
            <a:r>
              <a:rPr lang="ro-RO" dirty="0"/>
              <a:t> au </a:t>
            </a:r>
            <a:r>
              <a:rPr lang="ro-RO" dirty="0" err="1"/>
              <a:t>contraindicaţie</a:t>
            </a:r>
            <a:r>
              <a:rPr lang="ro-RO" dirty="0"/>
              <a:t> pentru aceste imunoglobuline, pentru că există riscul </a:t>
            </a:r>
            <a:r>
              <a:rPr lang="ro-RO" dirty="0" err="1"/>
              <a:t>apariţiei</a:t>
            </a:r>
            <a:r>
              <a:rPr lang="ro-RO" dirty="0"/>
              <a:t> </a:t>
            </a:r>
            <a:r>
              <a:rPr lang="ro-RO" dirty="0" err="1"/>
              <a:t>şocului</a:t>
            </a:r>
            <a:r>
              <a:rPr lang="ro-RO" dirty="0"/>
              <a:t> anafilactic</a:t>
            </a:r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42501475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o-RO" dirty="0"/>
              <a:t>Imunoglobulinele de tip </a:t>
            </a:r>
            <a:r>
              <a:rPr lang="ro-RO" dirty="0" err="1"/>
              <a:t>Ig</a:t>
            </a:r>
            <a:r>
              <a:rPr lang="ro-RO" dirty="0"/>
              <a:t> G </a:t>
            </a:r>
            <a:r>
              <a:rPr lang="ro-RO" dirty="0" err="1"/>
              <a:t>monomeric</a:t>
            </a:r>
            <a:r>
              <a:rPr lang="ro-RO" dirty="0"/>
              <a:t> cu administrare intravenoasă, sunt utilizate în terapia de </a:t>
            </a:r>
            <a:r>
              <a:rPr lang="ro-RO" dirty="0" err="1"/>
              <a:t>substituţie</a:t>
            </a:r>
            <a:r>
              <a:rPr lang="ro-RO" dirty="0"/>
              <a:t> a </a:t>
            </a:r>
            <a:r>
              <a:rPr lang="ro-RO" dirty="0" err="1"/>
              <a:t>imunodeficienţelor</a:t>
            </a:r>
            <a:r>
              <a:rPr lang="ro-RO" dirty="0"/>
              <a:t> (</a:t>
            </a:r>
            <a:r>
              <a:rPr lang="ro-RO" dirty="0" err="1"/>
              <a:t>hipogamaglobulinemia</a:t>
            </a:r>
            <a:r>
              <a:rPr lang="ro-RO" dirty="0"/>
              <a:t> congenitală, </a:t>
            </a:r>
            <a:r>
              <a:rPr lang="ro-RO" dirty="0" err="1"/>
              <a:t>infecţia</a:t>
            </a:r>
            <a:r>
              <a:rPr lang="ro-RO" dirty="0"/>
              <a:t> HIV), în boli autoimune (purpură </a:t>
            </a:r>
            <a:r>
              <a:rPr lang="ro-RO" dirty="0" err="1"/>
              <a:t>trombocitopenică</a:t>
            </a:r>
            <a:r>
              <a:rPr lang="ro-RO" dirty="0"/>
              <a:t> idiopatică) sau în tratamentul unor boli severe cu imunosupresie </a:t>
            </a:r>
            <a:r>
              <a:rPr lang="ro-RO" dirty="0" err="1"/>
              <a:t>intrainfecţioasă</a:t>
            </a:r>
            <a:r>
              <a:rPr lang="ro-RO" dirty="0"/>
              <a:t> (septicemii, meningite, pneumonii). Doză este de 200-400 mg/kg corp, în perfuzie lentă</a:t>
            </a:r>
            <a:r>
              <a:rPr lang="ro-RO" dirty="0" smtClean="0"/>
              <a:t>.</a:t>
            </a:r>
          </a:p>
          <a:p>
            <a:r>
              <a:rPr lang="ro-RO" dirty="0" smtClean="0"/>
              <a:t> </a:t>
            </a:r>
            <a:r>
              <a:rPr lang="ro-RO" dirty="0"/>
              <a:t>Un astfel de preparat este </a:t>
            </a:r>
            <a:r>
              <a:rPr lang="ro-RO" dirty="0" err="1"/>
              <a:t>Octgam</a:t>
            </a:r>
            <a:r>
              <a:rPr lang="ro-RO" dirty="0"/>
              <a:t> (</a:t>
            </a:r>
            <a:r>
              <a:rPr lang="ro-RO" dirty="0" err="1"/>
              <a:t>Octapharma</a:t>
            </a:r>
            <a:r>
              <a:rPr lang="ro-RO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952107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IMUNOGLOBULINE SPECIFICE</a:t>
            </a:r>
            <a:endParaRPr lang="ro-RO" dirty="0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dirty="0" err="1"/>
              <a:t>Conţin</a:t>
            </a:r>
            <a:r>
              <a:rPr lang="ro-RO" dirty="0"/>
              <a:t> anticorpi umani specifici împotriva unui anumit microorganism sau a unui anumit determinant antigenic. </a:t>
            </a:r>
            <a:endParaRPr lang="ro-RO" dirty="0" smtClean="0"/>
          </a:p>
          <a:p>
            <a:r>
              <a:rPr lang="ro-RO" dirty="0" smtClean="0"/>
              <a:t>Sunt </a:t>
            </a:r>
            <a:r>
              <a:rPr lang="ro-RO" dirty="0"/>
              <a:t>lipsite de riscul </a:t>
            </a:r>
            <a:r>
              <a:rPr lang="ro-RO" dirty="0" err="1"/>
              <a:t>reacţiilor</a:t>
            </a:r>
            <a:r>
              <a:rPr lang="ro-RO" dirty="0"/>
              <a:t> anafilactice</a:t>
            </a:r>
            <a:r>
              <a:rPr lang="ro-RO" dirty="0" smtClean="0"/>
              <a:t>.</a:t>
            </a:r>
          </a:p>
          <a:p>
            <a:r>
              <a:rPr lang="ro-RO" dirty="0" smtClean="0"/>
              <a:t>Sunt </a:t>
            </a:r>
            <a:r>
              <a:rPr lang="ro-RO" dirty="0"/>
              <a:t>indicate în profilaxia </a:t>
            </a:r>
            <a:r>
              <a:rPr lang="ro-RO" dirty="0" err="1"/>
              <a:t>şi</a:t>
            </a:r>
            <a:r>
              <a:rPr lang="ro-RO" dirty="0"/>
              <a:t> tratamentul bolilor </a:t>
            </a:r>
            <a:r>
              <a:rPr lang="ro-RO" dirty="0" err="1"/>
              <a:t>infecţioase</a:t>
            </a:r>
            <a:r>
              <a:rPr lang="ro-RO" dirty="0"/>
              <a:t> la </a:t>
            </a:r>
            <a:r>
              <a:rPr lang="ro-RO" dirty="0" err="1"/>
              <a:t>pacienţi</a:t>
            </a:r>
            <a:r>
              <a:rPr lang="ro-RO" dirty="0"/>
              <a:t> cu risc </a:t>
            </a:r>
            <a:r>
              <a:rPr lang="ro-RO" dirty="0" smtClean="0"/>
              <a:t>major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32258658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INDICATII</a:t>
            </a:r>
            <a:endParaRPr lang="ro-RO" dirty="0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o-RO" dirty="0"/>
              <a:t>imunoglobulinele antivirus </a:t>
            </a:r>
            <a:r>
              <a:rPr lang="ro-RO" dirty="0" err="1"/>
              <a:t>varicelo-zosterian</a:t>
            </a:r>
            <a:r>
              <a:rPr lang="ro-RO" dirty="0"/>
              <a:t> se administrează pentru prevenirea bolii </a:t>
            </a:r>
            <a:r>
              <a:rPr lang="ro-RO" dirty="0" err="1"/>
              <a:t>postexpunere</a:t>
            </a:r>
            <a:r>
              <a:rPr lang="ro-RO" dirty="0"/>
              <a:t> la copiii </a:t>
            </a:r>
            <a:r>
              <a:rPr lang="ro-RO" dirty="0" err="1"/>
              <a:t>imunodeprimaţi</a:t>
            </a:r>
            <a:r>
              <a:rPr lang="ro-RO" dirty="0"/>
              <a:t> </a:t>
            </a:r>
          </a:p>
          <a:p>
            <a:r>
              <a:rPr lang="ro-RO" dirty="0" smtClean="0"/>
              <a:t> imunoglobulinele </a:t>
            </a:r>
            <a:r>
              <a:rPr lang="ro-RO" dirty="0"/>
              <a:t>antivirus </a:t>
            </a:r>
            <a:r>
              <a:rPr lang="ro-RO" dirty="0" err="1"/>
              <a:t>citomegalic</a:t>
            </a:r>
            <a:r>
              <a:rPr lang="ro-RO" dirty="0"/>
              <a:t> se utilizează pentru profilaxia </a:t>
            </a:r>
            <a:r>
              <a:rPr lang="ro-RO" dirty="0" err="1"/>
              <a:t>şi</a:t>
            </a:r>
            <a:r>
              <a:rPr lang="ro-RO" dirty="0"/>
              <a:t> tratamentul bolii </a:t>
            </a:r>
            <a:r>
              <a:rPr lang="ro-RO" dirty="0" err="1"/>
              <a:t>citomegalice</a:t>
            </a:r>
            <a:r>
              <a:rPr lang="ro-RO" dirty="0"/>
              <a:t> la primitorii unui organ transplantat (rinichi, ficat, măduvă); </a:t>
            </a:r>
            <a:endParaRPr lang="ro-RO" dirty="0" smtClean="0"/>
          </a:p>
          <a:p>
            <a:r>
              <a:rPr lang="ro-RO" dirty="0" smtClean="0"/>
              <a:t> </a:t>
            </a:r>
            <a:r>
              <a:rPr lang="ro-RO" dirty="0"/>
              <a:t>imunoglobulinele antihepatită B se recomandă </a:t>
            </a:r>
            <a:r>
              <a:rPr lang="ro-RO" dirty="0" err="1"/>
              <a:t>postexpunere</a:t>
            </a:r>
            <a:r>
              <a:rPr lang="ro-RO" dirty="0"/>
              <a:t>, </a:t>
            </a:r>
            <a:r>
              <a:rPr lang="ro-RO" dirty="0" err="1"/>
              <a:t>nounăscuţilor</a:t>
            </a:r>
            <a:r>
              <a:rPr lang="ro-RO" dirty="0"/>
              <a:t> </a:t>
            </a:r>
            <a:r>
              <a:rPr lang="ro-RO" dirty="0" err="1"/>
              <a:t>proveniţi</a:t>
            </a:r>
            <a:r>
              <a:rPr lang="ro-RO" dirty="0"/>
              <a:t> din mame infectate cu VHB precum </a:t>
            </a:r>
            <a:r>
              <a:rPr lang="ro-RO" dirty="0" err="1"/>
              <a:t>şi</a:t>
            </a:r>
            <a:r>
              <a:rPr lang="ro-RO" dirty="0"/>
              <a:t> persoanelor, după contact mucos/parenteral cu fluide biologic infectante (personal medical, </a:t>
            </a:r>
            <a:r>
              <a:rPr lang="ro-RO" dirty="0" err="1"/>
              <a:t>contacţi</a:t>
            </a:r>
            <a:r>
              <a:rPr lang="ro-RO" dirty="0"/>
              <a:t> sexuali), în asociere cu vaccinarea antihepatită B. </a:t>
            </a:r>
          </a:p>
        </p:txBody>
      </p:sp>
    </p:spTree>
    <p:extLst>
      <p:ext uri="{BB962C8B-B14F-4D97-AF65-F5344CB8AC3E}">
        <p14:creationId xmlns:p14="http://schemas.microsoft.com/office/powerpoint/2010/main" val="6606793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o-RO" dirty="0"/>
              <a:t>Dozele uzuale sunt de 0,5 ml administrate intramuscular, în primele ore după </a:t>
            </a:r>
            <a:r>
              <a:rPr lang="ro-RO" dirty="0" err="1"/>
              <a:t>naştere</a:t>
            </a:r>
            <a:r>
              <a:rPr lang="ro-RO" dirty="0"/>
              <a:t> </a:t>
            </a:r>
            <a:r>
              <a:rPr lang="ro-RO" dirty="0" err="1"/>
              <a:t>şi</a:t>
            </a:r>
            <a:r>
              <a:rPr lang="ro-RO" dirty="0"/>
              <a:t> 0,06 ml/kg corp pentru </a:t>
            </a:r>
            <a:r>
              <a:rPr lang="ro-RO" dirty="0" err="1" smtClean="0"/>
              <a:t>adulţi</a:t>
            </a:r>
            <a:r>
              <a:rPr lang="ro-RO" dirty="0" smtClean="0"/>
              <a:t>.</a:t>
            </a:r>
          </a:p>
          <a:p>
            <a:r>
              <a:rPr lang="ro-RO" dirty="0" smtClean="0"/>
              <a:t> </a:t>
            </a:r>
            <a:r>
              <a:rPr lang="ro-RO" dirty="0"/>
              <a:t>Combinarea imunoprofilaxiei active cu cea pasivă previne în 85-95% din cazuri, atât </a:t>
            </a:r>
            <a:r>
              <a:rPr lang="ro-RO" dirty="0" err="1"/>
              <a:t>infecţia</a:t>
            </a:r>
            <a:r>
              <a:rPr lang="ro-RO" dirty="0"/>
              <a:t> acută cât </a:t>
            </a:r>
            <a:r>
              <a:rPr lang="ro-RO" dirty="0" err="1"/>
              <a:t>şi</a:t>
            </a:r>
            <a:r>
              <a:rPr lang="ro-RO" dirty="0"/>
              <a:t> instalarea portajului cronic prin transmitere </a:t>
            </a:r>
            <a:r>
              <a:rPr lang="ro-RO" dirty="0" smtClean="0"/>
              <a:t>verticală</a:t>
            </a:r>
            <a:endParaRPr lang="ro-RO" dirty="0"/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054290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o-RO" dirty="0"/>
              <a:t>Reprezintă transferul temporar de imunitate prin administrarea de anticorpi </a:t>
            </a:r>
            <a:r>
              <a:rPr lang="ro-RO" dirty="0" err="1"/>
              <a:t>preformaţi</a:t>
            </a:r>
            <a:r>
              <a:rPr lang="ro-RO" dirty="0"/>
              <a:t>, sub formă de imunoglobuline totale, specifice sau seruri specifice</a:t>
            </a:r>
            <a:r>
              <a:rPr lang="ro-RO" dirty="0" smtClean="0"/>
              <a:t>.</a:t>
            </a:r>
          </a:p>
          <a:p>
            <a:r>
              <a:rPr lang="ro-RO" dirty="0" smtClean="0"/>
              <a:t> </a:t>
            </a:r>
            <a:r>
              <a:rPr lang="ro-RO" dirty="0"/>
              <a:t>Imunizarea pasivă se adresează în general, persoanelor neimunizate, în </a:t>
            </a:r>
            <a:r>
              <a:rPr lang="ro-RO" dirty="0" err="1"/>
              <a:t>situaţii</a:t>
            </a:r>
            <a:r>
              <a:rPr lang="ro-RO" dirty="0"/>
              <a:t> de risc epidemiologic imediat sau persoanelor cu </a:t>
            </a:r>
            <a:r>
              <a:rPr lang="ro-RO" dirty="0" err="1"/>
              <a:t>contraindicaţii</a:t>
            </a:r>
            <a:r>
              <a:rPr lang="ro-RO" dirty="0"/>
              <a:t> pentru anumite preparate vaccinale</a:t>
            </a:r>
            <a:r>
              <a:rPr lang="ro-RO" dirty="0" smtClean="0"/>
              <a:t>.</a:t>
            </a:r>
          </a:p>
          <a:p>
            <a:r>
              <a:rPr lang="ro-RO" dirty="0" smtClean="0"/>
              <a:t> </a:t>
            </a:r>
            <a:r>
              <a:rPr lang="ro-RO" dirty="0"/>
              <a:t>Există posibilitatea combinării imunoprofilaxiei active cu cea pasivă, în vederea acoperirii intervalului de timp dintre administrarea vaccinului </a:t>
            </a:r>
            <a:r>
              <a:rPr lang="ro-RO" dirty="0" err="1"/>
              <a:t>şi</a:t>
            </a:r>
            <a:r>
              <a:rPr lang="ro-RO" dirty="0"/>
              <a:t> atingerea titrului de anticorpi protectori postvaccinali</a:t>
            </a:r>
          </a:p>
        </p:txBody>
      </p:sp>
    </p:spTree>
    <p:extLst>
      <p:ext uri="{BB962C8B-B14F-4D97-AF65-F5344CB8AC3E}">
        <p14:creationId xmlns:p14="http://schemas.microsoft.com/office/powerpoint/2010/main" val="2628959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SERURI SPECIFICE</a:t>
            </a:r>
            <a:endParaRPr lang="ro-RO" dirty="0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o-RO" dirty="0"/>
              <a:t>Sunt </a:t>
            </a:r>
            <a:r>
              <a:rPr lang="ro-RO" dirty="0" err="1"/>
              <a:t>soluţii</a:t>
            </a:r>
            <a:r>
              <a:rPr lang="ro-RO" dirty="0"/>
              <a:t> de anticorpi </a:t>
            </a:r>
            <a:r>
              <a:rPr lang="ro-RO" dirty="0" err="1"/>
              <a:t>obţinute</a:t>
            </a:r>
            <a:r>
              <a:rPr lang="ro-RO" dirty="0"/>
              <a:t> din serul animalelor (în special cai), imunizate cu antigene specifice. </a:t>
            </a:r>
            <a:endParaRPr lang="ro-RO" dirty="0" smtClean="0"/>
          </a:p>
          <a:p>
            <a:r>
              <a:rPr lang="ro-RO" dirty="0" smtClean="0"/>
              <a:t>Imunitatea </a:t>
            </a:r>
            <a:r>
              <a:rPr lang="ro-RO" dirty="0"/>
              <a:t>se instalează imediat, ceea ce permite administrarea lor </a:t>
            </a:r>
            <a:r>
              <a:rPr lang="ro-RO" dirty="0" err="1"/>
              <a:t>şi</a:t>
            </a:r>
            <a:r>
              <a:rPr lang="ro-RO" dirty="0"/>
              <a:t> în scopuri terapeutice, dar </a:t>
            </a:r>
            <a:r>
              <a:rPr lang="ro-RO" dirty="0" err="1"/>
              <a:t>şi</a:t>
            </a:r>
            <a:r>
              <a:rPr lang="ro-RO" dirty="0"/>
              <a:t> profilactic </a:t>
            </a:r>
            <a:r>
              <a:rPr lang="ro-RO" dirty="0" err="1"/>
              <a:t>postexpunere</a:t>
            </a:r>
            <a:r>
              <a:rPr lang="ro-RO" dirty="0"/>
              <a:t>. </a:t>
            </a:r>
            <a:endParaRPr lang="ro-RO" dirty="0" smtClean="0"/>
          </a:p>
          <a:p>
            <a:r>
              <a:rPr lang="ro-RO" dirty="0" smtClean="0"/>
              <a:t>Pot </a:t>
            </a:r>
            <a:r>
              <a:rPr lang="ro-RO" dirty="0" err="1"/>
              <a:t>declanşa</a:t>
            </a:r>
            <a:r>
              <a:rPr lang="ro-RO" dirty="0"/>
              <a:t> </a:t>
            </a:r>
            <a:r>
              <a:rPr lang="ro-RO" dirty="0" err="1"/>
              <a:t>reacţii</a:t>
            </a:r>
            <a:r>
              <a:rPr lang="ro-RO" dirty="0"/>
              <a:t> anafilactice foarte grave, fapt pentru care se încearcă înlocuirea lor, acolo unde este posibil, cu imunoglobuline umane specifice.</a:t>
            </a:r>
          </a:p>
        </p:txBody>
      </p:sp>
    </p:spTree>
    <p:extLst>
      <p:ext uri="{BB962C8B-B14F-4D97-AF65-F5344CB8AC3E}">
        <p14:creationId xmlns:p14="http://schemas.microsoft.com/office/powerpoint/2010/main" val="3228207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dirty="0"/>
              <a:t>În România se folosesc în scopuri terapeutice, seruri </a:t>
            </a:r>
            <a:r>
              <a:rPr lang="ro-RO" dirty="0" err="1"/>
              <a:t>antiantrax</a:t>
            </a:r>
            <a:r>
              <a:rPr lang="ro-RO" dirty="0"/>
              <a:t>, </a:t>
            </a:r>
            <a:r>
              <a:rPr lang="ro-RO" dirty="0" err="1"/>
              <a:t>antibotulinic</a:t>
            </a:r>
            <a:r>
              <a:rPr lang="ro-RO" dirty="0"/>
              <a:t>, antidifteric iar cele antirabic </a:t>
            </a:r>
            <a:r>
              <a:rPr lang="ro-RO" dirty="0" err="1"/>
              <a:t>şi</a:t>
            </a:r>
            <a:r>
              <a:rPr lang="ro-RO" dirty="0"/>
              <a:t> antitetanic, sunt incluse </a:t>
            </a:r>
            <a:r>
              <a:rPr lang="ro-RO" dirty="0" err="1"/>
              <a:t>şi</a:t>
            </a:r>
            <a:r>
              <a:rPr lang="ro-RO" dirty="0"/>
              <a:t> în profilaxia </a:t>
            </a:r>
            <a:r>
              <a:rPr lang="ro-RO" dirty="0" err="1"/>
              <a:t>postexpunere</a:t>
            </a:r>
            <a:r>
              <a:rPr lang="ro-RO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005932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RO" dirty="0" err="1"/>
              <a:t>P</a:t>
            </a:r>
            <a:r>
              <a:rPr lang="ro-RO" dirty="0" err="1" smtClean="0"/>
              <a:t>articularităţi</a:t>
            </a:r>
            <a:r>
              <a:rPr lang="ro-RO" dirty="0" smtClean="0"/>
              <a:t> </a:t>
            </a:r>
            <a:r>
              <a:rPr lang="ro-RO" dirty="0"/>
              <a:t>ale administrării serurilor</a:t>
            </a:r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o-RO" dirty="0"/>
              <a:t>Doza se calculează în </a:t>
            </a:r>
            <a:r>
              <a:rPr lang="ro-RO" dirty="0" err="1"/>
              <a:t>funcţie</a:t>
            </a:r>
            <a:r>
              <a:rPr lang="ro-RO" dirty="0"/>
              <a:t> de scopul urmărit (curativ sau profilactic), de vârstă </a:t>
            </a:r>
            <a:r>
              <a:rPr lang="ro-RO" dirty="0" err="1"/>
              <a:t>şi</a:t>
            </a:r>
            <a:r>
              <a:rPr lang="ro-RO" dirty="0"/>
              <a:t> greutatea corporală; </a:t>
            </a:r>
          </a:p>
          <a:p>
            <a:r>
              <a:rPr lang="ro-RO" dirty="0" smtClean="0"/>
              <a:t>Se </a:t>
            </a:r>
            <a:r>
              <a:rPr lang="ro-RO" dirty="0"/>
              <a:t>administrează în doză unică, în vederea </a:t>
            </a:r>
            <a:r>
              <a:rPr lang="ro-RO" dirty="0" err="1"/>
              <a:t>creşterii</a:t>
            </a:r>
            <a:r>
              <a:rPr lang="ro-RO" dirty="0"/>
              <a:t> </a:t>
            </a:r>
            <a:r>
              <a:rPr lang="ro-RO" dirty="0" err="1"/>
              <a:t>eficienţei</a:t>
            </a:r>
            <a:r>
              <a:rPr lang="ro-RO" dirty="0"/>
              <a:t> lor </a:t>
            </a:r>
            <a:r>
              <a:rPr lang="ro-RO" dirty="0" err="1"/>
              <a:t>şi</a:t>
            </a:r>
            <a:r>
              <a:rPr lang="ro-RO" dirty="0"/>
              <a:t> a scăderii riscului de </a:t>
            </a:r>
            <a:r>
              <a:rPr lang="ro-RO" dirty="0" err="1"/>
              <a:t>apariţie</a:t>
            </a:r>
            <a:r>
              <a:rPr lang="ro-RO" dirty="0"/>
              <a:t> al </a:t>
            </a:r>
            <a:r>
              <a:rPr lang="ro-RO" dirty="0" err="1"/>
              <a:t>reacţiilor</a:t>
            </a:r>
            <a:r>
              <a:rPr lang="ro-RO" dirty="0"/>
              <a:t> adverse</a:t>
            </a:r>
            <a:r>
              <a:rPr lang="ro-RO" dirty="0" smtClean="0"/>
              <a:t>;</a:t>
            </a:r>
          </a:p>
          <a:p>
            <a:r>
              <a:rPr lang="ro-RO" dirty="0" smtClean="0"/>
              <a:t> Trebuie </a:t>
            </a:r>
            <a:r>
              <a:rPr lang="ro-RO" dirty="0"/>
              <a:t>administrate în timpul cel mai scurt posibil deoarece serurile nu pot neutraliza decât toxinele circulante, nu </a:t>
            </a:r>
            <a:r>
              <a:rPr lang="ro-RO" dirty="0" err="1"/>
              <a:t>şi</a:t>
            </a:r>
            <a:r>
              <a:rPr lang="ro-RO" dirty="0"/>
              <a:t> cele fixate pe celule; </a:t>
            </a:r>
            <a:endParaRPr lang="ro-RO" dirty="0" smtClean="0"/>
          </a:p>
          <a:p>
            <a:pPr marL="0" indent="0">
              <a:buNone/>
            </a:pP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4802742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o-RO" dirty="0"/>
              <a:t>Calea de administrare este intramusculară, la nivelul coapsei. În caz de </a:t>
            </a:r>
            <a:r>
              <a:rPr lang="ro-RO" dirty="0" err="1"/>
              <a:t>reacţie</a:t>
            </a:r>
            <a:r>
              <a:rPr lang="ro-RO" dirty="0"/>
              <a:t> anafilactică, se poate aplica un garou la extremitatea </a:t>
            </a:r>
            <a:r>
              <a:rPr lang="ro-RO" dirty="0" err="1"/>
              <a:t>proximală</a:t>
            </a:r>
            <a:r>
              <a:rPr lang="ro-RO" dirty="0"/>
              <a:t> a membrului respectiv, ceea ce permite stagnarea temporară a răspândirii serului în </a:t>
            </a:r>
            <a:r>
              <a:rPr lang="ro-RO" dirty="0" err="1"/>
              <a:t>circulaţie</a:t>
            </a:r>
            <a:r>
              <a:rPr lang="ro-RO" dirty="0"/>
              <a:t> </a:t>
            </a:r>
            <a:r>
              <a:rPr lang="ro-RO" dirty="0" err="1"/>
              <a:t>şi</a:t>
            </a:r>
            <a:r>
              <a:rPr lang="ro-RO" dirty="0"/>
              <a:t> posibilitatea instituirii tratamentului </a:t>
            </a:r>
            <a:r>
              <a:rPr lang="ro-RO" dirty="0" err="1"/>
              <a:t>antişoc</a:t>
            </a:r>
            <a:r>
              <a:rPr lang="ro-RO" dirty="0"/>
              <a:t>. Doar în scopuri curative, serurile se pot administra </a:t>
            </a:r>
            <a:r>
              <a:rPr lang="ro-RO" dirty="0" err="1"/>
              <a:t>şi</a:t>
            </a:r>
            <a:r>
              <a:rPr lang="ro-RO" dirty="0"/>
              <a:t> intravenos, cu multiple </a:t>
            </a:r>
            <a:r>
              <a:rPr lang="ro-RO" dirty="0" err="1"/>
              <a:t>precauţii</a:t>
            </a:r>
            <a:r>
              <a:rPr lang="ro-RO" dirty="0"/>
              <a:t>; </a:t>
            </a:r>
          </a:p>
          <a:p>
            <a:r>
              <a:rPr lang="ro-RO" dirty="0" err="1"/>
              <a:t>Pacienţii</a:t>
            </a:r>
            <a:r>
              <a:rPr lang="ro-RO" dirty="0"/>
              <a:t> </a:t>
            </a:r>
            <a:r>
              <a:rPr lang="ro-RO" dirty="0" err="1"/>
              <a:t>supuşi</a:t>
            </a:r>
            <a:r>
              <a:rPr lang="ro-RO" dirty="0"/>
              <a:t> imunizării pasive cu seruri, trebuie </a:t>
            </a:r>
            <a:r>
              <a:rPr lang="ro-RO" dirty="0" err="1"/>
              <a:t>supravegheaţi</a:t>
            </a:r>
            <a:r>
              <a:rPr lang="ro-RO" dirty="0"/>
              <a:t> atent, din primele minute (pentru </a:t>
            </a:r>
            <a:r>
              <a:rPr lang="ro-RO" dirty="0" err="1"/>
              <a:t>intervenţia</a:t>
            </a:r>
            <a:r>
              <a:rPr lang="ro-RO" dirty="0"/>
              <a:t> de </a:t>
            </a:r>
            <a:r>
              <a:rPr lang="ro-RO" dirty="0" err="1"/>
              <a:t>urgenţă</a:t>
            </a:r>
            <a:r>
              <a:rPr lang="ro-RO" dirty="0"/>
              <a:t> în cazul instalării </a:t>
            </a:r>
            <a:r>
              <a:rPr lang="ro-RO" dirty="0" err="1"/>
              <a:t>şocului</a:t>
            </a:r>
            <a:r>
              <a:rPr lang="ro-RO" dirty="0"/>
              <a:t> anafilactic), cât </a:t>
            </a:r>
            <a:r>
              <a:rPr lang="ro-RO" dirty="0" err="1"/>
              <a:t>şi</a:t>
            </a:r>
            <a:r>
              <a:rPr lang="ro-RO" dirty="0"/>
              <a:t> în următoarele 7-10 zile pentru descoperirea eventualelor </a:t>
            </a:r>
            <a:r>
              <a:rPr lang="ro-RO" dirty="0" err="1"/>
              <a:t>reacţii</a:t>
            </a:r>
            <a:r>
              <a:rPr lang="ro-RO" dirty="0"/>
              <a:t> tardive.</a:t>
            </a:r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5080938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RO" dirty="0"/>
              <a:t>Identificarea </a:t>
            </a:r>
            <a:r>
              <a:rPr lang="ro-RO" dirty="0" err="1"/>
              <a:t>pacienţilor</a:t>
            </a:r>
            <a:r>
              <a:rPr lang="ro-RO" dirty="0"/>
              <a:t> cu risc crescut de accidente alergice</a:t>
            </a:r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o-RO" dirty="0"/>
              <a:t>Anamneză </a:t>
            </a:r>
            <a:r>
              <a:rPr lang="ro-RO" dirty="0" err="1"/>
              <a:t>ţintită</a:t>
            </a:r>
            <a:r>
              <a:rPr lang="ro-RO" dirty="0"/>
              <a:t> pe antecedentele alergice personale </a:t>
            </a:r>
          </a:p>
          <a:p>
            <a:r>
              <a:rPr lang="ro-RO" dirty="0" smtClean="0"/>
              <a:t>Testarea </a:t>
            </a:r>
            <a:r>
              <a:rPr lang="ro-RO" dirty="0"/>
              <a:t>obligatorie a </a:t>
            </a:r>
            <a:r>
              <a:rPr lang="ro-RO" dirty="0" err="1"/>
              <a:t>sensibilităţii</a:t>
            </a:r>
            <a:r>
              <a:rPr lang="ro-RO" dirty="0"/>
              <a:t> la ser - prin instilare conjunctivală, scarificare tegumentară sau injectare intradermică a unei </a:t>
            </a:r>
            <a:r>
              <a:rPr lang="ro-RO" dirty="0" err="1"/>
              <a:t>diluţii</a:t>
            </a:r>
            <a:r>
              <a:rPr lang="ro-RO" dirty="0"/>
              <a:t> de ser (în general 1/100 sau 1/10). </a:t>
            </a:r>
            <a:r>
              <a:rPr lang="ro-RO" dirty="0" err="1"/>
              <a:t>Apariţia</a:t>
            </a:r>
            <a:r>
              <a:rPr lang="ro-RO" dirty="0"/>
              <a:t>, după 30 de minute, a congestiei conjunctivale sau a unui eritem local, cu un diametru între 2 </a:t>
            </a:r>
            <a:r>
              <a:rPr lang="ro-RO" dirty="0" err="1"/>
              <a:t>şi</a:t>
            </a:r>
            <a:r>
              <a:rPr lang="ro-RO" dirty="0"/>
              <a:t> 10 mm, eventual </a:t>
            </a:r>
            <a:r>
              <a:rPr lang="ro-RO" dirty="0" err="1"/>
              <a:t>însoţit</a:t>
            </a:r>
            <a:r>
              <a:rPr lang="ro-RO" dirty="0"/>
              <a:t> de edem, semnifică o stare de hipersensibilitate</a:t>
            </a:r>
          </a:p>
        </p:txBody>
      </p:sp>
    </p:spTree>
    <p:extLst>
      <p:ext uri="{BB962C8B-B14F-4D97-AF65-F5344CB8AC3E}">
        <p14:creationId xmlns:p14="http://schemas.microsoft.com/office/powerpoint/2010/main" val="31131076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REACTII ADVERSE IMEDIATE</a:t>
            </a:r>
            <a:endParaRPr lang="ro-RO" dirty="0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o-RO" dirty="0"/>
              <a:t>1. </a:t>
            </a:r>
            <a:r>
              <a:rPr lang="ro-RO" dirty="0" err="1"/>
              <a:t>Reacţia</a:t>
            </a:r>
            <a:r>
              <a:rPr lang="ro-RO" dirty="0"/>
              <a:t> febrilă nespecifică manifestată prin frison, febră, </a:t>
            </a:r>
            <a:r>
              <a:rPr lang="ro-RO" dirty="0" err="1"/>
              <a:t>agitaţie</a:t>
            </a:r>
            <a:r>
              <a:rPr lang="ro-RO" dirty="0"/>
              <a:t>, </a:t>
            </a:r>
            <a:r>
              <a:rPr lang="ro-RO" dirty="0" err="1"/>
              <a:t>dolor</a:t>
            </a:r>
            <a:r>
              <a:rPr lang="ro-RO" dirty="0"/>
              <a:t>, </a:t>
            </a:r>
            <a:r>
              <a:rPr lang="ro-RO" dirty="0" err="1"/>
              <a:t>calor</a:t>
            </a:r>
            <a:r>
              <a:rPr lang="ro-RO" dirty="0"/>
              <a:t> la locul injectării, în prima oră după administrare. Este </a:t>
            </a:r>
            <a:r>
              <a:rPr lang="ro-RO" dirty="0" err="1"/>
              <a:t>consecinţa</a:t>
            </a:r>
            <a:r>
              <a:rPr lang="ro-RO" dirty="0"/>
              <a:t> pirogenilor nespecifici </a:t>
            </a:r>
            <a:r>
              <a:rPr lang="ro-RO" dirty="0" err="1"/>
              <a:t>şi</a:t>
            </a:r>
            <a:r>
              <a:rPr lang="ro-RO" dirty="0"/>
              <a:t> cedează după tratament local </a:t>
            </a:r>
            <a:r>
              <a:rPr lang="ro-RO" dirty="0" err="1"/>
              <a:t>şi</a:t>
            </a:r>
            <a:r>
              <a:rPr lang="ro-RO" dirty="0"/>
              <a:t> antitermic</a:t>
            </a:r>
            <a:r>
              <a:rPr lang="ro-RO" dirty="0" smtClean="0"/>
              <a:t>.</a:t>
            </a:r>
          </a:p>
          <a:p>
            <a:r>
              <a:rPr lang="ro-RO" dirty="0" smtClean="0"/>
              <a:t> </a:t>
            </a:r>
            <a:r>
              <a:rPr lang="ro-RO" dirty="0"/>
              <a:t>2. </a:t>
            </a:r>
            <a:r>
              <a:rPr lang="ro-RO" dirty="0" err="1"/>
              <a:t>Şocul</a:t>
            </a:r>
            <a:r>
              <a:rPr lang="ro-RO" dirty="0"/>
              <a:t> anafilactic apare imediat după administrarea serului, prin </a:t>
            </a:r>
            <a:r>
              <a:rPr lang="ro-RO" dirty="0" err="1"/>
              <a:t>intervenţia</a:t>
            </a:r>
            <a:r>
              <a:rPr lang="ro-RO" dirty="0"/>
              <a:t> anticorpilor </a:t>
            </a:r>
            <a:r>
              <a:rPr lang="ro-RO" dirty="0" err="1"/>
              <a:t>reaginici</a:t>
            </a:r>
            <a:r>
              <a:rPr lang="ro-RO" dirty="0"/>
              <a:t> de tip </a:t>
            </a:r>
            <a:r>
              <a:rPr lang="ro-RO" dirty="0" err="1"/>
              <a:t>Ig</a:t>
            </a:r>
            <a:r>
              <a:rPr lang="ro-RO" dirty="0"/>
              <a:t> E. Simptomatologia cuprinde </a:t>
            </a:r>
            <a:r>
              <a:rPr lang="ro-RO" dirty="0" err="1"/>
              <a:t>erupţie</a:t>
            </a:r>
            <a:r>
              <a:rPr lang="ro-RO" dirty="0"/>
              <a:t> </a:t>
            </a:r>
            <a:r>
              <a:rPr lang="ro-RO" dirty="0" err="1"/>
              <a:t>urticariană</a:t>
            </a:r>
            <a:r>
              <a:rPr lang="ro-RO" dirty="0"/>
              <a:t>, edem </a:t>
            </a:r>
            <a:r>
              <a:rPr lang="ro-RO" dirty="0" err="1"/>
              <a:t>glotic</a:t>
            </a:r>
            <a:r>
              <a:rPr lang="ro-RO" dirty="0"/>
              <a:t>, bronhospasm, puls </a:t>
            </a:r>
            <a:r>
              <a:rPr lang="ro-RO" dirty="0" smtClean="0"/>
              <a:t> </a:t>
            </a:r>
            <a:r>
              <a:rPr lang="ro-RO" dirty="0"/>
              <a:t>filiform </a:t>
            </a:r>
            <a:r>
              <a:rPr lang="ro-RO" dirty="0" err="1"/>
              <a:t>şi</a:t>
            </a:r>
            <a:r>
              <a:rPr lang="ro-RO" dirty="0"/>
              <a:t> hipotensiune arterială. Conduita de </a:t>
            </a:r>
            <a:r>
              <a:rPr lang="ro-RO" dirty="0" err="1"/>
              <a:t>urgenţă</a:t>
            </a:r>
            <a:r>
              <a:rPr lang="ro-RO" dirty="0"/>
              <a:t> implică aplicarea unui garou pe rădăcina membrului unde s-a efectuat injectarea </a:t>
            </a:r>
            <a:r>
              <a:rPr lang="ro-RO" dirty="0" err="1"/>
              <a:t>şi</a:t>
            </a:r>
            <a:r>
              <a:rPr lang="ro-RO" dirty="0"/>
              <a:t>, în </a:t>
            </a:r>
            <a:r>
              <a:rPr lang="ro-RO" dirty="0" err="1"/>
              <a:t>funcţie</a:t>
            </a:r>
            <a:r>
              <a:rPr lang="ro-RO" dirty="0"/>
              <a:t> de severitatea aspectului clinic, administrarea antihistaminicelor, adrenalinei, a </a:t>
            </a:r>
            <a:r>
              <a:rPr lang="ro-RO" dirty="0" err="1"/>
              <a:t>hemisuccinatului</a:t>
            </a:r>
            <a:r>
              <a:rPr lang="ro-RO" dirty="0"/>
              <a:t> de hidrocortizon </a:t>
            </a:r>
            <a:r>
              <a:rPr lang="ro-RO" dirty="0" err="1"/>
              <a:t>şi</a:t>
            </a:r>
            <a:r>
              <a:rPr lang="ro-RO" dirty="0"/>
              <a:t> la nevoie, luarea unor măsuri de reanimare </a:t>
            </a:r>
            <a:r>
              <a:rPr lang="ro-RO" dirty="0" err="1"/>
              <a:t>cardiorespiratorie</a:t>
            </a:r>
            <a:r>
              <a:rPr lang="ro-RO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78929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7687712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626</TotalTime>
  <Words>1114</Words>
  <Application>Microsoft Office PowerPoint</Application>
  <PresentationFormat>Expunere pe ecran (4:3)</PresentationFormat>
  <Paragraphs>45</Paragraphs>
  <Slides>17</Slides>
  <Notes>0</Notes>
  <HiddenSlides>0</HiddenSlides>
  <MMClips>0</MMClips>
  <ScaleCrop>false</ScaleCrop>
  <HeadingPairs>
    <vt:vector size="6" baseType="variant">
      <vt:variant>
        <vt:lpstr>Fonturi utilizate</vt:lpstr>
      </vt:variant>
      <vt:variant>
        <vt:i4>2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IMUNOPROFILAXIA PASIVA</vt:lpstr>
      <vt:lpstr>Prezentare PowerPoint</vt:lpstr>
      <vt:lpstr>SERURI SPECIFICE</vt:lpstr>
      <vt:lpstr>Prezentare PowerPoint</vt:lpstr>
      <vt:lpstr>Particularităţi ale administrării serurilor</vt:lpstr>
      <vt:lpstr>Prezentare PowerPoint</vt:lpstr>
      <vt:lpstr>Identificarea pacienţilor cu risc crescut de accidente alergice</vt:lpstr>
      <vt:lpstr>REACTII ADVERSE IMEDIATE</vt:lpstr>
      <vt:lpstr>Prezentare PowerPoint</vt:lpstr>
      <vt:lpstr>REACTII ADVERSE TARDIVE</vt:lpstr>
      <vt:lpstr>IMUNOGLOBULINE TOTALE</vt:lpstr>
      <vt:lpstr>ADMINISTRARE</vt:lpstr>
      <vt:lpstr>Prezentare PowerPoint</vt:lpstr>
      <vt:lpstr>Prezentare PowerPoint</vt:lpstr>
      <vt:lpstr>IMUNOGLOBULINE SPECIFICE</vt:lpstr>
      <vt:lpstr>INDICATII</vt:lpstr>
      <vt:lpstr>Prezentare PowerPoint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IMUNOPROFILAXIA ACTIVA VACCINOPREVENTIA</dc:title>
  <dc:creator>madi</dc:creator>
  <cp:lastModifiedBy>WINDOWS</cp:lastModifiedBy>
  <cp:revision>45</cp:revision>
  <dcterms:created xsi:type="dcterms:W3CDTF">2016-04-25T12:39:06Z</dcterms:created>
  <dcterms:modified xsi:type="dcterms:W3CDTF">2021-01-21T21:04:26Z</dcterms:modified>
</cp:coreProperties>
</file>