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85" r:id="rId8"/>
    <p:sldId id="286" r:id="rId9"/>
    <p:sldId id="263" r:id="rId10"/>
    <p:sldId id="266" r:id="rId11"/>
    <p:sldId id="261" r:id="rId12"/>
    <p:sldId id="265"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Lst>
  <p:sldSz cx="9144000" cy="6858000" type="screen4x3"/>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2EBCC3A-1C04-40E3-B1D1-1E86DB9ABA61}" type="datetimeFigureOut">
              <a:rPr lang="ro-RO" smtClean="0"/>
              <a:pPr/>
              <a:t>27.05.2021</a:t>
            </a:fld>
            <a:endParaRPr lang="ro-RO"/>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ro-RO"/>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2D49314-B2C8-4F64-8BF5-1A28F48CDEA3}" type="slidenum">
              <a:rPr lang="ro-RO" smtClean="0"/>
              <a:pPr/>
              <a:t>‹#›</a:t>
            </a:fld>
            <a:endParaRPr lang="ro-R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2EBCC3A-1C04-40E3-B1D1-1E86DB9ABA61}" type="datetimeFigureOut">
              <a:rPr lang="ro-RO" smtClean="0"/>
              <a:pPr/>
              <a:t>27.05.2021</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02D49314-B2C8-4F64-8BF5-1A28F48CDEA3}" type="slidenum">
              <a:rPr lang="ro-RO" smtClean="0"/>
              <a:pPr/>
              <a:t>‹#›</a:t>
            </a:fld>
            <a:endParaRPr lang="ro-R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2EBCC3A-1C04-40E3-B1D1-1E86DB9ABA61}" type="datetimeFigureOut">
              <a:rPr lang="ro-RO" smtClean="0"/>
              <a:pPr/>
              <a:t>27.05.2021</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02D49314-B2C8-4F64-8BF5-1A28F48CDEA3}" type="slidenum">
              <a:rPr lang="ro-RO" smtClean="0"/>
              <a:pPr/>
              <a:t>‹#›</a:t>
            </a:fld>
            <a:endParaRPr lang="ro-R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2EBCC3A-1C04-40E3-B1D1-1E86DB9ABA61}" type="datetimeFigureOut">
              <a:rPr lang="ro-RO" smtClean="0"/>
              <a:pPr/>
              <a:t>27.05.2021</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02D49314-B2C8-4F64-8BF5-1A28F48CDEA3}" type="slidenum">
              <a:rPr lang="ro-RO" smtClean="0"/>
              <a:pPr/>
              <a:t>‹#›</a:t>
            </a:fld>
            <a:endParaRPr lang="ro-RO"/>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2EBCC3A-1C04-40E3-B1D1-1E86DB9ABA61}" type="datetimeFigureOut">
              <a:rPr lang="ro-RO" smtClean="0"/>
              <a:pPr/>
              <a:t>27.05.2021</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02D49314-B2C8-4F64-8BF5-1A28F48CDEA3}" type="slidenum">
              <a:rPr lang="ro-RO" smtClean="0"/>
              <a:pPr/>
              <a:t>‹#›</a:t>
            </a:fld>
            <a:endParaRPr lang="ro-RO"/>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2EBCC3A-1C04-40E3-B1D1-1E86DB9ABA61}" type="datetimeFigureOut">
              <a:rPr lang="ro-RO" smtClean="0"/>
              <a:pPr/>
              <a:t>27.05.2021</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02D49314-B2C8-4F64-8BF5-1A28F48CDEA3}" type="slidenum">
              <a:rPr lang="ro-RO" smtClean="0"/>
              <a:pPr/>
              <a:t>‹#›</a:t>
            </a:fld>
            <a:endParaRPr lang="ro-RO"/>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2EBCC3A-1C04-40E3-B1D1-1E86DB9ABA61}" type="datetimeFigureOut">
              <a:rPr lang="ro-RO" smtClean="0"/>
              <a:pPr/>
              <a:t>27.05.2021</a:t>
            </a:fld>
            <a:endParaRPr lang="ro-RO"/>
          </a:p>
        </p:txBody>
      </p:sp>
      <p:sp>
        <p:nvSpPr>
          <p:cNvPr id="8" name="Footer Placeholder 7"/>
          <p:cNvSpPr>
            <a:spLocks noGrp="1"/>
          </p:cNvSpPr>
          <p:nvPr>
            <p:ph type="ftr" sz="quarter" idx="11"/>
          </p:nvPr>
        </p:nvSpPr>
        <p:spPr/>
        <p:txBody>
          <a:bodyPr/>
          <a:lstStyle/>
          <a:p>
            <a:endParaRPr lang="ro-RO"/>
          </a:p>
        </p:txBody>
      </p:sp>
      <p:sp>
        <p:nvSpPr>
          <p:cNvPr id="9" name="Slide Number Placeholder 8"/>
          <p:cNvSpPr>
            <a:spLocks noGrp="1"/>
          </p:cNvSpPr>
          <p:nvPr>
            <p:ph type="sldNum" sz="quarter" idx="12"/>
          </p:nvPr>
        </p:nvSpPr>
        <p:spPr/>
        <p:txBody>
          <a:bodyPr/>
          <a:lstStyle/>
          <a:p>
            <a:fld id="{02D49314-B2C8-4F64-8BF5-1A28F48CDEA3}" type="slidenum">
              <a:rPr lang="ro-RO" smtClean="0"/>
              <a:pPr/>
              <a:t>‹#›</a:t>
            </a:fld>
            <a:endParaRPr lang="ro-RO"/>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2EBCC3A-1C04-40E3-B1D1-1E86DB9ABA61}" type="datetimeFigureOut">
              <a:rPr lang="ro-RO" smtClean="0"/>
              <a:pPr/>
              <a:t>27.05.2021</a:t>
            </a:fld>
            <a:endParaRPr lang="ro-RO"/>
          </a:p>
        </p:txBody>
      </p:sp>
      <p:sp>
        <p:nvSpPr>
          <p:cNvPr id="4" name="Footer Placeholder 3"/>
          <p:cNvSpPr>
            <a:spLocks noGrp="1"/>
          </p:cNvSpPr>
          <p:nvPr>
            <p:ph type="ftr" sz="quarter" idx="11"/>
          </p:nvPr>
        </p:nvSpPr>
        <p:spPr/>
        <p:txBody>
          <a:bodyPr/>
          <a:lstStyle/>
          <a:p>
            <a:endParaRPr lang="ro-RO"/>
          </a:p>
        </p:txBody>
      </p:sp>
      <p:sp>
        <p:nvSpPr>
          <p:cNvPr id="5" name="Slide Number Placeholder 4"/>
          <p:cNvSpPr>
            <a:spLocks noGrp="1"/>
          </p:cNvSpPr>
          <p:nvPr>
            <p:ph type="sldNum" sz="quarter" idx="12"/>
          </p:nvPr>
        </p:nvSpPr>
        <p:spPr/>
        <p:txBody>
          <a:bodyPr/>
          <a:lstStyle/>
          <a:p>
            <a:fld id="{02D49314-B2C8-4F64-8BF5-1A28F48CDEA3}" type="slidenum">
              <a:rPr lang="ro-RO" smtClean="0"/>
              <a:pPr/>
              <a:t>‹#›</a:t>
            </a:fld>
            <a:endParaRPr lang="ro-RO"/>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EBCC3A-1C04-40E3-B1D1-1E86DB9ABA61}" type="datetimeFigureOut">
              <a:rPr lang="ro-RO" smtClean="0"/>
              <a:pPr/>
              <a:t>27.05.2021</a:t>
            </a:fld>
            <a:endParaRPr lang="ro-RO"/>
          </a:p>
        </p:txBody>
      </p:sp>
      <p:sp>
        <p:nvSpPr>
          <p:cNvPr id="3" name="Footer Placeholder 2"/>
          <p:cNvSpPr>
            <a:spLocks noGrp="1"/>
          </p:cNvSpPr>
          <p:nvPr>
            <p:ph type="ftr" sz="quarter" idx="11"/>
          </p:nvPr>
        </p:nvSpPr>
        <p:spPr/>
        <p:txBody>
          <a:bodyPr/>
          <a:lstStyle/>
          <a:p>
            <a:endParaRPr lang="ro-RO"/>
          </a:p>
        </p:txBody>
      </p:sp>
      <p:sp>
        <p:nvSpPr>
          <p:cNvPr id="4" name="Slide Number Placeholder 3"/>
          <p:cNvSpPr>
            <a:spLocks noGrp="1"/>
          </p:cNvSpPr>
          <p:nvPr>
            <p:ph type="sldNum" sz="quarter" idx="12"/>
          </p:nvPr>
        </p:nvSpPr>
        <p:spPr/>
        <p:txBody>
          <a:bodyPr/>
          <a:lstStyle/>
          <a:p>
            <a:fld id="{02D49314-B2C8-4F64-8BF5-1A28F48CDEA3}" type="slidenum">
              <a:rPr lang="ro-RO" smtClean="0"/>
              <a:pPr/>
              <a:t>‹#›</a:t>
            </a:fld>
            <a:endParaRPr lang="ro-R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E2EBCC3A-1C04-40E3-B1D1-1E86DB9ABA61}" type="datetimeFigureOut">
              <a:rPr lang="ro-RO" smtClean="0"/>
              <a:pPr/>
              <a:t>27.05.2021</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02D49314-B2C8-4F64-8BF5-1A28F48CDEA3}" type="slidenum">
              <a:rPr lang="ro-RO" smtClean="0"/>
              <a:pPr/>
              <a:t>‹#›</a:t>
            </a:fld>
            <a:endParaRPr lang="ro-RO"/>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2EBCC3A-1C04-40E3-B1D1-1E86DB9ABA61}" type="datetimeFigureOut">
              <a:rPr lang="ro-RO" smtClean="0"/>
              <a:pPr/>
              <a:t>27.05.2021</a:t>
            </a:fld>
            <a:endParaRPr lang="ro-RO"/>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o-RO"/>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2D49314-B2C8-4F64-8BF5-1A28F48CDEA3}" type="slidenum">
              <a:rPr lang="ro-RO" smtClean="0"/>
              <a:pPr/>
              <a:t>‹#›</a:t>
            </a:fld>
            <a:endParaRPr lang="ro-RO"/>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2EBCC3A-1C04-40E3-B1D1-1E86DB9ABA61}" type="datetimeFigureOut">
              <a:rPr lang="ro-RO" smtClean="0"/>
              <a:pPr/>
              <a:t>27.05.2021</a:t>
            </a:fld>
            <a:endParaRPr lang="ro-RO"/>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o-RO"/>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2D49314-B2C8-4F64-8BF5-1A28F48CDEA3}" type="slidenum">
              <a:rPr lang="ro-RO" smtClean="0"/>
              <a:pPr/>
              <a:t>‹#›</a:t>
            </a:fld>
            <a:endParaRPr lang="ro-RO"/>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ro-RO" dirty="0" smtClean="0"/>
              <a:t>INFECȚII ASOCIATE ASISTENȚEI MEDICALE</a:t>
            </a:r>
            <a:endParaRPr lang="ro-RO" dirty="0"/>
          </a:p>
        </p:txBody>
      </p:sp>
      <p:sp>
        <p:nvSpPr>
          <p:cNvPr id="3" name="Subtitle 2"/>
          <p:cNvSpPr>
            <a:spLocks noGrp="1"/>
          </p:cNvSpPr>
          <p:nvPr>
            <p:ph type="subTitle" idx="1"/>
          </p:nvPr>
        </p:nvSpPr>
        <p:spPr/>
        <p:txBody>
          <a:bodyPr/>
          <a:lstStyle/>
          <a:p>
            <a:r>
              <a:rPr lang="ro-RO" dirty="0" smtClean="0"/>
              <a:t>SEF LUCRARI.DR.RAMONA VASILE</a:t>
            </a:r>
            <a:endParaRPr lang="ro-RO"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ro-RO" dirty="0" smtClean="0"/>
              <a:t>Lanțul infecției</a:t>
            </a:r>
            <a:endParaRPr lang="ro-RO" dirty="0"/>
          </a:p>
        </p:txBody>
      </p:sp>
      <p:pic>
        <p:nvPicPr>
          <p:cNvPr id="1026" name="Picture 2"/>
          <p:cNvPicPr>
            <a:picLocks noGrp="1" noChangeAspect="1" noChangeArrowheads="1"/>
          </p:cNvPicPr>
          <p:nvPr>
            <p:ph idx="1"/>
          </p:nvPr>
        </p:nvPicPr>
        <p:blipFill>
          <a:blip r:embed="rId2"/>
          <a:srcRect/>
          <a:stretch>
            <a:fillRect/>
          </a:stretch>
        </p:blipFill>
        <p:spPr bwMode="auto">
          <a:xfrm>
            <a:off x="857225" y="1691481"/>
            <a:ext cx="4786346" cy="4105275"/>
          </a:xfrm>
          <a:prstGeom prst="rect">
            <a:avLst/>
          </a:prstGeom>
          <a:noFill/>
          <a:ln w="9525">
            <a:noFill/>
            <a:miter lim="800000"/>
            <a:headEnd/>
            <a:tailEnd/>
          </a:ln>
          <a:effectLst/>
        </p:spPr>
      </p:pic>
      <p:sp>
        <p:nvSpPr>
          <p:cNvPr id="6" name="Rectangle 5"/>
          <p:cNvSpPr/>
          <p:nvPr/>
        </p:nvSpPr>
        <p:spPr>
          <a:xfrm>
            <a:off x="5857884" y="3571876"/>
            <a:ext cx="2928958" cy="1754326"/>
          </a:xfrm>
          <a:prstGeom prst="rect">
            <a:avLst/>
          </a:prstGeom>
        </p:spPr>
        <p:txBody>
          <a:bodyPr wrap="square">
            <a:spAutoFit/>
          </a:bodyPr>
          <a:lstStyle/>
          <a:p>
            <a:r>
              <a:rPr lang="ro-RO" dirty="0" smtClean="0"/>
              <a:t>Scopul principal al prevenirii și controlului infecţiilor este de a ”rupe” una sau mai multe verigi din acest lanţ al infecţiei. </a:t>
            </a:r>
            <a:endParaRPr lang="ro-RO"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ro-RO" dirty="0" smtClean="0"/>
              <a:t>Pacienți cu variate boli</a:t>
            </a:r>
          </a:p>
          <a:p>
            <a:r>
              <a:rPr lang="ro-RO" dirty="0" smtClean="0"/>
              <a:t>persoane cu infecții în incubație sau atipice</a:t>
            </a:r>
          </a:p>
          <a:p>
            <a:r>
              <a:rPr lang="ro-RO" dirty="0" smtClean="0"/>
              <a:t>Purtători săanătoși sau foști bolnavi </a:t>
            </a:r>
          </a:p>
          <a:p>
            <a:r>
              <a:rPr lang="ro-RO" dirty="0" smtClean="0"/>
              <a:t>Personal medico-sanitar, studenți</a:t>
            </a:r>
          </a:p>
          <a:p>
            <a:r>
              <a:rPr lang="ro-RO" dirty="0" smtClean="0"/>
              <a:t>Vizitatori</a:t>
            </a:r>
          </a:p>
          <a:p>
            <a:r>
              <a:rPr lang="ro-RO" dirty="0" smtClean="0"/>
              <a:t>Personal auxiliar</a:t>
            </a:r>
          </a:p>
          <a:p>
            <a:endParaRPr lang="ro-RO" dirty="0" smtClean="0"/>
          </a:p>
          <a:p>
            <a:endParaRPr lang="ro-RO" dirty="0" smtClean="0"/>
          </a:p>
          <a:p>
            <a:endParaRPr lang="ro-RO" dirty="0"/>
          </a:p>
        </p:txBody>
      </p:sp>
      <p:sp>
        <p:nvSpPr>
          <p:cNvPr id="3" name="Title 2"/>
          <p:cNvSpPr>
            <a:spLocks noGrp="1"/>
          </p:cNvSpPr>
          <p:nvPr>
            <p:ph type="title"/>
          </p:nvPr>
        </p:nvSpPr>
        <p:spPr/>
        <p:txBody>
          <a:bodyPr/>
          <a:lstStyle/>
          <a:p>
            <a:r>
              <a:rPr lang="ro-RO" dirty="0" smtClean="0"/>
              <a:t>Sursa de infecție</a:t>
            </a:r>
            <a:endParaRPr lang="ro-RO"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ro-RO" dirty="0" smtClean="0"/>
              <a:t>Modul direct:</a:t>
            </a:r>
          </a:p>
          <a:p>
            <a:pPr>
              <a:buNone/>
            </a:pPr>
            <a:r>
              <a:rPr lang="ro-RO" dirty="0" smtClean="0"/>
              <a:t>- Între pacienți și între aceștia și personalul medical</a:t>
            </a:r>
          </a:p>
          <a:p>
            <a:r>
              <a:rPr lang="ro-RO" dirty="0" smtClean="0"/>
              <a:t>Modul indirect, cel mai frecvent, prin:</a:t>
            </a:r>
          </a:p>
          <a:p>
            <a:pPr>
              <a:buNone/>
            </a:pPr>
            <a:r>
              <a:rPr lang="ro-RO" dirty="0" smtClean="0"/>
              <a:t>- Apă, aer, alimente,</a:t>
            </a:r>
            <a:r>
              <a:rPr lang="vi-VN" dirty="0" smtClean="0"/>
              <a:t> lenjeria de pat, scaunele utilizate de vizitatori și pacienţi, clanţele ușilor, echipamentele de respiraţie asistată și suprafeţele de contact cu pacienţii, </a:t>
            </a:r>
            <a:r>
              <a:rPr lang="ro-RO" dirty="0" smtClean="0"/>
              <a:t>MÂNA MURDARĂ</a:t>
            </a:r>
          </a:p>
        </p:txBody>
      </p:sp>
      <p:sp>
        <p:nvSpPr>
          <p:cNvPr id="3" name="Title 2"/>
          <p:cNvSpPr>
            <a:spLocks noGrp="1"/>
          </p:cNvSpPr>
          <p:nvPr>
            <p:ph type="title"/>
          </p:nvPr>
        </p:nvSpPr>
        <p:spPr/>
        <p:txBody>
          <a:bodyPr/>
          <a:lstStyle/>
          <a:p>
            <a:r>
              <a:rPr lang="ro-RO" dirty="0" smtClean="0"/>
              <a:t>Moduri și căi de transmitere</a:t>
            </a:r>
            <a:endParaRPr lang="ro-RO"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ro-RO" dirty="0" smtClean="0"/>
              <a:t>Grupe cu risc crescut:</a:t>
            </a:r>
          </a:p>
          <a:p>
            <a:pPr>
              <a:buFontTx/>
              <a:buChar char="-"/>
            </a:pPr>
            <a:r>
              <a:rPr lang="ro-RO" dirty="0" smtClean="0"/>
              <a:t>nou-născuți, prematuri, distrofici</a:t>
            </a:r>
          </a:p>
          <a:p>
            <a:pPr>
              <a:buFontTx/>
              <a:buChar char="-"/>
            </a:pPr>
            <a:r>
              <a:rPr lang="ro-RO" dirty="0" smtClean="0"/>
              <a:t>Marii traumatizați(chirurgical, accidental), arșii</a:t>
            </a:r>
          </a:p>
          <a:p>
            <a:pPr>
              <a:buFontTx/>
              <a:buChar char="-"/>
            </a:pPr>
            <a:r>
              <a:rPr lang="ro-RO" dirty="0" smtClean="0"/>
              <a:t>Beneficiarii de transplant</a:t>
            </a:r>
          </a:p>
          <a:p>
            <a:pPr>
              <a:buFontTx/>
              <a:buChar char="-"/>
            </a:pPr>
            <a:r>
              <a:rPr lang="ro-RO" dirty="0" smtClean="0"/>
              <a:t>Hemodializații, </a:t>
            </a:r>
          </a:p>
          <a:p>
            <a:pPr>
              <a:buFontTx/>
              <a:buChar char="-"/>
            </a:pPr>
            <a:r>
              <a:rPr lang="ro-RO" dirty="0" smtClean="0"/>
              <a:t>Diabeticii,</a:t>
            </a:r>
          </a:p>
          <a:p>
            <a:pPr>
              <a:buFontTx/>
              <a:buChar char="-"/>
            </a:pPr>
            <a:r>
              <a:rPr lang="ro-RO" dirty="0" smtClean="0"/>
              <a:t>Bolnavii cu maladii cronice,</a:t>
            </a:r>
          </a:p>
          <a:p>
            <a:pPr>
              <a:buFontTx/>
              <a:buChar char="-"/>
            </a:pPr>
            <a:r>
              <a:rPr lang="ro-RO" dirty="0" smtClean="0"/>
              <a:t>Bolnavii cu imunodeficiență umorală, celulară sau mixtă</a:t>
            </a:r>
          </a:p>
          <a:p>
            <a:pPr>
              <a:buFontTx/>
              <a:buChar char="-"/>
            </a:pPr>
            <a:r>
              <a:rPr lang="ro-RO" dirty="0" smtClean="0"/>
              <a:t>Bolnavii cu depresie imunitară prin imunoterapie, iradiere, tratament cortizonic</a:t>
            </a:r>
          </a:p>
          <a:p>
            <a:pPr>
              <a:buFontTx/>
              <a:buChar char="-"/>
            </a:pPr>
            <a:r>
              <a:rPr lang="ro-RO" dirty="0" smtClean="0"/>
              <a:t>Bolnavii SIDA</a:t>
            </a:r>
            <a:endParaRPr lang="ro-RO" dirty="0"/>
          </a:p>
        </p:txBody>
      </p:sp>
      <p:sp>
        <p:nvSpPr>
          <p:cNvPr id="3" name="Title 2"/>
          <p:cNvSpPr>
            <a:spLocks noGrp="1"/>
          </p:cNvSpPr>
          <p:nvPr>
            <p:ph type="title"/>
          </p:nvPr>
        </p:nvSpPr>
        <p:spPr/>
        <p:txBody>
          <a:bodyPr/>
          <a:lstStyle/>
          <a:p>
            <a:r>
              <a:rPr lang="ro-RO" dirty="0" smtClean="0"/>
              <a:t>Receptivitatea</a:t>
            </a:r>
            <a:endParaRPr lang="ro-RO"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a:buNone/>
            </a:pPr>
            <a:r>
              <a:rPr lang="vi-VN" dirty="0" smtClean="0"/>
              <a:t>Factori ce pot cauza </a:t>
            </a:r>
            <a:r>
              <a:rPr lang="ro-RO" dirty="0" smtClean="0"/>
              <a:t>IAAM</a:t>
            </a:r>
            <a:r>
              <a:rPr lang="vi-VN" dirty="0" smtClean="0"/>
              <a:t> indiferent de resursele disponibile:</a:t>
            </a:r>
            <a:endParaRPr lang="en-US" dirty="0" smtClean="0"/>
          </a:p>
          <a:p>
            <a:pPr>
              <a:buNone/>
            </a:pPr>
            <a:r>
              <a:rPr lang="ro-RO" dirty="0" smtClean="0"/>
              <a:t>-</a:t>
            </a:r>
            <a:r>
              <a:rPr lang="vi-VN" dirty="0" smtClean="0"/>
              <a:t> " utilizarea prelungită şi improprie a dispozitivelor invazive şi a antibioticelor;</a:t>
            </a:r>
            <a:endParaRPr lang="en-US" dirty="0" smtClean="0"/>
          </a:p>
          <a:p>
            <a:pPr>
              <a:buNone/>
            </a:pPr>
            <a:r>
              <a:rPr lang="ro-RO" dirty="0" smtClean="0"/>
              <a:t>-</a:t>
            </a:r>
            <a:r>
              <a:rPr lang="vi-VN" dirty="0" smtClean="0"/>
              <a:t> " procedurile chirurgicale complexe, cu risc ridicat;</a:t>
            </a:r>
            <a:endParaRPr lang="en-US" dirty="0" smtClean="0"/>
          </a:p>
          <a:p>
            <a:pPr>
              <a:buNone/>
            </a:pPr>
            <a:r>
              <a:rPr lang="ro-RO" dirty="0" smtClean="0"/>
              <a:t>-</a:t>
            </a:r>
            <a:r>
              <a:rPr lang="vi-VN" dirty="0" smtClean="0"/>
              <a:t> " imuno-supresia şi alte afectări severe ale pacientului;</a:t>
            </a:r>
            <a:endParaRPr lang="en-US" dirty="0" smtClean="0"/>
          </a:p>
          <a:p>
            <a:pPr>
              <a:buFontTx/>
              <a:buChar char="-"/>
            </a:pPr>
            <a:r>
              <a:rPr lang="vi-VN" dirty="0" smtClean="0"/>
              <a:t>" aplicarea improprie a măsurilor standard de prevenţie şi izolare.</a:t>
            </a:r>
            <a:endParaRPr lang="ro-RO" dirty="0" smtClean="0"/>
          </a:p>
          <a:p>
            <a:pPr>
              <a:buNone/>
            </a:pPr>
            <a:r>
              <a:rPr lang="vi-VN" dirty="0" smtClean="0"/>
              <a:t> </a:t>
            </a:r>
            <a:endParaRPr lang="en-US" dirty="0" smtClean="0"/>
          </a:p>
          <a:p>
            <a:pPr>
              <a:buNone/>
            </a:pPr>
            <a:r>
              <a:rPr lang="vi-VN" dirty="0" smtClean="0"/>
              <a:t>Factori specifici instituţiilor sanitare cu resurse limitate:</a:t>
            </a:r>
            <a:endParaRPr lang="en-US" dirty="0" smtClean="0"/>
          </a:p>
          <a:p>
            <a:pPr>
              <a:buNone/>
            </a:pPr>
            <a:r>
              <a:rPr lang="vi-VN" dirty="0" smtClean="0"/>
              <a:t> " condiţii inadecvate de igienă şi gestionare a deşeurilor;</a:t>
            </a:r>
            <a:endParaRPr lang="en-US" dirty="0" smtClean="0"/>
          </a:p>
          <a:p>
            <a:pPr>
              <a:buNone/>
            </a:pPr>
            <a:r>
              <a:rPr lang="vi-VN" dirty="0" smtClean="0"/>
              <a:t> " infrastructură slabă; </a:t>
            </a:r>
            <a:endParaRPr lang="ro-RO" dirty="0" smtClean="0"/>
          </a:p>
          <a:p>
            <a:pPr>
              <a:buNone/>
            </a:pPr>
            <a:r>
              <a:rPr lang="vi-VN" dirty="0" smtClean="0"/>
              <a:t>" echipamente insuficiente; </a:t>
            </a:r>
            <a:endParaRPr lang="en-US" dirty="0" smtClean="0"/>
          </a:p>
          <a:p>
            <a:pPr>
              <a:buNone/>
            </a:pPr>
            <a:r>
              <a:rPr lang="vi-VN" dirty="0" smtClean="0"/>
              <a:t>" lipsa de personal;</a:t>
            </a:r>
            <a:endParaRPr lang="ro-RO" dirty="0" smtClean="0"/>
          </a:p>
          <a:p>
            <a:pPr>
              <a:buNone/>
            </a:pPr>
            <a:r>
              <a:rPr lang="vi-VN" dirty="0" smtClean="0"/>
              <a:t> " suprapopularea spitalelor;</a:t>
            </a:r>
            <a:endParaRPr lang="en-US" dirty="0" smtClean="0"/>
          </a:p>
          <a:p>
            <a:pPr>
              <a:buNone/>
            </a:pPr>
            <a:r>
              <a:rPr lang="vi-VN" dirty="0" smtClean="0"/>
              <a:t> " slaba cunoaştere şi aplicare a măsurilor de bază privind controlul infecţiilor;</a:t>
            </a:r>
            <a:endParaRPr lang="en-US" dirty="0" smtClean="0"/>
          </a:p>
          <a:p>
            <a:pPr>
              <a:buNone/>
            </a:pPr>
            <a:endParaRPr lang="ro-RO" dirty="0"/>
          </a:p>
        </p:txBody>
      </p:sp>
      <p:sp>
        <p:nvSpPr>
          <p:cNvPr id="3" name="Title 2"/>
          <p:cNvSpPr>
            <a:spLocks noGrp="1"/>
          </p:cNvSpPr>
          <p:nvPr>
            <p:ph type="title"/>
          </p:nvPr>
        </p:nvSpPr>
        <p:spPr/>
        <p:txBody>
          <a:bodyPr/>
          <a:lstStyle/>
          <a:p>
            <a:r>
              <a:rPr lang="ro-RO" dirty="0" smtClean="0"/>
              <a:t>Factori favorizanți</a:t>
            </a:r>
            <a:endParaRPr lang="ro-RO"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vi-VN" dirty="0" smtClean="0"/>
              <a:t>ETIOLOGIE: E. coli, enterococi, P. aeruginosa, Klebsiella, Enterobacter, Serratia, </a:t>
            </a:r>
            <a:r>
              <a:rPr lang="ro-RO" dirty="0" smtClean="0"/>
              <a:t>etc</a:t>
            </a:r>
            <a:endParaRPr lang="en-US" dirty="0" smtClean="0"/>
          </a:p>
          <a:p>
            <a:r>
              <a:rPr lang="vi-VN" dirty="0" smtClean="0"/>
              <a:t> FACTORI DE RISC: </a:t>
            </a:r>
            <a:endParaRPr lang="en-US" dirty="0" smtClean="0"/>
          </a:p>
          <a:p>
            <a:pPr>
              <a:buFont typeface="Courier New" pitchFamily="49" charset="0"/>
              <a:buChar char="o"/>
            </a:pPr>
            <a:r>
              <a:rPr lang="vi-VN" dirty="0" smtClean="0"/>
              <a:t>EXTRINSECI</a:t>
            </a:r>
            <a:endParaRPr lang="en-US" dirty="0" smtClean="0"/>
          </a:p>
          <a:p>
            <a:pPr>
              <a:buFont typeface="Wingdings" pitchFamily="2" charset="2"/>
              <a:buChar char="ü"/>
            </a:pPr>
            <a:r>
              <a:rPr lang="vi-VN" dirty="0" smtClean="0"/>
              <a:t> sondaj vezical </a:t>
            </a:r>
            <a:r>
              <a:rPr lang="ro-RO" dirty="0" smtClean="0"/>
              <a:t>-</a:t>
            </a:r>
            <a:r>
              <a:rPr lang="vi-VN" dirty="0" smtClean="0"/>
              <a:t> creşte riscul proporţional cu durata menţinerii sondei </a:t>
            </a:r>
            <a:r>
              <a:rPr lang="ro-RO" dirty="0" smtClean="0"/>
              <a:t>(</a:t>
            </a:r>
            <a:r>
              <a:rPr lang="vi-VN" dirty="0" smtClean="0"/>
              <a:t>5-10% pentru fiecare zi</a:t>
            </a:r>
            <a:r>
              <a:rPr lang="ro-RO" dirty="0" smtClean="0"/>
              <a:t>)</a:t>
            </a:r>
            <a:endParaRPr lang="en-US" dirty="0" smtClean="0"/>
          </a:p>
          <a:p>
            <a:pPr>
              <a:buFont typeface="Wingdings" pitchFamily="2" charset="2"/>
              <a:buChar char="ü"/>
            </a:pPr>
            <a:r>
              <a:rPr lang="vi-VN" dirty="0" smtClean="0"/>
              <a:t> endoscopie, citoscopie/ chirurgie urologică </a:t>
            </a:r>
            <a:endParaRPr lang="en-US" dirty="0" smtClean="0"/>
          </a:p>
          <a:p>
            <a:pPr>
              <a:buFont typeface="Courier New" pitchFamily="49" charset="0"/>
              <a:buChar char="o"/>
            </a:pPr>
            <a:r>
              <a:rPr lang="vi-VN" dirty="0" smtClean="0"/>
              <a:t>INTRINSECI </a:t>
            </a:r>
            <a:endParaRPr lang="en-US" dirty="0" smtClean="0"/>
          </a:p>
          <a:p>
            <a:pPr>
              <a:buFont typeface="Wingdings" pitchFamily="2" charset="2"/>
              <a:buChar char="ü"/>
            </a:pPr>
            <a:r>
              <a:rPr lang="vi-VN" dirty="0" smtClean="0"/>
              <a:t>sex feminin (riscul X 2) </a:t>
            </a:r>
            <a:endParaRPr lang="en-US" dirty="0" smtClean="0"/>
          </a:p>
          <a:p>
            <a:pPr>
              <a:buFont typeface="Wingdings" pitchFamily="2" charset="2"/>
              <a:buChar char="ü"/>
            </a:pPr>
            <a:r>
              <a:rPr lang="vi-VN" dirty="0" smtClean="0"/>
              <a:t>antibioterapie prelungită</a:t>
            </a:r>
            <a:endParaRPr lang="en-US" dirty="0" smtClean="0"/>
          </a:p>
          <a:p>
            <a:pPr>
              <a:buFont typeface="Wingdings" pitchFamily="2" charset="2"/>
              <a:buChar char="ü"/>
            </a:pPr>
            <a:r>
              <a:rPr lang="vi-VN" dirty="0" smtClean="0"/>
              <a:t> vârsta &gt; 50 ani</a:t>
            </a:r>
            <a:endParaRPr lang="en-US" dirty="0" smtClean="0"/>
          </a:p>
          <a:p>
            <a:pPr>
              <a:buFont typeface="Wingdings" pitchFamily="2" charset="2"/>
              <a:buChar char="ü"/>
            </a:pPr>
            <a:r>
              <a:rPr lang="vi-VN" dirty="0" smtClean="0"/>
              <a:t> traumatizări </a:t>
            </a:r>
            <a:endParaRPr lang="en-US" dirty="0" smtClean="0"/>
          </a:p>
          <a:p>
            <a:pPr>
              <a:buFont typeface="Wingdings" pitchFamily="2" charset="2"/>
              <a:buChar char="ü"/>
            </a:pPr>
            <a:r>
              <a:rPr lang="vi-VN" dirty="0" smtClean="0"/>
              <a:t>Diabet</a:t>
            </a:r>
            <a:endParaRPr lang="en-US" dirty="0" smtClean="0"/>
          </a:p>
          <a:p>
            <a:pPr>
              <a:buNone/>
            </a:pPr>
            <a:endParaRPr lang="en-US" dirty="0" smtClean="0"/>
          </a:p>
          <a:p>
            <a:endParaRPr lang="ro-RO" dirty="0"/>
          </a:p>
        </p:txBody>
      </p:sp>
      <p:sp>
        <p:nvSpPr>
          <p:cNvPr id="3" name="Title 2"/>
          <p:cNvSpPr>
            <a:spLocks noGrp="1"/>
          </p:cNvSpPr>
          <p:nvPr>
            <p:ph type="title"/>
          </p:nvPr>
        </p:nvSpPr>
        <p:spPr/>
        <p:txBody>
          <a:bodyPr/>
          <a:lstStyle/>
          <a:p>
            <a:r>
              <a:rPr lang="ro-RO" dirty="0" smtClean="0"/>
              <a:t>Infecții urinare nosocomiale</a:t>
            </a:r>
            <a:endParaRPr lang="ro-RO"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ro-RO" dirty="0" smtClean="0"/>
              <a:t>1. </a:t>
            </a:r>
            <a:r>
              <a:rPr lang="vi-VN" dirty="0" smtClean="0"/>
              <a:t>Limitarea indicaţiilor pentru cateterizare urinară </a:t>
            </a:r>
            <a:endParaRPr lang="en-US" dirty="0" smtClean="0"/>
          </a:p>
          <a:p>
            <a:pPr>
              <a:buNone/>
            </a:pPr>
            <a:r>
              <a:rPr lang="vi-VN" dirty="0" smtClean="0"/>
              <a:t>2. Respectarea regulilor generale de igienă </a:t>
            </a:r>
            <a:endParaRPr lang="en-US" dirty="0" smtClean="0"/>
          </a:p>
          <a:p>
            <a:pPr>
              <a:buNone/>
            </a:pPr>
            <a:r>
              <a:rPr lang="vi-VN" dirty="0" smtClean="0"/>
              <a:t>3. Aplicarea sondei în condiţii de asepsie </a:t>
            </a:r>
            <a:endParaRPr lang="en-US" dirty="0" smtClean="0"/>
          </a:p>
          <a:p>
            <a:pPr>
              <a:buNone/>
            </a:pPr>
            <a:r>
              <a:rPr lang="ro-RO" dirty="0" smtClean="0"/>
              <a:t>4</a:t>
            </a:r>
            <a:r>
              <a:rPr lang="vi-VN" dirty="0" smtClean="0"/>
              <a:t>. Reguli de întreţinere a sondei</a:t>
            </a:r>
            <a:endParaRPr lang="ro-RO" dirty="0" smtClean="0"/>
          </a:p>
          <a:p>
            <a:pPr>
              <a:buNone/>
            </a:pPr>
            <a:r>
              <a:rPr lang="ro-RO" dirty="0" smtClean="0"/>
              <a:t>5.</a:t>
            </a:r>
            <a:r>
              <a:rPr lang="vi-VN" dirty="0" smtClean="0"/>
              <a:t> Examen clinic periodic (febră, secreţie purulentă, inflamaţia meatului)</a:t>
            </a:r>
            <a:endParaRPr lang="ro-RO" dirty="0" smtClean="0"/>
          </a:p>
          <a:p>
            <a:pPr>
              <a:buNone/>
            </a:pPr>
            <a:r>
              <a:rPr lang="ro-RO" dirty="0" smtClean="0"/>
              <a:t>6. </a:t>
            </a:r>
            <a:r>
              <a:rPr lang="vi-VN" dirty="0" smtClean="0"/>
              <a:t>Consum crescut de lichid</a:t>
            </a:r>
            <a:endParaRPr lang="en-US" dirty="0" smtClean="0"/>
          </a:p>
          <a:p>
            <a:pPr>
              <a:buNone/>
            </a:pPr>
            <a:r>
              <a:rPr lang="ro-RO" dirty="0" smtClean="0"/>
              <a:t>7.</a:t>
            </a:r>
            <a:r>
              <a:rPr lang="vi-VN" dirty="0" smtClean="0"/>
              <a:t> Schimbarea sistemului de</a:t>
            </a:r>
            <a:r>
              <a:rPr lang="ro-RO" dirty="0" smtClean="0"/>
              <a:t> cateterizare</a:t>
            </a:r>
            <a:endParaRPr lang="en-US" dirty="0" smtClean="0"/>
          </a:p>
          <a:p>
            <a:endParaRPr lang="ro-RO" dirty="0"/>
          </a:p>
        </p:txBody>
      </p:sp>
      <p:sp>
        <p:nvSpPr>
          <p:cNvPr id="3" name="Title 2"/>
          <p:cNvSpPr>
            <a:spLocks noGrp="1"/>
          </p:cNvSpPr>
          <p:nvPr>
            <p:ph type="title"/>
          </p:nvPr>
        </p:nvSpPr>
        <p:spPr/>
        <p:txBody>
          <a:bodyPr/>
          <a:lstStyle/>
          <a:p>
            <a:r>
              <a:rPr lang="ro-RO" dirty="0" smtClean="0"/>
              <a:t>Prevenția IUN</a:t>
            </a:r>
            <a:endParaRPr lang="ro-RO"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vi-VN" dirty="0" smtClean="0"/>
              <a:t>ETIOLOGIE: Pseudomonas </a:t>
            </a:r>
            <a:r>
              <a:rPr lang="ro-RO" dirty="0" smtClean="0"/>
              <a:t>,</a:t>
            </a:r>
            <a:r>
              <a:rPr lang="vi-VN" dirty="0" smtClean="0"/>
              <a:t>Acinetobacter </a:t>
            </a:r>
            <a:r>
              <a:rPr lang="ro-RO" dirty="0" smtClean="0"/>
              <a:t>, </a:t>
            </a:r>
            <a:r>
              <a:rPr lang="vi-VN" dirty="0" smtClean="0"/>
              <a:t>Klebsiella</a:t>
            </a:r>
            <a:r>
              <a:rPr lang="ro-RO" dirty="0" smtClean="0"/>
              <a:t>,  </a:t>
            </a:r>
            <a:r>
              <a:rPr lang="vi-VN" dirty="0" smtClean="0"/>
              <a:t> Staphylococcus aureus </a:t>
            </a:r>
            <a:r>
              <a:rPr lang="ro-RO" dirty="0" smtClean="0"/>
              <a:t>, </a:t>
            </a:r>
            <a:r>
              <a:rPr lang="vi-VN" dirty="0" smtClean="0"/>
              <a:t>Legionella, Aspergillus, </a:t>
            </a:r>
            <a:r>
              <a:rPr lang="ro-RO" dirty="0" smtClean="0"/>
              <a:t>etc</a:t>
            </a:r>
            <a:endParaRPr lang="en-US" dirty="0" smtClean="0"/>
          </a:p>
          <a:p>
            <a:r>
              <a:rPr lang="vi-VN" dirty="0" smtClean="0"/>
              <a:t> FACTORI DE RISC: </a:t>
            </a:r>
            <a:endParaRPr lang="en-US" dirty="0" smtClean="0"/>
          </a:p>
          <a:p>
            <a:pPr>
              <a:buFont typeface="Courier New" pitchFamily="49" charset="0"/>
              <a:buChar char="o"/>
            </a:pPr>
            <a:r>
              <a:rPr lang="vi-VN" dirty="0" smtClean="0"/>
              <a:t>EXTRINSECI</a:t>
            </a:r>
            <a:endParaRPr lang="en-US" dirty="0" smtClean="0"/>
          </a:p>
          <a:p>
            <a:pPr>
              <a:buFont typeface="Wingdings" pitchFamily="2" charset="2"/>
              <a:buChar char="ü"/>
            </a:pPr>
            <a:r>
              <a:rPr lang="vi-VN" dirty="0" smtClean="0"/>
              <a:t> manevre de intubare </a:t>
            </a:r>
            <a:endParaRPr lang="ro-RO" dirty="0" smtClean="0"/>
          </a:p>
          <a:p>
            <a:pPr>
              <a:buFont typeface="Wingdings" pitchFamily="2" charset="2"/>
              <a:buChar char="ü"/>
            </a:pPr>
            <a:r>
              <a:rPr lang="vi-VN" dirty="0" smtClean="0"/>
              <a:t> durata ventilaţiei asistate</a:t>
            </a:r>
            <a:endParaRPr lang="ro-RO" dirty="0" smtClean="0"/>
          </a:p>
          <a:p>
            <a:pPr>
              <a:buFont typeface="Wingdings" pitchFamily="2" charset="2"/>
              <a:buChar char="ü"/>
            </a:pPr>
            <a:r>
              <a:rPr lang="vi-VN" dirty="0" smtClean="0"/>
              <a:t> prevenţia anti-ulceroasă (modificarea pH. acid) </a:t>
            </a:r>
            <a:endParaRPr lang="ro-RO" dirty="0" smtClean="0"/>
          </a:p>
          <a:p>
            <a:pPr>
              <a:buFont typeface="Courier New" pitchFamily="49" charset="0"/>
              <a:buChar char="o"/>
            </a:pPr>
            <a:r>
              <a:rPr lang="vi-VN" dirty="0" smtClean="0"/>
              <a:t>INTRINSECI</a:t>
            </a:r>
            <a:endParaRPr lang="ro-RO" dirty="0" smtClean="0"/>
          </a:p>
          <a:p>
            <a:pPr>
              <a:buFont typeface="Wingdings" pitchFamily="2" charset="2"/>
              <a:buChar char="ü"/>
            </a:pPr>
            <a:r>
              <a:rPr lang="vi-VN" dirty="0" smtClean="0"/>
              <a:t> vârsta &gt; 70 ani</a:t>
            </a:r>
            <a:endParaRPr lang="ro-RO" dirty="0" smtClean="0"/>
          </a:p>
          <a:p>
            <a:pPr>
              <a:buFont typeface="Wingdings" pitchFamily="2" charset="2"/>
              <a:buChar char="ü"/>
            </a:pPr>
            <a:r>
              <a:rPr lang="vi-VN" dirty="0" smtClean="0"/>
              <a:t>stare de şoc,</a:t>
            </a:r>
            <a:endParaRPr lang="ro-RO" dirty="0" smtClean="0"/>
          </a:p>
          <a:p>
            <a:pPr>
              <a:buFont typeface="Wingdings" pitchFamily="2" charset="2"/>
              <a:buChar char="ü"/>
            </a:pPr>
            <a:r>
              <a:rPr lang="vi-VN" dirty="0" smtClean="0"/>
              <a:t> seda</a:t>
            </a:r>
            <a:r>
              <a:rPr lang="ro-RO" dirty="0" smtClean="0"/>
              <a:t>re</a:t>
            </a:r>
          </a:p>
          <a:p>
            <a:pPr>
              <a:buFont typeface="Wingdings" pitchFamily="2" charset="2"/>
              <a:buChar char="ü"/>
            </a:pPr>
            <a:r>
              <a:rPr lang="vi-VN" dirty="0" smtClean="0"/>
              <a:t>intervenţie chir</a:t>
            </a:r>
            <a:r>
              <a:rPr lang="ro-RO" dirty="0" smtClean="0"/>
              <a:t>urgicală recentă</a:t>
            </a:r>
          </a:p>
          <a:p>
            <a:pPr>
              <a:buFont typeface="Wingdings" pitchFamily="2" charset="2"/>
              <a:buChar char="ü"/>
            </a:pPr>
            <a:r>
              <a:rPr lang="vi-VN" dirty="0" smtClean="0"/>
              <a:t> detresă respiratorie, </a:t>
            </a:r>
            <a:r>
              <a:rPr lang="ro-RO" dirty="0" smtClean="0"/>
              <a:t>insuficință respiratorie</a:t>
            </a:r>
          </a:p>
          <a:p>
            <a:pPr>
              <a:buFont typeface="Wingdings" pitchFamily="2" charset="2"/>
              <a:buChar char="ü"/>
            </a:pPr>
            <a:r>
              <a:rPr lang="vi-VN" dirty="0" smtClean="0"/>
              <a:t>traheotomie, reintubări</a:t>
            </a:r>
            <a:endParaRPr lang="en-US" dirty="0" smtClean="0"/>
          </a:p>
          <a:p>
            <a:endParaRPr lang="ro-RO" dirty="0"/>
          </a:p>
        </p:txBody>
      </p:sp>
      <p:sp>
        <p:nvSpPr>
          <p:cNvPr id="3" name="Title 2"/>
          <p:cNvSpPr>
            <a:spLocks noGrp="1"/>
          </p:cNvSpPr>
          <p:nvPr>
            <p:ph type="title"/>
          </p:nvPr>
        </p:nvSpPr>
        <p:spPr/>
        <p:txBody>
          <a:bodyPr/>
          <a:lstStyle/>
          <a:p>
            <a:r>
              <a:rPr lang="ro-RO" dirty="0" smtClean="0"/>
              <a:t>Pneumonia nosocmială</a:t>
            </a:r>
            <a:endParaRPr lang="ro-RO"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pPr>
              <a:buNone/>
            </a:pPr>
            <a:r>
              <a:rPr lang="en-US" dirty="0" smtClean="0"/>
              <a:t>A. </a:t>
            </a:r>
            <a:r>
              <a:rPr lang="vi-VN" dirty="0" smtClean="0"/>
              <a:t>SERVICII ATI - PACIENŢI CU RISC EXOGEN </a:t>
            </a:r>
            <a:endParaRPr lang="en-US" dirty="0" smtClean="0"/>
          </a:p>
          <a:p>
            <a:r>
              <a:rPr lang="vi-VN" dirty="0" smtClean="0"/>
              <a:t>1. Spălarea mâinilor după fiecare contact cu pacientul</a:t>
            </a:r>
            <a:endParaRPr lang="en-US" dirty="0" smtClean="0"/>
          </a:p>
          <a:p>
            <a:r>
              <a:rPr lang="vi-VN" dirty="0" smtClean="0"/>
              <a:t> 2. Purtarea de mănuşi după îngrijirea pacienţilor asistaţi respirator + aspiraţie</a:t>
            </a:r>
            <a:endParaRPr lang="en-US" dirty="0" smtClean="0"/>
          </a:p>
          <a:p>
            <a:r>
              <a:rPr lang="vi-VN" dirty="0" smtClean="0"/>
              <a:t> 3. Utilizarea sist. umidificare cu apă sterilă (oxigenoterapie, aerosoli, umidif.)</a:t>
            </a:r>
            <a:endParaRPr lang="en-US" dirty="0" smtClean="0"/>
          </a:p>
          <a:p>
            <a:r>
              <a:rPr lang="vi-VN" dirty="0" smtClean="0"/>
              <a:t> 4. Sterilizarea circuitelor de ventilaţie după utilizare la fiecare bolnav</a:t>
            </a:r>
            <a:endParaRPr lang="en-US" dirty="0" smtClean="0"/>
          </a:p>
          <a:p>
            <a:pPr>
              <a:buNone/>
            </a:pPr>
            <a:r>
              <a:rPr lang="vi-VN" dirty="0" smtClean="0"/>
              <a:t> B. SERVICII ATI – PACIENŢI CU RISC ENDOGEN </a:t>
            </a:r>
            <a:endParaRPr lang="en-US" dirty="0" smtClean="0"/>
          </a:p>
          <a:p>
            <a:pPr>
              <a:buFont typeface="Wingdings" pitchFamily="2" charset="2"/>
              <a:buChar char="Ø"/>
            </a:pPr>
            <a:r>
              <a:rPr lang="vi-VN" dirty="0" smtClean="0"/>
              <a:t>PREVENIREA INHALĂRII DE SECREŢII GASTRICE</a:t>
            </a:r>
            <a:endParaRPr lang="en-US" dirty="0" smtClean="0"/>
          </a:p>
          <a:p>
            <a:r>
              <a:rPr lang="vi-VN" dirty="0" smtClean="0"/>
              <a:t> 1. Poziţia semişezândă (&lt; refluxul gastro-esofagian)</a:t>
            </a:r>
            <a:endParaRPr lang="en-US" dirty="0" smtClean="0"/>
          </a:p>
          <a:p>
            <a:r>
              <a:rPr lang="vi-VN" dirty="0" smtClean="0"/>
              <a:t> 2. Evitarea sedării profunde (&lt; starea gastrică)</a:t>
            </a:r>
            <a:endParaRPr lang="en-US" dirty="0" smtClean="0"/>
          </a:p>
          <a:p>
            <a:r>
              <a:rPr lang="vi-VN" dirty="0" smtClean="0"/>
              <a:t> 3. Utilizarea sondei gastrice de calibru redus </a:t>
            </a:r>
            <a:endParaRPr lang="en-US" dirty="0" smtClean="0"/>
          </a:p>
          <a:p>
            <a:pPr>
              <a:buFont typeface="Wingdings" pitchFamily="2" charset="2"/>
              <a:buChar char="Ø"/>
            </a:pPr>
            <a:r>
              <a:rPr lang="vi-VN" dirty="0" smtClean="0"/>
              <a:t>PREVENIREA INHALĂRII SECREŢIILOR ORO-FARINGIENE</a:t>
            </a:r>
            <a:endParaRPr lang="en-US" dirty="0" smtClean="0"/>
          </a:p>
          <a:p>
            <a:r>
              <a:rPr lang="vi-VN" dirty="0" smtClean="0"/>
              <a:t> 1. Decontaminarea oro-faringiană înainte de intubaţie </a:t>
            </a:r>
            <a:endParaRPr lang="en-US" dirty="0" smtClean="0"/>
          </a:p>
          <a:p>
            <a:r>
              <a:rPr lang="vi-VN" dirty="0" smtClean="0"/>
              <a:t>2. Umectarea cu antiseptice/ ser fiziologic a oro-faringelui, narinelor, aspirare</a:t>
            </a:r>
            <a:endParaRPr lang="en-US" dirty="0" smtClean="0"/>
          </a:p>
          <a:p>
            <a:endParaRPr lang="ro-RO" dirty="0"/>
          </a:p>
        </p:txBody>
      </p:sp>
      <p:sp>
        <p:nvSpPr>
          <p:cNvPr id="3" name="Title 2"/>
          <p:cNvSpPr>
            <a:spLocks noGrp="1"/>
          </p:cNvSpPr>
          <p:nvPr>
            <p:ph type="title"/>
          </p:nvPr>
        </p:nvSpPr>
        <p:spPr/>
        <p:txBody>
          <a:bodyPr>
            <a:normAutofit fontScale="90000"/>
          </a:bodyPr>
          <a:lstStyle/>
          <a:p>
            <a:r>
              <a:rPr lang="ro-RO" dirty="0" smtClean="0"/>
              <a:t>Prevenția Pneumoniei nosocomiale</a:t>
            </a:r>
            <a:endParaRPr lang="ro-RO"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r>
              <a:rPr lang="vi-VN" dirty="0"/>
              <a:t>coci GP – 75% din IPO</a:t>
            </a:r>
            <a:endParaRPr lang="en-US" dirty="0"/>
          </a:p>
          <a:p>
            <a:r>
              <a:rPr lang="vi-VN" dirty="0"/>
              <a:t> EXTRINSECI</a:t>
            </a:r>
            <a:endParaRPr lang="en-US" dirty="0"/>
          </a:p>
          <a:p>
            <a:pPr>
              <a:buFont typeface="Wingdings" pitchFamily="2" charset="2"/>
              <a:buChar char="ü"/>
            </a:pPr>
            <a:r>
              <a:rPr lang="vi-VN" dirty="0"/>
              <a:t> tipul intervenţiei chirurgicale </a:t>
            </a:r>
            <a:endParaRPr lang="en-US" dirty="0"/>
          </a:p>
          <a:p>
            <a:pPr>
              <a:buFont typeface="Wingdings" pitchFamily="2" charset="2"/>
              <a:buChar char="ü"/>
            </a:pPr>
            <a:r>
              <a:rPr lang="vi-VN" dirty="0"/>
              <a:t>durata spitalizării pre-operatorii </a:t>
            </a:r>
            <a:endParaRPr lang="en-US" dirty="0"/>
          </a:p>
          <a:p>
            <a:pPr>
              <a:buFont typeface="Wingdings" pitchFamily="2" charset="2"/>
              <a:buChar char="ü"/>
            </a:pPr>
            <a:r>
              <a:rPr lang="vi-VN" dirty="0"/>
              <a:t>pregătirea pre-operatorie </a:t>
            </a:r>
            <a:endParaRPr lang="en-US" dirty="0"/>
          </a:p>
          <a:p>
            <a:pPr>
              <a:buFont typeface="Wingdings" pitchFamily="2" charset="2"/>
              <a:buChar char="ü"/>
            </a:pPr>
            <a:r>
              <a:rPr lang="vi-VN" dirty="0"/>
              <a:t>caracteristicile intervenţiei (tipul câmpurilor, experienţa echipei, hemostaza, durata, hematoame, drenajul plăgii, cronologia timpilor operatori, mărimea echipei din sala de intervenţie, rezolvarea în urgenţă)</a:t>
            </a:r>
            <a:endParaRPr lang="en-US" dirty="0"/>
          </a:p>
          <a:p>
            <a:r>
              <a:rPr lang="vi-VN" dirty="0"/>
              <a:t>INTRINSECI </a:t>
            </a:r>
            <a:endParaRPr lang="en-US" dirty="0"/>
          </a:p>
          <a:p>
            <a:pPr>
              <a:buFont typeface="Wingdings" pitchFamily="2" charset="2"/>
              <a:buChar char="ü"/>
            </a:pPr>
            <a:r>
              <a:rPr lang="vi-VN" dirty="0"/>
              <a:t>vârste extreme</a:t>
            </a:r>
            <a:endParaRPr lang="en-US" dirty="0"/>
          </a:p>
          <a:p>
            <a:pPr>
              <a:buFont typeface="Wingdings" pitchFamily="2" charset="2"/>
              <a:buChar char="ü"/>
            </a:pPr>
            <a:r>
              <a:rPr lang="vi-VN" dirty="0"/>
              <a:t> malnutriţie,</a:t>
            </a:r>
            <a:endParaRPr lang="en-US" dirty="0"/>
          </a:p>
          <a:p>
            <a:pPr>
              <a:buFont typeface="Wingdings" pitchFamily="2" charset="2"/>
              <a:buChar char="ü"/>
            </a:pPr>
            <a:r>
              <a:rPr lang="vi-VN" dirty="0"/>
              <a:t> DZ, </a:t>
            </a:r>
            <a:endParaRPr lang="en-US" dirty="0"/>
          </a:p>
          <a:p>
            <a:pPr>
              <a:buFont typeface="Wingdings" pitchFamily="2" charset="2"/>
              <a:buChar char="ü"/>
            </a:pPr>
            <a:r>
              <a:rPr lang="vi-VN" dirty="0"/>
              <a:t>imunosupresie </a:t>
            </a:r>
            <a:endParaRPr lang="en-US" dirty="0"/>
          </a:p>
          <a:p>
            <a:pPr>
              <a:buFont typeface="Wingdings" pitchFamily="2" charset="2"/>
              <a:buChar char="ü"/>
            </a:pPr>
            <a:r>
              <a:rPr lang="vi-VN" dirty="0"/>
              <a:t>Şoc</a:t>
            </a:r>
            <a:endParaRPr lang="en-US" dirty="0"/>
          </a:p>
          <a:p>
            <a:pPr>
              <a:buFont typeface="Wingdings" pitchFamily="2" charset="2"/>
              <a:buChar char="ü"/>
            </a:pPr>
            <a:r>
              <a:rPr lang="vi-VN" dirty="0"/>
              <a:t> anergie</a:t>
            </a:r>
            <a:endParaRPr lang="en-US" dirty="0"/>
          </a:p>
          <a:p>
            <a:pPr>
              <a:buFont typeface="Wingdings" pitchFamily="2" charset="2"/>
              <a:buChar char="ü"/>
            </a:pPr>
            <a:r>
              <a:rPr lang="vi-VN" dirty="0"/>
              <a:t> antibioterapie prelungită </a:t>
            </a:r>
            <a:endParaRPr lang="en-US" dirty="0"/>
          </a:p>
          <a:p>
            <a:pPr>
              <a:buFont typeface="Wingdings" pitchFamily="2" charset="2"/>
              <a:buChar char="ü"/>
            </a:pPr>
            <a:r>
              <a:rPr lang="vi-VN" dirty="0"/>
              <a:t>infecţii anterioare/ concomitente</a:t>
            </a:r>
            <a:endParaRPr lang="en-US" dirty="0"/>
          </a:p>
          <a:p>
            <a:pPr marL="109728" indent="0">
              <a:buNone/>
            </a:pPr>
            <a:endParaRPr lang="en-US" dirty="0"/>
          </a:p>
          <a:p>
            <a:endParaRPr lang="ro-RO" dirty="0"/>
          </a:p>
        </p:txBody>
      </p:sp>
      <p:sp>
        <p:nvSpPr>
          <p:cNvPr id="3" name="Title 2"/>
          <p:cNvSpPr>
            <a:spLocks noGrp="1"/>
          </p:cNvSpPr>
          <p:nvPr>
            <p:ph type="title"/>
          </p:nvPr>
        </p:nvSpPr>
        <p:spPr/>
        <p:txBody>
          <a:bodyPr>
            <a:normAutofit fontScale="90000"/>
          </a:bodyPr>
          <a:lstStyle/>
          <a:p>
            <a:r>
              <a:rPr lang="ro-RO" dirty="0" smtClean="0"/>
              <a:t>INFECTII ALE PLAGILOR OPERATORII</a:t>
            </a:r>
            <a:endParaRPr lang="ro-RO"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ro-RO" dirty="0" smtClean="0"/>
              <a:t>Impactul IAAM  asupra sănătății publice</a:t>
            </a:r>
          </a:p>
          <a:p>
            <a:r>
              <a:rPr lang="ro-RO" dirty="0" smtClean="0"/>
              <a:t>Factori epidemiologici determinanți IAAM </a:t>
            </a:r>
          </a:p>
          <a:p>
            <a:r>
              <a:rPr lang="ro-RO" dirty="0" smtClean="0"/>
              <a:t>Factori favorizanți IAAM </a:t>
            </a:r>
          </a:p>
          <a:p>
            <a:r>
              <a:rPr lang="ro-RO" dirty="0" smtClean="0"/>
              <a:t>Măsuri de profilaxie IAAM </a:t>
            </a:r>
            <a:endParaRPr lang="ro-RO" dirty="0"/>
          </a:p>
        </p:txBody>
      </p:sp>
      <p:sp>
        <p:nvSpPr>
          <p:cNvPr id="3" name="Title 2"/>
          <p:cNvSpPr>
            <a:spLocks noGrp="1"/>
          </p:cNvSpPr>
          <p:nvPr>
            <p:ph type="title"/>
          </p:nvPr>
        </p:nvSpPr>
        <p:spPr/>
        <p:txBody>
          <a:bodyPr/>
          <a:lstStyle/>
          <a:p>
            <a:r>
              <a:rPr lang="ro-RO" dirty="0" smtClean="0"/>
              <a:t>PLANUL CURSULUI</a:t>
            </a:r>
            <a:endParaRPr lang="ro-RO"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p:txBody>
          <a:bodyPr>
            <a:normAutofit fontScale="77500" lnSpcReduction="20000"/>
          </a:bodyPr>
          <a:lstStyle/>
          <a:p>
            <a:r>
              <a:rPr lang="vi-VN" dirty="0"/>
              <a:t>PRE-OPERATORIE</a:t>
            </a:r>
            <a:endParaRPr lang="en-US" dirty="0"/>
          </a:p>
          <a:p>
            <a:pPr>
              <a:buNone/>
            </a:pPr>
            <a:r>
              <a:rPr lang="vi-VN" dirty="0"/>
              <a:t> 1. Scăderea duratei (explorare în ambulator)</a:t>
            </a:r>
            <a:endParaRPr lang="en-US" dirty="0"/>
          </a:p>
          <a:p>
            <a:pPr>
              <a:buNone/>
            </a:pPr>
            <a:r>
              <a:rPr lang="vi-VN" dirty="0"/>
              <a:t> 2. Depistarea şi tratarea infecţiilor preexistente </a:t>
            </a:r>
            <a:endParaRPr lang="en-US" dirty="0"/>
          </a:p>
          <a:p>
            <a:pPr>
              <a:buNone/>
            </a:pPr>
            <a:r>
              <a:rPr lang="vi-VN" dirty="0"/>
              <a:t>3. Pregătirea tegumentelor </a:t>
            </a:r>
            <a:endParaRPr lang="en-US" dirty="0"/>
          </a:p>
          <a:p>
            <a:r>
              <a:rPr lang="vi-VN" dirty="0"/>
              <a:t>BLOC OPERATOR</a:t>
            </a:r>
            <a:endParaRPr lang="en-US" dirty="0"/>
          </a:p>
          <a:p>
            <a:pPr>
              <a:buNone/>
            </a:pPr>
            <a:r>
              <a:rPr lang="vi-VN" dirty="0"/>
              <a:t> 1. PACIENT: decontaminarea zonei de tegument, antiseptice </a:t>
            </a:r>
            <a:endParaRPr lang="en-US" dirty="0"/>
          </a:p>
          <a:p>
            <a:pPr>
              <a:buNone/>
            </a:pPr>
            <a:r>
              <a:rPr lang="vi-VN" dirty="0"/>
              <a:t>2. OPERATOR: decontaminarea mâinilor</a:t>
            </a:r>
            <a:endParaRPr lang="en-US" dirty="0"/>
          </a:p>
          <a:p>
            <a:pPr>
              <a:buNone/>
            </a:pPr>
            <a:r>
              <a:rPr lang="vi-VN" dirty="0"/>
              <a:t> 3. SALA ŞI MATERIALELE: întreţinere (fişa tehnică, verificarea contaminării aerului, circuite </a:t>
            </a:r>
            <a:endParaRPr lang="en-US" dirty="0"/>
          </a:p>
          <a:p>
            <a:pPr>
              <a:buNone/>
            </a:pPr>
            <a:r>
              <a:rPr lang="vi-VN" dirty="0"/>
              <a:t>4. ANTIBIOPREVENŢIE: diferenţiat după tipul de intervenţie = curată, curată contaminată, contaminată, intens contaminată</a:t>
            </a:r>
            <a:endParaRPr lang="en-US" dirty="0"/>
          </a:p>
          <a:p>
            <a:r>
              <a:rPr lang="vi-VN" dirty="0"/>
              <a:t>POST-OPERATORIE </a:t>
            </a:r>
            <a:endParaRPr lang="en-US" dirty="0"/>
          </a:p>
          <a:p>
            <a:pPr>
              <a:buNone/>
            </a:pPr>
            <a:r>
              <a:rPr lang="vi-VN" dirty="0"/>
              <a:t>1. Asepsia drenurilor, pansamentelor</a:t>
            </a:r>
            <a:endParaRPr lang="en-US" dirty="0"/>
          </a:p>
          <a:p>
            <a:endParaRPr lang="ro-RO" dirty="0"/>
          </a:p>
        </p:txBody>
      </p:sp>
      <p:sp>
        <p:nvSpPr>
          <p:cNvPr id="3" name="Titlu 2"/>
          <p:cNvSpPr>
            <a:spLocks noGrp="1"/>
          </p:cNvSpPr>
          <p:nvPr>
            <p:ph type="title"/>
          </p:nvPr>
        </p:nvSpPr>
        <p:spPr/>
        <p:txBody>
          <a:bodyPr/>
          <a:lstStyle/>
          <a:p>
            <a:r>
              <a:rPr lang="ro-RO" dirty="0" smtClean="0"/>
              <a:t>PREVENTIE</a:t>
            </a:r>
            <a:endParaRPr lang="ro-RO" dirty="0"/>
          </a:p>
        </p:txBody>
      </p:sp>
    </p:spTree>
    <p:extLst>
      <p:ext uri="{BB962C8B-B14F-4D97-AF65-F5344CB8AC3E}">
        <p14:creationId xmlns:p14="http://schemas.microsoft.com/office/powerpoint/2010/main" val="8799254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p:txBody>
          <a:bodyPr>
            <a:normAutofit fontScale="55000" lnSpcReduction="20000"/>
          </a:bodyPr>
          <a:lstStyle/>
          <a:p>
            <a:pPr>
              <a:buFont typeface="Wingdings" pitchFamily="2" charset="2"/>
              <a:buChar char="ü"/>
            </a:pPr>
            <a:r>
              <a:rPr lang="vi-VN" dirty="0"/>
              <a:t>Stafilococ – 30-50%</a:t>
            </a:r>
            <a:endParaRPr lang="en-US" dirty="0"/>
          </a:p>
          <a:p>
            <a:pPr>
              <a:buFont typeface="Wingdings" pitchFamily="2" charset="2"/>
              <a:buChar char="ü"/>
            </a:pPr>
            <a:r>
              <a:rPr lang="vi-VN" dirty="0"/>
              <a:t>BGN</a:t>
            </a:r>
            <a:endParaRPr lang="en-US" dirty="0"/>
          </a:p>
          <a:p>
            <a:pPr>
              <a:buFont typeface="Wingdings" pitchFamily="2" charset="2"/>
              <a:buChar char="ü"/>
            </a:pPr>
            <a:r>
              <a:rPr lang="vi-VN" dirty="0"/>
              <a:t>Acinetobacter, Micrococcus, Bacillus, Corynebacterium (imunosupr.)</a:t>
            </a:r>
            <a:endParaRPr lang="en-US" dirty="0"/>
          </a:p>
          <a:p>
            <a:r>
              <a:rPr lang="vi-VN" dirty="0"/>
              <a:t> FACTORI DE RISC:</a:t>
            </a:r>
            <a:endParaRPr lang="en-US" dirty="0"/>
          </a:p>
          <a:p>
            <a:pPr>
              <a:buFont typeface="Wingdings" pitchFamily="2" charset="2"/>
              <a:buChar char="ü"/>
            </a:pPr>
            <a:r>
              <a:rPr lang="vi-VN" dirty="0"/>
              <a:t> EXTRINSECI </a:t>
            </a:r>
            <a:endParaRPr lang="en-US" dirty="0"/>
          </a:p>
          <a:p>
            <a:pPr>
              <a:buFont typeface="Wingdings" pitchFamily="2" charset="2"/>
              <a:buChar char="v"/>
            </a:pPr>
            <a:r>
              <a:rPr lang="vi-VN" dirty="0"/>
              <a:t>modificarea florei cutanate</a:t>
            </a:r>
            <a:endParaRPr lang="en-US" dirty="0"/>
          </a:p>
          <a:p>
            <a:pPr>
              <a:buFont typeface="Wingdings" pitchFamily="2" charset="2"/>
              <a:buChar char="v"/>
            </a:pPr>
            <a:r>
              <a:rPr lang="vi-VN" dirty="0"/>
              <a:t> absenţa măsurilor de igienă</a:t>
            </a:r>
            <a:endParaRPr lang="en-US" dirty="0"/>
          </a:p>
          <a:p>
            <a:pPr>
              <a:buFont typeface="Wingdings" pitchFamily="2" charset="2"/>
              <a:buChar char="v"/>
            </a:pPr>
            <a:r>
              <a:rPr lang="vi-VN" dirty="0"/>
              <a:t> manipularea sistemelor de perfuzi</a:t>
            </a:r>
            <a:endParaRPr lang="en-US" dirty="0"/>
          </a:p>
          <a:p>
            <a:pPr>
              <a:buFont typeface="Wingdings" pitchFamily="2" charset="2"/>
              <a:buChar char="v"/>
            </a:pPr>
            <a:r>
              <a:rPr lang="vi-VN" dirty="0"/>
              <a:t>alimentaţia parenterală</a:t>
            </a:r>
            <a:endParaRPr lang="en-US" dirty="0"/>
          </a:p>
          <a:p>
            <a:pPr>
              <a:buFont typeface="Wingdings" pitchFamily="2" charset="2"/>
              <a:buChar char="v"/>
            </a:pPr>
            <a:r>
              <a:rPr lang="vi-VN" dirty="0"/>
              <a:t>cateter: tehnică defectuoasă</a:t>
            </a:r>
            <a:r>
              <a:rPr lang="en-US" dirty="0"/>
              <a:t>,</a:t>
            </a:r>
            <a:r>
              <a:rPr lang="vi-VN" dirty="0"/>
              <a:t> structura materialului (PVC &gt; poliuretan)</a:t>
            </a:r>
            <a:r>
              <a:rPr lang="en-US" dirty="0"/>
              <a:t>,</a:t>
            </a:r>
            <a:r>
              <a:rPr lang="vi-VN" dirty="0"/>
              <a:t> catetere multiluminale</a:t>
            </a:r>
            <a:r>
              <a:rPr lang="en-US" dirty="0"/>
              <a:t>,</a:t>
            </a:r>
            <a:r>
              <a:rPr lang="vi-VN" dirty="0"/>
              <a:t> localizare (femurală risc &gt;)</a:t>
            </a:r>
            <a:endParaRPr lang="en-US" dirty="0"/>
          </a:p>
          <a:p>
            <a:pPr>
              <a:buFont typeface="Wingdings" pitchFamily="2" charset="2"/>
              <a:buChar char="ü"/>
            </a:pPr>
            <a:r>
              <a:rPr lang="vi-VN" dirty="0"/>
              <a:t>INTRINSECI</a:t>
            </a:r>
            <a:endParaRPr lang="en-US" dirty="0"/>
          </a:p>
          <a:p>
            <a:pPr>
              <a:buFont typeface="Wingdings" pitchFamily="2" charset="2"/>
              <a:buChar char="v"/>
            </a:pPr>
            <a:r>
              <a:rPr lang="vi-VN" dirty="0"/>
              <a:t> vârste extreme</a:t>
            </a:r>
            <a:endParaRPr lang="en-US" dirty="0"/>
          </a:p>
          <a:p>
            <a:pPr>
              <a:buFont typeface="Wingdings" pitchFamily="2" charset="2"/>
              <a:buChar char="v"/>
            </a:pPr>
            <a:r>
              <a:rPr lang="vi-VN" dirty="0"/>
              <a:t> tratament cu imunosupresoare</a:t>
            </a:r>
            <a:endParaRPr lang="en-US" dirty="0"/>
          </a:p>
          <a:p>
            <a:pPr>
              <a:buFont typeface="Wingdings" pitchFamily="2" charset="2"/>
              <a:buChar char="v"/>
            </a:pPr>
            <a:r>
              <a:rPr lang="vi-VN" dirty="0"/>
              <a:t> neutropenie</a:t>
            </a:r>
            <a:endParaRPr lang="en-US" dirty="0"/>
          </a:p>
          <a:p>
            <a:pPr>
              <a:buFont typeface="Wingdings" pitchFamily="2" charset="2"/>
              <a:buChar char="v"/>
            </a:pPr>
            <a:r>
              <a:rPr lang="vi-VN" dirty="0"/>
              <a:t> leziuni cutanate </a:t>
            </a:r>
            <a:endParaRPr lang="en-US" dirty="0"/>
          </a:p>
          <a:p>
            <a:pPr>
              <a:buFont typeface="Wingdings" pitchFamily="2" charset="2"/>
              <a:buChar char="v"/>
            </a:pPr>
            <a:r>
              <a:rPr lang="vi-VN" dirty="0"/>
              <a:t>chimioterapie prelungită </a:t>
            </a:r>
            <a:endParaRPr lang="en-US" dirty="0"/>
          </a:p>
          <a:p>
            <a:pPr>
              <a:buFont typeface="Wingdings" pitchFamily="2" charset="2"/>
              <a:buChar char="v"/>
            </a:pPr>
            <a:r>
              <a:rPr lang="vi-VN" dirty="0"/>
              <a:t>infecţii la distanţ</a:t>
            </a:r>
            <a:r>
              <a:rPr lang="en-US" dirty="0"/>
              <a:t>a</a:t>
            </a:r>
          </a:p>
          <a:p>
            <a:pPr marL="109728" indent="0">
              <a:buNone/>
            </a:pPr>
            <a:endParaRPr lang="ro-RO" dirty="0"/>
          </a:p>
        </p:txBody>
      </p:sp>
      <p:sp>
        <p:nvSpPr>
          <p:cNvPr id="3" name="Titlu 2"/>
          <p:cNvSpPr>
            <a:spLocks noGrp="1"/>
          </p:cNvSpPr>
          <p:nvPr>
            <p:ph type="title"/>
          </p:nvPr>
        </p:nvSpPr>
        <p:spPr/>
        <p:txBody>
          <a:bodyPr/>
          <a:lstStyle/>
          <a:p>
            <a:r>
              <a:rPr lang="ro-RO" dirty="0" smtClean="0"/>
              <a:t>INFECTII DE CATETER</a:t>
            </a:r>
            <a:endParaRPr lang="ro-RO" dirty="0"/>
          </a:p>
        </p:txBody>
      </p:sp>
    </p:spTree>
    <p:extLst>
      <p:ext uri="{BB962C8B-B14F-4D97-AF65-F5344CB8AC3E}">
        <p14:creationId xmlns:p14="http://schemas.microsoft.com/office/powerpoint/2010/main" val="40047186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p:txBody>
          <a:bodyPr>
            <a:normAutofit fontScale="55000" lnSpcReduction="20000"/>
          </a:bodyPr>
          <a:lstStyle/>
          <a:p>
            <a:pPr marL="514350" indent="-514350">
              <a:buAutoNum type="alphaUcPeriod"/>
            </a:pPr>
            <a:r>
              <a:rPr lang="vi-VN" dirty="0"/>
              <a:t>CATETER PERIFERIC </a:t>
            </a:r>
            <a:endParaRPr lang="en-US" dirty="0"/>
          </a:p>
          <a:p>
            <a:pPr marL="514350" indent="-514350">
              <a:buAutoNum type="arabicPeriod"/>
            </a:pPr>
            <a:r>
              <a:rPr lang="vi-VN" dirty="0"/>
              <a:t>Protocol stabilit cu timpi de funcţionare şi pauze </a:t>
            </a:r>
            <a:endParaRPr lang="en-US" dirty="0"/>
          </a:p>
          <a:p>
            <a:pPr marL="514350" indent="-514350">
              <a:buAutoNum type="arabicPeriod"/>
            </a:pPr>
            <a:r>
              <a:rPr lang="vi-VN" dirty="0"/>
              <a:t>Preferabil material metalic/teflon</a:t>
            </a:r>
            <a:endParaRPr lang="en-US" dirty="0"/>
          </a:p>
          <a:p>
            <a:pPr marL="514350" indent="-514350">
              <a:buAutoNum type="arabicPeriod"/>
            </a:pPr>
            <a:r>
              <a:rPr lang="vi-VN" dirty="0"/>
              <a:t> Asepsia riguroasă în perioada de pauză </a:t>
            </a:r>
            <a:endParaRPr lang="en-US" dirty="0"/>
          </a:p>
          <a:p>
            <a:pPr marL="514350" indent="-514350">
              <a:buAutoNum type="arabicPeriod"/>
            </a:pPr>
            <a:r>
              <a:rPr lang="vi-VN" dirty="0"/>
              <a:t> Pansament ocluziv steril </a:t>
            </a:r>
            <a:endParaRPr lang="en-US" dirty="0"/>
          </a:p>
          <a:p>
            <a:pPr marL="514350" indent="-514350">
              <a:buAutoNum type="arabicPeriod"/>
            </a:pPr>
            <a:r>
              <a:rPr lang="vi-VN" dirty="0"/>
              <a:t>Schimbarea abordului venos la fiecare 72 de ore</a:t>
            </a:r>
            <a:endParaRPr lang="en-US" dirty="0"/>
          </a:p>
          <a:p>
            <a:pPr marL="514350" indent="-514350">
              <a:buNone/>
            </a:pPr>
            <a:r>
              <a:rPr lang="vi-VN" dirty="0"/>
              <a:t> B. CATETER VENOS CENTRAL</a:t>
            </a:r>
            <a:endParaRPr lang="en-US" dirty="0"/>
          </a:p>
          <a:p>
            <a:pPr marL="514350" indent="-514350">
              <a:buNone/>
            </a:pPr>
            <a:r>
              <a:rPr lang="vi-VN" dirty="0"/>
              <a:t> 1. Limitarea indicaţiilor</a:t>
            </a:r>
            <a:endParaRPr lang="en-US" dirty="0"/>
          </a:p>
          <a:p>
            <a:pPr marL="514350" indent="-514350">
              <a:buNone/>
            </a:pPr>
            <a:r>
              <a:rPr lang="vi-VN" dirty="0"/>
              <a:t> 2. Protocol stabilit cu timpi de funcţionare şi pauze</a:t>
            </a:r>
            <a:endParaRPr lang="en-US" dirty="0"/>
          </a:p>
          <a:p>
            <a:pPr marL="514350" indent="-514350">
              <a:buNone/>
            </a:pPr>
            <a:r>
              <a:rPr lang="vi-VN" dirty="0"/>
              <a:t> 3. Perioadă de pauză programată de operator experimentat </a:t>
            </a:r>
            <a:endParaRPr lang="en-US" dirty="0"/>
          </a:p>
          <a:p>
            <a:pPr marL="514350" indent="-514350">
              <a:buNone/>
            </a:pPr>
            <a:r>
              <a:rPr lang="vi-VN" dirty="0"/>
              <a:t>4. Asepsia timpilor operatori </a:t>
            </a:r>
            <a:endParaRPr lang="en-US" dirty="0"/>
          </a:p>
          <a:p>
            <a:pPr marL="514350" indent="-514350">
              <a:buNone/>
            </a:pPr>
            <a:r>
              <a:rPr lang="vi-VN" dirty="0"/>
              <a:t>5. Abord sub-clavicular faţă de cel jugular</a:t>
            </a:r>
            <a:endParaRPr lang="en-US" dirty="0"/>
          </a:p>
          <a:p>
            <a:pPr marL="514350" indent="-514350">
              <a:buNone/>
            </a:pPr>
            <a:r>
              <a:rPr lang="vi-VN" dirty="0"/>
              <a:t> 6. Decontaminare cu polividone-iodat 10%, clorhexidină 2% </a:t>
            </a:r>
            <a:endParaRPr lang="en-US" dirty="0"/>
          </a:p>
          <a:p>
            <a:pPr marL="514350" indent="-514350">
              <a:buNone/>
            </a:pPr>
            <a:r>
              <a:rPr lang="vi-VN" dirty="0"/>
              <a:t>7. Fixarea eficientă a cateterului </a:t>
            </a:r>
            <a:endParaRPr lang="en-US" dirty="0"/>
          </a:p>
          <a:p>
            <a:pPr marL="514350" indent="-514350">
              <a:buNone/>
            </a:pPr>
            <a:r>
              <a:rPr lang="vi-VN" dirty="0"/>
              <a:t>8. Pansament ocluziv </a:t>
            </a:r>
            <a:endParaRPr lang="en-US" dirty="0"/>
          </a:p>
          <a:p>
            <a:pPr marL="514350" indent="-514350">
              <a:buNone/>
            </a:pPr>
            <a:r>
              <a:rPr lang="vi-VN" dirty="0"/>
              <a:t>9. Preparate aseptice de perfuzie </a:t>
            </a:r>
            <a:endParaRPr lang="en-US" dirty="0"/>
          </a:p>
          <a:p>
            <a:pPr marL="514350" indent="-514350">
              <a:buNone/>
            </a:pPr>
            <a:r>
              <a:rPr lang="vi-VN" dirty="0"/>
              <a:t>10. Schimbarea totală a tubulaturii de perfuzie la fiecare 48-72 h în caz de alimentaţie parenterală</a:t>
            </a:r>
            <a:endParaRPr lang="en-US" dirty="0"/>
          </a:p>
          <a:p>
            <a:endParaRPr lang="ro-RO" dirty="0"/>
          </a:p>
        </p:txBody>
      </p:sp>
      <p:sp>
        <p:nvSpPr>
          <p:cNvPr id="3" name="Titlu 2"/>
          <p:cNvSpPr>
            <a:spLocks noGrp="1"/>
          </p:cNvSpPr>
          <p:nvPr>
            <p:ph type="title"/>
          </p:nvPr>
        </p:nvSpPr>
        <p:spPr/>
        <p:txBody>
          <a:bodyPr/>
          <a:lstStyle/>
          <a:p>
            <a:r>
              <a:rPr lang="ro-RO" dirty="0" smtClean="0"/>
              <a:t>PREVENTIE</a:t>
            </a:r>
            <a:endParaRPr lang="ro-RO" dirty="0"/>
          </a:p>
        </p:txBody>
      </p:sp>
    </p:spTree>
    <p:extLst>
      <p:ext uri="{BB962C8B-B14F-4D97-AF65-F5344CB8AC3E}">
        <p14:creationId xmlns:p14="http://schemas.microsoft.com/office/powerpoint/2010/main" val="42493284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p:txBody>
          <a:bodyPr/>
          <a:lstStyle/>
          <a:p>
            <a:r>
              <a:rPr lang="vi-VN" dirty="0"/>
              <a:t>Măsurile standard reprezintă măsurile minime de prevenire a infecţiei care se aplică tuturor pacienţilor îngrijiţi, indiferent de statutul de infecţiozitate suspectat sau confirmat al pacientului, în orice cadru unde este asigurată asistenţă medicală .</a:t>
            </a:r>
          </a:p>
          <a:p>
            <a:r>
              <a:rPr lang="vi-VN" dirty="0"/>
              <a:t>Aceste proceduri sunt concepute atât pentru a proteja personalul sanitar, cât şi pentru a preveni răspândirea infecţiilor în rândul pacienţilor.</a:t>
            </a:r>
          </a:p>
          <a:p>
            <a:endParaRPr lang="ro-RO" dirty="0"/>
          </a:p>
        </p:txBody>
      </p:sp>
      <p:sp>
        <p:nvSpPr>
          <p:cNvPr id="3" name="Titlu 2"/>
          <p:cNvSpPr>
            <a:spLocks noGrp="1"/>
          </p:cNvSpPr>
          <p:nvPr>
            <p:ph type="title"/>
          </p:nvPr>
        </p:nvSpPr>
        <p:spPr/>
        <p:txBody>
          <a:bodyPr/>
          <a:lstStyle/>
          <a:p>
            <a:r>
              <a:rPr lang="ro-RO" dirty="0" smtClean="0"/>
              <a:t>PRECAUTIUNI UNIVERSALE</a:t>
            </a:r>
            <a:endParaRPr lang="ro-RO" dirty="0"/>
          </a:p>
        </p:txBody>
      </p:sp>
    </p:spTree>
    <p:extLst>
      <p:ext uri="{BB962C8B-B14F-4D97-AF65-F5344CB8AC3E}">
        <p14:creationId xmlns:p14="http://schemas.microsoft.com/office/powerpoint/2010/main" val="37242343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p:txBody>
          <a:bodyPr>
            <a:normAutofit fontScale="70000" lnSpcReduction="20000"/>
          </a:bodyPr>
          <a:lstStyle/>
          <a:p>
            <a:r>
              <a:rPr lang="vi-VN" sz="2800" b="1" dirty="0"/>
              <a:t>1.</a:t>
            </a:r>
            <a:r>
              <a:rPr lang="vi-VN" sz="2800" dirty="0"/>
              <a:t> igiena mâinilor, care este esenţială pentru a reduce riscul de răspândire a infecţiilor. Utilizarea antisepticelor alcoolice este metoda preferată în toate situaţiile clinice, cu excepţia cazurilor când mâinile sunt vizibil murdare (de exemplu, sânge, alte fluide biologice) sau după examinarea pacienţilor cu infecţie cu Clostridium difficile sau norovirus, situaţii în care trebuie utilizate apa şi săpunul;</a:t>
            </a:r>
          </a:p>
          <a:p>
            <a:r>
              <a:rPr lang="vi-VN" sz="2800" b="1" dirty="0"/>
              <a:t>2.</a:t>
            </a:r>
            <a:r>
              <a:rPr lang="vi-VN" sz="2800" dirty="0"/>
              <a:t> utilizarea echipamentului individual de protecţie (de exemplu: mănuşi, halate, protectoare faciale), în funcţie de expunerea anticipată. Igiena mâinilor este întotdeauna etapa finală după îndepărtarea şi aruncarea echipamentului;</a:t>
            </a:r>
          </a:p>
          <a:p>
            <a:r>
              <a:rPr lang="vi-VN" sz="2800" b="1" dirty="0"/>
              <a:t>3.</a:t>
            </a:r>
            <a:r>
              <a:rPr lang="vi-VN" sz="2800" dirty="0"/>
              <a:t> practici sigure de injectare, proceduri specifice pentru a preveni transmiterea bolilor infecţioase de la un pacient la altul sau între un pacient şi personalul medical în timpul preparării şi administrării medicamentelor de uz parenteral</a:t>
            </a:r>
            <a:r>
              <a:rPr lang="vi-VN" sz="2800" dirty="0" smtClean="0"/>
              <a:t>;</a:t>
            </a:r>
            <a:endParaRPr lang="vi-VN" sz="2800" dirty="0"/>
          </a:p>
        </p:txBody>
      </p:sp>
      <p:sp>
        <p:nvSpPr>
          <p:cNvPr id="3" name="Titlu 2"/>
          <p:cNvSpPr>
            <a:spLocks noGrp="1"/>
          </p:cNvSpPr>
          <p:nvPr>
            <p:ph type="title"/>
          </p:nvPr>
        </p:nvSpPr>
        <p:spPr/>
        <p:txBody>
          <a:bodyPr/>
          <a:lstStyle/>
          <a:p>
            <a:r>
              <a:rPr lang="ro-RO" dirty="0" smtClean="0"/>
              <a:t>MASURI STANDARD INCLUD </a:t>
            </a:r>
            <a:endParaRPr lang="ro-RO" dirty="0"/>
          </a:p>
        </p:txBody>
      </p:sp>
    </p:spTree>
    <p:extLst>
      <p:ext uri="{BB962C8B-B14F-4D97-AF65-F5344CB8AC3E}">
        <p14:creationId xmlns:p14="http://schemas.microsoft.com/office/powerpoint/2010/main" val="38610793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p:txBody>
          <a:bodyPr>
            <a:normAutofit fontScale="77500" lnSpcReduction="20000"/>
          </a:bodyPr>
          <a:lstStyle/>
          <a:p>
            <a:r>
              <a:rPr lang="vi-VN" sz="2400" b="1" dirty="0"/>
              <a:t>4.</a:t>
            </a:r>
            <a:r>
              <a:rPr lang="vi-VN" sz="2400" dirty="0"/>
              <a:t> manipularea în condiţii de siguranţă a echipamentelor medicale sau contactul cu suprafeţele potenţial contaminate din imediata apropiere a pacientului, proceduri specifice pentru prevenirea transmiterii bolilor infecţioase de la un pacient la altul sau între un pacient şi personalul medical în timpul manipulării echipamentelor medicale şi contactul cu obiectele sau suprafeţele din mediu;</a:t>
            </a:r>
          </a:p>
          <a:p>
            <a:r>
              <a:rPr lang="vi-VN" sz="2400" b="1" dirty="0"/>
              <a:t>5.</a:t>
            </a:r>
            <a:r>
              <a:rPr lang="vi-VN" sz="2400" dirty="0"/>
              <a:t> igiena respiratorie şi eticheta de tuse (tehnica de tuse şi strănut cu utilizarea de batiste de nas de unică folosinţă cu poziţionarea la minimum 1 metru faţă de celelalte persoane, urmată de igiena mâinilor), ca element al precauţiilor standard care se adresează în primul rând pacienţilor şi însoţitorilor acestora cu simptomatologie de posibilă infecţie respiratorie care se aplică oricărei persoane cu asemenea manifestări când intră în unitatea sanitară. Acest element al precauţiilor standard este aplicat pentru prevenirea promptă a infecţiilor respiratorii şi trebuie aplicată la intrarea în unitatea sanitară (zonele de recepţie şi de triaj ale pacienţilor).</a:t>
            </a:r>
          </a:p>
          <a:p>
            <a:endParaRPr lang="ro-RO" dirty="0"/>
          </a:p>
        </p:txBody>
      </p:sp>
      <p:sp>
        <p:nvSpPr>
          <p:cNvPr id="3" name="Titlu 2"/>
          <p:cNvSpPr>
            <a:spLocks noGrp="1"/>
          </p:cNvSpPr>
          <p:nvPr>
            <p:ph type="title"/>
          </p:nvPr>
        </p:nvSpPr>
        <p:spPr/>
        <p:txBody>
          <a:bodyPr/>
          <a:lstStyle/>
          <a:p>
            <a:endParaRPr lang="ro-RO"/>
          </a:p>
        </p:txBody>
      </p:sp>
    </p:spTree>
    <p:extLst>
      <p:ext uri="{BB962C8B-B14F-4D97-AF65-F5344CB8AC3E}">
        <p14:creationId xmlns:p14="http://schemas.microsoft.com/office/powerpoint/2010/main" val="10128329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p:txBody>
          <a:bodyPr>
            <a:normAutofit fontScale="70000" lnSpcReduction="20000"/>
          </a:bodyPr>
          <a:lstStyle/>
          <a:p>
            <a:r>
              <a:rPr lang="vi-VN" sz="2800" b="1" dirty="0"/>
              <a:t>1.1.</a:t>
            </a:r>
            <a:r>
              <a:rPr lang="vi-VN" sz="2800" dirty="0"/>
              <a:t> direct, când microorganismul se poate transmite de la o persoană la alta (contactul cu produse biologice): în timpul asistenţei medicale şi îngrijirii bolnavului de către cadrele medicale sau în contact cu membrii familiei sau cu alţi pacienţi;</a:t>
            </a:r>
          </a:p>
          <a:p>
            <a:r>
              <a:rPr lang="vi-VN" sz="2800" b="1" dirty="0"/>
              <a:t>1.2.</a:t>
            </a:r>
            <a:r>
              <a:rPr lang="vi-VN" sz="2800" dirty="0"/>
              <a:t> indirect, prin intermediul suprafeţelor/obiectelor contaminate care implică transferul unui microorganism printr-o contaminare intermediară (de exemplu, contaminarea obiectelor, echipamentului, mâncării), când:</a:t>
            </a:r>
          </a:p>
          <a:p>
            <a:r>
              <a:rPr lang="vi-VN" sz="2800" b="1" dirty="0"/>
              <a:t>1.2.1.</a:t>
            </a:r>
            <a:r>
              <a:rPr lang="vi-VN" sz="2800" dirty="0"/>
              <a:t> igiena mâinii personalului ce asigură actul medical/îngrijire este inadecvată;</a:t>
            </a:r>
          </a:p>
          <a:p>
            <a:r>
              <a:rPr lang="vi-VN" sz="2800" b="1" dirty="0"/>
              <a:t>1.2.2.</a:t>
            </a:r>
            <a:r>
              <a:rPr lang="vi-VN" sz="2800" dirty="0"/>
              <a:t> echipamentul nu este curăţat, dezinfectat sau sterilizat corespunzător între pacienţi;</a:t>
            </a:r>
          </a:p>
          <a:p>
            <a:r>
              <a:rPr lang="vi-VN" sz="2800" b="1" dirty="0"/>
              <a:t>1.2.3.</a:t>
            </a:r>
            <a:r>
              <a:rPr lang="vi-VN" sz="2800" dirty="0"/>
              <a:t> </a:t>
            </a:r>
            <a:r>
              <a:rPr lang="en-US" sz="2800" dirty="0"/>
              <a:t> </a:t>
            </a:r>
            <a:r>
              <a:rPr lang="en-US" sz="2800" dirty="0" err="1"/>
              <a:t>germeni</a:t>
            </a:r>
            <a:r>
              <a:rPr lang="en-US" sz="2800" dirty="0"/>
              <a:t> </a:t>
            </a:r>
            <a:r>
              <a:rPr lang="vi-VN" sz="2800" dirty="0"/>
              <a:t>patogeni sunt transferaţi prin instrumentar.</a:t>
            </a:r>
          </a:p>
          <a:p>
            <a:endParaRPr lang="ro-RO" dirty="0"/>
          </a:p>
        </p:txBody>
      </p:sp>
      <p:sp>
        <p:nvSpPr>
          <p:cNvPr id="3" name="Titlu 2"/>
          <p:cNvSpPr>
            <a:spLocks noGrp="1"/>
          </p:cNvSpPr>
          <p:nvPr>
            <p:ph type="title"/>
          </p:nvPr>
        </p:nvSpPr>
        <p:spPr/>
        <p:txBody>
          <a:bodyPr/>
          <a:lstStyle/>
          <a:p>
            <a:r>
              <a:rPr lang="ro-RO" dirty="0" smtClean="0"/>
              <a:t>TRANSMITERE PRIN CONTACT</a:t>
            </a:r>
            <a:endParaRPr lang="ro-RO" dirty="0"/>
          </a:p>
        </p:txBody>
      </p:sp>
    </p:spTree>
    <p:extLst>
      <p:ext uri="{BB962C8B-B14F-4D97-AF65-F5344CB8AC3E}">
        <p14:creationId xmlns:p14="http://schemas.microsoft.com/office/powerpoint/2010/main" val="37982249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p:txBody>
          <a:bodyPr>
            <a:normAutofit fontScale="92500" lnSpcReduction="10000"/>
          </a:bodyPr>
          <a:lstStyle/>
          <a:p>
            <a:r>
              <a:rPr lang="vi-VN" sz="2800" dirty="0"/>
              <a:t> utilizarea echipamentului de protecţie când este posibil contactul cu un mediu contaminat cu microbi rezistenţi la antibiotice (de exemplu, enterococi rezistenţi la vancomicină (VRE), Staphylococcus aureus rezistent la meticilină MRSA) sau Clostridium difficile;</a:t>
            </a:r>
          </a:p>
          <a:p>
            <a:r>
              <a:rPr lang="vi-VN" sz="2800" dirty="0"/>
              <a:t>pacientul se poate amplasa într-o rezervă singur sau într-un salon cu un alt pacient infectat cu acelaşi patogen;</a:t>
            </a:r>
            <a:endParaRPr lang="en-US" sz="2800" dirty="0"/>
          </a:p>
          <a:p>
            <a:r>
              <a:rPr lang="vi-VN" sz="2800" dirty="0"/>
              <a:t> la intrarea în salon trebuie purtate mănuşi curate şi echipament de protecţie curat;</a:t>
            </a:r>
          </a:p>
          <a:p>
            <a:endParaRPr lang="ro-RO" dirty="0"/>
          </a:p>
        </p:txBody>
      </p:sp>
      <p:sp>
        <p:nvSpPr>
          <p:cNvPr id="3" name="Titlu 2"/>
          <p:cNvSpPr>
            <a:spLocks noGrp="1"/>
          </p:cNvSpPr>
          <p:nvPr>
            <p:ph type="title"/>
          </p:nvPr>
        </p:nvSpPr>
        <p:spPr/>
        <p:txBody>
          <a:bodyPr>
            <a:normAutofit fontScale="90000"/>
          </a:bodyPr>
          <a:lstStyle/>
          <a:p>
            <a:r>
              <a:rPr lang="ro-RO" dirty="0"/>
              <a:t>TRANSMITERE PRIN </a:t>
            </a:r>
            <a:r>
              <a:rPr lang="ro-RO" dirty="0" smtClean="0"/>
              <a:t>CONTACT- MASURI SUPLIMENTARE</a:t>
            </a:r>
            <a:endParaRPr lang="ro-RO" dirty="0"/>
          </a:p>
        </p:txBody>
      </p:sp>
    </p:spTree>
    <p:extLst>
      <p:ext uri="{BB962C8B-B14F-4D97-AF65-F5344CB8AC3E}">
        <p14:creationId xmlns:p14="http://schemas.microsoft.com/office/powerpoint/2010/main" val="37699564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p:txBody>
          <a:bodyPr>
            <a:normAutofit fontScale="92500" lnSpcReduction="20000"/>
          </a:bodyPr>
          <a:lstStyle/>
          <a:p>
            <a:r>
              <a:rPr lang="vi-VN" b="1" dirty="0"/>
              <a:t>2.1.</a:t>
            </a:r>
            <a:r>
              <a:rPr lang="vi-VN" dirty="0"/>
              <a:t> picăturile infecţioase expulzate, atunci când se strănută sau se tuşeşte, sunt prea grele pentru a pluti în aer şi se transferă la mai puţin de 2 m de la sursă;</a:t>
            </a:r>
          </a:p>
          <a:p>
            <a:r>
              <a:rPr lang="vi-VN" b="1" dirty="0"/>
              <a:t>2.2.</a:t>
            </a:r>
            <a:r>
              <a:rPr lang="vi-VN" dirty="0"/>
              <a:t> răspândirea picăturilor poate fi:</a:t>
            </a:r>
          </a:p>
          <a:p>
            <a:r>
              <a:rPr lang="vi-VN" b="1" dirty="0"/>
              <a:t>2.2.1.</a:t>
            </a:r>
            <a:r>
              <a:rPr lang="vi-VN" dirty="0"/>
              <a:t> directă - se realizează când acestea ajung la nivelul mucoaselor sau sunt inhalate;</a:t>
            </a:r>
          </a:p>
          <a:p>
            <a:r>
              <a:rPr lang="vi-VN" b="1" dirty="0"/>
              <a:t>2.2.2.</a:t>
            </a:r>
            <a:r>
              <a:rPr lang="vi-VN" dirty="0"/>
              <a:t> indirectă - se realizează când acestea cad pe suprafeţe sau mâini şi sunt transmise pe mucoase sau alimente. Acest mod de transmitere este mai frecvent şi este descris în infecţiile respiratorii comune, gripă, infecţii cu virus sinciţial.</a:t>
            </a:r>
          </a:p>
          <a:p>
            <a:endParaRPr lang="ro-RO" dirty="0"/>
          </a:p>
        </p:txBody>
      </p:sp>
      <p:sp>
        <p:nvSpPr>
          <p:cNvPr id="3" name="Titlu 2"/>
          <p:cNvSpPr>
            <a:spLocks noGrp="1"/>
          </p:cNvSpPr>
          <p:nvPr>
            <p:ph type="title"/>
          </p:nvPr>
        </p:nvSpPr>
        <p:spPr/>
        <p:txBody>
          <a:bodyPr/>
          <a:lstStyle/>
          <a:p>
            <a:r>
              <a:rPr lang="ro-RO" dirty="0" smtClean="0"/>
              <a:t>TRANSMITERE PRIN PICATURI</a:t>
            </a:r>
            <a:endParaRPr lang="ro-RO" dirty="0"/>
          </a:p>
        </p:txBody>
      </p:sp>
    </p:spTree>
    <p:extLst>
      <p:ext uri="{BB962C8B-B14F-4D97-AF65-F5344CB8AC3E}">
        <p14:creationId xmlns:p14="http://schemas.microsoft.com/office/powerpoint/2010/main" val="11083867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p:txBody>
          <a:bodyPr/>
          <a:lstStyle/>
          <a:p>
            <a:r>
              <a:rPr lang="vi-VN" dirty="0"/>
              <a:t>pacientul se amplasează într-o rezervă singur sau se cohortează într-un salon cu alţi pacienţi infectaţi cu acelaşi agent patogen.</a:t>
            </a:r>
          </a:p>
          <a:p>
            <a:r>
              <a:rPr lang="vi-VN" dirty="0"/>
              <a:t>Este necesară purtarea de protectoare faciale când se lucrează la 1-2 metri de pacient. În situaţia în care este necesar transportul pacientului, acestuia i se aplică o mască.</a:t>
            </a:r>
          </a:p>
          <a:p>
            <a:endParaRPr lang="ro-RO" dirty="0"/>
          </a:p>
        </p:txBody>
      </p:sp>
      <p:sp>
        <p:nvSpPr>
          <p:cNvPr id="3" name="Titlu 2"/>
          <p:cNvSpPr>
            <a:spLocks noGrp="1"/>
          </p:cNvSpPr>
          <p:nvPr>
            <p:ph type="title"/>
          </p:nvPr>
        </p:nvSpPr>
        <p:spPr/>
        <p:txBody>
          <a:bodyPr>
            <a:normAutofit fontScale="90000"/>
          </a:bodyPr>
          <a:lstStyle/>
          <a:p>
            <a:r>
              <a:rPr lang="ro-RO" dirty="0" smtClean="0"/>
              <a:t>TRANSMITERE PRIN PICATURI- MASURI SUPLIMENTARE</a:t>
            </a:r>
            <a:endParaRPr lang="ro-RO" dirty="0"/>
          </a:p>
        </p:txBody>
      </p:sp>
    </p:spTree>
    <p:extLst>
      <p:ext uri="{BB962C8B-B14F-4D97-AF65-F5344CB8AC3E}">
        <p14:creationId xmlns:p14="http://schemas.microsoft.com/office/powerpoint/2010/main" val="484385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ro-RO" dirty="0" smtClean="0"/>
              <a:t>La sfârșitul cursului studentul trebuie :</a:t>
            </a:r>
          </a:p>
          <a:p>
            <a:pPr>
              <a:buFontTx/>
              <a:buChar char="-"/>
            </a:pPr>
            <a:r>
              <a:rPr lang="ro-RO" dirty="0" smtClean="0"/>
              <a:t>Să cunoască factorii epidemiologici principali IAAM</a:t>
            </a:r>
          </a:p>
          <a:p>
            <a:pPr>
              <a:buFontTx/>
              <a:buChar char="-"/>
            </a:pPr>
            <a:r>
              <a:rPr lang="ro-RO" dirty="0" smtClean="0"/>
              <a:t>Să cunoască factorii epidemiologici secundari IAAM</a:t>
            </a:r>
          </a:p>
          <a:p>
            <a:pPr>
              <a:buFontTx/>
              <a:buChar char="-"/>
            </a:pPr>
            <a:r>
              <a:rPr lang="ro-RO" dirty="0" smtClean="0"/>
              <a:t>Să cunoască și să recunoască principalele tipuri de IAAM</a:t>
            </a:r>
          </a:p>
          <a:p>
            <a:pPr>
              <a:buFontTx/>
              <a:buChar char="-"/>
            </a:pPr>
            <a:r>
              <a:rPr lang="ro-RO" dirty="0" smtClean="0"/>
              <a:t>Să cunoască și să aplice mijloacele uzuale de profilaxie</a:t>
            </a:r>
          </a:p>
          <a:p>
            <a:pPr>
              <a:buFontTx/>
              <a:buChar char="-"/>
            </a:pPr>
            <a:r>
              <a:rPr lang="ro-RO" dirty="0" smtClean="0"/>
              <a:t>Să cunoască cadrul general și sursele legislative</a:t>
            </a:r>
          </a:p>
        </p:txBody>
      </p:sp>
      <p:sp>
        <p:nvSpPr>
          <p:cNvPr id="3" name="Title 2"/>
          <p:cNvSpPr>
            <a:spLocks noGrp="1"/>
          </p:cNvSpPr>
          <p:nvPr>
            <p:ph type="title"/>
          </p:nvPr>
        </p:nvSpPr>
        <p:spPr/>
        <p:txBody>
          <a:bodyPr/>
          <a:lstStyle/>
          <a:p>
            <a:r>
              <a:rPr lang="ro-RO" dirty="0" smtClean="0"/>
              <a:t>OBIECTIVELE CURSULUI</a:t>
            </a:r>
            <a:endParaRPr lang="ro-RO"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p:txBody>
          <a:bodyPr>
            <a:normAutofit fontScale="62500" lnSpcReduction="20000"/>
          </a:bodyPr>
          <a:lstStyle/>
          <a:p>
            <a:r>
              <a:rPr lang="vi-VN" dirty="0"/>
              <a:t>Transmiterea aeriană - transmitere care se realizează prin intermediul particulelor mici (</a:t>
            </a:r>
            <a:r>
              <a:rPr lang="vi-VN" b="1" dirty="0"/>
              <a:t>µ</a:t>
            </a:r>
            <a:r>
              <a:rPr lang="vi-VN" dirty="0"/>
              <a:t>m în mărime) care transportă microbii şi pot fi transferaţi prin intermediul curenţilor de aer pe o distanţă mai mare de 2 m de la sursă. Aceste particule sunt inhalate (de exemplu, în cazul varicelei zoster, rujeolei şi tuberculozei pulmonare).</a:t>
            </a:r>
            <a:endParaRPr lang="en-US" dirty="0"/>
          </a:p>
          <a:p>
            <a:pPr>
              <a:buNone/>
            </a:pPr>
            <a:r>
              <a:rPr lang="en-US" b="1" dirty="0"/>
              <a:t>MASURI SUPLIMENTARE</a:t>
            </a:r>
          </a:p>
          <a:p>
            <a:r>
              <a:rPr lang="vi-VN" dirty="0"/>
              <a:t>plasarea pacientului într-o cameră de izolare cu presiune negativă a aerului în raport cu coridoarele, aerul fiind evacuat direct spre exterior sau recirculat prin filtre HEPA de înaltă eficienţă cu 6-12 schimburi de aer pe oră.</a:t>
            </a:r>
          </a:p>
          <a:p>
            <a:r>
              <a:rPr lang="vi-VN" dirty="0"/>
              <a:t>În rezervele cu antecameră, riscul de circulaţie al aerului între cameră şi coridor este redus la minimum. Acest sistem este mai uşor de susţinut, dar dificil de amenajat din punct de vedere arhitectonic.</a:t>
            </a:r>
          </a:p>
          <a:p>
            <a:r>
              <a:rPr lang="vi-VN" dirty="0"/>
              <a:t>În situaţia în care nu există astfel de facilităţi simpla plasare a pacientului singur într-o rezervă care să aibă grup sanitar şi duş reduce riscul de transmitere.</a:t>
            </a:r>
          </a:p>
          <a:p>
            <a:pPr>
              <a:buNone/>
            </a:pPr>
            <a:r>
              <a:rPr lang="vi-VN" dirty="0"/>
              <a:t/>
            </a:r>
            <a:br>
              <a:rPr lang="vi-VN" dirty="0"/>
            </a:br>
            <a:endParaRPr lang="en-US"/>
          </a:p>
          <a:p>
            <a:endParaRPr lang="ro-RO"/>
          </a:p>
        </p:txBody>
      </p:sp>
      <p:sp>
        <p:nvSpPr>
          <p:cNvPr id="3" name="Titlu 2"/>
          <p:cNvSpPr>
            <a:spLocks noGrp="1"/>
          </p:cNvSpPr>
          <p:nvPr>
            <p:ph type="title"/>
          </p:nvPr>
        </p:nvSpPr>
        <p:spPr/>
        <p:txBody>
          <a:bodyPr/>
          <a:lstStyle/>
          <a:p>
            <a:r>
              <a:rPr lang="ro-RO" dirty="0" smtClean="0"/>
              <a:t>TRANSMITERE AERIANA</a:t>
            </a:r>
            <a:endParaRPr lang="ro-RO" dirty="0"/>
          </a:p>
        </p:txBody>
      </p:sp>
    </p:spTree>
    <p:extLst>
      <p:ext uri="{BB962C8B-B14F-4D97-AF65-F5344CB8AC3E}">
        <p14:creationId xmlns:p14="http://schemas.microsoft.com/office/powerpoint/2010/main" val="397815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vi-VN" sz="2400" dirty="0" smtClean="0"/>
              <a:t>O </a:t>
            </a:r>
            <a:r>
              <a:rPr lang="ro-RO" sz="2400" dirty="0" smtClean="0"/>
              <a:t>IAAM</a:t>
            </a:r>
            <a:r>
              <a:rPr lang="vi-VN" sz="2400" dirty="0" smtClean="0"/>
              <a:t> asociată spitalizării actuale este definită ca o infecție care corespunde uneia dintre definițiile de caz ȘI</a:t>
            </a:r>
          </a:p>
          <a:p>
            <a:pPr>
              <a:buNone/>
            </a:pPr>
            <a:r>
              <a:rPr lang="ro-RO" sz="2400" dirty="0" smtClean="0"/>
              <a:t>- </a:t>
            </a:r>
            <a:r>
              <a:rPr lang="vi-VN" sz="2400" dirty="0" smtClean="0"/>
              <a:t>debutul simptomelor a fost în ziua 3 sau mai târziu (data internării = ziua 1) a spitalizării actuale SAU</a:t>
            </a:r>
          </a:p>
          <a:p>
            <a:pPr>
              <a:buFontTx/>
              <a:buChar char="-"/>
            </a:pPr>
            <a:r>
              <a:rPr lang="vi-VN" sz="2400" dirty="0" smtClean="0"/>
              <a:t>pacientul a fost supus unei intervenții chirurgicale în ziua 1 sau ziua 2 și prezintă simptome de infecție la nivelul intervenției chirurgicale înainte de ziua 3 SAU</a:t>
            </a:r>
            <a:endParaRPr lang="ro-RO" sz="2400" dirty="0" smtClean="0"/>
          </a:p>
          <a:p>
            <a:pPr>
              <a:buFontTx/>
              <a:buChar char="-"/>
            </a:pPr>
            <a:r>
              <a:rPr lang="vi-VN" sz="2400" dirty="0" smtClean="0"/>
              <a:t>un dispozitiv a fost introdus pe cale invazivă în ziua 1 sau ziua 2 determinând o infecție intraspitalicească înainte de ziua 3</a:t>
            </a:r>
          </a:p>
        </p:txBody>
      </p:sp>
      <p:sp>
        <p:nvSpPr>
          <p:cNvPr id="3" name="Title 2"/>
          <p:cNvSpPr>
            <a:spLocks noGrp="1"/>
          </p:cNvSpPr>
          <p:nvPr>
            <p:ph type="title"/>
          </p:nvPr>
        </p:nvSpPr>
        <p:spPr/>
        <p:txBody>
          <a:bodyPr/>
          <a:lstStyle/>
          <a:p>
            <a:r>
              <a:rPr lang="ro-RO" b="0" dirty="0" smtClean="0"/>
              <a:t>DEFINIȚIE</a:t>
            </a:r>
            <a:endParaRPr lang="ro-RO" b="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buNone/>
            </a:pPr>
            <a:r>
              <a:rPr lang="vi-VN" sz="2000" dirty="0" smtClean="0"/>
              <a:t>O </a:t>
            </a:r>
            <a:r>
              <a:rPr lang="ro-RO" sz="2000" dirty="0" smtClean="0"/>
              <a:t>IAAM</a:t>
            </a:r>
            <a:r>
              <a:rPr lang="vi-VN" sz="2000" dirty="0" smtClean="0"/>
              <a:t> asociată unei spitalizări anterioare este definită ca o infecție care corespunde uneia dintre definițiile de caz</a:t>
            </a:r>
            <a:r>
              <a:rPr lang="ro-RO" sz="2000" dirty="0" smtClean="0"/>
              <a:t> </a:t>
            </a:r>
            <a:r>
              <a:rPr lang="vi-VN" sz="2000" dirty="0" smtClean="0"/>
              <a:t>ȘI</a:t>
            </a:r>
          </a:p>
          <a:p>
            <a:pPr>
              <a:buNone/>
            </a:pPr>
            <a:r>
              <a:rPr lang="ro-RO" sz="2000" dirty="0" smtClean="0"/>
              <a:t>- </a:t>
            </a:r>
            <a:r>
              <a:rPr lang="vi-VN" sz="2000" dirty="0" smtClean="0"/>
              <a:t>pacientul se prezintă cu o infecție, dar a fost reinternat la mai puțin de 2 zile de la o internare anterioară într-un spital de boli acute</a:t>
            </a:r>
            <a:r>
              <a:rPr lang="ro-RO" sz="2000" dirty="0" smtClean="0"/>
              <a:t> </a:t>
            </a:r>
            <a:r>
              <a:rPr lang="vi-VN" sz="2000" dirty="0" smtClean="0"/>
              <a:t>SAU</a:t>
            </a:r>
          </a:p>
          <a:p>
            <a:pPr>
              <a:buNone/>
            </a:pPr>
            <a:r>
              <a:rPr lang="ro-RO" sz="2000" dirty="0" smtClean="0"/>
              <a:t>- </a:t>
            </a:r>
            <a:r>
              <a:rPr lang="vi-VN" sz="2000" dirty="0" smtClean="0"/>
              <a:t>pacientul a fost internat cu o infecție care îndeplinește definiția de caz pentru o infecție la nivelul intervenției chirurgicale</a:t>
            </a:r>
            <a:r>
              <a:rPr lang="ro-RO" sz="2000" dirty="0" smtClean="0"/>
              <a:t>,</a:t>
            </a:r>
            <a:r>
              <a:rPr lang="vi-VN" sz="2000" dirty="0" smtClean="0"/>
              <a:t>  adică a apărut în primele 30 de zile de la intervenție, iar pacientul are simptome care îndeplinesc definiția de caz și/sau este sub tratament cu antimicrobiene pentru infecția respectivă</a:t>
            </a:r>
            <a:r>
              <a:rPr lang="ro-RO" sz="2000" dirty="0" smtClean="0"/>
              <a:t> </a:t>
            </a:r>
            <a:r>
              <a:rPr lang="vi-VN" sz="2000" dirty="0" smtClean="0"/>
              <a:t>SAU</a:t>
            </a:r>
          </a:p>
          <a:p>
            <a:pPr>
              <a:buNone/>
            </a:pPr>
            <a:r>
              <a:rPr lang="ro-RO" sz="2000" dirty="0" smtClean="0"/>
              <a:t>- </a:t>
            </a:r>
            <a:r>
              <a:rPr lang="vi-VN" sz="2000" dirty="0" smtClean="0"/>
              <a:t>pacientul a fost internat (sau îi apar simptome în primele 2 zile) pentru infecție cu </a:t>
            </a:r>
            <a:r>
              <a:rPr lang="vi-VN" sz="2000" i="1" dirty="0" smtClean="0"/>
              <a:t>Clostridium difficile</a:t>
            </a:r>
            <a:r>
              <a:rPr lang="vi-VN" sz="2000" dirty="0" smtClean="0"/>
              <a:t> la mai puțin de 28 de zile de la o externare anterioară dintr-un spital de boli acute</a:t>
            </a:r>
          </a:p>
          <a:p>
            <a:endParaRPr lang="ro-RO" sz="2000" dirty="0"/>
          </a:p>
        </p:txBody>
      </p:sp>
      <p:sp>
        <p:nvSpPr>
          <p:cNvPr id="3" name="Title 2"/>
          <p:cNvSpPr>
            <a:spLocks noGrp="1"/>
          </p:cNvSpPr>
          <p:nvPr>
            <p:ph type="title"/>
          </p:nvPr>
        </p:nvSpPr>
        <p:spPr/>
        <p:txBody>
          <a:bodyPr/>
          <a:lstStyle/>
          <a:p>
            <a:r>
              <a:rPr lang="ro-RO" b="0" dirty="0" smtClean="0"/>
              <a:t>DEFINIȚIE</a:t>
            </a:r>
            <a:endParaRPr lang="ro-RO" b="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vi-VN" dirty="0" smtClean="0"/>
              <a:t>În medie, IAAM afectează 7% din pacienții din țările dezvoltate, respectiv 15% din pacienții din țările slab</a:t>
            </a:r>
            <a:r>
              <a:rPr lang="ro-RO" dirty="0" smtClean="0"/>
              <a:t> </a:t>
            </a:r>
            <a:r>
              <a:rPr lang="vi-VN" dirty="0" smtClean="0"/>
              <a:t>și mediu-dezvoltate.</a:t>
            </a:r>
            <a:endParaRPr lang="ro-RO" dirty="0" smtClean="0"/>
          </a:p>
          <a:p>
            <a:r>
              <a:rPr lang="vi-VN" dirty="0" smtClean="0"/>
              <a:t> În țările dezvoltate, 30% din pacienții din unitățile de terapie intensivă (UTI) au cel puțin una din aceste infecții IAAM. În țările slab- și mediu-dezvoltate, frecvența infecției dobândite în UTI este de cel puțin 2-3 ori mai mare decât în țările dezvoltate, iar densitatea infecțiilor asociate dispozitivelor este de 13 ori mai mare decât în SUA. </a:t>
            </a:r>
            <a:endParaRPr lang="ro-RO" dirty="0"/>
          </a:p>
        </p:txBody>
      </p:sp>
      <p:sp>
        <p:nvSpPr>
          <p:cNvPr id="3" name="Title 2"/>
          <p:cNvSpPr>
            <a:spLocks noGrp="1"/>
          </p:cNvSpPr>
          <p:nvPr>
            <p:ph type="title"/>
          </p:nvPr>
        </p:nvSpPr>
        <p:spPr/>
        <p:txBody>
          <a:bodyPr/>
          <a:lstStyle/>
          <a:p>
            <a:r>
              <a:rPr lang="ro-RO" dirty="0" smtClean="0"/>
              <a:t>Prevalența</a:t>
            </a:r>
            <a:endParaRPr lang="ro-RO"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p:txBody>
          <a:bodyPr>
            <a:normAutofit fontScale="92500"/>
          </a:bodyPr>
          <a:lstStyle/>
          <a:p>
            <a:r>
              <a:rPr lang="ro-RO" dirty="0"/>
              <a:t>În 2016 și 2017, ECDC a coordonat studii punctuale de prevalență pentru a culege date despre infecțiile asociate asistenței medicale (IAAM) în spitale și unități de îngrijiri pe termen lung din țările UE/SEE. Unele IAAM-uri pot fi ușor de tratat, dar altele pot afecta mai grav sănătatea pacienților, ducând la prelungirea spitalizării și la creșterea costurilor de spitalizare. Numai </a:t>
            </a:r>
            <a:r>
              <a:rPr lang="ro-RO" dirty="0" err="1"/>
              <a:t>IAAMurile</a:t>
            </a:r>
            <a:r>
              <a:rPr lang="ro-RO" dirty="0"/>
              <a:t> din spitale cauzează mai multe decese în Europa decât orice altă boală infecțioasă supravegheată </a:t>
            </a:r>
            <a:r>
              <a:rPr lang="ro-RO" dirty="0" smtClean="0"/>
              <a:t>de ECDC</a:t>
            </a:r>
            <a:endParaRPr lang="ro-RO" dirty="0"/>
          </a:p>
        </p:txBody>
      </p:sp>
      <p:sp>
        <p:nvSpPr>
          <p:cNvPr id="3" name="Titlu 2"/>
          <p:cNvSpPr>
            <a:spLocks noGrp="1"/>
          </p:cNvSpPr>
          <p:nvPr>
            <p:ph type="title"/>
          </p:nvPr>
        </p:nvSpPr>
        <p:spPr/>
        <p:txBody>
          <a:bodyPr/>
          <a:lstStyle/>
          <a:p>
            <a:endParaRPr lang="ro-RO"/>
          </a:p>
        </p:txBody>
      </p:sp>
    </p:spTree>
    <p:extLst>
      <p:ext uri="{BB962C8B-B14F-4D97-AF65-F5344CB8AC3E}">
        <p14:creationId xmlns:p14="http://schemas.microsoft.com/office/powerpoint/2010/main" val="4155446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p:txBody>
          <a:bodyPr/>
          <a:lstStyle/>
          <a:p>
            <a:endParaRPr lang="ro-RO"/>
          </a:p>
        </p:txBody>
      </p:sp>
      <p:sp>
        <p:nvSpPr>
          <p:cNvPr id="3" name="Titlu 2"/>
          <p:cNvSpPr>
            <a:spLocks noGrp="1"/>
          </p:cNvSpPr>
          <p:nvPr>
            <p:ph type="title"/>
          </p:nvPr>
        </p:nvSpPr>
        <p:spPr/>
        <p:txBody>
          <a:bodyPr/>
          <a:lstStyle/>
          <a:p>
            <a:endParaRPr lang="ro-RO"/>
          </a:p>
        </p:txBody>
      </p:sp>
    </p:spTree>
    <p:extLst>
      <p:ext uri="{BB962C8B-B14F-4D97-AF65-F5344CB8AC3E}">
        <p14:creationId xmlns:p14="http://schemas.microsoft.com/office/powerpoint/2010/main" val="42445124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vi-VN" dirty="0" smtClean="0"/>
              <a:t>Conform Centrului Național pentru Statistică și Informatică în Sănătate Publică, numărul </a:t>
            </a:r>
            <a:r>
              <a:rPr lang="ro-RO" dirty="0" smtClean="0"/>
              <a:t>IAAM</a:t>
            </a:r>
            <a:r>
              <a:rPr lang="vi-VN" dirty="0" smtClean="0"/>
              <a:t> raportate în anul 2017 a fost de 19607 cazuri</a:t>
            </a:r>
            <a:r>
              <a:rPr lang="ro-RO" dirty="0" smtClean="0"/>
              <a:t>:</a:t>
            </a:r>
          </a:p>
          <a:p>
            <a:pPr>
              <a:buFontTx/>
              <a:buChar char="-"/>
            </a:pPr>
            <a:r>
              <a:rPr lang="vi-VN" dirty="0" smtClean="0"/>
              <a:t>digestive (8019 cazuri), </a:t>
            </a:r>
            <a:endParaRPr lang="ro-RO" dirty="0" smtClean="0"/>
          </a:p>
          <a:p>
            <a:pPr>
              <a:buFontTx/>
              <a:buChar char="-"/>
            </a:pPr>
            <a:r>
              <a:rPr lang="vi-VN" dirty="0" smtClean="0"/>
              <a:t>respiratorii (3549), </a:t>
            </a:r>
            <a:endParaRPr lang="ro-RO" dirty="0" smtClean="0"/>
          </a:p>
          <a:p>
            <a:pPr>
              <a:buFontTx/>
              <a:buChar char="-"/>
            </a:pPr>
            <a:r>
              <a:rPr lang="vi-VN" dirty="0" smtClean="0"/>
              <a:t>urinare (2568) </a:t>
            </a:r>
            <a:endParaRPr lang="ro-RO" dirty="0" smtClean="0"/>
          </a:p>
          <a:p>
            <a:pPr>
              <a:buFontTx/>
              <a:buChar char="-"/>
            </a:pPr>
            <a:r>
              <a:rPr lang="vi-VN" dirty="0" smtClean="0"/>
              <a:t> de plagă chirurgicală (2297). </a:t>
            </a:r>
            <a:endParaRPr lang="ro-RO" dirty="0" smtClean="0"/>
          </a:p>
          <a:p>
            <a:pPr>
              <a:buNone/>
            </a:pPr>
            <a:r>
              <a:rPr lang="vi-VN" dirty="0" smtClean="0"/>
              <a:t>Cele mai multe cazuri IAAM au fost raportate de municipiul București (5246 cazuri) și județele Iași (2469 cazuri), Cluj (1720 cazuri)</a:t>
            </a:r>
            <a:r>
              <a:rPr lang="ro-RO" dirty="0" smtClean="0"/>
              <a:t>.</a:t>
            </a:r>
          </a:p>
          <a:p>
            <a:pPr>
              <a:buNone/>
            </a:pPr>
            <a:r>
              <a:rPr lang="ro-RO" dirty="0" smtClean="0"/>
              <a:t>Jud.Dolj: 387 cazuri</a:t>
            </a:r>
            <a:endParaRPr lang="ro-RO" dirty="0"/>
          </a:p>
        </p:txBody>
      </p:sp>
      <p:sp>
        <p:nvSpPr>
          <p:cNvPr id="3" name="Title 2"/>
          <p:cNvSpPr>
            <a:spLocks noGrp="1"/>
          </p:cNvSpPr>
          <p:nvPr>
            <p:ph type="title"/>
          </p:nvPr>
        </p:nvSpPr>
        <p:spPr/>
        <p:txBody>
          <a:bodyPr/>
          <a:lstStyle/>
          <a:p>
            <a:r>
              <a:rPr lang="ro-RO" dirty="0" smtClean="0"/>
              <a:t>Prevalența IAAM România</a:t>
            </a:r>
            <a:endParaRPr lang="ro-RO"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3853</TotalTime>
  <Words>1796</Words>
  <Application>Microsoft Office PowerPoint</Application>
  <PresentationFormat>Expunere pe ecran (4:3)</PresentationFormat>
  <Paragraphs>222</Paragraphs>
  <Slides>30</Slides>
  <Notes>0</Notes>
  <HiddenSlides>0</HiddenSlides>
  <MMClips>0</MMClips>
  <ScaleCrop>false</ScaleCrop>
  <HeadingPairs>
    <vt:vector size="6" baseType="variant">
      <vt:variant>
        <vt:lpstr>Fonturi utilizate</vt:lpstr>
      </vt:variant>
      <vt:variant>
        <vt:i4>6</vt:i4>
      </vt:variant>
      <vt:variant>
        <vt:lpstr>Temă</vt:lpstr>
      </vt:variant>
      <vt:variant>
        <vt:i4>1</vt:i4>
      </vt:variant>
      <vt:variant>
        <vt:lpstr>Titluri diapozitive</vt:lpstr>
      </vt:variant>
      <vt:variant>
        <vt:i4>30</vt:i4>
      </vt:variant>
    </vt:vector>
  </HeadingPairs>
  <TitlesOfParts>
    <vt:vector size="37" baseType="lpstr">
      <vt:lpstr>Courier New</vt:lpstr>
      <vt:lpstr>Lucida Sans Unicode</vt:lpstr>
      <vt:lpstr>Verdana</vt:lpstr>
      <vt:lpstr>Wingdings</vt:lpstr>
      <vt:lpstr>Wingdings 2</vt:lpstr>
      <vt:lpstr>Wingdings 3</vt:lpstr>
      <vt:lpstr>Concourse</vt:lpstr>
      <vt:lpstr>INFECȚII ASOCIATE ASISTENȚEI MEDICALE</vt:lpstr>
      <vt:lpstr>PLANUL CURSULUI</vt:lpstr>
      <vt:lpstr>OBIECTIVELE CURSULUI</vt:lpstr>
      <vt:lpstr>DEFINIȚIE</vt:lpstr>
      <vt:lpstr>DEFINIȚIE</vt:lpstr>
      <vt:lpstr>Prevalența</vt:lpstr>
      <vt:lpstr>Prezentare PowerPoint</vt:lpstr>
      <vt:lpstr>Prezentare PowerPoint</vt:lpstr>
      <vt:lpstr>Prevalența IAAM România</vt:lpstr>
      <vt:lpstr>Lanțul infecției</vt:lpstr>
      <vt:lpstr>Sursa de infecție</vt:lpstr>
      <vt:lpstr>Moduri și căi de transmitere</vt:lpstr>
      <vt:lpstr>Receptivitatea</vt:lpstr>
      <vt:lpstr>Factori favorizanți</vt:lpstr>
      <vt:lpstr>Infecții urinare nosocomiale</vt:lpstr>
      <vt:lpstr>Prevenția IUN</vt:lpstr>
      <vt:lpstr>Pneumonia nosocmială</vt:lpstr>
      <vt:lpstr>Prevenția Pneumoniei nosocomiale</vt:lpstr>
      <vt:lpstr>INFECTII ALE PLAGILOR OPERATORII</vt:lpstr>
      <vt:lpstr>PREVENTIE</vt:lpstr>
      <vt:lpstr>INFECTII DE CATETER</vt:lpstr>
      <vt:lpstr>PREVENTIE</vt:lpstr>
      <vt:lpstr>PRECAUTIUNI UNIVERSALE</vt:lpstr>
      <vt:lpstr>MASURI STANDARD INCLUD </vt:lpstr>
      <vt:lpstr>Prezentare PowerPoint</vt:lpstr>
      <vt:lpstr>TRANSMITERE PRIN CONTACT</vt:lpstr>
      <vt:lpstr>TRANSMITERE PRIN CONTACT- MASURI SUPLIMENTARE</vt:lpstr>
      <vt:lpstr>TRANSMITERE PRIN PICATURI</vt:lpstr>
      <vt:lpstr>TRANSMITERE PRIN PICATURI- MASURI SUPLIMENTARE</vt:lpstr>
      <vt:lpstr>TRANSMITERE AERIANA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INFECȚII ASOCIATE ASISTENȚEI MEDICALE</dc:title>
  <dc:creator>iliescu</dc:creator>
  <cp:lastModifiedBy>WINDOWS</cp:lastModifiedBy>
  <cp:revision>95</cp:revision>
  <dcterms:created xsi:type="dcterms:W3CDTF">2020-02-02T11:03:48Z</dcterms:created>
  <dcterms:modified xsi:type="dcterms:W3CDTF">2021-05-28T06:12:24Z</dcterms:modified>
</cp:coreProperties>
</file>