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5AB92-5D77-4253-B48F-FF958D53A7E0}" type="datetimeFigureOut">
              <a:rPr lang="ro-RO" smtClean="0"/>
              <a:t>25.11.2020</a:t>
            </a:fld>
            <a:endParaRPr lang="ro-RO"/>
          </a:p>
        </p:txBody>
      </p:sp>
      <p:sp>
        <p:nvSpPr>
          <p:cNvPr id="4" name="Substituent imagine diapozitiv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Substituent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o-RO" smtClean="0"/>
              <a:t>Editați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FA81B-B759-407E-A272-72CA6539629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553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FA81B-B759-407E-A272-72CA65396296}" type="slidenum">
              <a:rPr lang="ro-RO" smtClean="0"/>
              <a:t>34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91100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D590-E40E-4CE3-B6DD-1ADF12CE4AA5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D8926-77F4-478B-9787-9533CD509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D590-E40E-4CE3-B6DD-1ADF12CE4AA5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D8926-77F4-478B-9787-9533CD509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D590-E40E-4CE3-B6DD-1ADF12CE4AA5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D8926-77F4-478B-9787-9533CD509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D590-E40E-4CE3-B6DD-1ADF12CE4AA5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D8926-77F4-478B-9787-9533CD509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D590-E40E-4CE3-B6DD-1ADF12CE4AA5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D8926-77F4-478B-9787-9533CD509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D590-E40E-4CE3-B6DD-1ADF12CE4AA5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D8926-77F4-478B-9787-9533CD509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D590-E40E-4CE3-B6DD-1ADF12CE4AA5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D8926-77F4-478B-9787-9533CD509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D590-E40E-4CE3-B6DD-1ADF12CE4AA5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D8926-77F4-478B-9787-9533CD509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D590-E40E-4CE3-B6DD-1ADF12CE4AA5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D8926-77F4-478B-9787-9533CD509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D590-E40E-4CE3-B6DD-1ADF12CE4AA5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D8926-77F4-478B-9787-9533CD509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D590-E40E-4CE3-B6DD-1ADF12CE4AA5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D8926-77F4-478B-9787-9533CD509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6D590-E40E-4CE3-B6DD-1ADF12CE4AA5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D8926-77F4-478B-9787-9533CD509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714488"/>
            <a:ext cx="8215370" cy="2643206"/>
          </a:xfrm>
        </p:spPr>
        <p:txBody>
          <a:bodyPr>
            <a:normAutofit/>
          </a:bodyPr>
          <a:lstStyle/>
          <a:p>
            <a:r>
              <a:rPr lang="en-US" dirty="0" smtClean="0"/>
              <a:t>ACTIVITATEA ANTIEPIDEMICA IN FOCARUL DE BOLI CU POARTA DE INTRARE DIGESTIVA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Masuri</a:t>
            </a:r>
            <a:r>
              <a:rPr lang="en-US" dirty="0" smtClean="0"/>
              <a:t> </a:t>
            </a:r>
            <a:r>
              <a:rPr lang="en-US" dirty="0" err="1" smtClean="0"/>
              <a:t>fata</a:t>
            </a:r>
            <a:r>
              <a:rPr lang="en-US" dirty="0" smtClean="0"/>
              <a:t> de </a:t>
            </a:r>
            <a:r>
              <a:rPr lang="en-US" dirty="0" err="1" smtClean="0"/>
              <a:t>contacti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Stabilirea</a:t>
            </a:r>
            <a:r>
              <a:rPr lang="en-US" dirty="0" smtClean="0"/>
              <a:t> </a:t>
            </a:r>
            <a:r>
              <a:rPr lang="en-US" dirty="0" err="1" smtClean="0"/>
              <a:t>tuturor</a:t>
            </a:r>
            <a:r>
              <a:rPr lang="en-US" dirty="0" smtClean="0"/>
              <a:t> </a:t>
            </a:r>
            <a:r>
              <a:rPr lang="en-US" dirty="0" err="1" smtClean="0"/>
              <a:t>contactilor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supravegherea</a:t>
            </a:r>
            <a:r>
              <a:rPr lang="en-US" dirty="0" smtClean="0"/>
              <a:t> </a:t>
            </a:r>
            <a:r>
              <a:rPr lang="en-US" dirty="0" err="1" smtClean="0"/>
              <a:t>lor</a:t>
            </a:r>
            <a:r>
              <a:rPr lang="en-US" dirty="0" smtClean="0"/>
              <a:t> </a:t>
            </a:r>
            <a:r>
              <a:rPr lang="en-US" dirty="0" err="1" smtClean="0"/>
              <a:t>timp</a:t>
            </a:r>
            <a:r>
              <a:rPr lang="en-US" dirty="0" smtClean="0"/>
              <a:t> de 21 de </a:t>
            </a:r>
            <a:r>
              <a:rPr lang="en-US" dirty="0" err="1" smtClean="0"/>
              <a:t>zile</a:t>
            </a:r>
            <a:r>
              <a:rPr lang="en-US" dirty="0" smtClean="0"/>
              <a:t> de la </a:t>
            </a:r>
            <a:r>
              <a:rPr lang="en-US" dirty="0" err="1" smtClean="0"/>
              <a:t>izolarea</a:t>
            </a:r>
            <a:r>
              <a:rPr lang="en-US" dirty="0" smtClean="0"/>
              <a:t> </a:t>
            </a:r>
            <a:r>
              <a:rPr lang="en-US" dirty="0" err="1" smtClean="0"/>
              <a:t>ultimului</a:t>
            </a:r>
            <a:r>
              <a:rPr lang="en-US" dirty="0" smtClean="0"/>
              <a:t> </a:t>
            </a:r>
            <a:r>
              <a:rPr lang="en-US" dirty="0" err="1" smtClean="0"/>
              <a:t>caz</a:t>
            </a:r>
            <a:r>
              <a:rPr lang="en-US" dirty="0" smtClean="0"/>
              <a:t>,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examen</a:t>
            </a:r>
            <a:r>
              <a:rPr lang="en-US" dirty="0" smtClean="0"/>
              <a:t> clinic(</a:t>
            </a:r>
            <a:r>
              <a:rPr lang="en-US" dirty="0" err="1" smtClean="0"/>
              <a:t>termometrizare</a:t>
            </a:r>
            <a:r>
              <a:rPr lang="en-US" dirty="0" smtClean="0"/>
              <a:t>, </a:t>
            </a:r>
            <a:r>
              <a:rPr lang="en-US" dirty="0" err="1" smtClean="0"/>
              <a:t>examinarea</a:t>
            </a:r>
            <a:r>
              <a:rPr lang="en-US" dirty="0" smtClean="0"/>
              <a:t> </a:t>
            </a:r>
            <a:r>
              <a:rPr lang="en-US" dirty="0" err="1" smtClean="0"/>
              <a:t>starii</a:t>
            </a:r>
            <a:r>
              <a:rPr lang="en-US" dirty="0" smtClean="0"/>
              <a:t> </a:t>
            </a:r>
            <a:r>
              <a:rPr lang="en-US" dirty="0" err="1" smtClean="0"/>
              <a:t>generale</a:t>
            </a:r>
            <a:r>
              <a:rPr lang="en-US" dirty="0" smtClean="0"/>
              <a:t>, </a:t>
            </a:r>
            <a:r>
              <a:rPr lang="en-US" dirty="0" err="1" smtClean="0"/>
              <a:t>supraveghere</a:t>
            </a:r>
            <a:r>
              <a:rPr lang="en-US" dirty="0" smtClean="0"/>
              <a:t> </a:t>
            </a:r>
            <a:r>
              <a:rPr lang="en-US" dirty="0" err="1" smtClean="0"/>
              <a:t>tranzit</a:t>
            </a:r>
            <a:r>
              <a:rPr lang="en-US" dirty="0" smtClean="0"/>
              <a:t> intestinal) </a:t>
            </a:r>
            <a:r>
              <a:rPr lang="en-US" dirty="0" err="1" smtClean="0"/>
              <a:t>si</a:t>
            </a:r>
            <a:r>
              <a:rPr lang="en-US" dirty="0" smtClean="0"/>
              <a:t> bacteriologic </a:t>
            </a:r>
            <a:r>
              <a:rPr lang="en-US" dirty="0" err="1" smtClean="0"/>
              <a:t>prin</a:t>
            </a:r>
            <a:r>
              <a:rPr lang="en-US" dirty="0" smtClean="0"/>
              <a:t> 3 </a:t>
            </a:r>
            <a:r>
              <a:rPr lang="en-US" dirty="0" err="1" smtClean="0"/>
              <a:t>coproculturi</a:t>
            </a:r>
            <a:r>
              <a:rPr lang="en-US" dirty="0" smtClean="0"/>
              <a:t> – </a:t>
            </a:r>
            <a:r>
              <a:rPr lang="en-US" dirty="0" err="1" smtClean="0"/>
              <a:t>scoaterea</a:t>
            </a:r>
            <a:r>
              <a:rPr lang="en-US" dirty="0" smtClean="0"/>
              <a:t> de sub,, </a:t>
            </a:r>
            <a:r>
              <a:rPr lang="en-US" dirty="0" err="1" smtClean="0"/>
              <a:t>risc</a:t>
            </a:r>
            <a:r>
              <a:rPr lang="en-US" dirty="0" smtClean="0"/>
              <a:t>,, se face in </a:t>
            </a:r>
            <a:r>
              <a:rPr lang="en-US" dirty="0" err="1" smtClean="0"/>
              <a:t>absenta</a:t>
            </a:r>
            <a:r>
              <a:rPr lang="en-US" dirty="0" smtClean="0"/>
              <a:t> </a:t>
            </a:r>
            <a:r>
              <a:rPr lang="en-US" dirty="0" err="1" smtClean="0"/>
              <a:t>febrei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dupa</a:t>
            </a:r>
            <a:r>
              <a:rPr lang="en-US" dirty="0" smtClean="0"/>
              <a:t> </a:t>
            </a:r>
            <a:r>
              <a:rPr lang="en-US" dirty="0" err="1" smtClean="0"/>
              <a:t>toate</a:t>
            </a:r>
            <a:r>
              <a:rPr lang="en-US" dirty="0" smtClean="0"/>
              <a:t> 3 </a:t>
            </a:r>
            <a:r>
              <a:rPr lang="en-US" dirty="0" err="1" smtClean="0"/>
              <a:t>coproculturile</a:t>
            </a:r>
            <a:r>
              <a:rPr lang="en-US" dirty="0" smtClean="0"/>
              <a:t> negative</a:t>
            </a:r>
          </a:p>
          <a:p>
            <a:r>
              <a:rPr lang="en-US" dirty="0" err="1" smtClean="0"/>
              <a:t>Carantinare</a:t>
            </a:r>
            <a:r>
              <a:rPr lang="en-US" dirty="0" smtClean="0"/>
              <a:t> in </a:t>
            </a:r>
            <a:r>
              <a:rPr lang="en-US" dirty="0" err="1" smtClean="0"/>
              <a:t>colectivitati</a:t>
            </a:r>
            <a:r>
              <a:rPr lang="en-US" dirty="0" smtClean="0"/>
              <a:t> 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transferarea</a:t>
            </a:r>
            <a:r>
              <a:rPr lang="en-US" dirty="0" smtClean="0"/>
              <a:t> in </a:t>
            </a:r>
            <a:r>
              <a:rPr lang="en-US" dirty="0" err="1" smtClean="0"/>
              <a:t>sectoare</a:t>
            </a:r>
            <a:r>
              <a:rPr lang="en-US" dirty="0" smtClean="0"/>
              <a:t> cu </a:t>
            </a:r>
            <a:r>
              <a:rPr lang="en-US" dirty="0" err="1" smtClean="0"/>
              <a:t>risc</a:t>
            </a:r>
            <a:r>
              <a:rPr lang="en-US" dirty="0" smtClean="0"/>
              <a:t> epidemiologic </a:t>
            </a:r>
            <a:r>
              <a:rPr lang="en-US" dirty="0" err="1" smtClean="0"/>
              <a:t>scazut</a:t>
            </a:r>
            <a:endParaRPr lang="en-US" dirty="0" smtClean="0"/>
          </a:p>
          <a:p>
            <a:r>
              <a:rPr lang="en-US" dirty="0" err="1" smtClean="0"/>
              <a:t>Vaccinarea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revaccinarea</a:t>
            </a:r>
            <a:r>
              <a:rPr lang="en-US" dirty="0" smtClean="0"/>
              <a:t> </a:t>
            </a:r>
            <a:r>
              <a:rPr lang="en-US" dirty="0" err="1" smtClean="0"/>
              <a:t>tuturor</a:t>
            </a:r>
            <a:r>
              <a:rPr lang="en-US" dirty="0" smtClean="0"/>
              <a:t> </a:t>
            </a:r>
            <a:r>
              <a:rPr lang="en-US" dirty="0" err="1" smtClean="0"/>
              <a:t>contactilor</a:t>
            </a:r>
            <a:r>
              <a:rPr lang="en-US" dirty="0" smtClean="0"/>
              <a:t> </a:t>
            </a:r>
            <a:r>
              <a:rPr lang="en-US" dirty="0" err="1" smtClean="0"/>
              <a:t>fara</a:t>
            </a:r>
            <a:r>
              <a:rPr lang="en-US" dirty="0" smtClean="0"/>
              <a:t> </a:t>
            </a:r>
            <a:r>
              <a:rPr lang="en-US" dirty="0" err="1" smtClean="0"/>
              <a:t>contraindicatii</a:t>
            </a:r>
            <a:endParaRPr lang="en-US" dirty="0" smtClean="0"/>
          </a:p>
          <a:p>
            <a:r>
              <a:rPr lang="en-US" dirty="0" err="1" smtClean="0"/>
              <a:t>Educatie</a:t>
            </a:r>
            <a:r>
              <a:rPr lang="en-US" dirty="0" smtClean="0"/>
              <a:t> </a:t>
            </a:r>
            <a:r>
              <a:rPr lang="en-US" dirty="0" err="1" smtClean="0"/>
              <a:t>sanitara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25932"/>
          </a:xfrm>
        </p:spPr>
        <p:txBody>
          <a:bodyPr/>
          <a:lstStyle/>
          <a:p>
            <a:r>
              <a:rPr lang="en-US" dirty="0" smtClean="0"/>
              <a:t>DIZENTERIA BACILARA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Boala</a:t>
            </a:r>
            <a:r>
              <a:rPr lang="en-US" dirty="0" smtClean="0"/>
              <a:t> </a:t>
            </a:r>
            <a:r>
              <a:rPr lang="en-US" dirty="0" err="1" smtClean="0"/>
              <a:t>diareica</a:t>
            </a:r>
            <a:r>
              <a:rPr lang="en-US" dirty="0" smtClean="0"/>
              <a:t> </a:t>
            </a:r>
            <a:r>
              <a:rPr lang="en-US" dirty="0" err="1" smtClean="0"/>
              <a:t>infectioasa</a:t>
            </a:r>
            <a:r>
              <a:rPr lang="en-US" dirty="0" smtClean="0"/>
              <a:t>, cu potential de </a:t>
            </a:r>
            <a:r>
              <a:rPr lang="en-US" dirty="0" err="1" smtClean="0"/>
              <a:t>cronicizare</a:t>
            </a:r>
            <a:r>
              <a:rPr lang="en-US" dirty="0" smtClean="0"/>
              <a:t>, </a:t>
            </a:r>
            <a:r>
              <a:rPr lang="en-US" dirty="0" err="1" smtClean="0"/>
              <a:t>determinata</a:t>
            </a:r>
            <a:r>
              <a:rPr lang="en-US" dirty="0" smtClean="0"/>
              <a:t> de </a:t>
            </a:r>
            <a:r>
              <a:rPr lang="en-US" dirty="0" err="1" smtClean="0"/>
              <a:t>shigelle</a:t>
            </a:r>
            <a:r>
              <a:rPr lang="en-US" dirty="0" smtClean="0"/>
              <a:t>, G-, </a:t>
            </a:r>
            <a:r>
              <a:rPr lang="en-US" dirty="0" err="1" smtClean="0"/>
              <a:t>imobili</a:t>
            </a:r>
            <a:endParaRPr lang="en-US" dirty="0" smtClean="0"/>
          </a:p>
          <a:p>
            <a:r>
              <a:rPr lang="en-US" dirty="0" err="1" smtClean="0"/>
              <a:t>Focarul</a:t>
            </a:r>
            <a:r>
              <a:rPr lang="en-US" dirty="0" smtClean="0"/>
              <a:t> se </a:t>
            </a:r>
            <a:r>
              <a:rPr lang="en-US" dirty="0" err="1" smtClean="0"/>
              <a:t>supravegheaza</a:t>
            </a:r>
            <a:r>
              <a:rPr lang="en-US" dirty="0" smtClean="0"/>
              <a:t> 8 </a:t>
            </a:r>
            <a:r>
              <a:rPr lang="en-US" dirty="0" err="1" smtClean="0"/>
              <a:t>zile</a:t>
            </a:r>
            <a:r>
              <a:rPr lang="en-US" dirty="0" smtClean="0"/>
              <a:t> de la </a:t>
            </a:r>
            <a:r>
              <a:rPr lang="en-US" dirty="0" err="1" smtClean="0"/>
              <a:t>izolarea</a:t>
            </a:r>
            <a:r>
              <a:rPr lang="en-US" dirty="0" smtClean="0"/>
              <a:t> </a:t>
            </a:r>
            <a:r>
              <a:rPr lang="en-US" dirty="0" err="1" smtClean="0"/>
              <a:t>ultimului</a:t>
            </a:r>
            <a:r>
              <a:rPr lang="en-US" dirty="0" smtClean="0"/>
              <a:t> </a:t>
            </a:r>
            <a:r>
              <a:rPr lang="en-US" dirty="0" err="1" smtClean="0"/>
              <a:t>caz</a:t>
            </a:r>
            <a:r>
              <a:rPr lang="en-US" dirty="0" smtClean="0"/>
              <a:t> de </a:t>
            </a:r>
            <a:r>
              <a:rPr lang="en-US" dirty="0" err="1" smtClean="0"/>
              <a:t>boala</a:t>
            </a:r>
            <a:r>
              <a:rPr lang="en-US" dirty="0" smtClean="0"/>
              <a:t> </a:t>
            </a:r>
            <a:r>
              <a:rPr lang="en-US" dirty="0" err="1" smtClean="0"/>
              <a:t>depistat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 EPIDEMIOLOGIC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Sursa</a:t>
            </a:r>
            <a:r>
              <a:rPr lang="en-US" dirty="0" smtClean="0"/>
              <a:t> de </a:t>
            </a:r>
            <a:r>
              <a:rPr lang="en-US" dirty="0" err="1" smtClean="0"/>
              <a:t>infectie</a:t>
            </a:r>
            <a:r>
              <a:rPr lang="en-US" dirty="0" smtClean="0"/>
              <a:t>- </a:t>
            </a:r>
            <a:r>
              <a:rPr lang="en-US" dirty="0" err="1" smtClean="0"/>
              <a:t>omul</a:t>
            </a:r>
            <a:r>
              <a:rPr lang="en-US" dirty="0" smtClean="0"/>
              <a:t> </a:t>
            </a:r>
            <a:r>
              <a:rPr lang="en-US" dirty="0" err="1" smtClean="0"/>
              <a:t>bolnav,purtatorii</a:t>
            </a:r>
            <a:r>
              <a:rPr lang="en-US" dirty="0" smtClean="0"/>
              <a:t> </a:t>
            </a:r>
            <a:r>
              <a:rPr lang="en-US" dirty="0" err="1" smtClean="0"/>
              <a:t>convalescenti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pot excreta </a:t>
            </a:r>
            <a:r>
              <a:rPr lang="en-US" dirty="0" err="1" smtClean="0"/>
              <a:t>bacili</a:t>
            </a:r>
            <a:r>
              <a:rPr lang="en-US" dirty="0" smtClean="0"/>
              <a:t> </a:t>
            </a:r>
            <a:r>
              <a:rPr lang="en-US" dirty="0" err="1" smtClean="0"/>
              <a:t>pana</a:t>
            </a:r>
            <a:r>
              <a:rPr lang="en-US" dirty="0" smtClean="0"/>
              <a:t> la 3 </a:t>
            </a:r>
            <a:r>
              <a:rPr lang="en-US" dirty="0" err="1" smtClean="0"/>
              <a:t>luni</a:t>
            </a:r>
            <a:r>
              <a:rPr lang="en-US" dirty="0" smtClean="0"/>
              <a:t> de la </a:t>
            </a:r>
            <a:r>
              <a:rPr lang="en-US" dirty="0" err="1" smtClean="0"/>
              <a:t>episodul</a:t>
            </a:r>
            <a:r>
              <a:rPr lang="en-US" dirty="0" smtClean="0"/>
              <a:t> </a:t>
            </a:r>
            <a:r>
              <a:rPr lang="en-US" dirty="0" err="1" smtClean="0"/>
              <a:t>acut</a:t>
            </a:r>
            <a:r>
              <a:rPr lang="en-US" dirty="0" smtClean="0"/>
              <a:t>, </a:t>
            </a:r>
            <a:r>
              <a:rPr lang="en-US" dirty="0" err="1" smtClean="0"/>
              <a:t>infectati</a:t>
            </a:r>
            <a:r>
              <a:rPr lang="en-US" dirty="0" smtClean="0"/>
              <a:t> </a:t>
            </a:r>
            <a:r>
              <a:rPr lang="en-US" dirty="0" err="1" smtClean="0"/>
              <a:t>subclinic</a:t>
            </a:r>
            <a:r>
              <a:rPr lang="en-US" dirty="0" smtClean="0"/>
              <a:t> </a:t>
            </a:r>
            <a:r>
              <a:rPr lang="en-US" dirty="0" err="1" smtClean="0"/>
              <a:t>cea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importanta</a:t>
            </a:r>
            <a:r>
              <a:rPr lang="en-US" dirty="0" smtClean="0"/>
              <a:t> </a:t>
            </a:r>
            <a:r>
              <a:rPr lang="en-US" dirty="0" err="1" smtClean="0"/>
              <a:t>sursa</a:t>
            </a:r>
            <a:endParaRPr lang="en-US" dirty="0" smtClean="0"/>
          </a:p>
          <a:p>
            <a:r>
              <a:rPr lang="en-US" dirty="0" err="1" smtClean="0"/>
              <a:t>Cale</a:t>
            </a:r>
            <a:r>
              <a:rPr lang="en-US" dirty="0" smtClean="0"/>
              <a:t> de </a:t>
            </a:r>
            <a:r>
              <a:rPr lang="en-US" dirty="0" err="1" smtClean="0"/>
              <a:t>transmitere</a:t>
            </a:r>
            <a:r>
              <a:rPr lang="en-US" dirty="0" smtClean="0"/>
              <a:t>- </a:t>
            </a:r>
            <a:r>
              <a:rPr lang="en-US" dirty="0" err="1" smtClean="0"/>
              <a:t>mecanism</a:t>
            </a:r>
            <a:r>
              <a:rPr lang="en-US" dirty="0" smtClean="0"/>
              <a:t> fecal-</a:t>
            </a:r>
            <a:r>
              <a:rPr lang="en-US" dirty="0" err="1" smtClean="0"/>
              <a:t>oral,prin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alimente</a:t>
            </a:r>
            <a:r>
              <a:rPr lang="en-US" dirty="0" smtClean="0"/>
              <a:t> contaminate cu </a:t>
            </a:r>
            <a:r>
              <a:rPr lang="en-US" dirty="0" err="1" smtClean="0"/>
              <a:t>participarea</a:t>
            </a:r>
            <a:r>
              <a:rPr lang="en-US" dirty="0" smtClean="0"/>
              <a:t> </a:t>
            </a:r>
            <a:r>
              <a:rPr lang="en-US" dirty="0" err="1" smtClean="0"/>
              <a:t>mainii</a:t>
            </a:r>
            <a:r>
              <a:rPr lang="en-US" dirty="0" smtClean="0"/>
              <a:t> </a:t>
            </a:r>
            <a:r>
              <a:rPr lang="en-US" dirty="0" err="1" smtClean="0"/>
              <a:t>murdare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a </a:t>
            </a:r>
            <a:r>
              <a:rPr lang="en-US" dirty="0" err="1" smtClean="0"/>
              <a:t>mustelor</a:t>
            </a:r>
            <a:endParaRPr lang="en-US" dirty="0" smtClean="0"/>
          </a:p>
          <a:p>
            <a:r>
              <a:rPr lang="en-US" dirty="0" err="1" smtClean="0"/>
              <a:t>Receptivitate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mare </a:t>
            </a:r>
            <a:r>
              <a:rPr lang="en-US" dirty="0" err="1" smtClean="0"/>
              <a:t>intre</a:t>
            </a:r>
            <a:r>
              <a:rPr lang="en-US" dirty="0" smtClean="0"/>
              <a:t> 6 </a:t>
            </a:r>
            <a:r>
              <a:rPr lang="en-US" dirty="0" err="1" smtClean="0"/>
              <a:t>luni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10 </a:t>
            </a:r>
            <a:r>
              <a:rPr lang="en-US" dirty="0" err="1" smtClean="0"/>
              <a:t>ani</a:t>
            </a:r>
            <a:r>
              <a:rPr lang="en-US" dirty="0" smtClean="0"/>
              <a:t>, gravitate mare la </a:t>
            </a:r>
            <a:r>
              <a:rPr lang="en-US" dirty="0" err="1" smtClean="0"/>
              <a:t>varstnici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malnutriti</a:t>
            </a:r>
            <a:r>
              <a:rPr lang="en-US" dirty="0" smtClean="0"/>
              <a:t>, </a:t>
            </a:r>
            <a:r>
              <a:rPr lang="en-US" dirty="0" err="1" smtClean="0"/>
              <a:t>recaderile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reimbolnavirile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 smtClean="0"/>
              <a:t>frecvente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Factori</a:t>
            </a:r>
            <a:r>
              <a:rPr lang="en-US" dirty="0" smtClean="0"/>
              <a:t> </a:t>
            </a:r>
            <a:r>
              <a:rPr lang="en-US" dirty="0" err="1" smtClean="0"/>
              <a:t>naturali</a:t>
            </a:r>
            <a:r>
              <a:rPr lang="en-US" dirty="0" smtClean="0"/>
              <a:t>- </a:t>
            </a:r>
            <a:r>
              <a:rPr lang="en-US" dirty="0" err="1" smtClean="0"/>
              <a:t>sezonalitate</a:t>
            </a:r>
            <a:r>
              <a:rPr lang="en-US" dirty="0" smtClean="0"/>
              <a:t> </a:t>
            </a:r>
            <a:r>
              <a:rPr lang="en-US" dirty="0" err="1" smtClean="0"/>
              <a:t>vara</a:t>
            </a:r>
            <a:r>
              <a:rPr lang="en-US" dirty="0" smtClean="0"/>
              <a:t> –</a:t>
            </a:r>
            <a:r>
              <a:rPr lang="en-US" dirty="0" err="1" smtClean="0"/>
              <a:t>toamna</a:t>
            </a:r>
            <a:endParaRPr lang="en-US" dirty="0" smtClean="0"/>
          </a:p>
          <a:p>
            <a:r>
              <a:rPr lang="en-US" dirty="0" err="1" smtClean="0"/>
              <a:t>Factori</a:t>
            </a:r>
            <a:r>
              <a:rPr lang="en-US" dirty="0" smtClean="0"/>
              <a:t> socio-</a:t>
            </a:r>
            <a:r>
              <a:rPr lang="en-US" dirty="0" err="1" smtClean="0"/>
              <a:t>economici</a:t>
            </a:r>
            <a:r>
              <a:rPr lang="en-US" dirty="0" smtClean="0"/>
              <a:t>-</a:t>
            </a:r>
            <a:r>
              <a:rPr lang="en-US" dirty="0" err="1" smtClean="0"/>
              <a:t>nivel</a:t>
            </a:r>
            <a:r>
              <a:rPr lang="en-US" dirty="0" smtClean="0"/>
              <a:t> </a:t>
            </a:r>
            <a:r>
              <a:rPr lang="en-US" dirty="0" err="1" smtClean="0"/>
              <a:t>scazut</a:t>
            </a:r>
            <a:r>
              <a:rPr lang="en-US" dirty="0" smtClean="0"/>
              <a:t> de </a:t>
            </a:r>
            <a:r>
              <a:rPr lang="en-US" dirty="0" err="1" smtClean="0"/>
              <a:t>igiena</a:t>
            </a:r>
            <a:r>
              <a:rPr lang="en-US" dirty="0" smtClean="0"/>
              <a:t> </a:t>
            </a:r>
            <a:r>
              <a:rPr lang="en-US" dirty="0" err="1" smtClean="0"/>
              <a:t>personala</a:t>
            </a:r>
            <a:r>
              <a:rPr lang="en-US" dirty="0" smtClean="0"/>
              <a:t>, </a:t>
            </a:r>
            <a:r>
              <a:rPr lang="en-US" dirty="0" err="1" smtClean="0"/>
              <a:t>comportamentala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ambientala</a:t>
            </a:r>
            <a:endParaRPr lang="en-US" dirty="0" smtClean="0"/>
          </a:p>
          <a:p>
            <a:r>
              <a:rPr lang="en-US" dirty="0" err="1" smtClean="0"/>
              <a:t>Manifestare</a:t>
            </a:r>
            <a:r>
              <a:rPr lang="en-US" dirty="0" smtClean="0"/>
              <a:t> </a:t>
            </a:r>
            <a:r>
              <a:rPr lang="en-US" dirty="0" err="1" smtClean="0"/>
              <a:t>endemo-epidemica</a:t>
            </a:r>
            <a:r>
              <a:rPr lang="en-US" dirty="0" smtClean="0"/>
              <a:t> in </a:t>
            </a:r>
            <a:r>
              <a:rPr lang="en-US" dirty="0" err="1" smtClean="0"/>
              <a:t>zonele</a:t>
            </a:r>
            <a:r>
              <a:rPr lang="en-US" dirty="0" smtClean="0"/>
              <a:t> temperate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tropicale</a:t>
            </a:r>
            <a:endParaRPr lang="en-US" dirty="0" smtClean="0"/>
          </a:p>
          <a:p>
            <a:r>
              <a:rPr lang="en-US" dirty="0" smtClean="0"/>
              <a:t>34,000 </a:t>
            </a:r>
            <a:r>
              <a:rPr lang="en-US" dirty="0" err="1" smtClean="0"/>
              <a:t>copii</a:t>
            </a:r>
            <a:r>
              <a:rPr lang="en-US" dirty="0" smtClean="0"/>
              <a:t> </a:t>
            </a:r>
            <a:r>
              <a:rPr lang="en-US" dirty="0" err="1" smtClean="0"/>
              <a:t>decedati</a:t>
            </a:r>
            <a:r>
              <a:rPr lang="en-US" dirty="0" smtClean="0"/>
              <a:t> </a:t>
            </a:r>
            <a:r>
              <a:rPr lang="en-US" dirty="0" err="1" smtClean="0"/>
              <a:t>pana</a:t>
            </a:r>
            <a:r>
              <a:rPr lang="en-US" dirty="0" smtClean="0"/>
              <a:t> in 5 </a:t>
            </a:r>
            <a:r>
              <a:rPr lang="en-US" dirty="0" err="1" smtClean="0"/>
              <a:t>ani</a:t>
            </a:r>
            <a:r>
              <a:rPr lang="en-US" dirty="0" smtClean="0"/>
              <a:t> in 2013 </a:t>
            </a:r>
            <a:r>
              <a:rPr lang="en-US" dirty="0" err="1" smtClean="0"/>
              <a:t>si</a:t>
            </a:r>
            <a:r>
              <a:rPr lang="en-US" dirty="0" smtClean="0"/>
              <a:t> 40,000 </a:t>
            </a:r>
            <a:r>
              <a:rPr lang="en-US" dirty="0" err="1" smtClean="0"/>
              <a:t>decese</a:t>
            </a:r>
            <a:r>
              <a:rPr lang="en-US" dirty="0" smtClean="0"/>
              <a:t> la </a:t>
            </a:r>
            <a:r>
              <a:rPr lang="en-US" dirty="0" err="1" smtClean="0"/>
              <a:t>persoanele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mari</a:t>
            </a:r>
            <a:r>
              <a:rPr lang="en-US" dirty="0" smtClean="0"/>
              <a:t> de 5 </a:t>
            </a:r>
            <a:r>
              <a:rPr lang="en-US" dirty="0" err="1" smtClean="0"/>
              <a:t>ani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MASURI FATA DE SURSA DE INFECTIE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1.depistarea </a:t>
            </a:r>
            <a:r>
              <a:rPr lang="en-US" dirty="0" err="1" smtClean="0"/>
              <a:t>precoce</a:t>
            </a:r>
            <a:r>
              <a:rPr lang="en-US" dirty="0" smtClean="0"/>
              <a:t> a </a:t>
            </a:r>
            <a:r>
              <a:rPr lang="en-US" dirty="0" err="1" smtClean="0"/>
              <a:t>tuturor</a:t>
            </a:r>
            <a:r>
              <a:rPr lang="en-US" dirty="0" smtClean="0"/>
              <a:t> </a:t>
            </a:r>
            <a:r>
              <a:rPr lang="en-US" dirty="0" err="1" smtClean="0"/>
              <a:t>cazurilor</a:t>
            </a:r>
            <a:r>
              <a:rPr lang="en-US" dirty="0" smtClean="0"/>
              <a:t> de </a:t>
            </a:r>
            <a:r>
              <a:rPr lang="en-US" dirty="0" err="1" smtClean="0"/>
              <a:t>boala</a:t>
            </a:r>
            <a:endParaRPr lang="en-US" dirty="0" smtClean="0"/>
          </a:p>
          <a:p>
            <a:r>
              <a:rPr lang="en-US" dirty="0" smtClean="0"/>
              <a:t>- dg clinic- </a:t>
            </a:r>
            <a:r>
              <a:rPr lang="en-US" dirty="0" err="1" smtClean="0"/>
              <a:t>forme</a:t>
            </a:r>
            <a:r>
              <a:rPr lang="en-US" dirty="0" smtClean="0"/>
              <a:t> </a:t>
            </a:r>
            <a:r>
              <a:rPr lang="en-US" dirty="0" err="1" smtClean="0"/>
              <a:t>clinice</a:t>
            </a:r>
            <a:r>
              <a:rPr lang="en-US" dirty="0" smtClean="0"/>
              <a:t> </a:t>
            </a:r>
            <a:r>
              <a:rPr lang="en-US" dirty="0" err="1" smtClean="0"/>
              <a:t>tipice</a:t>
            </a:r>
            <a:r>
              <a:rPr lang="en-US" dirty="0" smtClean="0"/>
              <a:t>/</a:t>
            </a:r>
            <a:r>
              <a:rPr lang="en-US" dirty="0" err="1" smtClean="0"/>
              <a:t>atipice</a:t>
            </a:r>
            <a:r>
              <a:rPr lang="en-US" dirty="0" smtClean="0"/>
              <a:t> cu </a:t>
            </a:r>
            <a:r>
              <a:rPr lang="en-US" dirty="0" err="1" smtClean="0"/>
              <a:t>febra</a:t>
            </a:r>
            <a:r>
              <a:rPr lang="en-US" dirty="0" smtClean="0"/>
              <a:t>, </a:t>
            </a:r>
            <a:r>
              <a:rPr lang="en-US" dirty="0" err="1" smtClean="0"/>
              <a:t>colici</a:t>
            </a:r>
            <a:r>
              <a:rPr lang="en-US" dirty="0" smtClean="0"/>
              <a:t>, </a:t>
            </a:r>
            <a:r>
              <a:rPr lang="en-US" dirty="0" err="1" smtClean="0"/>
              <a:t>tenesme</a:t>
            </a:r>
            <a:r>
              <a:rPr lang="en-US" dirty="0" smtClean="0"/>
              <a:t>, </a:t>
            </a:r>
            <a:r>
              <a:rPr lang="en-US" dirty="0" err="1" smtClean="0"/>
              <a:t>scaune</a:t>
            </a:r>
            <a:r>
              <a:rPr lang="en-US" dirty="0" smtClean="0"/>
              <a:t> </a:t>
            </a:r>
            <a:r>
              <a:rPr lang="en-US" dirty="0" err="1" smtClean="0"/>
              <a:t>mucosaninolente</a:t>
            </a:r>
            <a:r>
              <a:rPr lang="en-US" dirty="0" smtClean="0"/>
              <a:t>, </a:t>
            </a:r>
            <a:r>
              <a:rPr lang="en-US" dirty="0" err="1" smtClean="0"/>
              <a:t>diaree</a:t>
            </a:r>
            <a:r>
              <a:rPr lang="en-US" dirty="0" smtClean="0"/>
              <a:t>, etc- </a:t>
            </a:r>
            <a:r>
              <a:rPr lang="en-US" dirty="0" err="1" smtClean="0"/>
              <a:t>majoritatea</a:t>
            </a:r>
            <a:r>
              <a:rPr lang="en-US" dirty="0" smtClean="0"/>
              <a:t> </a:t>
            </a:r>
            <a:r>
              <a:rPr lang="en-US" dirty="0" err="1" smtClean="0"/>
              <a:t>dizenteriilor</a:t>
            </a:r>
            <a:r>
              <a:rPr lang="en-US" dirty="0" smtClean="0"/>
              <a:t> </a:t>
            </a:r>
            <a:r>
              <a:rPr lang="en-US" dirty="0" err="1" smtClean="0"/>
              <a:t>imbraca</a:t>
            </a:r>
            <a:r>
              <a:rPr lang="en-US" dirty="0" smtClean="0"/>
              <a:t> forma </a:t>
            </a:r>
            <a:r>
              <a:rPr lang="en-US" dirty="0" err="1" smtClean="0"/>
              <a:t>unor</a:t>
            </a:r>
            <a:r>
              <a:rPr lang="en-US" dirty="0" smtClean="0"/>
              <a:t> simple </a:t>
            </a:r>
            <a:r>
              <a:rPr lang="en-US" dirty="0" err="1" smtClean="0"/>
              <a:t>enterocolite</a:t>
            </a:r>
            <a:endParaRPr lang="en-US" dirty="0" smtClean="0"/>
          </a:p>
          <a:p>
            <a:r>
              <a:rPr lang="en-US" dirty="0" smtClean="0"/>
              <a:t>- dg </a:t>
            </a:r>
            <a:r>
              <a:rPr lang="en-US" dirty="0" err="1" smtClean="0"/>
              <a:t>paraclinic</a:t>
            </a:r>
            <a:r>
              <a:rPr lang="en-US" dirty="0" smtClean="0"/>
              <a:t>- dg cert de </a:t>
            </a:r>
            <a:r>
              <a:rPr lang="en-US" dirty="0" err="1" smtClean="0"/>
              <a:t>dizenterie</a:t>
            </a:r>
            <a:r>
              <a:rPr lang="en-US" dirty="0" smtClean="0"/>
              <a:t> </a:t>
            </a:r>
            <a:r>
              <a:rPr lang="en-US" dirty="0" err="1" smtClean="0"/>
              <a:t>pesupune</a:t>
            </a:r>
            <a:r>
              <a:rPr lang="en-US" dirty="0" smtClean="0"/>
              <a:t> </a:t>
            </a:r>
            <a:r>
              <a:rPr lang="en-US" dirty="0" err="1" smtClean="0"/>
              <a:t>confirmarea</a:t>
            </a:r>
            <a:r>
              <a:rPr lang="en-US" dirty="0" smtClean="0"/>
              <a:t> </a:t>
            </a:r>
            <a:r>
              <a:rPr lang="en-US" dirty="0" err="1" smtClean="0"/>
              <a:t>bacteriologica</a:t>
            </a:r>
            <a:r>
              <a:rPr lang="en-US" dirty="0" smtClean="0"/>
              <a:t>, din </a:t>
            </a:r>
            <a:r>
              <a:rPr lang="en-US" dirty="0" err="1" smtClean="0"/>
              <a:t>scaunul</a:t>
            </a:r>
            <a:r>
              <a:rPr lang="en-US" dirty="0" smtClean="0"/>
              <a:t> </a:t>
            </a:r>
            <a:r>
              <a:rPr lang="en-US" dirty="0" err="1" smtClean="0"/>
              <a:t>emis</a:t>
            </a:r>
            <a:r>
              <a:rPr lang="en-US" dirty="0" smtClean="0"/>
              <a:t> </a:t>
            </a:r>
            <a:r>
              <a:rPr lang="en-US" dirty="0" err="1" smtClean="0"/>
              <a:t>spontan</a:t>
            </a:r>
            <a:endParaRPr lang="en-US" dirty="0" smtClean="0"/>
          </a:p>
          <a:p>
            <a:r>
              <a:rPr lang="en-US" dirty="0" smtClean="0"/>
              <a:t>- dg epidemiologic- contact in </a:t>
            </a:r>
            <a:r>
              <a:rPr lang="en-US" dirty="0" err="1" smtClean="0"/>
              <a:t>urma</a:t>
            </a:r>
            <a:r>
              <a:rPr lang="en-US" dirty="0" smtClean="0"/>
              <a:t> cu maxim 7-8  </a:t>
            </a:r>
            <a:r>
              <a:rPr lang="en-US" dirty="0" err="1" smtClean="0"/>
              <a:t>zile</a:t>
            </a:r>
            <a:r>
              <a:rPr lang="en-US" dirty="0" smtClean="0"/>
              <a:t> suspect, similar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fost</a:t>
            </a:r>
            <a:r>
              <a:rPr lang="en-US" dirty="0" smtClean="0"/>
              <a:t> </a:t>
            </a:r>
            <a:r>
              <a:rPr lang="en-US" dirty="0" err="1" smtClean="0"/>
              <a:t>bolnav</a:t>
            </a:r>
            <a:r>
              <a:rPr lang="en-US" dirty="0" smtClean="0"/>
              <a:t> de </a:t>
            </a:r>
            <a:r>
              <a:rPr lang="en-US" dirty="0" err="1" smtClean="0"/>
              <a:t>dizenterie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n-US" dirty="0" err="1" smtClean="0"/>
              <a:t>Izolarea</a:t>
            </a:r>
            <a:r>
              <a:rPr lang="en-US" dirty="0" smtClean="0"/>
              <a:t> </a:t>
            </a:r>
            <a:r>
              <a:rPr lang="en-US" dirty="0" err="1" smtClean="0"/>
              <a:t>obligatorie</a:t>
            </a:r>
            <a:r>
              <a:rPr lang="en-US" dirty="0" smtClean="0"/>
              <a:t> in </a:t>
            </a:r>
            <a:r>
              <a:rPr lang="en-US" dirty="0" err="1" smtClean="0"/>
              <a:t>sectia</a:t>
            </a:r>
            <a:r>
              <a:rPr lang="en-US" dirty="0" smtClean="0"/>
              <a:t> de </a:t>
            </a:r>
            <a:r>
              <a:rPr lang="en-US" dirty="0" err="1" smtClean="0"/>
              <a:t>boli</a:t>
            </a:r>
            <a:r>
              <a:rPr lang="en-US" dirty="0" smtClean="0"/>
              <a:t> </a:t>
            </a:r>
            <a:r>
              <a:rPr lang="en-US" dirty="0" err="1" smtClean="0"/>
              <a:t>infectioase</a:t>
            </a:r>
            <a:r>
              <a:rPr lang="en-US" dirty="0" smtClean="0"/>
              <a:t>- </a:t>
            </a:r>
            <a:r>
              <a:rPr lang="en-US" dirty="0" err="1" smtClean="0"/>
              <a:t>boala</a:t>
            </a:r>
            <a:r>
              <a:rPr lang="en-US" dirty="0" smtClean="0"/>
              <a:t> </a:t>
            </a:r>
            <a:r>
              <a:rPr lang="en-US" dirty="0" err="1" smtClean="0"/>
              <a:t>categ</a:t>
            </a:r>
            <a:r>
              <a:rPr lang="en-US" dirty="0" smtClean="0"/>
              <a:t> A cu </a:t>
            </a:r>
            <a:r>
              <a:rPr lang="en-US" dirty="0" err="1" smtClean="0"/>
              <a:t>declarare</a:t>
            </a:r>
            <a:r>
              <a:rPr lang="en-US" dirty="0" smtClean="0"/>
              <a:t> </a:t>
            </a:r>
            <a:r>
              <a:rPr lang="en-US" dirty="0" err="1" smtClean="0"/>
              <a:t>nominala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fisa</a:t>
            </a:r>
            <a:r>
              <a:rPr lang="en-US" dirty="0" smtClean="0"/>
              <a:t> de AE</a:t>
            </a:r>
          </a:p>
          <a:p>
            <a:pPr algn="just">
              <a:buNone/>
            </a:pPr>
            <a:r>
              <a:rPr lang="en-US" dirty="0" smtClean="0"/>
              <a:t>3. </a:t>
            </a:r>
            <a:r>
              <a:rPr lang="en-US" dirty="0" err="1" smtClean="0"/>
              <a:t>Tratament</a:t>
            </a:r>
            <a:r>
              <a:rPr lang="en-US" dirty="0" smtClean="0"/>
              <a:t>, conf </a:t>
            </a:r>
            <a:r>
              <a:rPr lang="en-US" dirty="0" err="1" smtClean="0"/>
              <a:t>atb</a:t>
            </a:r>
            <a:r>
              <a:rPr lang="en-US" dirty="0" smtClean="0"/>
              <a:t>. </a:t>
            </a:r>
          </a:p>
          <a:p>
            <a:pPr algn="just">
              <a:buNone/>
            </a:pPr>
            <a:r>
              <a:rPr lang="en-US" dirty="0" smtClean="0"/>
              <a:t>4.Externare – </a:t>
            </a:r>
            <a:r>
              <a:rPr lang="en-US" dirty="0" err="1" smtClean="0"/>
              <a:t>dupa</a:t>
            </a:r>
            <a:r>
              <a:rPr lang="en-US" dirty="0" smtClean="0"/>
              <a:t> </a:t>
            </a:r>
            <a:r>
              <a:rPr lang="en-US" dirty="0" err="1" smtClean="0"/>
              <a:t>vindecare</a:t>
            </a:r>
            <a:r>
              <a:rPr lang="en-US" dirty="0" smtClean="0"/>
              <a:t> </a:t>
            </a:r>
            <a:r>
              <a:rPr lang="en-US" dirty="0" err="1" smtClean="0"/>
              <a:t>clinica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efectuarea</a:t>
            </a:r>
            <a:r>
              <a:rPr lang="en-US" dirty="0" smtClean="0"/>
              <a:t> de 3 </a:t>
            </a:r>
            <a:r>
              <a:rPr lang="en-US" dirty="0" err="1" smtClean="0"/>
              <a:t>coproculturi</a:t>
            </a:r>
            <a:r>
              <a:rPr lang="en-US" dirty="0" smtClean="0"/>
              <a:t> negative </a:t>
            </a:r>
            <a:r>
              <a:rPr lang="en-US" dirty="0" err="1" smtClean="0"/>
              <a:t>practicate</a:t>
            </a:r>
            <a:r>
              <a:rPr lang="en-US" dirty="0" smtClean="0"/>
              <a:t> la 2-3 </a:t>
            </a:r>
            <a:r>
              <a:rPr lang="en-US" dirty="0" err="1" smtClean="0"/>
              <a:t>zile</a:t>
            </a:r>
            <a:r>
              <a:rPr lang="en-US" dirty="0" smtClean="0"/>
              <a:t> interval, prima din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efectuindu</a:t>
            </a:r>
            <a:r>
              <a:rPr lang="en-US" dirty="0" smtClean="0"/>
              <a:t>-se </a:t>
            </a:r>
            <a:r>
              <a:rPr lang="en-US" dirty="0" err="1" smtClean="0"/>
              <a:t>dupa</a:t>
            </a:r>
            <a:r>
              <a:rPr lang="en-US" dirty="0" smtClean="0"/>
              <a:t> </a:t>
            </a:r>
            <a:r>
              <a:rPr lang="en-US" dirty="0" err="1" smtClean="0"/>
              <a:t>vindecarea</a:t>
            </a:r>
            <a:r>
              <a:rPr lang="en-US" dirty="0" smtClean="0"/>
              <a:t> </a:t>
            </a:r>
            <a:r>
              <a:rPr lang="en-US" dirty="0" err="1" smtClean="0"/>
              <a:t>clinica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5. </a:t>
            </a:r>
            <a:r>
              <a:rPr lang="en-US" dirty="0" err="1" smtClean="0"/>
              <a:t>Declarare</a:t>
            </a:r>
            <a:r>
              <a:rPr lang="en-US" dirty="0" smtClean="0"/>
              <a:t> </a:t>
            </a:r>
            <a:r>
              <a:rPr lang="en-US" dirty="0" err="1" smtClean="0"/>
              <a:t>nominala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fisa</a:t>
            </a:r>
            <a:r>
              <a:rPr lang="en-US" dirty="0" smtClean="0"/>
              <a:t> de AE</a:t>
            </a:r>
          </a:p>
          <a:p>
            <a:pPr algn="just">
              <a:buNone/>
            </a:pPr>
            <a:r>
              <a:rPr lang="en-US" dirty="0" smtClean="0"/>
              <a:t>6.Dispensarizare </a:t>
            </a:r>
            <a:r>
              <a:rPr lang="en-US" dirty="0" err="1" smtClean="0"/>
              <a:t>timp</a:t>
            </a:r>
            <a:r>
              <a:rPr lang="en-US" dirty="0" smtClean="0"/>
              <a:t> de 3 </a:t>
            </a:r>
            <a:r>
              <a:rPr lang="en-US" dirty="0" err="1" smtClean="0"/>
              <a:t>luni</a:t>
            </a:r>
            <a:r>
              <a:rPr lang="en-US" dirty="0" smtClean="0"/>
              <a:t> cu </a:t>
            </a:r>
            <a:r>
              <a:rPr lang="en-US" dirty="0" err="1" smtClean="0"/>
              <a:t>efectuarea</a:t>
            </a:r>
            <a:r>
              <a:rPr lang="en-US" dirty="0" smtClean="0"/>
              <a:t> de </a:t>
            </a:r>
            <a:r>
              <a:rPr lang="en-US" dirty="0" err="1" smtClean="0"/>
              <a:t>coproculturi</a:t>
            </a:r>
            <a:r>
              <a:rPr lang="en-US" dirty="0" smtClean="0"/>
              <a:t> lunar.</a:t>
            </a:r>
          </a:p>
          <a:p>
            <a:pPr algn="just">
              <a:buNone/>
            </a:pPr>
            <a:r>
              <a:rPr lang="en-US" dirty="0" err="1" smtClean="0"/>
              <a:t>atentie</a:t>
            </a:r>
            <a:r>
              <a:rPr lang="en-US" dirty="0" smtClean="0"/>
              <a:t>- </a:t>
            </a:r>
            <a:r>
              <a:rPr lang="en-US" dirty="0" err="1" smtClean="0"/>
              <a:t>copiii</a:t>
            </a:r>
            <a:r>
              <a:rPr lang="en-US" dirty="0" smtClean="0"/>
              <a:t> </a:t>
            </a:r>
            <a:r>
              <a:rPr lang="en-US" dirty="0" err="1" smtClean="0"/>
              <a:t>npot</a:t>
            </a:r>
            <a:r>
              <a:rPr lang="en-US" dirty="0" smtClean="0"/>
              <a:t> </a:t>
            </a:r>
            <a:r>
              <a:rPr lang="en-US" dirty="0" err="1" smtClean="0"/>
              <a:t>fi</a:t>
            </a:r>
            <a:r>
              <a:rPr lang="en-US" dirty="0" smtClean="0"/>
              <a:t> </a:t>
            </a:r>
            <a:r>
              <a:rPr lang="en-US" dirty="0" err="1" smtClean="0"/>
              <a:t>introdusi</a:t>
            </a:r>
            <a:r>
              <a:rPr lang="en-US" dirty="0" smtClean="0"/>
              <a:t> in </a:t>
            </a:r>
            <a:r>
              <a:rPr lang="en-US" dirty="0" err="1" smtClean="0"/>
              <a:t>colectivitate</a:t>
            </a:r>
            <a:r>
              <a:rPr lang="en-US" dirty="0" smtClean="0"/>
              <a:t> </a:t>
            </a:r>
            <a:r>
              <a:rPr lang="en-US" dirty="0" err="1" smtClean="0"/>
              <a:t>dupa</a:t>
            </a:r>
            <a:r>
              <a:rPr lang="en-US" dirty="0" smtClean="0"/>
              <a:t> 45 de </a:t>
            </a:r>
            <a:r>
              <a:rPr lang="en-US" dirty="0" err="1" smtClean="0"/>
              <a:t>zile</a:t>
            </a:r>
            <a:r>
              <a:rPr lang="en-US" dirty="0" smtClean="0"/>
              <a:t> de </a:t>
            </a:r>
            <a:r>
              <a:rPr lang="en-US" dirty="0" err="1" smtClean="0"/>
              <a:t>supraveghere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coproculturi</a:t>
            </a:r>
            <a:r>
              <a:rPr lang="en-US" dirty="0" smtClean="0"/>
              <a:t> negative </a:t>
            </a:r>
            <a:r>
              <a:rPr lang="en-US" dirty="0" err="1" smtClean="0"/>
              <a:t>iar</a:t>
            </a:r>
            <a:r>
              <a:rPr lang="en-US" dirty="0" smtClean="0"/>
              <a:t> </a:t>
            </a:r>
            <a:r>
              <a:rPr lang="en-US" dirty="0" err="1" smtClean="0"/>
              <a:t>adultii</a:t>
            </a:r>
            <a:r>
              <a:rPr lang="en-US" dirty="0" smtClean="0"/>
              <a:t> </a:t>
            </a:r>
            <a:r>
              <a:rPr lang="en-US" dirty="0" err="1" smtClean="0"/>
              <a:t>dupa</a:t>
            </a:r>
            <a:r>
              <a:rPr lang="en-US" dirty="0" smtClean="0"/>
              <a:t> 3 </a:t>
            </a:r>
            <a:r>
              <a:rPr lang="en-US" dirty="0" err="1" smtClean="0"/>
              <a:t>luni</a:t>
            </a:r>
            <a:r>
              <a:rPr lang="en-US" dirty="0" smtClean="0"/>
              <a:t> in </a:t>
            </a:r>
            <a:r>
              <a:rPr lang="en-US" dirty="0" err="1" smtClean="0"/>
              <a:t>sectoare</a:t>
            </a:r>
            <a:r>
              <a:rPr lang="en-US" dirty="0" smtClean="0"/>
              <a:t> </a:t>
            </a:r>
            <a:r>
              <a:rPr lang="en-US" dirty="0" err="1" smtClean="0"/>
              <a:t>epidemiologice</a:t>
            </a:r>
            <a:r>
              <a:rPr lang="en-US" dirty="0" smtClean="0"/>
              <a:t> cu </a:t>
            </a:r>
            <a:r>
              <a:rPr lang="en-US" dirty="0" err="1" smtClean="0"/>
              <a:t>risc</a:t>
            </a:r>
            <a:r>
              <a:rPr lang="en-US" dirty="0" smtClean="0"/>
              <a:t> </a:t>
            </a:r>
            <a:r>
              <a:rPr lang="en-US" dirty="0" err="1" smtClean="0"/>
              <a:t>crescut</a:t>
            </a:r>
            <a:r>
              <a:rPr lang="en-US" dirty="0" smtClean="0"/>
              <a:t> </a:t>
            </a:r>
            <a:r>
              <a:rPr lang="en-US" dirty="0" err="1" smtClean="0"/>
              <a:t>numai</a:t>
            </a:r>
            <a:r>
              <a:rPr lang="en-US" dirty="0" smtClean="0"/>
              <a:t> </a:t>
            </a:r>
            <a:r>
              <a:rPr lang="en-US" dirty="0" err="1" smtClean="0"/>
              <a:t>daca</a:t>
            </a:r>
            <a:r>
              <a:rPr lang="en-US" dirty="0" smtClean="0"/>
              <a:t> nu au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prezentat</a:t>
            </a:r>
            <a:r>
              <a:rPr lang="en-US" dirty="0" smtClean="0"/>
              <a:t> </a:t>
            </a:r>
            <a:r>
              <a:rPr lang="en-US" dirty="0" err="1" smtClean="0"/>
              <a:t>tulburari</a:t>
            </a:r>
            <a:r>
              <a:rPr lang="en-US" dirty="0" smtClean="0"/>
              <a:t> digestive in </a:t>
            </a:r>
            <a:r>
              <a:rPr lang="en-US" dirty="0" err="1" smtClean="0"/>
              <a:t>acest</a:t>
            </a:r>
            <a:r>
              <a:rPr lang="en-US" dirty="0" smtClean="0"/>
              <a:t> interval </a:t>
            </a:r>
            <a:r>
              <a:rPr lang="en-US" dirty="0" err="1" smtClean="0"/>
              <a:t>iar</a:t>
            </a:r>
            <a:r>
              <a:rPr lang="en-US" dirty="0" smtClean="0"/>
              <a:t> </a:t>
            </a:r>
            <a:r>
              <a:rPr lang="en-US" dirty="0" err="1" smtClean="0"/>
              <a:t>toate</a:t>
            </a:r>
            <a:r>
              <a:rPr lang="en-US" dirty="0" smtClean="0"/>
              <a:t> </a:t>
            </a:r>
            <a:r>
              <a:rPr lang="en-US" dirty="0" err="1" smtClean="0"/>
              <a:t>coproculturile</a:t>
            </a:r>
            <a:r>
              <a:rPr lang="en-US" dirty="0" smtClean="0"/>
              <a:t> au </a:t>
            </a:r>
            <a:r>
              <a:rPr lang="en-US" dirty="0" err="1" smtClean="0"/>
              <a:t>fost</a:t>
            </a:r>
            <a:r>
              <a:rPr lang="en-US" dirty="0" smtClean="0"/>
              <a:t> negative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Masuri</a:t>
            </a:r>
            <a:r>
              <a:rPr lang="en-US" dirty="0" smtClean="0"/>
              <a:t> </a:t>
            </a:r>
            <a:r>
              <a:rPr lang="en-US" dirty="0" err="1" smtClean="0"/>
              <a:t>fata</a:t>
            </a:r>
            <a:r>
              <a:rPr lang="en-US" dirty="0" smtClean="0"/>
              <a:t> de </a:t>
            </a:r>
            <a:r>
              <a:rPr lang="en-US" dirty="0" err="1" smtClean="0"/>
              <a:t>calea</a:t>
            </a:r>
            <a:r>
              <a:rPr lang="en-US" dirty="0" smtClean="0"/>
              <a:t> de </a:t>
            </a:r>
            <a:r>
              <a:rPr lang="en-US" dirty="0" err="1" smtClean="0"/>
              <a:t>transmitere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Masuri</a:t>
            </a:r>
            <a:r>
              <a:rPr lang="en-US" dirty="0" smtClean="0"/>
              <a:t> de </a:t>
            </a:r>
            <a:r>
              <a:rPr lang="en-US" dirty="0" err="1" smtClean="0"/>
              <a:t>decontaminare</a:t>
            </a:r>
            <a:r>
              <a:rPr lang="en-US" dirty="0" smtClean="0"/>
              <a:t> </a:t>
            </a:r>
            <a:r>
              <a:rPr lang="en-US" dirty="0" err="1" smtClean="0"/>
              <a:t>curenta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terminala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toata</a:t>
            </a:r>
            <a:r>
              <a:rPr lang="en-US" dirty="0" smtClean="0"/>
              <a:t> </a:t>
            </a:r>
            <a:r>
              <a:rPr lang="en-US" dirty="0" err="1" smtClean="0"/>
              <a:t>perioada</a:t>
            </a:r>
            <a:r>
              <a:rPr lang="en-US" dirty="0" smtClean="0"/>
              <a:t> de </a:t>
            </a:r>
            <a:r>
              <a:rPr lang="en-US" dirty="0" err="1" smtClean="0"/>
              <a:t>spitalizare</a:t>
            </a:r>
            <a:r>
              <a:rPr lang="en-US" dirty="0" smtClean="0"/>
              <a:t> </a:t>
            </a:r>
            <a:r>
              <a:rPr lang="en-US" dirty="0" err="1" smtClean="0"/>
              <a:t>agrupurilor</a:t>
            </a:r>
            <a:r>
              <a:rPr lang="en-US" dirty="0" smtClean="0"/>
              <a:t> </a:t>
            </a:r>
            <a:r>
              <a:rPr lang="en-US" dirty="0" err="1" smtClean="0"/>
              <a:t>sanitare</a:t>
            </a:r>
            <a:r>
              <a:rPr lang="en-US" dirty="0" smtClean="0"/>
              <a:t>, </a:t>
            </a:r>
            <a:r>
              <a:rPr lang="en-US" dirty="0" err="1" smtClean="0"/>
              <a:t>obiectelor</a:t>
            </a:r>
            <a:r>
              <a:rPr lang="en-US" dirty="0" smtClean="0"/>
              <a:t>, </a:t>
            </a:r>
            <a:r>
              <a:rPr lang="en-US" dirty="0" err="1" smtClean="0"/>
              <a:t>lenjeriei</a:t>
            </a:r>
            <a:r>
              <a:rPr lang="en-US" dirty="0" smtClean="0"/>
              <a:t> de </a:t>
            </a:r>
            <a:r>
              <a:rPr lang="en-US" dirty="0" err="1" smtClean="0"/>
              <a:t>corp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de pat</a:t>
            </a:r>
          </a:p>
          <a:p>
            <a:r>
              <a:rPr lang="en-US" dirty="0" err="1" smtClean="0"/>
              <a:t>Controlul</a:t>
            </a:r>
            <a:r>
              <a:rPr lang="en-US" dirty="0" smtClean="0"/>
              <a:t> </a:t>
            </a:r>
            <a:r>
              <a:rPr lang="en-US" dirty="0" err="1" smtClean="0"/>
              <a:t>bacterilogic</a:t>
            </a:r>
            <a:r>
              <a:rPr lang="en-US" dirty="0" smtClean="0"/>
              <a:t> al </a:t>
            </a:r>
            <a:r>
              <a:rPr lang="en-US" dirty="0" err="1" smtClean="0"/>
              <a:t>tuturor</a:t>
            </a:r>
            <a:r>
              <a:rPr lang="en-US" dirty="0" smtClean="0"/>
              <a:t> </a:t>
            </a:r>
            <a:r>
              <a:rPr lang="en-US" dirty="0" err="1" smtClean="0"/>
              <a:t>surselor</a:t>
            </a:r>
            <a:r>
              <a:rPr lang="en-US" dirty="0" smtClean="0"/>
              <a:t> de </a:t>
            </a:r>
            <a:r>
              <a:rPr lang="en-US" dirty="0" err="1" smtClean="0"/>
              <a:t>apa</a:t>
            </a:r>
            <a:endParaRPr lang="en-US" dirty="0" smtClean="0"/>
          </a:p>
          <a:p>
            <a:r>
              <a:rPr lang="en-US" dirty="0" err="1" smtClean="0"/>
              <a:t>Fierberea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clorinarea</a:t>
            </a:r>
            <a:r>
              <a:rPr lang="en-US" dirty="0" smtClean="0"/>
              <a:t> </a:t>
            </a:r>
            <a:r>
              <a:rPr lang="en-US" dirty="0" err="1" smtClean="0"/>
              <a:t>apei</a:t>
            </a:r>
            <a:r>
              <a:rPr lang="en-US" dirty="0" smtClean="0"/>
              <a:t>, </a:t>
            </a:r>
            <a:r>
              <a:rPr lang="en-US" dirty="0" err="1" smtClean="0"/>
              <a:t>pasteurizarea</a:t>
            </a:r>
            <a:r>
              <a:rPr lang="en-US" dirty="0" smtClean="0"/>
              <a:t> </a:t>
            </a:r>
            <a:r>
              <a:rPr lang="en-US" dirty="0" err="1" smtClean="0"/>
              <a:t>laptelui,spalarea</a:t>
            </a:r>
            <a:r>
              <a:rPr lang="en-US" dirty="0" smtClean="0"/>
              <a:t> a </a:t>
            </a:r>
            <a:r>
              <a:rPr lang="en-US" dirty="0" err="1" smtClean="0"/>
              <a:t>tuturor</a:t>
            </a:r>
            <a:r>
              <a:rPr lang="en-US" dirty="0" smtClean="0"/>
              <a:t> </a:t>
            </a:r>
            <a:r>
              <a:rPr lang="en-US" dirty="0" err="1" smtClean="0"/>
              <a:t>alimentelor</a:t>
            </a:r>
            <a:r>
              <a:rPr lang="en-US" dirty="0" smtClean="0"/>
              <a:t> de </a:t>
            </a:r>
            <a:r>
              <a:rPr lang="en-US" dirty="0" err="1" smtClean="0"/>
              <a:t>origine</a:t>
            </a:r>
            <a:r>
              <a:rPr lang="en-US" dirty="0" smtClean="0"/>
              <a:t> </a:t>
            </a:r>
            <a:r>
              <a:rPr lang="en-US" dirty="0" err="1" smtClean="0"/>
              <a:t>vegetala</a:t>
            </a:r>
            <a:r>
              <a:rPr lang="en-US" dirty="0" smtClean="0"/>
              <a:t> care se </a:t>
            </a:r>
            <a:r>
              <a:rPr lang="en-US" dirty="0" err="1" smtClean="0"/>
              <a:t>consuma</a:t>
            </a:r>
            <a:r>
              <a:rPr lang="en-US" dirty="0" smtClean="0"/>
              <a:t> crude</a:t>
            </a:r>
          </a:p>
          <a:p>
            <a:r>
              <a:rPr lang="en-US" dirty="0" err="1" smtClean="0"/>
              <a:t>Salubrizarea</a:t>
            </a:r>
            <a:r>
              <a:rPr lang="en-US" dirty="0" smtClean="0"/>
              <a:t> </a:t>
            </a:r>
            <a:r>
              <a:rPr lang="en-US" dirty="0" err="1" smtClean="0"/>
              <a:t>locuintei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a </a:t>
            </a:r>
            <a:r>
              <a:rPr lang="en-US" dirty="0" err="1" smtClean="0"/>
              <a:t>solului</a:t>
            </a:r>
            <a:r>
              <a:rPr lang="en-US" dirty="0" smtClean="0"/>
              <a:t> din </a:t>
            </a:r>
            <a:r>
              <a:rPr lang="en-US" dirty="0" err="1" smtClean="0"/>
              <a:t>apropiere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Masuri</a:t>
            </a:r>
            <a:r>
              <a:rPr lang="en-US" dirty="0" smtClean="0"/>
              <a:t> </a:t>
            </a:r>
            <a:r>
              <a:rPr lang="en-US" dirty="0" err="1" smtClean="0"/>
              <a:t>fata</a:t>
            </a:r>
            <a:r>
              <a:rPr lang="en-US" dirty="0" smtClean="0"/>
              <a:t> de </a:t>
            </a:r>
            <a:r>
              <a:rPr lang="en-US" dirty="0" err="1" smtClean="0"/>
              <a:t>contacti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Supravegherea</a:t>
            </a:r>
            <a:r>
              <a:rPr lang="en-US" dirty="0" smtClean="0"/>
              <a:t> </a:t>
            </a:r>
            <a:r>
              <a:rPr lang="en-US" dirty="0" err="1" smtClean="0"/>
              <a:t>contactilor</a:t>
            </a:r>
            <a:r>
              <a:rPr lang="en-US" dirty="0" smtClean="0"/>
              <a:t> </a:t>
            </a:r>
            <a:r>
              <a:rPr lang="en-US" dirty="0" err="1" smtClean="0"/>
              <a:t>timp</a:t>
            </a:r>
            <a:r>
              <a:rPr lang="en-US" dirty="0" smtClean="0"/>
              <a:t> de 8 </a:t>
            </a:r>
            <a:r>
              <a:rPr lang="en-US" dirty="0" err="1" smtClean="0"/>
              <a:t>zile</a:t>
            </a:r>
            <a:r>
              <a:rPr lang="en-US" dirty="0" smtClean="0"/>
              <a:t> de la </a:t>
            </a:r>
            <a:r>
              <a:rPr lang="en-US" dirty="0" err="1" smtClean="0"/>
              <a:t>izolarea</a:t>
            </a:r>
            <a:r>
              <a:rPr lang="en-US" dirty="0" smtClean="0"/>
              <a:t> </a:t>
            </a:r>
            <a:r>
              <a:rPr lang="en-US" dirty="0" err="1" smtClean="0"/>
              <a:t>ultimului</a:t>
            </a:r>
            <a:r>
              <a:rPr lang="en-US" dirty="0" smtClean="0"/>
              <a:t> </a:t>
            </a:r>
            <a:r>
              <a:rPr lang="en-US" dirty="0" err="1" smtClean="0"/>
              <a:t>caz</a:t>
            </a:r>
            <a:r>
              <a:rPr lang="en-US" dirty="0" smtClean="0"/>
              <a:t> de </a:t>
            </a:r>
            <a:r>
              <a:rPr lang="en-US" dirty="0" err="1" smtClean="0"/>
              <a:t>boala</a:t>
            </a:r>
            <a:r>
              <a:rPr lang="en-US" dirty="0" smtClean="0"/>
              <a:t>(</a:t>
            </a:r>
            <a:r>
              <a:rPr lang="en-US" dirty="0" err="1" smtClean="0"/>
              <a:t>termometrizare</a:t>
            </a:r>
            <a:r>
              <a:rPr lang="en-US" dirty="0" smtClean="0"/>
              <a:t>, aspect </a:t>
            </a:r>
            <a:r>
              <a:rPr lang="en-US" dirty="0" err="1" smtClean="0"/>
              <a:t>scaun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Coprocultura</a:t>
            </a:r>
            <a:r>
              <a:rPr lang="en-US" dirty="0" smtClean="0"/>
              <a:t> se </a:t>
            </a:r>
            <a:r>
              <a:rPr lang="en-US" dirty="0" err="1" smtClean="0"/>
              <a:t>efectueaza</a:t>
            </a:r>
            <a:r>
              <a:rPr lang="en-US" dirty="0" smtClean="0"/>
              <a:t> </a:t>
            </a:r>
            <a:r>
              <a:rPr lang="en-US" dirty="0" err="1" smtClean="0"/>
              <a:t>numai</a:t>
            </a:r>
            <a:r>
              <a:rPr lang="en-US" dirty="0" smtClean="0"/>
              <a:t> la </a:t>
            </a:r>
            <a:r>
              <a:rPr lang="en-US" dirty="0" err="1" smtClean="0"/>
              <a:t>contactii</a:t>
            </a:r>
            <a:r>
              <a:rPr lang="en-US" dirty="0" smtClean="0"/>
              <a:t> care </a:t>
            </a:r>
            <a:r>
              <a:rPr lang="en-US" dirty="0" err="1" smtClean="0"/>
              <a:t>prezinta</a:t>
            </a:r>
            <a:r>
              <a:rPr lang="en-US" dirty="0" smtClean="0"/>
              <a:t> </a:t>
            </a:r>
            <a:r>
              <a:rPr lang="en-US" dirty="0" err="1" smtClean="0"/>
              <a:t>tulburari</a:t>
            </a:r>
            <a:r>
              <a:rPr lang="en-US" dirty="0" smtClean="0"/>
              <a:t> digestive, </a:t>
            </a:r>
            <a:r>
              <a:rPr lang="en-US" dirty="0" err="1" smtClean="0"/>
              <a:t>dar</a:t>
            </a:r>
            <a:r>
              <a:rPr lang="en-US" dirty="0" smtClean="0"/>
              <a:t> </a:t>
            </a:r>
            <a:r>
              <a:rPr lang="en-US" dirty="0" err="1" smtClean="0"/>
              <a:t>obligatoriu</a:t>
            </a:r>
            <a:r>
              <a:rPr lang="en-US" dirty="0" smtClean="0"/>
              <a:t> la </a:t>
            </a:r>
            <a:r>
              <a:rPr lang="en-US" dirty="0" err="1" smtClean="0"/>
              <a:t>toti</a:t>
            </a:r>
            <a:r>
              <a:rPr lang="en-US" dirty="0" smtClean="0"/>
              <a:t> </a:t>
            </a:r>
            <a:r>
              <a:rPr lang="en-US" dirty="0" err="1" smtClean="0"/>
              <a:t>contactii</a:t>
            </a:r>
            <a:r>
              <a:rPr lang="en-US" dirty="0" smtClean="0"/>
              <a:t> din </a:t>
            </a:r>
            <a:r>
              <a:rPr lang="en-US" dirty="0" err="1" smtClean="0"/>
              <a:t>colectivitatile</a:t>
            </a:r>
            <a:r>
              <a:rPr lang="en-US" dirty="0" smtClean="0"/>
              <a:t> de </a:t>
            </a:r>
            <a:r>
              <a:rPr lang="en-US" dirty="0" err="1" smtClean="0"/>
              <a:t>prescolari</a:t>
            </a:r>
            <a:r>
              <a:rPr lang="en-US" dirty="0" smtClean="0"/>
              <a:t>(3 </a:t>
            </a:r>
            <a:r>
              <a:rPr lang="en-US" dirty="0" err="1" smtClean="0"/>
              <a:t>coproculturi</a:t>
            </a:r>
            <a:r>
              <a:rPr lang="en-US" dirty="0" smtClean="0"/>
              <a:t> </a:t>
            </a:r>
            <a:r>
              <a:rPr lang="en-US" dirty="0" err="1" smtClean="0"/>
              <a:t>spatiate</a:t>
            </a:r>
            <a:r>
              <a:rPr lang="en-US" dirty="0" smtClean="0"/>
              <a:t> la 2 </a:t>
            </a:r>
            <a:r>
              <a:rPr lang="en-US" dirty="0" err="1" smtClean="0"/>
              <a:t>zile</a:t>
            </a:r>
            <a:r>
              <a:rPr lang="en-US" dirty="0" smtClean="0"/>
              <a:t> interval)</a:t>
            </a:r>
          </a:p>
          <a:p>
            <a:r>
              <a:rPr lang="en-US" dirty="0" err="1" smtClean="0"/>
              <a:t>Masuri</a:t>
            </a:r>
            <a:r>
              <a:rPr lang="en-US" dirty="0" smtClean="0"/>
              <a:t> de </a:t>
            </a:r>
            <a:r>
              <a:rPr lang="en-US" dirty="0" err="1" smtClean="0"/>
              <a:t>profilaxie</a:t>
            </a:r>
            <a:r>
              <a:rPr lang="en-US" dirty="0" smtClean="0"/>
              <a:t> </a:t>
            </a:r>
            <a:r>
              <a:rPr lang="en-US" dirty="0" err="1" smtClean="0"/>
              <a:t>nespecifica</a:t>
            </a:r>
            <a:endParaRPr lang="en-US" dirty="0" smtClean="0"/>
          </a:p>
          <a:p>
            <a:r>
              <a:rPr lang="en-US" dirty="0" err="1" smtClean="0"/>
              <a:t>Masuri</a:t>
            </a:r>
            <a:r>
              <a:rPr lang="en-US" dirty="0" smtClean="0"/>
              <a:t> de </a:t>
            </a:r>
            <a:r>
              <a:rPr lang="en-US" dirty="0" err="1" smtClean="0"/>
              <a:t>profilaxie</a:t>
            </a:r>
            <a:r>
              <a:rPr lang="en-US" dirty="0" smtClean="0"/>
              <a:t> </a:t>
            </a:r>
            <a:r>
              <a:rPr lang="en-US" dirty="0" err="1" smtClean="0"/>
              <a:t>specifica</a:t>
            </a:r>
            <a:r>
              <a:rPr lang="en-US" dirty="0" smtClean="0"/>
              <a:t>- </a:t>
            </a:r>
            <a:r>
              <a:rPr lang="en-US" dirty="0" err="1" smtClean="0"/>
              <a:t>vaccin</a:t>
            </a:r>
            <a:r>
              <a:rPr lang="en-US" dirty="0" smtClean="0"/>
              <a:t> </a:t>
            </a:r>
            <a:r>
              <a:rPr lang="en-US" dirty="0" err="1" smtClean="0"/>
              <a:t>antidizenteric</a:t>
            </a:r>
            <a:r>
              <a:rPr lang="en-US" dirty="0" smtClean="0"/>
              <a:t>, cu </a:t>
            </a:r>
            <a:r>
              <a:rPr lang="en-US" dirty="0" err="1" smtClean="0"/>
              <a:t>imunitate</a:t>
            </a:r>
            <a:r>
              <a:rPr lang="en-US" dirty="0" smtClean="0"/>
              <a:t> de 4-6 </a:t>
            </a:r>
            <a:r>
              <a:rPr lang="en-US" dirty="0" err="1" smtClean="0"/>
              <a:t>luni</a:t>
            </a:r>
            <a:r>
              <a:rPr lang="en-US" dirty="0" smtClean="0"/>
              <a:t>, </a:t>
            </a:r>
            <a:r>
              <a:rPr lang="en-US" dirty="0" err="1" smtClean="0"/>
              <a:t>incepand</a:t>
            </a:r>
            <a:r>
              <a:rPr lang="en-US" dirty="0" smtClean="0"/>
              <a:t> cu </a:t>
            </a:r>
            <a:r>
              <a:rPr lang="en-US" dirty="0" err="1" smtClean="0"/>
              <a:t>ziua</a:t>
            </a:r>
            <a:r>
              <a:rPr lang="en-US" dirty="0" smtClean="0"/>
              <a:t> 18 de la </a:t>
            </a:r>
            <a:r>
              <a:rPr lang="en-US" dirty="0" err="1" smtClean="0"/>
              <a:t>administrare</a:t>
            </a:r>
            <a:r>
              <a:rPr lang="en-US" dirty="0" smtClean="0"/>
              <a:t>(</a:t>
            </a:r>
            <a:r>
              <a:rPr lang="en-US" dirty="0" err="1" smtClean="0"/>
              <a:t>vaccinarea</a:t>
            </a:r>
            <a:r>
              <a:rPr lang="en-US" dirty="0" smtClean="0"/>
              <a:t> </a:t>
            </a:r>
            <a:r>
              <a:rPr lang="en-US" dirty="0" err="1" smtClean="0"/>
              <a:t>poate</a:t>
            </a:r>
            <a:r>
              <a:rPr lang="en-US" dirty="0" smtClean="0"/>
              <a:t> </a:t>
            </a:r>
            <a:r>
              <a:rPr lang="en-US" dirty="0" err="1" smtClean="0"/>
              <a:t>incepe</a:t>
            </a:r>
            <a:r>
              <a:rPr lang="en-US" dirty="0" smtClean="0"/>
              <a:t> de la 1 an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revaccinari</a:t>
            </a:r>
            <a:r>
              <a:rPr lang="en-US" dirty="0" smtClean="0"/>
              <a:t> in </a:t>
            </a:r>
            <a:r>
              <a:rPr lang="en-US" dirty="0" err="1" smtClean="0"/>
              <a:t>numar</a:t>
            </a:r>
            <a:r>
              <a:rPr lang="en-US" dirty="0" smtClean="0"/>
              <a:t> </a:t>
            </a:r>
            <a:r>
              <a:rPr lang="en-US" dirty="0" err="1" smtClean="0"/>
              <a:t>nelimitat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83122"/>
          </a:xfrm>
        </p:spPr>
        <p:txBody>
          <a:bodyPr/>
          <a:lstStyle/>
          <a:p>
            <a:r>
              <a:rPr lang="en-US" dirty="0" smtClean="0"/>
              <a:t>TOXIINFECTII ALIMENTARE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25998"/>
          </a:xfrm>
        </p:spPr>
        <p:txBody>
          <a:bodyPr/>
          <a:lstStyle/>
          <a:p>
            <a:r>
              <a:rPr lang="en-US" dirty="0" smtClean="0"/>
              <a:t>FEBRA TIFOIDA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Definitie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etiologie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Afectiuni</a:t>
            </a:r>
            <a:r>
              <a:rPr lang="en-US" dirty="0" smtClean="0"/>
              <a:t> acute cu </a:t>
            </a:r>
            <a:r>
              <a:rPr lang="en-US" dirty="0" err="1" smtClean="0"/>
              <a:t>manif</a:t>
            </a:r>
            <a:r>
              <a:rPr lang="en-US" dirty="0" smtClean="0"/>
              <a:t> digestive, care </a:t>
            </a:r>
            <a:r>
              <a:rPr lang="en-US" dirty="0" err="1" smtClean="0"/>
              <a:t>apar</a:t>
            </a:r>
            <a:r>
              <a:rPr lang="en-US" dirty="0" smtClean="0"/>
              <a:t> sub forma de </a:t>
            </a:r>
            <a:r>
              <a:rPr lang="en-US" dirty="0" err="1" smtClean="0"/>
              <a:t>imbolnaviri</a:t>
            </a:r>
            <a:r>
              <a:rPr lang="en-US" dirty="0" smtClean="0"/>
              <a:t> </a:t>
            </a:r>
            <a:r>
              <a:rPr lang="en-US" dirty="0" err="1" smtClean="0"/>
              <a:t>sporadice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izbucniri</a:t>
            </a:r>
            <a:r>
              <a:rPr lang="en-US" dirty="0" smtClean="0"/>
              <a:t> </a:t>
            </a:r>
            <a:r>
              <a:rPr lang="en-US" dirty="0" err="1" smtClean="0"/>
              <a:t>epidemice</a:t>
            </a:r>
            <a:r>
              <a:rPr lang="en-US" dirty="0" smtClean="0"/>
              <a:t>, </a:t>
            </a:r>
            <a:r>
              <a:rPr lang="en-US" dirty="0" err="1" smtClean="0"/>
              <a:t>explozive</a:t>
            </a:r>
            <a:r>
              <a:rPr lang="en-US" dirty="0" smtClean="0"/>
              <a:t>, in </a:t>
            </a:r>
            <a:r>
              <a:rPr lang="en-US" dirty="0" err="1" smtClean="0"/>
              <a:t>urma</a:t>
            </a:r>
            <a:r>
              <a:rPr lang="en-US" dirty="0" smtClean="0"/>
              <a:t> </a:t>
            </a:r>
            <a:r>
              <a:rPr lang="en-US" dirty="0" err="1" smtClean="0"/>
              <a:t>ingerarii</a:t>
            </a:r>
            <a:r>
              <a:rPr lang="en-US" dirty="0" smtClean="0"/>
              <a:t> de </a:t>
            </a:r>
            <a:r>
              <a:rPr lang="en-US" dirty="0" err="1" smtClean="0"/>
              <a:t>alimente</a:t>
            </a:r>
            <a:r>
              <a:rPr lang="en-US" dirty="0" smtClean="0"/>
              <a:t> contaminate</a:t>
            </a:r>
          </a:p>
          <a:p>
            <a:r>
              <a:rPr lang="en-US" dirty="0" err="1" smtClean="0"/>
              <a:t>Cei</a:t>
            </a:r>
            <a:r>
              <a:rPr lang="en-US" dirty="0" smtClean="0"/>
              <a:t> 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frecventi</a:t>
            </a:r>
            <a:r>
              <a:rPr lang="en-US" dirty="0" smtClean="0"/>
              <a:t> </a:t>
            </a:r>
            <a:r>
              <a:rPr lang="en-US" dirty="0" err="1" smtClean="0"/>
              <a:t>agenti</a:t>
            </a:r>
            <a:r>
              <a:rPr lang="en-US" dirty="0" smtClean="0"/>
              <a:t> </a:t>
            </a:r>
            <a:r>
              <a:rPr lang="en-US" dirty="0" err="1" smtClean="0"/>
              <a:t>patogeni</a:t>
            </a:r>
            <a:r>
              <a:rPr lang="en-US" dirty="0" smtClean="0"/>
              <a:t> </a:t>
            </a:r>
            <a:r>
              <a:rPr lang="en-US" dirty="0" err="1" smtClean="0"/>
              <a:t>implicati</a:t>
            </a:r>
            <a:r>
              <a:rPr lang="en-US" dirty="0" smtClean="0"/>
              <a:t>- salmonella, </a:t>
            </a:r>
            <a:r>
              <a:rPr lang="en-US" dirty="0" err="1" smtClean="0"/>
              <a:t>shigela</a:t>
            </a:r>
            <a:r>
              <a:rPr lang="en-US" dirty="0" smtClean="0"/>
              <a:t>, </a:t>
            </a:r>
            <a:r>
              <a:rPr lang="en-US" dirty="0" err="1" smtClean="0"/>
              <a:t>e.coli,stafilococ</a:t>
            </a:r>
            <a:r>
              <a:rPr lang="en-US" dirty="0" smtClean="0"/>
              <a:t>, </a:t>
            </a:r>
            <a:r>
              <a:rPr lang="en-US" dirty="0" err="1" smtClean="0"/>
              <a:t>cl.botulinic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Sursa</a:t>
            </a:r>
            <a:r>
              <a:rPr lang="en-US" dirty="0" smtClean="0"/>
              <a:t> de </a:t>
            </a:r>
            <a:r>
              <a:rPr lang="en-US" dirty="0" err="1" smtClean="0"/>
              <a:t>infectie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TIA cu salmonella</a:t>
            </a:r>
          </a:p>
          <a:p>
            <a:pPr>
              <a:buNone/>
            </a:pPr>
            <a:r>
              <a:rPr lang="en-US" dirty="0" err="1" smtClean="0"/>
              <a:t>pasari</a:t>
            </a:r>
            <a:r>
              <a:rPr lang="en-US" dirty="0" smtClean="0"/>
              <a:t>(rate),</a:t>
            </a:r>
            <a:r>
              <a:rPr lang="en-US" dirty="0" err="1" smtClean="0"/>
              <a:t>porci</a:t>
            </a:r>
            <a:r>
              <a:rPr lang="en-US" dirty="0" smtClean="0"/>
              <a:t> –</a:t>
            </a:r>
            <a:r>
              <a:rPr lang="en-US" dirty="0" err="1" smtClean="0"/>
              <a:t>cele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importante</a:t>
            </a:r>
            <a:r>
              <a:rPr lang="en-US" dirty="0" smtClean="0"/>
              <a:t>, bovine, ovine, </a:t>
            </a:r>
            <a:r>
              <a:rPr lang="en-US" dirty="0" err="1" smtClean="0"/>
              <a:t>animale</a:t>
            </a:r>
            <a:r>
              <a:rPr lang="en-US" dirty="0" smtClean="0"/>
              <a:t> cu </a:t>
            </a:r>
            <a:r>
              <a:rPr lang="en-US" dirty="0" err="1" smtClean="0"/>
              <a:t>sange</a:t>
            </a:r>
            <a:r>
              <a:rPr lang="en-US" dirty="0" smtClean="0"/>
              <a:t> </a:t>
            </a:r>
            <a:r>
              <a:rPr lang="en-US" dirty="0" err="1" smtClean="0"/>
              <a:t>rece</a:t>
            </a:r>
            <a:r>
              <a:rPr lang="en-US" dirty="0" smtClean="0"/>
              <a:t>, </a:t>
            </a:r>
            <a:r>
              <a:rPr lang="en-US" dirty="0" err="1" smtClean="0"/>
              <a:t>artropode</a:t>
            </a:r>
            <a:r>
              <a:rPr lang="en-US" dirty="0" smtClean="0"/>
              <a:t>, </a:t>
            </a:r>
            <a:r>
              <a:rPr lang="en-US" dirty="0" err="1" smtClean="0"/>
              <a:t>Omul</a:t>
            </a:r>
            <a:endParaRPr lang="en-US" dirty="0" smtClean="0"/>
          </a:p>
          <a:p>
            <a:r>
              <a:rPr lang="en-US" dirty="0" smtClean="0"/>
              <a:t>TIA cu </a:t>
            </a:r>
            <a:r>
              <a:rPr lang="en-US" dirty="0" err="1" smtClean="0"/>
              <a:t>stafilococ</a:t>
            </a:r>
            <a:r>
              <a:rPr lang="en-US" dirty="0" smtClean="0"/>
              <a:t> </a:t>
            </a:r>
            <a:r>
              <a:rPr lang="en-US" dirty="0" err="1" smtClean="0"/>
              <a:t>enterotoxigen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Animale</a:t>
            </a:r>
            <a:r>
              <a:rPr lang="en-US" dirty="0" smtClean="0"/>
              <a:t> </a:t>
            </a:r>
            <a:r>
              <a:rPr lang="en-US" dirty="0" err="1" smtClean="0"/>
              <a:t>bolnave</a:t>
            </a:r>
            <a:r>
              <a:rPr lang="en-US" dirty="0" smtClean="0"/>
              <a:t> </a:t>
            </a:r>
            <a:r>
              <a:rPr lang="en-US" dirty="0" err="1" smtClean="0"/>
              <a:t>producatoare</a:t>
            </a:r>
            <a:r>
              <a:rPr lang="en-US" dirty="0" smtClean="0"/>
              <a:t> de </a:t>
            </a:r>
            <a:r>
              <a:rPr lang="en-US" dirty="0" err="1" smtClean="0"/>
              <a:t>lapte</a:t>
            </a:r>
            <a:r>
              <a:rPr lang="en-US" dirty="0" smtClean="0"/>
              <a:t>(</a:t>
            </a:r>
            <a:r>
              <a:rPr lang="en-US" dirty="0" err="1" smtClean="0"/>
              <a:t>oi</a:t>
            </a:r>
            <a:r>
              <a:rPr lang="en-US" dirty="0" smtClean="0"/>
              <a:t>, </a:t>
            </a:r>
            <a:r>
              <a:rPr lang="en-US" dirty="0" err="1" smtClean="0"/>
              <a:t>capre</a:t>
            </a:r>
            <a:r>
              <a:rPr lang="en-US" dirty="0" smtClean="0"/>
              <a:t>, bovine)</a:t>
            </a:r>
            <a:r>
              <a:rPr lang="en-US" dirty="0" err="1" smtClean="0"/>
              <a:t>Omul</a:t>
            </a:r>
            <a:r>
              <a:rPr lang="en-US" dirty="0" smtClean="0"/>
              <a:t> </a:t>
            </a:r>
            <a:r>
              <a:rPr lang="en-US" dirty="0" err="1" smtClean="0"/>
              <a:t>bolnav</a:t>
            </a:r>
            <a:r>
              <a:rPr lang="en-US" dirty="0" smtClean="0"/>
              <a:t> cu </a:t>
            </a:r>
            <a:r>
              <a:rPr lang="en-US" dirty="0" err="1" smtClean="0"/>
              <a:t>inf</a:t>
            </a:r>
            <a:r>
              <a:rPr lang="en-US" dirty="0" smtClean="0"/>
              <a:t> </a:t>
            </a:r>
            <a:r>
              <a:rPr lang="en-US" dirty="0" err="1" smtClean="0"/>
              <a:t>stafilococice</a:t>
            </a:r>
            <a:r>
              <a:rPr lang="en-US" dirty="0" smtClean="0"/>
              <a:t> </a:t>
            </a:r>
            <a:r>
              <a:rPr lang="en-US" dirty="0" err="1" smtClean="0"/>
              <a:t>cutanate</a:t>
            </a:r>
            <a:r>
              <a:rPr lang="en-US" dirty="0" smtClean="0"/>
              <a:t>, </a:t>
            </a:r>
            <a:r>
              <a:rPr lang="en-US" dirty="0" err="1" smtClean="0"/>
              <a:t>inf</a:t>
            </a:r>
            <a:r>
              <a:rPr lang="en-US" dirty="0" smtClean="0"/>
              <a:t> CRS, </a:t>
            </a:r>
            <a:r>
              <a:rPr lang="en-US" dirty="0" err="1" smtClean="0"/>
              <a:t>purtatori</a:t>
            </a:r>
            <a:r>
              <a:rPr lang="en-US" dirty="0" smtClean="0"/>
              <a:t> </a:t>
            </a:r>
            <a:r>
              <a:rPr lang="en-US" dirty="0" err="1" smtClean="0"/>
              <a:t>sanatosi</a:t>
            </a:r>
            <a:r>
              <a:rPr lang="en-US" dirty="0" smtClean="0"/>
              <a:t> in </a:t>
            </a:r>
            <a:r>
              <a:rPr lang="en-US" dirty="0" err="1" smtClean="0"/>
              <a:t>randul</a:t>
            </a:r>
            <a:r>
              <a:rPr lang="en-US" dirty="0" smtClean="0"/>
              <a:t> </a:t>
            </a:r>
            <a:r>
              <a:rPr lang="en-US" dirty="0" err="1" smtClean="0"/>
              <a:t>persoanelor</a:t>
            </a:r>
            <a:r>
              <a:rPr lang="en-US" dirty="0" smtClean="0"/>
              <a:t> care </a:t>
            </a:r>
            <a:r>
              <a:rPr lang="en-US" dirty="0" err="1" smtClean="0"/>
              <a:t>manipuleaza</a:t>
            </a:r>
            <a:r>
              <a:rPr lang="en-US" dirty="0" smtClean="0"/>
              <a:t> </a:t>
            </a:r>
            <a:r>
              <a:rPr lang="en-US" dirty="0" err="1" smtClean="0"/>
              <a:t>alimentele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TIA cu cl. </a:t>
            </a:r>
            <a:r>
              <a:rPr lang="en-US" dirty="0" err="1" smtClean="0"/>
              <a:t>Botulinic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Animale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care </a:t>
            </a:r>
            <a:r>
              <a:rPr lang="en-US" dirty="0" err="1" smtClean="0"/>
              <a:t>contamineaza</a:t>
            </a:r>
            <a:r>
              <a:rPr lang="en-US" dirty="0" smtClean="0"/>
              <a:t> </a:t>
            </a:r>
            <a:r>
              <a:rPr lang="en-US" dirty="0" err="1" smtClean="0"/>
              <a:t>solul</a:t>
            </a:r>
            <a:r>
              <a:rPr lang="en-US" dirty="0" smtClean="0"/>
              <a:t>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eliminarea</a:t>
            </a:r>
            <a:r>
              <a:rPr lang="en-US" dirty="0" smtClean="0"/>
              <a:t> </a:t>
            </a:r>
            <a:r>
              <a:rPr lang="en-US" dirty="0" err="1" smtClean="0"/>
              <a:t>germenilor</a:t>
            </a:r>
            <a:r>
              <a:rPr lang="en-US" dirty="0" smtClean="0"/>
              <a:t> </a:t>
            </a:r>
            <a:r>
              <a:rPr lang="en-US" dirty="0" err="1" smtClean="0"/>
              <a:t>odata</a:t>
            </a:r>
            <a:r>
              <a:rPr lang="en-US" dirty="0" smtClean="0"/>
              <a:t> cu </a:t>
            </a:r>
            <a:r>
              <a:rPr lang="en-US" dirty="0" err="1" smtClean="0"/>
              <a:t>mareriile</a:t>
            </a:r>
            <a:r>
              <a:rPr lang="en-US" dirty="0" smtClean="0"/>
              <a:t> </a:t>
            </a:r>
            <a:r>
              <a:rPr lang="en-US" dirty="0" err="1" smtClean="0"/>
              <a:t>fecale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Cai</a:t>
            </a:r>
            <a:r>
              <a:rPr lang="en-US" dirty="0" smtClean="0"/>
              <a:t> de </a:t>
            </a:r>
            <a:r>
              <a:rPr lang="en-US" dirty="0" err="1" smtClean="0"/>
              <a:t>transmitere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Alimentul</a:t>
            </a:r>
            <a:r>
              <a:rPr lang="en-US" dirty="0" smtClean="0"/>
              <a:t> care </a:t>
            </a:r>
            <a:r>
              <a:rPr lang="en-US" dirty="0" err="1" smtClean="0"/>
              <a:t>poate</a:t>
            </a:r>
            <a:r>
              <a:rPr lang="en-US" dirty="0" smtClean="0"/>
              <a:t> produce TIA </a:t>
            </a:r>
            <a:r>
              <a:rPr lang="en-US" dirty="0" err="1" smtClean="0"/>
              <a:t>trebuie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prezinte</a:t>
            </a:r>
            <a:r>
              <a:rPr lang="en-US" dirty="0" smtClean="0"/>
              <a:t> un </a:t>
            </a:r>
            <a:r>
              <a:rPr lang="en-US" dirty="0" err="1" smtClean="0"/>
              <a:t>mediu</a:t>
            </a:r>
            <a:r>
              <a:rPr lang="en-US" dirty="0" smtClean="0"/>
              <a:t> </a:t>
            </a:r>
            <a:r>
              <a:rPr lang="en-US" dirty="0" err="1" smtClean="0"/>
              <a:t>convenabil</a:t>
            </a:r>
            <a:r>
              <a:rPr lang="en-US" dirty="0" smtClean="0"/>
              <a:t> </a:t>
            </a:r>
            <a:r>
              <a:rPr lang="en-US" dirty="0" err="1" smtClean="0"/>
              <a:t>dezv</a:t>
            </a:r>
            <a:r>
              <a:rPr lang="en-US" dirty="0" smtClean="0"/>
              <a:t> </a:t>
            </a:r>
            <a:r>
              <a:rPr lang="en-US" dirty="0" err="1" smtClean="0"/>
              <a:t>germenilor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temeratura</a:t>
            </a:r>
            <a:r>
              <a:rPr lang="en-US" dirty="0" smtClean="0"/>
              <a:t> de </a:t>
            </a:r>
            <a:r>
              <a:rPr lang="en-US" dirty="0" err="1" smtClean="0"/>
              <a:t>pastare</a:t>
            </a:r>
            <a:r>
              <a:rPr lang="en-US" dirty="0" smtClean="0"/>
              <a:t> a </a:t>
            </a:r>
            <a:r>
              <a:rPr lang="en-US" dirty="0" err="1" smtClean="0"/>
              <a:t>alimentului</a:t>
            </a:r>
            <a:r>
              <a:rPr lang="en-US" dirty="0" smtClean="0"/>
              <a:t> </a:t>
            </a:r>
            <a:r>
              <a:rPr lang="en-US" dirty="0" err="1" smtClean="0"/>
              <a:t>trebuie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fav</a:t>
            </a:r>
            <a:r>
              <a:rPr lang="en-US" dirty="0" smtClean="0"/>
              <a:t> </a:t>
            </a:r>
            <a:r>
              <a:rPr lang="en-US" dirty="0" err="1" smtClean="0"/>
              <a:t>dezv</a:t>
            </a:r>
            <a:r>
              <a:rPr lang="en-US" dirty="0" smtClean="0"/>
              <a:t> </a:t>
            </a:r>
            <a:r>
              <a:rPr lang="en-US" dirty="0" err="1" smtClean="0"/>
              <a:t>germenilor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durata</a:t>
            </a:r>
            <a:r>
              <a:rPr lang="en-US" dirty="0" smtClean="0"/>
              <a:t> </a:t>
            </a:r>
            <a:r>
              <a:rPr lang="en-US" dirty="0" err="1" smtClean="0"/>
              <a:t>scursa</a:t>
            </a:r>
            <a:r>
              <a:rPr lang="en-US" dirty="0" smtClean="0"/>
              <a:t> </a:t>
            </a:r>
            <a:r>
              <a:rPr lang="en-US" dirty="0" err="1" smtClean="0"/>
              <a:t>intre</a:t>
            </a:r>
            <a:r>
              <a:rPr lang="en-US" dirty="0" smtClean="0"/>
              <a:t> </a:t>
            </a:r>
            <a:r>
              <a:rPr lang="en-US" dirty="0" err="1" smtClean="0"/>
              <a:t>momentul</a:t>
            </a:r>
            <a:r>
              <a:rPr lang="en-US" dirty="0" smtClean="0"/>
              <a:t> </a:t>
            </a:r>
            <a:r>
              <a:rPr lang="en-US" dirty="0" err="1" smtClean="0"/>
              <a:t>contaminarii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momentul</a:t>
            </a:r>
            <a:r>
              <a:rPr lang="en-US" dirty="0" smtClean="0"/>
              <a:t> </a:t>
            </a:r>
            <a:r>
              <a:rPr lang="en-US" dirty="0" err="1" smtClean="0"/>
              <a:t>consumariirebuie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fie </a:t>
            </a:r>
            <a:r>
              <a:rPr lang="en-US" dirty="0" err="1" smtClean="0"/>
              <a:t>suficient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multiplicare</a:t>
            </a:r>
            <a:r>
              <a:rPr lang="en-US" dirty="0" smtClean="0"/>
              <a:t> </a:t>
            </a:r>
            <a:r>
              <a:rPr lang="en-US" dirty="0" err="1" smtClean="0"/>
              <a:t>germeni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prelucrarea</a:t>
            </a:r>
            <a:r>
              <a:rPr lang="en-US" dirty="0" smtClean="0"/>
              <a:t> </a:t>
            </a:r>
            <a:r>
              <a:rPr lang="en-US" dirty="0" err="1" smtClean="0"/>
              <a:t>termica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fie </a:t>
            </a:r>
            <a:r>
              <a:rPr lang="en-US" dirty="0" err="1" smtClean="0"/>
              <a:t>insuficienta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Contaminarea</a:t>
            </a:r>
            <a:r>
              <a:rPr lang="en-US" dirty="0" smtClean="0"/>
              <a:t> </a:t>
            </a:r>
            <a:r>
              <a:rPr lang="en-US" dirty="0" err="1" smtClean="0"/>
              <a:t>alimentelor</a:t>
            </a:r>
            <a:r>
              <a:rPr lang="en-US" dirty="0" smtClean="0"/>
              <a:t> are loc in </a:t>
            </a:r>
            <a:r>
              <a:rPr lang="en-US" dirty="0" err="1" smtClean="0"/>
              <a:t>urmatoarele</a:t>
            </a:r>
            <a:r>
              <a:rPr lang="en-US" dirty="0" smtClean="0"/>
              <a:t> </a:t>
            </a:r>
            <a:r>
              <a:rPr lang="en-US" dirty="0" err="1" smtClean="0"/>
              <a:t>situatii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contaminarea</a:t>
            </a:r>
            <a:r>
              <a:rPr lang="en-US" dirty="0" smtClean="0"/>
              <a:t> </a:t>
            </a:r>
            <a:r>
              <a:rPr lang="en-US" dirty="0" err="1" smtClean="0"/>
              <a:t>carnii</a:t>
            </a:r>
            <a:r>
              <a:rPr lang="en-US" dirty="0" smtClean="0"/>
              <a:t> </a:t>
            </a:r>
            <a:r>
              <a:rPr lang="en-US" dirty="0" err="1" smtClean="0"/>
              <a:t>dupa</a:t>
            </a:r>
            <a:r>
              <a:rPr lang="en-US" dirty="0" smtClean="0"/>
              <a:t> </a:t>
            </a:r>
            <a:r>
              <a:rPr lang="en-US" dirty="0" err="1" smtClean="0"/>
              <a:t>sacrificare</a:t>
            </a:r>
            <a:r>
              <a:rPr lang="en-US" dirty="0" smtClean="0"/>
              <a:t>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continutul</a:t>
            </a:r>
            <a:r>
              <a:rPr lang="en-US" dirty="0" smtClean="0"/>
              <a:t> intestinal al </a:t>
            </a:r>
            <a:r>
              <a:rPr lang="en-US" dirty="0" err="1" smtClean="0"/>
              <a:t>animalului</a:t>
            </a:r>
            <a:r>
              <a:rPr lang="en-US" dirty="0" smtClean="0"/>
              <a:t> </a:t>
            </a:r>
            <a:r>
              <a:rPr lang="en-US" dirty="0" err="1" smtClean="0"/>
              <a:t>purtator</a:t>
            </a:r>
            <a:r>
              <a:rPr lang="en-US" dirty="0" smtClean="0"/>
              <a:t> de </a:t>
            </a:r>
            <a:r>
              <a:rPr lang="en-US" dirty="0" err="1" smtClean="0"/>
              <a:t>germeni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manipularea</a:t>
            </a:r>
            <a:r>
              <a:rPr lang="en-US" dirty="0" smtClean="0"/>
              <a:t> </a:t>
            </a:r>
            <a:r>
              <a:rPr lang="en-US" dirty="0" err="1" smtClean="0"/>
              <a:t>alimentelor</a:t>
            </a:r>
            <a:r>
              <a:rPr lang="en-US" dirty="0" smtClean="0"/>
              <a:t> de </a:t>
            </a:r>
            <a:r>
              <a:rPr lang="en-US" dirty="0" err="1" smtClean="0"/>
              <a:t>catre</a:t>
            </a:r>
            <a:r>
              <a:rPr lang="en-US" dirty="0" smtClean="0"/>
              <a:t> </a:t>
            </a:r>
            <a:r>
              <a:rPr lang="en-US" dirty="0" err="1" smtClean="0"/>
              <a:t>purtatori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irigarea</a:t>
            </a:r>
            <a:r>
              <a:rPr lang="en-US" dirty="0" smtClean="0"/>
              <a:t> </a:t>
            </a:r>
            <a:r>
              <a:rPr lang="en-US" dirty="0" err="1" smtClean="0"/>
              <a:t>culturilor</a:t>
            </a:r>
            <a:r>
              <a:rPr lang="en-US" dirty="0" smtClean="0"/>
              <a:t> de legume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fructe</a:t>
            </a:r>
            <a:r>
              <a:rPr lang="en-US" dirty="0" smtClean="0"/>
              <a:t> cu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fecaloid-menajere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folosirea</a:t>
            </a:r>
            <a:r>
              <a:rPr lang="en-US" dirty="0" smtClean="0"/>
              <a:t> </a:t>
            </a:r>
            <a:r>
              <a:rPr lang="en-US" dirty="0" err="1" smtClean="0"/>
              <a:t>apei</a:t>
            </a:r>
            <a:r>
              <a:rPr lang="en-US" dirty="0" smtClean="0"/>
              <a:t> contaminate la </a:t>
            </a:r>
            <a:r>
              <a:rPr lang="en-US" dirty="0" err="1" smtClean="0"/>
              <a:t>prepararea</a:t>
            </a:r>
            <a:r>
              <a:rPr lang="en-US" dirty="0" smtClean="0"/>
              <a:t> </a:t>
            </a:r>
            <a:r>
              <a:rPr lang="en-US" dirty="0" err="1" smtClean="0"/>
              <a:t>alimentelor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contaminarea</a:t>
            </a:r>
            <a:r>
              <a:rPr lang="en-US" dirty="0" smtClean="0"/>
              <a:t> </a:t>
            </a:r>
            <a:r>
              <a:rPr lang="en-US" dirty="0" err="1" smtClean="0"/>
              <a:t>alimentelor</a:t>
            </a:r>
            <a:r>
              <a:rPr lang="en-US" dirty="0" smtClean="0"/>
              <a:t>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artopode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folosirea</a:t>
            </a:r>
            <a:r>
              <a:rPr lang="en-US" dirty="0" smtClean="0"/>
              <a:t> de </a:t>
            </a:r>
            <a:r>
              <a:rPr lang="en-US" dirty="0" err="1" smtClean="0"/>
              <a:t>vesela</a:t>
            </a:r>
            <a:r>
              <a:rPr lang="en-US" dirty="0" smtClean="0"/>
              <a:t> contaminate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Conditii</a:t>
            </a:r>
            <a:r>
              <a:rPr lang="en-US" dirty="0" smtClean="0"/>
              <a:t> de </a:t>
            </a:r>
            <a:r>
              <a:rPr lang="en-US" dirty="0" err="1" smtClean="0"/>
              <a:t>pastrare</a:t>
            </a:r>
            <a:r>
              <a:rPr lang="en-US" dirty="0" smtClean="0"/>
              <a:t> a </a:t>
            </a:r>
            <a:r>
              <a:rPr lang="en-US" dirty="0" err="1" smtClean="0"/>
              <a:t>alimentelor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pastrarea</a:t>
            </a:r>
            <a:r>
              <a:rPr lang="en-US" dirty="0" smtClean="0"/>
              <a:t> prod crude </a:t>
            </a:r>
            <a:r>
              <a:rPr lang="en-US" dirty="0" err="1" smtClean="0"/>
              <a:t>separat</a:t>
            </a:r>
            <a:r>
              <a:rPr lang="en-US" dirty="0" smtClean="0"/>
              <a:t> de </a:t>
            </a:r>
            <a:r>
              <a:rPr lang="en-US" dirty="0" err="1" smtClean="0"/>
              <a:t>cele</a:t>
            </a:r>
            <a:r>
              <a:rPr lang="en-US" dirty="0" smtClean="0"/>
              <a:t> </a:t>
            </a:r>
            <a:r>
              <a:rPr lang="en-US" dirty="0" err="1" smtClean="0"/>
              <a:t>preparate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mancarea</a:t>
            </a:r>
            <a:r>
              <a:rPr lang="en-US" dirty="0" smtClean="0"/>
              <a:t> </a:t>
            </a:r>
            <a:r>
              <a:rPr lang="en-US" dirty="0" err="1" smtClean="0"/>
              <a:t>prelucrata</a:t>
            </a:r>
            <a:r>
              <a:rPr lang="en-US" dirty="0" smtClean="0"/>
              <a:t> </a:t>
            </a:r>
            <a:r>
              <a:rPr lang="en-US" dirty="0" err="1" smtClean="0"/>
              <a:t>termic</a:t>
            </a:r>
            <a:r>
              <a:rPr lang="en-US" dirty="0" smtClean="0"/>
              <a:t>, care cu se </a:t>
            </a:r>
            <a:r>
              <a:rPr lang="en-US" dirty="0" err="1" smtClean="0"/>
              <a:t>consuma</a:t>
            </a:r>
            <a:r>
              <a:rPr lang="en-US" dirty="0" smtClean="0"/>
              <a:t> </a:t>
            </a:r>
            <a:r>
              <a:rPr lang="en-US" dirty="0" err="1" smtClean="0"/>
              <a:t>imediat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la </a:t>
            </a:r>
            <a:r>
              <a:rPr lang="en-US" dirty="0" err="1" smtClean="0"/>
              <a:t>scurt</a:t>
            </a:r>
            <a:r>
              <a:rPr lang="en-US" dirty="0" smtClean="0"/>
              <a:t> interval </a:t>
            </a:r>
            <a:r>
              <a:rPr lang="en-US" dirty="0" err="1" smtClean="0"/>
              <a:t>dupa</a:t>
            </a:r>
            <a:r>
              <a:rPr lang="en-US" dirty="0" smtClean="0"/>
              <a:t> </a:t>
            </a:r>
            <a:r>
              <a:rPr lang="en-US" dirty="0" err="1" smtClean="0"/>
              <a:t>preparare</a:t>
            </a:r>
            <a:r>
              <a:rPr lang="en-US" dirty="0" smtClean="0"/>
              <a:t>, </a:t>
            </a:r>
            <a:r>
              <a:rPr lang="en-US" dirty="0" err="1" smtClean="0"/>
              <a:t>trebuie</a:t>
            </a:r>
            <a:r>
              <a:rPr lang="en-US" dirty="0" smtClean="0"/>
              <a:t> </a:t>
            </a:r>
            <a:r>
              <a:rPr lang="en-US" dirty="0" err="1" smtClean="0"/>
              <a:t>racita</a:t>
            </a:r>
            <a:r>
              <a:rPr lang="en-US" dirty="0" smtClean="0"/>
              <a:t> </a:t>
            </a:r>
            <a:r>
              <a:rPr lang="en-US" dirty="0" err="1" smtClean="0"/>
              <a:t>brusc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pastrata</a:t>
            </a:r>
            <a:r>
              <a:rPr lang="en-US" dirty="0" smtClean="0"/>
              <a:t> in </a:t>
            </a:r>
            <a:r>
              <a:rPr lang="en-US" dirty="0" err="1" smtClean="0"/>
              <a:t>conditii</a:t>
            </a:r>
            <a:r>
              <a:rPr lang="en-US" dirty="0" smtClean="0"/>
              <a:t> de </a:t>
            </a:r>
            <a:r>
              <a:rPr lang="en-US" dirty="0" err="1" smtClean="0"/>
              <a:t>refrigerare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reincalzirea</a:t>
            </a:r>
            <a:r>
              <a:rPr lang="en-US" dirty="0" smtClean="0"/>
              <a:t> </a:t>
            </a:r>
            <a:r>
              <a:rPr lang="en-US" dirty="0" err="1" smtClean="0"/>
              <a:t>mancarii</a:t>
            </a:r>
            <a:r>
              <a:rPr lang="en-US" dirty="0" smtClean="0"/>
              <a:t> la </a:t>
            </a:r>
            <a:r>
              <a:rPr lang="en-US" dirty="0" err="1" smtClean="0"/>
              <a:t>peste</a:t>
            </a:r>
            <a:r>
              <a:rPr lang="en-US" dirty="0" smtClean="0"/>
              <a:t> 80 de grade </a:t>
            </a:r>
            <a:r>
              <a:rPr lang="en-US" dirty="0" err="1" smtClean="0"/>
              <a:t>timp</a:t>
            </a:r>
            <a:r>
              <a:rPr lang="en-US" dirty="0" smtClean="0"/>
              <a:t> de 30 minute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pastrarea</a:t>
            </a:r>
            <a:r>
              <a:rPr lang="en-US" dirty="0" smtClean="0"/>
              <a:t> </a:t>
            </a:r>
            <a:r>
              <a:rPr lang="en-US" dirty="0" err="1" smtClean="0"/>
              <a:t>produselor</a:t>
            </a:r>
            <a:r>
              <a:rPr lang="en-US" dirty="0" smtClean="0"/>
              <a:t> </a:t>
            </a:r>
            <a:r>
              <a:rPr lang="en-US" dirty="0" err="1" smtClean="0"/>
              <a:t>alimentare</a:t>
            </a:r>
            <a:r>
              <a:rPr lang="en-US" dirty="0" smtClean="0"/>
              <a:t> se face la sub 5 grade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peste</a:t>
            </a:r>
            <a:r>
              <a:rPr lang="en-US" dirty="0" smtClean="0"/>
              <a:t> 65 de grade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RECEPTIVITATEA POPULATIEI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o-RO" dirty="0" err="1" smtClean="0"/>
              <a:t>Variaza</a:t>
            </a:r>
            <a:r>
              <a:rPr lang="ro-RO" dirty="0" smtClean="0"/>
              <a:t> in raport cu:</a:t>
            </a:r>
          </a:p>
          <a:p>
            <a:pPr>
              <a:buFontTx/>
              <a:buChar char="-"/>
            </a:pPr>
            <a:r>
              <a:rPr lang="ro-RO" dirty="0" smtClean="0"/>
              <a:t>Specia microbiana incriminata</a:t>
            </a:r>
          </a:p>
          <a:p>
            <a:pPr>
              <a:buFontTx/>
              <a:buChar char="-"/>
            </a:pPr>
            <a:r>
              <a:rPr lang="ro-RO" dirty="0" smtClean="0"/>
              <a:t>Nr de microorganisme specifice pe </a:t>
            </a:r>
            <a:r>
              <a:rPr lang="ro-RO" dirty="0" err="1" smtClean="0"/>
              <a:t>garm</a:t>
            </a:r>
            <a:r>
              <a:rPr lang="ro-RO" dirty="0" smtClean="0"/>
              <a:t> aliment ingerat</a:t>
            </a:r>
          </a:p>
          <a:p>
            <a:pPr>
              <a:buFontTx/>
              <a:buChar char="-"/>
            </a:pPr>
            <a:r>
              <a:rPr lang="ro-RO" dirty="0" smtClean="0"/>
              <a:t>Caracterele de patogenitate ale acestora</a:t>
            </a:r>
          </a:p>
          <a:p>
            <a:r>
              <a:rPr lang="ro-RO" dirty="0" smtClean="0"/>
              <a:t>Morbiditatea cea mai mare in TIA cauzata de stafilococ </a:t>
            </a:r>
            <a:r>
              <a:rPr lang="ro-RO" dirty="0" err="1" smtClean="0"/>
              <a:t>enterotoxic</a:t>
            </a:r>
            <a:r>
              <a:rPr lang="ro-RO" dirty="0" smtClean="0"/>
              <a:t> si TIA cu salmonella</a:t>
            </a:r>
          </a:p>
          <a:p>
            <a:r>
              <a:rPr lang="ro-RO" dirty="0" smtClean="0"/>
              <a:t>Decesele sunt </a:t>
            </a:r>
            <a:r>
              <a:rPr lang="ro-RO" dirty="0" err="1" smtClean="0"/>
              <a:t>scazute</a:t>
            </a:r>
            <a:r>
              <a:rPr lang="ro-RO" dirty="0" smtClean="0"/>
              <a:t> cele mai </a:t>
            </a:r>
            <a:r>
              <a:rPr lang="ro-RO" dirty="0" err="1" smtClean="0"/>
              <a:t>mulye</a:t>
            </a:r>
            <a:r>
              <a:rPr lang="ro-RO" dirty="0" smtClean="0"/>
              <a:t> </a:t>
            </a:r>
            <a:r>
              <a:rPr lang="ro-RO" dirty="0" err="1" smtClean="0"/>
              <a:t>inregistrandu</a:t>
            </a:r>
            <a:r>
              <a:rPr lang="ro-RO" dirty="0" smtClean="0"/>
              <a:t>-se in TIA data de </a:t>
            </a:r>
            <a:r>
              <a:rPr lang="ro-RO" dirty="0" err="1" smtClean="0"/>
              <a:t>Cl.botulinic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0238123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Masuri privind sursa de </a:t>
            </a:r>
            <a:r>
              <a:rPr lang="ro-RO" dirty="0" err="1" smtClean="0"/>
              <a:t>infectie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o-RO" dirty="0" smtClean="0"/>
              <a:t>Depistarea tuturor bolnavilor si spitalizarea formelor grave</a:t>
            </a:r>
          </a:p>
          <a:p>
            <a:r>
              <a:rPr lang="ro-RO" dirty="0" err="1" smtClean="0"/>
              <a:t>Suspectii</a:t>
            </a:r>
            <a:r>
              <a:rPr lang="ro-RO" dirty="0" smtClean="0"/>
              <a:t> vor fi </a:t>
            </a:r>
            <a:r>
              <a:rPr lang="ro-RO" dirty="0" err="1" smtClean="0"/>
              <a:t>tratati</a:t>
            </a:r>
            <a:r>
              <a:rPr lang="ro-RO" dirty="0" smtClean="0"/>
              <a:t> la fel ca si bolnavii. Ei vor fi </a:t>
            </a:r>
            <a:r>
              <a:rPr lang="ro-RO" dirty="0" err="1" smtClean="0"/>
              <a:t>urmariti</a:t>
            </a:r>
            <a:r>
              <a:rPr lang="ro-RO" dirty="0" smtClean="0"/>
              <a:t> pe toata perioada de </a:t>
            </a:r>
            <a:r>
              <a:rPr lang="ro-RO" dirty="0" err="1" smtClean="0"/>
              <a:t>incubatie</a:t>
            </a:r>
            <a:endParaRPr lang="ro-RO" dirty="0"/>
          </a:p>
          <a:p>
            <a:r>
              <a:rPr lang="ro-RO" dirty="0" smtClean="0"/>
              <a:t>Persoanele </a:t>
            </a:r>
            <a:r>
              <a:rPr lang="ro-RO" dirty="0" err="1" smtClean="0"/>
              <a:t>purtatoare</a:t>
            </a:r>
            <a:r>
              <a:rPr lang="ro-RO" dirty="0" smtClean="0"/>
              <a:t> de germeni vor fi scoase temporar din activitate(sectoarele cu risc crescut)</a:t>
            </a:r>
          </a:p>
          <a:p>
            <a:r>
              <a:rPr lang="ro-RO" dirty="0" err="1" smtClean="0"/>
              <a:t>Convalescentii</a:t>
            </a:r>
            <a:r>
              <a:rPr lang="ro-RO" dirty="0" smtClean="0"/>
              <a:t> de TIA cu salmonella vor fi </a:t>
            </a:r>
            <a:r>
              <a:rPr lang="ro-RO" dirty="0" err="1" smtClean="0"/>
              <a:t>eliberati</a:t>
            </a:r>
            <a:r>
              <a:rPr lang="ro-RO" dirty="0" smtClean="0"/>
              <a:t> din spital </a:t>
            </a:r>
            <a:r>
              <a:rPr lang="ro-RO" dirty="0" err="1" smtClean="0"/>
              <a:t>dupa</a:t>
            </a:r>
            <a:r>
              <a:rPr lang="ro-RO" dirty="0" smtClean="0"/>
              <a:t> controlul </a:t>
            </a:r>
            <a:r>
              <a:rPr lang="ro-RO" dirty="0" err="1" smtClean="0"/>
              <a:t>starii</a:t>
            </a:r>
            <a:r>
              <a:rPr lang="ro-RO" dirty="0" smtClean="0"/>
              <a:t> de </a:t>
            </a:r>
            <a:r>
              <a:rPr lang="ro-RO" dirty="0" err="1" smtClean="0"/>
              <a:t>purtator</a:t>
            </a:r>
            <a:r>
              <a:rPr lang="ro-RO" dirty="0" smtClean="0"/>
              <a:t>, realizat prin 3 coproculturi, la interval de 3-5 zile</a:t>
            </a:r>
          </a:p>
          <a:p>
            <a:r>
              <a:rPr lang="ro-RO" dirty="0" smtClean="0"/>
              <a:t>Raportarea cazurilor de TIA se face numeric, lunar , </a:t>
            </a:r>
            <a:r>
              <a:rPr lang="ro-RO" dirty="0" err="1" smtClean="0"/>
              <a:t>exceptie</a:t>
            </a:r>
            <a:r>
              <a:rPr lang="ro-RO" dirty="0" smtClean="0"/>
              <a:t>- TIA botulism </a:t>
            </a:r>
          </a:p>
          <a:p>
            <a:r>
              <a:rPr lang="ro-RO" dirty="0" smtClean="0"/>
              <a:t>Nr mai mare de 5 cazuri </a:t>
            </a:r>
            <a:r>
              <a:rPr lang="ro-RO" dirty="0" err="1" smtClean="0"/>
              <a:t>aparute</a:t>
            </a:r>
            <a:r>
              <a:rPr lang="ro-RO" dirty="0" smtClean="0"/>
              <a:t> in colectivitate sau familie se </a:t>
            </a:r>
            <a:r>
              <a:rPr lang="ro-RO" dirty="0" err="1" smtClean="0"/>
              <a:t>raporteza</a:t>
            </a:r>
            <a:r>
              <a:rPr lang="ro-RO" dirty="0" smtClean="0"/>
              <a:t> imediat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0011342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CONTROLUL ALIMENTELOR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 dirty="0" smtClean="0"/>
              <a:t>Nu se va folosi </a:t>
            </a:r>
            <a:r>
              <a:rPr lang="ro-RO" dirty="0" err="1" smtClean="0"/>
              <a:t>decat</a:t>
            </a:r>
            <a:r>
              <a:rPr lang="ro-RO" dirty="0" smtClean="0"/>
              <a:t> carne care a fost supusa unui control sanitar</a:t>
            </a:r>
          </a:p>
          <a:p>
            <a:r>
              <a:rPr lang="ro-RO" dirty="0" smtClean="0"/>
              <a:t>Controlul riguros al laptelui si produselor lactate, a </a:t>
            </a:r>
            <a:r>
              <a:rPr lang="ro-RO" dirty="0" err="1" smtClean="0"/>
              <a:t>conditiilor</a:t>
            </a:r>
            <a:r>
              <a:rPr lang="ro-RO" dirty="0" smtClean="0"/>
              <a:t> de transport, </a:t>
            </a:r>
            <a:r>
              <a:rPr lang="ro-RO" dirty="0" err="1" smtClean="0"/>
              <a:t>manipulare,depozitare</a:t>
            </a:r>
            <a:r>
              <a:rPr lang="ro-RO" dirty="0" smtClean="0"/>
              <a:t>, pasteurizare</a:t>
            </a:r>
          </a:p>
          <a:p>
            <a:r>
              <a:rPr lang="ro-RO" dirty="0" smtClean="0"/>
              <a:t>Este interzis folosirea </a:t>
            </a:r>
            <a:r>
              <a:rPr lang="ro-RO" dirty="0" err="1" smtClean="0"/>
              <a:t>oualelor</a:t>
            </a:r>
            <a:r>
              <a:rPr lang="ro-RO" dirty="0" smtClean="0"/>
              <a:t> de rata in </a:t>
            </a:r>
            <a:r>
              <a:rPr lang="ro-RO" dirty="0" err="1" smtClean="0"/>
              <a:t>unitatile</a:t>
            </a:r>
            <a:r>
              <a:rPr lang="ro-RO" dirty="0" smtClean="0"/>
              <a:t> de </a:t>
            </a:r>
            <a:r>
              <a:rPr lang="ro-RO" dirty="0" err="1" smtClean="0"/>
              <a:t>alimentatie</a:t>
            </a:r>
            <a:r>
              <a:rPr lang="ro-RO" dirty="0" smtClean="0"/>
              <a:t> publica si colectiva</a:t>
            </a:r>
          </a:p>
          <a:p>
            <a:r>
              <a:rPr lang="ro-RO" dirty="0" smtClean="0"/>
              <a:t>Controlul produselor de origine vegetala, </a:t>
            </a:r>
            <a:r>
              <a:rPr lang="ro-RO" dirty="0" err="1" smtClean="0"/>
              <a:t>splarea</a:t>
            </a:r>
            <a:r>
              <a:rPr lang="ro-RO" dirty="0" smtClean="0"/>
              <a:t> la robinet a fructelor si legumelor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9191885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>CONDITII DE PASTRARE SI PROTECTIE A ALIMENTELOR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o-RO" dirty="0" err="1" smtClean="0"/>
              <a:t>Pastrarea</a:t>
            </a:r>
            <a:r>
              <a:rPr lang="ro-RO" dirty="0" smtClean="0"/>
              <a:t> produselor crude separat de cele preparate</a:t>
            </a:r>
          </a:p>
          <a:p>
            <a:r>
              <a:rPr lang="ro-RO" dirty="0" err="1" smtClean="0"/>
              <a:t>Mancarturile</a:t>
            </a:r>
            <a:r>
              <a:rPr lang="ro-RO" dirty="0" smtClean="0"/>
              <a:t> prelucrate termic, care nu se consuma imediat sau la interval scurt </a:t>
            </a:r>
            <a:r>
              <a:rPr lang="ro-RO" dirty="0" err="1" smtClean="0"/>
              <a:t>dupa</a:t>
            </a:r>
            <a:r>
              <a:rPr lang="ro-RO" dirty="0" smtClean="0"/>
              <a:t> preparare, trebuie </a:t>
            </a:r>
            <a:r>
              <a:rPr lang="ro-RO" dirty="0" err="1" smtClean="0"/>
              <a:t>racite</a:t>
            </a:r>
            <a:r>
              <a:rPr lang="ro-RO" dirty="0" smtClean="0"/>
              <a:t> brusc si </a:t>
            </a:r>
            <a:r>
              <a:rPr lang="ro-RO" dirty="0" err="1" smtClean="0"/>
              <a:t>pastrate</a:t>
            </a:r>
            <a:r>
              <a:rPr lang="ro-RO" dirty="0" smtClean="0"/>
              <a:t> in </a:t>
            </a:r>
            <a:r>
              <a:rPr lang="ro-RO" dirty="0" err="1" smtClean="0"/>
              <a:t>conditii</a:t>
            </a:r>
            <a:r>
              <a:rPr lang="ro-RO" dirty="0" smtClean="0"/>
              <a:t> de refrigerare</a:t>
            </a:r>
          </a:p>
          <a:p>
            <a:r>
              <a:rPr lang="ro-RO" dirty="0" err="1" smtClean="0"/>
              <a:t>Reincalzirea</a:t>
            </a:r>
            <a:r>
              <a:rPr lang="ro-RO" dirty="0" smtClean="0"/>
              <a:t> </a:t>
            </a:r>
            <a:r>
              <a:rPr lang="ro-RO" dirty="0" err="1" smtClean="0"/>
              <a:t>mancarurilor</a:t>
            </a:r>
            <a:r>
              <a:rPr lang="ro-RO" dirty="0" smtClean="0"/>
              <a:t> sa </a:t>
            </a:r>
            <a:r>
              <a:rPr lang="ro-RO" dirty="0" err="1" smtClean="0"/>
              <a:t>aiba</a:t>
            </a:r>
            <a:r>
              <a:rPr lang="ro-RO" dirty="0" smtClean="0"/>
              <a:t> loc la temperaturi peste 80 grade in interiorul produselor, timp de 30 minute</a:t>
            </a:r>
          </a:p>
          <a:p>
            <a:r>
              <a:rPr lang="ro-RO" dirty="0" smtClean="0"/>
              <a:t>In </a:t>
            </a:r>
            <a:r>
              <a:rPr lang="ro-RO" dirty="0" err="1" smtClean="0"/>
              <a:t>unitatile</a:t>
            </a:r>
            <a:r>
              <a:rPr lang="ro-RO" dirty="0" smtClean="0"/>
              <a:t> de </a:t>
            </a:r>
            <a:r>
              <a:rPr lang="ro-RO" dirty="0" err="1" smtClean="0"/>
              <a:t>alimentatie</a:t>
            </a:r>
            <a:r>
              <a:rPr lang="ro-RO" dirty="0" smtClean="0"/>
              <a:t> publica, se va </a:t>
            </a:r>
            <a:r>
              <a:rPr lang="ro-RO" dirty="0" err="1" smtClean="0"/>
              <a:t>pastra</a:t>
            </a:r>
            <a:r>
              <a:rPr lang="ro-RO" dirty="0" smtClean="0"/>
              <a:t> la frigider, timp de 72 de ore, cate o proba de 100 grame din toate felurile de </a:t>
            </a:r>
            <a:r>
              <a:rPr lang="ro-RO" dirty="0" err="1" smtClean="0"/>
              <a:t>mancare</a:t>
            </a:r>
            <a:r>
              <a:rPr lang="ro-RO" dirty="0" smtClean="0"/>
              <a:t> folosite</a:t>
            </a:r>
          </a:p>
          <a:p>
            <a:r>
              <a:rPr lang="ro-RO" dirty="0" smtClean="0"/>
              <a:t>Transportul </a:t>
            </a:r>
            <a:r>
              <a:rPr lang="ro-RO" dirty="0" err="1" smtClean="0"/>
              <a:t>mancarurilor</a:t>
            </a:r>
            <a:r>
              <a:rPr lang="ro-RO" dirty="0" smtClean="0"/>
              <a:t> calde se face in recipiente </a:t>
            </a:r>
            <a:r>
              <a:rPr lang="ro-RO" dirty="0" err="1" smtClean="0"/>
              <a:t>inchide</a:t>
            </a:r>
            <a:r>
              <a:rPr lang="ro-RO" dirty="0" smtClean="0"/>
              <a:t> </a:t>
            </a:r>
            <a:r>
              <a:rPr lang="ro-RO" dirty="0" err="1" smtClean="0"/>
              <a:t>etans</a:t>
            </a:r>
            <a:r>
              <a:rPr lang="ro-RO" dirty="0" smtClean="0"/>
              <a:t> astfel </a:t>
            </a:r>
            <a:r>
              <a:rPr lang="ro-RO" dirty="0" err="1" smtClean="0"/>
              <a:t>incat</a:t>
            </a:r>
            <a:r>
              <a:rPr lang="ro-RO" dirty="0" smtClean="0"/>
              <a:t> temperatura sa nu </a:t>
            </a:r>
            <a:r>
              <a:rPr lang="ro-RO" dirty="0" err="1" smtClean="0"/>
              <a:t>scada</a:t>
            </a:r>
            <a:r>
              <a:rPr lang="ro-RO" dirty="0" smtClean="0"/>
              <a:t> sub 65 de grade</a:t>
            </a:r>
          </a:p>
          <a:p>
            <a:r>
              <a:rPr lang="ro-RO" dirty="0" smtClean="0"/>
              <a:t>Pentru evitarea </a:t>
            </a:r>
            <a:r>
              <a:rPr lang="ro-RO" dirty="0" err="1" smtClean="0"/>
              <a:t>inmultirii</a:t>
            </a:r>
            <a:r>
              <a:rPr lang="ro-RO" dirty="0" smtClean="0"/>
              <a:t>  germenilor, </a:t>
            </a:r>
            <a:r>
              <a:rPr lang="ro-RO" dirty="0" err="1" smtClean="0"/>
              <a:t>pastrarea</a:t>
            </a:r>
            <a:r>
              <a:rPr lang="ro-RO" dirty="0" smtClean="0"/>
              <a:t> produselor alimentare trebuie sa se </a:t>
            </a:r>
            <a:r>
              <a:rPr lang="ro-RO" dirty="0" err="1" smtClean="0"/>
              <a:t>faca</a:t>
            </a:r>
            <a:r>
              <a:rPr lang="ro-RO" dirty="0" smtClean="0"/>
              <a:t> la temperaturi de sub 5 grade sau peste 65 </a:t>
            </a:r>
            <a:r>
              <a:rPr lang="ro-RO" smtClean="0"/>
              <a:t>de grade</a:t>
            </a:r>
            <a:endParaRPr lang="ro-RO" dirty="0" smtClean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2681385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dirty="0" smtClean="0"/>
              <a:t>HEPATITE ACUTE VIRALE</a:t>
            </a:r>
            <a:endParaRPr lang="ro-RO" dirty="0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 dirty="0" smtClean="0"/>
              <a:t>HEPATITA VIRALA TIP A</a:t>
            </a:r>
          </a:p>
          <a:p>
            <a:r>
              <a:rPr lang="ro-RO" dirty="0"/>
              <a:t>HEPATITA VIRALA TIP </a:t>
            </a:r>
            <a:r>
              <a:rPr lang="ro-RO" dirty="0" smtClean="0"/>
              <a:t>B</a:t>
            </a:r>
            <a:endParaRPr lang="ro-RO" dirty="0"/>
          </a:p>
          <a:p>
            <a:endParaRPr lang="ro-RO" dirty="0" smtClean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346901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Infectie</a:t>
            </a:r>
            <a:r>
              <a:rPr lang="en-US" dirty="0" smtClean="0"/>
              <a:t> </a:t>
            </a:r>
            <a:r>
              <a:rPr lang="en-US" dirty="0" err="1" smtClean="0"/>
              <a:t>sistemica</a:t>
            </a:r>
            <a:r>
              <a:rPr lang="en-US" dirty="0" smtClean="0"/>
              <a:t>, specific </a:t>
            </a:r>
            <a:r>
              <a:rPr lang="en-US" dirty="0" err="1" smtClean="0"/>
              <a:t>umana</a:t>
            </a:r>
            <a:r>
              <a:rPr lang="en-US" dirty="0" smtClean="0"/>
              <a:t>, </a:t>
            </a:r>
            <a:r>
              <a:rPr lang="en-US" dirty="0" err="1" smtClean="0"/>
              <a:t>produsa</a:t>
            </a:r>
            <a:r>
              <a:rPr lang="en-US" dirty="0" smtClean="0"/>
              <a:t> de Salmonella </a:t>
            </a:r>
            <a:r>
              <a:rPr lang="en-US" dirty="0" err="1" smtClean="0"/>
              <a:t>typhi</a:t>
            </a:r>
            <a:r>
              <a:rPr lang="en-US" dirty="0" smtClean="0"/>
              <a:t>, </a:t>
            </a:r>
            <a:r>
              <a:rPr lang="en-US" dirty="0" err="1" smtClean="0"/>
              <a:t>bacil</a:t>
            </a:r>
            <a:r>
              <a:rPr lang="en-US" dirty="0" smtClean="0"/>
              <a:t> G-, </a:t>
            </a:r>
            <a:r>
              <a:rPr lang="en-US" dirty="0" err="1" smtClean="0"/>
              <a:t>nesporulat</a:t>
            </a:r>
            <a:r>
              <a:rPr lang="en-US" dirty="0" smtClean="0"/>
              <a:t>, </a:t>
            </a:r>
            <a:r>
              <a:rPr lang="en-US" dirty="0" err="1" smtClean="0"/>
              <a:t>mobil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flagelat</a:t>
            </a:r>
            <a:r>
              <a:rPr lang="en-US" dirty="0" smtClean="0"/>
              <a:t>,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poseda</a:t>
            </a:r>
            <a:r>
              <a:rPr lang="en-US" dirty="0" smtClean="0"/>
              <a:t> un antigen somatic O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unul</a:t>
            </a:r>
            <a:r>
              <a:rPr lang="en-US" dirty="0" smtClean="0"/>
              <a:t> </a:t>
            </a:r>
            <a:r>
              <a:rPr lang="en-US" dirty="0" err="1" smtClean="0"/>
              <a:t>flagelar</a:t>
            </a:r>
            <a:r>
              <a:rPr lang="en-US" dirty="0" smtClean="0"/>
              <a:t> H, </a:t>
            </a:r>
            <a:r>
              <a:rPr lang="en-US" dirty="0" err="1" smtClean="0"/>
              <a:t>inductori</a:t>
            </a:r>
            <a:r>
              <a:rPr lang="en-US" dirty="0" smtClean="0"/>
              <a:t> de </a:t>
            </a:r>
            <a:r>
              <a:rPr lang="en-US" dirty="0" err="1" smtClean="0"/>
              <a:t>anticorpi</a:t>
            </a:r>
            <a:r>
              <a:rPr lang="en-US" dirty="0" smtClean="0"/>
              <a:t> </a:t>
            </a:r>
            <a:r>
              <a:rPr lang="en-US" dirty="0" err="1" smtClean="0"/>
              <a:t>specifici</a:t>
            </a:r>
            <a:r>
              <a:rPr lang="en-US" dirty="0" smtClean="0"/>
              <a:t> </a:t>
            </a:r>
            <a:r>
              <a:rPr lang="en-US" dirty="0" err="1" smtClean="0"/>
              <a:t>evidentiati</a:t>
            </a:r>
            <a:r>
              <a:rPr lang="en-US" dirty="0" smtClean="0"/>
              <a:t>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reactia</a:t>
            </a:r>
            <a:r>
              <a:rPr lang="en-US" dirty="0" smtClean="0"/>
              <a:t> </a:t>
            </a:r>
            <a:r>
              <a:rPr lang="en-US" dirty="0" err="1" smtClean="0"/>
              <a:t>Widal</a:t>
            </a:r>
            <a:endParaRPr lang="en-US" dirty="0" smtClean="0"/>
          </a:p>
          <a:p>
            <a:r>
              <a:rPr lang="en-US" dirty="0" err="1" smtClean="0"/>
              <a:t>Focarul</a:t>
            </a:r>
            <a:r>
              <a:rPr lang="en-US" dirty="0" smtClean="0"/>
              <a:t> se </a:t>
            </a:r>
            <a:r>
              <a:rPr lang="en-US" dirty="0" err="1" smtClean="0"/>
              <a:t>supravegheaza</a:t>
            </a:r>
            <a:r>
              <a:rPr lang="en-US" dirty="0" smtClean="0"/>
              <a:t> </a:t>
            </a:r>
            <a:r>
              <a:rPr lang="en-US" dirty="0" err="1" smtClean="0"/>
              <a:t>timp</a:t>
            </a:r>
            <a:r>
              <a:rPr lang="en-US" dirty="0" smtClean="0"/>
              <a:t> de 21 de </a:t>
            </a:r>
            <a:r>
              <a:rPr lang="en-US" dirty="0" err="1" smtClean="0"/>
              <a:t>zile</a:t>
            </a:r>
            <a:r>
              <a:rPr lang="en-US" dirty="0" smtClean="0"/>
              <a:t> de la </a:t>
            </a:r>
            <a:r>
              <a:rPr lang="en-US" dirty="0" err="1" smtClean="0"/>
              <a:t>depistarea</a:t>
            </a:r>
            <a:r>
              <a:rPr lang="en-US" dirty="0" smtClean="0"/>
              <a:t> </a:t>
            </a:r>
            <a:r>
              <a:rPr lang="en-US" dirty="0" err="1" smtClean="0"/>
              <a:t>ultimului</a:t>
            </a:r>
            <a:r>
              <a:rPr lang="en-US" dirty="0" smtClean="0"/>
              <a:t> </a:t>
            </a:r>
            <a:r>
              <a:rPr lang="en-US" dirty="0" err="1" smtClean="0"/>
              <a:t>caz</a:t>
            </a:r>
            <a:r>
              <a:rPr lang="en-US" dirty="0" smtClean="0"/>
              <a:t> de </a:t>
            </a:r>
            <a:r>
              <a:rPr lang="en-US" dirty="0" err="1" smtClean="0"/>
              <a:t>boala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/>
              <a:t>HEPATITA VIRALA TIP A</a:t>
            </a:r>
            <a:br>
              <a:rPr lang="ro-RO" dirty="0"/>
            </a:br>
            <a:r>
              <a:rPr lang="ro-RO" dirty="0" smtClean="0"/>
              <a:t>MASURI FATA DE BOLNAVI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ro-RO" dirty="0" smtClean="0"/>
              <a:t>Boala cu declarare nominala si izolare in spital</a:t>
            </a:r>
          </a:p>
          <a:p>
            <a:pPr>
              <a:buFontTx/>
              <a:buChar char="-"/>
            </a:pPr>
            <a:r>
              <a:rPr lang="ro-RO" dirty="0" smtClean="0"/>
              <a:t>Depistarea precoce a cazurilor de boala- dg clinic, dg  de laborator( testele de </a:t>
            </a:r>
            <a:r>
              <a:rPr lang="ro-RO" dirty="0" err="1" smtClean="0"/>
              <a:t>citoloza</a:t>
            </a:r>
            <a:r>
              <a:rPr lang="ro-RO" dirty="0" smtClean="0"/>
              <a:t> hepatica cu </a:t>
            </a:r>
            <a:r>
              <a:rPr lang="ro-RO" dirty="0" err="1" smtClean="0"/>
              <a:t>cresterea</a:t>
            </a:r>
            <a:r>
              <a:rPr lang="ro-RO" dirty="0" smtClean="0"/>
              <a:t> de peste 20 de ori a valorilor, prezenta de anticorpi anti VHA de tip </a:t>
            </a:r>
            <a:r>
              <a:rPr lang="ro-RO" dirty="0" err="1" smtClean="0"/>
              <a:t>Ig</a:t>
            </a:r>
            <a:r>
              <a:rPr lang="ro-RO" dirty="0" smtClean="0"/>
              <a:t> M), dg epidemiologic- apartenenta bolnavului la o colectivitate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Izolare</a:t>
            </a:r>
            <a:r>
              <a:rPr lang="en-US" dirty="0" smtClean="0"/>
              <a:t> in </a:t>
            </a:r>
            <a:r>
              <a:rPr lang="en-US" dirty="0" err="1" smtClean="0"/>
              <a:t>spital-ndurata</a:t>
            </a:r>
            <a:r>
              <a:rPr lang="en-US" dirty="0" smtClean="0"/>
              <a:t> minima de </a:t>
            </a:r>
            <a:r>
              <a:rPr lang="en-US" dirty="0" err="1" smtClean="0"/>
              <a:t>izolare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de 14 </a:t>
            </a:r>
            <a:r>
              <a:rPr lang="en-US" dirty="0" err="1" smtClean="0"/>
              <a:t>zile</a:t>
            </a:r>
            <a:r>
              <a:rPr lang="en-US" dirty="0" smtClean="0"/>
              <a:t> de la </a:t>
            </a:r>
            <a:r>
              <a:rPr lang="en-US" dirty="0" err="1" smtClean="0"/>
              <a:t>debutul</a:t>
            </a:r>
            <a:r>
              <a:rPr lang="en-US" dirty="0" smtClean="0"/>
              <a:t> </a:t>
            </a:r>
            <a:r>
              <a:rPr lang="en-US" dirty="0" err="1" smtClean="0"/>
              <a:t>icterului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21 de </a:t>
            </a:r>
            <a:r>
              <a:rPr lang="en-US" dirty="0" err="1" smtClean="0"/>
              <a:t>zile</a:t>
            </a:r>
            <a:r>
              <a:rPr lang="en-US" dirty="0" smtClean="0"/>
              <a:t> de la debut</a:t>
            </a:r>
          </a:p>
          <a:p>
            <a:pPr>
              <a:buFontTx/>
              <a:buChar char="-"/>
            </a:pPr>
            <a:r>
              <a:rPr lang="en-US" dirty="0" err="1" smtClean="0"/>
              <a:t>Declarare</a:t>
            </a:r>
            <a:r>
              <a:rPr lang="en-US" dirty="0" smtClean="0"/>
              <a:t> nominal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fisa</a:t>
            </a:r>
            <a:r>
              <a:rPr lang="en-US" dirty="0" smtClean="0"/>
              <a:t> de Ancheta </a:t>
            </a:r>
            <a:r>
              <a:rPr lang="en-US" dirty="0" err="1" smtClean="0"/>
              <a:t>epidemioologica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Dispensarizare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o </a:t>
            </a:r>
            <a:r>
              <a:rPr lang="en-US" dirty="0" err="1" smtClean="0"/>
              <a:t>perioada</a:t>
            </a:r>
            <a:r>
              <a:rPr lang="en-US" dirty="0" smtClean="0"/>
              <a:t> de </a:t>
            </a:r>
            <a:r>
              <a:rPr lang="ro-RO" dirty="0"/>
              <a:t> </a:t>
            </a:r>
            <a:r>
              <a:rPr lang="ro-RO" dirty="0" smtClean="0"/>
              <a:t>6 LUNI </a:t>
            </a:r>
            <a:r>
              <a:rPr lang="en-US" dirty="0" smtClean="0"/>
              <a:t>- </a:t>
            </a:r>
            <a:r>
              <a:rPr lang="en-US" dirty="0" smtClean="0"/>
              <a:t>ex </a:t>
            </a:r>
            <a:r>
              <a:rPr lang="en-US" dirty="0" err="1" smtClean="0"/>
              <a:t>clinice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de </a:t>
            </a:r>
            <a:r>
              <a:rPr lang="en-US" dirty="0" err="1" smtClean="0"/>
              <a:t>laborator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urmarirea</a:t>
            </a:r>
            <a:r>
              <a:rPr lang="en-US" dirty="0" smtClean="0"/>
              <a:t> </a:t>
            </a:r>
            <a:r>
              <a:rPr lang="en-US" dirty="0" err="1" smtClean="0"/>
              <a:t>functilor</a:t>
            </a:r>
            <a:r>
              <a:rPr lang="en-US" dirty="0" smtClean="0"/>
              <a:t> </a:t>
            </a:r>
            <a:r>
              <a:rPr lang="en-US" dirty="0" err="1" smtClean="0"/>
              <a:t>hepatice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Fostii</a:t>
            </a:r>
            <a:r>
              <a:rPr lang="en-US" dirty="0" smtClean="0"/>
              <a:t> </a:t>
            </a:r>
            <a:r>
              <a:rPr lang="en-US" dirty="0" err="1" smtClean="0"/>
              <a:t>bolnavi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 smtClean="0"/>
              <a:t>exclusi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viata</a:t>
            </a:r>
            <a:r>
              <a:rPr lang="en-US" dirty="0" smtClean="0"/>
              <a:t> de la </a:t>
            </a:r>
            <a:r>
              <a:rPr lang="en-US" dirty="0" err="1" smtClean="0"/>
              <a:t>donarea</a:t>
            </a:r>
            <a:r>
              <a:rPr lang="en-US" dirty="0" smtClean="0"/>
              <a:t> de </a:t>
            </a:r>
            <a:r>
              <a:rPr lang="en-US" dirty="0" err="1" smtClean="0"/>
              <a:t>sange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8455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MASURI FATA DE CAILE DE TRANSMITERE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DEZINFECTIE CURENTA SI FUNCTIONALA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lenjerii</a:t>
            </a:r>
            <a:r>
              <a:rPr lang="en-US" dirty="0" smtClean="0"/>
              <a:t> de pat </a:t>
            </a:r>
            <a:r>
              <a:rPr lang="en-US" dirty="0" err="1" smtClean="0"/>
              <a:t>si</a:t>
            </a:r>
            <a:r>
              <a:rPr lang="en-US" dirty="0" smtClean="0"/>
              <a:t> de </a:t>
            </a:r>
            <a:r>
              <a:rPr lang="en-US" dirty="0" err="1" smtClean="0"/>
              <a:t>corp</a:t>
            </a:r>
            <a:r>
              <a:rPr lang="en-US" dirty="0" smtClean="0"/>
              <a:t>, </a:t>
            </a:r>
            <a:r>
              <a:rPr lang="en-US" dirty="0" err="1" smtClean="0"/>
              <a:t>tacamuri</a:t>
            </a:r>
            <a:r>
              <a:rPr lang="en-US" dirty="0" smtClean="0"/>
              <a:t>, </a:t>
            </a:r>
            <a:r>
              <a:rPr lang="en-US" dirty="0" err="1" smtClean="0"/>
              <a:t>vesela</a:t>
            </a:r>
            <a:r>
              <a:rPr lang="en-US" dirty="0" smtClean="0"/>
              <a:t>, </a:t>
            </a:r>
            <a:r>
              <a:rPr lang="en-US" dirty="0" err="1" smtClean="0"/>
              <a:t>instrumentar</a:t>
            </a:r>
            <a:r>
              <a:rPr lang="en-US" dirty="0" smtClean="0"/>
              <a:t> medico-chirurgical, </a:t>
            </a:r>
            <a:r>
              <a:rPr lang="en-US" dirty="0" err="1" smtClean="0"/>
              <a:t>grupuri</a:t>
            </a:r>
            <a:r>
              <a:rPr lang="en-US" dirty="0" smtClean="0"/>
              <a:t> </a:t>
            </a:r>
            <a:r>
              <a:rPr lang="en-US" dirty="0" err="1" smtClean="0"/>
              <a:t>sanitare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7560628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Masuri</a:t>
            </a:r>
            <a:r>
              <a:rPr lang="en-US" dirty="0" smtClean="0"/>
              <a:t> fata de </a:t>
            </a:r>
            <a:r>
              <a:rPr lang="en-US" dirty="0" err="1" smtClean="0"/>
              <a:t>contacti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Evidenta</a:t>
            </a:r>
            <a:r>
              <a:rPr lang="en-US" dirty="0" smtClean="0"/>
              <a:t> </a:t>
            </a:r>
            <a:r>
              <a:rPr lang="en-US" dirty="0" err="1" smtClean="0"/>
              <a:t>nominala</a:t>
            </a:r>
            <a:r>
              <a:rPr lang="en-US" dirty="0" smtClean="0"/>
              <a:t> a </a:t>
            </a:r>
            <a:r>
              <a:rPr lang="en-US" dirty="0" err="1" smtClean="0"/>
              <a:t>tuturor</a:t>
            </a:r>
            <a:r>
              <a:rPr lang="en-US" dirty="0" smtClean="0"/>
              <a:t> </a:t>
            </a:r>
            <a:r>
              <a:rPr lang="en-US" dirty="0" err="1" smtClean="0"/>
              <a:t>contactilor</a:t>
            </a:r>
            <a:endParaRPr lang="en-US" dirty="0" smtClean="0"/>
          </a:p>
          <a:p>
            <a:r>
              <a:rPr lang="en-US" dirty="0" err="1" smtClean="0"/>
              <a:t>Supravegherea</a:t>
            </a:r>
            <a:r>
              <a:rPr lang="en-US" dirty="0" smtClean="0"/>
              <a:t> </a:t>
            </a:r>
            <a:r>
              <a:rPr lang="en-US" dirty="0" err="1" smtClean="0"/>
              <a:t>tuturor</a:t>
            </a:r>
            <a:r>
              <a:rPr lang="en-US" dirty="0" smtClean="0"/>
              <a:t> – ex clinic de 2 </a:t>
            </a:r>
            <a:r>
              <a:rPr lang="en-US" dirty="0" err="1" smtClean="0"/>
              <a:t>ori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saptamana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supraveghere</a:t>
            </a:r>
            <a:r>
              <a:rPr lang="en-US" dirty="0" smtClean="0"/>
              <a:t> </a:t>
            </a:r>
            <a:r>
              <a:rPr lang="en-US" dirty="0" err="1" smtClean="0"/>
              <a:t>biologica</a:t>
            </a:r>
            <a:r>
              <a:rPr lang="ro-RO" dirty="0" smtClean="0"/>
              <a:t> ( </a:t>
            </a:r>
            <a:r>
              <a:rPr lang="ro-RO" dirty="0" err="1" smtClean="0"/>
              <a:t>tgp</a:t>
            </a:r>
            <a:r>
              <a:rPr lang="ro-RO" dirty="0" smtClean="0"/>
              <a:t> in prima </a:t>
            </a:r>
            <a:r>
              <a:rPr lang="ro-RO" dirty="0" err="1" smtClean="0"/>
              <a:t>sapt</a:t>
            </a:r>
            <a:r>
              <a:rPr lang="ro-RO" dirty="0"/>
              <a:t> </a:t>
            </a:r>
            <a:r>
              <a:rPr lang="ro-RO" dirty="0" smtClean="0"/>
              <a:t>si la 20-30 de zile; </a:t>
            </a:r>
            <a:r>
              <a:rPr lang="ro-RO" dirty="0" err="1" smtClean="0"/>
              <a:t>atc</a:t>
            </a:r>
            <a:r>
              <a:rPr lang="ro-RO" dirty="0" smtClean="0"/>
              <a:t> anti VHA de tip </a:t>
            </a:r>
            <a:r>
              <a:rPr lang="ro-RO" dirty="0" err="1" smtClean="0"/>
              <a:t>igM</a:t>
            </a:r>
            <a:r>
              <a:rPr lang="ro-RO" dirty="0" smtClean="0"/>
              <a:t> , examen sumar de urina</a:t>
            </a:r>
          </a:p>
          <a:p>
            <a:r>
              <a:rPr lang="ro-RO" dirty="0" smtClean="0"/>
              <a:t>Adm de </a:t>
            </a:r>
            <a:r>
              <a:rPr lang="ro-RO" dirty="0" err="1" smtClean="0"/>
              <a:t>iG</a:t>
            </a:r>
            <a:r>
              <a:rPr lang="ro-RO" dirty="0" smtClean="0"/>
              <a:t> </a:t>
            </a:r>
            <a:r>
              <a:rPr lang="ro-RO" dirty="0" err="1" smtClean="0"/>
              <a:t>dtandard</a:t>
            </a:r>
            <a:endParaRPr lang="en-US" dirty="0" smtClean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2156936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/>
              <a:t>HEPATITA VIRALA TIP </a:t>
            </a:r>
            <a:r>
              <a:rPr lang="ro-RO" dirty="0" smtClean="0"/>
              <a:t>B</a:t>
            </a:r>
            <a:r>
              <a:rPr lang="ro-RO" dirty="0"/>
              <a:t/>
            </a:r>
            <a:br>
              <a:rPr lang="ro-RO" dirty="0"/>
            </a:br>
            <a:r>
              <a:rPr lang="ro-RO" dirty="0"/>
              <a:t>MASURI FATA DE BOLNAVI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 dirty="0" smtClean="0"/>
              <a:t>1. depistarea  precoce a tuturor cazurilor de boala-, anamneza epidemiologica(stabilirea daca in intervalul de 45-180 zile, </a:t>
            </a:r>
            <a:r>
              <a:rPr lang="ro-RO" dirty="0" err="1" smtClean="0"/>
              <a:t>inainte</a:t>
            </a:r>
            <a:r>
              <a:rPr lang="ro-RO" dirty="0" smtClean="0"/>
              <a:t> de debutul clinic, bolnavul a suportat diferite manopere </a:t>
            </a:r>
            <a:r>
              <a:rPr lang="ro-RO" dirty="0" err="1" smtClean="0"/>
              <a:t>medicale,manopere</a:t>
            </a:r>
            <a:r>
              <a:rPr lang="ro-RO" dirty="0" smtClean="0"/>
              <a:t> </a:t>
            </a:r>
            <a:r>
              <a:rPr lang="ro-RO" dirty="0" err="1" smtClean="0"/>
              <a:t>sangerande</a:t>
            </a:r>
            <a:r>
              <a:rPr lang="ro-RO" dirty="0" smtClean="0"/>
              <a:t> </a:t>
            </a:r>
            <a:r>
              <a:rPr lang="ro-RO" dirty="0" err="1" smtClean="0"/>
              <a:t>medicale,tatuaje</a:t>
            </a:r>
            <a:r>
              <a:rPr lang="ro-RO" dirty="0" smtClean="0"/>
              <a:t>, </a:t>
            </a:r>
            <a:r>
              <a:rPr lang="ro-RO" dirty="0" err="1" smtClean="0"/>
              <a:t>piercinguri</a:t>
            </a:r>
            <a:r>
              <a:rPr lang="ro-RO" dirty="0" smtClean="0"/>
              <a:t> , daca  a avut contacte sexuale neprotejate, iar daca este sugar daca mama este infectata cu virus hepatic B si a putut transmite </a:t>
            </a:r>
            <a:r>
              <a:rPr lang="ro-RO" dirty="0" err="1" smtClean="0"/>
              <a:t>infectia</a:t>
            </a:r>
            <a:r>
              <a:rPr lang="ro-RO" dirty="0" smtClean="0"/>
              <a:t>  si  dg paraclinic-serologic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9241981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o-RO" dirty="0" smtClean="0"/>
              <a:t>2. izolare in </a:t>
            </a:r>
            <a:r>
              <a:rPr lang="ro-RO" dirty="0" err="1" smtClean="0"/>
              <a:t>spitalpe</a:t>
            </a:r>
            <a:r>
              <a:rPr lang="ro-RO" dirty="0" smtClean="0"/>
              <a:t> o durata de minim 21 zile de la </a:t>
            </a:r>
            <a:r>
              <a:rPr lang="ro-RO" dirty="0" err="1" smtClean="0"/>
              <a:t>aparitia</a:t>
            </a:r>
            <a:r>
              <a:rPr lang="ro-RO" dirty="0" smtClean="0"/>
              <a:t> icterului sau </a:t>
            </a:r>
            <a:r>
              <a:rPr lang="ro-RO" dirty="0" err="1" smtClean="0"/>
              <a:t>pina</a:t>
            </a:r>
            <a:r>
              <a:rPr lang="ro-RO" dirty="0" smtClean="0"/>
              <a:t> la vindecarea clinica cu sau </a:t>
            </a:r>
            <a:r>
              <a:rPr lang="ro-RO" dirty="0" err="1" smtClean="0"/>
              <a:t>fara</a:t>
            </a:r>
            <a:r>
              <a:rPr lang="ro-RO" dirty="0" smtClean="0"/>
              <a:t> portaj ( Ag </a:t>
            </a:r>
            <a:r>
              <a:rPr lang="ro-RO" dirty="0" err="1" smtClean="0"/>
              <a:t>HBs</a:t>
            </a:r>
            <a:r>
              <a:rPr lang="ro-RO" dirty="0" smtClean="0"/>
              <a:t>+, cu </a:t>
            </a:r>
            <a:r>
              <a:rPr lang="ro-RO" dirty="0" err="1" smtClean="0"/>
              <a:t>obligatia</a:t>
            </a:r>
            <a:r>
              <a:rPr lang="ro-RO" dirty="0" smtClean="0"/>
              <a:t> </a:t>
            </a:r>
            <a:r>
              <a:rPr lang="ro-RO" dirty="0" err="1" smtClean="0"/>
              <a:t>informarii</a:t>
            </a:r>
            <a:r>
              <a:rPr lang="ro-RO" dirty="0" smtClean="0"/>
              <a:t> </a:t>
            </a:r>
            <a:r>
              <a:rPr lang="ro-RO" dirty="0"/>
              <a:t>La externare despre starea de portaj si a instruirii pacientului referitor la regulile de igiena </a:t>
            </a:r>
            <a:r>
              <a:rPr lang="ro-RO" dirty="0" smtClean="0"/>
              <a:t>individuala </a:t>
            </a:r>
          </a:p>
          <a:p>
            <a:r>
              <a:rPr lang="ro-RO" dirty="0" smtClean="0"/>
              <a:t>Dispensarizarea pe o perioada de 6 luni cu examene clinice si paraclinice</a:t>
            </a:r>
          </a:p>
          <a:p>
            <a:r>
              <a:rPr lang="ro-RO" dirty="0" smtClean="0"/>
              <a:t> </a:t>
            </a:r>
            <a:r>
              <a:rPr lang="en-US" dirty="0" err="1"/>
              <a:t>Fostii</a:t>
            </a:r>
            <a:r>
              <a:rPr lang="en-US" dirty="0"/>
              <a:t> </a:t>
            </a:r>
            <a:r>
              <a:rPr lang="en-US" dirty="0" err="1"/>
              <a:t>bolnavi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exclusi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viata</a:t>
            </a:r>
            <a:r>
              <a:rPr lang="en-US" dirty="0"/>
              <a:t> de la </a:t>
            </a:r>
            <a:r>
              <a:rPr lang="en-US" dirty="0" err="1"/>
              <a:t>donarea</a:t>
            </a:r>
            <a:r>
              <a:rPr lang="en-US" dirty="0"/>
              <a:t> de </a:t>
            </a:r>
            <a:r>
              <a:rPr lang="en-US" dirty="0" err="1"/>
              <a:t>sange</a:t>
            </a:r>
            <a:endParaRPr lang="en-US" dirty="0"/>
          </a:p>
          <a:p>
            <a:endParaRPr lang="ro-RO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908512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Masuri fata de </a:t>
            </a:r>
            <a:r>
              <a:rPr lang="ro-RO" dirty="0" err="1" smtClean="0"/>
              <a:t>contacti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/>
              <a:t>Depistarea si luarea in evidenta, nominal</a:t>
            </a:r>
          </a:p>
          <a:p>
            <a:r>
              <a:rPr lang="ro-RO" dirty="0" smtClean="0"/>
              <a:t>Supraveghere clinica si de laborator</a:t>
            </a:r>
          </a:p>
          <a:p>
            <a:r>
              <a:rPr lang="ro-RO" dirty="0" smtClean="0"/>
              <a:t>Vaccinare </a:t>
            </a:r>
          </a:p>
          <a:p>
            <a:r>
              <a:rPr lang="ro-RO" dirty="0" err="1" smtClean="0"/>
              <a:t>Contactii</a:t>
            </a:r>
            <a:r>
              <a:rPr lang="ro-RO" dirty="0" smtClean="0"/>
              <a:t> </a:t>
            </a:r>
            <a:r>
              <a:rPr lang="ro-RO" dirty="0" err="1" smtClean="0"/>
              <a:t>adulti</a:t>
            </a:r>
            <a:r>
              <a:rPr lang="ro-RO" dirty="0" smtClean="0"/>
              <a:t> sunt </a:t>
            </a:r>
            <a:r>
              <a:rPr lang="ro-RO" dirty="0" err="1" smtClean="0"/>
              <a:t>exclusi</a:t>
            </a:r>
            <a:r>
              <a:rPr lang="ro-RO" dirty="0" smtClean="0"/>
              <a:t> de la donare cel </a:t>
            </a:r>
            <a:r>
              <a:rPr lang="ro-RO" dirty="0" err="1" smtClean="0"/>
              <a:t>putin</a:t>
            </a:r>
            <a:r>
              <a:rPr lang="ro-RO" dirty="0" smtClean="0"/>
              <a:t> 1 an de zile</a:t>
            </a:r>
          </a:p>
          <a:p>
            <a:pPr marL="0" indent="0">
              <a:buNone/>
            </a:pPr>
            <a:endParaRPr lang="ro-RO" dirty="0" smtClean="0"/>
          </a:p>
          <a:p>
            <a:pPr marL="0" indent="0">
              <a:buNone/>
            </a:pPr>
            <a:r>
              <a:rPr lang="ro-RO" dirty="0"/>
              <a:t> </a:t>
            </a:r>
            <a:endParaRPr lang="ro-RO" dirty="0" smtClean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9487924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Masuri fata de </a:t>
            </a:r>
            <a:r>
              <a:rPr lang="ro-RO" dirty="0" err="1" smtClean="0"/>
              <a:t>purtatori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/>
              <a:t>Daca fostul bolnav  nu se </a:t>
            </a:r>
            <a:r>
              <a:rPr lang="ro-RO" dirty="0" err="1" smtClean="0"/>
              <a:t>debaraseaza</a:t>
            </a:r>
            <a:r>
              <a:rPr lang="ro-RO" dirty="0" smtClean="0"/>
              <a:t> de Ag </a:t>
            </a:r>
            <a:r>
              <a:rPr lang="ro-RO" dirty="0" err="1" smtClean="0"/>
              <a:t>HBs</a:t>
            </a:r>
            <a:r>
              <a:rPr lang="ro-RO" dirty="0" smtClean="0"/>
              <a:t> in primele 3-6 luni </a:t>
            </a:r>
            <a:r>
              <a:rPr lang="ro-RO" dirty="0" err="1" smtClean="0"/>
              <a:t>dupa</a:t>
            </a:r>
            <a:r>
              <a:rPr lang="ro-RO" dirty="0" smtClean="0"/>
              <a:t> boala, </a:t>
            </a:r>
            <a:r>
              <a:rPr lang="ro-RO" dirty="0" err="1" smtClean="0"/>
              <a:t>ramane</a:t>
            </a:r>
            <a:r>
              <a:rPr lang="ro-RO" dirty="0" smtClean="0"/>
              <a:t> in evidenta cu </a:t>
            </a:r>
            <a:r>
              <a:rPr lang="ro-RO" dirty="0" err="1" smtClean="0"/>
              <a:t>purtator</a:t>
            </a:r>
            <a:r>
              <a:rPr lang="ro-RO" dirty="0" smtClean="0"/>
              <a:t> cronic ( </a:t>
            </a:r>
            <a:r>
              <a:rPr lang="ro-RO" dirty="0" err="1" smtClean="0"/>
              <a:t>sanatos</a:t>
            </a:r>
            <a:r>
              <a:rPr lang="ro-RO" dirty="0" smtClean="0"/>
              <a:t> sau cu hepatita cronic </a:t>
            </a:r>
            <a:r>
              <a:rPr lang="ro-RO" dirty="0" err="1" smtClean="0"/>
              <a:t>apersistenta</a:t>
            </a:r>
            <a:r>
              <a:rPr lang="ro-RO" dirty="0" smtClean="0"/>
              <a:t>)</a:t>
            </a:r>
          </a:p>
          <a:p>
            <a:r>
              <a:rPr lang="ro-RO" dirty="0" smtClean="0"/>
              <a:t>Luarea in evidenta 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7882396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>Masuri fata de calea de transmitere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 dirty="0" err="1" smtClean="0"/>
              <a:t>Screeningul</a:t>
            </a:r>
            <a:r>
              <a:rPr lang="ro-RO" dirty="0" smtClean="0"/>
              <a:t> donatorilor</a:t>
            </a:r>
          </a:p>
          <a:p>
            <a:r>
              <a:rPr lang="ro-RO" dirty="0" smtClean="0"/>
              <a:t>Limitarea la strictul necesar a transfuziilor </a:t>
            </a:r>
          </a:p>
          <a:p>
            <a:r>
              <a:rPr lang="ro-RO" dirty="0" err="1" smtClean="0"/>
              <a:t>Dezinfectia</a:t>
            </a:r>
            <a:r>
              <a:rPr lang="ro-RO" dirty="0" smtClean="0"/>
              <a:t> si </a:t>
            </a:r>
            <a:r>
              <a:rPr lang="ro-RO" dirty="0" err="1" smtClean="0"/>
              <a:t>sterlizarea</a:t>
            </a:r>
            <a:r>
              <a:rPr lang="ro-RO" dirty="0" smtClean="0"/>
              <a:t> conform normelor in vigoare a instrumentarului </a:t>
            </a:r>
            <a:r>
              <a:rPr lang="ro-RO" dirty="0" err="1" smtClean="0"/>
              <a:t>medico</a:t>
            </a:r>
            <a:r>
              <a:rPr lang="ro-RO" dirty="0" smtClean="0"/>
              <a:t>-chirurgical</a:t>
            </a:r>
          </a:p>
          <a:p>
            <a:r>
              <a:rPr lang="ro-RO" dirty="0" smtClean="0"/>
              <a:t>Utilizarea prezervativelor in raporturile sexuale</a:t>
            </a:r>
          </a:p>
          <a:p>
            <a:r>
              <a:rPr lang="ro-RO" dirty="0" smtClean="0"/>
              <a:t>Folosirea instrumentarului de unica </a:t>
            </a:r>
            <a:r>
              <a:rPr lang="ro-RO" dirty="0" err="1" smtClean="0"/>
              <a:t>folosinta</a:t>
            </a:r>
            <a:r>
              <a:rPr lang="ro-RO" dirty="0" smtClean="0"/>
              <a:t>  pentru acupunctura, tatuaje, </a:t>
            </a:r>
            <a:r>
              <a:rPr lang="ro-RO" dirty="0" err="1" smtClean="0"/>
              <a:t>piercinguri</a:t>
            </a:r>
            <a:r>
              <a:rPr lang="ro-RO" dirty="0" smtClean="0"/>
              <a:t>, manichiura-pedichiura</a:t>
            </a:r>
          </a:p>
          <a:p>
            <a:endParaRPr lang="ro-RO" dirty="0" smtClean="0"/>
          </a:p>
        </p:txBody>
      </p:sp>
    </p:spTree>
    <p:extLst>
      <p:ext uri="{BB962C8B-B14F-4D97-AF65-F5344CB8AC3E}">
        <p14:creationId xmlns:p14="http://schemas.microsoft.com/office/powerpoint/2010/main" val="215220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Proces</a:t>
            </a:r>
            <a:r>
              <a:rPr lang="en-US" dirty="0" smtClean="0"/>
              <a:t> epidemiologic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Sursa</a:t>
            </a:r>
            <a:r>
              <a:rPr lang="en-US" dirty="0" smtClean="0"/>
              <a:t> de </a:t>
            </a:r>
            <a:r>
              <a:rPr lang="en-US" dirty="0" err="1" smtClean="0"/>
              <a:t>infectie</a:t>
            </a:r>
            <a:r>
              <a:rPr lang="en-US" dirty="0" smtClean="0"/>
              <a:t>- </a:t>
            </a:r>
            <a:r>
              <a:rPr lang="en-US" dirty="0" err="1" smtClean="0"/>
              <a:t>omul</a:t>
            </a:r>
            <a:r>
              <a:rPr lang="en-US" dirty="0" smtClean="0"/>
              <a:t> </a:t>
            </a:r>
            <a:r>
              <a:rPr lang="en-US" dirty="0" err="1" smtClean="0"/>
              <a:t>bolnav</a:t>
            </a:r>
            <a:r>
              <a:rPr lang="en-US" dirty="0" smtClean="0"/>
              <a:t> /</a:t>
            </a:r>
            <a:r>
              <a:rPr lang="en-US" dirty="0" err="1" smtClean="0"/>
              <a:t>purtator</a:t>
            </a:r>
            <a:r>
              <a:rPr lang="en-US" dirty="0" smtClean="0"/>
              <a:t> de salmonella </a:t>
            </a:r>
            <a:r>
              <a:rPr lang="en-US" dirty="0" err="1" smtClean="0"/>
              <a:t>typhi</a:t>
            </a:r>
            <a:r>
              <a:rPr lang="en-US" dirty="0" smtClean="0"/>
              <a:t>- </a:t>
            </a:r>
            <a:r>
              <a:rPr lang="en-US" dirty="0" err="1" smtClean="0"/>
              <a:t>netratati</a:t>
            </a:r>
            <a:r>
              <a:rPr lang="en-US" dirty="0" smtClean="0"/>
              <a:t> cu </a:t>
            </a:r>
            <a:r>
              <a:rPr lang="en-US" dirty="0" err="1" smtClean="0"/>
              <a:t>antibiotice</a:t>
            </a:r>
            <a:r>
              <a:rPr lang="en-US" dirty="0" smtClean="0"/>
              <a:t>, </a:t>
            </a:r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 smtClean="0"/>
              <a:t>contagiosi</a:t>
            </a:r>
            <a:r>
              <a:rPr lang="en-US" dirty="0" smtClean="0"/>
              <a:t> in </a:t>
            </a:r>
            <a:r>
              <a:rPr lang="en-US" dirty="0" err="1" smtClean="0"/>
              <a:t>ultimele</a:t>
            </a:r>
            <a:r>
              <a:rPr lang="en-US" dirty="0" smtClean="0"/>
              <a:t> 2 </a:t>
            </a:r>
            <a:r>
              <a:rPr lang="en-US" dirty="0" err="1" smtClean="0"/>
              <a:t>zile</a:t>
            </a:r>
            <a:r>
              <a:rPr lang="en-US" dirty="0" smtClean="0"/>
              <a:t> ale </a:t>
            </a:r>
            <a:r>
              <a:rPr lang="en-US" dirty="0" err="1" smtClean="0"/>
              <a:t>perioadei</a:t>
            </a:r>
            <a:r>
              <a:rPr lang="en-US" dirty="0" smtClean="0"/>
              <a:t> de </a:t>
            </a:r>
            <a:r>
              <a:rPr lang="en-US" dirty="0" err="1" smtClean="0"/>
              <a:t>incubatie</a:t>
            </a:r>
            <a:r>
              <a:rPr lang="en-US" dirty="0" smtClean="0"/>
              <a:t>, </a:t>
            </a:r>
            <a:r>
              <a:rPr lang="en-US" dirty="0" err="1" smtClean="0"/>
              <a:t>toata</a:t>
            </a:r>
            <a:r>
              <a:rPr lang="en-US" dirty="0" smtClean="0"/>
              <a:t> </a:t>
            </a:r>
            <a:r>
              <a:rPr lang="en-US" dirty="0" err="1" smtClean="0"/>
              <a:t>perioada</a:t>
            </a:r>
            <a:r>
              <a:rPr lang="en-US" dirty="0" smtClean="0"/>
              <a:t> de stare </a:t>
            </a:r>
            <a:r>
              <a:rPr lang="en-US" dirty="0" err="1" smtClean="0"/>
              <a:t>si</a:t>
            </a:r>
            <a:r>
              <a:rPr lang="en-US" dirty="0" smtClean="0"/>
              <a:t> 2-6 </a:t>
            </a:r>
            <a:r>
              <a:rPr lang="en-US" dirty="0" err="1" smtClean="0"/>
              <a:t>saptamani</a:t>
            </a:r>
            <a:r>
              <a:rPr lang="en-US" dirty="0" smtClean="0"/>
              <a:t> in </a:t>
            </a:r>
            <a:r>
              <a:rPr lang="en-US" dirty="0" err="1" smtClean="0"/>
              <a:t>covalescenta</a:t>
            </a:r>
            <a:endParaRPr lang="en-US" dirty="0" smtClean="0"/>
          </a:p>
          <a:p>
            <a:r>
              <a:rPr lang="en-US" dirty="0" err="1" smtClean="0"/>
              <a:t>Cale</a:t>
            </a:r>
            <a:r>
              <a:rPr lang="en-US" dirty="0" smtClean="0"/>
              <a:t> de </a:t>
            </a:r>
            <a:r>
              <a:rPr lang="en-US" dirty="0" err="1" smtClean="0"/>
              <a:t>transmitere</a:t>
            </a:r>
            <a:r>
              <a:rPr lang="en-US" dirty="0" smtClean="0"/>
              <a:t>- </a:t>
            </a:r>
            <a:r>
              <a:rPr lang="en-US" dirty="0" err="1" smtClean="0"/>
              <a:t>mecanism</a:t>
            </a:r>
            <a:r>
              <a:rPr lang="en-US" dirty="0" smtClean="0"/>
              <a:t> fecal-</a:t>
            </a:r>
            <a:r>
              <a:rPr lang="en-US" dirty="0" err="1" smtClean="0"/>
              <a:t>oral,prin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alimente</a:t>
            </a:r>
            <a:r>
              <a:rPr lang="en-US" dirty="0" smtClean="0"/>
              <a:t> contaminate cu </a:t>
            </a:r>
            <a:r>
              <a:rPr lang="en-US" dirty="0" err="1" smtClean="0"/>
              <a:t>participarea</a:t>
            </a:r>
            <a:r>
              <a:rPr lang="en-US" dirty="0" smtClean="0"/>
              <a:t> </a:t>
            </a:r>
            <a:r>
              <a:rPr lang="en-US" dirty="0" err="1" smtClean="0"/>
              <a:t>mainii</a:t>
            </a:r>
            <a:r>
              <a:rPr lang="en-US" dirty="0" smtClean="0"/>
              <a:t> </a:t>
            </a:r>
            <a:r>
              <a:rPr lang="en-US" dirty="0" err="1" smtClean="0"/>
              <a:t>murdare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a </a:t>
            </a:r>
            <a:r>
              <a:rPr lang="en-US" dirty="0" err="1" smtClean="0"/>
              <a:t>mustelor</a:t>
            </a:r>
            <a:endParaRPr lang="en-US" dirty="0" smtClean="0"/>
          </a:p>
          <a:p>
            <a:r>
              <a:rPr lang="en-US" dirty="0" err="1" smtClean="0"/>
              <a:t>Receptivitate</a:t>
            </a:r>
            <a:r>
              <a:rPr lang="en-US" dirty="0" smtClean="0"/>
              <a:t> </a:t>
            </a:r>
            <a:r>
              <a:rPr lang="en-US" dirty="0" err="1" smtClean="0"/>
              <a:t>generala</a:t>
            </a:r>
            <a:r>
              <a:rPr lang="en-US" dirty="0" smtClean="0"/>
              <a:t>, </a:t>
            </a:r>
            <a:r>
              <a:rPr lang="en-US" dirty="0" err="1" smtClean="0"/>
              <a:t>mai</a:t>
            </a:r>
            <a:r>
              <a:rPr lang="en-US" dirty="0" smtClean="0"/>
              <a:t> mare la </a:t>
            </a:r>
            <a:r>
              <a:rPr lang="en-US" dirty="0" err="1" smtClean="0"/>
              <a:t>persoanele</a:t>
            </a:r>
            <a:r>
              <a:rPr lang="en-US" dirty="0" smtClean="0"/>
              <a:t> cu </a:t>
            </a:r>
            <a:r>
              <a:rPr lang="en-US" dirty="0" err="1" smtClean="0"/>
              <a:t>aciditate</a:t>
            </a:r>
            <a:r>
              <a:rPr lang="en-US" dirty="0" smtClean="0"/>
              <a:t> </a:t>
            </a:r>
            <a:r>
              <a:rPr lang="en-US" dirty="0" err="1" smtClean="0"/>
              <a:t>gastrica</a:t>
            </a:r>
            <a:r>
              <a:rPr lang="en-US" dirty="0" smtClean="0"/>
              <a:t> </a:t>
            </a:r>
            <a:r>
              <a:rPr lang="en-US" dirty="0" err="1" smtClean="0"/>
              <a:t>redusa</a:t>
            </a:r>
            <a:r>
              <a:rPr lang="en-US" dirty="0" smtClean="0"/>
              <a:t>, </a:t>
            </a:r>
            <a:r>
              <a:rPr lang="en-US" dirty="0" err="1" smtClean="0"/>
              <a:t>helmintiaze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alterarea</a:t>
            </a:r>
            <a:r>
              <a:rPr lang="en-US" dirty="0" smtClean="0"/>
              <a:t> </a:t>
            </a:r>
            <a:r>
              <a:rPr lang="en-US" dirty="0" err="1" smtClean="0"/>
              <a:t>florei</a:t>
            </a:r>
            <a:r>
              <a:rPr lang="en-US" dirty="0" smtClean="0"/>
              <a:t> </a:t>
            </a:r>
            <a:r>
              <a:rPr lang="en-US" dirty="0" err="1" smtClean="0"/>
              <a:t>intestinale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Factorii</a:t>
            </a:r>
            <a:r>
              <a:rPr lang="en-US" dirty="0" smtClean="0"/>
              <a:t> </a:t>
            </a:r>
            <a:r>
              <a:rPr lang="en-US" dirty="0" err="1" smtClean="0"/>
              <a:t>naturali</a:t>
            </a:r>
            <a:r>
              <a:rPr lang="en-US" dirty="0" smtClean="0"/>
              <a:t> – </a:t>
            </a:r>
            <a:r>
              <a:rPr lang="en-US" dirty="0" err="1" smtClean="0"/>
              <a:t>sezonalitate</a:t>
            </a:r>
            <a:r>
              <a:rPr lang="en-US" dirty="0" smtClean="0"/>
              <a:t> </a:t>
            </a:r>
            <a:r>
              <a:rPr lang="en-US" dirty="0" err="1" smtClean="0"/>
              <a:t>primavara-vara</a:t>
            </a:r>
            <a:endParaRPr lang="en-US" dirty="0" smtClean="0"/>
          </a:p>
          <a:p>
            <a:r>
              <a:rPr lang="en-US" dirty="0" err="1" smtClean="0"/>
              <a:t>Factori</a:t>
            </a:r>
            <a:r>
              <a:rPr lang="en-US" dirty="0" smtClean="0"/>
              <a:t> socio-</a:t>
            </a:r>
            <a:r>
              <a:rPr lang="en-US" dirty="0" err="1" smtClean="0"/>
              <a:t>economici</a:t>
            </a:r>
            <a:r>
              <a:rPr lang="en-US" dirty="0" smtClean="0"/>
              <a:t>- </a:t>
            </a:r>
            <a:r>
              <a:rPr lang="en-US" dirty="0" err="1" smtClean="0"/>
              <a:t>carente</a:t>
            </a:r>
            <a:r>
              <a:rPr lang="en-US" dirty="0" smtClean="0"/>
              <a:t> de </a:t>
            </a:r>
            <a:r>
              <a:rPr lang="en-US" dirty="0" err="1" smtClean="0"/>
              <a:t>igiena</a:t>
            </a:r>
            <a:r>
              <a:rPr lang="en-US" dirty="0" smtClean="0"/>
              <a:t> </a:t>
            </a:r>
            <a:r>
              <a:rPr lang="en-US" dirty="0" err="1" smtClean="0"/>
              <a:t>generala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alimentara</a:t>
            </a:r>
            <a:r>
              <a:rPr lang="en-US" dirty="0" smtClean="0"/>
              <a:t>, </a:t>
            </a:r>
            <a:r>
              <a:rPr lang="en-US" dirty="0" err="1" smtClean="0"/>
              <a:t>deficiente</a:t>
            </a:r>
            <a:r>
              <a:rPr lang="en-US" dirty="0" smtClean="0"/>
              <a:t> in </a:t>
            </a:r>
            <a:r>
              <a:rPr lang="en-US" dirty="0" err="1" smtClean="0"/>
              <a:t>aprovizionarea</a:t>
            </a:r>
            <a:r>
              <a:rPr lang="en-US" dirty="0" smtClean="0"/>
              <a:t> cu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potabila</a:t>
            </a:r>
            <a:r>
              <a:rPr lang="en-US" dirty="0" smtClean="0"/>
              <a:t>, </a:t>
            </a:r>
            <a:r>
              <a:rPr lang="en-US" dirty="0" err="1" smtClean="0"/>
              <a:t>insalubritate</a:t>
            </a:r>
            <a:endParaRPr lang="en-US" dirty="0" smtClean="0"/>
          </a:p>
          <a:p>
            <a:r>
              <a:rPr lang="en-US" dirty="0" err="1" smtClean="0"/>
              <a:t>Forme</a:t>
            </a:r>
            <a:r>
              <a:rPr lang="en-US" dirty="0" smtClean="0"/>
              <a:t> de </a:t>
            </a:r>
            <a:r>
              <a:rPr lang="en-US" dirty="0" err="1" smtClean="0"/>
              <a:t>manifestare</a:t>
            </a:r>
            <a:r>
              <a:rPr lang="en-US" dirty="0" smtClean="0"/>
              <a:t>- </a:t>
            </a:r>
            <a:r>
              <a:rPr lang="en-US" dirty="0" err="1" smtClean="0"/>
              <a:t>endemo-sporadice</a:t>
            </a:r>
            <a:r>
              <a:rPr lang="en-US" dirty="0" smtClean="0"/>
              <a:t>( </a:t>
            </a:r>
            <a:r>
              <a:rPr lang="en-US" dirty="0" err="1" smtClean="0"/>
              <a:t>cele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frecvente</a:t>
            </a:r>
            <a:r>
              <a:rPr lang="en-US" dirty="0" smtClean="0"/>
              <a:t>)- </a:t>
            </a:r>
            <a:r>
              <a:rPr lang="en-US" dirty="0" err="1" smtClean="0"/>
              <a:t>epidemii</a:t>
            </a:r>
            <a:r>
              <a:rPr lang="en-US" dirty="0" smtClean="0"/>
              <a:t> </a:t>
            </a:r>
            <a:r>
              <a:rPr lang="en-US" dirty="0" err="1" smtClean="0"/>
              <a:t>hidrice</a:t>
            </a:r>
            <a:endParaRPr lang="en-US" dirty="0" smtClean="0"/>
          </a:p>
          <a:p>
            <a:r>
              <a:rPr lang="ro-RO" dirty="0" smtClean="0"/>
              <a:t>Conform celor mai recente estimări,  aproximativ 21 de milioane de cazuri și 222 000 de decese legate de febra tifoidă apar anual la nivel mondia</a:t>
            </a:r>
            <a:r>
              <a:rPr lang="en-US" dirty="0" smtClean="0"/>
              <a:t>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Masuri</a:t>
            </a:r>
            <a:r>
              <a:rPr lang="en-US" dirty="0" smtClean="0"/>
              <a:t> </a:t>
            </a:r>
            <a:r>
              <a:rPr lang="en-US" dirty="0" err="1" smtClean="0"/>
              <a:t>fata</a:t>
            </a:r>
            <a:r>
              <a:rPr lang="en-US" dirty="0" smtClean="0"/>
              <a:t> de </a:t>
            </a:r>
            <a:r>
              <a:rPr lang="en-US" dirty="0" err="1" smtClean="0"/>
              <a:t>sursa</a:t>
            </a:r>
            <a:r>
              <a:rPr lang="en-US" dirty="0" smtClean="0"/>
              <a:t> de </a:t>
            </a:r>
            <a:r>
              <a:rPr lang="en-US" dirty="0" err="1" smtClean="0"/>
              <a:t>infectie</a:t>
            </a:r>
            <a:r>
              <a:rPr lang="en-US" dirty="0" smtClean="0"/>
              <a:t>- </a:t>
            </a:r>
            <a:r>
              <a:rPr lang="en-US" dirty="0" err="1" smtClean="0"/>
              <a:t>omul</a:t>
            </a:r>
            <a:r>
              <a:rPr lang="en-US" dirty="0" smtClean="0"/>
              <a:t> </a:t>
            </a:r>
            <a:r>
              <a:rPr lang="en-US" dirty="0" err="1" smtClean="0"/>
              <a:t>bolnav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1.depistarea </a:t>
            </a:r>
            <a:r>
              <a:rPr lang="en-US" dirty="0" err="1" smtClean="0"/>
              <a:t>precoce</a:t>
            </a:r>
            <a:r>
              <a:rPr lang="en-US" dirty="0" smtClean="0"/>
              <a:t> a </a:t>
            </a:r>
            <a:r>
              <a:rPr lang="en-US" dirty="0" err="1" smtClean="0"/>
              <a:t>tuturor</a:t>
            </a:r>
            <a:r>
              <a:rPr lang="en-US" dirty="0" smtClean="0"/>
              <a:t> </a:t>
            </a:r>
            <a:r>
              <a:rPr lang="en-US" dirty="0" err="1" smtClean="0"/>
              <a:t>cazurilor</a:t>
            </a:r>
            <a:r>
              <a:rPr lang="en-US" dirty="0" smtClean="0"/>
              <a:t> de </a:t>
            </a:r>
            <a:r>
              <a:rPr lang="en-US" dirty="0" err="1" smtClean="0"/>
              <a:t>boala</a:t>
            </a:r>
            <a:endParaRPr lang="en-US" dirty="0" smtClean="0"/>
          </a:p>
          <a:p>
            <a:r>
              <a:rPr lang="en-US" dirty="0" smtClean="0"/>
              <a:t>- dg clinic- </a:t>
            </a:r>
            <a:r>
              <a:rPr lang="en-US" dirty="0" err="1" smtClean="0"/>
              <a:t>forme</a:t>
            </a:r>
            <a:r>
              <a:rPr lang="en-US" dirty="0" smtClean="0"/>
              <a:t> </a:t>
            </a:r>
            <a:r>
              <a:rPr lang="en-US" dirty="0" err="1" smtClean="0"/>
              <a:t>clinice</a:t>
            </a:r>
            <a:r>
              <a:rPr lang="en-US" dirty="0" smtClean="0"/>
              <a:t> </a:t>
            </a:r>
            <a:r>
              <a:rPr lang="en-US" dirty="0" err="1" smtClean="0"/>
              <a:t>tipice</a:t>
            </a:r>
            <a:r>
              <a:rPr lang="en-US" dirty="0" smtClean="0"/>
              <a:t>/</a:t>
            </a:r>
            <a:r>
              <a:rPr lang="en-US" dirty="0" err="1" smtClean="0"/>
              <a:t>atipice</a:t>
            </a:r>
            <a:r>
              <a:rPr lang="en-US" dirty="0" smtClean="0"/>
              <a:t> cu debut </a:t>
            </a:r>
            <a:r>
              <a:rPr lang="en-US" dirty="0" err="1" smtClean="0"/>
              <a:t>respiratoriu</a:t>
            </a:r>
            <a:r>
              <a:rPr lang="en-US" dirty="0" smtClean="0"/>
              <a:t>, </a:t>
            </a:r>
            <a:r>
              <a:rPr lang="en-US" dirty="0" err="1" smtClean="0"/>
              <a:t>colecistic</a:t>
            </a:r>
            <a:r>
              <a:rPr lang="en-US" dirty="0" smtClean="0"/>
              <a:t>, </a:t>
            </a:r>
            <a:r>
              <a:rPr lang="en-US" dirty="0" err="1" smtClean="0"/>
              <a:t>meningian</a:t>
            </a:r>
            <a:r>
              <a:rPr lang="en-US" dirty="0" smtClean="0"/>
              <a:t>, </a:t>
            </a:r>
            <a:r>
              <a:rPr lang="en-US" dirty="0" err="1" smtClean="0"/>
              <a:t>forme</a:t>
            </a:r>
            <a:r>
              <a:rPr lang="en-US" dirty="0" smtClean="0"/>
              <a:t> </a:t>
            </a:r>
            <a:r>
              <a:rPr lang="en-US" dirty="0" err="1" smtClean="0"/>
              <a:t>usoare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abortive la </a:t>
            </a:r>
            <a:r>
              <a:rPr lang="en-US" dirty="0" err="1" smtClean="0"/>
              <a:t>persoanele</a:t>
            </a:r>
            <a:r>
              <a:rPr lang="en-US" dirty="0" smtClean="0"/>
              <a:t> vaccinate. </a:t>
            </a:r>
            <a:r>
              <a:rPr lang="en-US" dirty="0" err="1" smtClean="0"/>
              <a:t>Orice</a:t>
            </a:r>
            <a:r>
              <a:rPr lang="en-US" dirty="0" smtClean="0"/>
              <a:t> stare </a:t>
            </a:r>
            <a:r>
              <a:rPr lang="en-US" dirty="0" err="1" smtClean="0"/>
              <a:t>febrila</a:t>
            </a:r>
            <a:r>
              <a:rPr lang="en-US" dirty="0" smtClean="0"/>
              <a:t> de </a:t>
            </a:r>
            <a:r>
              <a:rPr lang="en-US" dirty="0" err="1" smtClean="0"/>
              <a:t>etiologie</a:t>
            </a:r>
            <a:r>
              <a:rPr lang="en-US" dirty="0" smtClean="0"/>
              <a:t> </a:t>
            </a:r>
            <a:r>
              <a:rPr lang="en-US" dirty="0" err="1" smtClean="0"/>
              <a:t>neprecizata</a:t>
            </a:r>
            <a:r>
              <a:rPr lang="en-US" dirty="0" smtClean="0"/>
              <a:t> cu o </a:t>
            </a:r>
            <a:r>
              <a:rPr lang="en-US" dirty="0" err="1" smtClean="0"/>
              <a:t>durata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mare de 3 </a:t>
            </a:r>
            <a:r>
              <a:rPr lang="en-US" dirty="0" err="1" smtClean="0"/>
              <a:t>zile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suspiciune</a:t>
            </a:r>
            <a:r>
              <a:rPr lang="en-US" dirty="0" smtClean="0"/>
              <a:t> de </a:t>
            </a:r>
            <a:r>
              <a:rPr lang="en-US" dirty="0" err="1" smtClean="0"/>
              <a:t>febra</a:t>
            </a:r>
            <a:r>
              <a:rPr lang="en-US" dirty="0" smtClean="0"/>
              <a:t> </a:t>
            </a:r>
            <a:r>
              <a:rPr lang="en-US" dirty="0" err="1" smtClean="0"/>
              <a:t>tifoida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- dg </a:t>
            </a:r>
            <a:r>
              <a:rPr lang="en-US" dirty="0" err="1" smtClean="0"/>
              <a:t>paraclinic</a:t>
            </a:r>
            <a:r>
              <a:rPr lang="en-US" dirty="0" smtClean="0"/>
              <a:t>- </a:t>
            </a:r>
            <a:r>
              <a:rPr lang="en-US" dirty="0" err="1" smtClean="0"/>
              <a:t>izolarea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identificarea</a:t>
            </a:r>
            <a:r>
              <a:rPr lang="en-US" dirty="0" smtClean="0"/>
              <a:t> </a:t>
            </a:r>
            <a:r>
              <a:rPr lang="en-US" dirty="0" err="1" smtClean="0"/>
              <a:t>agentului</a:t>
            </a:r>
            <a:r>
              <a:rPr lang="en-US" dirty="0" smtClean="0"/>
              <a:t> </a:t>
            </a:r>
            <a:r>
              <a:rPr lang="en-US" dirty="0" err="1" smtClean="0"/>
              <a:t>patogen</a:t>
            </a:r>
            <a:r>
              <a:rPr lang="en-US" dirty="0" smtClean="0"/>
              <a:t> in </a:t>
            </a:r>
            <a:r>
              <a:rPr lang="en-US" i="1" dirty="0" err="1" smtClean="0"/>
              <a:t>hemocultura</a:t>
            </a:r>
            <a:r>
              <a:rPr lang="en-US" dirty="0" smtClean="0"/>
              <a:t>, </a:t>
            </a:r>
            <a:r>
              <a:rPr lang="en-US" dirty="0" err="1" smtClean="0"/>
              <a:t>obligatoriu</a:t>
            </a:r>
            <a:r>
              <a:rPr lang="en-US" dirty="0" smtClean="0"/>
              <a:t> in </a:t>
            </a:r>
            <a:r>
              <a:rPr lang="en-US" dirty="0" err="1" smtClean="0"/>
              <a:t>oricare</a:t>
            </a:r>
            <a:r>
              <a:rPr lang="en-US" dirty="0" smtClean="0"/>
              <a:t> din </a:t>
            </a:r>
            <a:r>
              <a:rPr lang="en-US" dirty="0" err="1" smtClean="0"/>
              <a:t>septenare</a:t>
            </a:r>
            <a:r>
              <a:rPr lang="en-US" dirty="0" smtClean="0"/>
              <a:t> cu </a:t>
            </a:r>
            <a:r>
              <a:rPr lang="en-US" dirty="0" err="1" smtClean="0"/>
              <a:t>poz</a:t>
            </a:r>
            <a:r>
              <a:rPr lang="en-US" dirty="0" smtClean="0"/>
              <a:t> maxima in prima </a:t>
            </a:r>
            <a:r>
              <a:rPr lang="en-US" dirty="0" err="1" smtClean="0"/>
              <a:t>sapt</a:t>
            </a:r>
            <a:r>
              <a:rPr lang="en-US" i="1" dirty="0" smtClean="0"/>
              <a:t>, </a:t>
            </a:r>
            <a:r>
              <a:rPr lang="en-US" i="1" dirty="0" err="1" smtClean="0"/>
              <a:t>coprocultura</a:t>
            </a:r>
            <a:r>
              <a:rPr lang="en-US" dirty="0" smtClean="0"/>
              <a:t> cu </a:t>
            </a:r>
            <a:r>
              <a:rPr lang="en-US" dirty="0" err="1" smtClean="0"/>
              <a:t>poz</a:t>
            </a:r>
            <a:r>
              <a:rPr lang="en-US" dirty="0" smtClean="0"/>
              <a:t> maxima in </a:t>
            </a:r>
            <a:r>
              <a:rPr lang="en-US" dirty="0" err="1" smtClean="0"/>
              <a:t>sapt</a:t>
            </a:r>
            <a:r>
              <a:rPr lang="en-US" dirty="0" smtClean="0"/>
              <a:t> 3 </a:t>
            </a:r>
            <a:r>
              <a:rPr lang="en-US" dirty="0" err="1" smtClean="0"/>
              <a:t>si</a:t>
            </a:r>
            <a:r>
              <a:rPr lang="en-US" dirty="0" smtClean="0"/>
              <a:t> 4 de </a:t>
            </a:r>
            <a:r>
              <a:rPr lang="en-US" dirty="0" err="1" smtClean="0"/>
              <a:t>boala</a:t>
            </a:r>
            <a:r>
              <a:rPr lang="en-US" dirty="0" smtClean="0"/>
              <a:t>( se </a:t>
            </a:r>
            <a:r>
              <a:rPr lang="en-US" dirty="0" err="1" smtClean="0"/>
              <a:t>fac</a:t>
            </a:r>
            <a:r>
              <a:rPr lang="en-US" dirty="0" smtClean="0"/>
              <a:t> </a:t>
            </a:r>
            <a:r>
              <a:rPr lang="en-US" dirty="0" err="1" smtClean="0"/>
              <a:t>intotdeauna</a:t>
            </a:r>
            <a:r>
              <a:rPr lang="en-US" dirty="0" smtClean="0"/>
              <a:t> </a:t>
            </a:r>
            <a:r>
              <a:rPr lang="en-US" dirty="0" err="1" smtClean="0"/>
              <a:t>cel</a:t>
            </a:r>
            <a:r>
              <a:rPr lang="en-US" dirty="0" smtClean="0"/>
              <a:t> </a:t>
            </a:r>
            <a:r>
              <a:rPr lang="en-US" dirty="0" err="1" smtClean="0"/>
              <a:t>putin</a:t>
            </a:r>
            <a:r>
              <a:rPr lang="en-US" dirty="0" smtClean="0"/>
              <a:t> 3 </a:t>
            </a:r>
            <a:r>
              <a:rPr lang="en-US" dirty="0" err="1" smtClean="0"/>
              <a:t>coproculturi</a:t>
            </a:r>
            <a:r>
              <a:rPr lang="en-US" dirty="0" smtClean="0"/>
              <a:t> din </a:t>
            </a:r>
            <a:r>
              <a:rPr lang="en-US" dirty="0" err="1" smtClean="0"/>
              <a:t>scaunul</a:t>
            </a:r>
            <a:r>
              <a:rPr lang="en-US" dirty="0" smtClean="0"/>
              <a:t> </a:t>
            </a:r>
            <a:r>
              <a:rPr lang="en-US" dirty="0" err="1" smtClean="0"/>
              <a:t>emis</a:t>
            </a:r>
            <a:r>
              <a:rPr lang="en-US" dirty="0" smtClean="0"/>
              <a:t> </a:t>
            </a:r>
            <a:r>
              <a:rPr lang="en-US" dirty="0" err="1" smtClean="0"/>
              <a:t>spontan</a:t>
            </a:r>
            <a:r>
              <a:rPr lang="en-US" dirty="0" smtClean="0"/>
              <a:t>),</a:t>
            </a:r>
            <a:r>
              <a:rPr lang="en-US" i="1" dirty="0" err="1" smtClean="0"/>
              <a:t>urocultura</a:t>
            </a:r>
            <a:r>
              <a:rPr lang="en-US" i="1" dirty="0" smtClean="0"/>
              <a:t> </a:t>
            </a:r>
            <a:r>
              <a:rPr lang="en-US" dirty="0" smtClean="0"/>
              <a:t>cu </a:t>
            </a:r>
            <a:r>
              <a:rPr lang="en-US" dirty="0" err="1" smtClean="0"/>
              <a:t>poz</a:t>
            </a:r>
            <a:r>
              <a:rPr lang="en-US" dirty="0" smtClean="0"/>
              <a:t> maxima in </a:t>
            </a:r>
            <a:r>
              <a:rPr lang="en-US" dirty="0" err="1" smtClean="0"/>
              <a:t>sapt</a:t>
            </a:r>
            <a:r>
              <a:rPr lang="en-US" dirty="0" smtClean="0"/>
              <a:t> 3 </a:t>
            </a:r>
            <a:r>
              <a:rPr lang="en-US" dirty="0" err="1" smtClean="0"/>
              <a:t>si</a:t>
            </a:r>
            <a:r>
              <a:rPr lang="en-US" dirty="0" smtClean="0"/>
              <a:t> 4 de </a:t>
            </a:r>
            <a:r>
              <a:rPr lang="en-US" dirty="0" err="1" smtClean="0"/>
              <a:t>boala</a:t>
            </a:r>
            <a:r>
              <a:rPr lang="en-US" dirty="0" smtClean="0"/>
              <a:t>, </a:t>
            </a:r>
            <a:r>
              <a:rPr lang="en-US" i="1" dirty="0" err="1" smtClean="0"/>
              <a:t>bilicultura</a:t>
            </a:r>
            <a:r>
              <a:rPr lang="en-US" dirty="0" smtClean="0"/>
              <a:t> </a:t>
            </a:r>
            <a:r>
              <a:rPr lang="en-US" dirty="0" err="1" smtClean="0"/>
              <a:t>dupa</a:t>
            </a:r>
            <a:r>
              <a:rPr lang="en-US" dirty="0" smtClean="0"/>
              <a:t> prima </a:t>
            </a:r>
            <a:r>
              <a:rPr lang="en-US" dirty="0" err="1" smtClean="0"/>
              <a:t>saptamana</a:t>
            </a:r>
            <a:r>
              <a:rPr lang="en-US" dirty="0" smtClean="0"/>
              <a:t> la </a:t>
            </a:r>
            <a:r>
              <a:rPr lang="en-US" dirty="0" err="1" smtClean="0"/>
              <a:t>nevoie</a:t>
            </a:r>
            <a:r>
              <a:rPr lang="en-US" i="1" dirty="0" smtClean="0"/>
              <a:t>, </a:t>
            </a:r>
            <a:r>
              <a:rPr lang="en-US" i="1" dirty="0" err="1" smtClean="0"/>
              <a:t>medulocultura</a:t>
            </a:r>
            <a:r>
              <a:rPr lang="en-US" i="1" dirty="0" smtClean="0"/>
              <a:t>- </a:t>
            </a:r>
            <a:r>
              <a:rPr lang="en-US" dirty="0" err="1" smtClean="0"/>
              <a:t>foarte</a:t>
            </a:r>
            <a:r>
              <a:rPr lang="en-US" dirty="0" smtClean="0"/>
              <a:t> </a:t>
            </a:r>
            <a:r>
              <a:rPr lang="en-US" dirty="0" err="1" smtClean="0"/>
              <a:t>rar</a:t>
            </a:r>
            <a:r>
              <a:rPr lang="en-US" dirty="0" smtClean="0"/>
              <a:t> </a:t>
            </a:r>
            <a:r>
              <a:rPr lang="en-US" dirty="0" err="1" smtClean="0"/>
              <a:t>daca</a:t>
            </a:r>
            <a:r>
              <a:rPr lang="en-US" dirty="0" smtClean="0"/>
              <a:t> nu s-a </a:t>
            </a:r>
            <a:r>
              <a:rPr lang="en-US" dirty="0" err="1" smtClean="0"/>
              <a:t>reusit</a:t>
            </a:r>
            <a:r>
              <a:rPr lang="en-US" dirty="0" smtClean="0"/>
              <a:t> </a:t>
            </a:r>
            <a:r>
              <a:rPr lang="en-US" dirty="0" err="1" smtClean="0"/>
              <a:t>izolarea</a:t>
            </a:r>
            <a:r>
              <a:rPr lang="en-US" dirty="0" smtClean="0"/>
              <a:t> </a:t>
            </a:r>
            <a:r>
              <a:rPr lang="en-US" dirty="0" err="1" smtClean="0"/>
              <a:t>agentului</a:t>
            </a:r>
            <a:r>
              <a:rPr lang="en-US" dirty="0" smtClean="0"/>
              <a:t> </a:t>
            </a:r>
            <a:r>
              <a:rPr lang="en-US" dirty="0" err="1" smtClean="0"/>
              <a:t>patogen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i="1" dirty="0"/>
              <a:t> </a:t>
            </a:r>
            <a:r>
              <a:rPr lang="en-US" i="1" dirty="0" smtClean="0"/>
              <a:t>                             - </a:t>
            </a:r>
            <a:r>
              <a:rPr lang="en-US" dirty="0" smtClean="0"/>
              <a:t>dg serologic- </a:t>
            </a:r>
            <a:r>
              <a:rPr lang="en-US" dirty="0" err="1" smtClean="0"/>
              <a:t>cresterea</a:t>
            </a:r>
            <a:r>
              <a:rPr lang="en-US" dirty="0" smtClean="0"/>
              <a:t> </a:t>
            </a:r>
            <a:r>
              <a:rPr lang="en-US" dirty="0" err="1" smtClean="0"/>
              <a:t>titrului</a:t>
            </a:r>
            <a:r>
              <a:rPr lang="en-US" dirty="0" smtClean="0"/>
              <a:t> </a:t>
            </a:r>
            <a:r>
              <a:rPr lang="en-US" dirty="0" err="1" smtClean="0"/>
              <a:t>atc</a:t>
            </a:r>
            <a:r>
              <a:rPr lang="en-US" dirty="0" smtClean="0"/>
              <a:t> </a:t>
            </a:r>
            <a:r>
              <a:rPr lang="en-US" dirty="0" err="1" smtClean="0"/>
              <a:t>specifici</a:t>
            </a:r>
            <a:r>
              <a:rPr lang="en-US" dirty="0" smtClean="0"/>
              <a:t> </a:t>
            </a:r>
            <a:r>
              <a:rPr lang="en-US" dirty="0" err="1" smtClean="0"/>
              <a:t>antiO</a:t>
            </a:r>
            <a:r>
              <a:rPr lang="en-US" dirty="0" smtClean="0"/>
              <a:t>, </a:t>
            </a:r>
            <a:r>
              <a:rPr lang="en-US" dirty="0" err="1" smtClean="0"/>
              <a:t>antiH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antiVi</a:t>
            </a:r>
            <a:r>
              <a:rPr lang="en-US" dirty="0" smtClean="0"/>
              <a:t> la </a:t>
            </a:r>
            <a:r>
              <a:rPr lang="en-US" dirty="0" err="1" smtClean="0"/>
              <a:t>valori</a:t>
            </a:r>
            <a:r>
              <a:rPr lang="en-US" dirty="0" smtClean="0"/>
              <a:t> </a:t>
            </a:r>
            <a:r>
              <a:rPr lang="en-US" dirty="0" err="1" smtClean="0"/>
              <a:t>duble</a:t>
            </a:r>
            <a:r>
              <a:rPr lang="en-US" dirty="0" smtClean="0"/>
              <a:t> </a:t>
            </a:r>
            <a:r>
              <a:rPr lang="en-US" dirty="0" err="1" smtClean="0"/>
              <a:t>dupa</a:t>
            </a:r>
            <a:r>
              <a:rPr lang="en-US" dirty="0" smtClean="0"/>
              <a:t> 7 </a:t>
            </a:r>
            <a:r>
              <a:rPr lang="en-US" dirty="0" err="1" smtClean="0"/>
              <a:t>zile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dirty="0" smtClean="0"/>
              <a:t>2. </a:t>
            </a:r>
            <a:r>
              <a:rPr lang="en-US" dirty="0" err="1" smtClean="0"/>
              <a:t>Izolarea</a:t>
            </a:r>
            <a:r>
              <a:rPr lang="en-US" dirty="0" smtClean="0"/>
              <a:t> </a:t>
            </a:r>
            <a:r>
              <a:rPr lang="en-US" dirty="0" err="1" smtClean="0"/>
              <a:t>obligatorie</a:t>
            </a:r>
            <a:r>
              <a:rPr lang="en-US" dirty="0" smtClean="0"/>
              <a:t> in </a:t>
            </a:r>
            <a:r>
              <a:rPr lang="en-US" dirty="0" err="1" smtClean="0"/>
              <a:t>sectia</a:t>
            </a:r>
            <a:r>
              <a:rPr lang="en-US" dirty="0" smtClean="0"/>
              <a:t> de </a:t>
            </a:r>
            <a:r>
              <a:rPr lang="en-US" dirty="0" err="1" smtClean="0"/>
              <a:t>boli</a:t>
            </a:r>
            <a:r>
              <a:rPr lang="en-US" dirty="0" smtClean="0"/>
              <a:t> </a:t>
            </a:r>
            <a:r>
              <a:rPr lang="en-US" dirty="0" err="1" smtClean="0"/>
              <a:t>infectioase</a:t>
            </a:r>
            <a:r>
              <a:rPr lang="en-US" dirty="0" smtClean="0"/>
              <a:t>- </a:t>
            </a:r>
            <a:r>
              <a:rPr lang="en-US" dirty="0" err="1" smtClean="0"/>
              <a:t>boala</a:t>
            </a:r>
            <a:r>
              <a:rPr lang="en-US" dirty="0" smtClean="0"/>
              <a:t> </a:t>
            </a:r>
            <a:r>
              <a:rPr lang="en-US" dirty="0" err="1" smtClean="0"/>
              <a:t>categ</a:t>
            </a:r>
            <a:r>
              <a:rPr lang="en-US" dirty="0" smtClean="0"/>
              <a:t> A cu </a:t>
            </a:r>
            <a:r>
              <a:rPr lang="en-US" dirty="0" err="1" smtClean="0"/>
              <a:t>declarare</a:t>
            </a:r>
            <a:r>
              <a:rPr lang="en-US" dirty="0" smtClean="0"/>
              <a:t> </a:t>
            </a:r>
            <a:r>
              <a:rPr lang="en-US" dirty="0" err="1" smtClean="0"/>
              <a:t>nominala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fisa</a:t>
            </a:r>
            <a:r>
              <a:rPr lang="en-US" dirty="0" smtClean="0"/>
              <a:t> de AE</a:t>
            </a:r>
          </a:p>
          <a:p>
            <a:pPr algn="just">
              <a:buNone/>
            </a:pPr>
            <a:r>
              <a:rPr lang="en-US" dirty="0" smtClean="0"/>
              <a:t>3. </a:t>
            </a:r>
            <a:r>
              <a:rPr lang="en-US" dirty="0" err="1" smtClean="0"/>
              <a:t>Tratament</a:t>
            </a:r>
            <a:r>
              <a:rPr lang="en-US" dirty="0" smtClean="0"/>
              <a:t>, conf </a:t>
            </a:r>
            <a:r>
              <a:rPr lang="en-US" dirty="0" err="1" smtClean="0"/>
              <a:t>atb</a:t>
            </a:r>
            <a:r>
              <a:rPr lang="en-US" dirty="0" smtClean="0"/>
              <a:t>, de </a:t>
            </a:r>
            <a:r>
              <a:rPr lang="en-US" dirty="0" err="1" smtClean="0"/>
              <a:t>regula</a:t>
            </a:r>
            <a:r>
              <a:rPr lang="en-US" dirty="0" smtClean="0"/>
              <a:t> cu </a:t>
            </a:r>
            <a:r>
              <a:rPr lang="en-US" dirty="0" err="1" smtClean="0"/>
              <a:t>cloramfenicol</a:t>
            </a:r>
            <a:r>
              <a:rPr lang="en-US" dirty="0" smtClean="0"/>
              <a:t>, </a:t>
            </a:r>
            <a:r>
              <a:rPr lang="en-US" dirty="0" err="1" smtClean="0"/>
              <a:t>ampicilina</a:t>
            </a:r>
            <a:r>
              <a:rPr lang="en-US" dirty="0" smtClean="0"/>
              <a:t>. </a:t>
            </a:r>
          </a:p>
          <a:p>
            <a:pPr algn="just">
              <a:buNone/>
            </a:pPr>
            <a:r>
              <a:rPr lang="en-US" dirty="0" smtClean="0"/>
              <a:t>4.Externare – </a:t>
            </a:r>
            <a:r>
              <a:rPr lang="en-US" dirty="0" err="1" smtClean="0"/>
              <a:t>dupa</a:t>
            </a:r>
            <a:r>
              <a:rPr lang="en-US" dirty="0" smtClean="0"/>
              <a:t> </a:t>
            </a:r>
            <a:r>
              <a:rPr lang="en-US" dirty="0" err="1" smtClean="0"/>
              <a:t>vindecare</a:t>
            </a:r>
            <a:r>
              <a:rPr lang="en-US" dirty="0" smtClean="0"/>
              <a:t> </a:t>
            </a:r>
            <a:r>
              <a:rPr lang="en-US" dirty="0" err="1" smtClean="0"/>
              <a:t>clinica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efectuarea</a:t>
            </a:r>
            <a:r>
              <a:rPr lang="en-US" dirty="0" smtClean="0"/>
              <a:t> de 3 </a:t>
            </a:r>
            <a:r>
              <a:rPr lang="en-US" dirty="0" err="1" smtClean="0"/>
              <a:t>coproculturi</a:t>
            </a:r>
            <a:r>
              <a:rPr lang="en-US" dirty="0" smtClean="0"/>
              <a:t> in </a:t>
            </a:r>
            <a:r>
              <a:rPr lang="en-US" dirty="0" err="1" smtClean="0"/>
              <a:t>zilele</a:t>
            </a:r>
            <a:r>
              <a:rPr lang="en-US" dirty="0" smtClean="0"/>
              <a:t> 7, 12 </a:t>
            </a:r>
            <a:r>
              <a:rPr lang="en-US" dirty="0" err="1" smtClean="0"/>
              <a:t>si</a:t>
            </a:r>
            <a:r>
              <a:rPr lang="en-US" dirty="0" smtClean="0"/>
              <a:t> 17 de la </a:t>
            </a:r>
            <a:r>
              <a:rPr lang="en-US" dirty="0" err="1" smtClean="0"/>
              <a:t>scaderea</a:t>
            </a:r>
            <a:r>
              <a:rPr lang="en-US" dirty="0" smtClean="0"/>
              <a:t> </a:t>
            </a:r>
            <a:r>
              <a:rPr lang="en-US" dirty="0" err="1" smtClean="0"/>
              <a:t>febrei</a:t>
            </a:r>
            <a:r>
              <a:rPr lang="en-US" dirty="0" smtClean="0"/>
              <a:t>. </a:t>
            </a:r>
            <a:r>
              <a:rPr lang="en-US" dirty="0" err="1" smtClean="0"/>
              <a:t>Daca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din probe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poz</a:t>
            </a:r>
            <a:r>
              <a:rPr lang="en-US" dirty="0" smtClean="0"/>
              <a:t>, </a:t>
            </a:r>
            <a:r>
              <a:rPr lang="en-US" dirty="0" err="1" smtClean="0"/>
              <a:t>externarea</a:t>
            </a:r>
            <a:r>
              <a:rPr lang="en-US" dirty="0" smtClean="0"/>
              <a:t> se face </a:t>
            </a:r>
            <a:r>
              <a:rPr lang="en-US" dirty="0" err="1" smtClean="0"/>
              <a:t>dupa</a:t>
            </a:r>
            <a:r>
              <a:rPr lang="en-US" dirty="0" smtClean="0"/>
              <a:t> 21 de </a:t>
            </a:r>
            <a:r>
              <a:rPr lang="en-US" dirty="0" err="1" smtClean="0"/>
              <a:t>zile</a:t>
            </a:r>
            <a:r>
              <a:rPr lang="en-US" dirty="0" smtClean="0"/>
              <a:t> de la </a:t>
            </a:r>
            <a:r>
              <a:rPr lang="en-US" dirty="0" err="1" smtClean="0"/>
              <a:t>scaderea</a:t>
            </a:r>
            <a:r>
              <a:rPr lang="en-US" dirty="0" smtClean="0"/>
              <a:t> </a:t>
            </a:r>
            <a:r>
              <a:rPr lang="en-US" dirty="0" err="1" smtClean="0"/>
              <a:t>febrei</a:t>
            </a:r>
            <a:r>
              <a:rPr lang="en-US" dirty="0" smtClean="0"/>
              <a:t> cu </a:t>
            </a:r>
            <a:r>
              <a:rPr lang="en-US" dirty="0" err="1" smtClean="0"/>
              <a:t>mentiunea</a:t>
            </a:r>
            <a:r>
              <a:rPr lang="en-US" dirty="0" smtClean="0"/>
              <a:t> de ,,</a:t>
            </a:r>
            <a:r>
              <a:rPr lang="en-US" dirty="0" err="1" smtClean="0"/>
              <a:t>purtator</a:t>
            </a:r>
            <a:r>
              <a:rPr lang="en-US" dirty="0" smtClean="0"/>
              <a:t> de </a:t>
            </a:r>
            <a:r>
              <a:rPr lang="en-US" dirty="0" err="1" smtClean="0"/>
              <a:t>bacil</a:t>
            </a:r>
            <a:r>
              <a:rPr lang="en-US" dirty="0" smtClean="0"/>
              <a:t> </a:t>
            </a:r>
            <a:r>
              <a:rPr lang="en-US" dirty="0" err="1" smtClean="0"/>
              <a:t>tific</a:t>
            </a:r>
            <a:r>
              <a:rPr lang="en-US" dirty="0" smtClean="0"/>
              <a:t>,,</a:t>
            </a:r>
          </a:p>
          <a:p>
            <a:pPr algn="just">
              <a:buNone/>
            </a:pPr>
            <a:r>
              <a:rPr lang="en-US" dirty="0" smtClean="0"/>
              <a:t>5. </a:t>
            </a:r>
            <a:r>
              <a:rPr lang="en-US" dirty="0" err="1" smtClean="0"/>
              <a:t>Declarare</a:t>
            </a:r>
            <a:r>
              <a:rPr lang="en-US" dirty="0" smtClean="0"/>
              <a:t> </a:t>
            </a:r>
            <a:r>
              <a:rPr lang="en-US" dirty="0" err="1" smtClean="0"/>
              <a:t>nominala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fisa</a:t>
            </a:r>
            <a:r>
              <a:rPr lang="en-US" dirty="0" smtClean="0"/>
              <a:t> de AE</a:t>
            </a:r>
          </a:p>
          <a:p>
            <a:pPr algn="just">
              <a:buNone/>
            </a:pPr>
            <a:r>
              <a:rPr lang="en-US" dirty="0" smtClean="0"/>
              <a:t>6.Dispensarizare </a:t>
            </a:r>
            <a:r>
              <a:rPr lang="en-US" dirty="0" err="1" smtClean="0"/>
              <a:t>timp</a:t>
            </a:r>
            <a:r>
              <a:rPr lang="en-US" dirty="0" smtClean="0"/>
              <a:t> de 1 an cu </a:t>
            </a:r>
            <a:r>
              <a:rPr lang="en-US" dirty="0" err="1" smtClean="0"/>
              <a:t>efectuarea</a:t>
            </a:r>
            <a:r>
              <a:rPr lang="en-US" dirty="0" smtClean="0"/>
              <a:t> de </a:t>
            </a:r>
            <a:r>
              <a:rPr lang="en-US" dirty="0" err="1" smtClean="0"/>
              <a:t>coproculturi</a:t>
            </a:r>
            <a:r>
              <a:rPr lang="en-US" dirty="0" smtClean="0"/>
              <a:t> la 2,4,6,8.10, 12 </a:t>
            </a:r>
            <a:r>
              <a:rPr lang="en-US" dirty="0" err="1" smtClean="0"/>
              <a:t>luni</a:t>
            </a:r>
            <a:r>
              <a:rPr lang="en-US" dirty="0" smtClean="0"/>
              <a:t> de la </a:t>
            </a:r>
            <a:r>
              <a:rPr lang="en-US" dirty="0" err="1" smtClean="0"/>
              <a:t>externare</a:t>
            </a:r>
            <a:r>
              <a:rPr lang="en-US" dirty="0" smtClean="0"/>
              <a:t>- la </a:t>
            </a:r>
            <a:r>
              <a:rPr lang="en-US" dirty="0" err="1" smtClean="0"/>
              <a:t>fiecare</a:t>
            </a:r>
            <a:r>
              <a:rPr lang="en-US" dirty="0" smtClean="0"/>
              <a:t> control se </a:t>
            </a:r>
            <a:r>
              <a:rPr lang="en-US" dirty="0" err="1" smtClean="0"/>
              <a:t>fac</a:t>
            </a:r>
            <a:r>
              <a:rPr lang="en-US" dirty="0" smtClean="0"/>
              <a:t> 3 </a:t>
            </a:r>
            <a:r>
              <a:rPr lang="en-US" dirty="0" err="1" smtClean="0"/>
              <a:t>coproculturi</a:t>
            </a:r>
            <a:r>
              <a:rPr lang="en-US" dirty="0" smtClean="0"/>
              <a:t> in 3 </a:t>
            </a:r>
            <a:r>
              <a:rPr lang="en-US" dirty="0" err="1" smtClean="0"/>
              <a:t>zile</a:t>
            </a:r>
            <a:r>
              <a:rPr lang="en-US" dirty="0" smtClean="0"/>
              <a:t> </a:t>
            </a:r>
            <a:r>
              <a:rPr lang="en-US" dirty="0" err="1" smtClean="0"/>
              <a:t>consecutiv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Masuri</a:t>
            </a:r>
            <a:r>
              <a:rPr lang="en-US" dirty="0" smtClean="0"/>
              <a:t> </a:t>
            </a:r>
            <a:r>
              <a:rPr lang="en-US" dirty="0" err="1" smtClean="0"/>
              <a:t>fata</a:t>
            </a:r>
            <a:r>
              <a:rPr lang="en-US" dirty="0" smtClean="0"/>
              <a:t> de </a:t>
            </a:r>
            <a:r>
              <a:rPr lang="en-US" dirty="0" err="1" smtClean="0"/>
              <a:t>calea</a:t>
            </a:r>
            <a:r>
              <a:rPr lang="en-US" dirty="0" smtClean="0"/>
              <a:t> de </a:t>
            </a:r>
            <a:r>
              <a:rPr lang="en-US" dirty="0" err="1" smtClean="0"/>
              <a:t>transmitere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salmonella </a:t>
            </a:r>
            <a:r>
              <a:rPr lang="en-US" dirty="0" err="1" smtClean="0"/>
              <a:t>typhi</a:t>
            </a:r>
            <a:r>
              <a:rPr lang="en-US" dirty="0" smtClean="0"/>
              <a:t>- </a:t>
            </a:r>
            <a:r>
              <a:rPr lang="en-US" dirty="0" err="1" smtClean="0"/>
              <a:t>rezistenta</a:t>
            </a:r>
            <a:r>
              <a:rPr lang="en-US" dirty="0" smtClean="0"/>
              <a:t> </a:t>
            </a:r>
            <a:r>
              <a:rPr lang="en-US" dirty="0" err="1" smtClean="0"/>
              <a:t>crescuta</a:t>
            </a:r>
            <a:r>
              <a:rPr lang="en-US" dirty="0" smtClean="0"/>
              <a:t> in </a:t>
            </a:r>
            <a:r>
              <a:rPr lang="en-US" dirty="0" err="1" smtClean="0"/>
              <a:t>mediul</a:t>
            </a:r>
            <a:r>
              <a:rPr lang="en-US" dirty="0" smtClean="0"/>
              <a:t> extern, in special la </a:t>
            </a:r>
            <a:r>
              <a:rPr lang="en-US" dirty="0" err="1" smtClean="0"/>
              <a:t>temperaturi</a:t>
            </a:r>
            <a:r>
              <a:rPr lang="en-US" dirty="0" smtClean="0"/>
              <a:t> </a:t>
            </a:r>
            <a:r>
              <a:rPr lang="en-US" dirty="0" err="1" smtClean="0"/>
              <a:t>scazute</a:t>
            </a:r>
            <a:r>
              <a:rPr lang="en-US" dirty="0" smtClean="0"/>
              <a:t>, </a:t>
            </a:r>
            <a:r>
              <a:rPr lang="en-US" dirty="0" err="1" smtClean="0"/>
              <a:t>supravietuire</a:t>
            </a:r>
            <a:r>
              <a:rPr lang="en-US" dirty="0" smtClean="0"/>
              <a:t> </a:t>
            </a:r>
            <a:r>
              <a:rPr lang="en-US" dirty="0" err="1" smtClean="0"/>
              <a:t>indelungata</a:t>
            </a:r>
            <a:r>
              <a:rPr lang="en-US" dirty="0" smtClean="0"/>
              <a:t> in sol, </a:t>
            </a:r>
            <a:r>
              <a:rPr lang="en-US" dirty="0" err="1" smtClean="0"/>
              <a:t>apa</a:t>
            </a:r>
            <a:r>
              <a:rPr lang="en-US" dirty="0" smtClean="0"/>
              <a:t>, </a:t>
            </a:r>
            <a:r>
              <a:rPr lang="en-US" dirty="0" err="1" smtClean="0"/>
              <a:t>alimente</a:t>
            </a:r>
            <a:r>
              <a:rPr lang="en-US" dirty="0" smtClean="0"/>
              <a:t>, etc</a:t>
            </a:r>
          </a:p>
          <a:p>
            <a:r>
              <a:rPr lang="en-US" dirty="0" err="1" smtClean="0"/>
              <a:t>Masuri</a:t>
            </a:r>
            <a:r>
              <a:rPr lang="en-US" dirty="0" smtClean="0"/>
              <a:t> de </a:t>
            </a:r>
            <a:r>
              <a:rPr lang="en-US" dirty="0" err="1" smtClean="0"/>
              <a:t>decontaminare</a:t>
            </a:r>
            <a:r>
              <a:rPr lang="en-US" dirty="0" smtClean="0"/>
              <a:t> </a:t>
            </a:r>
            <a:r>
              <a:rPr lang="en-US" dirty="0" err="1" smtClean="0"/>
              <a:t>curenta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terminala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toata</a:t>
            </a:r>
            <a:r>
              <a:rPr lang="en-US" dirty="0" smtClean="0"/>
              <a:t> </a:t>
            </a:r>
            <a:r>
              <a:rPr lang="en-US" dirty="0" err="1" smtClean="0"/>
              <a:t>perioada</a:t>
            </a:r>
            <a:r>
              <a:rPr lang="en-US" dirty="0" smtClean="0"/>
              <a:t> de </a:t>
            </a:r>
            <a:r>
              <a:rPr lang="en-US" dirty="0" err="1" smtClean="0"/>
              <a:t>spitalizare</a:t>
            </a:r>
            <a:r>
              <a:rPr lang="en-US" dirty="0" smtClean="0"/>
              <a:t> </a:t>
            </a:r>
            <a:r>
              <a:rPr lang="en-US" dirty="0" err="1" smtClean="0"/>
              <a:t>agrupurilor</a:t>
            </a:r>
            <a:r>
              <a:rPr lang="en-US" dirty="0" smtClean="0"/>
              <a:t> </a:t>
            </a:r>
            <a:r>
              <a:rPr lang="en-US" dirty="0" err="1" smtClean="0"/>
              <a:t>sanitare</a:t>
            </a:r>
            <a:r>
              <a:rPr lang="en-US" dirty="0" smtClean="0"/>
              <a:t>, </a:t>
            </a:r>
            <a:r>
              <a:rPr lang="en-US" dirty="0" err="1" smtClean="0"/>
              <a:t>obiectelor</a:t>
            </a:r>
            <a:r>
              <a:rPr lang="en-US" dirty="0" smtClean="0"/>
              <a:t>, </a:t>
            </a:r>
            <a:r>
              <a:rPr lang="en-US" dirty="0" err="1" smtClean="0"/>
              <a:t>lenjeriei</a:t>
            </a:r>
            <a:r>
              <a:rPr lang="en-US" dirty="0" smtClean="0"/>
              <a:t> de </a:t>
            </a:r>
            <a:r>
              <a:rPr lang="en-US" dirty="0" err="1" smtClean="0"/>
              <a:t>corp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de pat</a:t>
            </a:r>
          </a:p>
          <a:p>
            <a:r>
              <a:rPr lang="en-US" dirty="0" err="1" smtClean="0"/>
              <a:t>Controlul</a:t>
            </a:r>
            <a:r>
              <a:rPr lang="en-US" dirty="0" smtClean="0"/>
              <a:t> </a:t>
            </a:r>
            <a:r>
              <a:rPr lang="en-US" dirty="0" err="1" smtClean="0"/>
              <a:t>bacterilogic</a:t>
            </a:r>
            <a:r>
              <a:rPr lang="en-US" dirty="0" smtClean="0"/>
              <a:t> al </a:t>
            </a:r>
            <a:r>
              <a:rPr lang="en-US" dirty="0" err="1" smtClean="0"/>
              <a:t>tuturor</a:t>
            </a:r>
            <a:r>
              <a:rPr lang="en-US" dirty="0" smtClean="0"/>
              <a:t> </a:t>
            </a:r>
            <a:r>
              <a:rPr lang="en-US" dirty="0" err="1" smtClean="0"/>
              <a:t>surselor</a:t>
            </a:r>
            <a:r>
              <a:rPr lang="en-US" dirty="0" smtClean="0"/>
              <a:t> de </a:t>
            </a:r>
            <a:r>
              <a:rPr lang="en-US" dirty="0" err="1" smtClean="0"/>
              <a:t>apa</a:t>
            </a:r>
            <a:endParaRPr lang="en-US" dirty="0" smtClean="0"/>
          </a:p>
          <a:p>
            <a:r>
              <a:rPr lang="en-US" dirty="0" err="1" smtClean="0"/>
              <a:t>Fierberea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clorinarea</a:t>
            </a:r>
            <a:r>
              <a:rPr lang="en-US" dirty="0" smtClean="0"/>
              <a:t> </a:t>
            </a:r>
            <a:r>
              <a:rPr lang="en-US" dirty="0" err="1" smtClean="0"/>
              <a:t>apei</a:t>
            </a:r>
            <a:r>
              <a:rPr lang="en-US" dirty="0" smtClean="0"/>
              <a:t>, </a:t>
            </a:r>
            <a:r>
              <a:rPr lang="en-US" dirty="0" err="1" smtClean="0"/>
              <a:t>pasteurizarea</a:t>
            </a:r>
            <a:r>
              <a:rPr lang="en-US" dirty="0" smtClean="0"/>
              <a:t> </a:t>
            </a:r>
            <a:r>
              <a:rPr lang="en-US" dirty="0" err="1" smtClean="0"/>
              <a:t>laptelui,spalarea</a:t>
            </a:r>
            <a:r>
              <a:rPr lang="en-US" dirty="0" smtClean="0"/>
              <a:t> a </a:t>
            </a:r>
            <a:r>
              <a:rPr lang="en-US" dirty="0" err="1" smtClean="0"/>
              <a:t>tuturor</a:t>
            </a:r>
            <a:r>
              <a:rPr lang="en-US" dirty="0" smtClean="0"/>
              <a:t> </a:t>
            </a:r>
            <a:r>
              <a:rPr lang="en-US" dirty="0" err="1" smtClean="0"/>
              <a:t>alimentelor</a:t>
            </a:r>
            <a:r>
              <a:rPr lang="en-US" dirty="0" smtClean="0"/>
              <a:t> de </a:t>
            </a:r>
            <a:r>
              <a:rPr lang="en-US" dirty="0" err="1" smtClean="0"/>
              <a:t>origine</a:t>
            </a:r>
            <a:r>
              <a:rPr lang="en-US" dirty="0" smtClean="0"/>
              <a:t> </a:t>
            </a:r>
            <a:r>
              <a:rPr lang="en-US" dirty="0" err="1" smtClean="0"/>
              <a:t>vegetala</a:t>
            </a:r>
            <a:r>
              <a:rPr lang="en-US" dirty="0" smtClean="0"/>
              <a:t> care se </a:t>
            </a:r>
            <a:r>
              <a:rPr lang="en-US" dirty="0" err="1" smtClean="0"/>
              <a:t>consuma</a:t>
            </a:r>
            <a:r>
              <a:rPr lang="en-US" dirty="0" smtClean="0"/>
              <a:t> crude</a:t>
            </a:r>
          </a:p>
          <a:p>
            <a:r>
              <a:rPr lang="en-US" dirty="0" err="1" smtClean="0"/>
              <a:t>Salubrizarea</a:t>
            </a:r>
            <a:r>
              <a:rPr lang="en-US" dirty="0" smtClean="0"/>
              <a:t> </a:t>
            </a:r>
            <a:r>
              <a:rPr lang="en-US" dirty="0" err="1" smtClean="0"/>
              <a:t>locuintei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a </a:t>
            </a:r>
            <a:r>
              <a:rPr lang="en-US" dirty="0" err="1" smtClean="0"/>
              <a:t>solului</a:t>
            </a:r>
            <a:r>
              <a:rPr lang="en-US" dirty="0" smtClean="0"/>
              <a:t> din </a:t>
            </a:r>
            <a:r>
              <a:rPr lang="en-US" dirty="0" err="1" smtClean="0"/>
              <a:t>apropiere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2154</Words>
  <Application>Microsoft Office PowerPoint</Application>
  <PresentationFormat>Expunere pe ecran (4:3)</PresentationFormat>
  <Paragraphs>159</Paragraphs>
  <Slides>37</Slides>
  <Notes>1</Notes>
  <HiddenSlides>0</HiddenSlides>
  <MMClips>0</MMClips>
  <ScaleCrop>false</ScaleCrop>
  <HeadingPairs>
    <vt:vector size="6" baseType="variant">
      <vt:variant>
        <vt:lpstr>Fonturi utilizate</vt:lpstr>
      </vt:variant>
      <vt:variant>
        <vt:i4>2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37</vt:i4>
      </vt:variant>
    </vt:vector>
  </HeadingPairs>
  <TitlesOfParts>
    <vt:vector size="40" baseType="lpstr">
      <vt:lpstr>Arial</vt:lpstr>
      <vt:lpstr>Calibri</vt:lpstr>
      <vt:lpstr>Office Theme</vt:lpstr>
      <vt:lpstr>ACTIVITATEA ANTIEPIDEMICA IN FOCARUL DE BOLI CU POARTA DE INTRARE DIGESTIVA</vt:lpstr>
      <vt:lpstr>FEBRA TIFOIDA</vt:lpstr>
      <vt:lpstr>Prezentare PowerPoint</vt:lpstr>
      <vt:lpstr>Proces epidemiologic</vt:lpstr>
      <vt:lpstr>Prezentare PowerPoint</vt:lpstr>
      <vt:lpstr>Masuri fata de sursa de infectie- omul bolnav</vt:lpstr>
      <vt:lpstr>Prezentare PowerPoint</vt:lpstr>
      <vt:lpstr>Prezentare PowerPoint</vt:lpstr>
      <vt:lpstr>Masuri fata de calea de transmitere</vt:lpstr>
      <vt:lpstr>Masuri fata de contacti</vt:lpstr>
      <vt:lpstr>DIZENTERIA BACILARA</vt:lpstr>
      <vt:lpstr>Prezentare PowerPoint</vt:lpstr>
      <vt:lpstr>PROCES EPIDEMIOLOGIC</vt:lpstr>
      <vt:lpstr>Prezentare PowerPoint</vt:lpstr>
      <vt:lpstr>MASURI FATA DE SURSA DE INFECTIE</vt:lpstr>
      <vt:lpstr>Prezentare PowerPoint</vt:lpstr>
      <vt:lpstr>Masuri fata de calea de transmitere</vt:lpstr>
      <vt:lpstr>Masuri fata de contacti</vt:lpstr>
      <vt:lpstr>TOXIINFECTII ALIMENTARE</vt:lpstr>
      <vt:lpstr>Definitie si etiologie</vt:lpstr>
      <vt:lpstr>Sursa de infectie</vt:lpstr>
      <vt:lpstr>Cai de transmitere</vt:lpstr>
      <vt:lpstr>Prezentare PowerPoint</vt:lpstr>
      <vt:lpstr>Prezentare PowerPoint</vt:lpstr>
      <vt:lpstr>RECEPTIVITATEA POPULATIEI</vt:lpstr>
      <vt:lpstr>Masuri privind sursa de infectie</vt:lpstr>
      <vt:lpstr>CONTROLUL ALIMENTELOR</vt:lpstr>
      <vt:lpstr>CONDITII DE PASTRARE SI PROTECTIE A ALIMENTELOR</vt:lpstr>
      <vt:lpstr>HEPATITE ACUTE VIRALE</vt:lpstr>
      <vt:lpstr>HEPATITA VIRALA TIP A MASURI FATA DE BOLNAVI</vt:lpstr>
      <vt:lpstr>MASURI FATA DE CAILE DE TRANSMITERE</vt:lpstr>
      <vt:lpstr>Masuri fata de contacti</vt:lpstr>
      <vt:lpstr>HEPATITA VIRALA TIP B MASURI FATA DE BOLNAVI</vt:lpstr>
      <vt:lpstr>Prezentare PowerPoint</vt:lpstr>
      <vt:lpstr>Masuri fata de contacti</vt:lpstr>
      <vt:lpstr>Masuri fata de purtatori</vt:lpstr>
      <vt:lpstr>Masuri fata de calea de transmitere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ACTIVITATEA ANTIEPIDEMICA IN FOCARUL DE BOLI CU POARTA DE INTRARE DIGESTIVA</dc:title>
  <dc:creator>madi</dc:creator>
  <cp:lastModifiedBy>WINDOWS</cp:lastModifiedBy>
  <cp:revision>47</cp:revision>
  <dcterms:created xsi:type="dcterms:W3CDTF">2017-04-19T09:58:51Z</dcterms:created>
  <dcterms:modified xsi:type="dcterms:W3CDTF">2020-11-25T19:42:52Z</dcterms:modified>
</cp:coreProperties>
</file>