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0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1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1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15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2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9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4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2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3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8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3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A1F8-A80D-4952-AE28-D95AA08116D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67DA-64B0-47D5-9F8C-E731F8D03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85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F3A8-D815-4F7F-9273-83847EAAD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20" y="1413769"/>
            <a:ext cx="10804124" cy="3497801"/>
          </a:xfrm>
        </p:spPr>
        <p:txBody>
          <a:bodyPr>
            <a:normAutofit/>
          </a:bodyPr>
          <a:lstStyle/>
          <a:p>
            <a:pPr algn="just"/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Domeniile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competență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Reabilitării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Medicale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definiție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filozofie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Reabilitarea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Medicală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endParaRPr lang="en-GB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EF16F-46E7-451D-B94D-1296F8DF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992731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5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DC6A63-0831-4E44-8280-00030B1E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2858"/>
            <a:ext cx="9905998" cy="1478570"/>
          </a:xfrm>
        </p:spPr>
        <p:txBody>
          <a:bodyPr/>
          <a:lstStyle/>
          <a:p>
            <a:r>
              <a:rPr lang="en-GB" sz="3600" i="1" dirty="0" err="1">
                <a:solidFill>
                  <a:schemeClr val="bg1"/>
                </a:solidFill>
              </a:rPr>
              <a:t>Kinetologia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183D1-7B76-4EE4-B1C4-9403B7A6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04" y="1840054"/>
            <a:ext cx="10426890" cy="374188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Kinetologia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medicală</a:t>
            </a:r>
            <a:r>
              <a:rPr lang="en-GB" sz="3000" dirty="0">
                <a:solidFill>
                  <a:schemeClr val="bg1"/>
                </a:solidFill>
              </a:rPr>
              <a:t> include </a:t>
            </a:r>
            <a:r>
              <a:rPr lang="en-GB" sz="3000" dirty="0" err="1">
                <a:solidFill>
                  <a:schemeClr val="bg1"/>
                </a:solidFill>
              </a:rPr>
              <a:t>în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concepția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actuală</a:t>
            </a:r>
            <a:r>
              <a:rPr lang="en-GB" sz="3000" dirty="0">
                <a:solidFill>
                  <a:schemeClr val="bg1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dirty="0" err="1">
                <a:solidFill>
                  <a:schemeClr val="bg1"/>
                </a:solidFill>
              </a:rPr>
              <a:t>kinetologia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profilactică</a:t>
            </a:r>
            <a:r>
              <a:rPr lang="en-GB" sz="2800" dirty="0">
                <a:solidFill>
                  <a:schemeClr val="bg1"/>
                </a:solidFill>
              </a:rPr>
              <a:t> – </a:t>
            </a:r>
            <a:r>
              <a:rPr lang="en-GB" sz="2800" dirty="0" err="1">
                <a:solidFill>
                  <a:schemeClr val="bg1"/>
                </a:solidFill>
              </a:rPr>
              <a:t>totalitatea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metodelor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mijloacelor</a:t>
            </a:r>
            <a:r>
              <a:rPr lang="en-GB" sz="2800" dirty="0">
                <a:solidFill>
                  <a:schemeClr val="bg1"/>
                </a:solidFill>
              </a:rPr>
              <a:t> care se </a:t>
            </a:r>
            <a:r>
              <a:rPr lang="en-GB" sz="2800" dirty="0" err="1">
                <a:solidFill>
                  <a:schemeClr val="bg1"/>
                </a:solidFill>
              </a:rPr>
              <a:t>adresează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menținerii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întăririi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stării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sănătate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deci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prevenirii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stării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boală</a:t>
            </a:r>
            <a:endParaRPr lang="en-GB" sz="2800" dirty="0">
              <a:solidFill>
                <a:schemeClr val="bg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dirty="0" err="1">
                <a:solidFill>
                  <a:schemeClr val="bg1"/>
                </a:solidFill>
              </a:rPr>
              <a:t>kinetologia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recuperare</a:t>
            </a:r>
            <a:r>
              <a:rPr lang="en-GB" sz="2800" dirty="0">
                <a:solidFill>
                  <a:schemeClr val="bg1"/>
                </a:solidFill>
              </a:rPr>
              <a:t> – se </a:t>
            </a:r>
            <a:r>
              <a:rPr lang="en-GB" sz="2800" dirty="0" err="1">
                <a:solidFill>
                  <a:schemeClr val="bg1"/>
                </a:solidFill>
              </a:rPr>
              <a:t>adresează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unei</a:t>
            </a:r>
            <a:r>
              <a:rPr lang="en-GB" sz="2800" dirty="0">
                <a:solidFill>
                  <a:schemeClr val="bg1"/>
                </a:solidFill>
              </a:rPr>
              <a:t> game </a:t>
            </a:r>
            <a:r>
              <a:rPr lang="en-GB" sz="2800" dirty="0" err="1">
                <a:solidFill>
                  <a:schemeClr val="bg1"/>
                </a:solidFill>
              </a:rPr>
              <a:t>largi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afecțiuni</a:t>
            </a:r>
            <a:r>
              <a:rPr lang="en-GB" sz="2800" dirty="0">
                <a:solidFill>
                  <a:schemeClr val="bg1"/>
                </a:solidFill>
              </a:rPr>
              <a:t>: </a:t>
            </a:r>
            <a:r>
              <a:rPr lang="en-GB" sz="2800" dirty="0" err="1">
                <a:solidFill>
                  <a:schemeClr val="bg1"/>
                </a:solidFill>
              </a:rPr>
              <a:t>locomotorii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cardiovasculare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respiratori</a:t>
            </a:r>
            <a:r>
              <a:rPr lang="ro-RO" sz="2800" dirty="0">
                <a:solidFill>
                  <a:schemeClr val="bg1"/>
                </a:solidFill>
              </a:rPr>
              <a:t>i</a:t>
            </a:r>
            <a:r>
              <a:rPr lang="en-GB" sz="2800" dirty="0">
                <a:solidFill>
                  <a:schemeClr val="bg1"/>
                </a:solidFill>
              </a:rPr>
              <a:t> etc.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dirty="0" err="1">
                <a:solidFill>
                  <a:schemeClr val="bg1"/>
                </a:solidFill>
              </a:rPr>
              <a:t>kinetologia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terapeutică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sau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kinetoterapia</a:t>
            </a:r>
            <a:r>
              <a:rPr lang="en-GB" sz="2800" dirty="0">
                <a:solidFill>
                  <a:schemeClr val="bg1"/>
                </a:solidFill>
              </a:rPr>
              <a:t> – </a:t>
            </a:r>
            <a:r>
              <a:rPr lang="en-GB" sz="2800" dirty="0" err="1">
                <a:solidFill>
                  <a:schemeClr val="bg1"/>
                </a:solidFill>
              </a:rPr>
              <a:t>cuprinde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tehnici</a:t>
            </a:r>
            <a:r>
              <a:rPr lang="en-GB" sz="2800" dirty="0">
                <a:solidFill>
                  <a:schemeClr val="bg1"/>
                </a:solidFill>
              </a:rPr>
              <a:t> care au la </a:t>
            </a:r>
            <a:r>
              <a:rPr lang="en-GB" sz="2800" dirty="0" err="1">
                <a:solidFill>
                  <a:schemeClr val="bg1"/>
                </a:solidFill>
              </a:rPr>
              <a:t>bază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mișcarea</a:t>
            </a:r>
            <a:r>
              <a:rPr lang="en-GB" sz="2800" dirty="0">
                <a:solidFill>
                  <a:schemeClr val="bg1"/>
                </a:solidFill>
              </a:rPr>
              <a:t> sub </a:t>
            </a:r>
            <a:r>
              <a:rPr lang="en-GB" sz="2800" dirty="0" err="1">
                <a:solidFill>
                  <a:schemeClr val="bg1"/>
                </a:solidFill>
              </a:rPr>
              <a:t>toate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formele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ei</a:t>
            </a:r>
            <a:r>
              <a:rPr lang="en-GB" sz="2800" dirty="0">
                <a:solidFill>
                  <a:schemeClr val="bg1"/>
                </a:solidFill>
              </a:rPr>
              <a:t> (</a:t>
            </a:r>
            <a:r>
              <a:rPr lang="en-GB" sz="2800" dirty="0" err="1">
                <a:solidFill>
                  <a:schemeClr val="bg1"/>
                </a:solidFill>
              </a:rPr>
              <a:t>mobilizare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activă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pasivă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exercițiu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</a:t>
            </a:r>
            <a:r>
              <a:rPr lang="en-GB" sz="2800" dirty="0">
                <a:solidFill>
                  <a:schemeClr val="bg1"/>
                </a:solidFill>
              </a:rPr>
              <a:t> etc.)</a:t>
            </a:r>
            <a:r>
              <a:rPr lang="ro-RO" sz="2800" dirty="0">
                <a:solidFill>
                  <a:schemeClr val="bg1"/>
                </a:solidFill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4E63-03D8-4846-A1B5-7873FE5A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05166"/>
            <a:ext cx="10552847" cy="35417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Rezultă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deci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că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vechiul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termen</a:t>
            </a:r>
            <a:r>
              <a:rPr lang="en-GB" sz="2800" dirty="0">
                <a:solidFill>
                  <a:schemeClr val="bg1"/>
                </a:solidFill>
              </a:rPr>
              <a:t> ,,</a:t>
            </a:r>
            <a:r>
              <a:rPr lang="en-GB" sz="2800" dirty="0" err="1">
                <a:solidFill>
                  <a:schemeClr val="bg1"/>
                </a:solidFill>
              </a:rPr>
              <a:t>gimnastică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medicală</a:t>
            </a:r>
            <a:r>
              <a:rPr lang="en-GB" sz="2800" dirty="0">
                <a:solidFill>
                  <a:schemeClr val="bg1"/>
                </a:solidFill>
              </a:rPr>
              <a:t>” </a:t>
            </a:r>
            <a:r>
              <a:rPr lang="en-GB" sz="2800" dirty="0" err="1">
                <a:solidFill>
                  <a:schemeClr val="bg1"/>
                </a:solidFill>
              </a:rPr>
              <a:t>este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mod </a:t>
            </a:r>
            <a:r>
              <a:rPr lang="en-GB" sz="2800" dirty="0" err="1">
                <a:solidFill>
                  <a:schemeClr val="bg1"/>
                </a:solidFill>
              </a:rPr>
              <a:t>eronat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asociat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kinetoterapiei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deoarece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aceasta</a:t>
            </a:r>
            <a:r>
              <a:rPr lang="en-GB" sz="2800" dirty="0">
                <a:solidFill>
                  <a:schemeClr val="bg1"/>
                </a:solidFill>
              </a:rPr>
              <a:t> se </a:t>
            </a:r>
            <a:r>
              <a:rPr lang="en-GB" sz="2800" dirty="0" err="1">
                <a:solidFill>
                  <a:schemeClr val="bg1"/>
                </a:solidFill>
              </a:rPr>
              <a:t>limitează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doar</a:t>
            </a:r>
            <a:r>
              <a:rPr lang="en-GB" sz="2800" dirty="0">
                <a:solidFill>
                  <a:schemeClr val="bg1"/>
                </a:solidFill>
              </a:rPr>
              <a:t> la </a:t>
            </a:r>
            <a:r>
              <a:rPr lang="en-GB" sz="2800" dirty="0" err="1">
                <a:solidFill>
                  <a:schemeClr val="bg1"/>
                </a:solidFill>
              </a:rPr>
              <a:t>exercițiu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bazat</a:t>
            </a:r>
            <a:r>
              <a:rPr lang="en-GB" sz="2800" dirty="0">
                <a:solidFill>
                  <a:schemeClr val="bg1"/>
                </a:solidFill>
              </a:rPr>
              <a:t> pe </a:t>
            </a:r>
            <a:r>
              <a:rPr lang="en-GB" sz="2800" dirty="0" err="1">
                <a:solidFill>
                  <a:schemeClr val="bg1"/>
                </a:solidFill>
              </a:rPr>
              <a:t>funcția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normală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corpului</a:t>
            </a:r>
            <a:r>
              <a:rPr lang="en-GB" sz="2800" dirty="0">
                <a:solidFill>
                  <a:schemeClr val="bg1"/>
                </a:solidFill>
              </a:rPr>
              <a:t>, pe </a:t>
            </a:r>
            <a:r>
              <a:rPr lang="en-GB" sz="2800" dirty="0" err="1">
                <a:solidFill>
                  <a:schemeClr val="bg1"/>
                </a:solidFill>
              </a:rPr>
              <a:t>modelul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atitudinii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mișcărilor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fiziologice</a:t>
            </a:r>
            <a:r>
              <a:rPr lang="en-GB" sz="2800" dirty="0">
                <a:solidFill>
                  <a:schemeClr val="bg1"/>
                </a:solidFill>
              </a:rPr>
              <a:t>, pe </a:t>
            </a:r>
            <a:r>
              <a:rPr lang="en-GB" sz="2800" dirty="0" err="1">
                <a:solidFill>
                  <a:schemeClr val="bg1"/>
                </a:solidFill>
              </a:rPr>
              <a:t>când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kinetoterapia</a:t>
            </a:r>
            <a:r>
              <a:rPr lang="en-GB" sz="2800" dirty="0">
                <a:solidFill>
                  <a:schemeClr val="bg1"/>
                </a:solidFill>
              </a:rPr>
              <a:t> are un </a:t>
            </a:r>
            <a:r>
              <a:rPr lang="en-GB" sz="2800" dirty="0" err="1">
                <a:solidFill>
                  <a:schemeClr val="bg1"/>
                </a:solidFill>
              </a:rPr>
              <a:t>spectru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competențe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activități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mult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mai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larg</a:t>
            </a:r>
            <a:r>
              <a:rPr lang="en-GB" sz="2800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5" name="Picture 4" descr="A picture containing person, indoor, table, person&#10;&#10;Description automatically generated">
            <a:extLst>
              <a:ext uri="{FF2B5EF4-FFF2-40B4-BE49-F238E27FC236}">
                <a16:creationId xmlns:a16="http://schemas.microsoft.com/office/drawing/2014/main" id="{CF430702-3E28-4CCF-B9E9-F1C786767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2866030"/>
            <a:ext cx="6660107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42E2-556C-4A5A-977F-6E5820F6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60" y="136476"/>
            <a:ext cx="9905998" cy="1218325"/>
          </a:xfrm>
        </p:spPr>
        <p:txBody>
          <a:bodyPr/>
          <a:lstStyle/>
          <a:p>
            <a:r>
              <a:rPr lang="en-GB" i="1" dirty="0" err="1">
                <a:solidFill>
                  <a:schemeClr val="bg1"/>
                </a:solidFill>
              </a:rPr>
              <a:t>Terapia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Ocupațională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0465-38AD-42FD-B3F8-36D96FF6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117" y="1115631"/>
            <a:ext cx="9905999" cy="35417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Ergoterapia</a:t>
            </a:r>
            <a:r>
              <a:rPr lang="en-GB" sz="2800" dirty="0">
                <a:solidFill>
                  <a:schemeClr val="bg1"/>
                </a:solidFill>
              </a:rPr>
              <a:t> - ,,</a:t>
            </a:r>
            <a:r>
              <a:rPr lang="en-GB" sz="2800" dirty="0" err="1">
                <a:solidFill>
                  <a:schemeClr val="bg1"/>
                </a:solidFill>
              </a:rPr>
              <a:t>ergos</a:t>
            </a:r>
            <a:r>
              <a:rPr lang="en-GB" sz="2800" dirty="0">
                <a:solidFill>
                  <a:schemeClr val="bg1"/>
                </a:solidFill>
              </a:rPr>
              <a:t>” – </a:t>
            </a:r>
            <a:r>
              <a:rPr lang="en-GB" sz="2800" dirty="0" err="1">
                <a:solidFill>
                  <a:schemeClr val="bg1"/>
                </a:solidFill>
              </a:rPr>
              <a:t>greaca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veche</a:t>
            </a:r>
            <a:r>
              <a:rPr lang="en-GB" sz="2800" dirty="0">
                <a:solidFill>
                  <a:schemeClr val="bg1"/>
                </a:solidFill>
              </a:rPr>
              <a:t> = </a:t>
            </a:r>
            <a:r>
              <a:rPr lang="en-GB" sz="2800" dirty="0" err="1">
                <a:solidFill>
                  <a:schemeClr val="bg1"/>
                </a:solidFill>
              </a:rPr>
              <a:t>terapie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prin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muncă</a:t>
            </a:r>
            <a:endParaRPr lang="en-GB" sz="28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Este conform </a:t>
            </a:r>
            <a:r>
              <a:rPr lang="en-GB" sz="2800" dirty="0" err="1">
                <a:solidFill>
                  <a:schemeClr val="bg1"/>
                </a:solidFill>
              </a:rPr>
              <a:t>definiției</a:t>
            </a:r>
            <a:r>
              <a:rPr lang="en-GB" sz="2800" dirty="0">
                <a:solidFill>
                  <a:schemeClr val="bg1"/>
                </a:solidFill>
              </a:rPr>
              <a:t> formulate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2008 de American Occupational Therapy Association, forma de </a:t>
            </a:r>
            <a:r>
              <a:rPr lang="en-GB" sz="2800" dirty="0" err="1">
                <a:solidFill>
                  <a:schemeClr val="bg1"/>
                </a:solidFill>
              </a:rPr>
              <a:t>tratament</a:t>
            </a:r>
            <a:r>
              <a:rPr lang="en-GB" sz="2800" dirty="0">
                <a:solidFill>
                  <a:schemeClr val="bg1"/>
                </a:solidFill>
              </a:rPr>
              <a:t> care </a:t>
            </a:r>
            <a:r>
              <a:rPr lang="en-GB" sz="2800" dirty="0" err="1">
                <a:solidFill>
                  <a:schemeClr val="bg1"/>
                </a:solidFill>
              </a:rPr>
              <a:t>folosește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activități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metode</a:t>
            </a:r>
            <a:r>
              <a:rPr lang="en-GB" sz="2800" dirty="0">
                <a:solidFill>
                  <a:schemeClr val="bg1"/>
                </a:solidFill>
              </a:rPr>
              <a:t> specific</a:t>
            </a:r>
            <a:r>
              <a:rPr lang="ro-RO" sz="2800" dirty="0">
                <a:solidFill>
                  <a:schemeClr val="bg1"/>
                </a:solidFill>
              </a:rPr>
              <a:t>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pentru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dezvolta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ameliora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sau</a:t>
            </a:r>
            <a:r>
              <a:rPr lang="en-GB" sz="2800" dirty="0">
                <a:solidFill>
                  <a:schemeClr val="bg1"/>
                </a:solidFill>
              </a:rPr>
              <a:t> reface </a:t>
            </a:r>
            <a:r>
              <a:rPr lang="en-GB" sz="2800" dirty="0" err="1">
                <a:solidFill>
                  <a:schemeClr val="bg1"/>
                </a:solidFill>
              </a:rPr>
              <a:t>capacitatea</a:t>
            </a:r>
            <a:r>
              <a:rPr lang="en-GB" sz="2800" dirty="0">
                <a:solidFill>
                  <a:schemeClr val="bg1"/>
                </a:solidFill>
              </a:rPr>
              <a:t> de a </a:t>
            </a:r>
            <a:r>
              <a:rPr lang="en-GB" sz="2800" dirty="0" err="1">
                <a:solidFill>
                  <a:schemeClr val="bg1"/>
                </a:solidFill>
              </a:rPr>
              <a:t>desfășura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activitățile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necesare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vieții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individului</a:t>
            </a:r>
            <a:r>
              <a:rPr lang="en-GB" sz="2800" dirty="0">
                <a:solidFill>
                  <a:schemeClr val="bg1"/>
                </a:solidFill>
              </a:rPr>
              <a:t>, de a </a:t>
            </a:r>
            <a:r>
              <a:rPr lang="en-GB" sz="2800" dirty="0" err="1">
                <a:solidFill>
                  <a:schemeClr val="bg1"/>
                </a:solidFill>
              </a:rPr>
              <a:t>compensa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disfuncții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de a </a:t>
            </a:r>
            <a:r>
              <a:rPr lang="en-GB" sz="2800" dirty="0" err="1">
                <a:solidFill>
                  <a:schemeClr val="bg1"/>
                </a:solidFill>
              </a:rPr>
              <a:t>limita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deficiențe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fizice</a:t>
            </a:r>
            <a:r>
              <a:rPr lang="en-GB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5" name="Picture 4" descr="A person sitting at a table with a birthday cake&#10;&#10;Description automatically generated">
            <a:extLst>
              <a:ext uri="{FF2B5EF4-FFF2-40B4-BE49-F238E27FC236}">
                <a16:creationId xmlns:a16="http://schemas.microsoft.com/office/drawing/2014/main" id="{45BE41ED-C22C-49F3-B517-77DC32B24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98" y="4474576"/>
            <a:ext cx="4221423" cy="21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BB24-414A-4CEC-8E6F-2F4455FF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1821"/>
            <a:ext cx="9926922" cy="489954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Alături</a:t>
            </a:r>
            <a:r>
              <a:rPr lang="en-GB" sz="4000" dirty="0">
                <a:solidFill>
                  <a:schemeClr val="bg1"/>
                </a:solidFill>
              </a:rPr>
              <a:t> de </a:t>
            </a:r>
            <a:r>
              <a:rPr lang="en-GB" sz="4000" dirty="0" err="1">
                <a:solidFill>
                  <a:schemeClr val="bg1"/>
                </a:solidFill>
              </a:rPr>
              <a:t>kinetologie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terapia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ocupațională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reprezintă</a:t>
            </a:r>
            <a:r>
              <a:rPr lang="en-GB" sz="4000" dirty="0">
                <a:solidFill>
                  <a:schemeClr val="bg1"/>
                </a:solidFill>
              </a:rPr>
              <a:t> o </a:t>
            </a:r>
            <a:r>
              <a:rPr lang="en-GB" sz="4000" dirty="0" err="1">
                <a:solidFill>
                  <a:schemeClr val="bg1"/>
                </a:solidFill>
              </a:rPr>
              <a:t>metodă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activă</a:t>
            </a:r>
            <a:r>
              <a:rPr lang="en-GB" sz="4000" dirty="0">
                <a:solidFill>
                  <a:schemeClr val="bg1"/>
                </a:solidFill>
              </a:rPr>
              <a:t> de </a:t>
            </a:r>
            <a:r>
              <a:rPr lang="en-GB" sz="4000" dirty="0" err="1">
                <a:solidFill>
                  <a:schemeClr val="bg1"/>
                </a:solidFill>
              </a:rPr>
              <a:t>recuperare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fizică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și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psihologică</a:t>
            </a:r>
            <a:r>
              <a:rPr lang="en-GB" sz="4000" dirty="0">
                <a:solidFill>
                  <a:schemeClr val="bg1"/>
                </a:solidFill>
              </a:rPr>
              <a:t> care </a:t>
            </a:r>
            <a:r>
              <a:rPr lang="en-GB" sz="4000" dirty="0" err="1">
                <a:solidFill>
                  <a:schemeClr val="bg1"/>
                </a:solidFill>
              </a:rPr>
              <a:t>urmărește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adaptarea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persoanei</a:t>
            </a:r>
            <a:r>
              <a:rPr lang="en-GB" sz="4000" dirty="0">
                <a:solidFill>
                  <a:schemeClr val="bg1"/>
                </a:solidFill>
              </a:rPr>
              <a:t> cu </a:t>
            </a:r>
            <a:r>
              <a:rPr lang="en-GB" sz="4000" dirty="0" err="1">
                <a:solidFill>
                  <a:schemeClr val="bg1"/>
                </a:solidFill>
              </a:rPr>
              <a:t>dizabilități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căutând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toate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mijloacele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pentru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conservarea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funcțională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locomotorie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și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pentru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obținerea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unei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maxime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independențe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în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viață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cotidiană</a:t>
            </a:r>
            <a:r>
              <a:rPr lang="en-GB" sz="4000" dirty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Principiul</a:t>
            </a:r>
            <a:r>
              <a:rPr lang="en-GB" sz="4000" dirty="0">
                <a:solidFill>
                  <a:schemeClr val="bg1"/>
                </a:solidFill>
              </a:rPr>
              <a:t> de </a:t>
            </a:r>
            <a:r>
              <a:rPr lang="en-GB" sz="4000" dirty="0" err="1">
                <a:solidFill>
                  <a:schemeClr val="bg1"/>
                </a:solidFill>
              </a:rPr>
              <a:t>bază</a:t>
            </a:r>
            <a:r>
              <a:rPr lang="en-GB" sz="4000" dirty="0">
                <a:solidFill>
                  <a:schemeClr val="bg1"/>
                </a:solidFill>
              </a:rPr>
              <a:t> al </a:t>
            </a:r>
            <a:r>
              <a:rPr lang="en-GB" sz="4000" dirty="0" err="1">
                <a:solidFill>
                  <a:schemeClr val="bg1"/>
                </a:solidFill>
              </a:rPr>
              <a:t>terapiei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ocupaționale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îl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constituie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mobilizarea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concentrarea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atenției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bolnavului</a:t>
            </a:r>
            <a:r>
              <a:rPr lang="en-GB" sz="4000" dirty="0">
                <a:solidFill>
                  <a:schemeClr val="bg1"/>
                </a:solidFill>
              </a:rPr>
              <a:t> pe o </a:t>
            </a:r>
            <a:r>
              <a:rPr lang="en-GB" sz="4000" dirty="0" err="1">
                <a:solidFill>
                  <a:schemeClr val="bg1"/>
                </a:solidFill>
              </a:rPr>
              <a:t>activitate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normală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atrăgătoare</a:t>
            </a:r>
            <a:r>
              <a:rPr lang="en-GB" sz="4000" dirty="0">
                <a:solidFill>
                  <a:schemeClr val="bg1"/>
                </a:solidFill>
              </a:rPr>
              <a:t> din </a:t>
            </a:r>
            <a:r>
              <a:rPr lang="en-GB" sz="4000" dirty="0" err="1">
                <a:solidFill>
                  <a:schemeClr val="bg1"/>
                </a:solidFill>
              </a:rPr>
              <a:t>punct</a:t>
            </a:r>
            <a:r>
              <a:rPr lang="en-GB" sz="4000" dirty="0">
                <a:solidFill>
                  <a:schemeClr val="bg1"/>
                </a:solidFill>
              </a:rPr>
              <a:t> de </a:t>
            </a:r>
            <a:r>
              <a:rPr lang="en-GB" sz="4000" dirty="0" err="1">
                <a:solidFill>
                  <a:schemeClr val="bg1"/>
                </a:solidFill>
              </a:rPr>
              <a:t>vedere</a:t>
            </a:r>
            <a:r>
              <a:rPr lang="en-GB" sz="4000" dirty="0">
                <a:solidFill>
                  <a:schemeClr val="bg1"/>
                </a:solidFill>
              </a:rPr>
              <a:t> somatic, </a:t>
            </a:r>
            <a:r>
              <a:rPr lang="en-GB" sz="4000" dirty="0" err="1">
                <a:solidFill>
                  <a:schemeClr val="bg1"/>
                </a:solidFill>
              </a:rPr>
              <a:t>psihic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sau</a:t>
            </a:r>
            <a:r>
              <a:rPr lang="en-GB" sz="4000" dirty="0">
                <a:solidFill>
                  <a:schemeClr val="bg1"/>
                </a:solidFill>
              </a:rPr>
              <a:t> mental, </a:t>
            </a:r>
            <a:r>
              <a:rPr lang="en-GB" sz="4000" dirty="0" err="1">
                <a:solidFill>
                  <a:schemeClr val="bg1"/>
                </a:solidFill>
              </a:rPr>
              <a:t>iar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obiectivele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esențiale</a:t>
            </a:r>
            <a:r>
              <a:rPr lang="en-GB" sz="4000" dirty="0">
                <a:solidFill>
                  <a:schemeClr val="bg1"/>
                </a:solidFill>
              </a:rPr>
              <a:t> sunt </a:t>
            </a:r>
            <a:r>
              <a:rPr lang="en-GB" sz="4000" dirty="0" err="1">
                <a:solidFill>
                  <a:schemeClr val="bg1"/>
                </a:solidFill>
              </a:rPr>
              <a:t>educarea</a:t>
            </a:r>
            <a:r>
              <a:rPr lang="en-GB" sz="4000" dirty="0">
                <a:solidFill>
                  <a:schemeClr val="bg1"/>
                </a:solidFill>
              </a:rPr>
              <a:t>/</a:t>
            </a:r>
            <a:r>
              <a:rPr lang="en-GB" sz="4000" dirty="0" err="1">
                <a:solidFill>
                  <a:schemeClr val="bg1"/>
                </a:solidFill>
              </a:rPr>
              <a:t>reeducarea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senzorială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psihosomatică</a:t>
            </a:r>
            <a:r>
              <a:rPr lang="en-GB" sz="4000" dirty="0">
                <a:solidFill>
                  <a:schemeClr val="bg1"/>
                </a:solidFill>
              </a:rPr>
              <a:t>, </a:t>
            </a:r>
            <a:r>
              <a:rPr lang="en-GB" sz="4000" dirty="0" err="1">
                <a:solidFill>
                  <a:schemeClr val="bg1"/>
                </a:solidFill>
              </a:rPr>
              <a:t>recuperarea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statusului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profesional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și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readaptarea</a:t>
            </a:r>
            <a:r>
              <a:rPr lang="en-GB" sz="3600" dirty="0">
                <a:solidFill>
                  <a:schemeClr val="bg1"/>
                </a:solidFill>
              </a:rPr>
              <a:t> socio-</a:t>
            </a:r>
            <a:r>
              <a:rPr lang="en-GB" sz="3600" dirty="0" err="1">
                <a:solidFill>
                  <a:schemeClr val="bg1"/>
                </a:solidFill>
              </a:rPr>
              <a:t>profesională</a:t>
            </a:r>
            <a:r>
              <a:rPr lang="en-GB" sz="3600" dirty="0">
                <a:solidFill>
                  <a:schemeClr val="bg1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81874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BE3A-AA18-48B8-871E-0C9DEEE5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5" y="356270"/>
            <a:ext cx="5683155" cy="614546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bg1"/>
                </a:solidFill>
              </a:rPr>
              <a:t> Din </a:t>
            </a:r>
            <a:r>
              <a:rPr lang="en-GB" sz="3000" dirty="0" err="1">
                <a:solidFill>
                  <a:schemeClr val="bg1"/>
                </a:solidFill>
              </a:rPr>
              <a:t>cele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prezentate</a:t>
            </a:r>
            <a:r>
              <a:rPr lang="en-GB" sz="3000" dirty="0">
                <a:solidFill>
                  <a:schemeClr val="bg1"/>
                </a:solidFill>
              </a:rPr>
              <a:t> anterior, </a:t>
            </a:r>
            <a:r>
              <a:rPr lang="en-GB" sz="3000" dirty="0" err="1">
                <a:solidFill>
                  <a:schemeClr val="bg1"/>
                </a:solidFill>
              </a:rPr>
              <a:t>rezultă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asistenț</a:t>
            </a:r>
            <a:r>
              <a:rPr lang="ro-RO" sz="3000" dirty="0">
                <a:solidFill>
                  <a:schemeClr val="bg1"/>
                </a:solidFill>
              </a:rPr>
              <a:t>a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medicală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completă</a:t>
            </a:r>
            <a:r>
              <a:rPr lang="en-GB" sz="3000" dirty="0">
                <a:solidFill>
                  <a:schemeClr val="bg1"/>
                </a:solidFill>
              </a:rPr>
              <a:t> (</a:t>
            </a:r>
            <a:r>
              <a:rPr lang="en-GB" sz="3000" dirty="0" err="1">
                <a:solidFill>
                  <a:schemeClr val="bg1"/>
                </a:solidFill>
              </a:rPr>
              <a:t>terapeutică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și</a:t>
            </a:r>
            <a:r>
              <a:rPr lang="en-GB" sz="3000" dirty="0">
                <a:solidFill>
                  <a:schemeClr val="bg1"/>
                </a:solidFill>
              </a:rPr>
              <a:t> de </a:t>
            </a:r>
            <a:r>
              <a:rPr lang="en-GB" sz="3000" dirty="0" err="1">
                <a:solidFill>
                  <a:schemeClr val="bg1"/>
                </a:solidFill>
              </a:rPr>
              <a:t>recuperare</a:t>
            </a:r>
            <a:r>
              <a:rPr lang="en-GB" sz="3000" dirty="0">
                <a:solidFill>
                  <a:schemeClr val="bg1"/>
                </a:solidFill>
              </a:rPr>
              <a:t>) a </a:t>
            </a:r>
            <a:r>
              <a:rPr lang="en-GB" sz="3000" dirty="0" err="1">
                <a:solidFill>
                  <a:schemeClr val="bg1"/>
                </a:solidFill>
              </a:rPr>
              <a:t>unui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pacient</a:t>
            </a:r>
            <a:r>
              <a:rPr lang="en-GB" sz="3000" dirty="0">
                <a:solidFill>
                  <a:schemeClr val="bg1"/>
                </a:solidFill>
              </a:rPr>
              <a:t> cu </a:t>
            </a:r>
            <a:r>
              <a:rPr lang="en-GB" sz="3000" dirty="0" err="1">
                <a:solidFill>
                  <a:schemeClr val="bg1"/>
                </a:solidFill>
              </a:rPr>
              <a:t>dizabilitate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trebuie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asigurată</a:t>
            </a:r>
            <a:r>
              <a:rPr lang="en-GB" sz="3000" dirty="0">
                <a:solidFill>
                  <a:schemeClr val="bg1"/>
                </a:solidFill>
              </a:rPr>
              <a:t> de o </a:t>
            </a:r>
            <a:r>
              <a:rPr lang="en-GB" sz="3000" dirty="0" err="1">
                <a:solidFill>
                  <a:schemeClr val="bg1"/>
                </a:solidFill>
              </a:rPr>
              <a:t>echipă</a:t>
            </a:r>
            <a:r>
              <a:rPr lang="en-GB" sz="3000" dirty="0">
                <a:solidFill>
                  <a:schemeClr val="bg1"/>
                </a:solidFill>
              </a:rPr>
              <a:t> medical</a:t>
            </a:r>
            <a:r>
              <a:rPr lang="ro-RO" sz="3000" dirty="0">
                <a:solidFill>
                  <a:schemeClr val="bg1"/>
                </a:solidFill>
              </a:rPr>
              <a:t>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multidisciplinară</a:t>
            </a:r>
            <a:r>
              <a:rPr lang="en-GB" sz="3000" dirty="0">
                <a:solidFill>
                  <a:schemeClr val="bg1"/>
                </a:solidFill>
              </a:rPr>
              <a:t>.</a:t>
            </a:r>
            <a:endParaRPr lang="ro-RO" sz="3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3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Acești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bolnavi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suferă</a:t>
            </a:r>
            <a:r>
              <a:rPr lang="ro-RO" sz="3000" dirty="0">
                <a:solidFill>
                  <a:schemeClr val="bg1"/>
                </a:solidFill>
              </a:rPr>
              <a:t> </a:t>
            </a:r>
            <a:r>
              <a:rPr lang="en-GB" sz="3000" dirty="0">
                <a:solidFill>
                  <a:schemeClr val="bg1"/>
                </a:solidFill>
              </a:rPr>
              <a:t>de </a:t>
            </a:r>
            <a:r>
              <a:rPr lang="en-GB" sz="3000" dirty="0" err="1">
                <a:solidFill>
                  <a:schemeClr val="bg1"/>
                </a:solidFill>
              </a:rPr>
              <a:t>obicei</a:t>
            </a:r>
            <a:r>
              <a:rPr lang="en-GB" sz="3000" dirty="0">
                <a:solidFill>
                  <a:schemeClr val="bg1"/>
                </a:solidFill>
              </a:rPr>
              <a:t> de o </a:t>
            </a:r>
            <a:r>
              <a:rPr lang="en-GB" sz="3000" dirty="0" err="1">
                <a:solidFill>
                  <a:schemeClr val="bg1"/>
                </a:solidFill>
              </a:rPr>
              <a:t>patologie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complexă</a:t>
            </a:r>
            <a:r>
              <a:rPr lang="en-GB" sz="3000" dirty="0">
                <a:solidFill>
                  <a:schemeClr val="bg1"/>
                </a:solidFill>
              </a:rPr>
              <a:t> care </a:t>
            </a:r>
            <a:r>
              <a:rPr lang="en-GB" sz="3000" dirty="0" err="1">
                <a:solidFill>
                  <a:schemeClr val="bg1"/>
                </a:solidFill>
              </a:rPr>
              <a:t>impune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cooperarea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medicului</a:t>
            </a:r>
            <a:r>
              <a:rPr lang="en-GB" sz="3000" dirty="0">
                <a:solidFill>
                  <a:schemeClr val="bg1"/>
                </a:solidFill>
              </a:rPr>
              <a:t> specialist de </a:t>
            </a:r>
            <a:r>
              <a:rPr lang="en-GB" sz="3000" dirty="0" err="1">
                <a:solidFill>
                  <a:schemeClr val="bg1"/>
                </a:solidFill>
              </a:rPr>
              <a:t>Medicină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Fizică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și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Reabilitare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Medicală</a:t>
            </a:r>
            <a:r>
              <a:rPr lang="en-GB" sz="3000" dirty="0">
                <a:solidFill>
                  <a:schemeClr val="bg1"/>
                </a:solidFill>
              </a:rPr>
              <a:t> cu </a:t>
            </a:r>
            <a:r>
              <a:rPr lang="en-GB" sz="3000" dirty="0" err="1">
                <a:solidFill>
                  <a:schemeClr val="bg1"/>
                </a:solidFill>
              </a:rPr>
              <a:t>medicul</a:t>
            </a:r>
            <a:r>
              <a:rPr lang="en-GB" sz="3000" dirty="0">
                <a:solidFill>
                  <a:schemeClr val="bg1"/>
                </a:solidFill>
              </a:rPr>
              <a:t> internist, </a:t>
            </a:r>
            <a:r>
              <a:rPr lang="en-GB" sz="3000" dirty="0" err="1">
                <a:solidFill>
                  <a:schemeClr val="bg1"/>
                </a:solidFill>
              </a:rPr>
              <a:t>cardiolog</a:t>
            </a:r>
            <a:r>
              <a:rPr lang="en-GB" sz="3000" dirty="0">
                <a:solidFill>
                  <a:schemeClr val="bg1"/>
                </a:solidFill>
              </a:rPr>
              <a:t>, </a:t>
            </a:r>
            <a:r>
              <a:rPr lang="en-GB" sz="3000" dirty="0" err="1">
                <a:solidFill>
                  <a:schemeClr val="bg1"/>
                </a:solidFill>
              </a:rPr>
              <a:t>ortoped</a:t>
            </a:r>
            <a:r>
              <a:rPr lang="en-GB" sz="3000" dirty="0">
                <a:solidFill>
                  <a:schemeClr val="bg1"/>
                </a:solidFill>
              </a:rPr>
              <a:t>, </a:t>
            </a:r>
            <a:r>
              <a:rPr lang="en-GB" sz="3000" dirty="0" err="1">
                <a:solidFill>
                  <a:schemeClr val="bg1"/>
                </a:solidFill>
              </a:rPr>
              <a:t>reumatolog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și</a:t>
            </a:r>
            <a:r>
              <a:rPr lang="en-GB" sz="3000" dirty="0">
                <a:solidFill>
                  <a:schemeClr val="bg1"/>
                </a:solidFill>
              </a:rPr>
              <a:t> de </a:t>
            </a:r>
            <a:r>
              <a:rPr lang="en-GB" sz="3000" dirty="0" err="1">
                <a:solidFill>
                  <a:schemeClr val="bg1"/>
                </a:solidFill>
              </a:rPr>
              <a:t>multe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ori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și</a:t>
            </a:r>
            <a:r>
              <a:rPr lang="en-GB" sz="3000" dirty="0">
                <a:solidFill>
                  <a:schemeClr val="bg1"/>
                </a:solidFill>
              </a:rPr>
              <a:t> a </a:t>
            </a:r>
            <a:r>
              <a:rPr lang="en-GB" sz="3000" dirty="0" err="1">
                <a:solidFill>
                  <a:schemeClr val="bg1"/>
                </a:solidFill>
              </a:rPr>
              <a:t>altor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specialități</a:t>
            </a:r>
            <a:r>
              <a:rPr lang="en-GB" sz="3000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82963-9828-4410-90FA-86129F5C9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1" y="1219816"/>
            <a:ext cx="5456900" cy="36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839B-2419-436C-ACC7-217E497A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22773"/>
            <a:ext cx="9905999" cy="44684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Astfel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sfera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conceptului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recuperare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medicală</a:t>
            </a:r>
            <a:r>
              <a:rPr lang="en-GB" sz="2800" dirty="0">
                <a:solidFill>
                  <a:schemeClr val="bg1"/>
                </a:solidFill>
              </a:rPr>
              <a:t> se </a:t>
            </a:r>
            <a:r>
              <a:rPr lang="en-GB" sz="2800" dirty="0" err="1">
                <a:solidFill>
                  <a:schemeClr val="bg1"/>
                </a:solidFill>
              </a:rPr>
              <a:t>conturează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extrem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vastă</a:t>
            </a:r>
            <a:r>
              <a:rPr lang="en-GB" sz="2800" dirty="0">
                <a:solidFill>
                  <a:schemeClr val="bg1"/>
                </a:solidFill>
              </a:rPr>
              <a:t>, cu multiple </a:t>
            </a:r>
            <a:r>
              <a:rPr lang="en-GB" sz="2800" dirty="0" err="1">
                <a:solidFill>
                  <a:schemeClr val="bg1"/>
                </a:solidFill>
              </a:rPr>
              <a:t>implicații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rezonanțe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sociale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  <a:endParaRPr lang="ro-RO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Indiferent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terminologia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utilizată</a:t>
            </a:r>
            <a:r>
              <a:rPr lang="en-GB" sz="2800" dirty="0">
                <a:solidFill>
                  <a:schemeClr val="bg1"/>
                </a:solidFill>
              </a:rPr>
              <a:t> de-a </a:t>
            </a:r>
            <a:r>
              <a:rPr lang="en-GB" sz="2800" dirty="0" err="1">
                <a:solidFill>
                  <a:schemeClr val="bg1"/>
                </a:solidFill>
              </a:rPr>
              <a:t>lungul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anilor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sau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diferită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diverse </a:t>
            </a:r>
            <a:r>
              <a:rPr lang="en-GB" sz="2800" dirty="0" err="1">
                <a:solidFill>
                  <a:schemeClr val="bg1"/>
                </a:solidFill>
              </a:rPr>
              <a:t>țări</a:t>
            </a:r>
            <a:r>
              <a:rPr lang="en-GB" sz="2800" dirty="0">
                <a:solidFill>
                  <a:schemeClr val="bg1"/>
                </a:solidFill>
              </a:rPr>
              <a:t>  (</a:t>
            </a:r>
            <a:r>
              <a:rPr lang="en-GB" sz="2800" dirty="0" err="1">
                <a:solidFill>
                  <a:schemeClr val="bg1"/>
                </a:solidFill>
              </a:rPr>
              <a:t>recuperare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reabilitare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readaptare</a:t>
            </a:r>
            <a:r>
              <a:rPr lang="en-GB" sz="2800" dirty="0">
                <a:solidFill>
                  <a:schemeClr val="bg1"/>
                </a:solidFill>
              </a:rPr>
              <a:t>), nu </a:t>
            </a:r>
            <a:r>
              <a:rPr lang="en-GB" sz="2800" dirty="0" err="1">
                <a:solidFill>
                  <a:schemeClr val="bg1"/>
                </a:solidFill>
              </a:rPr>
              <a:t>termenul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sine </a:t>
            </a:r>
            <a:r>
              <a:rPr lang="en-GB" sz="2800" dirty="0" err="1">
                <a:solidFill>
                  <a:schemeClr val="bg1"/>
                </a:solidFill>
              </a:rPr>
              <a:t>este</a:t>
            </a:r>
            <a:r>
              <a:rPr lang="en-GB" sz="2800" dirty="0">
                <a:solidFill>
                  <a:schemeClr val="bg1"/>
                </a:solidFill>
              </a:rPr>
              <a:t> important, ci </a:t>
            </a:r>
            <a:r>
              <a:rPr lang="en-GB" sz="2800" dirty="0" err="1">
                <a:solidFill>
                  <a:schemeClr val="bg1"/>
                </a:solidFill>
              </a:rPr>
              <a:t>conținutul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lui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mai</a:t>
            </a:r>
            <a:r>
              <a:rPr lang="en-GB" sz="2800" dirty="0">
                <a:solidFill>
                  <a:schemeClr val="bg1"/>
                </a:solidFill>
              </a:rPr>
              <a:t> ales, </a:t>
            </a:r>
            <a:r>
              <a:rPr lang="en-GB" sz="2800" dirty="0" err="1">
                <a:solidFill>
                  <a:schemeClr val="bg1"/>
                </a:solidFill>
              </a:rPr>
              <a:t>transpunerea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practică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scopurilor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procesului</a:t>
            </a:r>
            <a:r>
              <a:rPr lang="en-GB" sz="2800" dirty="0">
                <a:solidFill>
                  <a:schemeClr val="bg1"/>
                </a:solidFill>
              </a:rPr>
              <a:t> respective.    </a:t>
            </a:r>
          </a:p>
        </p:txBody>
      </p:sp>
    </p:spTree>
    <p:extLst>
      <p:ext uri="{BB962C8B-B14F-4D97-AF65-F5344CB8AC3E}">
        <p14:creationId xmlns:p14="http://schemas.microsoft.com/office/powerpoint/2010/main" val="274672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4430-4C85-4669-85EF-1AB7276C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54331"/>
            <a:ext cx="9905999" cy="37493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Dacă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acceptăm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termenul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reabilitare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pentru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procesul</a:t>
            </a:r>
            <a:r>
              <a:rPr lang="en-GB" sz="2800" dirty="0">
                <a:solidFill>
                  <a:schemeClr val="bg1"/>
                </a:solidFill>
              </a:rPr>
              <a:t> general la care am </a:t>
            </a:r>
            <a:r>
              <a:rPr lang="en-GB" sz="2800" dirty="0" err="1">
                <a:solidFill>
                  <a:schemeClr val="bg1"/>
                </a:solidFill>
              </a:rPr>
              <a:t>făcut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referire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cunoscând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acum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scopurile</a:t>
            </a:r>
            <a:r>
              <a:rPr lang="en-GB" sz="2800" dirty="0">
                <a:solidFill>
                  <a:schemeClr val="bg1"/>
                </a:solidFill>
              </a:rPr>
              <a:t> finale ale </a:t>
            </a:r>
            <a:r>
              <a:rPr lang="en-GB" sz="2800" dirty="0" err="1">
                <a:solidFill>
                  <a:schemeClr val="bg1"/>
                </a:solidFill>
              </a:rPr>
              <a:t>acestui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proces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putem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accepta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subsidiar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termenii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recuperare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readaptare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psihică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educare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sau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reeducare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profesională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readaptare</a:t>
            </a:r>
            <a:r>
              <a:rPr lang="en-GB" sz="2800" dirty="0">
                <a:solidFill>
                  <a:schemeClr val="bg1"/>
                </a:solidFill>
              </a:rPr>
              <a:t> social</a:t>
            </a:r>
            <a:r>
              <a:rPr lang="ro-RO" sz="2800" dirty="0">
                <a:solidFill>
                  <a:schemeClr val="bg1"/>
                </a:solidFill>
              </a:rPr>
              <a:t>ă</a:t>
            </a:r>
            <a:r>
              <a:rPr lang="en-GB" sz="2800" dirty="0">
                <a:solidFill>
                  <a:schemeClr val="bg1"/>
                </a:solidFill>
              </a:rPr>
              <a:t> ca </a:t>
            </a:r>
            <a:r>
              <a:rPr lang="en-GB" sz="2800" dirty="0" err="1">
                <a:solidFill>
                  <a:schemeClr val="bg1"/>
                </a:solidFill>
              </a:rPr>
              <a:t>părți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componente</a:t>
            </a:r>
            <a:r>
              <a:rPr lang="en-GB" sz="2800" dirty="0">
                <a:solidFill>
                  <a:schemeClr val="bg1"/>
                </a:solidFill>
              </a:rPr>
              <a:t> care </a:t>
            </a:r>
            <a:r>
              <a:rPr lang="en-GB" sz="2800" dirty="0" err="1">
                <a:solidFill>
                  <a:schemeClr val="bg1"/>
                </a:solidFill>
              </a:rPr>
              <a:t>definesc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ansamblul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Medicinei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Reabilitării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9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655E-6821-474D-9FC3-32D2043F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4" y="1580226"/>
            <a:ext cx="10488118" cy="362209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Etimologic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cuvântul</a:t>
            </a:r>
            <a:r>
              <a:rPr lang="en-GB" sz="2800" dirty="0">
                <a:solidFill>
                  <a:schemeClr val="bg1"/>
                </a:solidFill>
              </a:rPr>
              <a:t> ,,</a:t>
            </a:r>
            <a:r>
              <a:rPr lang="en-GB" sz="2800" dirty="0" err="1">
                <a:solidFill>
                  <a:schemeClr val="bg1"/>
                </a:solidFill>
              </a:rPr>
              <a:t>reabilitare</a:t>
            </a:r>
            <a:r>
              <a:rPr lang="en-GB" sz="2800" dirty="0">
                <a:solidFill>
                  <a:schemeClr val="bg1"/>
                </a:solidFill>
              </a:rPr>
              <a:t>” </a:t>
            </a:r>
            <a:r>
              <a:rPr lang="en-GB" sz="2800" dirty="0" err="1">
                <a:solidFill>
                  <a:schemeClr val="bg1"/>
                </a:solidFill>
              </a:rPr>
              <a:t>provine</a:t>
            </a:r>
            <a:r>
              <a:rPr lang="en-GB" sz="2800" dirty="0">
                <a:solidFill>
                  <a:schemeClr val="bg1"/>
                </a:solidFill>
              </a:rPr>
              <a:t> din </a:t>
            </a:r>
            <a:r>
              <a:rPr lang="en-GB" sz="2800" dirty="0" err="1">
                <a:solidFill>
                  <a:schemeClr val="bg1"/>
                </a:solidFill>
              </a:rPr>
              <a:t>latină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unde</a:t>
            </a:r>
            <a:r>
              <a:rPr lang="en-GB" sz="2800" dirty="0">
                <a:solidFill>
                  <a:schemeClr val="bg1"/>
                </a:solidFill>
              </a:rPr>
              <a:t> ,,</a:t>
            </a:r>
            <a:r>
              <a:rPr lang="en-GB" sz="2800" dirty="0" err="1">
                <a:solidFill>
                  <a:schemeClr val="bg1"/>
                </a:solidFill>
              </a:rPr>
              <a:t>habilitas</a:t>
            </a:r>
            <a:r>
              <a:rPr lang="en-GB" sz="2800" dirty="0">
                <a:solidFill>
                  <a:schemeClr val="bg1"/>
                </a:solidFill>
              </a:rPr>
              <a:t>, -</a:t>
            </a:r>
            <a:r>
              <a:rPr lang="en-GB" sz="2800" dirty="0" err="1">
                <a:solidFill>
                  <a:schemeClr val="bg1"/>
                </a:solidFill>
              </a:rPr>
              <a:t>atis</a:t>
            </a:r>
            <a:r>
              <a:rPr lang="en-GB" sz="2800" dirty="0">
                <a:solidFill>
                  <a:schemeClr val="bg1"/>
                </a:solidFill>
              </a:rPr>
              <a:t>” </a:t>
            </a:r>
            <a:r>
              <a:rPr lang="en-GB" sz="2800" dirty="0" err="1">
                <a:solidFill>
                  <a:schemeClr val="bg1"/>
                </a:solidFill>
              </a:rPr>
              <a:t>înseamnă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abilitate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dexteritate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Abilitatea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este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calitate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psihosomatică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esențială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indispensabilă</a:t>
            </a:r>
            <a:r>
              <a:rPr lang="en-GB" sz="2800" dirty="0">
                <a:solidFill>
                  <a:schemeClr val="bg1"/>
                </a:solidFill>
              </a:rPr>
              <a:t>, care </a:t>
            </a:r>
            <a:r>
              <a:rPr lang="en-GB" sz="2800" dirty="0" err="1">
                <a:solidFill>
                  <a:schemeClr val="bg1"/>
                </a:solidFill>
              </a:rPr>
              <a:t>permite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individului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să</a:t>
            </a:r>
            <a:r>
              <a:rPr lang="en-GB" sz="2800" dirty="0">
                <a:solidFill>
                  <a:schemeClr val="bg1"/>
                </a:solidFill>
              </a:rPr>
              <a:t> se </a:t>
            </a:r>
            <a:r>
              <a:rPr lang="en-GB" sz="2800" dirty="0" err="1">
                <a:solidFill>
                  <a:schemeClr val="bg1"/>
                </a:solidFill>
              </a:rPr>
              <a:t>adapteze</a:t>
            </a:r>
            <a:r>
              <a:rPr lang="en-GB" sz="2800" dirty="0">
                <a:solidFill>
                  <a:schemeClr val="bg1"/>
                </a:solidFill>
              </a:rPr>
              <a:t> la </a:t>
            </a:r>
            <a:r>
              <a:rPr lang="en-GB" sz="2800" dirty="0" err="1">
                <a:solidFill>
                  <a:schemeClr val="bg1"/>
                </a:solidFill>
              </a:rPr>
              <a:t>condițiile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mediului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care </a:t>
            </a:r>
            <a:r>
              <a:rPr lang="en-GB" sz="2800" dirty="0" err="1">
                <a:solidFill>
                  <a:schemeClr val="bg1"/>
                </a:solidFill>
              </a:rPr>
              <a:t>trăieșțe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să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devine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util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societății</a:t>
            </a:r>
            <a:r>
              <a:rPr lang="en-GB" sz="2800" dirty="0">
                <a:solidFill>
                  <a:schemeClr val="bg1"/>
                </a:solidFill>
              </a:rPr>
              <a:t> din care face </a:t>
            </a:r>
            <a:r>
              <a:rPr lang="en-GB" sz="2800" dirty="0" err="1">
                <a:solidFill>
                  <a:schemeClr val="bg1"/>
                </a:solidFill>
              </a:rPr>
              <a:t>parte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obțină</a:t>
            </a:r>
            <a:r>
              <a:rPr lang="en-GB" sz="2800" dirty="0">
                <a:solidFill>
                  <a:schemeClr val="bg1"/>
                </a:solidFill>
              </a:rPr>
              <a:t> un minimum </a:t>
            </a:r>
            <a:r>
              <a:rPr lang="en-GB" sz="2800" dirty="0" err="1">
                <a:solidFill>
                  <a:schemeClr val="bg1"/>
                </a:solidFill>
              </a:rPr>
              <a:t>necesar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confort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existențial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89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53079-70EB-423F-9264-9D3BF9480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51751"/>
            <a:ext cx="9905999" cy="41636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 OMS </a:t>
            </a:r>
            <a:r>
              <a:rPr lang="en-GB" sz="2800" dirty="0" err="1">
                <a:solidFill>
                  <a:schemeClr val="bg1"/>
                </a:solidFill>
              </a:rPr>
              <a:t>definește</a:t>
            </a:r>
            <a:r>
              <a:rPr lang="en-GB" sz="2800" dirty="0">
                <a:solidFill>
                  <a:schemeClr val="bg1"/>
                </a:solidFill>
              </a:rPr>
              <a:t> ,,</a:t>
            </a:r>
            <a:r>
              <a:rPr lang="en-GB" sz="2800" dirty="0" err="1">
                <a:solidFill>
                  <a:schemeClr val="bg1"/>
                </a:solidFill>
              </a:rPr>
              <a:t>reabilitarea</a:t>
            </a:r>
            <a:r>
              <a:rPr lang="en-GB" sz="2800" dirty="0">
                <a:solidFill>
                  <a:schemeClr val="bg1"/>
                </a:solidFill>
              </a:rPr>
              <a:t>” ca </a:t>
            </a:r>
            <a:r>
              <a:rPr lang="en-GB" sz="2800" dirty="0" err="1">
                <a:solidFill>
                  <a:schemeClr val="bg1"/>
                </a:solidFill>
              </a:rPr>
              <a:t>fiind</a:t>
            </a:r>
            <a:r>
              <a:rPr lang="en-GB" sz="2800" dirty="0">
                <a:solidFill>
                  <a:schemeClr val="bg1"/>
                </a:solidFill>
              </a:rPr>
              <a:t> o </a:t>
            </a:r>
            <a:r>
              <a:rPr lang="en-GB" sz="2800" dirty="0" err="1">
                <a:solidFill>
                  <a:schemeClr val="bg1"/>
                </a:solidFill>
              </a:rPr>
              <a:t>activitate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complexă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medicală</a:t>
            </a:r>
            <a:r>
              <a:rPr lang="en-GB" sz="2800" dirty="0">
                <a:solidFill>
                  <a:schemeClr val="bg1"/>
                </a:solidFill>
              </a:rPr>
              <a:t>, socio-</a:t>
            </a:r>
            <a:r>
              <a:rPr lang="en-GB" sz="2800" dirty="0" err="1">
                <a:solidFill>
                  <a:schemeClr val="bg1"/>
                </a:solidFill>
              </a:rPr>
              <a:t>profesională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emoțională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prin</a:t>
            </a:r>
            <a:r>
              <a:rPr lang="en-GB" sz="2800" dirty="0">
                <a:solidFill>
                  <a:schemeClr val="bg1"/>
                </a:solidFill>
              </a:rPr>
              <a:t> care se </a:t>
            </a:r>
            <a:r>
              <a:rPr lang="en-GB" sz="2800" dirty="0" err="1">
                <a:solidFill>
                  <a:schemeClr val="bg1"/>
                </a:solidFill>
              </a:rPr>
              <a:t>urmăreșțe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restabilirea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capacității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funcționale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pierdută</a:t>
            </a:r>
            <a:r>
              <a:rPr lang="en-GB" sz="2800" dirty="0">
                <a:solidFill>
                  <a:schemeClr val="bg1"/>
                </a:solidFill>
              </a:rPr>
              <a:t> de un </a:t>
            </a:r>
            <a:r>
              <a:rPr lang="en-GB" sz="2800" dirty="0" err="1">
                <a:solidFill>
                  <a:schemeClr val="bg1"/>
                </a:solidFill>
              </a:rPr>
              <a:t>individ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mod congenital </a:t>
            </a:r>
            <a:r>
              <a:rPr lang="en-GB" sz="2800" dirty="0" err="1">
                <a:solidFill>
                  <a:schemeClr val="bg1"/>
                </a:solidFill>
              </a:rPr>
              <a:t>sau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urma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unor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accidente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traumatisme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sau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boli</a:t>
            </a:r>
            <a:r>
              <a:rPr lang="en-GB" sz="2800" dirty="0">
                <a:solidFill>
                  <a:schemeClr val="bg1"/>
                </a:solidFill>
              </a:rPr>
              <a:t>, precum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dezvoltarea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unor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mecanisme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compensatorii</a:t>
            </a:r>
            <a:r>
              <a:rPr lang="en-GB" sz="2800" dirty="0">
                <a:solidFill>
                  <a:schemeClr val="bg1"/>
                </a:solidFill>
              </a:rPr>
              <a:t> care </a:t>
            </a:r>
            <a:r>
              <a:rPr lang="en-GB" sz="2800" dirty="0" err="1">
                <a:solidFill>
                  <a:schemeClr val="bg1"/>
                </a:solidFill>
              </a:rPr>
              <a:t>să</a:t>
            </a:r>
            <a:r>
              <a:rPr lang="en-GB" sz="2800" dirty="0">
                <a:solidFill>
                  <a:schemeClr val="bg1"/>
                </a:solidFill>
              </a:rPr>
              <a:t>-i </a:t>
            </a:r>
            <a:r>
              <a:rPr lang="en-GB" sz="2800" dirty="0" err="1">
                <a:solidFill>
                  <a:schemeClr val="bg1"/>
                </a:solidFill>
              </a:rPr>
              <a:t>asigure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acestuia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posibilitatea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autoîngrijire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capacitatea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muncă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de a </a:t>
            </a:r>
            <a:r>
              <a:rPr lang="en-GB" sz="2800" dirty="0" err="1">
                <a:solidFill>
                  <a:schemeClr val="bg1"/>
                </a:solidFill>
              </a:rPr>
              <a:t>avea</a:t>
            </a:r>
            <a:r>
              <a:rPr lang="en-GB" sz="2800" dirty="0">
                <a:solidFill>
                  <a:schemeClr val="bg1"/>
                </a:solidFill>
              </a:rPr>
              <a:t> o </a:t>
            </a:r>
            <a:r>
              <a:rPr lang="en-GB" sz="2800" dirty="0" err="1">
                <a:solidFill>
                  <a:schemeClr val="bg1"/>
                </a:solidFill>
              </a:rPr>
              <a:t>viață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activă</a:t>
            </a:r>
            <a:r>
              <a:rPr lang="en-GB" sz="2800" dirty="0">
                <a:solidFill>
                  <a:schemeClr val="bg1"/>
                </a:solidFill>
              </a:rPr>
              <a:t> din </a:t>
            </a:r>
            <a:r>
              <a:rPr lang="en-GB" sz="2800" dirty="0" err="1">
                <a:solidFill>
                  <a:schemeClr val="bg1"/>
                </a:solidFill>
              </a:rPr>
              <a:t>punct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vedere</a:t>
            </a:r>
            <a:r>
              <a:rPr lang="en-GB" sz="2800" dirty="0">
                <a:solidFill>
                  <a:schemeClr val="bg1"/>
                </a:solidFill>
              </a:rPr>
              <a:t> economic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social. 	</a:t>
            </a:r>
          </a:p>
        </p:txBody>
      </p:sp>
    </p:spTree>
    <p:extLst>
      <p:ext uri="{BB962C8B-B14F-4D97-AF65-F5344CB8AC3E}">
        <p14:creationId xmlns:p14="http://schemas.microsoft.com/office/powerpoint/2010/main" val="427728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752A-2EF3-4470-9FA0-151A16F4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00" y="621437"/>
            <a:ext cx="10289422" cy="586814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i="1" dirty="0" err="1">
                <a:solidFill>
                  <a:schemeClr val="bg1"/>
                </a:solidFill>
              </a:rPr>
              <a:t>Medicina</a:t>
            </a:r>
            <a:r>
              <a:rPr lang="en-GB" sz="3300" i="1" dirty="0">
                <a:solidFill>
                  <a:schemeClr val="bg1"/>
                </a:solidFill>
              </a:rPr>
              <a:t> </a:t>
            </a:r>
            <a:r>
              <a:rPr lang="en-GB" sz="3300" i="1" dirty="0" err="1">
                <a:solidFill>
                  <a:schemeClr val="bg1"/>
                </a:solidFill>
              </a:rPr>
              <a:t>fizică</a:t>
            </a:r>
            <a:r>
              <a:rPr lang="en-GB" sz="3300" i="1" dirty="0">
                <a:solidFill>
                  <a:schemeClr val="bg1"/>
                </a:solidFill>
              </a:rPr>
              <a:t> </a:t>
            </a:r>
            <a:r>
              <a:rPr lang="en-GB" sz="3300" i="1" dirty="0" err="1">
                <a:solidFill>
                  <a:schemeClr val="bg1"/>
                </a:solidFill>
              </a:rPr>
              <a:t>și</a:t>
            </a:r>
            <a:r>
              <a:rPr lang="en-GB" sz="3300" i="1" dirty="0">
                <a:solidFill>
                  <a:schemeClr val="bg1"/>
                </a:solidFill>
              </a:rPr>
              <a:t> </a:t>
            </a:r>
            <a:r>
              <a:rPr lang="en-GB" sz="3300" i="1" dirty="0" err="1">
                <a:solidFill>
                  <a:schemeClr val="bg1"/>
                </a:solidFill>
              </a:rPr>
              <a:t>Reabilitarea</a:t>
            </a:r>
            <a:r>
              <a:rPr lang="en-GB" sz="3300" i="1" dirty="0">
                <a:solidFill>
                  <a:schemeClr val="bg1"/>
                </a:solidFill>
              </a:rPr>
              <a:t> </a:t>
            </a:r>
            <a:r>
              <a:rPr lang="en-GB" sz="3300" i="1" dirty="0" err="1">
                <a:solidFill>
                  <a:schemeClr val="bg1"/>
                </a:solidFill>
              </a:rPr>
              <a:t>Medicală</a:t>
            </a:r>
            <a:r>
              <a:rPr lang="en-GB" sz="3300" i="1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este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specialitatea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medicală</a:t>
            </a:r>
            <a:r>
              <a:rPr lang="en-GB" sz="3300" dirty="0">
                <a:solidFill>
                  <a:schemeClr val="bg1"/>
                </a:solidFill>
              </a:rPr>
              <a:t> care se </a:t>
            </a:r>
            <a:r>
              <a:rPr lang="en-GB" sz="3300" dirty="0" err="1">
                <a:solidFill>
                  <a:schemeClr val="bg1"/>
                </a:solidFill>
              </a:rPr>
              <a:t>ocupă</a:t>
            </a:r>
            <a:r>
              <a:rPr lang="en-GB" sz="3300" dirty="0">
                <a:solidFill>
                  <a:schemeClr val="bg1"/>
                </a:solidFill>
              </a:rPr>
              <a:t> cu </a:t>
            </a:r>
            <a:r>
              <a:rPr lang="en-GB" sz="3300" dirty="0" err="1">
                <a:solidFill>
                  <a:schemeClr val="bg1"/>
                </a:solidFill>
              </a:rPr>
              <a:t>diagnosticul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și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tratamentul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acestor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bolnavi</a:t>
            </a:r>
            <a:r>
              <a:rPr lang="en-GB" sz="3000" dirty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Prin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metode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fizicale</a:t>
            </a:r>
            <a:r>
              <a:rPr lang="en-GB" sz="3300" dirty="0">
                <a:solidFill>
                  <a:schemeClr val="bg1"/>
                </a:solidFill>
              </a:rPr>
              <a:t> diverse: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electroterapie</a:t>
            </a:r>
            <a:endParaRPr lang="en-GB" sz="2800" dirty="0">
              <a:solidFill>
                <a:schemeClr val="bg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kinetoterapie</a:t>
            </a:r>
            <a:endParaRPr lang="en-GB" sz="2800" dirty="0">
              <a:solidFill>
                <a:schemeClr val="bg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masaj</a:t>
            </a:r>
            <a:r>
              <a:rPr lang="en-GB" sz="2800" dirty="0">
                <a:solidFill>
                  <a:schemeClr val="bg1"/>
                </a:solidFill>
              </a:rPr>
              <a:t> medical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hidrotermoterapie</a:t>
            </a:r>
            <a:r>
              <a:rPr lang="en-GB" sz="2400" dirty="0">
                <a:solidFill>
                  <a:schemeClr val="bg1"/>
                </a:solidFill>
              </a:rPr>
              <a:t>		</a:t>
            </a:r>
          </a:p>
          <a:p>
            <a:pPr marL="0" indent="0" algn="just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33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3300" dirty="0">
                <a:solidFill>
                  <a:schemeClr val="bg1"/>
                </a:solidFill>
              </a:rPr>
              <a:t>Se </a:t>
            </a:r>
            <a:r>
              <a:rPr lang="en-GB" sz="3300" dirty="0" err="1">
                <a:solidFill>
                  <a:schemeClr val="bg1"/>
                </a:solidFill>
              </a:rPr>
              <a:t>încearcă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recuperarea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capacităților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funcționale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și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locomotorii</a:t>
            </a:r>
            <a:r>
              <a:rPr lang="en-GB" sz="3300" dirty="0">
                <a:solidFill>
                  <a:schemeClr val="bg1"/>
                </a:solidFill>
              </a:rPr>
              <a:t> care </a:t>
            </a:r>
            <a:r>
              <a:rPr lang="en-GB" sz="3300" dirty="0" err="1">
                <a:solidFill>
                  <a:schemeClr val="bg1"/>
                </a:solidFill>
              </a:rPr>
              <a:t>să</a:t>
            </a:r>
            <a:r>
              <a:rPr lang="en-GB" sz="3300" dirty="0">
                <a:solidFill>
                  <a:schemeClr val="bg1"/>
                </a:solidFill>
              </a:rPr>
              <a:t> le </a:t>
            </a:r>
            <a:r>
              <a:rPr lang="en-GB" sz="3300" dirty="0" err="1">
                <a:solidFill>
                  <a:schemeClr val="bg1"/>
                </a:solidFill>
              </a:rPr>
              <a:t>asigure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reinserția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socială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și</a:t>
            </a:r>
            <a:r>
              <a:rPr lang="en-GB" sz="3300" dirty="0">
                <a:solidFill>
                  <a:schemeClr val="bg1"/>
                </a:solidFill>
              </a:rPr>
              <a:t> </a:t>
            </a:r>
            <a:r>
              <a:rPr lang="en-GB" sz="3300" dirty="0" err="1">
                <a:solidFill>
                  <a:schemeClr val="bg1"/>
                </a:solidFill>
              </a:rPr>
              <a:t>profesională</a:t>
            </a:r>
            <a:r>
              <a:rPr lang="en-GB" sz="3300" dirty="0">
                <a:solidFill>
                  <a:schemeClr val="bg1"/>
                </a:solidFill>
              </a:rPr>
              <a:t>    </a:t>
            </a:r>
            <a:r>
              <a:rPr lang="en-GB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8DC4F79B-AE71-492F-BFDC-F677B555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13" y="1677880"/>
            <a:ext cx="6397841" cy="3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ABD8-F045-4286-BC54-733657E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08" y="1569961"/>
            <a:ext cx="7440613" cy="32239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>
                <a:solidFill>
                  <a:schemeClr val="bg1"/>
                </a:solidFill>
              </a:rPr>
              <a:t>Terminologia </a:t>
            </a:r>
            <a:r>
              <a:rPr lang="en-GB" sz="2800" dirty="0">
                <a:solidFill>
                  <a:schemeClr val="bg1"/>
                </a:solidFill>
              </a:rPr>
              <a:t>de </a:t>
            </a:r>
            <a:r>
              <a:rPr lang="en-GB" sz="2800" i="1" dirty="0" err="1">
                <a:solidFill>
                  <a:schemeClr val="bg1"/>
                </a:solidFill>
              </a:rPr>
              <a:t>Balneologie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definește</a:t>
            </a:r>
            <a:r>
              <a:rPr lang="en-GB" sz="2800" dirty="0">
                <a:solidFill>
                  <a:schemeClr val="bg1"/>
                </a:solidFill>
              </a:rPr>
              <a:t> o </a:t>
            </a:r>
            <a:r>
              <a:rPr lang="en-GB" sz="2800" dirty="0" err="1">
                <a:solidFill>
                  <a:schemeClr val="bg1"/>
                </a:solidFill>
              </a:rPr>
              <a:t>ramură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acestei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specialități</a:t>
            </a:r>
            <a:r>
              <a:rPr lang="en-GB" sz="2800" dirty="0">
                <a:solidFill>
                  <a:schemeClr val="bg1"/>
                </a:solidFill>
              </a:rPr>
              <a:t>, fie separate, fie </a:t>
            </a:r>
            <a:r>
              <a:rPr lang="en-GB" sz="2800" dirty="0" err="1">
                <a:solidFill>
                  <a:schemeClr val="bg1"/>
                </a:solidFill>
              </a:rPr>
              <a:t>alături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Medicina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Reabilitarea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Medicală</a:t>
            </a:r>
            <a:r>
              <a:rPr lang="en-GB" sz="2800" dirty="0">
                <a:solidFill>
                  <a:schemeClr val="bg1"/>
                </a:solidFill>
              </a:rPr>
              <a:t> care se </a:t>
            </a:r>
            <a:r>
              <a:rPr lang="en-GB" sz="2800" dirty="0" err="1">
                <a:solidFill>
                  <a:schemeClr val="bg1"/>
                </a:solidFill>
              </a:rPr>
              <a:t>ocupă</a:t>
            </a:r>
            <a:r>
              <a:rPr lang="en-GB" sz="2800" dirty="0">
                <a:solidFill>
                  <a:schemeClr val="bg1"/>
                </a:solidFill>
              </a:rPr>
              <a:t> cu </a:t>
            </a:r>
            <a:r>
              <a:rPr lang="en-GB" sz="2800" dirty="0" err="1">
                <a:solidFill>
                  <a:schemeClr val="bg1"/>
                </a:solidFill>
              </a:rPr>
              <a:t>studiul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apelor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minerale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potențialul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balnear</a:t>
            </a:r>
            <a:r>
              <a:rPr lang="en-GB" sz="2800" dirty="0">
                <a:solidFill>
                  <a:schemeClr val="bg1"/>
                </a:solidFill>
              </a:rPr>
              <a:t> al </a:t>
            </a:r>
            <a:r>
              <a:rPr lang="en-GB" sz="2800" dirty="0" err="1">
                <a:solidFill>
                  <a:schemeClr val="bg1"/>
                </a:solidFill>
              </a:rPr>
              <a:t>țării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noastre</a:t>
            </a:r>
            <a:r>
              <a:rPr lang="en-GB" sz="2800" dirty="0">
                <a:solidFill>
                  <a:schemeClr val="bg1"/>
                </a:solidFill>
              </a:rPr>
              <a:t> al </a:t>
            </a:r>
            <a:r>
              <a:rPr lang="en-GB" sz="2800" dirty="0" err="1">
                <a:solidFill>
                  <a:schemeClr val="bg1"/>
                </a:solidFill>
              </a:rPr>
              <a:t>cărui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efect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benefic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recuperarea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bolnavilor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este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binecunoscut</a:t>
            </a:r>
            <a:r>
              <a:rPr lang="en-GB" sz="2800" dirty="0">
                <a:solidFill>
                  <a:schemeClr val="bg1"/>
                </a:solidFill>
              </a:rPr>
              <a:t>.  </a:t>
            </a:r>
            <a:r>
              <a:rPr lang="en-GB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Picture 3" descr="A picture containing grass, sitting, food, standing&#10;&#10;Description automatically generated">
            <a:extLst>
              <a:ext uri="{FF2B5EF4-FFF2-40B4-BE49-F238E27FC236}">
                <a16:creationId xmlns:a16="http://schemas.microsoft.com/office/drawing/2014/main" id="{D7042708-8162-4F73-972D-E5C460728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19" y="3960000"/>
            <a:ext cx="3900181" cy="2597749"/>
          </a:xfrm>
          <a:prstGeom prst="rect">
            <a:avLst/>
          </a:prstGeom>
        </p:spPr>
      </p:pic>
      <p:pic>
        <p:nvPicPr>
          <p:cNvPr id="6" name="Picture 5" descr="A picture containing water, standing, person, elephant&#10;&#10;Description automatically generated">
            <a:extLst>
              <a:ext uri="{FF2B5EF4-FFF2-40B4-BE49-F238E27FC236}">
                <a16:creationId xmlns:a16="http://schemas.microsoft.com/office/drawing/2014/main" id="{04B2450A-CF89-4E4E-BC99-7CBBABB2C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21" y="-1"/>
            <a:ext cx="3969380" cy="2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9E2D-01A1-4B5D-9ED5-2E28D428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62" y="820737"/>
            <a:ext cx="9905999" cy="35417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bg1"/>
                </a:solidFill>
              </a:rPr>
              <a:t>Originile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moderne</a:t>
            </a:r>
            <a:r>
              <a:rPr lang="en-GB" sz="2800" dirty="0">
                <a:solidFill>
                  <a:schemeClr val="bg1"/>
                </a:solidFill>
              </a:rPr>
              <a:t> ale </a:t>
            </a:r>
            <a:r>
              <a:rPr lang="en-GB" sz="2800" dirty="0" err="1">
                <a:solidFill>
                  <a:schemeClr val="bg1"/>
                </a:solidFill>
              </a:rPr>
              <a:t>reabilitării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medicale</a:t>
            </a:r>
            <a:r>
              <a:rPr lang="en-GB" sz="2800" dirty="0">
                <a:solidFill>
                  <a:schemeClr val="bg1"/>
                </a:solidFill>
              </a:rPr>
              <a:t> se </a:t>
            </a:r>
            <a:r>
              <a:rPr lang="en-GB" sz="2800" dirty="0" err="1">
                <a:solidFill>
                  <a:schemeClr val="bg1"/>
                </a:solidFill>
              </a:rPr>
              <a:t>situează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abia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secolul</a:t>
            </a:r>
            <a:r>
              <a:rPr lang="en-GB" sz="2800" dirty="0">
                <a:solidFill>
                  <a:schemeClr val="bg1"/>
                </a:solidFill>
              </a:rPr>
              <a:t> al XIX-lea </a:t>
            </a:r>
            <a:r>
              <a:rPr lang="en-GB" sz="2800" dirty="0" err="1">
                <a:solidFill>
                  <a:schemeClr val="bg1"/>
                </a:solidFill>
              </a:rPr>
              <a:t>când</a:t>
            </a:r>
            <a:r>
              <a:rPr lang="en-GB" sz="2800" dirty="0">
                <a:solidFill>
                  <a:schemeClr val="bg1"/>
                </a:solidFill>
              </a:rPr>
              <a:t> a </a:t>
            </a:r>
            <a:r>
              <a:rPr lang="en-GB" sz="2800" dirty="0" err="1">
                <a:solidFill>
                  <a:schemeClr val="bg1"/>
                </a:solidFill>
              </a:rPr>
              <a:t>început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utilizarea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agenților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scop</a:t>
            </a:r>
            <a:r>
              <a:rPr lang="en-GB" sz="2800" dirty="0">
                <a:solidFill>
                  <a:schemeClr val="bg1"/>
                </a:solidFill>
              </a:rPr>
              <a:t> medical (</a:t>
            </a:r>
            <a:r>
              <a:rPr lang="en-GB" sz="2800" dirty="0" err="1">
                <a:solidFill>
                  <a:schemeClr val="bg1"/>
                </a:solidFill>
              </a:rPr>
              <a:t>diatermia</a:t>
            </a:r>
            <a:r>
              <a:rPr lang="en-GB" sz="28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5" name="Picture 4" descr="A picture containing bicycle, outdoor, building, photo&#10;&#10;Description automatically generated">
            <a:extLst>
              <a:ext uri="{FF2B5EF4-FFF2-40B4-BE49-F238E27FC236}">
                <a16:creationId xmlns:a16="http://schemas.microsoft.com/office/drawing/2014/main" id="{9AAEEB07-81EA-4263-8FA3-392B69DC5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162" y="2702258"/>
            <a:ext cx="3011556" cy="3581902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03012281-C6C0-437D-91AC-1E51EF007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1744" y="2238233"/>
            <a:ext cx="2029094" cy="42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49B49-636E-4DAA-A219-60AC682B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4" y="1361720"/>
            <a:ext cx="10177400" cy="4071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bg1"/>
                </a:solidFill>
              </a:rPr>
              <a:t>La </a:t>
            </a:r>
            <a:r>
              <a:rPr lang="en-GB" sz="3200" dirty="0" err="1">
                <a:solidFill>
                  <a:schemeClr val="bg1"/>
                </a:solidFill>
              </a:rPr>
              <a:t>noi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în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țară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denumirea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inițială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fost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Balneofizioterapia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denumire</a:t>
            </a:r>
            <a:r>
              <a:rPr lang="en-GB" sz="3200" dirty="0">
                <a:solidFill>
                  <a:schemeClr val="bg1"/>
                </a:solidFill>
              </a:rPr>
              <a:t> care </a:t>
            </a:r>
            <a:r>
              <a:rPr lang="en-GB" sz="3200" dirty="0" err="1">
                <a:solidFill>
                  <a:schemeClr val="bg1"/>
                </a:solidFill>
              </a:rPr>
              <a:t>indică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importanță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factorilor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naturali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în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recuperarea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acestor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bolnavi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după</a:t>
            </a:r>
            <a:r>
              <a:rPr lang="en-GB" sz="3200" dirty="0">
                <a:solidFill>
                  <a:schemeClr val="bg1"/>
                </a:solidFill>
              </a:rPr>
              <a:t> care s-a </a:t>
            </a:r>
            <a:r>
              <a:rPr lang="en-GB" sz="3200" err="1">
                <a:solidFill>
                  <a:schemeClr val="bg1"/>
                </a:solidFill>
              </a:rPr>
              <a:t>schimbat</a:t>
            </a:r>
            <a:r>
              <a:rPr lang="en-GB" sz="3200">
                <a:solidFill>
                  <a:schemeClr val="bg1"/>
                </a:solidFill>
              </a:rPr>
              <a:t> periodic. 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9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C6EED-2EE1-475F-8A9B-41D1078C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6039"/>
            <a:ext cx="9905999" cy="441516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>
                <a:solidFill>
                  <a:schemeClr val="bg1"/>
                </a:solidFill>
              </a:rPr>
              <a:t>S-a </a:t>
            </a:r>
            <a:r>
              <a:rPr lang="en-GB" sz="2800" dirty="0" err="1">
                <a:solidFill>
                  <a:schemeClr val="bg1"/>
                </a:solidFill>
              </a:rPr>
              <a:t>simțit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nevoia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introducerii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unei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noi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noțiuni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aceea</a:t>
            </a:r>
            <a:r>
              <a:rPr lang="en-GB" sz="2800" dirty="0">
                <a:solidFill>
                  <a:schemeClr val="bg1"/>
                </a:solidFill>
              </a:rPr>
              <a:t> de “</a:t>
            </a:r>
            <a:r>
              <a:rPr lang="en-GB" sz="2800" dirty="0" err="1">
                <a:solidFill>
                  <a:schemeClr val="bg1"/>
                </a:solidFill>
              </a:rPr>
              <a:t>medicină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fizică</a:t>
            </a:r>
            <a:r>
              <a:rPr lang="en-GB" sz="2800" dirty="0">
                <a:solidFill>
                  <a:schemeClr val="bg1"/>
                </a:solidFill>
              </a:rPr>
              <a:t>” care </a:t>
            </a:r>
            <a:r>
              <a:rPr lang="en-GB" sz="2800" dirty="0" err="1">
                <a:solidFill>
                  <a:schemeClr val="bg1"/>
                </a:solidFill>
              </a:rPr>
              <a:t>înglobează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totalitatea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mijloacelor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fizice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utilizate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scopul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recuperării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medicale</a:t>
            </a:r>
            <a:r>
              <a:rPr lang="en-GB" sz="2800" dirty="0">
                <a:solidFill>
                  <a:schemeClr val="bg1"/>
                </a:solidFill>
              </a:rPr>
              <a:t>: </a:t>
            </a:r>
            <a:endParaRPr lang="ro-RO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 err="1">
                <a:solidFill>
                  <a:schemeClr val="bg1"/>
                </a:solidFill>
              </a:rPr>
              <a:t>Cura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balneară</a:t>
            </a:r>
            <a:r>
              <a:rPr lang="en-GB" sz="2400" dirty="0">
                <a:solidFill>
                  <a:schemeClr val="bg1"/>
                </a:solidFill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 err="1">
                <a:solidFill>
                  <a:schemeClr val="bg1"/>
                </a:solidFill>
              </a:rPr>
              <a:t>Crenoterapia</a:t>
            </a:r>
            <a:r>
              <a:rPr lang="en-GB" sz="2400" dirty="0">
                <a:solidFill>
                  <a:schemeClr val="bg1"/>
                </a:solidFill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 err="1">
                <a:solidFill>
                  <a:schemeClr val="bg1"/>
                </a:solidFill>
              </a:rPr>
              <a:t>Masajul</a:t>
            </a:r>
            <a:r>
              <a:rPr lang="en-GB" sz="2400" dirty="0">
                <a:solidFill>
                  <a:schemeClr val="bg1"/>
                </a:solidFill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 err="1">
                <a:solidFill>
                  <a:schemeClr val="bg1"/>
                </a:solidFill>
              </a:rPr>
              <a:t>Gimnastica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medicală</a:t>
            </a:r>
            <a:r>
              <a:rPr lang="en-GB" sz="2400" dirty="0">
                <a:solidFill>
                  <a:schemeClr val="bg1"/>
                </a:solidFill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 err="1">
                <a:solidFill>
                  <a:schemeClr val="bg1"/>
                </a:solidFill>
              </a:rPr>
              <a:t>Terapia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ocupațională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9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C7E9-287D-4E6B-885F-E62E6D7F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6" y="375108"/>
            <a:ext cx="10809027" cy="354171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Terapia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prin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mișcare</a:t>
            </a:r>
            <a:r>
              <a:rPr lang="en-GB" sz="2800" dirty="0">
                <a:solidFill>
                  <a:schemeClr val="bg1"/>
                </a:solidFill>
              </a:rPr>
              <a:t>, ca </a:t>
            </a:r>
            <a:r>
              <a:rPr lang="en-GB" sz="2800" dirty="0" err="1">
                <a:solidFill>
                  <a:schemeClr val="bg1"/>
                </a:solidFill>
              </a:rPr>
              <a:t>orice</a:t>
            </a:r>
            <a:r>
              <a:rPr lang="en-GB" sz="2800" dirty="0">
                <a:solidFill>
                  <a:schemeClr val="bg1"/>
                </a:solidFill>
              </a:rPr>
              <a:t> alt factor </a:t>
            </a:r>
            <a:r>
              <a:rPr lang="en-GB" sz="2800" dirty="0" err="1">
                <a:solidFill>
                  <a:schemeClr val="bg1"/>
                </a:solidFill>
              </a:rPr>
              <a:t>terapeutic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aparține</a:t>
            </a:r>
            <a:r>
              <a:rPr lang="en-GB" sz="2800" dirty="0">
                <a:solidFill>
                  <a:schemeClr val="bg1"/>
                </a:solidFill>
              </a:rPr>
              <a:t> de </a:t>
            </a:r>
            <a:r>
              <a:rPr lang="en-GB" sz="2800" dirty="0" err="1">
                <a:solidFill>
                  <a:schemeClr val="bg1"/>
                </a:solidFill>
              </a:rPr>
              <a:t>drept</a:t>
            </a:r>
            <a:r>
              <a:rPr lang="en-GB" sz="2800" dirty="0">
                <a:solidFill>
                  <a:schemeClr val="bg1"/>
                </a:solidFill>
              </a:rPr>
              <a:t> medicine </a:t>
            </a:r>
            <a:r>
              <a:rPr lang="en-GB" sz="2800" dirty="0" err="1">
                <a:solidFill>
                  <a:schemeClr val="bg1"/>
                </a:solidFill>
              </a:rPr>
              <a:t>fizice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reabilitării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medicale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Kinetologia</a:t>
            </a:r>
            <a:r>
              <a:rPr lang="en-GB" sz="2800" dirty="0">
                <a:solidFill>
                  <a:schemeClr val="bg1"/>
                </a:solidFill>
              </a:rPr>
              <a:t> = </a:t>
            </a:r>
            <a:r>
              <a:rPr lang="en-GB" sz="2800" dirty="0" err="1">
                <a:solidFill>
                  <a:schemeClr val="bg1"/>
                </a:solidFill>
              </a:rPr>
              <a:t>știință</a:t>
            </a:r>
            <a:r>
              <a:rPr lang="en-GB" sz="2800" dirty="0">
                <a:solidFill>
                  <a:schemeClr val="bg1"/>
                </a:solidFill>
              </a:rPr>
              <a:t> care se </a:t>
            </a:r>
            <a:r>
              <a:rPr lang="en-GB" sz="2800" dirty="0" err="1">
                <a:solidFill>
                  <a:schemeClr val="bg1"/>
                </a:solidFill>
              </a:rPr>
              <a:t>ocupă</a:t>
            </a:r>
            <a:r>
              <a:rPr lang="en-GB" sz="2800" dirty="0">
                <a:solidFill>
                  <a:schemeClr val="bg1"/>
                </a:solidFill>
              </a:rPr>
              <a:t> cu </a:t>
            </a:r>
            <a:r>
              <a:rPr lang="en-GB" sz="2800" dirty="0" err="1">
                <a:solidFill>
                  <a:schemeClr val="bg1"/>
                </a:solidFill>
              </a:rPr>
              <a:t>studiul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mișcă</a:t>
            </a:r>
            <a:r>
              <a:rPr lang="ro-RO" sz="2800" dirty="0">
                <a:solidFill>
                  <a:schemeClr val="bg1"/>
                </a:solidFill>
              </a:rPr>
              <a:t>r</a:t>
            </a:r>
            <a:r>
              <a:rPr lang="en-GB" sz="2800" dirty="0">
                <a:solidFill>
                  <a:schemeClr val="bg1"/>
                </a:solidFill>
              </a:rPr>
              <a:t>ii </a:t>
            </a:r>
            <a:r>
              <a:rPr lang="en-GB" sz="2800" dirty="0" err="1">
                <a:solidFill>
                  <a:schemeClr val="bg1"/>
                </a:solidFill>
              </a:rPr>
              <a:t>organismelor</a:t>
            </a:r>
            <a:r>
              <a:rPr lang="en-GB" sz="2800" dirty="0">
                <a:solidFill>
                  <a:schemeClr val="bg1"/>
                </a:solidFill>
              </a:rPr>
              <a:t> vii.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Kinetologia</a:t>
            </a:r>
            <a:r>
              <a:rPr lang="en-GB" sz="2800" dirty="0">
                <a:solidFill>
                  <a:schemeClr val="bg1"/>
                </a:solidFill>
              </a:rPr>
              <a:t> medical</a:t>
            </a:r>
            <a:r>
              <a:rPr lang="ro-RO" sz="2800" dirty="0">
                <a:solidFill>
                  <a:schemeClr val="bg1"/>
                </a:solidFill>
              </a:rPr>
              <a:t>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studiază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mecanismele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neuromusculare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articulare</a:t>
            </a:r>
            <a:r>
              <a:rPr lang="en-GB" sz="2800" dirty="0">
                <a:solidFill>
                  <a:schemeClr val="bg1"/>
                </a:solidFill>
              </a:rPr>
              <a:t> care </a:t>
            </a:r>
            <a:r>
              <a:rPr lang="en-GB" sz="2800" dirty="0" err="1">
                <a:solidFill>
                  <a:schemeClr val="bg1"/>
                </a:solidFill>
              </a:rPr>
              <a:t>asigură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individului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activitățile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motrice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normale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și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încearcă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să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corecteze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mecanismele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neuromusculoarticulare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deficitare</a:t>
            </a:r>
            <a:r>
              <a:rPr lang="en-GB" sz="2800" dirty="0">
                <a:solidFill>
                  <a:schemeClr val="bg1"/>
                </a:solidFill>
              </a:rPr>
              <a:t>.   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534C4991-52C0-4745-B60E-5E79CE8B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73" y="3790950"/>
            <a:ext cx="867325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253</TotalTime>
  <Words>876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Tw Cen MT</vt:lpstr>
      <vt:lpstr>Wingdings</vt:lpstr>
      <vt:lpstr>Circuit</vt:lpstr>
      <vt:lpstr>Domeniile de competență ale Reabilitării Medicale: definiție, filozofie, obiective, metodologie, Reabilitarea Medicală în România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Kinetologia</vt:lpstr>
      <vt:lpstr>PowerPoint Presentation</vt:lpstr>
      <vt:lpstr>Terapia Ocupațională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Domeniile de competență ale Reabilitării Medicale: definiție, filozofie, obiective, metodologie, Reabilitarea Medicală în România</dc:title>
  <dc:creator>George-Ovidiu Cioroianu</dc:creator>
  <cp:lastModifiedBy>George-Ovidiu Cioroianu</cp:lastModifiedBy>
  <cp:revision>39</cp:revision>
  <dcterms:created xsi:type="dcterms:W3CDTF">2020-09-16T15:15:27Z</dcterms:created>
  <dcterms:modified xsi:type="dcterms:W3CDTF">2020-11-05T05:59:24Z</dcterms:modified>
</cp:coreProperties>
</file>