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6" r:id="rId6"/>
    <p:sldId id="259" r:id="rId7"/>
    <p:sldId id="260" r:id="rId8"/>
    <p:sldId id="261" r:id="rId9"/>
    <p:sldId id="267" r:id="rId10"/>
    <p:sldId id="268" r:id="rId11"/>
    <p:sldId id="270" r:id="rId12"/>
    <p:sldId id="269" r:id="rId13"/>
    <p:sldId id="271" r:id="rId14"/>
    <p:sldId id="272" r:id="rId15"/>
    <p:sldId id="273" r:id="rId16"/>
    <p:sldId id="274" r:id="rId17"/>
    <p:sldId id="262" r:id="rId18"/>
    <p:sldId id="263" r:id="rId19"/>
    <p:sldId id="26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470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76D49BF-649B-4DE2-920F-EA874A83C943}" type="datetimeFigureOut">
              <a:rPr lang="en-GB" smtClean="0"/>
              <a:t>19/10/2020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3155176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2044652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47048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4118894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3679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2477256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368118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1522161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1671740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D49BF-649B-4DE2-920F-EA874A83C943}"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33806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D49BF-649B-4DE2-920F-EA874A83C943}"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392303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D49BF-649B-4DE2-920F-EA874A83C943}" type="datetimeFigureOut">
              <a:rPr lang="en-GB" smtClean="0"/>
              <a:t>19/10/2020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276790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D49BF-649B-4DE2-920F-EA874A83C943}" type="datetimeFigureOut">
              <a:rPr lang="en-GB" smtClean="0"/>
              <a:t>19/10/2020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109397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D49BF-649B-4DE2-920F-EA874A83C943}" type="datetimeFigureOut">
              <a:rPr lang="en-GB" smtClean="0"/>
              <a:t>19/10/2020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2352094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D49BF-649B-4DE2-920F-EA874A83C943}"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2664889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6D49BF-649B-4DE2-920F-EA874A83C943}"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EEB89D-67BA-46DC-BF4B-C4DFBC1DF403}" type="slidenum">
              <a:rPr lang="en-GB" smtClean="0"/>
              <a:t>‹#›</a:t>
            </a:fld>
            <a:endParaRPr lang="en-GB"/>
          </a:p>
        </p:txBody>
      </p:sp>
    </p:spTree>
    <p:extLst>
      <p:ext uri="{BB962C8B-B14F-4D97-AF65-F5344CB8AC3E}">
        <p14:creationId xmlns:p14="http://schemas.microsoft.com/office/powerpoint/2010/main" val="291233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76D49BF-649B-4DE2-920F-EA874A83C943}" type="datetimeFigureOut">
              <a:rPr lang="en-GB" smtClean="0"/>
              <a:t>19/10/2020</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4EEB89D-67BA-46DC-BF4B-C4DFBC1DF403}" type="slidenum">
              <a:rPr lang="en-GB" smtClean="0"/>
              <a:t>‹#›</a:t>
            </a:fld>
            <a:endParaRPr lang="en-GB"/>
          </a:p>
        </p:txBody>
      </p:sp>
    </p:spTree>
    <p:extLst>
      <p:ext uri="{BB962C8B-B14F-4D97-AF65-F5344CB8AC3E}">
        <p14:creationId xmlns:p14="http://schemas.microsoft.com/office/powerpoint/2010/main" val="17649571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92022-DAD1-4C6D-BB39-B6923D2C4356}"/>
              </a:ext>
            </a:extLst>
          </p:cNvPr>
          <p:cNvSpPr>
            <a:spLocks noGrp="1"/>
          </p:cNvSpPr>
          <p:nvPr>
            <p:ph type="ctrTitle"/>
          </p:nvPr>
        </p:nvSpPr>
        <p:spPr>
          <a:xfrm>
            <a:off x="1962506" y="1943099"/>
            <a:ext cx="8001000" cy="2971801"/>
          </a:xfrm>
        </p:spPr>
        <p:txBody>
          <a:bodyPr anchor="ctr"/>
          <a:lstStyle/>
          <a:p>
            <a:pPr algn="ctr"/>
            <a:r>
              <a:rPr lang="en-GB" b="1">
                <a:solidFill>
                  <a:schemeClr val="bg1"/>
                </a:solidFill>
              </a:rPr>
              <a:t>Hidrotermoterapia</a:t>
            </a:r>
          </a:p>
        </p:txBody>
      </p:sp>
    </p:spTree>
    <p:extLst>
      <p:ext uri="{BB962C8B-B14F-4D97-AF65-F5344CB8AC3E}">
        <p14:creationId xmlns:p14="http://schemas.microsoft.com/office/powerpoint/2010/main" val="2540042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FE0EB8-A974-4D43-B486-F592ACD61AAC}"/>
              </a:ext>
            </a:extLst>
          </p:cNvPr>
          <p:cNvSpPr>
            <a:spLocks noGrp="1"/>
          </p:cNvSpPr>
          <p:nvPr>
            <p:ph idx="1"/>
          </p:nvPr>
        </p:nvSpPr>
        <p:spPr>
          <a:xfrm>
            <a:off x="684212" y="117987"/>
            <a:ext cx="11109682" cy="3119735"/>
          </a:xfrm>
        </p:spPr>
        <p:txBody>
          <a:bodyPr>
            <a:normAutofit/>
          </a:bodyPr>
          <a:lstStyle/>
          <a:p>
            <a:pPr algn="just">
              <a:buClr>
                <a:schemeClr val="bg1"/>
              </a:buClr>
              <a:buFont typeface="Wingdings" panose="05000000000000000000" pitchFamily="2" charset="2"/>
              <a:buChar char="Ø"/>
            </a:pPr>
            <a:r>
              <a:rPr lang="en-GB" sz="2400">
                <a:solidFill>
                  <a:schemeClr val="bg1"/>
                </a:solidFill>
              </a:rPr>
              <a:t>Cataplasmele - Sunt proceduri de termoterapie locală care constau în aplicarea pe tegument a diverse substanțe organice sau anorganice cu rol antialgic, antispastic, rezorbtiv sau hiperemiant. Se utilizează cataplasme umede sau uscate.</a:t>
            </a:r>
          </a:p>
          <a:p>
            <a:pPr algn="just">
              <a:buClr>
                <a:schemeClr val="bg1"/>
              </a:buClr>
              <a:buFont typeface="Wingdings" panose="05000000000000000000" pitchFamily="2" charset="2"/>
              <a:buChar char="Ø"/>
            </a:pPr>
            <a:endParaRPr lang="en-GB" sz="2400">
              <a:solidFill>
                <a:schemeClr val="bg1"/>
              </a:solidFill>
            </a:endParaRPr>
          </a:p>
        </p:txBody>
      </p:sp>
      <p:pic>
        <p:nvPicPr>
          <p:cNvPr id="5" name="Picture 4" descr="A picture containing person, sitting, person, holding&#10;&#10;Description automatically generated">
            <a:extLst>
              <a:ext uri="{FF2B5EF4-FFF2-40B4-BE49-F238E27FC236}">
                <a16:creationId xmlns:a16="http://schemas.microsoft.com/office/drawing/2014/main" id="{349AA11F-FF3F-4A96-A1FE-9ADA67A85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4581" y="2410642"/>
            <a:ext cx="6312744" cy="4205865"/>
          </a:xfrm>
          <a:prstGeom prst="rect">
            <a:avLst/>
          </a:prstGeom>
        </p:spPr>
      </p:pic>
    </p:spTree>
    <p:extLst>
      <p:ext uri="{BB962C8B-B14F-4D97-AF65-F5344CB8AC3E}">
        <p14:creationId xmlns:p14="http://schemas.microsoft.com/office/powerpoint/2010/main" val="1976108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C7A901-3D85-443B-9CBC-F76969C1EF16}"/>
              </a:ext>
            </a:extLst>
          </p:cNvPr>
          <p:cNvSpPr>
            <a:spLocks noGrp="1"/>
          </p:cNvSpPr>
          <p:nvPr>
            <p:ph idx="1"/>
          </p:nvPr>
        </p:nvSpPr>
        <p:spPr>
          <a:xfrm>
            <a:off x="383459" y="186814"/>
            <a:ext cx="6125496" cy="6548284"/>
          </a:xfrm>
        </p:spPr>
        <p:txBody>
          <a:bodyPr>
            <a:normAutofit/>
          </a:bodyPr>
          <a:lstStyle/>
          <a:p>
            <a:pPr algn="just">
              <a:buClr>
                <a:schemeClr val="bg1"/>
              </a:buClr>
              <a:buFont typeface="Wingdings" panose="05000000000000000000" pitchFamily="2" charset="2"/>
              <a:buChar char="Ø"/>
            </a:pPr>
            <a:r>
              <a:rPr lang="en-GB" sz="2000">
                <a:solidFill>
                  <a:schemeClr val="bg1"/>
                </a:solidFill>
              </a:rPr>
              <a:t>Împachetările cu parafină - Parafina este o substanță gelatinos-păstoasă obținută în industria petrolieră, care are capacitatea de a dezvolta un efect termopexic: la încălzire preia o cantitatea foarte mare de căldură pe care ulterior o eliberează treptat, gradual, într-un interval lung de timp, fapt ce determină penetrarea acestei călduri până la țesuturile profunde. Împachetările cu parafină sunt recomandate în afecțiuni inflamatorii cronice sau degenerative ale aparatului locomotor, în sechelele articulare posttraumatice, redori articulare severe, sechele algice după afecțiuni ale sistemului nervos periferic, anexite cronice, etc. Sunt contraindicate în TBC, boli dermatologice, boli maligne, stări febrile, diateze hemoragice, insuficiențe de organ decompensate.</a:t>
            </a:r>
          </a:p>
          <a:p>
            <a:endParaRPr lang="en-GB"/>
          </a:p>
        </p:txBody>
      </p:sp>
      <p:pic>
        <p:nvPicPr>
          <p:cNvPr id="5" name="Picture 4" descr="A close up of a hand&#10;&#10;Description automatically generated">
            <a:extLst>
              <a:ext uri="{FF2B5EF4-FFF2-40B4-BE49-F238E27FC236}">
                <a16:creationId xmlns:a16="http://schemas.microsoft.com/office/drawing/2014/main" id="{DAA92B90-DD83-47B9-819E-2D1DA9A943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0906" y="676604"/>
            <a:ext cx="5080000" cy="5080000"/>
          </a:xfrm>
          <a:prstGeom prst="rect">
            <a:avLst/>
          </a:prstGeom>
        </p:spPr>
      </p:pic>
    </p:spTree>
    <p:extLst>
      <p:ext uri="{BB962C8B-B14F-4D97-AF65-F5344CB8AC3E}">
        <p14:creationId xmlns:p14="http://schemas.microsoft.com/office/powerpoint/2010/main" val="2331082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9FC98E1-0654-491D-88C6-A894C6968EBB}"/>
              </a:ext>
            </a:extLst>
          </p:cNvPr>
          <p:cNvSpPr>
            <a:spLocks noGrp="1"/>
          </p:cNvSpPr>
          <p:nvPr>
            <p:ph idx="1"/>
          </p:nvPr>
        </p:nvSpPr>
        <p:spPr>
          <a:xfrm>
            <a:off x="684212" y="685799"/>
            <a:ext cx="10008669" cy="5397760"/>
          </a:xfrm>
        </p:spPr>
        <p:txBody>
          <a:bodyPr>
            <a:normAutofit/>
          </a:bodyPr>
          <a:lstStyle/>
          <a:p>
            <a:pPr algn="just">
              <a:buClr>
                <a:schemeClr val="bg1"/>
              </a:buClr>
              <a:buFont typeface="Wingdings" panose="05000000000000000000" pitchFamily="2" charset="2"/>
              <a:buChar char="Ø"/>
            </a:pPr>
            <a:r>
              <a:rPr lang="en-GB" sz="2400">
                <a:solidFill>
                  <a:schemeClr val="bg1"/>
                </a:solidFill>
              </a:rPr>
              <a:t>Baia parțială de lumină - Constă în introducerea unei zone a corpului într-o incintă închisă ca un dulap care are pe doi pereți becuri ce se aprind concomitent. Sunt practic lămpi cu incandescență , radiații infraroșii care degajă o cantitate de căldură.</a:t>
            </a:r>
          </a:p>
          <a:p>
            <a:pPr algn="just">
              <a:buClr>
                <a:schemeClr val="bg1"/>
              </a:buClr>
              <a:buFont typeface="Wingdings" panose="05000000000000000000" pitchFamily="2" charset="2"/>
              <a:buChar char="Ø"/>
            </a:pPr>
            <a:r>
              <a:rPr lang="en-GB" sz="2400">
                <a:solidFill>
                  <a:schemeClr val="bg1"/>
                </a:solidFill>
              </a:rPr>
              <a:t>Termopatch-ul - Este o pungă ce conține diverse geluri termopexice care se încălzesc la o sursă și transmit un flux termic mediu, lent și cu efect prelungit.</a:t>
            </a:r>
          </a:p>
        </p:txBody>
      </p:sp>
    </p:spTree>
    <p:extLst>
      <p:ext uri="{BB962C8B-B14F-4D97-AF65-F5344CB8AC3E}">
        <p14:creationId xmlns:p14="http://schemas.microsoft.com/office/powerpoint/2010/main" val="3886592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1A20-5367-463C-BAEC-9C33EF3E1FB6}"/>
              </a:ext>
            </a:extLst>
          </p:cNvPr>
          <p:cNvSpPr>
            <a:spLocks noGrp="1"/>
          </p:cNvSpPr>
          <p:nvPr>
            <p:ph type="title"/>
          </p:nvPr>
        </p:nvSpPr>
        <p:spPr>
          <a:xfrm>
            <a:off x="824171" y="316548"/>
            <a:ext cx="10036662" cy="1507067"/>
          </a:xfrm>
        </p:spPr>
        <p:txBody>
          <a:bodyPr>
            <a:normAutofit/>
          </a:bodyPr>
          <a:lstStyle/>
          <a:p>
            <a:pPr algn="ctr"/>
            <a:r>
              <a:rPr lang="en-GB">
                <a:solidFill>
                  <a:schemeClr val="bg1"/>
                </a:solidFill>
              </a:rPr>
              <a:t>Principalele tipuri de termoterapie cu aplicație generală</a:t>
            </a:r>
          </a:p>
        </p:txBody>
      </p:sp>
      <p:sp>
        <p:nvSpPr>
          <p:cNvPr id="3" name="Content Placeholder 2">
            <a:extLst>
              <a:ext uri="{FF2B5EF4-FFF2-40B4-BE49-F238E27FC236}">
                <a16:creationId xmlns:a16="http://schemas.microsoft.com/office/drawing/2014/main" id="{72CB03E3-D2D3-4E6C-8CB4-DBCDF58CDF11}"/>
              </a:ext>
            </a:extLst>
          </p:cNvPr>
          <p:cNvSpPr>
            <a:spLocks noGrp="1"/>
          </p:cNvSpPr>
          <p:nvPr>
            <p:ph idx="1"/>
          </p:nvPr>
        </p:nvSpPr>
        <p:spPr>
          <a:xfrm>
            <a:off x="634482" y="1670180"/>
            <a:ext cx="11457958" cy="4871272"/>
          </a:xfrm>
        </p:spPr>
        <p:txBody>
          <a:bodyPr>
            <a:normAutofit fontScale="92500" lnSpcReduction="20000"/>
          </a:bodyPr>
          <a:lstStyle/>
          <a:p>
            <a:pPr algn="just">
              <a:buClr>
                <a:schemeClr val="bg1"/>
              </a:buClr>
              <a:buFont typeface="Wingdings" panose="05000000000000000000" pitchFamily="2" charset="2"/>
              <a:buChar char="Ø"/>
            </a:pPr>
            <a:r>
              <a:rPr lang="en-GB">
                <a:solidFill>
                  <a:schemeClr val="bg1"/>
                </a:solidFill>
              </a:rPr>
              <a:t>Există două grupe mari de aplicații generale de căldură:</a:t>
            </a:r>
          </a:p>
          <a:p>
            <a:pPr marL="457200" indent="-457200" algn="just">
              <a:buClr>
                <a:schemeClr val="bg1"/>
              </a:buClr>
              <a:buAutoNum type="alphaLcParenR"/>
            </a:pPr>
            <a:r>
              <a:rPr lang="en-GB">
                <a:solidFill>
                  <a:schemeClr val="bg1"/>
                </a:solidFill>
              </a:rPr>
              <a:t>Care folosesc ca vector apa: </a:t>
            </a:r>
          </a:p>
          <a:p>
            <a:pPr algn="just">
              <a:buClr>
                <a:schemeClr val="bg1"/>
              </a:buClr>
              <a:buFont typeface="Arial" panose="020B0604020202020204" pitchFamily="34" charset="0"/>
              <a:buChar char="•"/>
            </a:pPr>
            <a:r>
              <a:rPr lang="en-GB">
                <a:solidFill>
                  <a:schemeClr val="bg1"/>
                </a:solidFill>
              </a:rPr>
              <a:t> băile la temperatura de indiferență (34°-35°C); </a:t>
            </a:r>
          </a:p>
          <a:p>
            <a:pPr algn="just">
              <a:buClr>
                <a:schemeClr val="bg1"/>
              </a:buClr>
              <a:buFont typeface="Arial" panose="020B0604020202020204" pitchFamily="34" charset="0"/>
              <a:buChar char="•"/>
            </a:pPr>
            <a:r>
              <a:rPr lang="en-GB">
                <a:solidFill>
                  <a:schemeClr val="bg1"/>
                </a:solidFill>
              </a:rPr>
              <a:t> băile calde (36°-37°C); </a:t>
            </a:r>
          </a:p>
          <a:p>
            <a:pPr algn="just">
              <a:buClr>
                <a:schemeClr val="bg1"/>
              </a:buClr>
              <a:buFont typeface="Arial" panose="020B0604020202020204" pitchFamily="34" charset="0"/>
              <a:buChar char="•"/>
            </a:pPr>
            <a:r>
              <a:rPr lang="en-GB">
                <a:solidFill>
                  <a:schemeClr val="bg1"/>
                </a:solidFill>
              </a:rPr>
              <a:t> băile hiperterme (38°-40°C); </a:t>
            </a:r>
          </a:p>
          <a:p>
            <a:pPr algn="just">
              <a:buClr>
                <a:schemeClr val="bg1"/>
              </a:buClr>
              <a:buFont typeface="Arial" panose="020B0604020202020204" pitchFamily="34" charset="0"/>
              <a:buChar char="•"/>
            </a:pPr>
            <a:r>
              <a:rPr lang="en-GB">
                <a:solidFill>
                  <a:schemeClr val="bg1"/>
                </a:solidFill>
              </a:rPr>
              <a:t> băile intens hiperterme (40°-43°C); </a:t>
            </a:r>
          </a:p>
          <a:p>
            <a:pPr algn="just">
              <a:buClr>
                <a:schemeClr val="bg1"/>
              </a:buClr>
              <a:buFont typeface="Arial" panose="020B0604020202020204" pitchFamily="34" charset="0"/>
              <a:buChar char="•"/>
            </a:pPr>
            <a:r>
              <a:rPr lang="en-GB">
                <a:solidFill>
                  <a:schemeClr val="bg1"/>
                </a:solidFill>
              </a:rPr>
              <a:t> băile ascendente hiperterme; </a:t>
            </a:r>
          </a:p>
          <a:p>
            <a:pPr algn="just">
              <a:buClr>
                <a:schemeClr val="bg1"/>
              </a:buClr>
              <a:buFont typeface="Arial" panose="020B0604020202020204" pitchFamily="34" charset="0"/>
              <a:buChar char="•"/>
            </a:pPr>
            <a:r>
              <a:rPr lang="en-GB">
                <a:solidFill>
                  <a:schemeClr val="bg1"/>
                </a:solidFill>
              </a:rPr>
              <a:t> băile de abur; </a:t>
            </a:r>
          </a:p>
          <a:p>
            <a:pPr algn="just">
              <a:buClr>
                <a:schemeClr val="bg1"/>
              </a:buClr>
              <a:buFont typeface="Arial" panose="020B0604020202020204" pitchFamily="34" charset="0"/>
              <a:buChar char="•"/>
            </a:pPr>
            <a:r>
              <a:rPr lang="en-GB">
                <a:solidFill>
                  <a:schemeClr val="bg1"/>
                </a:solidFill>
              </a:rPr>
              <a:t> termoterapia cu nămol integral sau diluat. </a:t>
            </a:r>
          </a:p>
          <a:p>
            <a:pPr marL="0" indent="0" algn="just">
              <a:buClr>
                <a:schemeClr val="bg1"/>
              </a:buClr>
              <a:buNone/>
            </a:pPr>
            <a:r>
              <a:rPr lang="en-GB">
                <a:solidFill>
                  <a:schemeClr val="bg1"/>
                </a:solidFill>
              </a:rPr>
              <a:t>b) Care folosesc ca vector aerul uscat (termoterapia uscată): </a:t>
            </a:r>
          </a:p>
          <a:p>
            <a:pPr algn="just">
              <a:buClr>
                <a:schemeClr val="bg1"/>
              </a:buClr>
              <a:buFont typeface="Arial" panose="020B0604020202020204" pitchFamily="34" charset="0"/>
              <a:buChar char="•"/>
            </a:pPr>
            <a:r>
              <a:rPr lang="en-GB">
                <a:solidFill>
                  <a:schemeClr val="bg1"/>
                </a:solidFill>
              </a:rPr>
              <a:t> baia generală de lumină; </a:t>
            </a:r>
          </a:p>
          <a:p>
            <a:pPr algn="just">
              <a:buClr>
                <a:schemeClr val="bg1"/>
              </a:buClr>
              <a:buFont typeface="Arial" panose="020B0604020202020204" pitchFamily="34" charset="0"/>
              <a:buChar char="•"/>
            </a:pPr>
            <a:r>
              <a:rPr lang="en-GB">
                <a:solidFill>
                  <a:schemeClr val="bg1"/>
                </a:solidFill>
              </a:rPr>
              <a:t> baia generală de aer cald; </a:t>
            </a:r>
          </a:p>
          <a:p>
            <a:pPr algn="just">
              <a:buClr>
                <a:schemeClr val="bg1"/>
              </a:buClr>
              <a:buFont typeface="Arial" panose="020B0604020202020204" pitchFamily="34" charset="0"/>
              <a:buChar char="•"/>
            </a:pPr>
            <a:r>
              <a:rPr lang="en-GB">
                <a:solidFill>
                  <a:schemeClr val="bg1"/>
                </a:solidFill>
              </a:rPr>
              <a:t> sauna</a:t>
            </a:r>
          </a:p>
        </p:txBody>
      </p:sp>
    </p:spTree>
    <p:extLst>
      <p:ext uri="{BB962C8B-B14F-4D97-AF65-F5344CB8AC3E}">
        <p14:creationId xmlns:p14="http://schemas.microsoft.com/office/powerpoint/2010/main" val="249486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C072A-6CDE-4FA3-831D-AE79867A7F49}"/>
              </a:ext>
            </a:extLst>
          </p:cNvPr>
          <p:cNvSpPr>
            <a:spLocks noGrp="1"/>
          </p:cNvSpPr>
          <p:nvPr>
            <p:ph type="title"/>
          </p:nvPr>
        </p:nvSpPr>
        <p:spPr>
          <a:xfrm>
            <a:off x="1623526" y="307217"/>
            <a:ext cx="9115975" cy="1507067"/>
          </a:xfrm>
        </p:spPr>
        <p:txBody>
          <a:bodyPr/>
          <a:lstStyle/>
          <a:p>
            <a:r>
              <a:rPr lang="en-GB">
                <a:solidFill>
                  <a:schemeClr val="bg1"/>
                </a:solidFill>
              </a:rPr>
              <a:t>Proceduri de termoterapie uscată </a:t>
            </a:r>
          </a:p>
        </p:txBody>
      </p:sp>
      <p:sp>
        <p:nvSpPr>
          <p:cNvPr id="3" name="Content Placeholder 2">
            <a:extLst>
              <a:ext uri="{FF2B5EF4-FFF2-40B4-BE49-F238E27FC236}">
                <a16:creationId xmlns:a16="http://schemas.microsoft.com/office/drawing/2014/main" id="{CBDC12DB-74AD-4DAB-9ADE-E3014ED83B7F}"/>
              </a:ext>
            </a:extLst>
          </p:cNvPr>
          <p:cNvSpPr>
            <a:spLocks noGrp="1"/>
          </p:cNvSpPr>
          <p:nvPr>
            <p:ph idx="1"/>
          </p:nvPr>
        </p:nvSpPr>
        <p:spPr>
          <a:xfrm>
            <a:off x="998375" y="1511559"/>
            <a:ext cx="10627567" cy="4888895"/>
          </a:xfrm>
        </p:spPr>
        <p:txBody>
          <a:bodyPr>
            <a:normAutofit/>
          </a:bodyPr>
          <a:lstStyle/>
          <a:p>
            <a:pPr algn="just">
              <a:buClr>
                <a:schemeClr val="bg1"/>
              </a:buClr>
              <a:buFont typeface="Wingdings" panose="05000000000000000000" pitchFamily="2" charset="2"/>
              <a:buChar char="Ø"/>
            </a:pPr>
            <a:r>
              <a:rPr lang="en-GB" sz="2400">
                <a:solidFill>
                  <a:schemeClr val="bg1"/>
                </a:solidFill>
              </a:rPr>
              <a:t>Baia generală de lumina - Procedura este asemănătoare cu cea descrisă la baia parțială de lumină doar că aici tot corpul se introduce în incinta respectivă și doar capul este menținut afară.</a:t>
            </a:r>
          </a:p>
          <a:p>
            <a:pPr algn="just">
              <a:buClr>
                <a:schemeClr val="bg1"/>
              </a:buClr>
              <a:buFont typeface="Wingdings" panose="05000000000000000000" pitchFamily="2" charset="2"/>
              <a:buChar char="Ø"/>
            </a:pPr>
            <a:r>
              <a:rPr lang="en-GB" sz="2400">
                <a:solidFill>
                  <a:schemeClr val="bg1"/>
                </a:solidFill>
              </a:rPr>
              <a:t>Baia generală de aer cald - Se bazează pe aceleași principii fizice doar că este mai ușor suportată deoarece aerul are o termoconductibilitate scăzută. </a:t>
            </a:r>
          </a:p>
          <a:p>
            <a:pPr algn="just">
              <a:buClr>
                <a:schemeClr val="bg1"/>
              </a:buClr>
              <a:buFont typeface="Wingdings" panose="05000000000000000000" pitchFamily="2" charset="2"/>
              <a:buChar char="Ø"/>
            </a:pPr>
            <a:r>
              <a:rPr lang="en-GB" sz="2400">
                <a:solidFill>
                  <a:schemeClr val="bg1"/>
                </a:solidFill>
              </a:rPr>
              <a:t>Sauna - Este o procedură de termoterapie de origine scandinavă care solicită intens funcția cardiovasculară a organismului.  </a:t>
            </a:r>
          </a:p>
        </p:txBody>
      </p:sp>
    </p:spTree>
    <p:extLst>
      <p:ext uri="{BB962C8B-B14F-4D97-AF65-F5344CB8AC3E}">
        <p14:creationId xmlns:p14="http://schemas.microsoft.com/office/powerpoint/2010/main" val="1339191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BF598-B71A-43C4-B53D-4655BBEFB83B}"/>
              </a:ext>
            </a:extLst>
          </p:cNvPr>
          <p:cNvSpPr>
            <a:spLocks noGrp="1"/>
          </p:cNvSpPr>
          <p:nvPr>
            <p:ph type="title"/>
          </p:nvPr>
        </p:nvSpPr>
        <p:spPr>
          <a:xfrm>
            <a:off x="1828800" y="353871"/>
            <a:ext cx="8534400" cy="1507067"/>
          </a:xfrm>
        </p:spPr>
        <p:txBody>
          <a:bodyPr/>
          <a:lstStyle/>
          <a:p>
            <a:pPr algn="ctr"/>
            <a:r>
              <a:rPr lang="en-GB">
                <a:solidFill>
                  <a:schemeClr val="bg1"/>
                </a:solidFill>
              </a:rPr>
              <a:t>Crioterapia</a:t>
            </a:r>
          </a:p>
        </p:txBody>
      </p:sp>
      <p:sp>
        <p:nvSpPr>
          <p:cNvPr id="3" name="Content Placeholder 2">
            <a:extLst>
              <a:ext uri="{FF2B5EF4-FFF2-40B4-BE49-F238E27FC236}">
                <a16:creationId xmlns:a16="http://schemas.microsoft.com/office/drawing/2014/main" id="{019287D7-966F-44B1-8D9D-1AC9D8F537E2}"/>
              </a:ext>
            </a:extLst>
          </p:cNvPr>
          <p:cNvSpPr>
            <a:spLocks noGrp="1"/>
          </p:cNvSpPr>
          <p:nvPr>
            <p:ph idx="1"/>
          </p:nvPr>
        </p:nvSpPr>
        <p:spPr>
          <a:xfrm>
            <a:off x="615820" y="1576873"/>
            <a:ext cx="10963470" cy="4851919"/>
          </a:xfrm>
        </p:spPr>
        <p:txBody>
          <a:bodyPr>
            <a:normAutofit/>
          </a:bodyPr>
          <a:lstStyle/>
          <a:p>
            <a:pPr>
              <a:buClr>
                <a:schemeClr val="bg1"/>
              </a:buClr>
              <a:buFont typeface="Wingdings" panose="05000000000000000000" pitchFamily="2" charset="2"/>
              <a:buChar char="Ø"/>
            </a:pPr>
            <a:r>
              <a:rPr lang="en-GB">
                <a:solidFill>
                  <a:schemeClr val="bg1"/>
                </a:solidFill>
              </a:rPr>
              <a:t>Este o metodă de termoterapie bazată pe expuneri scurte ale tegumentului anumitor zone sau segmente ale corpului la temperaturi în jurul valorii de 0°C.</a:t>
            </a:r>
          </a:p>
          <a:p>
            <a:pPr>
              <a:buClr>
                <a:schemeClr val="bg1"/>
              </a:buClr>
              <a:buFont typeface="Wingdings" panose="05000000000000000000" pitchFamily="2" charset="2"/>
              <a:buChar char="Ø"/>
            </a:pPr>
            <a:r>
              <a:rPr lang="en-GB">
                <a:solidFill>
                  <a:schemeClr val="bg1"/>
                </a:solidFill>
              </a:rPr>
              <a:t>Consecințele crioterapiei sunt: </a:t>
            </a:r>
          </a:p>
          <a:p>
            <a:pPr lvl="1">
              <a:buClr>
                <a:schemeClr val="bg1"/>
              </a:buClr>
              <a:buFont typeface="Wingdings" panose="05000000000000000000" pitchFamily="2" charset="2"/>
              <a:buChar char="Ø"/>
            </a:pPr>
            <a:r>
              <a:rPr lang="en-GB">
                <a:solidFill>
                  <a:schemeClr val="bg1"/>
                </a:solidFill>
              </a:rPr>
              <a:t>hipotermia straturilor profunde prin conducție; </a:t>
            </a:r>
          </a:p>
          <a:p>
            <a:pPr lvl="1">
              <a:buClr>
                <a:schemeClr val="bg1"/>
              </a:buClr>
              <a:buFont typeface="Wingdings" panose="05000000000000000000" pitchFamily="2" charset="2"/>
              <a:buChar char="Ø"/>
            </a:pPr>
            <a:r>
              <a:rPr lang="en-GB">
                <a:solidFill>
                  <a:schemeClr val="bg1"/>
                </a:solidFill>
              </a:rPr>
              <a:t> scăderea vitezei de transmisie a impulsului nervos; </a:t>
            </a:r>
          </a:p>
          <a:p>
            <a:pPr lvl="1">
              <a:buClr>
                <a:schemeClr val="bg1"/>
              </a:buClr>
              <a:buFont typeface="Wingdings" panose="05000000000000000000" pitchFamily="2" charset="2"/>
              <a:buChar char="Ø"/>
            </a:pPr>
            <a:r>
              <a:rPr lang="en-GB">
                <a:solidFill>
                  <a:schemeClr val="bg1"/>
                </a:solidFill>
              </a:rPr>
              <a:t>creșterea perioadei de inexcitabilitate a fibrei musculare striate și inducerea miorelaxării; </a:t>
            </a:r>
          </a:p>
          <a:p>
            <a:pPr lvl="1">
              <a:buClr>
                <a:schemeClr val="bg1"/>
              </a:buClr>
              <a:buFont typeface="Wingdings" panose="05000000000000000000" pitchFamily="2" charset="2"/>
              <a:buChar char="Ø"/>
            </a:pPr>
            <a:r>
              <a:rPr lang="en-GB">
                <a:solidFill>
                  <a:schemeClr val="bg1"/>
                </a:solidFill>
              </a:rPr>
              <a:t> scăderea forței de contracție și tensiunea musculară; </a:t>
            </a:r>
          </a:p>
          <a:p>
            <a:pPr lvl="1">
              <a:buClr>
                <a:schemeClr val="bg1"/>
              </a:buClr>
              <a:buFont typeface="Wingdings" panose="05000000000000000000" pitchFamily="2" charset="2"/>
              <a:buChar char="Ø"/>
            </a:pPr>
            <a:r>
              <a:rPr lang="en-GB">
                <a:solidFill>
                  <a:schemeClr val="bg1"/>
                </a:solidFill>
              </a:rPr>
              <a:t> scăderea metabolismului local; </a:t>
            </a:r>
          </a:p>
          <a:p>
            <a:pPr lvl="1">
              <a:buClr>
                <a:schemeClr val="bg1"/>
              </a:buClr>
              <a:buFont typeface="Wingdings" panose="05000000000000000000" pitchFamily="2" charset="2"/>
              <a:buChar char="Ø"/>
            </a:pPr>
            <a:r>
              <a:rPr lang="en-GB">
                <a:solidFill>
                  <a:schemeClr val="bg1"/>
                </a:solidFill>
              </a:rPr>
              <a:t> vasoconstricție și efect hemostatic local.</a:t>
            </a:r>
          </a:p>
        </p:txBody>
      </p:sp>
    </p:spTree>
    <p:extLst>
      <p:ext uri="{BB962C8B-B14F-4D97-AF65-F5344CB8AC3E}">
        <p14:creationId xmlns:p14="http://schemas.microsoft.com/office/powerpoint/2010/main" val="339643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B0FF0C-50FE-44FF-B6AB-5C37F6273277}"/>
              </a:ext>
            </a:extLst>
          </p:cNvPr>
          <p:cNvSpPr>
            <a:spLocks noGrp="1"/>
          </p:cNvSpPr>
          <p:nvPr>
            <p:ph idx="1"/>
          </p:nvPr>
        </p:nvSpPr>
        <p:spPr>
          <a:xfrm>
            <a:off x="684211" y="685800"/>
            <a:ext cx="10764449" cy="4959220"/>
          </a:xfrm>
        </p:spPr>
        <p:txBody>
          <a:bodyPr>
            <a:normAutofit/>
          </a:bodyPr>
          <a:lstStyle/>
          <a:p>
            <a:pPr algn="just">
              <a:buClr>
                <a:schemeClr val="bg1"/>
              </a:buClr>
              <a:buFont typeface="Wingdings" panose="05000000000000000000" pitchFamily="2" charset="2"/>
              <a:buChar char="Ø"/>
            </a:pPr>
            <a:r>
              <a:rPr lang="en-GB" sz="2400">
                <a:solidFill>
                  <a:schemeClr val="bg1"/>
                </a:solidFill>
              </a:rPr>
              <a:t>Indicații: </a:t>
            </a:r>
          </a:p>
          <a:p>
            <a:pPr lvl="1" algn="just">
              <a:buClr>
                <a:schemeClr val="bg1"/>
              </a:buClr>
              <a:buFont typeface="Wingdings" panose="05000000000000000000" pitchFamily="2" charset="2"/>
              <a:buChar char="Ø"/>
            </a:pPr>
            <a:r>
              <a:rPr lang="en-GB" sz="2000">
                <a:solidFill>
                  <a:schemeClr val="bg1"/>
                </a:solidFill>
              </a:rPr>
              <a:t>în leziuni acute ale părților moi periarticulare; </a:t>
            </a:r>
          </a:p>
          <a:p>
            <a:pPr lvl="1" algn="just">
              <a:buClr>
                <a:schemeClr val="bg1"/>
              </a:buClr>
              <a:buFont typeface="Wingdings" panose="05000000000000000000" pitchFamily="2" charset="2"/>
              <a:buChar char="Ø"/>
            </a:pPr>
            <a:r>
              <a:rPr lang="en-GB" sz="2000">
                <a:solidFill>
                  <a:schemeClr val="bg1"/>
                </a:solidFill>
              </a:rPr>
              <a:t>leziuni musculare posttraumatice; </a:t>
            </a:r>
          </a:p>
          <a:p>
            <a:pPr lvl="1" algn="just">
              <a:buClr>
                <a:schemeClr val="bg1"/>
              </a:buClr>
              <a:buFont typeface="Wingdings" panose="05000000000000000000" pitchFamily="2" charset="2"/>
              <a:buChar char="Ø"/>
            </a:pPr>
            <a:r>
              <a:rPr lang="en-GB" sz="2000">
                <a:solidFill>
                  <a:schemeClr val="bg1"/>
                </a:solidFill>
              </a:rPr>
              <a:t>edeme posttraumatice; </a:t>
            </a:r>
          </a:p>
          <a:p>
            <a:pPr lvl="1" algn="just">
              <a:buClr>
                <a:schemeClr val="bg1"/>
              </a:buClr>
              <a:buFont typeface="Wingdings" panose="05000000000000000000" pitchFamily="2" charset="2"/>
              <a:buChar char="Ø"/>
            </a:pPr>
            <a:r>
              <a:rPr lang="en-GB" sz="2000">
                <a:solidFill>
                  <a:schemeClr val="bg1"/>
                </a:solidFill>
              </a:rPr>
              <a:t>tratamentul adjuvant al torticolisului și periartritei scapulohumerale; </a:t>
            </a:r>
          </a:p>
          <a:p>
            <a:pPr lvl="1" algn="just">
              <a:buClr>
                <a:schemeClr val="bg1"/>
              </a:buClr>
              <a:buFont typeface="Wingdings" panose="05000000000000000000" pitchFamily="2" charset="2"/>
              <a:buChar char="Ø"/>
            </a:pPr>
            <a:r>
              <a:rPr lang="en-GB" sz="2000">
                <a:solidFill>
                  <a:schemeClr val="bg1"/>
                </a:solidFill>
              </a:rPr>
              <a:t>tratamentul sechelelor spastice după leziuni neurologice sau traumatisme osteoarticulare.</a:t>
            </a:r>
          </a:p>
        </p:txBody>
      </p:sp>
    </p:spTree>
    <p:extLst>
      <p:ext uri="{BB962C8B-B14F-4D97-AF65-F5344CB8AC3E}">
        <p14:creationId xmlns:p14="http://schemas.microsoft.com/office/powerpoint/2010/main" val="2526191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D79DB-FD0E-4997-9D38-B1F06EB65540}"/>
              </a:ext>
            </a:extLst>
          </p:cNvPr>
          <p:cNvSpPr>
            <a:spLocks noGrp="1"/>
          </p:cNvSpPr>
          <p:nvPr>
            <p:ph type="title"/>
          </p:nvPr>
        </p:nvSpPr>
        <p:spPr>
          <a:xfrm>
            <a:off x="777518" y="73952"/>
            <a:ext cx="8534400" cy="1507067"/>
          </a:xfrm>
        </p:spPr>
        <p:txBody>
          <a:bodyPr/>
          <a:lstStyle/>
          <a:p>
            <a:pPr algn="ctr"/>
            <a:r>
              <a:rPr lang="en-GB">
                <a:solidFill>
                  <a:schemeClr val="bg1"/>
                </a:solidFill>
              </a:rPr>
              <a:t>Hidrokinetoterapia</a:t>
            </a:r>
            <a:endParaRPr lang="en-GB"/>
          </a:p>
        </p:txBody>
      </p:sp>
      <p:sp>
        <p:nvSpPr>
          <p:cNvPr id="3" name="Content Placeholder 2">
            <a:extLst>
              <a:ext uri="{FF2B5EF4-FFF2-40B4-BE49-F238E27FC236}">
                <a16:creationId xmlns:a16="http://schemas.microsoft.com/office/drawing/2014/main" id="{A22FB351-4D81-448E-98B0-0CA8C32B2F99}"/>
              </a:ext>
            </a:extLst>
          </p:cNvPr>
          <p:cNvSpPr>
            <a:spLocks noGrp="1"/>
          </p:cNvSpPr>
          <p:nvPr>
            <p:ph idx="1"/>
          </p:nvPr>
        </p:nvSpPr>
        <p:spPr>
          <a:xfrm>
            <a:off x="419861" y="1978952"/>
            <a:ext cx="11352278" cy="4450357"/>
          </a:xfrm>
        </p:spPr>
        <p:txBody>
          <a:bodyPr>
            <a:normAutofit/>
          </a:bodyPr>
          <a:lstStyle/>
          <a:p>
            <a:pPr algn="just">
              <a:buClr>
                <a:schemeClr val="bg1"/>
              </a:buClr>
              <a:buFont typeface="Wingdings" panose="05000000000000000000" pitchFamily="2" charset="2"/>
              <a:buChar char="Ø"/>
            </a:pPr>
            <a:r>
              <a:rPr lang="en-GB" sz="2400">
                <a:solidFill>
                  <a:schemeClr val="bg1"/>
                </a:solidFill>
              </a:rPr>
              <a:t> Este o metodă terapeutică care folosește pentru efectuarea exercițiilor apa simplă, apa termală, apa sulfuroasă, apa sărată sau apa de mare.</a:t>
            </a:r>
          </a:p>
          <a:p>
            <a:pPr algn="just">
              <a:buClr>
                <a:schemeClr val="bg1"/>
              </a:buClr>
              <a:buFont typeface="Wingdings" panose="05000000000000000000" pitchFamily="2" charset="2"/>
              <a:buChar char="Ø"/>
            </a:pPr>
            <a:r>
              <a:rPr lang="en-GB" sz="2400">
                <a:solidFill>
                  <a:schemeClr val="bg1"/>
                </a:solidFill>
              </a:rPr>
              <a:t> Se poate aplica sub forma de băi parțiale sau sub forma de băi generale;</a:t>
            </a:r>
          </a:p>
          <a:p>
            <a:pPr algn="just">
              <a:buClr>
                <a:schemeClr val="bg1"/>
              </a:buClr>
              <a:buFont typeface="Wingdings" panose="05000000000000000000" pitchFamily="2" charset="2"/>
              <a:buChar char="Ø"/>
            </a:pPr>
            <a:r>
              <a:rPr lang="en-GB" sz="2400">
                <a:solidFill>
                  <a:schemeClr val="bg1"/>
                </a:solidFill>
              </a:rPr>
              <a:t> Orice mișcare executate de jos în sus, va fi efectuată cu mai multă ușurință datorită descărcării de greutate a corpului.</a:t>
            </a:r>
          </a:p>
          <a:p>
            <a:pPr algn="just">
              <a:buClr>
                <a:schemeClr val="bg1"/>
              </a:buClr>
              <a:buFont typeface="Wingdings" panose="05000000000000000000" pitchFamily="2" charset="2"/>
              <a:buChar char="Ø"/>
            </a:pPr>
            <a:r>
              <a:rPr lang="en-GB" sz="2400">
                <a:solidFill>
                  <a:schemeClr val="bg1"/>
                </a:solidFill>
              </a:rPr>
              <a:t>Mișcările de sus în jos, sau de lateralitate întâmpină rezistență opusă de apă iar kinetoterapeutul va combina aceste mișcări și forțe de rezistența în scopul obținerii unei recuperări mai ușoare a segmentelor vizate.</a:t>
            </a:r>
          </a:p>
          <a:p>
            <a:endParaRPr lang="en-GB" sz="2400"/>
          </a:p>
        </p:txBody>
      </p:sp>
      <p:pic>
        <p:nvPicPr>
          <p:cNvPr id="5" name="Picture 4" descr="A person swimming in water&#10;&#10;Description automatically generated">
            <a:extLst>
              <a:ext uri="{FF2B5EF4-FFF2-40B4-BE49-F238E27FC236}">
                <a16:creationId xmlns:a16="http://schemas.microsoft.com/office/drawing/2014/main" id="{638CEDC2-AFDF-40E3-BC1D-1141120DF4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3450" y="0"/>
            <a:ext cx="3638550" cy="1905000"/>
          </a:xfrm>
          <a:prstGeom prst="rect">
            <a:avLst/>
          </a:prstGeom>
        </p:spPr>
      </p:pic>
    </p:spTree>
    <p:extLst>
      <p:ext uri="{BB962C8B-B14F-4D97-AF65-F5344CB8AC3E}">
        <p14:creationId xmlns:p14="http://schemas.microsoft.com/office/powerpoint/2010/main" val="2079182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1FD03C-16FC-4EA5-9E5B-CE931932BB99}"/>
              </a:ext>
            </a:extLst>
          </p:cNvPr>
          <p:cNvSpPr>
            <a:spLocks noGrp="1"/>
          </p:cNvSpPr>
          <p:nvPr>
            <p:ph idx="1"/>
          </p:nvPr>
        </p:nvSpPr>
        <p:spPr>
          <a:xfrm>
            <a:off x="684211" y="685801"/>
            <a:ext cx="11165667" cy="5136502"/>
          </a:xfrm>
        </p:spPr>
        <p:txBody>
          <a:bodyPr>
            <a:normAutofit/>
          </a:bodyPr>
          <a:lstStyle/>
          <a:p>
            <a:pPr algn="just">
              <a:buClr>
                <a:schemeClr val="bg1"/>
              </a:buClr>
              <a:buFont typeface="Wingdings" panose="05000000000000000000" pitchFamily="2" charset="2"/>
              <a:buChar char="Ø"/>
            </a:pPr>
            <a:r>
              <a:rPr lang="en-GB" sz="2400">
                <a:solidFill>
                  <a:schemeClr val="bg1"/>
                </a:solidFill>
              </a:rPr>
              <a:t> Indicațiile hidrokinetoterapiei:</a:t>
            </a:r>
          </a:p>
          <a:p>
            <a:pPr algn="just">
              <a:buClr>
                <a:schemeClr val="bg1"/>
              </a:buClr>
              <a:buFont typeface="Courier New" panose="02070309020205020404" pitchFamily="49" charset="0"/>
              <a:buChar char="o"/>
            </a:pPr>
            <a:r>
              <a:rPr lang="en-GB" sz="2400">
                <a:solidFill>
                  <a:schemeClr val="bg1"/>
                </a:solidFill>
              </a:rPr>
              <a:t> boli reumatismale degenerative sau inflamatorii cronice;</a:t>
            </a:r>
          </a:p>
          <a:p>
            <a:pPr algn="just">
              <a:buClr>
                <a:schemeClr val="bg1"/>
              </a:buClr>
              <a:buFont typeface="Courier New" panose="02070309020205020404" pitchFamily="49" charset="0"/>
              <a:buChar char="o"/>
            </a:pPr>
            <a:r>
              <a:rPr lang="en-GB" sz="2400">
                <a:solidFill>
                  <a:schemeClr val="bg1"/>
                </a:solidFill>
              </a:rPr>
              <a:t> sechele posttraumatice osoase sau articulare urmate de scăderea forței musculare, a mobilității articulare și a capacității de coordonare a mișcărilor;</a:t>
            </a:r>
          </a:p>
          <a:p>
            <a:pPr algn="just">
              <a:buClr>
                <a:schemeClr val="bg1"/>
              </a:buClr>
              <a:buFont typeface="Courier New" panose="02070309020205020404" pitchFamily="49" charset="0"/>
              <a:buChar char="o"/>
            </a:pPr>
            <a:r>
              <a:rPr lang="en-GB" sz="2400">
                <a:solidFill>
                  <a:schemeClr val="bg1"/>
                </a:solidFill>
              </a:rPr>
              <a:t> suferințe discale ale coloanei vertebrale;</a:t>
            </a:r>
          </a:p>
          <a:p>
            <a:pPr algn="just">
              <a:buClr>
                <a:schemeClr val="bg1"/>
              </a:buClr>
              <a:buFont typeface="Courier New" panose="02070309020205020404" pitchFamily="49" charset="0"/>
              <a:buChar char="o"/>
            </a:pPr>
            <a:r>
              <a:rPr lang="en-GB" sz="2400">
                <a:solidFill>
                  <a:schemeClr val="bg1"/>
                </a:solidFill>
              </a:rPr>
              <a:t> tulburări de statică vertebrală la copii sau adolescenți;</a:t>
            </a:r>
          </a:p>
          <a:p>
            <a:pPr algn="just">
              <a:buClr>
                <a:schemeClr val="bg1"/>
              </a:buClr>
              <a:buFont typeface="Courier New" panose="02070309020205020404" pitchFamily="49" charset="0"/>
              <a:buChar char="o"/>
            </a:pPr>
            <a:r>
              <a:rPr lang="en-GB" sz="2400">
                <a:solidFill>
                  <a:schemeClr val="bg1"/>
                </a:solidFill>
              </a:rPr>
              <a:t> pareze sau paralizii după afecțiuni neurologice centrale sau periferice;</a:t>
            </a:r>
          </a:p>
          <a:p>
            <a:pPr algn="just">
              <a:buClr>
                <a:schemeClr val="bg1"/>
              </a:buClr>
              <a:buFont typeface="Courier New" panose="02070309020205020404" pitchFamily="49" charset="0"/>
              <a:buChar char="o"/>
            </a:pPr>
            <a:r>
              <a:rPr lang="en-GB" sz="2400">
                <a:solidFill>
                  <a:schemeClr val="bg1"/>
                </a:solidFill>
              </a:rPr>
              <a:t> recuperarea medicală după unele afecțiuni respiratoria sau cardiovasculare</a:t>
            </a:r>
            <a:endParaRPr lang="en-GB" sz="2400"/>
          </a:p>
        </p:txBody>
      </p:sp>
    </p:spTree>
    <p:extLst>
      <p:ext uri="{BB962C8B-B14F-4D97-AF65-F5344CB8AC3E}">
        <p14:creationId xmlns:p14="http://schemas.microsoft.com/office/powerpoint/2010/main" val="1567473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D98E26-2A3F-4713-B74F-CE1183D79087}"/>
              </a:ext>
            </a:extLst>
          </p:cNvPr>
          <p:cNvSpPr>
            <a:spLocks noGrp="1"/>
          </p:cNvSpPr>
          <p:nvPr>
            <p:ph idx="1"/>
          </p:nvPr>
        </p:nvSpPr>
        <p:spPr>
          <a:xfrm>
            <a:off x="684212" y="685800"/>
            <a:ext cx="10596498" cy="4753947"/>
          </a:xfrm>
        </p:spPr>
        <p:txBody>
          <a:bodyPr/>
          <a:lstStyle/>
          <a:p>
            <a:pPr algn="just">
              <a:buClr>
                <a:schemeClr val="bg1"/>
              </a:buClr>
              <a:buFont typeface="Wingdings" panose="05000000000000000000" pitchFamily="2" charset="2"/>
              <a:buChar char="Ø"/>
            </a:pPr>
            <a:r>
              <a:rPr lang="en-GB">
                <a:solidFill>
                  <a:schemeClr val="bg1"/>
                </a:solidFill>
              </a:rPr>
              <a:t> Contraindicații:</a:t>
            </a:r>
          </a:p>
          <a:p>
            <a:pPr algn="just">
              <a:buClr>
                <a:schemeClr val="bg1"/>
              </a:buClr>
              <a:buFont typeface="Courier New" panose="02070309020205020404" pitchFamily="49" charset="0"/>
              <a:buChar char="o"/>
            </a:pPr>
            <a:r>
              <a:rPr lang="en-GB">
                <a:solidFill>
                  <a:schemeClr val="bg1"/>
                </a:solidFill>
              </a:rPr>
              <a:t> stările febrile;</a:t>
            </a:r>
          </a:p>
          <a:p>
            <a:pPr algn="just">
              <a:buClr>
                <a:schemeClr val="bg1"/>
              </a:buClr>
              <a:buFont typeface="Courier New" panose="02070309020205020404" pitchFamily="49" charset="0"/>
              <a:buChar char="o"/>
            </a:pPr>
            <a:r>
              <a:rPr lang="en-GB">
                <a:solidFill>
                  <a:schemeClr val="bg1"/>
                </a:solidFill>
              </a:rPr>
              <a:t> afecțiuni dermatologice (mai ales cele care lezează soluția de continuitate a tegumentului);</a:t>
            </a:r>
          </a:p>
          <a:p>
            <a:pPr algn="just">
              <a:buClr>
                <a:schemeClr val="bg1"/>
              </a:buClr>
              <a:buFont typeface="Courier New" panose="02070309020205020404" pitchFamily="49" charset="0"/>
              <a:buChar char="o"/>
            </a:pPr>
            <a:r>
              <a:rPr lang="en-GB">
                <a:solidFill>
                  <a:schemeClr val="bg1"/>
                </a:solidFill>
              </a:rPr>
              <a:t> boli cardiace sau respiratorii decompensate;</a:t>
            </a:r>
          </a:p>
          <a:p>
            <a:pPr algn="just">
              <a:buClr>
                <a:schemeClr val="bg1"/>
              </a:buClr>
              <a:buFont typeface="Courier New" panose="02070309020205020404" pitchFamily="49" charset="0"/>
              <a:buChar char="o"/>
            </a:pPr>
            <a:r>
              <a:rPr lang="en-GB">
                <a:solidFill>
                  <a:schemeClr val="bg1"/>
                </a:solidFill>
              </a:rPr>
              <a:t> hipotensiunea arterială severă.</a:t>
            </a:r>
          </a:p>
          <a:p>
            <a:endParaRPr lang="en-GB"/>
          </a:p>
        </p:txBody>
      </p:sp>
    </p:spTree>
    <p:extLst>
      <p:ext uri="{BB962C8B-B14F-4D97-AF65-F5344CB8AC3E}">
        <p14:creationId xmlns:p14="http://schemas.microsoft.com/office/powerpoint/2010/main" val="257634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2DB61C-88E0-41B3-9F0E-6878656B9293}"/>
              </a:ext>
            </a:extLst>
          </p:cNvPr>
          <p:cNvSpPr>
            <a:spLocks noGrp="1"/>
          </p:cNvSpPr>
          <p:nvPr>
            <p:ph idx="1"/>
          </p:nvPr>
        </p:nvSpPr>
        <p:spPr>
          <a:xfrm>
            <a:off x="684211" y="685800"/>
            <a:ext cx="11193657" cy="5845629"/>
          </a:xfrm>
        </p:spPr>
        <p:txBody>
          <a:bodyPr/>
          <a:lstStyle/>
          <a:p>
            <a:pPr algn="just">
              <a:buClr>
                <a:schemeClr val="bg1"/>
              </a:buClr>
              <a:buFont typeface="Wingdings" panose="05000000000000000000" pitchFamily="2" charset="2"/>
              <a:buChar char="Ø"/>
            </a:pPr>
            <a:r>
              <a:rPr lang="en-GB" sz="2400">
                <a:solidFill>
                  <a:schemeClr val="bg1"/>
                </a:solidFill>
              </a:rPr>
              <a:t>Este un domeniu al medicinei fizice în care se urmărește realizarea unor schimburi de energie calorică între organism și diverse medii, cu scopul obținerii reacțiilor adaptative și a unor efecte generale asupra aparatelor și sistemelor.</a:t>
            </a:r>
          </a:p>
          <a:p>
            <a:pPr algn="just">
              <a:buClr>
                <a:schemeClr val="bg1"/>
              </a:buClr>
              <a:buFont typeface="Wingdings" panose="05000000000000000000" pitchFamily="2" charset="2"/>
              <a:buChar char="Ø"/>
            </a:pPr>
            <a:r>
              <a:rPr lang="en-GB" sz="2400">
                <a:solidFill>
                  <a:schemeClr val="bg1"/>
                </a:solidFill>
              </a:rPr>
              <a:t>În funcție de temperature agentului folosit, discutăm despre:</a:t>
            </a:r>
          </a:p>
          <a:p>
            <a:pPr lvl="1" algn="just">
              <a:buClr>
                <a:schemeClr val="bg1"/>
              </a:buClr>
              <a:buFont typeface="Wingdings" panose="05000000000000000000" pitchFamily="2" charset="2"/>
              <a:buChar char="v"/>
            </a:pPr>
            <a:r>
              <a:rPr lang="en-GB" sz="2000">
                <a:solidFill>
                  <a:schemeClr val="bg1"/>
                </a:solidFill>
              </a:rPr>
              <a:t>Crioterapie – expuneri scurte ale tegumentului anumitor segemente ale corpului la temperaturi în jurul valorii de 0°C; efect antialgic, antispastic și antiinflamator;</a:t>
            </a:r>
          </a:p>
          <a:p>
            <a:pPr lvl="1" algn="just">
              <a:buClr>
                <a:schemeClr val="bg1"/>
              </a:buClr>
              <a:buFont typeface="Wingdings" panose="05000000000000000000" pitchFamily="2" charset="2"/>
              <a:buChar char="v"/>
            </a:pPr>
            <a:r>
              <a:rPr lang="en-GB" sz="2000">
                <a:solidFill>
                  <a:schemeClr val="bg1"/>
                </a:solidFill>
              </a:rPr>
              <a:t>Hidroterapia propriu-zisă – folosește apa care acționează asupra corpului prin factor termic, chimic și mecanic.</a:t>
            </a:r>
          </a:p>
          <a:p>
            <a:pPr marL="0" indent="0">
              <a:buClr>
                <a:schemeClr val="bg1"/>
              </a:buClr>
              <a:buNone/>
            </a:pPr>
            <a:endParaRPr lang="en-GB"/>
          </a:p>
        </p:txBody>
      </p:sp>
    </p:spTree>
    <p:extLst>
      <p:ext uri="{BB962C8B-B14F-4D97-AF65-F5344CB8AC3E}">
        <p14:creationId xmlns:p14="http://schemas.microsoft.com/office/powerpoint/2010/main" val="244420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99EB4D-B2DF-46F9-87E7-E975C893D201}"/>
              </a:ext>
            </a:extLst>
          </p:cNvPr>
          <p:cNvSpPr>
            <a:spLocks noGrp="1"/>
          </p:cNvSpPr>
          <p:nvPr>
            <p:ph idx="1"/>
          </p:nvPr>
        </p:nvSpPr>
        <p:spPr>
          <a:xfrm>
            <a:off x="684212" y="685800"/>
            <a:ext cx="11025706" cy="5854959"/>
          </a:xfrm>
        </p:spPr>
        <p:txBody>
          <a:bodyPr>
            <a:normAutofit/>
          </a:bodyPr>
          <a:lstStyle/>
          <a:p>
            <a:pPr algn="just">
              <a:buClr>
                <a:schemeClr val="bg1"/>
              </a:buClr>
              <a:buFont typeface="Wingdings" panose="05000000000000000000" pitchFamily="2" charset="2"/>
              <a:buChar char="Ø"/>
            </a:pPr>
            <a:r>
              <a:rPr lang="en-GB" sz="2800">
                <a:solidFill>
                  <a:schemeClr val="bg1"/>
                </a:solidFill>
              </a:rPr>
              <a:t>Schimburile fizice de căldură ale organismului cu mediul se fac pe patru căi:</a:t>
            </a:r>
          </a:p>
          <a:p>
            <a:pPr lvl="1" algn="just">
              <a:buClr>
                <a:schemeClr val="bg1"/>
              </a:buClr>
              <a:buFont typeface="Wingdings" panose="05000000000000000000" pitchFamily="2" charset="2"/>
              <a:buChar char="§"/>
            </a:pPr>
            <a:r>
              <a:rPr lang="en-GB" sz="2400">
                <a:solidFill>
                  <a:schemeClr val="bg1"/>
                </a:solidFill>
              </a:rPr>
              <a:t>Conducția – pierderea directă de căldură prin contactul cu obiecte de temperatură</a:t>
            </a:r>
            <a:r>
              <a:rPr lang="en-GB">
                <a:solidFill>
                  <a:schemeClr val="bg1"/>
                </a:solidFill>
              </a:rPr>
              <a:t> </a:t>
            </a:r>
            <a:r>
              <a:rPr lang="en-GB" sz="2400">
                <a:solidFill>
                  <a:schemeClr val="bg1"/>
                </a:solidFill>
              </a:rPr>
              <a:t>diferită;</a:t>
            </a:r>
          </a:p>
          <a:p>
            <a:pPr lvl="1" algn="just">
              <a:buClr>
                <a:schemeClr val="bg1"/>
              </a:buClr>
              <a:buFont typeface="Wingdings" panose="05000000000000000000" pitchFamily="2" charset="2"/>
              <a:buChar char="§"/>
            </a:pPr>
            <a:r>
              <a:rPr lang="en-GB" sz="2400">
                <a:solidFill>
                  <a:schemeClr val="bg1"/>
                </a:solidFill>
              </a:rPr>
              <a:t>Convecția – pierderea de căldură din mediul extern prin curenți de convecție;</a:t>
            </a:r>
          </a:p>
          <a:p>
            <a:pPr lvl="1" algn="just">
              <a:buClr>
                <a:schemeClr val="bg1"/>
              </a:buClr>
              <a:buFont typeface="Wingdings" panose="05000000000000000000" pitchFamily="2" charset="2"/>
              <a:buChar char="§"/>
            </a:pPr>
            <a:r>
              <a:rPr lang="en-GB" sz="2400">
                <a:solidFill>
                  <a:schemeClr val="bg1"/>
                </a:solidFill>
              </a:rPr>
              <a:t>Evaporarea – principalul factor fiziologic de termoreglare; </a:t>
            </a:r>
          </a:p>
          <a:p>
            <a:pPr lvl="1" algn="just">
              <a:buClr>
                <a:schemeClr val="bg1"/>
              </a:buClr>
              <a:buFont typeface="Wingdings" panose="05000000000000000000" pitchFamily="2" charset="2"/>
              <a:buChar char="§"/>
            </a:pPr>
            <a:r>
              <a:rPr lang="en-GB" sz="2400">
                <a:solidFill>
                  <a:schemeClr val="bg1"/>
                </a:solidFill>
              </a:rPr>
              <a:t>Calea radiantă – procesul de transfer de energie calorică de la obiecte calde, către obiecte reci, fără contact direct între ele, prin radiații electromagnetice din zona infraroșu. </a:t>
            </a:r>
          </a:p>
          <a:p>
            <a:endParaRPr lang="en-GB"/>
          </a:p>
        </p:txBody>
      </p:sp>
    </p:spTree>
    <p:extLst>
      <p:ext uri="{BB962C8B-B14F-4D97-AF65-F5344CB8AC3E}">
        <p14:creationId xmlns:p14="http://schemas.microsoft.com/office/powerpoint/2010/main" val="821618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01AD6-4876-468C-A54B-6DCEF91CB418}"/>
              </a:ext>
            </a:extLst>
          </p:cNvPr>
          <p:cNvSpPr>
            <a:spLocks noGrp="1"/>
          </p:cNvSpPr>
          <p:nvPr>
            <p:ph type="title"/>
          </p:nvPr>
        </p:nvSpPr>
        <p:spPr>
          <a:xfrm>
            <a:off x="1607943" y="157928"/>
            <a:ext cx="8534400" cy="1507067"/>
          </a:xfrm>
        </p:spPr>
        <p:txBody>
          <a:bodyPr/>
          <a:lstStyle/>
          <a:p>
            <a:pPr algn="ctr"/>
            <a:r>
              <a:rPr lang="fr-FR">
                <a:solidFill>
                  <a:schemeClr val="bg1"/>
                </a:solidFill>
              </a:rPr>
              <a:t>Mecanisme de acțiune ale factorului termic (în organisme)</a:t>
            </a:r>
            <a:endParaRPr lang="en-GB">
              <a:solidFill>
                <a:schemeClr val="bg1"/>
              </a:solidFill>
            </a:endParaRPr>
          </a:p>
        </p:txBody>
      </p:sp>
      <p:sp>
        <p:nvSpPr>
          <p:cNvPr id="3" name="Content Placeholder 2">
            <a:extLst>
              <a:ext uri="{FF2B5EF4-FFF2-40B4-BE49-F238E27FC236}">
                <a16:creationId xmlns:a16="http://schemas.microsoft.com/office/drawing/2014/main" id="{840B7FD8-630E-4E35-864A-9370E44C16C0}"/>
              </a:ext>
            </a:extLst>
          </p:cNvPr>
          <p:cNvSpPr>
            <a:spLocks noGrp="1"/>
          </p:cNvSpPr>
          <p:nvPr>
            <p:ph idx="1"/>
          </p:nvPr>
        </p:nvSpPr>
        <p:spPr>
          <a:xfrm>
            <a:off x="684212" y="685800"/>
            <a:ext cx="11025706" cy="5789645"/>
          </a:xfrm>
        </p:spPr>
        <p:txBody>
          <a:bodyPr>
            <a:normAutofit/>
          </a:bodyPr>
          <a:lstStyle/>
          <a:p>
            <a:pPr algn="just">
              <a:buClr>
                <a:schemeClr val="bg1"/>
              </a:buClr>
              <a:buFont typeface="Wingdings" panose="05000000000000000000" pitchFamily="2" charset="2"/>
              <a:buChar char="Ø"/>
            </a:pPr>
            <a:r>
              <a:rPr lang="en-GB" sz="1800">
                <a:solidFill>
                  <a:schemeClr val="bg1"/>
                </a:solidFill>
              </a:rPr>
              <a:t> la nivelul sistemului nervos vegetativ - aplicațiile de cald stimulează parasimpaticul iar cele de rece stimulează simpaticul; </a:t>
            </a:r>
          </a:p>
          <a:p>
            <a:pPr algn="just">
              <a:buClr>
                <a:schemeClr val="bg1"/>
              </a:buClr>
              <a:buFont typeface="Wingdings" panose="05000000000000000000" pitchFamily="2" charset="2"/>
              <a:buChar char="Ø"/>
            </a:pPr>
            <a:r>
              <a:rPr lang="en-GB" sz="1800">
                <a:solidFill>
                  <a:schemeClr val="bg1"/>
                </a:solidFill>
              </a:rPr>
              <a:t>la nivelul sistemului nervos central - aplicațiile calde au efect relaxant, iar cele reci și alternante au efect excitant; </a:t>
            </a:r>
          </a:p>
          <a:p>
            <a:pPr algn="just">
              <a:buClr>
                <a:schemeClr val="bg1"/>
              </a:buClr>
              <a:buFont typeface="Wingdings" panose="05000000000000000000" pitchFamily="2" charset="2"/>
              <a:buChar char="Ø"/>
            </a:pPr>
            <a:r>
              <a:rPr lang="en-GB" sz="1800">
                <a:solidFill>
                  <a:schemeClr val="bg1"/>
                </a:solidFill>
              </a:rPr>
              <a:t>la nivel cutanat - factorul termic rece declanșează inițial vasoconstricție de 1-2 minute, apoi vasodilatație congestivă cu rol de a preveni ischemierea zonelor și în final staza periferică cu cianoză tegumentară. Factorul termic cald determină o reacție dermo-vasculară în trei faze: </a:t>
            </a:r>
          </a:p>
          <a:p>
            <a:pPr marL="0" indent="0" algn="just">
              <a:buNone/>
            </a:pPr>
            <a:r>
              <a:rPr lang="en-GB" sz="1800">
                <a:solidFill>
                  <a:schemeClr val="bg1"/>
                </a:solidFill>
              </a:rPr>
              <a:t> − vasoconstricție reactivă, 10-20 secunde;</a:t>
            </a:r>
          </a:p>
          <a:p>
            <a:pPr marL="0" indent="0" algn="just">
              <a:buNone/>
            </a:pPr>
            <a:r>
              <a:rPr lang="en-GB" sz="1800">
                <a:solidFill>
                  <a:schemeClr val="bg1"/>
                </a:solidFill>
              </a:rPr>
              <a:t> − hiperemie activă datorită vasodilatației; </a:t>
            </a:r>
          </a:p>
          <a:p>
            <a:pPr marL="0" indent="0" algn="just">
              <a:buNone/>
            </a:pPr>
            <a:r>
              <a:rPr lang="en-GB" sz="1800">
                <a:solidFill>
                  <a:schemeClr val="bg1"/>
                </a:solidFill>
              </a:rPr>
              <a:t> − hiperemie pasivă (tegument de culoare roșie). </a:t>
            </a:r>
          </a:p>
          <a:p>
            <a:pPr algn="just">
              <a:buClr>
                <a:schemeClr val="bg1"/>
              </a:buClr>
              <a:buFont typeface="Wingdings" panose="05000000000000000000" pitchFamily="2" charset="2"/>
              <a:buChar char="Ø"/>
            </a:pPr>
            <a:r>
              <a:rPr lang="en-GB" sz="1800">
                <a:solidFill>
                  <a:schemeClr val="bg1"/>
                </a:solidFill>
              </a:rPr>
              <a:t>la nivel muscular - aplicațiile reci de scurtă durată au efect de creștere a randamentului muscular; dacă durata se prelungește apar contracții tonico-clonice;</a:t>
            </a:r>
          </a:p>
        </p:txBody>
      </p:sp>
    </p:spTree>
    <p:extLst>
      <p:ext uri="{BB962C8B-B14F-4D97-AF65-F5344CB8AC3E}">
        <p14:creationId xmlns:p14="http://schemas.microsoft.com/office/powerpoint/2010/main" val="2641752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D03E3BE-C86F-4AC3-913C-FBB3843EB749}"/>
              </a:ext>
            </a:extLst>
          </p:cNvPr>
          <p:cNvSpPr>
            <a:spLocks noGrp="1"/>
          </p:cNvSpPr>
          <p:nvPr>
            <p:ph idx="1"/>
          </p:nvPr>
        </p:nvSpPr>
        <p:spPr>
          <a:xfrm>
            <a:off x="684212" y="685799"/>
            <a:ext cx="10624489" cy="5612363"/>
          </a:xfrm>
        </p:spPr>
        <p:txBody>
          <a:bodyPr>
            <a:normAutofit/>
          </a:bodyPr>
          <a:lstStyle/>
          <a:p>
            <a:pPr algn="just">
              <a:buClr>
                <a:schemeClr val="bg1"/>
              </a:buClr>
              <a:buFont typeface="Wingdings" panose="05000000000000000000" pitchFamily="2" charset="2"/>
              <a:buChar char="Ø"/>
            </a:pPr>
            <a:r>
              <a:rPr lang="en-GB">
                <a:solidFill>
                  <a:schemeClr val="bg1"/>
                </a:solidFill>
              </a:rPr>
              <a:t>la nivelul aparatului respirator - în cazul băilor fierbinți, datorită vasodilatației periferice și hipertermiei se accentuează viteza fluxului sanguin și frecvența respiratorie. Hiperventilația produce alcaloză, fenomen care antrenează un consum metabolic mare și care poate determina apariția dispneei paradoxale de tip Cheyne-Stokes. Băile reci scad frecvența ritmului respirator prin creșterea duratei inspirului și expirului. </a:t>
            </a:r>
          </a:p>
          <a:p>
            <a:pPr algn="just">
              <a:buClr>
                <a:schemeClr val="bg1"/>
              </a:buClr>
              <a:buFont typeface="Wingdings" panose="05000000000000000000" pitchFamily="2" charset="2"/>
              <a:buChar char="Ø"/>
            </a:pPr>
            <a:r>
              <a:rPr lang="en-GB">
                <a:solidFill>
                  <a:schemeClr val="bg1"/>
                </a:solidFill>
              </a:rPr>
              <a:t> la nivelul aparatului cardio-vascular - parametrii circulatori care trebuie monitorizați în timpul procedurilor de hidrotermoterapie sunt: </a:t>
            </a:r>
          </a:p>
          <a:p>
            <a:pPr marL="0" indent="0" algn="just">
              <a:buNone/>
            </a:pPr>
            <a:r>
              <a:rPr lang="en-GB">
                <a:solidFill>
                  <a:schemeClr val="bg1"/>
                </a:solidFill>
              </a:rPr>
              <a:t>− tensiunea arterială - la cald TA sistolică crește, cea diastolică scade. La rece TA sistolică rămâne constantă, iar cea diastolică crește foarte mult prin vasoconstricție periferică; </a:t>
            </a:r>
          </a:p>
          <a:p>
            <a:pPr marL="0" indent="0" algn="just">
              <a:buNone/>
            </a:pPr>
            <a:r>
              <a:rPr lang="en-GB">
                <a:solidFill>
                  <a:schemeClr val="bg1"/>
                </a:solidFill>
              </a:rPr>
              <a:t>− viteza de circulație a sângelui - crește la cald, scade la rece;</a:t>
            </a:r>
          </a:p>
          <a:p>
            <a:pPr marL="0" indent="0" algn="just">
              <a:buNone/>
            </a:pPr>
            <a:r>
              <a:rPr lang="en-GB">
                <a:solidFill>
                  <a:schemeClr val="bg1"/>
                </a:solidFill>
              </a:rPr>
              <a:t> − rezistența vasculară periferică - scade la cald, crește la rece; </a:t>
            </a:r>
          </a:p>
          <a:p>
            <a:pPr marL="0" indent="0" algn="just">
              <a:buNone/>
            </a:pPr>
            <a:r>
              <a:rPr lang="en-GB">
                <a:solidFill>
                  <a:schemeClr val="bg1"/>
                </a:solidFill>
              </a:rPr>
              <a:t>− viteza undei pulsatile - crește la cald, scade la rece; </a:t>
            </a:r>
          </a:p>
          <a:p>
            <a:pPr marL="0" indent="0" algn="just">
              <a:buNone/>
            </a:pPr>
            <a:r>
              <a:rPr lang="en-GB">
                <a:solidFill>
                  <a:schemeClr val="bg1"/>
                </a:solidFill>
              </a:rPr>
              <a:t>− travaliul cardiac - crește la cald, scade la rece</a:t>
            </a:r>
          </a:p>
        </p:txBody>
      </p:sp>
    </p:spTree>
    <p:extLst>
      <p:ext uri="{BB962C8B-B14F-4D97-AF65-F5344CB8AC3E}">
        <p14:creationId xmlns:p14="http://schemas.microsoft.com/office/powerpoint/2010/main" val="251498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9A8B8-4AE8-434C-84A8-6C5A481EB7B0}"/>
              </a:ext>
            </a:extLst>
          </p:cNvPr>
          <p:cNvSpPr>
            <a:spLocks noGrp="1"/>
          </p:cNvSpPr>
          <p:nvPr>
            <p:ph type="title"/>
          </p:nvPr>
        </p:nvSpPr>
        <p:spPr>
          <a:xfrm>
            <a:off x="1828800" y="0"/>
            <a:ext cx="8534400" cy="1507067"/>
          </a:xfrm>
        </p:spPr>
        <p:txBody>
          <a:bodyPr/>
          <a:lstStyle/>
          <a:p>
            <a:pPr algn="ctr"/>
            <a:r>
              <a:rPr lang="en-GB" sz="3600">
                <a:solidFill>
                  <a:schemeClr val="bg1"/>
                </a:solidFill>
              </a:rPr>
              <a:t>Efectele</a:t>
            </a:r>
            <a:r>
              <a:rPr lang="en-GB">
                <a:solidFill>
                  <a:schemeClr val="bg1"/>
                </a:solidFill>
              </a:rPr>
              <a:t> </a:t>
            </a:r>
            <a:r>
              <a:rPr lang="en-GB" sz="3600">
                <a:solidFill>
                  <a:schemeClr val="bg1"/>
                </a:solidFill>
              </a:rPr>
              <a:t>aplicațiilor de căldură</a:t>
            </a:r>
            <a:endParaRPr lang="en-GB"/>
          </a:p>
        </p:txBody>
      </p:sp>
      <p:sp>
        <p:nvSpPr>
          <p:cNvPr id="3" name="Content Placeholder 2">
            <a:extLst>
              <a:ext uri="{FF2B5EF4-FFF2-40B4-BE49-F238E27FC236}">
                <a16:creationId xmlns:a16="http://schemas.microsoft.com/office/drawing/2014/main" id="{9789EDE9-AE92-4040-AE87-F8631C1491CB}"/>
              </a:ext>
            </a:extLst>
          </p:cNvPr>
          <p:cNvSpPr>
            <a:spLocks noGrp="1"/>
          </p:cNvSpPr>
          <p:nvPr>
            <p:ph idx="1"/>
          </p:nvPr>
        </p:nvSpPr>
        <p:spPr>
          <a:xfrm>
            <a:off x="615820" y="1940769"/>
            <a:ext cx="11000792" cy="4432039"/>
          </a:xfrm>
        </p:spPr>
        <p:txBody>
          <a:bodyPr numCol="2">
            <a:normAutofit/>
          </a:bodyPr>
          <a:lstStyle/>
          <a:p>
            <a:pPr marL="0" indent="0" algn="ctr">
              <a:buNone/>
            </a:pPr>
            <a:r>
              <a:rPr lang="en-GB" sz="3600" b="1">
                <a:solidFill>
                  <a:schemeClr val="bg1"/>
                </a:solidFill>
              </a:rPr>
              <a:t>Locale</a:t>
            </a:r>
            <a:endParaRPr lang="en-GB" sz="2800" b="1">
              <a:solidFill>
                <a:schemeClr val="bg1"/>
              </a:solidFill>
            </a:endParaRPr>
          </a:p>
          <a:p>
            <a:pPr marL="342900" indent="-342900">
              <a:buClr>
                <a:schemeClr val="bg1"/>
              </a:buClr>
              <a:buFont typeface="Wingdings" panose="05000000000000000000" pitchFamily="2" charset="2"/>
              <a:buChar char="§"/>
            </a:pPr>
            <a:r>
              <a:rPr lang="en-GB" sz="2800">
                <a:solidFill>
                  <a:schemeClr val="bg1"/>
                </a:solidFill>
              </a:rPr>
              <a:t>Efect spasmolitic, miorelaxant și decontracturant;</a:t>
            </a:r>
          </a:p>
          <a:p>
            <a:pPr marL="342900" indent="-342900">
              <a:buClr>
                <a:schemeClr val="bg1"/>
              </a:buClr>
              <a:buFont typeface="Wingdings" panose="05000000000000000000" pitchFamily="2" charset="2"/>
              <a:buChar char="§"/>
            </a:pPr>
            <a:r>
              <a:rPr lang="en-GB" sz="2800">
                <a:solidFill>
                  <a:schemeClr val="bg1"/>
                </a:solidFill>
              </a:rPr>
              <a:t>Efect remisiv al exudatelor și infiltratelor tisulare;</a:t>
            </a:r>
          </a:p>
          <a:p>
            <a:pPr marL="342900" indent="-342900">
              <a:buClr>
                <a:schemeClr val="bg1"/>
              </a:buClr>
              <a:buFont typeface="Wingdings" panose="05000000000000000000" pitchFamily="2" charset="2"/>
              <a:buChar char="§"/>
            </a:pPr>
            <a:r>
              <a:rPr lang="en-GB" sz="2800">
                <a:solidFill>
                  <a:schemeClr val="bg1"/>
                </a:solidFill>
              </a:rPr>
              <a:t>efect de asuplizare;</a:t>
            </a:r>
          </a:p>
          <a:p>
            <a:pPr marL="342900" indent="-342900">
              <a:buClr>
                <a:schemeClr val="bg1"/>
              </a:buClr>
              <a:buFont typeface="Wingdings" panose="05000000000000000000" pitchFamily="2" charset="2"/>
              <a:buChar char="§"/>
            </a:pPr>
            <a:r>
              <a:rPr lang="en-GB" sz="2800">
                <a:solidFill>
                  <a:schemeClr val="bg1"/>
                </a:solidFill>
              </a:rPr>
              <a:t>analgezic.</a:t>
            </a:r>
          </a:p>
          <a:p>
            <a:pPr marL="0" indent="0" algn="ctr">
              <a:buNone/>
            </a:pPr>
            <a:r>
              <a:rPr lang="en-GB" sz="3600" b="1">
                <a:solidFill>
                  <a:schemeClr val="bg1"/>
                </a:solidFill>
              </a:rPr>
              <a:t>Generale</a:t>
            </a:r>
            <a:endParaRPr lang="en-GB" sz="2800" b="1">
              <a:solidFill>
                <a:schemeClr val="bg1"/>
              </a:solidFill>
            </a:endParaRPr>
          </a:p>
          <a:p>
            <a:pPr marL="342900" indent="-342900">
              <a:buClr>
                <a:schemeClr val="bg1"/>
              </a:buClr>
              <a:buFont typeface="Wingdings" panose="05000000000000000000" pitchFamily="2" charset="2"/>
              <a:buChar char="§"/>
            </a:pPr>
            <a:r>
              <a:rPr lang="en-GB" sz="2800">
                <a:solidFill>
                  <a:schemeClr val="bg1"/>
                </a:solidFill>
              </a:rPr>
              <a:t>Efect imunologic;</a:t>
            </a:r>
          </a:p>
          <a:p>
            <a:pPr marL="342900" indent="-342900">
              <a:buClr>
                <a:schemeClr val="bg1"/>
              </a:buClr>
              <a:buFont typeface="Wingdings" panose="05000000000000000000" pitchFamily="2" charset="2"/>
              <a:buChar char="§"/>
            </a:pPr>
            <a:r>
              <a:rPr lang="en-GB" sz="2800">
                <a:solidFill>
                  <a:schemeClr val="bg1"/>
                </a:solidFill>
              </a:rPr>
              <a:t>combaterea spasmului musculaturii striate;</a:t>
            </a:r>
          </a:p>
          <a:p>
            <a:pPr marL="342900" indent="-342900">
              <a:buClr>
                <a:schemeClr val="bg1"/>
              </a:buClr>
              <a:buFont typeface="Wingdings" panose="05000000000000000000" pitchFamily="2" charset="2"/>
              <a:buChar char="§"/>
            </a:pPr>
            <a:r>
              <a:rPr lang="en-GB" sz="2800">
                <a:solidFill>
                  <a:schemeClr val="bg1"/>
                </a:solidFill>
              </a:rPr>
              <a:t>efect vasodilatator.</a:t>
            </a:r>
          </a:p>
          <a:p>
            <a:pPr marL="0" indent="0">
              <a:buNone/>
            </a:pPr>
            <a:endParaRPr lang="en-GB" sz="2800">
              <a:solidFill>
                <a:schemeClr val="bg1"/>
              </a:solidFill>
            </a:endParaRPr>
          </a:p>
          <a:p>
            <a:pPr marL="0" indent="0">
              <a:buNone/>
            </a:pPr>
            <a:endParaRPr lang="en-GB" sz="2800"/>
          </a:p>
        </p:txBody>
      </p:sp>
    </p:spTree>
    <p:extLst>
      <p:ext uri="{BB962C8B-B14F-4D97-AF65-F5344CB8AC3E}">
        <p14:creationId xmlns:p14="http://schemas.microsoft.com/office/powerpoint/2010/main" val="406281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B819-8E7F-465B-9DFC-8833D1341C3C}"/>
              </a:ext>
            </a:extLst>
          </p:cNvPr>
          <p:cNvSpPr>
            <a:spLocks noGrp="1"/>
          </p:cNvSpPr>
          <p:nvPr>
            <p:ph type="title"/>
          </p:nvPr>
        </p:nvSpPr>
        <p:spPr>
          <a:xfrm>
            <a:off x="438539" y="568475"/>
            <a:ext cx="11178073" cy="1507067"/>
          </a:xfrm>
        </p:spPr>
        <p:txBody>
          <a:bodyPr/>
          <a:lstStyle/>
          <a:p>
            <a:pPr algn="ctr"/>
            <a:r>
              <a:rPr lang="en-GB">
                <a:solidFill>
                  <a:schemeClr val="bg1"/>
                </a:solidFill>
              </a:rPr>
              <a:t>Clasificarea Procedurilor de termoreglare</a:t>
            </a:r>
            <a:endParaRPr lang="en-GB"/>
          </a:p>
        </p:txBody>
      </p:sp>
      <p:sp>
        <p:nvSpPr>
          <p:cNvPr id="3" name="Content Placeholder 2">
            <a:extLst>
              <a:ext uri="{FF2B5EF4-FFF2-40B4-BE49-F238E27FC236}">
                <a16:creationId xmlns:a16="http://schemas.microsoft.com/office/drawing/2014/main" id="{3DA21D81-851D-4E12-8D28-9D894B6C616F}"/>
              </a:ext>
            </a:extLst>
          </p:cNvPr>
          <p:cNvSpPr>
            <a:spLocks noGrp="1"/>
          </p:cNvSpPr>
          <p:nvPr>
            <p:ph idx="1"/>
          </p:nvPr>
        </p:nvSpPr>
        <p:spPr>
          <a:xfrm>
            <a:off x="783771" y="2075542"/>
            <a:ext cx="10086359" cy="4026333"/>
          </a:xfrm>
        </p:spPr>
        <p:txBody>
          <a:bodyPr>
            <a:normAutofit/>
          </a:bodyPr>
          <a:lstStyle/>
          <a:p>
            <a:pPr algn="just">
              <a:buClr>
                <a:schemeClr val="bg1"/>
              </a:buClr>
              <a:buFont typeface="Wingdings" panose="05000000000000000000" pitchFamily="2" charset="2"/>
              <a:buChar char="Ø"/>
            </a:pPr>
            <a:r>
              <a:rPr lang="en-GB" sz="2400">
                <a:solidFill>
                  <a:schemeClr val="bg1"/>
                </a:solidFill>
              </a:rPr>
              <a:t> În funcție de suprafața pe care se aplică procedura</a:t>
            </a:r>
          </a:p>
          <a:p>
            <a:pPr lvl="1" algn="just">
              <a:buClr>
                <a:schemeClr val="bg1"/>
              </a:buClr>
            </a:pPr>
            <a:r>
              <a:rPr lang="en-GB" sz="2000">
                <a:solidFill>
                  <a:schemeClr val="bg1"/>
                </a:solidFill>
              </a:rPr>
              <a:t>locale – comprese, cataplasme;</a:t>
            </a:r>
          </a:p>
          <a:p>
            <a:pPr lvl="1" algn="just">
              <a:buClr>
                <a:schemeClr val="bg1"/>
              </a:buClr>
            </a:pPr>
            <a:r>
              <a:rPr lang="en-GB" sz="2000">
                <a:solidFill>
                  <a:schemeClr val="bg1"/>
                </a:solidFill>
              </a:rPr>
              <a:t>parțiale – băi parțiale, împachetări;</a:t>
            </a:r>
          </a:p>
          <a:p>
            <a:pPr lvl="1" algn="just">
              <a:buClr>
                <a:schemeClr val="bg1"/>
              </a:buClr>
            </a:pPr>
            <a:r>
              <a:rPr lang="en-GB" sz="2000">
                <a:solidFill>
                  <a:schemeClr val="bg1"/>
                </a:solidFill>
              </a:rPr>
              <a:t>generale – băi generale, dușuri, afuziuni.</a:t>
            </a:r>
          </a:p>
          <a:p>
            <a:pPr algn="just">
              <a:buClr>
                <a:schemeClr val="bg1"/>
              </a:buClr>
              <a:buFont typeface="Wingdings" panose="05000000000000000000" pitchFamily="2" charset="2"/>
              <a:buChar char="Ø"/>
            </a:pPr>
            <a:r>
              <a:rPr lang="en-GB" sz="2400">
                <a:solidFill>
                  <a:schemeClr val="bg1"/>
                </a:solidFill>
              </a:rPr>
              <a:t> În funcție de vectorul utilizat:</a:t>
            </a:r>
          </a:p>
          <a:p>
            <a:pPr lvl="1" algn="just">
              <a:buClr>
                <a:schemeClr val="bg1"/>
              </a:buClr>
            </a:pPr>
            <a:r>
              <a:rPr lang="en-GB" sz="2000">
                <a:solidFill>
                  <a:schemeClr val="bg1"/>
                </a:solidFill>
              </a:rPr>
              <a:t>proceduri umede – utilizează apa ca vector – băi, dușuri, comprese, împachetări</a:t>
            </a:r>
          </a:p>
          <a:p>
            <a:pPr lvl="1" algn="just">
              <a:buClr>
                <a:schemeClr val="bg1"/>
              </a:buClr>
            </a:pPr>
            <a:r>
              <a:rPr lang="en-GB" sz="2000">
                <a:solidFill>
                  <a:schemeClr val="bg1"/>
                </a:solidFill>
              </a:rPr>
              <a:t>procedure uscate – utilizează ca vectori parafina, nămolul, aerul, lumina sau nisipul.</a:t>
            </a:r>
          </a:p>
        </p:txBody>
      </p:sp>
    </p:spTree>
    <p:extLst>
      <p:ext uri="{BB962C8B-B14F-4D97-AF65-F5344CB8AC3E}">
        <p14:creationId xmlns:p14="http://schemas.microsoft.com/office/powerpoint/2010/main" val="373955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EC74EE8-E9CA-48B9-B996-BC7718A5F096}"/>
              </a:ext>
            </a:extLst>
          </p:cNvPr>
          <p:cNvSpPr>
            <a:spLocks noGrp="1"/>
          </p:cNvSpPr>
          <p:nvPr>
            <p:ph idx="1"/>
          </p:nvPr>
        </p:nvSpPr>
        <p:spPr>
          <a:xfrm>
            <a:off x="684213" y="685800"/>
            <a:ext cx="11277632" cy="5631024"/>
          </a:xfrm>
        </p:spPr>
        <p:txBody>
          <a:bodyPr>
            <a:normAutofit/>
          </a:bodyPr>
          <a:lstStyle/>
          <a:p>
            <a:pPr algn="just">
              <a:buClr>
                <a:schemeClr val="bg1"/>
              </a:buClr>
              <a:buFont typeface="Wingdings" panose="05000000000000000000" pitchFamily="2" charset="2"/>
              <a:buChar char="Ø"/>
            </a:pPr>
            <a:r>
              <a:rPr lang="en-GB" sz="2400">
                <a:solidFill>
                  <a:schemeClr val="bg1"/>
                </a:solidFill>
              </a:rPr>
              <a:t>În funcție de temperatura utilizată:</a:t>
            </a:r>
          </a:p>
          <a:p>
            <a:pPr lvl="1" algn="just">
              <a:buClr>
                <a:schemeClr val="bg1"/>
              </a:buClr>
              <a:buFont typeface="Arial" panose="020B0604020202020204" pitchFamily="34" charset="0"/>
              <a:buChar char="•"/>
            </a:pPr>
            <a:r>
              <a:rPr lang="en-GB" sz="2000">
                <a:solidFill>
                  <a:schemeClr val="bg1"/>
                </a:solidFill>
              </a:rPr>
              <a:t>crioterapia – temperatura în jurul valorilor de 0°C;</a:t>
            </a:r>
          </a:p>
          <a:p>
            <a:pPr lvl="1" algn="just">
              <a:buClr>
                <a:schemeClr val="bg1"/>
              </a:buClr>
              <a:buFont typeface="Arial" panose="020B0604020202020204" pitchFamily="34" charset="0"/>
              <a:buChar char="•"/>
            </a:pPr>
            <a:r>
              <a:rPr lang="en-GB" sz="2000">
                <a:solidFill>
                  <a:schemeClr val="bg1"/>
                </a:solidFill>
              </a:rPr>
              <a:t>proceduri reci – 10-28°C;</a:t>
            </a:r>
          </a:p>
          <a:p>
            <a:pPr lvl="1" algn="just">
              <a:buClr>
                <a:schemeClr val="bg1"/>
              </a:buClr>
              <a:buFont typeface="Arial" panose="020B0604020202020204" pitchFamily="34" charset="0"/>
              <a:buChar char="•"/>
            </a:pPr>
            <a:r>
              <a:rPr lang="en-GB" sz="2000">
                <a:solidFill>
                  <a:schemeClr val="bg1"/>
                </a:solidFill>
              </a:rPr>
              <a:t>proceduri calde – 36-42°C.</a:t>
            </a:r>
          </a:p>
          <a:p>
            <a:pPr algn="just">
              <a:buClr>
                <a:schemeClr val="bg1"/>
              </a:buClr>
              <a:buFont typeface="Wingdings" panose="05000000000000000000" pitchFamily="2" charset="2"/>
              <a:buChar char="Ø"/>
            </a:pPr>
            <a:r>
              <a:rPr lang="en-GB" sz="2400">
                <a:solidFill>
                  <a:schemeClr val="bg1"/>
                </a:solidFill>
              </a:rPr>
              <a:t>În raport de modalitatea de aplicare:</a:t>
            </a:r>
          </a:p>
          <a:p>
            <a:pPr lvl="1" algn="just">
              <a:buClr>
                <a:schemeClr val="bg1"/>
              </a:buClr>
              <a:buFont typeface="Arial" panose="020B0604020202020204" pitchFamily="34" charset="0"/>
              <a:buChar char="•"/>
            </a:pPr>
            <a:r>
              <a:rPr lang="en-GB" sz="2000">
                <a:solidFill>
                  <a:schemeClr val="bg1"/>
                </a:solidFill>
              </a:rPr>
              <a:t>proceduri de termoterapie constantă – cura Kneipp;</a:t>
            </a:r>
          </a:p>
          <a:p>
            <a:pPr lvl="1" algn="just">
              <a:buClr>
                <a:schemeClr val="bg1"/>
              </a:buClr>
              <a:buFont typeface="Arial" panose="020B0604020202020204" pitchFamily="34" charset="0"/>
              <a:buChar char="•"/>
            </a:pPr>
            <a:r>
              <a:rPr lang="en-GB" sz="2000">
                <a:solidFill>
                  <a:schemeClr val="bg1"/>
                </a:solidFill>
              </a:rPr>
              <a:t>proceduri alternative cald/rece, în special pentru stimulare microcirculației;</a:t>
            </a:r>
          </a:p>
          <a:p>
            <a:pPr lvl="1" algn="just">
              <a:buClr>
                <a:schemeClr val="bg1"/>
              </a:buClr>
              <a:buFont typeface="Arial" panose="020B0604020202020204" pitchFamily="34" charset="0"/>
              <a:buChar char="•"/>
            </a:pPr>
            <a:r>
              <a:rPr lang="en-GB" sz="2000">
                <a:solidFill>
                  <a:schemeClr val="bg1"/>
                </a:solidFill>
              </a:rPr>
              <a:t>proceduri ascendente la care temperature vectorului este crescută treptat.</a:t>
            </a:r>
          </a:p>
          <a:p>
            <a:endParaRPr lang="en-GB" sz="2400"/>
          </a:p>
        </p:txBody>
      </p:sp>
    </p:spTree>
    <p:extLst>
      <p:ext uri="{BB962C8B-B14F-4D97-AF65-F5344CB8AC3E}">
        <p14:creationId xmlns:p14="http://schemas.microsoft.com/office/powerpoint/2010/main" val="2415815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9F2BA-1D99-4548-87D8-6DA5A33681D3}"/>
              </a:ext>
            </a:extLst>
          </p:cNvPr>
          <p:cNvSpPr>
            <a:spLocks noGrp="1"/>
          </p:cNvSpPr>
          <p:nvPr>
            <p:ph type="title"/>
          </p:nvPr>
        </p:nvSpPr>
        <p:spPr>
          <a:xfrm>
            <a:off x="699796" y="344540"/>
            <a:ext cx="10496939" cy="1507067"/>
          </a:xfrm>
        </p:spPr>
        <p:txBody>
          <a:bodyPr/>
          <a:lstStyle/>
          <a:p>
            <a:pPr algn="ctr"/>
            <a:r>
              <a:rPr lang="en-GB">
                <a:solidFill>
                  <a:schemeClr val="bg1"/>
                </a:solidFill>
              </a:rPr>
              <a:t>Principalele tipuri de termoterapie cu aplicație locală</a:t>
            </a:r>
          </a:p>
        </p:txBody>
      </p:sp>
      <p:sp>
        <p:nvSpPr>
          <p:cNvPr id="3" name="Content Placeholder 2">
            <a:extLst>
              <a:ext uri="{FF2B5EF4-FFF2-40B4-BE49-F238E27FC236}">
                <a16:creationId xmlns:a16="http://schemas.microsoft.com/office/drawing/2014/main" id="{5A762AC1-7F0A-4B9E-9A35-4C2C3311D87A}"/>
              </a:ext>
            </a:extLst>
          </p:cNvPr>
          <p:cNvSpPr>
            <a:spLocks noGrp="1"/>
          </p:cNvSpPr>
          <p:nvPr>
            <p:ph idx="1"/>
          </p:nvPr>
        </p:nvSpPr>
        <p:spPr>
          <a:xfrm>
            <a:off x="699796" y="1978090"/>
            <a:ext cx="10627567" cy="4273075"/>
          </a:xfrm>
        </p:spPr>
        <p:txBody>
          <a:bodyPr>
            <a:normAutofit/>
          </a:bodyPr>
          <a:lstStyle/>
          <a:p>
            <a:pPr algn="just">
              <a:buClr>
                <a:schemeClr val="bg1"/>
              </a:buClr>
              <a:buFont typeface="Wingdings" panose="05000000000000000000" pitchFamily="2" charset="2"/>
              <a:buChar char="Ø"/>
            </a:pPr>
            <a:r>
              <a:rPr lang="en-GB">
                <a:solidFill>
                  <a:schemeClr val="bg1"/>
                </a:solidFill>
              </a:rPr>
              <a:t>Baia ascendentă Hauffe - Este o procedură parțială care se poate aplica la nivelul membrelor superioare sau inferioare. Datorită creșterii treptate a temperaturii în zona de aplicație va crește ușor și temperatura centrală fapt ce va declanșa prin reflex hipotalamic termoliza și sudorația</a:t>
            </a:r>
          </a:p>
          <a:p>
            <a:pPr algn="just">
              <a:buClr>
                <a:schemeClr val="bg1"/>
              </a:buClr>
              <a:buFont typeface="Wingdings" panose="05000000000000000000" pitchFamily="2" charset="2"/>
              <a:buChar char="Ø"/>
            </a:pPr>
            <a:r>
              <a:rPr lang="en-GB">
                <a:solidFill>
                  <a:schemeClr val="bg1"/>
                </a:solidFill>
              </a:rPr>
              <a:t>Băile extremităților</a:t>
            </a:r>
          </a:p>
          <a:p>
            <a:pPr algn="just">
              <a:buClr>
                <a:schemeClr val="bg1"/>
              </a:buClr>
              <a:buFont typeface="Wingdings" panose="05000000000000000000" pitchFamily="2" charset="2"/>
              <a:buChar char="Ø"/>
            </a:pPr>
            <a:r>
              <a:rPr lang="en-GB">
                <a:solidFill>
                  <a:schemeClr val="bg1"/>
                </a:solidFill>
              </a:rPr>
              <a:t>Compresele - Sunt cele mai simple proceduri de termoterapie care folosesc bucăți de pânză înmuiată în apă, alcool sau sulfat de magneziu la diferite temperaturi. Acționează prin intermediul factorului termic și/sau chimic și au efect antiinflamator și decongestionant local.</a:t>
            </a:r>
          </a:p>
        </p:txBody>
      </p:sp>
    </p:spTree>
    <p:extLst>
      <p:ext uri="{BB962C8B-B14F-4D97-AF65-F5344CB8AC3E}">
        <p14:creationId xmlns:p14="http://schemas.microsoft.com/office/powerpoint/2010/main" val="179994750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62</TotalTime>
  <Words>1496</Words>
  <Application>Microsoft Office PowerPoint</Application>
  <PresentationFormat>Widescreen</PresentationFormat>
  <Paragraphs>109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Century Gothic</vt:lpstr>
      <vt:lpstr>Courier New</vt:lpstr>
      <vt:lpstr>Wingdings</vt:lpstr>
      <vt:lpstr>Wingdings 3</vt:lpstr>
      <vt:lpstr>Slice</vt:lpstr>
      <vt:lpstr>Hidrotermoterapia</vt:lpstr>
      <vt:lpstr>PowerPoint Presentation</vt:lpstr>
      <vt:lpstr>PowerPoint Presentation</vt:lpstr>
      <vt:lpstr>Mecanisme de acțiune ale factorului termic (în organisme)</vt:lpstr>
      <vt:lpstr>PowerPoint Presentation</vt:lpstr>
      <vt:lpstr>Efectele aplicațiilor de căldură</vt:lpstr>
      <vt:lpstr>Clasificarea Procedurilor de termoreglare</vt:lpstr>
      <vt:lpstr>PowerPoint Presentation</vt:lpstr>
      <vt:lpstr>Principalele tipuri de termoterapie cu aplicație locală</vt:lpstr>
      <vt:lpstr>PowerPoint Presentation</vt:lpstr>
      <vt:lpstr>PowerPoint Presentation</vt:lpstr>
      <vt:lpstr>PowerPoint Presentation</vt:lpstr>
      <vt:lpstr>Principalele tipuri de termoterapie cu aplicație generală</vt:lpstr>
      <vt:lpstr>Proceduri de termoterapie uscată </vt:lpstr>
      <vt:lpstr>Crioterapia</vt:lpstr>
      <vt:lpstr>PowerPoint Presentation</vt:lpstr>
      <vt:lpstr>Hidrokinetoterapia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Hidrotermoterapia</dc:title>
  <dc:creator>George-Ovidiu Cioroianu</dc:creator>
  <cp:lastModifiedBy>George-Ovidiu Cioroianu</cp:lastModifiedBy>
  <cp:revision>8</cp:revision>
  <dcterms:created xsi:type="dcterms:W3CDTF">2020-10-19T06:49:31Z</dcterms:created>
  <dcterms:modified xsi:type="dcterms:W3CDTF">2020-10-19T07:53:20Z</dcterms:modified>
</cp:coreProperties>
</file>