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58" r:id="rId3"/>
    <p:sldId id="257" r:id="rId4"/>
    <p:sldId id="259" r:id="rId5"/>
    <p:sldId id="293" r:id="rId6"/>
    <p:sldId id="294" r:id="rId7"/>
    <p:sldId id="295" r:id="rId8"/>
    <p:sldId id="279" r:id="rId9"/>
    <p:sldId id="280" r:id="rId10"/>
    <p:sldId id="260" r:id="rId11"/>
    <p:sldId id="281" r:id="rId12"/>
    <p:sldId id="282" r:id="rId13"/>
    <p:sldId id="283" r:id="rId14"/>
    <p:sldId id="262" r:id="rId15"/>
    <p:sldId id="263" r:id="rId16"/>
    <p:sldId id="284" r:id="rId17"/>
    <p:sldId id="322" r:id="rId18"/>
    <p:sldId id="288" r:id="rId19"/>
    <p:sldId id="269" r:id="rId20"/>
    <p:sldId id="323" r:id="rId21"/>
    <p:sldId id="289" r:id="rId22"/>
    <p:sldId id="324" r:id="rId23"/>
    <p:sldId id="272" r:id="rId24"/>
    <p:sldId id="325" r:id="rId25"/>
    <p:sldId id="274" r:id="rId26"/>
    <p:sldId id="326"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20" r:id="rId48"/>
    <p:sldId id="321" r:id="rId49"/>
  </p:sldIdLst>
  <p:sldSz cx="12239625" cy="6858000"/>
  <p:notesSz cx="6858000" cy="9772650"/>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5">
          <p15:clr>
            <a:srgbClr val="A4A3A4"/>
          </p15:clr>
        </p15:guide>
      </p15:sldGuideLst>
    </p:ext>
    <p:ext uri="{2D200454-40CA-4A62-9FC3-DE9A4176ACB9}">
      <p15:notesGuideLst xmlns:p15="http://schemas.microsoft.com/office/powerpoint/2012/main">
        <p15:guide id="1" orient="horz" pos="307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FEB9"/>
    <a:srgbClr val="B82302"/>
    <a:srgbClr val="712000"/>
    <a:srgbClr val="790015"/>
    <a:srgbClr val="DC0081"/>
    <a:srgbClr val="661D00"/>
    <a:srgbClr val="620011"/>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26" autoAdjust="0"/>
  </p:normalViewPr>
  <p:slideViewPr>
    <p:cSldViewPr>
      <p:cViewPr varScale="1">
        <p:scale>
          <a:sx n="78" d="100"/>
          <a:sy n="78" d="100"/>
        </p:scale>
        <p:origin x="763" y="72"/>
      </p:cViewPr>
      <p:guideLst>
        <p:guide orient="horz" pos="2160"/>
        <p:guide pos="3855"/>
      </p:guideLst>
    </p:cSldViewPr>
  </p:slideViewPr>
  <p:notesTextViewPr>
    <p:cViewPr>
      <p:scale>
        <a:sx n="100" d="100"/>
        <a:sy n="100" d="100"/>
      </p:scale>
      <p:origin x="0" y="0"/>
    </p:cViewPr>
  </p:notesTextViewPr>
  <p:notesViewPr>
    <p:cSldViewPr>
      <p:cViewPr varScale="1">
        <p:scale>
          <a:sx n="56" d="100"/>
          <a:sy n="56" d="100"/>
        </p:scale>
        <p:origin x="-2496" y="-90"/>
      </p:cViewPr>
      <p:guideLst>
        <p:guide orient="horz" pos="307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CF68794-5771-4F86-922D-A542784FEF5C}"/>
              </a:ext>
            </a:extLst>
          </p:cNvPr>
          <p:cNvSpPr>
            <a:spLocks noGrp="1" noChangeArrowheads="1"/>
          </p:cNvSpPr>
          <p:nvPr>
            <p:ph type="hdr" sz="quarter"/>
          </p:nvPr>
        </p:nvSpPr>
        <p:spPr bwMode="auto">
          <a:xfrm>
            <a:off x="0" y="9525"/>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3075" name="Rectangle 3">
            <a:extLst>
              <a:ext uri="{FF2B5EF4-FFF2-40B4-BE49-F238E27FC236}">
                <a16:creationId xmlns:a16="http://schemas.microsoft.com/office/drawing/2014/main" id="{8D0F6389-58B2-4179-9123-C55EDDF1B775}"/>
              </a:ext>
            </a:extLst>
          </p:cNvPr>
          <p:cNvSpPr>
            <a:spLocks noGrp="1" noChangeArrowheads="1"/>
          </p:cNvSpPr>
          <p:nvPr>
            <p:ph type="dt" sz="quarter" idx="1"/>
          </p:nvPr>
        </p:nvSpPr>
        <p:spPr bwMode="auto">
          <a:xfrm>
            <a:off x="3886200" y="9525"/>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3076" name="Rectangle 4">
            <a:extLst>
              <a:ext uri="{FF2B5EF4-FFF2-40B4-BE49-F238E27FC236}">
                <a16:creationId xmlns:a16="http://schemas.microsoft.com/office/drawing/2014/main" id="{899536B9-251A-4236-987B-CDBCA49030EB}"/>
              </a:ext>
            </a:extLst>
          </p:cNvPr>
          <p:cNvSpPr>
            <a:spLocks noGrp="1" noChangeArrowheads="1"/>
          </p:cNvSpPr>
          <p:nvPr>
            <p:ph type="ftr" sz="quarter" idx="2"/>
          </p:nvPr>
        </p:nvSpPr>
        <p:spPr bwMode="auto">
          <a:xfrm>
            <a:off x="0" y="9305925"/>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endParaRPr lang="en-US"/>
          </a:p>
        </p:txBody>
      </p:sp>
      <p:sp>
        <p:nvSpPr>
          <p:cNvPr id="3077" name="Rectangle 5">
            <a:extLst>
              <a:ext uri="{FF2B5EF4-FFF2-40B4-BE49-F238E27FC236}">
                <a16:creationId xmlns:a16="http://schemas.microsoft.com/office/drawing/2014/main" id="{0F051E51-97C0-496B-BFF5-1A48C8478BD1}"/>
              </a:ext>
            </a:extLst>
          </p:cNvPr>
          <p:cNvSpPr>
            <a:spLocks noGrp="1" noChangeArrowheads="1"/>
          </p:cNvSpPr>
          <p:nvPr>
            <p:ph type="sldNum" sz="quarter" idx="3"/>
          </p:nvPr>
        </p:nvSpPr>
        <p:spPr bwMode="auto">
          <a:xfrm>
            <a:off x="3886200" y="9305925"/>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pPr>
              <a:defRPr/>
            </a:pPr>
            <a:fld id="{F431D151-B117-4BDC-B2BF-4C2FE8051974}" type="slidenum">
              <a:rPr lang="en-US" altLang="en-US"/>
              <a:pPr>
                <a:defRPr/>
              </a:pPr>
              <a:t>‹#›</a:t>
            </a:fld>
            <a:endParaRPr lang="en-US" altLang="en-US"/>
          </a:p>
        </p:txBody>
      </p:sp>
      <p:sp>
        <p:nvSpPr>
          <p:cNvPr id="3078" name="Rectangle 6">
            <a:extLst>
              <a:ext uri="{FF2B5EF4-FFF2-40B4-BE49-F238E27FC236}">
                <a16:creationId xmlns:a16="http://schemas.microsoft.com/office/drawing/2014/main" id="{F06AE86C-7A44-455C-AC31-9BA9C483445F}"/>
              </a:ext>
            </a:extLst>
          </p:cNvPr>
          <p:cNvSpPr>
            <a:spLocks noChangeArrowheads="1"/>
          </p:cNvSpPr>
          <p:nvPr/>
        </p:nvSpPr>
        <p:spPr bwMode="auto">
          <a:xfrm>
            <a:off x="3354388" y="4611688"/>
            <a:ext cx="481012" cy="396875"/>
          </a:xfrm>
          <a:prstGeom prst="rect">
            <a:avLst/>
          </a:prstGeom>
          <a:noFill/>
          <a:ln w="9525">
            <a:noFill/>
            <a:miter lim="800000"/>
            <a:headEnd/>
            <a:tailEnd/>
          </a:ln>
          <a:effectLst/>
        </p:spPr>
        <p:txBody>
          <a:bodyPr wrap="none" lIns="92075" tIns="46038" rIns="92075" bIns="46038">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defRPr/>
            </a:pPr>
            <a:fld id="{F49194A8-3918-4AC6-B962-87CB5AD325C0}" type="slidenum">
              <a:rPr lang="en-US" altLang="en-US" sz="2000" smtClean="0"/>
              <a:pPr>
                <a:defRPr/>
              </a:pPr>
              <a:t>‹#›</a:t>
            </a:fld>
            <a:endParaRPr lang="en-US" altLang="en-US" sz="20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BF2760C-01A4-423A-A754-6E584E2B79E3}"/>
              </a:ext>
            </a:extLst>
          </p:cNvPr>
          <p:cNvSpPr>
            <a:spLocks noGrp="1" noChangeArrowheads="1"/>
          </p:cNvSpPr>
          <p:nvPr>
            <p:ph type="hdr" sz="quarter"/>
          </p:nvPr>
        </p:nvSpPr>
        <p:spPr bwMode="auto">
          <a:xfrm>
            <a:off x="0" y="9525"/>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62000">
              <a:defRPr sz="1000" i="1"/>
            </a:lvl1pPr>
          </a:lstStyle>
          <a:p>
            <a:pPr>
              <a:defRPr/>
            </a:pPr>
            <a:endParaRPr lang="en-US"/>
          </a:p>
        </p:txBody>
      </p:sp>
      <p:sp>
        <p:nvSpPr>
          <p:cNvPr id="2051" name="Rectangle 3">
            <a:extLst>
              <a:ext uri="{FF2B5EF4-FFF2-40B4-BE49-F238E27FC236}">
                <a16:creationId xmlns:a16="http://schemas.microsoft.com/office/drawing/2014/main" id="{6B97031A-55D1-4490-B606-C69EDE9D8B6B}"/>
              </a:ext>
            </a:extLst>
          </p:cNvPr>
          <p:cNvSpPr>
            <a:spLocks noGrp="1" noChangeArrowheads="1"/>
          </p:cNvSpPr>
          <p:nvPr>
            <p:ph type="dt" idx="1"/>
          </p:nvPr>
        </p:nvSpPr>
        <p:spPr bwMode="auto">
          <a:xfrm>
            <a:off x="3886200" y="9525"/>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62000">
              <a:defRPr sz="1000" i="1"/>
            </a:lvl1pPr>
          </a:lstStyle>
          <a:p>
            <a:pPr>
              <a:defRPr/>
            </a:pPr>
            <a:endParaRPr lang="en-US"/>
          </a:p>
        </p:txBody>
      </p:sp>
      <p:sp>
        <p:nvSpPr>
          <p:cNvPr id="2052" name="Rectangle 4">
            <a:extLst>
              <a:ext uri="{FF2B5EF4-FFF2-40B4-BE49-F238E27FC236}">
                <a16:creationId xmlns:a16="http://schemas.microsoft.com/office/drawing/2014/main" id="{BD64C307-7FC6-4A5A-B81B-8B4A3BE0BE31}"/>
              </a:ext>
            </a:extLst>
          </p:cNvPr>
          <p:cNvSpPr>
            <a:spLocks noGrp="1" noChangeArrowheads="1"/>
          </p:cNvSpPr>
          <p:nvPr>
            <p:ph type="ftr" sz="quarter" idx="4"/>
          </p:nvPr>
        </p:nvSpPr>
        <p:spPr bwMode="auto">
          <a:xfrm>
            <a:off x="0" y="9305925"/>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62000">
              <a:defRPr sz="1000" i="1"/>
            </a:lvl1pPr>
          </a:lstStyle>
          <a:p>
            <a:pPr>
              <a:defRPr/>
            </a:pPr>
            <a:endParaRPr lang="en-US"/>
          </a:p>
        </p:txBody>
      </p:sp>
      <p:sp>
        <p:nvSpPr>
          <p:cNvPr id="2053" name="Rectangle 5">
            <a:extLst>
              <a:ext uri="{FF2B5EF4-FFF2-40B4-BE49-F238E27FC236}">
                <a16:creationId xmlns:a16="http://schemas.microsoft.com/office/drawing/2014/main" id="{F6F31D5F-6350-4B81-8572-767B6A5CF90C}"/>
              </a:ext>
            </a:extLst>
          </p:cNvPr>
          <p:cNvSpPr>
            <a:spLocks noGrp="1" noChangeArrowheads="1"/>
          </p:cNvSpPr>
          <p:nvPr>
            <p:ph type="sldNum" sz="quarter" idx="5"/>
          </p:nvPr>
        </p:nvSpPr>
        <p:spPr bwMode="auto">
          <a:xfrm>
            <a:off x="3886200" y="9305925"/>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62000">
              <a:defRPr sz="1000" i="1"/>
            </a:lvl1pPr>
          </a:lstStyle>
          <a:p>
            <a:pPr>
              <a:defRPr/>
            </a:pPr>
            <a:fld id="{D480A70B-F6B9-4A3F-AD15-3E0F973D430C}" type="slidenum">
              <a:rPr lang="en-US" altLang="en-US"/>
              <a:pPr>
                <a:defRPr/>
              </a:pPr>
              <a:t>‹#›</a:t>
            </a:fld>
            <a:endParaRPr lang="en-US" altLang="en-US"/>
          </a:p>
        </p:txBody>
      </p:sp>
      <p:sp>
        <p:nvSpPr>
          <p:cNvPr id="2054" name="Rectangle 6">
            <a:extLst>
              <a:ext uri="{FF2B5EF4-FFF2-40B4-BE49-F238E27FC236}">
                <a16:creationId xmlns:a16="http://schemas.microsoft.com/office/drawing/2014/main" id="{BD73DC30-5DE0-4219-BE50-B63DB44E8A76}"/>
              </a:ext>
            </a:extLst>
          </p:cNvPr>
          <p:cNvSpPr>
            <a:spLocks noGrp="1" noChangeArrowheads="1"/>
          </p:cNvSpPr>
          <p:nvPr>
            <p:ph type="body" sz="quarter" idx="3"/>
          </p:nvPr>
        </p:nvSpPr>
        <p:spPr bwMode="auto">
          <a:xfrm>
            <a:off x="914400" y="4657725"/>
            <a:ext cx="5029200" cy="4419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a:extLst>
              <a:ext uri="{FF2B5EF4-FFF2-40B4-BE49-F238E27FC236}">
                <a16:creationId xmlns:a16="http://schemas.microsoft.com/office/drawing/2014/main" id="{C61B49D2-CFE7-4D72-AD4A-4D94249F9564}"/>
              </a:ext>
            </a:extLst>
          </p:cNvPr>
          <p:cNvSpPr>
            <a:spLocks noGrp="1" noRot="1" noChangeAspect="1" noChangeArrowheads="1" noTextEdit="1"/>
          </p:cNvSpPr>
          <p:nvPr>
            <p:ph type="sldImg" idx="2"/>
          </p:nvPr>
        </p:nvSpPr>
        <p:spPr bwMode="auto">
          <a:xfrm>
            <a:off x="366713" y="846138"/>
            <a:ext cx="6124575" cy="3432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a:extLst>
              <a:ext uri="{FF2B5EF4-FFF2-40B4-BE49-F238E27FC236}">
                <a16:creationId xmlns:a16="http://schemas.microsoft.com/office/drawing/2014/main" id="{A6169E24-0FCE-4403-AC64-483395E2D1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0D99C5D0-A8EB-4806-933B-AC82D27DE0B4}" type="slidenum">
              <a:rPr lang="en-US" altLang="en-US" sz="1000" smtClean="0"/>
              <a:pPr/>
              <a:t>1</a:t>
            </a:fld>
            <a:endParaRPr lang="en-US" altLang="en-US" sz="1000"/>
          </a:p>
        </p:txBody>
      </p:sp>
      <p:sp>
        <p:nvSpPr>
          <p:cNvPr id="5123" name="Rectangle 2">
            <a:extLst>
              <a:ext uri="{FF2B5EF4-FFF2-40B4-BE49-F238E27FC236}">
                <a16:creationId xmlns:a16="http://schemas.microsoft.com/office/drawing/2014/main" id="{F57E7833-E198-4B9E-9E01-9BE16FF84042}"/>
              </a:ext>
            </a:extLst>
          </p:cNvPr>
          <p:cNvSpPr>
            <a:spLocks noGrp="1" noRot="1" noChangeAspect="1" noChangeArrowheads="1" noTextEdit="1"/>
          </p:cNvSpPr>
          <p:nvPr>
            <p:ph type="sldImg"/>
          </p:nvPr>
        </p:nvSpPr>
        <p:spPr>
          <a:ln cap="flat"/>
        </p:spPr>
      </p:sp>
      <p:sp>
        <p:nvSpPr>
          <p:cNvPr id="5124" name="Rectangle 3">
            <a:extLst>
              <a:ext uri="{FF2B5EF4-FFF2-40B4-BE49-F238E27FC236}">
                <a16:creationId xmlns:a16="http://schemas.microsoft.com/office/drawing/2014/main" id="{9E9C9C6B-4649-4C01-84B9-FB7C6BE894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7B92869F-F0BE-4DC3-BF9B-6078CB2AFA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19DEAFB7-2378-432E-ABAC-48A67907583F}" type="slidenum">
              <a:rPr lang="en-US" altLang="en-US" sz="1000" smtClean="0"/>
              <a:pPr/>
              <a:t>10</a:t>
            </a:fld>
            <a:endParaRPr lang="en-US" altLang="en-US" sz="1000"/>
          </a:p>
        </p:txBody>
      </p:sp>
      <p:sp>
        <p:nvSpPr>
          <p:cNvPr id="23555" name="Rectangle 2">
            <a:extLst>
              <a:ext uri="{FF2B5EF4-FFF2-40B4-BE49-F238E27FC236}">
                <a16:creationId xmlns:a16="http://schemas.microsoft.com/office/drawing/2014/main" id="{273B89C8-EF54-4A5E-9BF4-3C6DCCA1D607}"/>
              </a:ext>
            </a:extLst>
          </p:cNvPr>
          <p:cNvSpPr>
            <a:spLocks noGrp="1" noRot="1" noChangeAspect="1" noChangeArrowheads="1" noTextEdit="1"/>
          </p:cNvSpPr>
          <p:nvPr>
            <p:ph type="sldImg"/>
          </p:nvPr>
        </p:nvSpPr>
        <p:spPr>
          <a:ln cap="flat"/>
        </p:spPr>
      </p:sp>
      <p:sp>
        <p:nvSpPr>
          <p:cNvPr id="23556" name="Rectangle 3">
            <a:extLst>
              <a:ext uri="{FF2B5EF4-FFF2-40B4-BE49-F238E27FC236}">
                <a16:creationId xmlns:a16="http://schemas.microsoft.com/office/drawing/2014/main" id="{D96F3C7B-52CC-4D98-91EB-83A3133D1A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1FFD29F-00B9-4D07-9EDB-6F6428D21553}"/>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91B025B9-90FC-4B07-B648-1A35FE6190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a:extLst>
              <a:ext uri="{FF2B5EF4-FFF2-40B4-BE49-F238E27FC236}">
                <a16:creationId xmlns:a16="http://schemas.microsoft.com/office/drawing/2014/main" id="{4B3B80A1-46D5-4330-B16B-2DE969ADB4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A7FE1075-2050-4F44-BC57-9A57A65397EC}" type="slidenum">
              <a:rPr lang="en-US" altLang="en-US" sz="1000" smtClean="0"/>
              <a:pPr/>
              <a:t>11</a:t>
            </a:fld>
            <a:endParaRPr lang="en-US" altLang="en-US"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E918260-9A71-43F8-A8C0-E51C47A5D81E}"/>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2E9B88B4-F232-42B6-A95D-3C5A970963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D79B4666-1551-4800-B270-0941212CAC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182CD186-445D-4AC9-9062-FC8F23327D00}" type="slidenum">
              <a:rPr lang="en-US" altLang="en-US" sz="1000" smtClean="0"/>
              <a:pPr/>
              <a:t>12</a:t>
            </a:fld>
            <a:endParaRPr lang="en-US" alt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2D777E9-178B-4679-8372-401F767713F3}"/>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C9697189-BDE4-4991-848B-9E9288B53A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a:extLst>
              <a:ext uri="{FF2B5EF4-FFF2-40B4-BE49-F238E27FC236}">
                <a16:creationId xmlns:a16="http://schemas.microsoft.com/office/drawing/2014/main" id="{9AF04614-F5BA-40AC-8CBC-020020EBD0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09C72F3C-2E35-4B81-8666-F6B288D9B91A}" type="slidenum">
              <a:rPr lang="en-US" altLang="en-US" sz="1000" smtClean="0"/>
              <a:pPr/>
              <a:t>13</a:t>
            </a:fld>
            <a:endParaRPr lang="en-US" altLang="en-US"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13C7AC10-B343-4042-96D7-FEDE19538A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0CC7444F-2FD4-443A-95E9-9434695B0F91}" type="slidenum">
              <a:rPr lang="en-US" altLang="en-US" sz="1000" smtClean="0"/>
              <a:pPr/>
              <a:t>14</a:t>
            </a:fld>
            <a:endParaRPr lang="en-US" altLang="en-US" sz="1000"/>
          </a:p>
        </p:txBody>
      </p:sp>
      <p:sp>
        <p:nvSpPr>
          <p:cNvPr id="31747" name="Rectangle 2">
            <a:extLst>
              <a:ext uri="{FF2B5EF4-FFF2-40B4-BE49-F238E27FC236}">
                <a16:creationId xmlns:a16="http://schemas.microsoft.com/office/drawing/2014/main" id="{11183ADB-1499-4F5C-B044-AD3D7AF85E0A}"/>
              </a:ext>
            </a:extLst>
          </p:cNvPr>
          <p:cNvSpPr>
            <a:spLocks noGrp="1" noRot="1" noChangeAspect="1" noChangeArrowheads="1" noTextEdit="1"/>
          </p:cNvSpPr>
          <p:nvPr>
            <p:ph type="sldImg"/>
          </p:nvPr>
        </p:nvSpPr>
        <p:spPr>
          <a:ln cap="flat"/>
        </p:spPr>
      </p:sp>
      <p:sp>
        <p:nvSpPr>
          <p:cNvPr id="31748" name="Rectangle 3">
            <a:extLst>
              <a:ext uri="{FF2B5EF4-FFF2-40B4-BE49-F238E27FC236}">
                <a16:creationId xmlns:a16="http://schemas.microsoft.com/office/drawing/2014/main" id="{E3C369DD-8269-4E8C-9120-E36F527F6B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7C5D2C71-7F09-4D00-A1C1-695A408F0B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BFEE4785-663A-4BC9-A753-7CA3CE54B819}" type="slidenum">
              <a:rPr lang="en-US" altLang="en-US" sz="1000" smtClean="0"/>
              <a:pPr/>
              <a:t>15</a:t>
            </a:fld>
            <a:endParaRPr lang="en-US" altLang="en-US" sz="1000"/>
          </a:p>
        </p:txBody>
      </p:sp>
      <p:sp>
        <p:nvSpPr>
          <p:cNvPr id="33795" name="Rectangle 2">
            <a:extLst>
              <a:ext uri="{FF2B5EF4-FFF2-40B4-BE49-F238E27FC236}">
                <a16:creationId xmlns:a16="http://schemas.microsoft.com/office/drawing/2014/main" id="{4F4DC7B7-7978-4B43-A20E-877AACA8CE58}"/>
              </a:ext>
            </a:extLst>
          </p:cNvPr>
          <p:cNvSpPr>
            <a:spLocks noGrp="1" noRot="1" noChangeAspect="1" noChangeArrowheads="1" noTextEdit="1"/>
          </p:cNvSpPr>
          <p:nvPr>
            <p:ph type="sldImg"/>
          </p:nvPr>
        </p:nvSpPr>
        <p:spPr>
          <a:ln cap="flat"/>
        </p:spPr>
      </p:sp>
      <p:sp>
        <p:nvSpPr>
          <p:cNvPr id="33796" name="Rectangle 3">
            <a:extLst>
              <a:ext uri="{FF2B5EF4-FFF2-40B4-BE49-F238E27FC236}">
                <a16:creationId xmlns:a16="http://schemas.microsoft.com/office/drawing/2014/main" id="{7AF28D7B-BFE1-41F2-98E2-E655A5C3E5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5CAF853-9CDF-4428-9AC0-AFAC228A778A}"/>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59C6D23C-DBDA-4E5F-B56D-682D54A2DB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a:extLst>
              <a:ext uri="{FF2B5EF4-FFF2-40B4-BE49-F238E27FC236}">
                <a16:creationId xmlns:a16="http://schemas.microsoft.com/office/drawing/2014/main" id="{EDBDA976-B09F-45C0-823F-BCA1EA34E0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CFD7AC35-FF21-4F3F-A455-35C4FC44662E}" type="slidenum">
              <a:rPr lang="en-US" altLang="en-US" sz="1000" smtClean="0"/>
              <a:pPr/>
              <a:t>16</a:t>
            </a:fld>
            <a:endParaRPr lang="en-US" altLang="en-US"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F8637D0-6817-40FE-B518-03D8460261DC}"/>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7F45775E-51C9-4E82-B8AE-18FC0BACAC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a:extLst>
              <a:ext uri="{FF2B5EF4-FFF2-40B4-BE49-F238E27FC236}">
                <a16:creationId xmlns:a16="http://schemas.microsoft.com/office/drawing/2014/main" id="{F47ACAD1-6D54-4EBF-9723-209B277515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58745DD4-2E45-465B-8B6F-A3BDA25B883D}" type="slidenum">
              <a:rPr lang="en-US" altLang="en-US" sz="1000" smtClean="0"/>
              <a:pPr/>
              <a:t>18</a:t>
            </a:fld>
            <a:endParaRPr lang="en-US" altLang="en-US"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a:extLst>
              <a:ext uri="{FF2B5EF4-FFF2-40B4-BE49-F238E27FC236}">
                <a16:creationId xmlns:a16="http://schemas.microsoft.com/office/drawing/2014/main" id="{195E8BCA-27DA-4B5E-861E-53B976A09A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5B9FFC27-7784-4F69-BDB5-5CEBFEE9F0A5}" type="slidenum">
              <a:rPr lang="en-US" altLang="en-US" sz="1000" smtClean="0"/>
              <a:pPr/>
              <a:t>19</a:t>
            </a:fld>
            <a:endParaRPr lang="en-US" altLang="en-US" sz="1000"/>
          </a:p>
        </p:txBody>
      </p:sp>
      <p:sp>
        <p:nvSpPr>
          <p:cNvPr id="40963" name="Rectangle 2">
            <a:extLst>
              <a:ext uri="{FF2B5EF4-FFF2-40B4-BE49-F238E27FC236}">
                <a16:creationId xmlns:a16="http://schemas.microsoft.com/office/drawing/2014/main" id="{12B574B4-EC56-4B4B-9589-5FDE6EAE6AFA}"/>
              </a:ext>
            </a:extLst>
          </p:cNvPr>
          <p:cNvSpPr>
            <a:spLocks noGrp="1" noRot="1" noChangeAspect="1" noChangeArrowheads="1" noTextEdit="1"/>
          </p:cNvSpPr>
          <p:nvPr>
            <p:ph type="sldImg"/>
          </p:nvPr>
        </p:nvSpPr>
        <p:spPr>
          <a:ln cap="flat"/>
        </p:spPr>
      </p:sp>
      <p:sp>
        <p:nvSpPr>
          <p:cNvPr id="40964" name="Rectangle 3">
            <a:extLst>
              <a:ext uri="{FF2B5EF4-FFF2-40B4-BE49-F238E27FC236}">
                <a16:creationId xmlns:a16="http://schemas.microsoft.com/office/drawing/2014/main" id="{DD103D23-9B4B-401B-88F4-F72479CC70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684531DC-C6DE-4884-8F9B-280CA991E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B784C835-CFD5-41C2-8D3F-3C26A2BE2858}" type="slidenum">
              <a:rPr lang="en-US" altLang="en-US" sz="1000" smtClean="0"/>
              <a:pPr/>
              <a:t>21</a:t>
            </a:fld>
            <a:endParaRPr lang="en-US" altLang="en-US" sz="1000"/>
          </a:p>
        </p:txBody>
      </p:sp>
      <p:sp>
        <p:nvSpPr>
          <p:cNvPr id="44035" name="Rectangle 2">
            <a:extLst>
              <a:ext uri="{FF2B5EF4-FFF2-40B4-BE49-F238E27FC236}">
                <a16:creationId xmlns:a16="http://schemas.microsoft.com/office/drawing/2014/main" id="{F9705B9D-905D-4301-8479-9665A954A591}"/>
              </a:ext>
            </a:extLst>
          </p:cNvPr>
          <p:cNvSpPr>
            <a:spLocks noGrp="1" noRot="1" noChangeAspect="1" noChangeArrowheads="1" noTextEdit="1"/>
          </p:cNvSpPr>
          <p:nvPr>
            <p:ph type="sldImg"/>
          </p:nvPr>
        </p:nvSpPr>
        <p:spPr>
          <a:ln cap="flat"/>
        </p:spPr>
      </p:sp>
      <p:sp>
        <p:nvSpPr>
          <p:cNvPr id="44036" name="Rectangle 3">
            <a:extLst>
              <a:ext uri="{FF2B5EF4-FFF2-40B4-BE49-F238E27FC236}">
                <a16:creationId xmlns:a16="http://schemas.microsoft.com/office/drawing/2014/main" id="{FE301575-1804-443D-B640-991A7896CD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7B4FA7BC-FFA7-4A3D-9B9D-577D6DC30F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F10F5F02-E189-4236-89F3-9125A76B285E}" type="slidenum">
              <a:rPr lang="en-US" altLang="en-US" sz="1000" smtClean="0"/>
              <a:pPr/>
              <a:t>2</a:t>
            </a:fld>
            <a:endParaRPr lang="en-US" altLang="en-US" sz="1000"/>
          </a:p>
        </p:txBody>
      </p:sp>
      <p:sp>
        <p:nvSpPr>
          <p:cNvPr id="7171" name="Rectangle 2">
            <a:extLst>
              <a:ext uri="{FF2B5EF4-FFF2-40B4-BE49-F238E27FC236}">
                <a16:creationId xmlns:a16="http://schemas.microsoft.com/office/drawing/2014/main" id="{1FD4F38D-804F-4B1A-836F-580F777D59A5}"/>
              </a:ext>
            </a:extLst>
          </p:cNvPr>
          <p:cNvSpPr>
            <a:spLocks noGrp="1" noRot="1" noChangeAspect="1" noChangeArrowheads="1" noTextEdit="1"/>
          </p:cNvSpPr>
          <p:nvPr>
            <p:ph type="sldImg"/>
          </p:nvPr>
        </p:nvSpPr>
        <p:spPr>
          <a:ln cap="flat"/>
        </p:spPr>
      </p:sp>
      <p:sp>
        <p:nvSpPr>
          <p:cNvPr id="7172" name="Rectangle 3">
            <a:extLst>
              <a:ext uri="{FF2B5EF4-FFF2-40B4-BE49-F238E27FC236}">
                <a16:creationId xmlns:a16="http://schemas.microsoft.com/office/drawing/2014/main" id="{548B40D7-1202-40A7-8024-941E233DBE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56A876C9-415C-4C54-B216-4A8DC55AAD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0C94C049-4BC1-45FB-9692-152B1804E6CF}" type="slidenum">
              <a:rPr lang="en-US" altLang="en-US" sz="1000" smtClean="0"/>
              <a:pPr/>
              <a:t>23</a:t>
            </a:fld>
            <a:endParaRPr lang="en-US" altLang="en-US" sz="1000"/>
          </a:p>
        </p:txBody>
      </p:sp>
      <p:sp>
        <p:nvSpPr>
          <p:cNvPr id="47107" name="Rectangle 2">
            <a:extLst>
              <a:ext uri="{FF2B5EF4-FFF2-40B4-BE49-F238E27FC236}">
                <a16:creationId xmlns:a16="http://schemas.microsoft.com/office/drawing/2014/main" id="{C23B6A7A-D423-4D89-A2CA-9FA2A1A837F2}"/>
              </a:ext>
            </a:extLst>
          </p:cNvPr>
          <p:cNvSpPr>
            <a:spLocks noGrp="1" noRot="1" noChangeAspect="1" noChangeArrowheads="1" noTextEdit="1"/>
          </p:cNvSpPr>
          <p:nvPr>
            <p:ph type="sldImg"/>
          </p:nvPr>
        </p:nvSpPr>
        <p:spPr>
          <a:ln cap="flat"/>
        </p:spPr>
      </p:sp>
      <p:sp>
        <p:nvSpPr>
          <p:cNvPr id="47108" name="Rectangle 3">
            <a:extLst>
              <a:ext uri="{FF2B5EF4-FFF2-40B4-BE49-F238E27FC236}">
                <a16:creationId xmlns:a16="http://schemas.microsoft.com/office/drawing/2014/main" id="{101DCC8A-03B7-4C03-AD38-2265F224CC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a:extLst>
              <a:ext uri="{FF2B5EF4-FFF2-40B4-BE49-F238E27FC236}">
                <a16:creationId xmlns:a16="http://schemas.microsoft.com/office/drawing/2014/main" id="{906091D0-8623-47B2-97B4-F89307B6B7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A4B95A76-784C-435E-87B0-8FBF5C3B6672}" type="slidenum">
              <a:rPr lang="en-US" altLang="en-US" sz="1000" smtClean="0"/>
              <a:pPr/>
              <a:t>25</a:t>
            </a:fld>
            <a:endParaRPr lang="en-US" altLang="en-US" sz="1000"/>
          </a:p>
        </p:txBody>
      </p:sp>
      <p:sp>
        <p:nvSpPr>
          <p:cNvPr id="50179" name="Rectangle 2">
            <a:extLst>
              <a:ext uri="{FF2B5EF4-FFF2-40B4-BE49-F238E27FC236}">
                <a16:creationId xmlns:a16="http://schemas.microsoft.com/office/drawing/2014/main" id="{27622CC6-D8A7-45EA-8F83-0A41656AF798}"/>
              </a:ext>
            </a:extLst>
          </p:cNvPr>
          <p:cNvSpPr>
            <a:spLocks noGrp="1" noRot="1" noChangeAspect="1" noChangeArrowheads="1" noTextEdit="1"/>
          </p:cNvSpPr>
          <p:nvPr>
            <p:ph type="sldImg"/>
          </p:nvPr>
        </p:nvSpPr>
        <p:spPr>
          <a:ln cap="flat"/>
        </p:spPr>
      </p:sp>
      <p:sp>
        <p:nvSpPr>
          <p:cNvPr id="50180" name="Rectangle 3">
            <a:extLst>
              <a:ext uri="{FF2B5EF4-FFF2-40B4-BE49-F238E27FC236}">
                <a16:creationId xmlns:a16="http://schemas.microsoft.com/office/drawing/2014/main" id="{BD877075-90B1-4D35-8423-B20669DE6E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EEC8F4C5-7963-47AF-8BF7-0A712E5296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73DDD20D-4A77-46C7-BC30-DA53EF74C619}" type="slidenum">
              <a:rPr lang="en-US" altLang="en-US" sz="1000" smtClean="0"/>
              <a:pPr/>
              <a:t>3</a:t>
            </a:fld>
            <a:endParaRPr lang="en-US" altLang="en-US" sz="1000"/>
          </a:p>
        </p:txBody>
      </p:sp>
      <p:sp>
        <p:nvSpPr>
          <p:cNvPr id="9219" name="Rectangle 2">
            <a:extLst>
              <a:ext uri="{FF2B5EF4-FFF2-40B4-BE49-F238E27FC236}">
                <a16:creationId xmlns:a16="http://schemas.microsoft.com/office/drawing/2014/main" id="{C4E51A75-98D1-467A-B71F-08B8BEE00301}"/>
              </a:ext>
            </a:extLst>
          </p:cNvPr>
          <p:cNvSpPr>
            <a:spLocks noGrp="1" noRot="1" noChangeAspect="1" noChangeArrowheads="1" noTextEdit="1"/>
          </p:cNvSpPr>
          <p:nvPr>
            <p:ph type="sldImg"/>
          </p:nvPr>
        </p:nvSpPr>
        <p:spPr>
          <a:ln cap="flat"/>
        </p:spPr>
      </p:sp>
      <p:sp>
        <p:nvSpPr>
          <p:cNvPr id="9220" name="Rectangle 3">
            <a:extLst>
              <a:ext uri="{FF2B5EF4-FFF2-40B4-BE49-F238E27FC236}">
                <a16:creationId xmlns:a16="http://schemas.microsoft.com/office/drawing/2014/main" id="{319CB609-0D8C-43DB-9300-F67BDAF408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3F5D0FE9-7347-4248-8312-C50B5D09E3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693EDBCE-BFAF-4CFA-A837-A0D766EA0A7D}" type="slidenum">
              <a:rPr lang="en-US" altLang="en-US" sz="1000" smtClean="0"/>
              <a:pPr/>
              <a:t>4</a:t>
            </a:fld>
            <a:endParaRPr lang="en-US" altLang="en-US" sz="1000"/>
          </a:p>
        </p:txBody>
      </p:sp>
      <p:sp>
        <p:nvSpPr>
          <p:cNvPr id="11267" name="Rectangle 2">
            <a:extLst>
              <a:ext uri="{FF2B5EF4-FFF2-40B4-BE49-F238E27FC236}">
                <a16:creationId xmlns:a16="http://schemas.microsoft.com/office/drawing/2014/main" id="{98BDC649-D238-446E-9594-811E04663C47}"/>
              </a:ext>
            </a:extLst>
          </p:cNvPr>
          <p:cNvSpPr>
            <a:spLocks noGrp="1" noRot="1" noChangeAspect="1" noChangeArrowheads="1" noTextEdit="1"/>
          </p:cNvSpPr>
          <p:nvPr>
            <p:ph type="sldImg"/>
          </p:nvPr>
        </p:nvSpPr>
        <p:spPr>
          <a:ln cap="flat"/>
        </p:spPr>
      </p:sp>
      <p:sp>
        <p:nvSpPr>
          <p:cNvPr id="11268" name="Rectangle 3">
            <a:extLst>
              <a:ext uri="{FF2B5EF4-FFF2-40B4-BE49-F238E27FC236}">
                <a16:creationId xmlns:a16="http://schemas.microsoft.com/office/drawing/2014/main" id="{73121C45-E5AC-4E65-96E4-E0412A80FA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556DCA2-FE65-4B08-A12C-959D6738D135}"/>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3D34DA90-294F-4CAC-A038-23C230E0C0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Slide Number Placeholder 3">
            <a:extLst>
              <a:ext uri="{FF2B5EF4-FFF2-40B4-BE49-F238E27FC236}">
                <a16:creationId xmlns:a16="http://schemas.microsoft.com/office/drawing/2014/main" id="{198C2A58-FB9F-4287-BDB3-A045601D90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09BF20A3-7E2E-444C-9BDA-0042D45531C3}" type="slidenum">
              <a:rPr lang="en-US" altLang="en-US" sz="1000" smtClean="0"/>
              <a:pPr/>
              <a:t>5</a:t>
            </a:fld>
            <a:endParaRPr lang="en-US" altLang="en-U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A31E463-0C3E-44BA-AE54-00AB69DD4B68}"/>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C3DB1B45-0EFC-4D80-9C12-8921E4680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82E666C9-C1DE-47BD-BEC0-C6883EF962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56C57F73-8EB2-4950-884F-A0305F873F63}" type="slidenum">
              <a:rPr lang="en-US" altLang="en-US" sz="1000" smtClean="0"/>
              <a:pPr/>
              <a:t>6</a:t>
            </a:fld>
            <a:endParaRPr lang="en-US" altLang="en-U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87DE19B-92F1-4FA0-8AEB-C6BA6969198D}"/>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C726F48D-5227-4E54-804E-7FDD6C522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p>
        </p:txBody>
      </p:sp>
      <p:sp>
        <p:nvSpPr>
          <p:cNvPr id="17412" name="Slide Number Placeholder 3">
            <a:extLst>
              <a:ext uri="{FF2B5EF4-FFF2-40B4-BE49-F238E27FC236}">
                <a16:creationId xmlns:a16="http://schemas.microsoft.com/office/drawing/2014/main" id="{A37B07A3-51BB-4E2F-8A44-3E17897481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33B977EE-CF91-4284-81F4-475588290F37}" type="slidenum">
              <a:rPr lang="en-US" altLang="en-US" sz="1000" smtClean="0"/>
              <a:pPr/>
              <a:t>7</a:t>
            </a:fld>
            <a:endParaRPr lang="en-US" altLang="en-U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5F53E15-7F70-4A70-B03D-A7AD66BC8B2A}"/>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E81A192A-93F0-4249-BE9D-8ADEDF7442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1A9A0DCB-0CBA-4B90-88DD-4DAEC695AD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14B411BF-A04C-4810-8D24-4AFB3055C3B2}" type="slidenum">
              <a:rPr lang="en-US" altLang="en-US" sz="1000" smtClean="0"/>
              <a:pPr/>
              <a:t>8</a:t>
            </a:fld>
            <a:endParaRPr lang="en-US" alt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89A397E-579F-4D6E-AF62-762799E7AC5B}"/>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5CB4345C-1328-4A32-9F82-D99660C7AA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876BA207-A772-478E-AAB9-A69035205F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fld id="{4ADB51BA-1A71-4885-82DD-3280666B342F}" type="slidenum">
              <a:rPr lang="en-US" altLang="en-US" sz="1000" smtClean="0"/>
              <a:pPr/>
              <a:t>9</a:t>
            </a:fld>
            <a:endParaRPr lang="en-US" alt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7972" y="2130427"/>
            <a:ext cx="10403681" cy="1470025"/>
          </a:xfrm>
        </p:spPr>
        <p:txBody>
          <a:bodyPr/>
          <a:lstStyle/>
          <a:p>
            <a:r>
              <a:rPr lang="en-US"/>
              <a:t>Click to edit Master title style</a:t>
            </a:r>
          </a:p>
        </p:txBody>
      </p:sp>
      <p:sp>
        <p:nvSpPr>
          <p:cNvPr id="3" name="Subtitle 2"/>
          <p:cNvSpPr>
            <a:spLocks noGrp="1"/>
          </p:cNvSpPr>
          <p:nvPr>
            <p:ph type="subTitle" idx="1"/>
          </p:nvPr>
        </p:nvSpPr>
        <p:spPr>
          <a:xfrm>
            <a:off x="1835944" y="3886200"/>
            <a:ext cx="856773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F88AE5FB-1509-4266-9287-B35B413BC1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AC686E10-DD1E-4D0A-A447-5B28DB8439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5B300B6F-CF6F-4035-90E8-775C4A72E9EF}"/>
              </a:ext>
            </a:extLst>
          </p:cNvPr>
          <p:cNvSpPr>
            <a:spLocks noGrp="1" noChangeArrowheads="1"/>
          </p:cNvSpPr>
          <p:nvPr>
            <p:ph type="sldNum" sz="quarter" idx="12"/>
          </p:nvPr>
        </p:nvSpPr>
        <p:spPr>
          <a:ln/>
        </p:spPr>
        <p:txBody>
          <a:bodyPr/>
          <a:lstStyle>
            <a:lvl1pPr>
              <a:defRPr/>
            </a:lvl1pPr>
          </a:lstStyle>
          <a:p>
            <a:pPr>
              <a:defRPr/>
            </a:pPr>
            <a:fld id="{56B495FE-9792-4D9F-8E9F-93B2BDDA2DFF}" type="slidenum">
              <a:rPr lang="en-US" altLang="en-US"/>
              <a:pPr>
                <a:defRPr/>
              </a:pPr>
              <a:t>‹#›</a:t>
            </a:fld>
            <a:endParaRPr lang="en-US" altLang="en-US"/>
          </a:p>
        </p:txBody>
      </p:sp>
    </p:spTree>
    <p:extLst>
      <p:ext uri="{BB962C8B-B14F-4D97-AF65-F5344CB8AC3E}">
        <p14:creationId xmlns:p14="http://schemas.microsoft.com/office/powerpoint/2010/main" val="384139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DCB050B-38B8-4BBD-9846-BAA9961774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37E6331-6044-421D-B945-82F6CCABBC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AF84B871-41FD-454E-B356-F1ADBFCBCEF1}"/>
              </a:ext>
            </a:extLst>
          </p:cNvPr>
          <p:cNvSpPr>
            <a:spLocks noGrp="1" noChangeArrowheads="1"/>
          </p:cNvSpPr>
          <p:nvPr>
            <p:ph type="sldNum" sz="quarter" idx="12"/>
          </p:nvPr>
        </p:nvSpPr>
        <p:spPr>
          <a:ln/>
        </p:spPr>
        <p:txBody>
          <a:bodyPr/>
          <a:lstStyle>
            <a:lvl1pPr>
              <a:defRPr/>
            </a:lvl1pPr>
          </a:lstStyle>
          <a:p>
            <a:pPr>
              <a:defRPr/>
            </a:pPr>
            <a:fld id="{FB65B91A-E090-401B-AF43-C805782C02EB}" type="slidenum">
              <a:rPr lang="en-US" altLang="en-US"/>
              <a:pPr>
                <a:defRPr/>
              </a:pPr>
              <a:t>‹#›</a:t>
            </a:fld>
            <a:endParaRPr lang="en-US" altLang="en-US"/>
          </a:p>
        </p:txBody>
      </p:sp>
    </p:spTree>
    <p:extLst>
      <p:ext uri="{BB962C8B-B14F-4D97-AF65-F5344CB8AC3E}">
        <p14:creationId xmlns:p14="http://schemas.microsoft.com/office/powerpoint/2010/main" val="217936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31742" y="609600"/>
            <a:ext cx="2311929"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95955" y="609600"/>
            <a:ext cx="675445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234F638-28A7-482F-B77F-EA486B3D8A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17FDB1B2-56B3-407A-9C49-7B420BAA19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587C29D-494F-434A-9995-A1743705FF32}"/>
              </a:ext>
            </a:extLst>
          </p:cNvPr>
          <p:cNvSpPr>
            <a:spLocks noGrp="1" noChangeArrowheads="1"/>
          </p:cNvSpPr>
          <p:nvPr>
            <p:ph type="sldNum" sz="quarter" idx="12"/>
          </p:nvPr>
        </p:nvSpPr>
        <p:spPr>
          <a:ln/>
        </p:spPr>
        <p:txBody>
          <a:bodyPr/>
          <a:lstStyle>
            <a:lvl1pPr>
              <a:defRPr/>
            </a:lvl1pPr>
          </a:lstStyle>
          <a:p>
            <a:pPr>
              <a:defRPr/>
            </a:pPr>
            <a:fld id="{6E9F43BF-3385-45B0-9550-FE16381A8544}" type="slidenum">
              <a:rPr lang="en-US" altLang="en-US"/>
              <a:pPr>
                <a:defRPr/>
              </a:pPr>
              <a:t>‹#›</a:t>
            </a:fld>
            <a:endParaRPr lang="en-US" altLang="en-US"/>
          </a:p>
        </p:txBody>
      </p:sp>
    </p:spTree>
    <p:extLst>
      <p:ext uri="{BB962C8B-B14F-4D97-AF65-F5344CB8AC3E}">
        <p14:creationId xmlns:p14="http://schemas.microsoft.com/office/powerpoint/2010/main" val="3289988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95954" y="609600"/>
            <a:ext cx="9247717" cy="1143000"/>
          </a:xfrm>
        </p:spPr>
        <p:txBody>
          <a:bodyPr/>
          <a:lstStyle/>
          <a:p>
            <a:r>
              <a:rPr lang="en-US"/>
              <a:t>Click to edit Master title style</a:t>
            </a:r>
          </a:p>
        </p:txBody>
      </p:sp>
      <p:sp>
        <p:nvSpPr>
          <p:cNvPr id="3" name="Text Placeholder 2"/>
          <p:cNvSpPr>
            <a:spLocks noGrp="1"/>
          </p:cNvSpPr>
          <p:nvPr>
            <p:ph type="body" sz="half" idx="1"/>
          </p:nvPr>
        </p:nvSpPr>
        <p:spPr>
          <a:xfrm>
            <a:off x="1495955" y="1981200"/>
            <a:ext cx="453319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10477" y="1981200"/>
            <a:ext cx="4533195" cy="4114800"/>
          </a:xfrm>
        </p:spPr>
        <p:txBody>
          <a:bodyPr/>
          <a:lstStyle/>
          <a:p>
            <a:pPr lvl="0"/>
            <a:endParaRPr lang="en-US" noProof="0"/>
          </a:p>
        </p:txBody>
      </p:sp>
      <p:sp>
        <p:nvSpPr>
          <p:cNvPr id="5" name="Rectangle 2">
            <a:extLst>
              <a:ext uri="{FF2B5EF4-FFF2-40B4-BE49-F238E27FC236}">
                <a16:creationId xmlns:a16="http://schemas.microsoft.com/office/drawing/2014/main" id="{33C322BC-F239-42D4-AE44-F65B5824C6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19AD2022-978D-4B22-9D04-34A0A6E63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DB9A3B00-7E50-4101-B9F7-F762E32AEF74}"/>
              </a:ext>
            </a:extLst>
          </p:cNvPr>
          <p:cNvSpPr>
            <a:spLocks noGrp="1" noChangeArrowheads="1"/>
          </p:cNvSpPr>
          <p:nvPr>
            <p:ph type="sldNum" sz="quarter" idx="12"/>
          </p:nvPr>
        </p:nvSpPr>
        <p:spPr>
          <a:ln/>
        </p:spPr>
        <p:txBody>
          <a:bodyPr/>
          <a:lstStyle>
            <a:lvl1pPr>
              <a:defRPr/>
            </a:lvl1pPr>
          </a:lstStyle>
          <a:p>
            <a:pPr>
              <a:defRPr/>
            </a:pPr>
            <a:fld id="{EFFD5221-0DE5-4399-ACFC-F77768F76FEC}" type="slidenum">
              <a:rPr lang="en-US" altLang="en-US"/>
              <a:pPr>
                <a:defRPr/>
              </a:pPr>
              <a:t>‹#›</a:t>
            </a:fld>
            <a:endParaRPr lang="en-US" altLang="en-US"/>
          </a:p>
        </p:txBody>
      </p:sp>
    </p:spTree>
    <p:extLst>
      <p:ext uri="{BB962C8B-B14F-4D97-AF65-F5344CB8AC3E}">
        <p14:creationId xmlns:p14="http://schemas.microsoft.com/office/powerpoint/2010/main" val="3729562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95954" y="609600"/>
            <a:ext cx="9247717" cy="1143000"/>
          </a:xfrm>
        </p:spPr>
        <p:txBody>
          <a:bodyPr/>
          <a:lstStyle/>
          <a:p>
            <a:r>
              <a:rPr lang="en-US"/>
              <a:t>Click to edit Master title style</a:t>
            </a:r>
          </a:p>
        </p:txBody>
      </p:sp>
      <p:sp>
        <p:nvSpPr>
          <p:cNvPr id="3" name="Text Placeholder 2"/>
          <p:cNvSpPr>
            <a:spLocks noGrp="1"/>
          </p:cNvSpPr>
          <p:nvPr>
            <p:ph type="body" sz="half" idx="1"/>
          </p:nvPr>
        </p:nvSpPr>
        <p:spPr>
          <a:xfrm>
            <a:off x="1495955" y="1981200"/>
            <a:ext cx="453319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10477" y="1981200"/>
            <a:ext cx="4533195"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10477" y="4114800"/>
            <a:ext cx="4533195"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CD987D3E-7337-42C0-84FC-B5C58ED081A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id="{2CA9D025-5624-4F8C-A051-0993F11751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81458EAF-E21E-4A7C-A1DA-4350BD8C1568}"/>
              </a:ext>
            </a:extLst>
          </p:cNvPr>
          <p:cNvSpPr>
            <a:spLocks noGrp="1" noChangeArrowheads="1"/>
          </p:cNvSpPr>
          <p:nvPr>
            <p:ph type="sldNum" sz="quarter" idx="12"/>
          </p:nvPr>
        </p:nvSpPr>
        <p:spPr>
          <a:ln/>
        </p:spPr>
        <p:txBody>
          <a:bodyPr/>
          <a:lstStyle>
            <a:lvl1pPr>
              <a:defRPr/>
            </a:lvl1pPr>
          </a:lstStyle>
          <a:p>
            <a:pPr>
              <a:defRPr/>
            </a:pPr>
            <a:fld id="{75B89E32-70FC-4B25-8639-785EEE34ADA1}" type="slidenum">
              <a:rPr lang="en-US" altLang="en-US"/>
              <a:pPr>
                <a:defRPr/>
              </a:pPr>
              <a:t>‹#›</a:t>
            </a:fld>
            <a:endParaRPr lang="en-US" altLang="en-US"/>
          </a:p>
        </p:txBody>
      </p:sp>
    </p:spTree>
    <p:extLst>
      <p:ext uri="{BB962C8B-B14F-4D97-AF65-F5344CB8AC3E}">
        <p14:creationId xmlns:p14="http://schemas.microsoft.com/office/powerpoint/2010/main" val="3990556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823512F-4926-43AC-8122-4086C863B4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2DE8675-560C-426E-B204-AC11DE0EBB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6D636BC-84A1-4A2D-BE4F-82A99475E6CA}"/>
              </a:ext>
            </a:extLst>
          </p:cNvPr>
          <p:cNvSpPr>
            <a:spLocks noGrp="1" noChangeArrowheads="1"/>
          </p:cNvSpPr>
          <p:nvPr>
            <p:ph type="sldNum" sz="quarter" idx="12"/>
          </p:nvPr>
        </p:nvSpPr>
        <p:spPr>
          <a:ln/>
        </p:spPr>
        <p:txBody>
          <a:bodyPr/>
          <a:lstStyle>
            <a:lvl1pPr>
              <a:defRPr/>
            </a:lvl1pPr>
          </a:lstStyle>
          <a:p>
            <a:pPr>
              <a:defRPr/>
            </a:pPr>
            <a:fld id="{AE2D445A-3D92-429B-996E-E475E1E5A0A4}" type="slidenum">
              <a:rPr lang="en-US" altLang="en-US"/>
              <a:pPr>
                <a:defRPr/>
              </a:pPr>
              <a:t>‹#›</a:t>
            </a:fld>
            <a:endParaRPr lang="en-US" altLang="en-US"/>
          </a:p>
        </p:txBody>
      </p:sp>
    </p:spTree>
    <p:extLst>
      <p:ext uri="{BB962C8B-B14F-4D97-AF65-F5344CB8AC3E}">
        <p14:creationId xmlns:p14="http://schemas.microsoft.com/office/powerpoint/2010/main" val="123329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7082" y="4406902"/>
            <a:ext cx="1040368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7082" y="2906713"/>
            <a:ext cx="1040368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B6732B2F-B608-4A06-AF62-7E5BD3296C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2E05755-0A80-4006-BD09-0C77B54AA9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8105605-EA62-40DB-8CFE-70D8E519D1F8}"/>
              </a:ext>
            </a:extLst>
          </p:cNvPr>
          <p:cNvSpPr>
            <a:spLocks noGrp="1" noChangeArrowheads="1"/>
          </p:cNvSpPr>
          <p:nvPr>
            <p:ph type="sldNum" sz="quarter" idx="12"/>
          </p:nvPr>
        </p:nvSpPr>
        <p:spPr>
          <a:ln/>
        </p:spPr>
        <p:txBody>
          <a:bodyPr/>
          <a:lstStyle>
            <a:lvl1pPr>
              <a:defRPr/>
            </a:lvl1pPr>
          </a:lstStyle>
          <a:p>
            <a:pPr>
              <a:defRPr/>
            </a:pPr>
            <a:fld id="{42E1A476-EBA3-4A13-B1FF-289091FE4264}" type="slidenum">
              <a:rPr lang="en-US" altLang="en-US"/>
              <a:pPr>
                <a:defRPr/>
              </a:pPr>
              <a:t>‹#›</a:t>
            </a:fld>
            <a:endParaRPr lang="en-US" altLang="en-US"/>
          </a:p>
        </p:txBody>
      </p:sp>
    </p:spTree>
    <p:extLst>
      <p:ext uri="{BB962C8B-B14F-4D97-AF65-F5344CB8AC3E}">
        <p14:creationId xmlns:p14="http://schemas.microsoft.com/office/powerpoint/2010/main" val="320001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95955" y="1981200"/>
            <a:ext cx="453319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0477" y="1981200"/>
            <a:ext cx="453319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DA22A59-6638-4DB9-B4B3-5B08019C5E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F9DB4D4-4946-4EC4-B856-0D23CAE1B5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21D0500C-CFAE-4A1E-BF4D-20FE6CCA0EC9}"/>
              </a:ext>
            </a:extLst>
          </p:cNvPr>
          <p:cNvSpPr>
            <a:spLocks noGrp="1" noChangeArrowheads="1"/>
          </p:cNvSpPr>
          <p:nvPr>
            <p:ph type="sldNum" sz="quarter" idx="12"/>
          </p:nvPr>
        </p:nvSpPr>
        <p:spPr>
          <a:ln/>
        </p:spPr>
        <p:txBody>
          <a:bodyPr/>
          <a:lstStyle>
            <a:lvl1pPr>
              <a:defRPr/>
            </a:lvl1pPr>
          </a:lstStyle>
          <a:p>
            <a:pPr>
              <a:defRPr/>
            </a:pPr>
            <a:fld id="{29A60A45-F26D-45F6-887A-D0B818E33DB1}" type="slidenum">
              <a:rPr lang="en-US" altLang="en-US"/>
              <a:pPr>
                <a:defRPr/>
              </a:pPr>
              <a:t>‹#›</a:t>
            </a:fld>
            <a:endParaRPr lang="en-US" altLang="en-US"/>
          </a:p>
        </p:txBody>
      </p:sp>
    </p:spTree>
    <p:extLst>
      <p:ext uri="{BB962C8B-B14F-4D97-AF65-F5344CB8AC3E}">
        <p14:creationId xmlns:p14="http://schemas.microsoft.com/office/powerpoint/2010/main" val="18868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1981" y="274638"/>
            <a:ext cx="1101566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1981" y="1535113"/>
            <a:ext cx="54077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1981" y="2174875"/>
            <a:ext cx="54077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8032" y="1535113"/>
            <a:ext cx="54096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8032" y="2174875"/>
            <a:ext cx="54096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0B797591-4DD0-425E-A598-57D5C4263AE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B8FDA5DC-6353-41DF-A2D0-545B2A1A7D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00F328F8-3565-41C2-8F6D-1C395AA4B597}"/>
              </a:ext>
            </a:extLst>
          </p:cNvPr>
          <p:cNvSpPr>
            <a:spLocks noGrp="1" noChangeArrowheads="1"/>
          </p:cNvSpPr>
          <p:nvPr>
            <p:ph type="sldNum" sz="quarter" idx="12"/>
          </p:nvPr>
        </p:nvSpPr>
        <p:spPr>
          <a:ln/>
        </p:spPr>
        <p:txBody>
          <a:bodyPr/>
          <a:lstStyle>
            <a:lvl1pPr>
              <a:defRPr/>
            </a:lvl1pPr>
          </a:lstStyle>
          <a:p>
            <a:pPr>
              <a:defRPr/>
            </a:pPr>
            <a:fld id="{8521FF3C-2C03-40F1-B770-8360176A5FD6}" type="slidenum">
              <a:rPr lang="en-US" altLang="en-US"/>
              <a:pPr>
                <a:defRPr/>
              </a:pPr>
              <a:t>‹#›</a:t>
            </a:fld>
            <a:endParaRPr lang="en-US" altLang="en-US"/>
          </a:p>
        </p:txBody>
      </p:sp>
    </p:spTree>
    <p:extLst>
      <p:ext uri="{BB962C8B-B14F-4D97-AF65-F5344CB8AC3E}">
        <p14:creationId xmlns:p14="http://schemas.microsoft.com/office/powerpoint/2010/main" val="123801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6297D883-41B1-43F5-9450-6F12238A7AA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F26AE33C-AD70-4787-B1E0-D42D5C04B1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AE48C52-2962-4A7D-9F54-6DA5CDF9F937}"/>
              </a:ext>
            </a:extLst>
          </p:cNvPr>
          <p:cNvSpPr>
            <a:spLocks noGrp="1" noChangeArrowheads="1"/>
          </p:cNvSpPr>
          <p:nvPr>
            <p:ph type="sldNum" sz="quarter" idx="12"/>
          </p:nvPr>
        </p:nvSpPr>
        <p:spPr>
          <a:ln/>
        </p:spPr>
        <p:txBody>
          <a:bodyPr/>
          <a:lstStyle>
            <a:lvl1pPr>
              <a:defRPr/>
            </a:lvl1pPr>
          </a:lstStyle>
          <a:p>
            <a:pPr>
              <a:defRPr/>
            </a:pPr>
            <a:fld id="{AFD06F72-CDEE-4A0F-96B4-4A9E4B198C1E}" type="slidenum">
              <a:rPr lang="en-US" altLang="en-US"/>
              <a:pPr>
                <a:defRPr/>
              </a:pPr>
              <a:t>‹#›</a:t>
            </a:fld>
            <a:endParaRPr lang="en-US" altLang="en-US"/>
          </a:p>
        </p:txBody>
      </p:sp>
    </p:spTree>
    <p:extLst>
      <p:ext uri="{BB962C8B-B14F-4D97-AF65-F5344CB8AC3E}">
        <p14:creationId xmlns:p14="http://schemas.microsoft.com/office/powerpoint/2010/main" val="81856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D84040B-A01B-491F-B347-9E10457E407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FAE8C77B-0FE6-46FC-A7ED-073789252E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B0D471F9-8209-48A2-9437-13355CF433C2}"/>
              </a:ext>
            </a:extLst>
          </p:cNvPr>
          <p:cNvSpPr>
            <a:spLocks noGrp="1" noChangeArrowheads="1"/>
          </p:cNvSpPr>
          <p:nvPr>
            <p:ph type="sldNum" sz="quarter" idx="12"/>
          </p:nvPr>
        </p:nvSpPr>
        <p:spPr>
          <a:ln/>
        </p:spPr>
        <p:txBody>
          <a:bodyPr/>
          <a:lstStyle>
            <a:lvl1pPr>
              <a:defRPr/>
            </a:lvl1pPr>
          </a:lstStyle>
          <a:p>
            <a:pPr>
              <a:defRPr/>
            </a:pPr>
            <a:fld id="{529E4257-E5B4-4A98-BB43-D6CA941D80F7}" type="slidenum">
              <a:rPr lang="en-US" altLang="en-US"/>
              <a:pPr>
                <a:defRPr/>
              </a:pPr>
              <a:t>‹#›</a:t>
            </a:fld>
            <a:endParaRPr lang="en-US" altLang="en-US"/>
          </a:p>
        </p:txBody>
      </p:sp>
    </p:spTree>
    <p:extLst>
      <p:ext uri="{BB962C8B-B14F-4D97-AF65-F5344CB8AC3E}">
        <p14:creationId xmlns:p14="http://schemas.microsoft.com/office/powerpoint/2010/main" val="162824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982" y="273050"/>
            <a:ext cx="402698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86299" y="273052"/>
            <a:ext cx="684134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1982" y="1435102"/>
            <a:ext cx="402698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CB64A7F-A6B3-46C4-B3AA-2CD8F45AA21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7E374FC-75E3-4734-BEFA-E686223AB3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9A81F9FE-A5EE-4196-BE81-193194419957}"/>
              </a:ext>
            </a:extLst>
          </p:cNvPr>
          <p:cNvSpPr>
            <a:spLocks noGrp="1" noChangeArrowheads="1"/>
          </p:cNvSpPr>
          <p:nvPr>
            <p:ph type="sldNum" sz="quarter" idx="12"/>
          </p:nvPr>
        </p:nvSpPr>
        <p:spPr>
          <a:ln/>
        </p:spPr>
        <p:txBody>
          <a:bodyPr/>
          <a:lstStyle>
            <a:lvl1pPr>
              <a:defRPr/>
            </a:lvl1pPr>
          </a:lstStyle>
          <a:p>
            <a:pPr>
              <a:defRPr/>
            </a:pPr>
            <a:fld id="{996A4875-EC56-4CC6-99DB-EB8F5CEDFFBA}" type="slidenum">
              <a:rPr lang="en-US" altLang="en-US"/>
              <a:pPr>
                <a:defRPr/>
              </a:pPr>
              <a:t>‹#›</a:t>
            </a:fld>
            <a:endParaRPr lang="en-US" altLang="en-US"/>
          </a:p>
        </p:txBody>
      </p:sp>
    </p:spTree>
    <p:extLst>
      <p:ext uri="{BB962C8B-B14F-4D97-AF65-F5344CB8AC3E}">
        <p14:creationId xmlns:p14="http://schemas.microsoft.com/office/powerpoint/2010/main" val="215177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8815" y="4800600"/>
            <a:ext cx="734377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8815" y="612775"/>
            <a:ext cx="73437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8815" y="5367338"/>
            <a:ext cx="73437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1F61B344-6AAD-4FAD-A263-A26C9350C7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88DBB51-C823-4802-B186-5EBF513FEC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16CCF9E4-3B31-4E13-BB35-5178D4227FD1}"/>
              </a:ext>
            </a:extLst>
          </p:cNvPr>
          <p:cNvSpPr>
            <a:spLocks noGrp="1" noChangeArrowheads="1"/>
          </p:cNvSpPr>
          <p:nvPr>
            <p:ph type="sldNum" sz="quarter" idx="12"/>
          </p:nvPr>
        </p:nvSpPr>
        <p:spPr>
          <a:ln/>
        </p:spPr>
        <p:txBody>
          <a:bodyPr/>
          <a:lstStyle>
            <a:lvl1pPr>
              <a:defRPr/>
            </a:lvl1pPr>
          </a:lstStyle>
          <a:p>
            <a:pPr>
              <a:defRPr/>
            </a:pPr>
            <a:fld id="{42F87DD7-18A4-4FF9-9C8E-4B09FA0D5AD8}" type="slidenum">
              <a:rPr lang="en-US" altLang="en-US"/>
              <a:pPr>
                <a:defRPr/>
              </a:pPr>
              <a:t>‹#›</a:t>
            </a:fld>
            <a:endParaRPr lang="en-US" altLang="en-US"/>
          </a:p>
        </p:txBody>
      </p:sp>
    </p:spTree>
    <p:extLst>
      <p:ext uri="{BB962C8B-B14F-4D97-AF65-F5344CB8AC3E}">
        <p14:creationId xmlns:p14="http://schemas.microsoft.com/office/powerpoint/2010/main" val="3577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240006"/>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BF45BC-9CF0-4FF7-9217-D090D6C7145D}"/>
              </a:ext>
            </a:extLst>
          </p:cNvPr>
          <p:cNvSpPr>
            <a:spLocks noGrp="1" noChangeArrowheads="1"/>
          </p:cNvSpPr>
          <p:nvPr>
            <p:ph type="dt" sz="half" idx="2"/>
          </p:nvPr>
        </p:nvSpPr>
        <p:spPr bwMode="auto">
          <a:xfrm>
            <a:off x="952500" y="6248400"/>
            <a:ext cx="253841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1027" name="Rectangle 3">
            <a:extLst>
              <a:ext uri="{FF2B5EF4-FFF2-40B4-BE49-F238E27FC236}">
                <a16:creationId xmlns:a16="http://schemas.microsoft.com/office/drawing/2014/main" id="{5B646A65-C8CD-463A-B370-CD143A0C26C9}"/>
              </a:ext>
            </a:extLst>
          </p:cNvPr>
          <p:cNvSpPr>
            <a:spLocks noGrp="1" noChangeArrowheads="1"/>
          </p:cNvSpPr>
          <p:nvPr>
            <p:ph type="ftr" sz="quarter" idx="3"/>
          </p:nvPr>
        </p:nvSpPr>
        <p:spPr bwMode="auto">
          <a:xfrm>
            <a:off x="4216400" y="6248400"/>
            <a:ext cx="38068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1028" name="Rectangle 4">
            <a:extLst>
              <a:ext uri="{FF2B5EF4-FFF2-40B4-BE49-F238E27FC236}">
                <a16:creationId xmlns:a16="http://schemas.microsoft.com/office/drawing/2014/main" id="{F2359A85-4001-40BC-B66A-255DB5971FC1}"/>
              </a:ext>
            </a:extLst>
          </p:cNvPr>
          <p:cNvSpPr>
            <a:spLocks noGrp="1" noChangeArrowheads="1"/>
          </p:cNvSpPr>
          <p:nvPr>
            <p:ph type="sldNum" sz="quarter" idx="4"/>
          </p:nvPr>
        </p:nvSpPr>
        <p:spPr bwMode="auto">
          <a:xfrm>
            <a:off x="8748713" y="6248400"/>
            <a:ext cx="253841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522F554B-1C26-4B63-B179-E4EDB8A2E340}" type="slidenum">
              <a:rPr lang="en-US" altLang="en-US"/>
              <a:pPr>
                <a:defRPr/>
              </a:pPr>
              <a:t>‹#›</a:t>
            </a:fld>
            <a:endParaRPr lang="en-US" altLang="en-US"/>
          </a:p>
        </p:txBody>
      </p:sp>
      <p:sp>
        <p:nvSpPr>
          <p:cNvPr id="1029" name="Rectangle 5">
            <a:extLst>
              <a:ext uri="{FF2B5EF4-FFF2-40B4-BE49-F238E27FC236}">
                <a16:creationId xmlns:a16="http://schemas.microsoft.com/office/drawing/2014/main" id="{BA846B5F-5268-4649-86F1-85F29CDF8EA1}"/>
              </a:ext>
            </a:extLst>
          </p:cNvPr>
          <p:cNvSpPr>
            <a:spLocks noGrp="1" noChangeArrowheads="1"/>
          </p:cNvSpPr>
          <p:nvPr>
            <p:ph type="title"/>
          </p:nvPr>
        </p:nvSpPr>
        <p:spPr bwMode="auto">
          <a:xfrm>
            <a:off x="1495425" y="609600"/>
            <a:ext cx="9248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30" name="Rectangle 6">
            <a:extLst>
              <a:ext uri="{FF2B5EF4-FFF2-40B4-BE49-F238E27FC236}">
                <a16:creationId xmlns:a16="http://schemas.microsoft.com/office/drawing/2014/main" id="{B5615B21-EC63-493F-95F0-8DB9E94679E8}"/>
              </a:ext>
            </a:extLst>
          </p:cNvPr>
          <p:cNvSpPr>
            <a:spLocks noGrp="1" noChangeArrowheads="1"/>
          </p:cNvSpPr>
          <p:nvPr>
            <p:ph type="body" idx="1"/>
          </p:nvPr>
        </p:nvSpPr>
        <p:spPr bwMode="auto">
          <a:xfrm>
            <a:off x="1495425" y="1981200"/>
            <a:ext cx="9248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a:extLst>
              <a:ext uri="{FF2B5EF4-FFF2-40B4-BE49-F238E27FC236}">
                <a16:creationId xmlns:a16="http://schemas.microsoft.com/office/drawing/2014/main" id="{37A22375-E2EA-4D0A-9EBB-527536CA57CF}"/>
              </a:ext>
            </a:extLst>
          </p:cNvPr>
          <p:cNvSpPr>
            <a:spLocks noChangeArrowheads="1"/>
          </p:cNvSpPr>
          <p:nvPr/>
        </p:nvSpPr>
        <p:spPr bwMode="auto">
          <a:xfrm>
            <a:off x="11636375" y="6453188"/>
            <a:ext cx="455613" cy="369887"/>
          </a:xfrm>
          <a:prstGeom prst="rect">
            <a:avLst/>
          </a:prstGeom>
          <a:noFill/>
          <a:ln w="9525">
            <a:noFill/>
            <a:miter lim="800000"/>
            <a:headEnd/>
            <a:tailEnd/>
          </a:ln>
          <a:effectLst/>
        </p:spPr>
        <p:txBody>
          <a:bodyPr wrap="none" lIns="92075" tIns="46038" rIns="92075" bIns="46038">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defRPr/>
            </a:pPr>
            <a:fld id="{E1056C4D-A036-4E32-A3DA-FB45AD5E8995}" type="slidenum">
              <a:rPr lang="en-US" altLang="en-US" sz="1800" smtClean="0"/>
              <a:pPr>
                <a:defRPr/>
              </a:pPr>
              <a:t>‹#›</a:t>
            </a:fld>
            <a:endParaRPr lang="en-US" altLang="en-US" sz="180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C4D6F03-12C9-41A0-91A1-405887A774A0}"/>
              </a:ext>
            </a:extLst>
          </p:cNvPr>
          <p:cNvSpPr>
            <a:spLocks noGrp="1" noChangeArrowheads="1"/>
          </p:cNvSpPr>
          <p:nvPr>
            <p:ph type="title"/>
          </p:nvPr>
        </p:nvSpPr>
        <p:spPr>
          <a:noFill/>
        </p:spPr>
        <p:txBody>
          <a:bodyPr/>
          <a:lstStyle/>
          <a:p>
            <a:r>
              <a:rPr lang="en-US" altLang="en-US" sz="4000"/>
              <a:t>ELECTROTERAPIE</a:t>
            </a:r>
            <a:br>
              <a:rPr lang="ro-RO" altLang="en-US" sz="4000"/>
            </a:br>
            <a:endParaRPr lang="en-US" altLang="en-US" sz="2800"/>
          </a:p>
        </p:txBody>
      </p:sp>
      <p:sp>
        <p:nvSpPr>
          <p:cNvPr id="4099" name="Content Placeholder 4">
            <a:extLst>
              <a:ext uri="{FF2B5EF4-FFF2-40B4-BE49-F238E27FC236}">
                <a16:creationId xmlns:a16="http://schemas.microsoft.com/office/drawing/2014/main" id="{93EDF1CE-7FE4-4F81-AB79-937157FE85D0}"/>
              </a:ext>
            </a:extLst>
          </p:cNvPr>
          <p:cNvSpPr>
            <a:spLocks noGrp="1" noChangeArrowheads="1"/>
          </p:cNvSpPr>
          <p:nvPr>
            <p:ph idx="1"/>
          </p:nvPr>
        </p:nvSpPr>
        <p:spPr>
          <a:xfrm>
            <a:off x="1495425" y="1844675"/>
            <a:ext cx="9248775" cy="4824413"/>
          </a:xfrm>
        </p:spPr>
        <p:txBody>
          <a:bodyPr/>
          <a:lstStyle/>
          <a:p>
            <a:pPr algn="just"/>
            <a:r>
              <a:rPr lang="en-GB" altLang="en-US" sz="2400"/>
              <a:t>Electroterapia întrebuințează semnalul electric, electromagnetic și cuantic ca purtător de informație, în modelarea unor programe biologice de îmbunătățire a sănătății. </a:t>
            </a:r>
          </a:p>
          <a:p>
            <a:pPr algn="just"/>
            <a:r>
              <a:rPr lang="en-GB" altLang="en-US" sz="2400"/>
              <a:t> Din acest punct de vedere vorbim de terapie prin: </a:t>
            </a:r>
          </a:p>
          <a:p>
            <a:pPr lvl="1" algn="just">
              <a:buFont typeface="Wingdings" panose="05000000000000000000" pitchFamily="2" charset="2"/>
              <a:buChar char="v"/>
            </a:pPr>
            <a:r>
              <a:rPr lang="en-GB" altLang="en-US" sz="2000"/>
              <a:t> Curenți de joasă frecvență </a:t>
            </a:r>
            <a:r>
              <a:rPr lang="el-GR" altLang="en-US" sz="2000"/>
              <a:t>ν = 0 - 1000 </a:t>
            </a:r>
            <a:r>
              <a:rPr lang="en-GB" altLang="en-US" sz="2000"/>
              <a:t>Hz − Curentul galvanic; curenți cu impulsuri, curenții diadinamici (continuu); </a:t>
            </a:r>
          </a:p>
          <a:p>
            <a:pPr lvl="1" algn="just">
              <a:buFont typeface="Wingdings" panose="05000000000000000000" pitchFamily="2" charset="2"/>
              <a:buChar char="v"/>
            </a:pPr>
            <a:r>
              <a:rPr lang="en-GB" altLang="en-US" sz="2000"/>
              <a:t> Curenți de medie frecvență şi curenți interferențiali </a:t>
            </a:r>
            <a:r>
              <a:rPr lang="el-GR" altLang="en-US" sz="2000"/>
              <a:t>ν = 1000 - 100.000 </a:t>
            </a:r>
            <a:r>
              <a:rPr lang="en-GB" altLang="en-US" sz="2000"/>
              <a:t>Hz </a:t>
            </a:r>
          </a:p>
          <a:p>
            <a:pPr lvl="1" algn="just">
              <a:buFont typeface="Wingdings" panose="05000000000000000000" pitchFamily="2" charset="2"/>
              <a:buChar char="v"/>
            </a:pPr>
            <a:r>
              <a:rPr lang="en-GB" altLang="en-US" sz="2000"/>
              <a:t> Curenți de înaltă frecvență ( câmpuri electromagnetice) </a:t>
            </a:r>
            <a:r>
              <a:rPr lang="el-GR" altLang="en-US" sz="2000"/>
              <a:t>ν = &gt; 300 </a:t>
            </a:r>
            <a:r>
              <a:rPr lang="en-GB" altLang="en-US" sz="2000"/>
              <a:t>kHz − Microunde, unde scurte </a:t>
            </a:r>
          </a:p>
          <a:p>
            <a:pPr lvl="1" algn="just">
              <a:buFont typeface="Wingdings" panose="05000000000000000000" pitchFamily="2" charset="2"/>
              <a:buChar char="v"/>
            </a:pPr>
            <a:r>
              <a:rPr lang="en-GB" altLang="en-US" sz="2000"/>
              <a:t> Unde mecanice: ultrasunete </a:t>
            </a:r>
          </a:p>
          <a:p>
            <a:pPr lvl="1" algn="just">
              <a:buFont typeface="Wingdings" panose="05000000000000000000" pitchFamily="2" charset="2"/>
              <a:buChar char="v"/>
            </a:pPr>
            <a:r>
              <a:rPr lang="en-GB" altLang="en-US" sz="2000"/>
              <a:t> Fototerapie: - radiații infraroșii, ultraviolete, laser </a:t>
            </a:r>
          </a:p>
          <a:p>
            <a:pPr lvl="1" algn="just">
              <a:buFont typeface="Wingdings" panose="05000000000000000000" pitchFamily="2" charset="2"/>
              <a:buChar char="v"/>
            </a:pPr>
            <a:r>
              <a:rPr lang="en-GB" altLang="en-US" sz="2000"/>
              <a:t> Câmpuri magnetice: stimulare magnetică, magnetoterapie.</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5">
            <a:extLst>
              <a:ext uri="{FF2B5EF4-FFF2-40B4-BE49-F238E27FC236}">
                <a16:creationId xmlns:a16="http://schemas.microsoft.com/office/drawing/2014/main" id="{2EC5DEC9-B00F-45A6-B568-DBF7FA493D5A}"/>
              </a:ext>
            </a:extLst>
          </p:cNvPr>
          <p:cNvSpPr>
            <a:spLocks noGrp="1" noChangeArrowheads="1"/>
          </p:cNvSpPr>
          <p:nvPr>
            <p:ph type="title"/>
          </p:nvPr>
        </p:nvSpPr>
        <p:spPr>
          <a:noFill/>
        </p:spPr>
        <p:txBody>
          <a:bodyPr/>
          <a:lstStyle/>
          <a:p>
            <a:r>
              <a:rPr lang="en-US" altLang="en-US" sz="4000"/>
              <a:t>CUREN</a:t>
            </a:r>
            <a:r>
              <a:rPr lang="ro-RO" altLang="en-US" sz="4000"/>
              <a:t>Ţ</a:t>
            </a:r>
            <a:r>
              <a:rPr lang="en-US" altLang="en-US" sz="4000"/>
              <a:t>II DIADINAMICI</a:t>
            </a:r>
          </a:p>
        </p:txBody>
      </p:sp>
      <p:sp>
        <p:nvSpPr>
          <p:cNvPr id="22531" name="Rectangle 26">
            <a:extLst>
              <a:ext uri="{FF2B5EF4-FFF2-40B4-BE49-F238E27FC236}">
                <a16:creationId xmlns:a16="http://schemas.microsoft.com/office/drawing/2014/main" id="{B77E47FE-EDEE-4EEA-83ED-970C22F20160}"/>
              </a:ext>
            </a:extLst>
          </p:cNvPr>
          <p:cNvSpPr>
            <a:spLocks noGrp="1" noChangeArrowheads="1"/>
          </p:cNvSpPr>
          <p:nvPr>
            <p:ph type="body" idx="1"/>
          </p:nvPr>
        </p:nvSpPr>
        <p:spPr>
          <a:xfrm>
            <a:off x="2476500" y="2071688"/>
            <a:ext cx="7551738" cy="4114800"/>
          </a:xfrm>
          <a:noFill/>
        </p:spPr>
        <p:txBody>
          <a:bodyPr/>
          <a:lstStyle/>
          <a:p>
            <a:r>
              <a:rPr lang="ro-RO" altLang="en-US" sz="2800"/>
              <a:t>curenţi de joasă frecvenţă proveniţi din redresarea curentului sinusoidal de reţea de 50 Hz.</a:t>
            </a:r>
          </a:p>
          <a:p>
            <a:r>
              <a:rPr lang="ro-RO" altLang="en-US" sz="2800"/>
              <a:t>în timpul aplicării curenţilor diadinamici predomină una din proprietăţile lor: </a:t>
            </a:r>
          </a:p>
          <a:p>
            <a:pPr lvl="1"/>
            <a:r>
              <a:rPr lang="ro-RO" altLang="en-US" sz="2400"/>
              <a:t>inhibiţia, la frecvenţele joase (50 Hz), </a:t>
            </a:r>
          </a:p>
          <a:p>
            <a:pPr lvl="1"/>
            <a:r>
              <a:rPr lang="ro-RO" altLang="en-US" sz="2400"/>
              <a:t>dinamogenia, la cele înalte (100 Hz).</a:t>
            </a:r>
            <a:r>
              <a:rPr lang="en-US" altLang="en-US" sz="2400"/>
              <a:t> </a:t>
            </a:r>
            <a:endParaRPr lang="ro-RO" altLang="en-US" sz="240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409F3098-479D-4CDA-9329-5B7C63AB9C11}"/>
              </a:ext>
            </a:extLst>
          </p:cNvPr>
          <p:cNvSpPr>
            <a:spLocks noGrp="1" noChangeArrowheads="1"/>
          </p:cNvSpPr>
          <p:nvPr>
            <p:ph type="body" sz="half" idx="1"/>
          </p:nvPr>
        </p:nvSpPr>
        <p:spPr>
          <a:xfrm>
            <a:off x="2278063" y="1981200"/>
            <a:ext cx="4610100" cy="4114800"/>
          </a:xfrm>
        </p:spPr>
        <p:txBody>
          <a:bodyPr/>
          <a:lstStyle/>
          <a:p>
            <a:pPr marL="609600" indent="-609600" algn="just"/>
            <a:r>
              <a:rPr lang="ro-RO" altLang="en-US" sz="2400"/>
              <a:t>Monofazat fix (MF) </a:t>
            </a:r>
          </a:p>
          <a:p>
            <a:pPr marL="990600" lvl="1" indent="-533400" algn="just"/>
            <a:r>
              <a:rPr lang="ro-RO" altLang="en-US" sz="2000"/>
              <a:t>curent pulsatil obţinut din curentul sinusoidal de 50 Hz prin anularea semiundei negative. </a:t>
            </a:r>
          </a:p>
          <a:p>
            <a:pPr marL="990600" lvl="1" indent="-533400" algn="just"/>
            <a:r>
              <a:rPr lang="ro-RO" altLang="en-US" sz="2000"/>
              <a:t>Curentul</a:t>
            </a:r>
            <a:r>
              <a:rPr lang="en-GB" altLang="en-US" sz="2000"/>
              <a:t> </a:t>
            </a:r>
            <a:r>
              <a:rPr lang="ro-RO" altLang="en-US" sz="2000"/>
              <a:t>declanșează la bolnav senzația unei vibrații</a:t>
            </a:r>
            <a:r>
              <a:rPr lang="en-GB" altLang="en-US" sz="2000"/>
              <a:t> </a:t>
            </a:r>
            <a:r>
              <a:rPr lang="ro-RO" altLang="en-US" sz="2000"/>
              <a:t>evidente, până la puternică și care se menține atâta timp cât intensitatea curentului</a:t>
            </a:r>
            <a:r>
              <a:rPr lang="en-GB" altLang="en-US" sz="2000"/>
              <a:t> </a:t>
            </a:r>
            <a:r>
              <a:rPr lang="ro-RO" altLang="en-US" sz="2000"/>
              <a:t>rămâne nemodificată. Doza trebuie să depășească puțin „pragul de sensibilitate”. </a:t>
            </a:r>
          </a:p>
        </p:txBody>
      </p:sp>
      <p:sp>
        <p:nvSpPr>
          <p:cNvPr id="24579" name="Rectangle 34">
            <a:extLst>
              <a:ext uri="{FF2B5EF4-FFF2-40B4-BE49-F238E27FC236}">
                <a16:creationId xmlns:a16="http://schemas.microsoft.com/office/drawing/2014/main" id="{F2B29050-AE94-4BFD-B939-B23F10487D98}"/>
              </a:ext>
            </a:extLst>
          </p:cNvPr>
          <p:cNvSpPr>
            <a:spLocks noChangeArrowheads="1"/>
          </p:cNvSpPr>
          <p:nvPr/>
        </p:nvSpPr>
        <p:spPr bwMode="auto">
          <a:xfrm>
            <a:off x="1547813" y="2060575"/>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a:latin typeface="Times New Roman" panose="02020603050405020304" pitchFamily="18" charset="0"/>
            </a:endParaRPr>
          </a:p>
        </p:txBody>
      </p:sp>
      <p:sp>
        <p:nvSpPr>
          <p:cNvPr id="24580" name="Rectangle 35">
            <a:extLst>
              <a:ext uri="{FF2B5EF4-FFF2-40B4-BE49-F238E27FC236}">
                <a16:creationId xmlns:a16="http://schemas.microsoft.com/office/drawing/2014/main" id="{64A10B68-3497-46EA-89D2-4977779A49EE}"/>
              </a:ext>
            </a:extLst>
          </p:cNvPr>
          <p:cNvSpPr>
            <a:spLocks noChangeArrowheads="1"/>
          </p:cNvSpPr>
          <p:nvPr/>
        </p:nvSpPr>
        <p:spPr bwMode="auto">
          <a:xfrm>
            <a:off x="7527925" y="3429000"/>
            <a:ext cx="243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spcBef>
                <a:spcPct val="20000"/>
              </a:spcBef>
              <a:buSzPct val="100000"/>
              <a:buChar char="•"/>
              <a:tabLst>
                <a:tab pos="539750" algn="l"/>
              </a:tabLst>
              <a:defRPr sz="3200">
                <a:solidFill>
                  <a:schemeClr val="tx1"/>
                </a:solidFill>
                <a:latin typeface="Arial" panose="020B0604020202020204" pitchFamily="34" charset="0"/>
              </a:defRPr>
            </a:lvl1pPr>
            <a:lvl2pPr marL="742950" indent="-285750">
              <a:spcBef>
                <a:spcPct val="20000"/>
              </a:spcBef>
              <a:buSzPct val="100000"/>
              <a:buChar char="–"/>
              <a:tabLst>
                <a:tab pos="539750" algn="l"/>
              </a:tabLst>
              <a:defRPr sz="2800">
                <a:solidFill>
                  <a:schemeClr val="tx1"/>
                </a:solidFill>
                <a:latin typeface="Arial" panose="020B0604020202020204" pitchFamily="34" charset="0"/>
              </a:defRPr>
            </a:lvl2pPr>
            <a:lvl3pPr marL="1143000" indent="-228600">
              <a:spcBef>
                <a:spcPct val="20000"/>
              </a:spcBef>
              <a:buSzPct val="100000"/>
              <a:buChar char="•"/>
              <a:tabLst>
                <a:tab pos="539750" algn="l"/>
              </a:tabLst>
              <a:defRPr sz="2400">
                <a:solidFill>
                  <a:schemeClr val="tx1"/>
                </a:solidFill>
                <a:latin typeface="Arial" panose="020B0604020202020204" pitchFamily="34" charset="0"/>
              </a:defRPr>
            </a:lvl3pPr>
            <a:lvl4pPr marL="1600200" indent="-228600">
              <a:spcBef>
                <a:spcPct val="20000"/>
              </a:spcBef>
              <a:buSzPct val="100000"/>
              <a:buChar char="–"/>
              <a:tabLst>
                <a:tab pos="539750" algn="l"/>
              </a:tabLst>
              <a:defRPr sz="2000">
                <a:solidFill>
                  <a:schemeClr val="tx1"/>
                </a:solidFill>
                <a:latin typeface="Arial" panose="020B0604020202020204" pitchFamily="34" charset="0"/>
              </a:defRPr>
            </a:lvl4pPr>
            <a:lvl5pPr marL="2057400" indent="-228600">
              <a:spcBef>
                <a:spcPct val="20000"/>
              </a:spcBef>
              <a:buSzPct val="100000"/>
              <a:buChar char="•"/>
              <a:tabLst>
                <a:tab pos="5397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9pPr>
          </a:lstStyle>
          <a:p>
            <a:pPr algn="ctr" eaLnBrk="1" hangingPunct="1">
              <a:spcBef>
                <a:spcPct val="0"/>
              </a:spcBef>
              <a:buSzTx/>
              <a:buFontTx/>
              <a:buNone/>
            </a:pPr>
            <a:r>
              <a:rPr lang="ro-RO" altLang="en-US" sz="1400" b="1" i="1">
                <a:cs typeface="Times New Roman" panose="02020603050405020304" pitchFamily="18" charset="0"/>
              </a:rPr>
              <a:t>Curent de reţea (frecvenţa=50Hz)</a:t>
            </a:r>
            <a:endParaRPr lang="en-US" altLang="en-US" sz="1400"/>
          </a:p>
        </p:txBody>
      </p:sp>
      <p:graphicFrame>
        <p:nvGraphicFramePr>
          <p:cNvPr id="24581" name="Object 37">
            <a:extLst>
              <a:ext uri="{FF2B5EF4-FFF2-40B4-BE49-F238E27FC236}">
                <a16:creationId xmlns:a16="http://schemas.microsoft.com/office/drawing/2014/main" id="{92FDFD05-F446-461E-9E29-B43034F9DBDB}"/>
              </a:ext>
            </a:extLst>
          </p:cNvPr>
          <p:cNvGraphicFramePr>
            <a:graphicFrameLocks noGrp="1" noChangeAspect="1"/>
          </p:cNvGraphicFramePr>
          <p:nvPr>
            <p:ph sz="half" idx="2"/>
          </p:nvPr>
        </p:nvGraphicFramePr>
        <p:xfrm>
          <a:off x="7591425" y="1700213"/>
          <a:ext cx="2627313" cy="1630362"/>
        </p:xfrm>
        <a:graphic>
          <a:graphicData uri="http://schemas.openxmlformats.org/presentationml/2006/ole">
            <mc:AlternateContent xmlns:mc="http://schemas.openxmlformats.org/markup-compatibility/2006">
              <mc:Choice xmlns:v="urn:schemas-microsoft-com:vml" Requires="v">
                <p:oleObj spid="_x0000_s24589" name="Chart" r:id="rId4" imgW="3676771" imgH="2028970" progId="MSGraph.Chart.8">
                  <p:embed/>
                </p:oleObj>
              </mc:Choice>
              <mc:Fallback>
                <p:oleObj name="Chart" r:id="rId4" imgW="3676771" imgH="2028970" progId="MSGraph.Chart.8">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r="22101" b="55281"/>
                      <a:stretch>
                        <a:fillRect/>
                      </a:stretch>
                    </p:blipFill>
                    <p:spPr bwMode="auto">
                      <a:xfrm>
                        <a:off x="7591425" y="1700213"/>
                        <a:ext cx="2627313" cy="163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2" name="Rectangle 41">
            <a:extLst>
              <a:ext uri="{FF2B5EF4-FFF2-40B4-BE49-F238E27FC236}">
                <a16:creationId xmlns:a16="http://schemas.microsoft.com/office/drawing/2014/main" id="{33B8FD12-28FA-4CD1-ADF7-028ED6A7F736}"/>
              </a:ext>
            </a:extLst>
          </p:cNvPr>
          <p:cNvSpPr>
            <a:spLocks noChangeArrowheads="1"/>
          </p:cNvSpPr>
          <p:nvPr/>
        </p:nvSpPr>
        <p:spPr bwMode="auto">
          <a:xfrm>
            <a:off x="1547813" y="2905125"/>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a:latin typeface="Times New Roman" panose="02020603050405020304" pitchFamily="18" charset="0"/>
            </a:endParaRPr>
          </a:p>
        </p:txBody>
      </p:sp>
      <p:graphicFrame>
        <p:nvGraphicFramePr>
          <p:cNvPr id="24583" name="Object 40">
            <a:extLst>
              <a:ext uri="{FF2B5EF4-FFF2-40B4-BE49-F238E27FC236}">
                <a16:creationId xmlns:a16="http://schemas.microsoft.com/office/drawing/2014/main" id="{FAD0AA50-73D9-4393-A6EC-F9E9A37AF536}"/>
              </a:ext>
            </a:extLst>
          </p:cNvPr>
          <p:cNvGraphicFramePr>
            <a:graphicFrameLocks noChangeAspect="1"/>
          </p:cNvGraphicFramePr>
          <p:nvPr/>
        </p:nvGraphicFramePr>
        <p:xfrm>
          <a:off x="7720013" y="4221163"/>
          <a:ext cx="2395537" cy="1655762"/>
        </p:xfrm>
        <a:graphic>
          <a:graphicData uri="http://schemas.openxmlformats.org/presentationml/2006/ole">
            <mc:AlternateContent xmlns:mc="http://schemas.openxmlformats.org/markup-compatibility/2006">
              <mc:Choice xmlns:v="urn:schemas-microsoft-com:vml" Requires="v">
                <p:oleObj spid="_x0000_s24590" name="Chart" r:id="rId6" imgW="3790787" imgH="2466885" progId="MSGraph.Chart.8">
                  <p:embed/>
                </p:oleObj>
              </mc:Choice>
              <mc:Fallback>
                <p:oleObj name="Chart" r:id="rId6" imgW="3790787" imgH="2466885" progId="MSGraph.Chart.8">
                  <p:embed/>
                  <p:pic>
                    <p:nvPicPr>
                      <p:cNvPr id="0" name="Object 40"/>
                      <p:cNvPicPr>
                        <a:picLocks noChangeAspect="1" noChangeArrowheads="1"/>
                      </p:cNvPicPr>
                      <p:nvPr/>
                    </p:nvPicPr>
                    <p:blipFill>
                      <a:blip r:embed="rId7">
                        <a:extLst>
                          <a:ext uri="{28A0092B-C50C-407E-A947-70E740481C1C}">
                            <a14:useLocalDpi xmlns:a14="http://schemas.microsoft.com/office/drawing/2010/main" val="0"/>
                          </a:ext>
                        </a:extLst>
                      </a:blip>
                      <a:srcRect l="1169" r="26953" b="55219"/>
                      <a:stretch>
                        <a:fillRect/>
                      </a:stretch>
                    </p:blipFill>
                    <p:spPr bwMode="auto">
                      <a:xfrm>
                        <a:off x="7720013" y="4221163"/>
                        <a:ext cx="23955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4" name="Rectangle 42">
            <a:extLst>
              <a:ext uri="{FF2B5EF4-FFF2-40B4-BE49-F238E27FC236}">
                <a16:creationId xmlns:a16="http://schemas.microsoft.com/office/drawing/2014/main" id="{30A6205A-E5DC-47BC-BAD9-60A1489A266F}"/>
              </a:ext>
            </a:extLst>
          </p:cNvPr>
          <p:cNvSpPr>
            <a:spLocks noChangeArrowheads="1"/>
          </p:cNvSpPr>
          <p:nvPr/>
        </p:nvSpPr>
        <p:spPr bwMode="auto">
          <a:xfrm>
            <a:off x="1547813" y="3952875"/>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a:latin typeface="Times New Roman" panose="02020603050405020304" pitchFamily="18" charset="0"/>
            </a:endParaRPr>
          </a:p>
        </p:txBody>
      </p:sp>
      <p:sp>
        <p:nvSpPr>
          <p:cNvPr id="24585" name="Rectangle 43">
            <a:extLst>
              <a:ext uri="{FF2B5EF4-FFF2-40B4-BE49-F238E27FC236}">
                <a16:creationId xmlns:a16="http://schemas.microsoft.com/office/drawing/2014/main" id="{7B925F5D-ACBB-48D6-B952-EE8FFBC29B5D}"/>
              </a:ext>
            </a:extLst>
          </p:cNvPr>
          <p:cNvSpPr>
            <a:spLocks noChangeArrowheads="1"/>
          </p:cNvSpPr>
          <p:nvPr/>
        </p:nvSpPr>
        <p:spPr bwMode="auto">
          <a:xfrm>
            <a:off x="7783513" y="5805488"/>
            <a:ext cx="243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spcBef>
                <a:spcPct val="20000"/>
              </a:spcBef>
              <a:buSzPct val="100000"/>
              <a:buChar char="•"/>
              <a:tabLst>
                <a:tab pos="539750" algn="l"/>
              </a:tabLst>
              <a:defRPr sz="3200">
                <a:solidFill>
                  <a:schemeClr val="tx1"/>
                </a:solidFill>
                <a:latin typeface="Arial" panose="020B0604020202020204" pitchFamily="34" charset="0"/>
              </a:defRPr>
            </a:lvl1pPr>
            <a:lvl2pPr marL="742950" indent="-285750">
              <a:spcBef>
                <a:spcPct val="20000"/>
              </a:spcBef>
              <a:buSzPct val="100000"/>
              <a:buChar char="–"/>
              <a:tabLst>
                <a:tab pos="539750" algn="l"/>
              </a:tabLst>
              <a:defRPr sz="2800">
                <a:solidFill>
                  <a:schemeClr val="tx1"/>
                </a:solidFill>
                <a:latin typeface="Arial" panose="020B0604020202020204" pitchFamily="34" charset="0"/>
              </a:defRPr>
            </a:lvl2pPr>
            <a:lvl3pPr marL="1143000" indent="-228600">
              <a:spcBef>
                <a:spcPct val="20000"/>
              </a:spcBef>
              <a:buSzPct val="100000"/>
              <a:buChar char="•"/>
              <a:tabLst>
                <a:tab pos="539750" algn="l"/>
              </a:tabLst>
              <a:defRPr sz="2400">
                <a:solidFill>
                  <a:schemeClr val="tx1"/>
                </a:solidFill>
                <a:latin typeface="Arial" panose="020B0604020202020204" pitchFamily="34" charset="0"/>
              </a:defRPr>
            </a:lvl3pPr>
            <a:lvl4pPr marL="1600200" indent="-228600">
              <a:spcBef>
                <a:spcPct val="20000"/>
              </a:spcBef>
              <a:buSzPct val="100000"/>
              <a:buChar char="–"/>
              <a:tabLst>
                <a:tab pos="539750" algn="l"/>
              </a:tabLst>
              <a:defRPr sz="2000">
                <a:solidFill>
                  <a:schemeClr val="tx1"/>
                </a:solidFill>
                <a:latin typeface="Arial" panose="020B0604020202020204" pitchFamily="34" charset="0"/>
              </a:defRPr>
            </a:lvl4pPr>
            <a:lvl5pPr marL="2057400" indent="-228600">
              <a:spcBef>
                <a:spcPct val="20000"/>
              </a:spcBef>
              <a:buSzPct val="100000"/>
              <a:buChar char="•"/>
              <a:tabLst>
                <a:tab pos="5397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9pPr>
          </a:lstStyle>
          <a:p>
            <a:pPr algn="ctr" eaLnBrk="1" hangingPunct="1">
              <a:spcBef>
                <a:spcPct val="0"/>
              </a:spcBef>
              <a:buSzTx/>
              <a:buFontTx/>
              <a:buNone/>
            </a:pPr>
            <a:r>
              <a:rPr lang="ro-RO" altLang="en-US" sz="1400" b="1" i="1"/>
              <a:t>Curent diadinamic monofazat fix (MF)</a:t>
            </a:r>
            <a:r>
              <a:rPr lang="en-US" altLang="en-US" sz="1400" b="1" i="1"/>
              <a:t> </a:t>
            </a:r>
          </a:p>
        </p:txBody>
      </p:sp>
      <p:sp>
        <p:nvSpPr>
          <p:cNvPr id="24586" name="Rectangle 44">
            <a:extLst>
              <a:ext uri="{FF2B5EF4-FFF2-40B4-BE49-F238E27FC236}">
                <a16:creationId xmlns:a16="http://schemas.microsoft.com/office/drawing/2014/main" id="{F53F09FF-92B1-4A14-8A1F-3DE0D076A764}"/>
              </a:ext>
            </a:extLst>
          </p:cNvPr>
          <p:cNvSpPr>
            <a:spLocks noGrp="1" noChangeArrowheads="1"/>
          </p:cNvSpPr>
          <p:nvPr>
            <p:ph type="title"/>
          </p:nvPr>
        </p:nvSpPr>
        <p:spPr>
          <a:xfrm>
            <a:off x="1495425" y="609600"/>
            <a:ext cx="9248775" cy="1143000"/>
          </a:xfrm>
          <a:noFill/>
        </p:spPr>
        <p:txBody>
          <a:bodyPr/>
          <a:lstStyle/>
          <a:p>
            <a:r>
              <a:rPr lang="ro-RO" altLang="en-US" sz="4000"/>
              <a:t>CDD - forme</a:t>
            </a:r>
            <a:endParaRPr lang="en-US" altLang="en-US"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96E9777D-98D0-4C5C-8681-4E85A439EE64}"/>
              </a:ext>
            </a:extLst>
          </p:cNvPr>
          <p:cNvSpPr>
            <a:spLocks noGrp="1" noChangeArrowheads="1"/>
          </p:cNvSpPr>
          <p:nvPr>
            <p:ph type="title"/>
          </p:nvPr>
        </p:nvSpPr>
        <p:spPr>
          <a:xfrm>
            <a:off x="1495425" y="609600"/>
            <a:ext cx="9248775" cy="1143000"/>
          </a:xfrm>
          <a:noFill/>
        </p:spPr>
        <p:txBody>
          <a:bodyPr/>
          <a:lstStyle/>
          <a:p>
            <a:r>
              <a:rPr lang="ro-RO" altLang="en-US" sz="4000"/>
              <a:t>CDD - forme</a:t>
            </a:r>
            <a:endParaRPr lang="en-US" altLang="en-US" sz="4000"/>
          </a:p>
        </p:txBody>
      </p:sp>
      <p:sp>
        <p:nvSpPr>
          <p:cNvPr id="26627" name="Rectangle 3">
            <a:extLst>
              <a:ext uri="{FF2B5EF4-FFF2-40B4-BE49-F238E27FC236}">
                <a16:creationId xmlns:a16="http://schemas.microsoft.com/office/drawing/2014/main" id="{A455A88F-DD7A-41B0-8156-709525377D68}"/>
              </a:ext>
            </a:extLst>
          </p:cNvPr>
          <p:cNvSpPr>
            <a:spLocks noGrp="1" noChangeArrowheads="1"/>
          </p:cNvSpPr>
          <p:nvPr>
            <p:ph type="body" sz="half" idx="1"/>
          </p:nvPr>
        </p:nvSpPr>
        <p:spPr>
          <a:xfrm>
            <a:off x="1768475" y="1981200"/>
            <a:ext cx="5056188" cy="4114800"/>
          </a:xfrm>
        </p:spPr>
        <p:txBody>
          <a:bodyPr/>
          <a:lstStyle/>
          <a:p>
            <a:r>
              <a:rPr lang="ro-RO" altLang="en-US" sz="2400"/>
              <a:t>Difazat fix (DF):</a:t>
            </a:r>
          </a:p>
          <a:p>
            <a:pPr lvl="1">
              <a:lnSpc>
                <a:spcPct val="130000"/>
              </a:lnSpc>
            </a:pPr>
            <a:r>
              <a:rPr lang="ro-RO" altLang="en-US" sz="2000"/>
              <a:t>curent pulsatil obţinut din curentul sinusoidal de 50 Hz prin redresare, adică prin transformarea semiundei negative în semiundă pozitivă</a:t>
            </a:r>
          </a:p>
          <a:p>
            <a:pPr lvl="1">
              <a:lnSpc>
                <a:spcPct val="130000"/>
              </a:lnSpc>
            </a:pPr>
            <a:r>
              <a:rPr lang="ro-RO" altLang="en-US" sz="2000"/>
              <a:t>rezultă un curent cu frecvenţa de 100 Hz. </a:t>
            </a:r>
          </a:p>
          <a:p>
            <a:pPr lvl="1">
              <a:lnSpc>
                <a:spcPct val="130000"/>
              </a:lnSpc>
            </a:pPr>
            <a:r>
              <a:rPr lang="ro-RO" altLang="en-US" sz="2000"/>
              <a:t>efecte analgezice și stimulatoare ale circulației </a:t>
            </a:r>
            <a:endParaRPr lang="en-GB" altLang="en-US" sz="2000"/>
          </a:p>
        </p:txBody>
      </p:sp>
      <p:graphicFrame>
        <p:nvGraphicFramePr>
          <p:cNvPr id="26628" name="Object 5">
            <a:extLst>
              <a:ext uri="{FF2B5EF4-FFF2-40B4-BE49-F238E27FC236}">
                <a16:creationId xmlns:a16="http://schemas.microsoft.com/office/drawing/2014/main" id="{EE63B8A5-7D4E-4063-9821-DAC9042B562A}"/>
              </a:ext>
            </a:extLst>
          </p:cNvPr>
          <p:cNvGraphicFramePr>
            <a:graphicFrameLocks noGrp="1" noChangeAspect="1"/>
          </p:cNvGraphicFramePr>
          <p:nvPr>
            <p:ph sz="quarter" idx="2"/>
          </p:nvPr>
        </p:nvGraphicFramePr>
        <p:xfrm>
          <a:off x="7464425" y="4292600"/>
          <a:ext cx="2493963" cy="1582738"/>
        </p:xfrm>
        <a:graphic>
          <a:graphicData uri="http://schemas.openxmlformats.org/presentationml/2006/ole">
            <mc:AlternateContent xmlns:mc="http://schemas.openxmlformats.org/markup-compatibility/2006">
              <mc:Choice xmlns:v="urn:schemas-microsoft-com:vml" Requires="v">
                <p:oleObj spid="_x0000_s26634" name="Chart" r:id="rId4" imgW="3809958" imgH="2466885" progId="MSGraph.Chart.8">
                  <p:embed/>
                </p:oleObj>
              </mc:Choice>
              <mc:Fallback>
                <p:oleObj name="Chart" r:id="rId4" imgW="3809958" imgH="2466885" progId="MSGraph.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l="1169" r="26552" b="55554"/>
                      <a:stretch>
                        <a:fillRect/>
                      </a:stretch>
                    </p:blipFill>
                    <p:spPr bwMode="auto">
                      <a:xfrm>
                        <a:off x="7464425" y="4292600"/>
                        <a:ext cx="2493963" cy="158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9" name="Object 7">
            <a:extLst>
              <a:ext uri="{FF2B5EF4-FFF2-40B4-BE49-F238E27FC236}">
                <a16:creationId xmlns:a16="http://schemas.microsoft.com/office/drawing/2014/main" id="{1ECC6809-3E16-4D06-821D-381347AEE88A}"/>
              </a:ext>
            </a:extLst>
          </p:cNvPr>
          <p:cNvGraphicFramePr>
            <a:graphicFrameLocks noGrp="1" noChangeAspect="1"/>
          </p:cNvGraphicFramePr>
          <p:nvPr>
            <p:ph sz="quarter" idx="3"/>
          </p:nvPr>
        </p:nvGraphicFramePr>
        <p:xfrm>
          <a:off x="7335838" y="1916113"/>
          <a:ext cx="2714625" cy="1446212"/>
        </p:xfrm>
        <a:graphic>
          <a:graphicData uri="http://schemas.openxmlformats.org/presentationml/2006/ole">
            <mc:AlternateContent xmlns:mc="http://schemas.openxmlformats.org/markup-compatibility/2006">
              <mc:Choice xmlns:v="urn:schemas-microsoft-com:vml" Requires="v">
                <p:oleObj spid="_x0000_s26635" name="Chart" r:id="rId6" imgW="3676771" imgH="2028970" progId="MSGraph.Chart.8">
                  <p:embed/>
                </p:oleObj>
              </mc:Choice>
              <mc:Fallback>
                <p:oleObj name="Chart" r:id="rId6" imgW="3676771" imgH="2028970" progId="MSGraph.Char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r="22101" b="55281"/>
                      <a:stretch>
                        <a:fillRect/>
                      </a:stretch>
                    </p:blipFill>
                    <p:spPr bwMode="auto">
                      <a:xfrm>
                        <a:off x="7335838" y="1916113"/>
                        <a:ext cx="2714625" cy="144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0" name="Rectangle 9">
            <a:extLst>
              <a:ext uri="{FF2B5EF4-FFF2-40B4-BE49-F238E27FC236}">
                <a16:creationId xmlns:a16="http://schemas.microsoft.com/office/drawing/2014/main" id="{1A92A3BD-9472-4DCE-893A-992838F5F08C}"/>
              </a:ext>
            </a:extLst>
          </p:cNvPr>
          <p:cNvSpPr>
            <a:spLocks noChangeArrowheads="1"/>
          </p:cNvSpPr>
          <p:nvPr/>
        </p:nvSpPr>
        <p:spPr bwMode="auto">
          <a:xfrm>
            <a:off x="7527925" y="3429000"/>
            <a:ext cx="243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spcBef>
                <a:spcPct val="20000"/>
              </a:spcBef>
              <a:buSzPct val="100000"/>
              <a:buChar char="•"/>
              <a:tabLst>
                <a:tab pos="539750" algn="l"/>
              </a:tabLst>
              <a:defRPr sz="3200">
                <a:solidFill>
                  <a:schemeClr val="tx1"/>
                </a:solidFill>
                <a:latin typeface="Arial" panose="020B0604020202020204" pitchFamily="34" charset="0"/>
              </a:defRPr>
            </a:lvl1pPr>
            <a:lvl2pPr marL="742950" indent="-285750">
              <a:spcBef>
                <a:spcPct val="20000"/>
              </a:spcBef>
              <a:buSzPct val="100000"/>
              <a:buChar char="–"/>
              <a:tabLst>
                <a:tab pos="539750" algn="l"/>
              </a:tabLst>
              <a:defRPr sz="2800">
                <a:solidFill>
                  <a:schemeClr val="tx1"/>
                </a:solidFill>
                <a:latin typeface="Arial" panose="020B0604020202020204" pitchFamily="34" charset="0"/>
              </a:defRPr>
            </a:lvl2pPr>
            <a:lvl3pPr marL="1143000" indent="-228600">
              <a:spcBef>
                <a:spcPct val="20000"/>
              </a:spcBef>
              <a:buSzPct val="100000"/>
              <a:buChar char="•"/>
              <a:tabLst>
                <a:tab pos="539750" algn="l"/>
              </a:tabLst>
              <a:defRPr sz="2400">
                <a:solidFill>
                  <a:schemeClr val="tx1"/>
                </a:solidFill>
                <a:latin typeface="Arial" panose="020B0604020202020204" pitchFamily="34" charset="0"/>
              </a:defRPr>
            </a:lvl3pPr>
            <a:lvl4pPr marL="1600200" indent="-228600">
              <a:spcBef>
                <a:spcPct val="20000"/>
              </a:spcBef>
              <a:buSzPct val="100000"/>
              <a:buChar char="–"/>
              <a:tabLst>
                <a:tab pos="539750" algn="l"/>
              </a:tabLst>
              <a:defRPr sz="2000">
                <a:solidFill>
                  <a:schemeClr val="tx1"/>
                </a:solidFill>
                <a:latin typeface="Arial" panose="020B0604020202020204" pitchFamily="34" charset="0"/>
              </a:defRPr>
            </a:lvl4pPr>
            <a:lvl5pPr marL="2057400" indent="-228600">
              <a:spcBef>
                <a:spcPct val="20000"/>
              </a:spcBef>
              <a:buSzPct val="100000"/>
              <a:buChar char="•"/>
              <a:tabLst>
                <a:tab pos="5397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9pPr>
          </a:lstStyle>
          <a:p>
            <a:pPr algn="ctr" eaLnBrk="1" hangingPunct="1">
              <a:spcBef>
                <a:spcPct val="0"/>
              </a:spcBef>
              <a:buSzTx/>
              <a:buFontTx/>
              <a:buNone/>
            </a:pPr>
            <a:r>
              <a:rPr lang="ro-RO" altLang="en-US" sz="1400" b="1" i="1">
                <a:cs typeface="Times New Roman" panose="02020603050405020304" pitchFamily="18" charset="0"/>
              </a:rPr>
              <a:t>Curent de reţea (frecvenţa=50Hz)</a:t>
            </a:r>
            <a:endParaRPr lang="en-US" altLang="en-US" sz="1400"/>
          </a:p>
        </p:txBody>
      </p:sp>
      <p:sp>
        <p:nvSpPr>
          <p:cNvPr id="26631" name="Rectangle 10">
            <a:extLst>
              <a:ext uri="{FF2B5EF4-FFF2-40B4-BE49-F238E27FC236}">
                <a16:creationId xmlns:a16="http://schemas.microsoft.com/office/drawing/2014/main" id="{A05E0EB0-CACA-4A66-9071-B4C8C6D0BA8E}"/>
              </a:ext>
            </a:extLst>
          </p:cNvPr>
          <p:cNvSpPr>
            <a:spLocks noChangeArrowheads="1"/>
          </p:cNvSpPr>
          <p:nvPr/>
        </p:nvSpPr>
        <p:spPr bwMode="auto">
          <a:xfrm>
            <a:off x="7591425" y="5805488"/>
            <a:ext cx="2339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spcBef>
                <a:spcPct val="20000"/>
              </a:spcBef>
              <a:buSzPct val="100000"/>
              <a:buChar char="•"/>
              <a:tabLst>
                <a:tab pos="539750" algn="l"/>
              </a:tabLst>
              <a:defRPr sz="3200">
                <a:solidFill>
                  <a:schemeClr val="tx1"/>
                </a:solidFill>
                <a:latin typeface="Arial" panose="020B0604020202020204" pitchFamily="34" charset="0"/>
              </a:defRPr>
            </a:lvl1pPr>
            <a:lvl2pPr marL="742950" indent="-285750">
              <a:spcBef>
                <a:spcPct val="20000"/>
              </a:spcBef>
              <a:buSzPct val="100000"/>
              <a:buChar char="–"/>
              <a:tabLst>
                <a:tab pos="539750" algn="l"/>
              </a:tabLst>
              <a:defRPr sz="2800">
                <a:solidFill>
                  <a:schemeClr val="tx1"/>
                </a:solidFill>
                <a:latin typeface="Arial" panose="020B0604020202020204" pitchFamily="34" charset="0"/>
              </a:defRPr>
            </a:lvl2pPr>
            <a:lvl3pPr marL="1143000" indent="-228600">
              <a:spcBef>
                <a:spcPct val="20000"/>
              </a:spcBef>
              <a:buSzPct val="100000"/>
              <a:buChar char="•"/>
              <a:tabLst>
                <a:tab pos="539750" algn="l"/>
              </a:tabLst>
              <a:defRPr sz="2400">
                <a:solidFill>
                  <a:schemeClr val="tx1"/>
                </a:solidFill>
                <a:latin typeface="Arial" panose="020B0604020202020204" pitchFamily="34" charset="0"/>
              </a:defRPr>
            </a:lvl3pPr>
            <a:lvl4pPr marL="1600200" indent="-228600">
              <a:spcBef>
                <a:spcPct val="20000"/>
              </a:spcBef>
              <a:buSzPct val="100000"/>
              <a:buChar char="–"/>
              <a:tabLst>
                <a:tab pos="539750" algn="l"/>
              </a:tabLst>
              <a:defRPr sz="2000">
                <a:solidFill>
                  <a:schemeClr val="tx1"/>
                </a:solidFill>
                <a:latin typeface="Arial" panose="020B0604020202020204" pitchFamily="34" charset="0"/>
              </a:defRPr>
            </a:lvl4pPr>
            <a:lvl5pPr marL="2057400" indent="-228600">
              <a:spcBef>
                <a:spcPct val="20000"/>
              </a:spcBef>
              <a:buSzPct val="100000"/>
              <a:buChar char="•"/>
              <a:tabLst>
                <a:tab pos="5397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tabLst>
                <a:tab pos="539750" algn="l"/>
              </a:tabLst>
              <a:defRPr sz="2000">
                <a:solidFill>
                  <a:schemeClr val="tx1"/>
                </a:solidFill>
                <a:latin typeface="Arial" panose="020B0604020202020204" pitchFamily="34" charset="0"/>
              </a:defRPr>
            </a:lvl9pPr>
          </a:lstStyle>
          <a:p>
            <a:pPr algn="ctr" eaLnBrk="1" hangingPunct="1">
              <a:spcBef>
                <a:spcPct val="0"/>
              </a:spcBef>
              <a:buSzTx/>
              <a:buFontTx/>
              <a:buNone/>
            </a:pPr>
            <a:r>
              <a:rPr lang="ro-RO" altLang="en-US" sz="1400" b="1" i="1">
                <a:cs typeface="Times New Roman" panose="02020603050405020304" pitchFamily="18" charset="0"/>
              </a:rPr>
              <a:t>Curent diadinamic difazat fix (DF)</a:t>
            </a:r>
            <a:endParaRPr lang="ro-RO" alt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2215B12-C866-47E8-8016-59C6325A647D}"/>
              </a:ext>
            </a:extLst>
          </p:cNvPr>
          <p:cNvSpPr>
            <a:spLocks noGrp="1" noChangeArrowheads="1"/>
          </p:cNvSpPr>
          <p:nvPr>
            <p:ph type="title"/>
          </p:nvPr>
        </p:nvSpPr>
        <p:spPr/>
        <p:txBody>
          <a:bodyPr/>
          <a:lstStyle/>
          <a:p>
            <a:r>
              <a:rPr lang="ro-RO" altLang="en-US" sz="4000"/>
              <a:t>CDD - forme</a:t>
            </a:r>
            <a:endParaRPr lang="en-US" altLang="en-US" sz="4000"/>
          </a:p>
        </p:txBody>
      </p:sp>
      <p:sp>
        <p:nvSpPr>
          <p:cNvPr id="28675" name="Rectangle 3">
            <a:extLst>
              <a:ext uri="{FF2B5EF4-FFF2-40B4-BE49-F238E27FC236}">
                <a16:creationId xmlns:a16="http://schemas.microsoft.com/office/drawing/2014/main" id="{4139EF90-34C0-4BB8-A80B-28B4FD2EBD42}"/>
              </a:ext>
            </a:extLst>
          </p:cNvPr>
          <p:cNvSpPr>
            <a:spLocks noGrp="1" noChangeArrowheads="1"/>
          </p:cNvSpPr>
          <p:nvPr>
            <p:ph type="body" idx="1"/>
          </p:nvPr>
        </p:nvSpPr>
        <p:spPr>
          <a:xfrm>
            <a:off x="431800" y="1752600"/>
            <a:ext cx="11376025" cy="4989513"/>
          </a:xfrm>
        </p:spPr>
        <p:txBody>
          <a:bodyPr/>
          <a:lstStyle/>
          <a:p>
            <a:pPr algn="just">
              <a:lnSpc>
                <a:spcPct val="90000"/>
              </a:lnSpc>
              <a:defRPr/>
            </a:pPr>
            <a:r>
              <a:rPr lang="ro-RO" altLang="en-US" sz="2400"/>
              <a:t>Perioadă lungă (PL)</a:t>
            </a:r>
            <a:r>
              <a:rPr lang="en-GB" altLang="en-US" sz="2400"/>
              <a:t> </a:t>
            </a:r>
          </a:p>
          <a:p>
            <a:pPr marL="895350" lvl="1" indent="-354013" algn="just">
              <a:lnSpc>
                <a:spcPct val="90000"/>
              </a:lnSpc>
              <a:buFont typeface="Wingdings" panose="05000000000000000000" pitchFamily="2" charset="2"/>
              <a:buChar char="Ø"/>
              <a:defRPr/>
            </a:pPr>
            <a:r>
              <a:rPr lang="en-GB" altLang="en-US" sz="2400"/>
              <a:t>alternarea frecvenței în perioade lungi, 5 sec=50 Hz și 10 sec=100 Hz). Au o acțiune analgezică de durată. Se aplică mai ales în artralgii, mialgii și nevralgii. </a:t>
            </a:r>
          </a:p>
          <a:p>
            <a:pPr algn="just">
              <a:lnSpc>
                <a:spcPct val="90000"/>
              </a:lnSpc>
              <a:defRPr/>
            </a:pPr>
            <a:r>
              <a:rPr lang="ro-RO" altLang="en-US" sz="2400"/>
              <a:t>Perioadă scurtă (PS) </a:t>
            </a:r>
            <a:endParaRPr lang="en-GB" altLang="en-US" sz="2400"/>
          </a:p>
          <a:p>
            <a:pPr marL="895350" algn="just">
              <a:lnSpc>
                <a:spcPct val="90000"/>
              </a:lnSpc>
              <a:buFont typeface="Wingdings" panose="05000000000000000000" pitchFamily="2" charset="2"/>
              <a:buChar char="Ø"/>
              <a:defRPr/>
            </a:pPr>
            <a:r>
              <a:rPr lang="en-GB" altLang="en-US" sz="2400"/>
              <a:t>	</a:t>
            </a:r>
            <a:r>
              <a:rPr lang="ro-RO" altLang="en-US" sz="2400"/>
              <a:t>alternarea frecvenței între 50-100 Hz/</a:t>
            </a:r>
            <a:r>
              <a:rPr lang="en-GB" altLang="en-US" sz="2400"/>
              <a:t>sec. Se utilizează mai ales în terapia stărilor posttraumatice, tulburărilor trofice, stărilor dureroase. Curentului de perioadă scurtă i se atribuie și efecte tonifiante și rezorbtive</a:t>
            </a:r>
            <a:endParaRPr lang="ro-RO" altLang="en-US" sz="2400"/>
          </a:p>
          <a:p>
            <a:pPr algn="just">
              <a:lnSpc>
                <a:spcPct val="90000"/>
              </a:lnSpc>
              <a:defRPr/>
            </a:pPr>
            <a:r>
              <a:rPr lang="ro-RO" altLang="en-US" sz="2400"/>
              <a:t>Ritm sincopat (RS) </a:t>
            </a:r>
          </a:p>
          <a:p>
            <a:pPr lvl="1" algn="just">
              <a:lnSpc>
                <a:spcPct val="90000"/>
              </a:lnSpc>
              <a:buFont typeface="Wingdings" panose="05000000000000000000" pitchFamily="2" charset="2"/>
              <a:buChar char="Ø"/>
              <a:defRPr/>
            </a:pPr>
            <a:r>
              <a:rPr lang="ro-RO" altLang="en-US" sz="2400"/>
              <a:t>se obţine prin întreruperea ritmică a formei MF cu pauze de 1 secundă. Este forma de curent folosită pentru electrostimulare musculară.</a:t>
            </a:r>
            <a:endParaRPr lang="en-US"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6">
            <a:extLst>
              <a:ext uri="{FF2B5EF4-FFF2-40B4-BE49-F238E27FC236}">
                <a16:creationId xmlns:a16="http://schemas.microsoft.com/office/drawing/2014/main" id="{032FFC9C-3F32-4DFF-A75D-AA2D92956201}"/>
              </a:ext>
            </a:extLst>
          </p:cNvPr>
          <p:cNvSpPr>
            <a:spLocks noGrp="1" noChangeArrowheads="1"/>
          </p:cNvSpPr>
          <p:nvPr>
            <p:ph type="body" idx="1"/>
          </p:nvPr>
        </p:nvSpPr>
        <p:spPr>
          <a:xfrm>
            <a:off x="2214563" y="1700213"/>
            <a:ext cx="8064500" cy="4897437"/>
          </a:xfrm>
          <a:noFill/>
        </p:spPr>
        <p:txBody>
          <a:bodyPr/>
          <a:lstStyle/>
          <a:p>
            <a:pPr algn="just">
              <a:lnSpc>
                <a:spcPct val="80000"/>
              </a:lnSpc>
              <a:spcBef>
                <a:spcPct val="42000"/>
              </a:spcBef>
            </a:pPr>
            <a:r>
              <a:rPr lang="ro-RO" altLang="en-US" sz="2800"/>
              <a:t>Aplicații pe punctele dureroase</a:t>
            </a:r>
            <a:r>
              <a:rPr lang="en-GB" altLang="en-US" sz="2800"/>
              <a:t>;</a:t>
            </a:r>
          </a:p>
          <a:p>
            <a:pPr algn="just">
              <a:lnSpc>
                <a:spcPct val="80000"/>
              </a:lnSpc>
              <a:spcBef>
                <a:spcPct val="42000"/>
              </a:spcBef>
            </a:pPr>
            <a:r>
              <a:rPr lang="ro-RO" altLang="en-US" sz="2800"/>
              <a:t>Tratamentul asupra trunchiului nervos</a:t>
            </a:r>
            <a:r>
              <a:rPr lang="en-GB" altLang="en-US" sz="2800"/>
              <a:t>;</a:t>
            </a:r>
          </a:p>
          <a:p>
            <a:pPr algn="just">
              <a:lnSpc>
                <a:spcPct val="80000"/>
              </a:lnSpc>
              <a:spcBef>
                <a:spcPct val="42000"/>
              </a:spcBef>
            </a:pPr>
            <a:r>
              <a:rPr lang="ro-RO" altLang="en-US" sz="2800"/>
              <a:t>Aplicațiile paravertebrale</a:t>
            </a:r>
            <a:r>
              <a:rPr lang="en-GB" altLang="en-US" sz="2800"/>
              <a:t>;</a:t>
            </a:r>
          </a:p>
          <a:p>
            <a:pPr algn="just">
              <a:lnSpc>
                <a:spcPct val="80000"/>
              </a:lnSpc>
              <a:spcBef>
                <a:spcPct val="42000"/>
              </a:spcBef>
            </a:pPr>
            <a:r>
              <a:rPr lang="ro-RO" altLang="en-US" sz="2800"/>
              <a:t>Tratamentul asupra ganglionilor vegetativi.</a:t>
            </a:r>
            <a:r>
              <a:rPr lang="en-GB" altLang="en-US" sz="2800"/>
              <a:t>;</a:t>
            </a:r>
          </a:p>
          <a:p>
            <a:pPr algn="just">
              <a:lnSpc>
                <a:spcPct val="80000"/>
              </a:lnSpc>
              <a:spcBef>
                <a:spcPct val="42000"/>
              </a:spcBef>
            </a:pPr>
            <a:r>
              <a:rPr lang="ro-RO" altLang="en-US" sz="2800"/>
              <a:t>Tratamentul asupra circulației vasculare</a:t>
            </a:r>
            <a:r>
              <a:rPr lang="en-GB" altLang="en-US" sz="2800"/>
              <a:t>;</a:t>
            </a:r>
          </a:p>
          <a:p>
            <a:pPr algn="just">
              <a:lnSpc>
                <a:spcPct val="80000"/>
              </a:lnSpc>
              <a:spcBef>
                <a:spcPct val="42000"/>
              </a:spcBef>
            </a:pPr>
            <a:r>
              <a:rPr lang="ro-RO" altLang="en-US" sz="2800"/>
              <a:t>Tratamentul de excitație musculară</a:t>
            </a:r>
            <a:r>
              <a:rPr lang="en-GB" altLang="en-US" sz="2800"/>
              <a:t>;</a:t>
            </a:r>
          </a:p>
          <a:p>
            <a:pPr algn="just">
              <a:lnSpc>
                <a:spcPct val="80000"/>
              </a:lnSpc>
              <a:spcBef>
                <a:spcPct val="42000"/>
              </a:spcBef>
            </a:pPr>
            <a:r>
              <a:rPr lang="ro-RO" altLang="en-US" sz="2800"/>
              <a:t>Aplicația transregională</a:t>
            </a:r>
            <a:r>
              <a:rPr lang="en-GB" altLang="en-US" sz="2800"/>
              <a:t>.</a:t>
            </a:r>
          </a:p>
          <a:p>
            <a:pPr algn="just">
              <a:lnSpc>
                <a:spcPct val="80000"/>
              </a:lnSpc>
              <a:spcBef>
                <a:spcPct val="42000"/>
              </a:spcBef>
            </a:pPr>
            <a:endParaRPr lang="ro-RO" altLang="en-US" sz="2800"/>
          </a:p>
        </p:txBody>
      </p:sp>
      <p:sp>
        <p:nvSpPr>
          <p:cNvPr id="30723" name="Rectangle 25">
            <a:extLst>
              <a:ext uri="{FF2B5EF4-FFF2-40B4-BE49-F238E27FC236}">
                <a16:creationId xmlns:a16="http://schemas.microsoft.com/office/drawing/2014/main" id="{DAD32CA2-8DA5-42CB-881E-AA63B30A3177}"/>
              </a:ext>
            </a:extLst>
          </p:cNvPr>
          <p:cNvSpPr>
            <a:spLocks noGrp="1" noChangeArrowheads="1"/>
          </p:cNvSpPr>
          <p:nvPr>
            <p:ph type="title"/>
          </p:nvPr>
        </p:nvSpPr>
        <p:spPr>
          <a:noFill/>
        </p:spPr>
        <p:txBody>
          <a:bodyPr/>
          <a:lstStyle/>
          <a:p>
            <a:r>
              <a:rPr lang="en-US" altLang="en-US" sz="4000"/>
              <a:t>CDD - APLICARE</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5">
            <a:extLst>
              <a:ext uri="{FF2B5EF4-FFF2-40B4-BE49-F238E27FC236}">
                <a16:creationId xmlns:a16="http://schemas.microsoft.com/office/drawing/2014/main" id="{D54825BF-8C30-4FBC-8899-C48DD359BD8F}"/>
              </a:ext>
            </a:extLst>
          </p:cNvPr>
          <p:cNvSpPr>
            <a:spLocks noGrp="1" noChangeArrowheads="1"/>
          </p:cNvSpPr>
          <p:nvPr>
            <p:ph type="title"/>
          </p:nvPr>
        </p:nvSpPr>
        <p:spPr>
          <a:noFill/>
        </p:spPr>
        <p:txBody>
          <a:bodyPr/>
          <a:lstStyle/>
          <a:p>
            <a:r>
              <a:rPr lang="en-US" altLang="en-US" sz="4000"/>
              <a:t>CDD - INDICA</a:t>
            </a:r>
            <a:r>
              <a:rPr lang="ro-RO" altLang="en-US" sz="4000"/>
              <a:t>Ţ</a:t>
            </a:r>
            <a:r>
              <a:rPr lang="en-US" altLang="en-US" sz="4000"/>
              <a:t>II</a:t>
            </a:r>
          </a:p>
        </p:txBody>
      </p:sp>
      <p:sp>
        <p:nvSpPr>
          <p:cNvPr id="32771" name="Rectangle 26">
            <a:extLst>
              <a:ext uri="{FF2B5EF4-FFF2-40B4-BE49-F238E27FC236}">
                <a16:creationId xmlns:a16="http://schemas.microsoft.com/office/drawing/2014/main" id="{7376CD30-4A9E-46AC-9CB8-00ADE2894D96}"/>
              </a:ext>
            </a:extLst>
          </p:cNvPr>
          <p:cNvSpPr>
            <a:spLocks noGrp="1" noChangeArrowheads="1"/>
          </p:cNvSpPr>
          <p:nvPr>
            <p:ph sz="half" idx="1"/>
          </p:nvPr>
        </p:nvSpPr>
        <p:spPr>
          <a:xfrm>
            <a:off x="1495425" y="1981200"/>
            <a:ext cx="4533900" cy="4114800"/>
          </a:xfrm>
        </p:spPr>
        <p:txBody>
          <a:bodyPr/>
          <a:lstStyle/>
          <a:p>
            <a:pPr algn="just">
              <a:lnSpc>
                <a:spcPct val="120000"/>
              </a:lnSpc>
              <a:spcBef>
                <a:spcPct val="42000"/>
              </a:spcBef>
            </a:pPr>
            <a:r>
              <a:rPr lang="en-US" altLang="en-US"/>
              <a:t>redori articulare;</a:t>
            </a:r>
          </a:p>
          <a:p>
            <a:pPr algn="just">
              <a:lnSpc>
                <a:spcPct val="120000"/>
              </a:lnSpc>
              <a:spcBef>
                <a:spcPct val="42000"/>
              </a:spcBef>
            </a:pPr>
            <a:r>
              <a:rPr lang="en-US" altLang="en-US"/>
              <a:t>întinderi musculare;</a:t>
            </a:r>
          </a:p>
          <a:p>
            <a:pPr algn="just">
              <a:lnSpc>
                <a:spcPct val="120000"/>
              </a:lnSpc>
              <a:spcBef>
                <a:spcPct val="42000"/>
              </a:spcBef>
            </a:pPr>
            <a:r>
              <a:rPr lang="en-US" altLang="en-US"/>
              <a:t>artroze activate;</a:t>
            </a:r>
          </a:p>
          <a:p>
            <a:pPr algn="just">
              <a:lnSpc>
                <a:spcPct val="120000"/>
              </a:lnSpc>
              <a:spcBef>
                <a:spcPct val="42000"/>
              </a:spcBef>
            </a:pPr>
            <a:r>
              <a:rPr lang="en-US" altLang="en-US"/>
              <a:t>reumatism abarticular;</a:t>
            </a:r>
          </a:p>
          <a:p>
            <a:pPr algn="just">
              <a:lnSpc>
                <a:spcPct val="120000"/>
              </a:lnSpc>
              <a:spcBef>
                <a:spcPct val="42000"/>
              </a:spcBef>
            </a:pPr>
            <a:r>
              <a:rPr lang="en-US" altLang="en-US"/>
              <a:t>artrite;</a:t>
            </a:r>
          </a:p>
        </p:txBody>
      </p:sp>
      <p:sp>
        <p:nvSpPr>
          <p:cNvPr id="32772" name="Content Placeholder 5">
            <a:extLst>
              <a:ext uri="{FF2B5EF4-FFF2-40B4-BE49-F238E27FC236}">
                <a16:creationId xmlns:a16="http://schemas.microsoft.com/office/drawing/2014/main" id="{84A56AC8-0A20-4D25-8D43-30B458D3FB0C}"/>
              </a:ext>
            </a:extLst>
          </p:cNvPr>
          <p:cNvSpPr>
            <a:spLocks noGrp="1" noChangeArrowheads="1"/>
          </p:cNvSpPr>
          <p:nvPr>
            <p:ph sz="half" idx="2"/>
          </p:nvPr>
        </p:nvSpPr>
        <p:spPr>
          <a:xfrm>
            <a:off x="6210300" y="1981200"/>
            <a:ext cx="4533900" cy="4114800"/>
          </a:xfrm>
        </p:spPr>
        <p:txBody>
          <a:bodyPr/>
          <a:lstStyle/>
          <a:p>
            <a:r>
              <a:rPr lang="en-GB" altLang="en-US"/>
              <a:t>mialgii</a:t>
            </a:r>
          </a:p>
          <a:p>
            <a:r>
              <a:rPr lang="en-GB" altLang="en-US"/>
              <a:t>lumbago discogen şi musculo-ligamentar</a:t>
            </a:r>
          </a:p>
          <a:p>
            <a:r>
              <a:rPr lang="en-GB" altLang="en-US"/>
              <a:t>boala Raynaud</a:t>
            </a:r>
          </a:p>
          <a:p>
            <a:r>
              <a:rPr lang="en-GB" altLang="en-US"/>
              <a:t>boala varicoasă</a:t>
            </a:r>
          </a:p>
          <a:p>
            <a:r>
              <a:rPr lang="en-GB" altLang="en-US"/>
              <a:t>arteriopatii periferice</a:t>
            </a:r>
          </a:p>
          <a:p>
            <a:endParaRPr lang="en-GB" altLang="en-US"/>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8B5B9CC-88E2-42A3-90F0-841C25FEC4FA}"/>
              </a:ext>
            </a:extLst>
          </p:cNvPr>
          <p:cNvSpPr>
            <a:spLocks noGrp="1" noChangeArrowheads="1"/>
          </p:cNvSpPr>
          <p:nvPr>
            <p:ph type="title"/>
          </p:nvPr>
        </p:nvSpPr>
        <p:spPr/>
        <p:txBody>
          <a:bodyPr/>
          <a:lstStyle/>
          <a:p>
            <a:r>
              <a:rPr lang="ro-RO" altLang="en-US" sz="3600"/>
              <a:t>CURENŢII DE MEDIE FRECVENŢĂ</a:t>
            </a:r>
            <a:r>
              <a:rPr lang="en-US" altLang="en-US" sz="3600"/>
              <a:t> </a:t>
            </a:r>
          </a:p>
        </p:txBody>
      </p:sp>
      <p:sp>
        <p:nvSpPr>
          <p:cNvPr id="34819" name="Rectangle 3">
            <a:extLst>
              <a:ext uri="{FF2B5EF4-FFF2-40B4-BE49-F238E27FC236}">
                <a16:creationId xmlns:a16="http://schemas.microsoft.com/office/drawing/2014/main" id="{DE9884D3-455B-4020-AB36-4F4F1413B9A3}"/>
              </a:ext>
            </a:extLst>
          </p:cNvPr>
          <p:cNvSpPr>
            <a:spLocks noGrp="1" noChangeArrowheads="1"/>
          </p:cNvSpPr>
          <p:nvPr>
            <p:ph type="body" idx="1"/>
          </p:nvPr>
        </p:nvSpPr>
        <p:spPr>
          <a:xfrm>
            <a:off x="431800" y="1981200"/>
            <a:ext cx="11304588" cy="4543425"/>
          </a:xfrm>
        </p:spPr>
        <p:txBody>
          <a:bodyPr/>
          <a:lstStyle/>
          <a:p>
            <a:pPr algn="just"/>
            <a:r>
              <a:rPr lang="ro-RO" altLang="en-US" sz="2800"/>
              <a:t>Definiţie:</a:t>
            </a:r>
            <a:r>
              <a:rPr lang="en-GB" altLang="en-US" sz="2800"/>
              <a:t> Sunt curenți alternativi, sinusoidali, a căror frecvență depășește 2000 Hz/sec până la 50000 Hz.</a:t>
            </a:r>
          </a:p>
          <a:p>
            <a:pPr algn="just"/>
            <a:r>
              <a:rPr lang="en-GB" altLang="en-US" sz="2800"/>
              <a:t>P</a:t>
            </a:r>
            <a:r>
              <a:rPr lang="ro-RO" altLang="en-US" sz="2800"/>
              <a:t>roprietăți</a:t>
            </a:r>
            <a:r>
              <a:rPr lang="en-GB" altLang="en-US" sz="2800"/>
              <a:t>:</a:t>
            </a:r>
          </a:p>
          <a:p>
            <a:pPr algn="just"/>
            <a:r>
              <a:rPr lang="ro-RO" altLang="en-US" sz="2800"/>
              <a:t>maximum de excitabilitate neuromusculară ceea ce va permite stimularea cu</a:t>
            </a:r>
            <a:r>
              <a:rPr lang="en-GB" altLang="en-US" sz="2800"/>
              <a:t> </a:t>
            </a:r>
            <a:r>
              <a:rPr lang="ro-RO" altLang="en-US" sz="2800"/>
              <a:t>un nivel redus de voltaj sau intensitate,</a:t>
            </a:r>
            <a:r>
              <a:rPr lang="en-GB" altLang="en-US" sz="2800"/>
              <a:t> </a:t>
            </a:r>
            <a:r>
              <a:rPr lang="ro-RO" altLang="en-US" sz="2800"/>
              <a:t>cu contracții tetanice importante pe fibra</a:t>
            </a:r>
            <a:r>
              <a:rPr lang="en-GB" altLang="en-US" sz="2800"/>
              <a:t> </a:t>
            </a:r>
            <a:r>
              <a:rPr lang="ro-RO" altLang="en-US" sz="2800"/>
              <a:t>striată sănătoasă, fără senzații neplăcute</a:t>
            </a:r>
            <a:r>
              <a:rPr lang="en-GB" altLang="en-US" sz="2800"/>
              <a:t> </a:t>
            </a:r>
            <a:r>
              <a:rPr lang="ro-RO" altLang="en-US" sz="2800"/>
              <a:t>prin blocajul căilor senzoriale aferente;</a:t>
            </a:r>
          </a:p>
          <a:p>
            <a:pPr algn="just"/>
            <a:r>
              <a:rPr lang="ro-RO" altLang="en-US" sz="2800"/>
              <a:t>scăderea considerabilă a impedanței tegumentului și țesuturilor;</a:t>
            </a:r>
          </a:p>
          <a:p>
            <a:pPr algn="just"/>
            <a:r>
              <a:rPr lang="ro-RO" altLang="en-US" sz="2800"/>
              <a:t>efecte antalgice și biotrofice</a:t>
            </a:r>
            <a:r>
              <a:rPr lang="en-GB" altLang="en-US" sz="2800"/>
              <a:t>.</a:t>
            </a:r>
            <a:endParaRPr lang="ro-RO"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8BB5408B-CC95-49F0-B51E-0974F70F7F36}"/>
              </a:ext>
            </a:extLst>
          </p:cNvPr>
          <p:cNvSpPr>
            <a:spLocks noGrp="1" noChangeArrowheads="1"/>
          </p:cNvSpPr>
          <p:nvPr>
            <p:ph idx="1"/>
          </p:nvPr>
        </p:nvSpPr>
        <p:spPr>
          <a:xfrm>
            <a:off x="935038" y="1981200"/>
            <a:ext cx="10225087" cy="4114800"/>
          </a:xfrm>
        </p:spPr>
        <p:txBody>
          <a:bodyPr/>
          <a:lstStyle/>
          <a:p>
            <a:pPr algn="just"/>
            <a:r>
              <a:rPr lang="en-GB" altLang="en-US"/>
              <a:t>Indicațiile sunt legate de efectele lor fiziologice, analgetice (PS 300-50 trenuri/ secundă), efect excitomotor (perioadă lungă), cu contracții puternice nedureroase și indirect de îmbunătățire a circulației locale (pompa musculară), efect biotrofic rezorbtiv și efect vasodilatator direct.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E24AE313-13D3-4FBA-A6C3-304A301B5E65}"/>
              </a:ext>
            </a:extLst>
          </p:cNvPr>
          <p:cNvSpPr>
            <a:spLocks noGrp="1" noChangeArrowheads="1"/>
          </p:cNvSpPr>
          <p:nvPr>
            <p:ph type="body" idx="1"/>
          </p:nvPr>
        </p:nvSpPr>
        <p:spPr>
          <a:xfrm>
            <a:off x="287338" y="2205038"/>
            <a:ext cx="11736387" cy="4114800"/>
          </a:xfrm>
        </p:spPr>
        <p:txBody>
          <a:bodyPr/>
          <a:lstStyle/>
          <a:p>
            <a:pPr algn="just">
              <a:lnSpc>
                <a:spcPct val="150000"/>
              </a:lnSpc>
            </a:pPr>
            <a:r>
              <a:rPr lang="en-US" altLang="en-US" sz="2800"/>
              <a:t>Constau în aplicarea terapeutică a câmpului electric şi magnetic de înaltă frecvență şi a undelor electromagnetice (unde decimetrice de 69 cm şi microunde de 12,25 cm) cu frecvențe peste 300 kHz.</a:t>
            </a:r>
          </a:p>
          <a:p>
            <a:pPr algn="just">
              <a:lnSpc>
                <a:spcPct val="150000"/>
              </a:lnSpc>
            </a:pPr>
            <a:r>
              <a:rPr lang="en-US" altLang="en-US" sz="2800"/>
              <a:t>Curenții de înaltă frecvență sunt curenți alternativi cu o frecvență medie mai mare de 500.000 oscilații/ sec</a:t>
            </a:r>
          </a:p>
          <a:p>
            <a:pPr algn="just">
              <a:lnSpc>
                <a:spcPct val="150000"/>
              </a:lnSpc>
            </a:pPr>
            <a:endParaRPr lang="en-US" altLang="en-US" sz="2800"/>
          </a:p>
        </p:txBody>
      </p:sp>
      <p:sp>
        <p:nvSpPr>
          <p:cNvPr id="37891" name="Rectangle 4">
            <a:extLst>
              <a:ext uri="{FF2B5EF4-FFF2-40B4-BE49-F238E27FC236}">
                <a16:creationId xmlns:a16="http://schemas.microsoft.com/office/drawing/2014/main" id="{FB037B60-A703-49ED-8C1E-F47B6401E762}"/>
              </a:ext>
            </a:extLst>
          </p:cNvPr>
          <p:cNvSpPr>
            <a:spLocks noGrp="1" noChangeArrowheads="1"/>
          </p:cNvSpPr>
          <p:nvPr>
            <p:ph type="title"/>
          </p:nvPr>
        </p:nvSpPr>
        <p:spPr>
          <a:xfrm>
            <a:off x="2214563" y="457200"/>
            <a:ext cx="7874000" cy="1143000"/>
          </a:xfrm>
          <a:noFill/>
        </p:spPr>
        <p:txBody>
          <a:bodyPr/>
          <a:lstStyle/>
          <a:p>
            <a:r>
              <a:rPr lang="en-US" altLang="en-US" sz="3600"/>
              <a:t>CURENŢII DE ÎNALT</a:t>
            </a:r>
            <a:r>
              <a:rPr lang="ro-RO" altLang="en-US" sz="3600"/>
              <a:t>Ă</a:t>
            </a:r>
            <a:r>
              <a:rPr lang="en-US" altLang="en-US" sz="3600"/>
              <a:t> FRECVEN</a:t>
            </a:r>
            <a:r>
              <a:rPr lang="ro-RO" altLang="en-US" sz="3600"/>
              <a:t>ŢĂ</a:t>
            </a:r>
            <a:br>
              <a:rPr lang="ro-RO" altLang="en-US" sz="3600"/>
            </a:br>
            <a:r>
              <a:rPr lang="ro-RO" altLang="en-US" sz="3600"/>
              <a:t>- definiţie -</a:t>
            </a:r>
            <a:endParaRPr lang="en-US" altLang="en-US" sz="3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5">
            <a:extLst>
              <a:ext uri="{FF2B5EF4-FFF2-40B4-BE49-F238E27FC236}">
                <a16:creationId xmlns:a16="http://schemas.microsoft.com/office/drawing/2014/main" id="{9E170571-3735-4EA4-AE96-96387C65C780}"/>
              </a:ext>
            </a:extLst>
          </p:cNvPr>
          <p:cNvSpPr>
            <a:spLocks noGrp="1" noChangeArrowheads="1"/>
          </p:cNvSpPr>
          <p:nvPr>
            <p:ph type="title"/>
          </p:nvPr>
        </p:nvSpPr>
        <p:spPr>
          <a:xfrm>
            <a:off x="2278063" y="609600"/>
            <a:ext cx="7874000" cy="1143000"/>
          </a:xfrm>
          <a:noFill/>
        </p:spPr>
        <p:txBody>
          <a:bodyPr/>
          <a:lstStyle/>
          <a:p>
            <a:r>
              <a:rPr lang="en-US" altLang="en-US" sz="3200"/>
              <a:t>CURENŢII DE ÎNALT</a:t>
            </a:r>
            <a:r>
              <a:rPr lang="ro-RO" altLang="en-US" sz="3200"/>
              <a:t>Ă</a:t>
            </a:r>
            <a:r>
              <a:rPr lang="en-US" altLang="en-US" sz="3200"/>
              <a:t> FRECVEN</a:t>
            </a:r>
            <a:r>
              <a:rPr lang="ro-RO" altLang="en-US" sz="3200"/>
              <a:t>ŢĂ</a:t>
            </a:r>
            <a:br>
              <a:rPr lang="ro-RO" altLang="en-US" sz="3200"/>
            </a:br>
            <a:r>
              <a:rPr lang="ro-RO" altLang="en-US" sz="3200"/>
              <a:t>- </a:t>
            </a:r>
            <a:r>
              <a:rPr lang="ro-RO" altLang="en-US" sz="2800"/>
              <a:t>p</a:t>
            </a:r>
            <a:r>
              <a:rPr lang="en-US" altLang="en-US" sz="2800"/>
              <a:t>ropriet</a:t>
            </a:r>
            <a:r>
              <a:rPr lang="ro-RO" altLang="en-US" sz="2800"/>
              <a:t>ă</a:t>
            </a:r>
            <a:r>
              <a:rPr lang="en-US" altLang="en-US" sz="2800"/>
              <a:t>ţi fiziologice</a:t>
            </a:r>
            <a:r>
              <a:rPr lang="ro-RO" altLang="en-US" sz="4000"/>
              <a:t> -</a:t>
            </a:r>
            <a:endParaRPr lang="en-US" altLang="en-US" sz="4000"/>
          </a:p>
        </p:txBody>
      </p:sp>
      <p:sp>
        <p:nvSpPr>
          <p:cNvPr id="39939" name="Rectangle 26">
            <a:extLst>
              <a:ext uri="{FF2B5EF4-FFF2-40B4-BE49-F238E27FC236}">
                <a16:creationId xmlns:a16="http://schemas.microsoft.com/office/drawing/2014/main" id="{59D0B241-2F6C-4230-B699-22C7B5AA5D5A}"/>
              </a:ext>
            </a:extLst>
          </p:cNvPr>
          <p:cNvSpPr>
            <a:spLocks noGrp="1" noChangeArrowheads="1"/>
          </p:cNvSpPr>
          <p:nvPr>
            <p:ph type="body" idx="1"/>
          </p:nvPr>
        </p:nvSpPr>
        <p:spPr>
          <a:xfrm>
            <a:off x="287338" y="1768475"/>
            <a:ext cx="11233150" cy="4751388"/>
          </a:xfrm>
          <a:noFill/>
        </p:spPr>
        <p:txBody>
          <a:bodyPr/>
          <a:lstStyle/>
          <a:p>
            <a:pPr algn="just">
              <a:lnSpc>
                <a:spcPct val="140000"/>
              </a:lnSpc>
            </a:pPr>
            <a:r>
              <a:rPr lang="en-US" altLang="en-US" sz="2400"/>
              <a:t>nu au acțiune electrolitică şi electrochimică (nu produc fenomene de polarizare);</a:t>
            </a:r>
          </a:p>
          <a:p>
            <a:pPr algn="just">
              <a:lnSpc>
                <a:spcPct val="140000"/>
              </a:lnSpc>
            </a:pPr>
            <a:r>
              <a:rPr lang="en-US" altLang="en-US" sz="2400"/>
              <a:t>nu provoacă excitație neuromusculară;</a:t>
            </a:r>
          </a:p>
          <a:p>
            <a:pPr algn="just">
              <a:lnSpc>
                <a:spcPct val="140000"/>
              </a:lnSpc>
            </a:pPr>
            <a:r>
              <a:rPr lang="it-IT" altLang="en-US" sz="2400"/>
              <a:t>determină efecte calorice de profunzime fără a produce leziuni cutanate;</a:t>
            </a:r>
          </a:p>
          <a:p>
            <a:pPr algn="just">
              <a:lnSpc>
                <a:spcPct val="140000"/>
              </a:lnSpc>
            </a:pPr>
            <a:r>
              <a:rPr lang="pt-BR" altLang="en-US" sz="2400"/>
              <a:t>efecte metabolice: cresc necesarul de O2 şi de substrat nutritiv tisular, cresc catabolismul;</a:t>
            </a:r>
          </a:p>
          <a:p>
            <a:pPr algn="just">
              <a:lnSpc>
                <a:spcPct val="140000"/>
              </a:lnSpc>
            </a:pPr>
            <a:r>
              <a:rPr lang="pt-BR" altLang="en-US" sz="2400"/>
              <a:t>efecte asupra circulației: hiperemie activă, vasodilatație generală, scăderea tensiunii arteriale;</a:t>
            </a:r>
          </a:p>
          <a:p>
            <a:pPr algn="just">
              <a:lnSpc>
                <a:spcPct val="140000"/>
              </a:lnSpc>
            </a:pPr>
            <a:endParaRPr lang="en-US" altLang="en-US" sz="240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5">
            <a:extLst>
              <a:ext uri="{FF2B5EF4-FFF2-40B4-BE49-F238E27FC236}">
                <a16:creationId xmlns:a16="http://schemas.microsoft.com/office/drawing/2014/main" id="{892353A4-4CE0-4CC3-9742-78EBDA213878}"/>
              </a:ext>
            </a:extLst>
          </p:cNvPr>
          <p:cNvSpPr>
            <a:spLocks noGrp="1" noChangeArrowheads="1"/>
          </p:cNvSpPr>
          <p:nvPr>
            <p:ph type="title"/>
          </p:nvPr>
        </p:nvSpPr>
        <p:spPr>
          <a:noFill/>
        </p:spPr>
        <p:txBody>
          <a:bodyPr/>
          <a:lstStyle/>
          <a:p>
            <a:r>
              <a:rPr lang="en-US" altLang="en-US"/>
              <a:t>CURENTUL GALVANIC</a:t>
            </a:r>
            <a:r>
              <a:rPr lang="ro-RO" altLang="en-US"/>
              <a:t>:</a:t>
            </a:r>
            <a:endParaRPr lang="en-US" altLang="en-US"/>
          </a:p>
        </p:txBody>
      </p:sp>
      <p:sp>
        <p:nvSpPr>
          <p:cNvPr id="6147" name="Rectangle 26">
            <a:extLst>
              <a:ext uri="{FF2B5EF4-FFF2-40B4-BE49-F238E27FC236}">
                <a16:creationId xmlns:a16="http://schemas.microsoft.com/office/drawing/2014/main" id="{7D4E7B5B-47FC-4949-8E2D-7FDEE7038DEF}"/>
              </a:ext>
            </a:extLst>
          </p:cNvPr>
          <p:cNvSpPr>
            <a:spLocks noGrp="1" noChangeArrowheads="1"/>
          </p:cNvSpPr>
          <p:nvPr>
            <p:ph type="body" idx="1"/>
          </p:nvPr>
        </p:nvSpPr>
        <p:spPr>
          <a:xfrm>
            <a:off x="2151063" y="2286000"/>
            <a:ext cx="7616825" cy="4114800"/>
          </a:xfrm>
          <a:noFill/>
        </p:spPr>
        <p:txBody>
          <a:bodyPr/>
          <a:lstStyle/>
          <a:p>
            <a:pPr algn="just">
              <a:lnSpc>
                <a:spcPct val="80000"/>
              </a:lnSpc>
              <a:spcBef>
                <a:spcPct val="42000"/>
              </a:spcBef>
            </a:pPr>
            <a:r>
              <a:rPr lang="ro-RO" altLang="en-US" sz="2800"/>
              <a:t>Definiţie:</a:t>
            </a:r>
          </a:p>
          <a:p>
            <a:pPr lvl="1" algn="just">
              <a:lnSpc>
                <a:spcPct val="80000"/>
              </a:lnSpc>
              <a:spcBef>
                <a:spcPct val="42000"/>
              </a:spcBef>
            </a:pPr>
            <a:r>
              <a:rPr lang="ro-RO" altLang="en-US" sz="2400"/>
              <a:t>curent continuu sau cu frecvenţa 0</a:t>
            </a:r>
          </a:p>
          <a:p>
            <a:pPr algn="just">
              <a:lnSpc>
                <a:spcPct val="80000"/>
              </a:lnSpc>
              <a:spcBef>
                <a:spcPct val="42000"/>
              </a:spcBef>
            </a:pPr>
            <a:r>
              <a:rPr lang="ro-RO" altLang="en-US" sz="2800"/>
              <a:t>Mod de aplicare:</a:t>
            </a:r>
          </a:p>
          <a:p>
            <a:pPr lvl="1" algn="just">
              <a:lnSpc>
                <a:spcPct val="80000"/>
              </a:lnSpc>
              <a:spcBef>
                <a:spcPct val="42000"/>
              </a:spcBef>
            </a:pPr>
            <a:r>
              <a:rPr lang="en-US" altLang="en-US" sz="2400"/>
              <a:t>galvanizare simplă</a:t>
            </a:r>
            <a:r>
              <a:rPr lang="ro-RO" altLang="en-US" sz="2400"/>
              <a:t> cu ajutorul unor electrozi sub formă de plăci de diverse dimensiuni</a:t>
            </a:r>
            <a:r>
              <a:rPr lang="en-US" altLang="en-US" sz="2400"/>
              <a:t> </a:t>
            </a:r>
          </a:p>
          <a:p>
            <a:pPr lvl="1" algn="just">
              <a:lnSpc>
                <a:spcPct val="80000"/>
              </a:lnSpc>
              <a:spcBef>
                <a:spcPct val="47000"/>
              </a:spcBef>
            </a:pPr>
            <a:r>
              <a:rPr lang="en-US" altLang="en-US" sz="2400"/>
              <a:t>baie hidro-electrolitică</a:t>
            </a:r>
          </a:p>
          <a:p>
            <a:pPr lvl="2" algn="just">
              <a:lnSpc>
                <a:spcPct val="80000"/>
              </a:lnSpc>
              <a:spcBef>
                <a:spcPct val="47000"/>
              </a:spcBef>
            </a:pPr>
            <a:r>
              <a:rPr lang="en-US" altLang="en-US" sz="2000"/>
              <a:t>baie galvanică 4 celulară</a:t>
            </a:r>
          </a:p>
          <a:p>
            <a:pPr lvl="2" algn="just">
              <a:lnSpc>
                <a:spcPct val="80000"/>
              </a:lnSpc>
              <a:spcBef>
                <a:spcPct val="47000"/>
              </a:spcBef>
            </a:pPr>
            <a:r>
              <a:rPr lang="en-US" altLang="en-US" sz="2000"/>
              <a:t>baie Stanger</a:t>
            </a:r>
          </a:p>
          <a:p>
            <a:pPr lvl="1" algn="just">
              <a:lnSpc>
                <a:spcPct val="80000"/>
              </a:lnSpc>
              <a:spcBef>
                <a:spcPct val="42000"/>
              </a:spcBef>
            </a:pPr>
            <a:r>
              <a:rPr lang="ro-RO" altLang="en-US" sz="2400"/>
              <a:t>i</a:t>
            </a:r>
            <a:r>
              <a:rPr lang="en-US" altLang="en-US" sz="2400"/>
              <a:t>onogalvanizare</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85B1B948-EDB1-4900-B426-306F8D88A01F}"/>
              </a:ext>
            </a:extLst>
          </p:cNvPr>
          <p:cNvSpPr>
            <a:spLocks noGrp="1" noChangeArrowheads="1"/>
          </p:cNvSpPr>
          <p:nvPr>
            <p:ph idx="1"/>
          </p:nvPr>
        </p:nvSpPr>
        <p:spPr>
          <a:xfrm>
            <a:off x="1495425" y="1052513"/>
            <a:ext cx="9248775" cy="5043487"/>
          </a:xfrm>
        </p:spPr>
        <p:txBody>
          <a:bodyPr/>
          <a:lstStyle/>
          <a:p>
            <a:pPr algn="just"/>
            <a:r>
              <a:rPr lang="en-GB" altLang="en-US" sz="2400"/>
              <a:t>efect terapeutic derivat din acțiunea căldurii: − hiperemiant; − analgetic; − miorelaxant – antispastic; − activarea metabolismului.</a:t>
            </a:r>
          </a:p>
          <a:p>
            <a:pPr algn="just">
              <a:lnSpc>
                <a:spcPct val="140000"/>
              </a:lnSpc>
            </a:pPr>
            <a:r>
              <a:rPr lang="pt-BR" altLang="en-US" sz="2400"/>
              <a:t>efecte asupra sistemului nervos:</a:t>
            </a:r>
          </a:p>
          <a:p>
            <a:pPr algn="just">
              <a:lnSpc>
                <a:spcPct val="140000"/>
              </a:lnSpc>
            </a:pPr>
            <a:r>
              <a:rPr lang="pt-BR" altLang="en-US" sz="2400"/>
              <a:t>−	 SNC - efect sedativ;</a:t>
            </a:r>
          </a:p>
          <a:p>
            <a:pPr algn="just">
              <a:lnSpc>
                <a:spcPct val="140000"/>
              </a:lnSpc>
            </a:pPr>
            <a:r>
              <a:rPr lang="pt-BR" altLang="en-US" sz="2400"/>
              <a:t>−	 SN periferic - excitabilitate crescută.</a:t>
            </a:r>
          </a:p>
          <a:p>
            <a:pPr algn="just">
              <a:lnSpc>
                <a:spcPct val="140000"/>
              </a:lnSpc>
            </a:pPr>
            <a:r>
              <a:rPr lang="pt-BR" altLang="en-US" sz="2400"/>
              <a:t>efecte musculare: scad tonusul muscular pe musculatura hipertonă;</a:t>
            </a:r>
          </a:p>
          <a:p>
            <a:pPr algn="just">
              <a:lnSpc>
                <a:spcPct val="140000"/>
              </a:lnSpc>
            </a:pPr>
            <a:r>
              <a:rPr lang="pt-BR" altLang="en-US" sz="2400"/>
              <a:t>cresc capacitatea imunologică a organismului;</a:t>
            </a:r>
          </a:p>
          <a:p>
            <a:pPr algn="just"/>
            <a:endParaRPr lang="en-GB" altLang="en-US" sz="2400"/>
          </a:p>
          <a:p>
            <a:pPr algn="just"/>
            <a:endParaRPr lang="en-GB"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BD58BDA-80E0-48AF-8417-414B514374EF}"/>
              </a:ext>
            </a:extLst>
          </p:cNvPr>
          <p:cNvSpPr>
            <a:spLocks noGrp="1" noChangeArrowheads="1"/>
          </p:cNvSpPr>
          <p:nvPr>
            <p:ph type="title"/>
          </p:nvPr>
        </p:nvSpPr>
        <p:spPr>
          <a:noFill/>
        </p:spPr>
        <p:txBody>
          <a:bodyPr/>
          <a:lstStyle/>
          <a:p>
            <a:r>
              <a:rPr lang="en-US" altLang="en-US" sz="4000"/>
              <a:t>UNDELE SCURTE</a:t>
            </a:r>
          </a:p>
        </p:txBody>
      </p:sp>
      <p:sp>
        <p:nvSpPr>
          <p:cNvPr id="43011" name="Content Placeholder 3">
            <a:extLst>
              <a:ext uri="{FF2B5EF4-FFF2-40B4-BE49-F238E27FC236}">
                <a16:creationId xmlns:a16="http://schemas.microsoft.com/office/drawing/2014/main" id="{E674B707-8205-4705-999A-8F0AD04AE1C3}"/>
              </a:ext>
            </a:extLst>
          </p:cNvPr>
          <p:cNvSpPr>
            <a:spLocks noGrp="1" noChangeArrowheads="1"/>
          </p:cNvSpPr>
          <p:nvPr>
            <p:ph idx="1"/>
          </p:nvPr>
        </p:nvSpPr>
        <p:spPr/>
        <p:txBody>
          <a:bodyPr/>
          <a:lstStyle/>
          <a:p>
            <a:pPr algn="just"/>
            <a:r>
              <a:rPr lang="en-GB" altLang="en-US"/>
              <a:t>Domeniul undelor scurte este cuprins în intervalul de lungimi de undă 10-100 nm. Penetrația acestor unde este mai mare, deci efectul terapeutic se realizează preponderent în țesuturile profunde.</a:t>
            </a:r>
          </a:p>
        </p:txBody>
      </p:sp>
      <p:sp>
        <p:nvSpPr>
          <p:cNvPr id="43012" name="Text Box 5">
            <a:extLst>
              <a:ext uri="{FF2B5EF4-FFF2-40B4-BE49-F238E27FC236}">
                <a16:creationId xmlns:a16="http://schemas.microsoft.com/office/drawing/2014/main" id="{DB186FA0-38A6-4DD4-A543-11CC893DC0A8}"/>
              </a:ext>
            </a:extLst>
          </p:cNvPr>
          <p:cNvSpPr txBox="1">
            <a:spLocks noChangeArrowheads="1"/>
          </p:cNvSpPr>
          <p:nvPr/>
        </p:nvSpPr>
        <p:spPr bwMode="auto">
          <a:xfrm>
            <a:off x="3028950" y="1766888"/>
            <a:ext cx="185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a:latin typeface="Times New Roman" panose="02020603050405020304" pitchFamily="18"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DDE091E-4E2D-4466-9244-A013EE45E600}"/>
              </a:ext>
            </a:extLst>
          </p:cNvPr>
          <p:cNvSpPr>
            <a:spLocks noGrp="1" noChangeArrowheads="1"/>
          </p:cNvSpPr>
          <p:nvPr>
            <p:ph type="title"/>
          </p:nvPr>
        </p:nvSpPr>
        <p:spPr/>
        <p:txBody>
          <a:bodyPr/>
          <a:lstStyle/>
          <a:p>
            <a:r>
              <a:rPr lang="it-IT" altLang="en-US"/>
              <a:t>Proprietățile fiziologice ale undelor scurte</a:t>
            </a:r>
            <a:endParaRPr lang="en-GB" altLang="en-US"/>
          </a:p>
        </p:txBody>
      </p:sp>
      <p:sp>
        <p:nvSpPr>
          <p:cNvPr id="45059" name="Content Placeholder 2">
            <a:extLst>
              <a:ext uri="{FF2B5EF4-FFF2-40B4-BE49-F238E27FC236}">
                <a16:creationId xmlns:a16="http://schemas.microsoft.com/office/drawing/2014/main" id="{72541BF4-BFF0-4BE7-BFCE-E70B107CD951}"/>
              </a:ext>
            </a:extLst>
          </p:cNvPr>
          <p:cNvSpPr>
            <a:spLocks noGrp="1" noChangeArrowheads="1"/>
          </p:cNvSpPr>
          <p:nvPr>
            <p:ph idx="1"/>
          </p:nvPr>
        </p:nvSpPr>
        <p:spPr>
          <a:xfrm>
            <a:off x="719138" y="1981200"/>
            <a:ext cx="10729912" cy="4114800"/>
          </a:xfrm>
        </p:spPr>
        <p:txBody>
          <a:bodyPr/>
          <a:lstStyle/>
          <a:p>
            <a:pPr algn="just"/>
            <a:r>
              <a:rPr lang="en-GB" altLang="en-US" sz="2400"/>
              <a:t>nu au acțiune electrolitică și electrochimică, deci nu produc fenomene de polarizare; </a:t>
            </a:r>
          </a:p>
          <a:p>
            <a:pPr algn="just"/>
            <a:r>
              <a:rPr lang="en-GB" altLang="en-US" sz="2400"/>
              <a:t>nu provoacă excitație neuromusculară; </a:t>
            </a:r>
          </a:p>
          <a:p>
            <a:pPr algn="just"/>
            <a:r>
              <a:rPr lang="en-GB" altLang="en-US" sz="2400"/>
              <a:t>la frecvență înaltă, durata stimulului este foarte scurtă, sub 0,01 msec și nu se poate provoca excitația structurilor nervoase; </a:t>
            </a:r>
          </a:p>
          <a:p>
            <a:pPr algn="just"/>
            <a:r>
              <a:rPr lang="en-GB" altLang="en-US" sz="2400"/>
              <a:t>au efecte calorice de profunzime, fără a produce leziuni cutanate; </a:t>
            </a:r>
          </a:p>
          <a:p>
            <a:pPr algn="just"/>
            <a:r>
              <a:rPr lang="en-GB" altLang="en-US" sz="2400"/>
              <a:t>stimulează metabolismele locale;</a:t>
            </a:r>
          </a:p>
          <a:p>
            <a:pPr algn="just"/>
            <a:r>
              <a:rPr lang="en-GB" altLang="en-US" sz="2400"/>
              <a:t>activează circulația locală și sistemică;</a:t>
            </a:r>
          </a:p>
          <a:p>
            <a:pPr algn="just"/>
            <a:r>
              <a:rPr lang="en-GB" altLang="en-US" sz="2400"/>
              <a:t> au efecte analgetice, antispastice și miorelaxante.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5">
            <a:extLst>
              <a:ext uri="{FF2B5EF4-FFF2-40B4-BE49-F238E27FC236}">
                <a16:creationId xmlns:a16="http://schemas.microsoft.com/office/drawing/2014/main" id="{A5103B99-1C21-4454-B3B4-3BD465EECE56}"/>
              </a:ext>
            </a:extLst>
          </p:cNvPr>
          <p:cNvSpPr>
            <a:spLocks noGrp="1" noChangeArrowheads="1"/>
          </p:cNvSpPr>
          <p:nvPr>
            <p:ph type="title"/>
          </p:nvPr>
        </p:nvSpPr>
        <p:spPr>
          <a:xfrm>
            <a:off x="2663825" y="188913"/>
            <a:ext cx="6908800" cy="1143000"/>
          </a:xfrm>
          <a:noFill/>
        </p:spPr>
        <p:txBody>
          <a:bodyPr/>
          <a:lstStyle/>
          <a:p>
            <a:r>
              <a:rPr lang="en-US" altLang="en-US" sz="4000"/>
              <a:t>ULTRASUNET</a:t>
            </a:r>
            <a:r>
              <a:rPr lang="ro-RO" altLang="en-US" sz="4000"/>
              <a:t>ELE</a:t>
            </a:r>
            <a:endParaRPr lang="en-US" altLang="en-US" sz="4000"/>
          </a:p>
        </p:txBody>
      </p:sp>
      <p:sp>
        <p:nvSpPr>
          <p:cNvPr id="55299" name="Rectangle 26">
            <a:extLst>
              <a:ext uri="{FF2B5EF4-FFF2-40B4-BE49-F238E27FC236}">
                <a16:creationId xmlns:a16="http://schemas.microsoft.com/office/drawing/2014/main" id="{F32EC52B-C330-4A7A-9CE3-044F919A72C7}"/>
              </a:ext>
            </a:extLst>
          </p:cNvPr>
          <p:cNvSpPr>
            <a:spLocks noGrp="1" noChangeArrowheads="1"/>
          </p:cNvSpPr>
          <p:nvPr>
            <p:ph type="body" idx="1"/>
          </p:nvPr>
        </p:nvSpPr>
        <p:spPr>
          <a:xfrm>
            <a:off x="935038" y="1412875"/>
            <a:ext cx="10514012" cy="5111750"/>
          </a:xfrm>
        </p:spPr>
        <p:txBody>
          <a:bodyPr/>
          <a:lstStyle/>
          <a:p>
            <a:pPr algn="just">
              <a:lnSpc>
                <a:spcPct val="90000"/>
              </a:lnSpc>
              <a:spcBef>
                <a:spcPct val="33000"/>
              </a:spcBef>
              <a:defRPr/>
            </a:pPr>
            <a:r>
              <a:rPr lang="ro-RO" altLang="en-US"/>
              <a:t>Ultrasunetele furnizate de aparatele folosite în fizioterapie au o frecvență cuprinsă</a:t>
            </a:r>
            <a:r>
              <a:rPr lang="en-GB" altLang="en-US"/>
              <a:t> </a:t>
            </a:r>
            <a:r>
              <a:rPr lang="ro-RO" altLang="en-US"/>
              <a:t>între 800 - 1000 kHz.</a:t>
            </a:r>
            <a:endParaRPr lang="en-GB" altLang="en-US"/>
          </a:p>
          <a:p>
            <a:pPr algn="just">
              <a:lnSpc>
                <a:spcPct val="90000"/>
              </a:lnSpc>
              <a:spcBef>
                <a:spcPct val="33000"/>
              </a:spcBef>
              <a:defRPr/>
            </a:pPr>
            <a:r>
              <a:rPr lang="ro-RO" altLang="en-US"/>
              <a:t>Efectele ultrasunetului în organism</a:t>
            </a:r>
            <a:r>
              <a:rPr lang="en-GB" altLang="en-US"/>
              <a:t>:</a:t>
            </a:r>
          </a:p>
          <a:p>
            <a:pPr lvl="1" algn="just">
              <a:lnSpc>
                <a:spcPct val="90000"/>
              </a:lnSpc>
              <a:spcBef>
                <a:spcPct val="33000"/>
              </a:spcBef>
              <a:defRPr/>
            </a:pPr>
            <a:r>
              <a:rPr lang="en-GB" altLang="en-US" sz="2400"/>
              <a:t>Efectul mecani;</a:t>
            </a:r>
          </a:p>
          <a:p>
            <a:pPr lvl="1" algn="just">
              <a:lnSpc>
                <a:spcPct val="90000"/>
              </a:lnSpc>
              <a:spcBef>
                <a:spcPct val="33000"/>
              </a:spcBef>
              <a:defRPr/>
            </a:pPr>
            <a:r>
              <a:rPr lang="en-GB" altLang="en-US" sz="2400"/>
              <a:t>Efectul termic;</a:t>
            </a:r>
          </a:p>
          <a:p>
            <a:pPr lvl="1" algn="just">
              <a:lnSpc>
                <a:spcPct val="90000"/>
              </a:lnSpc>
              <a:spcBef>
                <a:spcPct val="33000"/>
              </a:spcBef>
              <a:defRPr/>
            </a:pPr>
            <a:r>
              <a:rPr lang="en-GB" altLang="en-US" sz="2400"/>
              <a:t>Efecte biologice:</a:t>
            </a:r>
          </a:p>
          <a:p>
            <a:pPr lvl="2" algn="just">
              <a:lnSpc>
                <a:spcPct val="90000"/>
              </a:lnSpc>
              <a:spcBef>
                <a:spcPct val="33000"/>
              </a:spcBef>
              <a:defRPr/>
            </a:pPr>
            <a:r>
              <a:rPr lang="en-GB" altLang="en-US" sz="1800"/>
              <a:t>analgetice;</a:t>
            </a:r>
          </a:p>
          <a:p>
            <a:pPr lvl="2" algn="just">
              <a:lnSpc>
                <a:spcPct val="90000"/>
              </a:lnSpc>
              <a:spcBef>
                <a:spcPct val="33000"/>
              </a:spcBef>
              <a:defRPr/>
            </a:pPr>
            <a:r>
              <a:rPr lang="en-GB" altLang="en-US" sz="1800"/>
              <a:t>efect miorelaxant;</a:t>
            </a:r>
          </a:p>
          <a:p>
            <a:pPr lvl="2" algn="just">
              <a:lnSpc>
                <a:spcPct val="90000"/>
              </a:lnSpc>
              <a:spcBef>
                <a:spcPct val="33000"/>
              </a:spcBef>
              <a:defRPr/>
            </a:pPr>
            <a:r>
              <a:rPr lang="en-GB" altLang="en-US" sz="1800"/>
              <a:t>hiperemiant;</a:t>
            </a:r>
          </a:p>
          <a:p>
            <a:pPr lvl="2" algn="just">
              <a:lnSpc>
                <a:spcPct val="90000"/>
              </a:lnSpc>
              <a:spcBef>
                <a:spcPct val="33000"/>
              </a:spcBef>
              <a:defRPr/>
            </a:pPr>
            <a:r>
              <a:rPr lang="en-GB" altLang="en-US" sz="1800"/>
              <a:t>creșterea permeabilității membranare;</a:t>
            </a:r>
          </a:p>
          <a:p>
            <a:pPr lvl="2" algn="just">
              <a:lnSpc>
                <a:spcPct val="90000"/>
              </a:lnSpc>
              <a:spcBef>
                <a:spcPct val="33000"/>
              </a:spcBef>
              <a:defRPr/>
            </a:pPr>
            <a:r>
              <a:rPr lang="en-GB" altLang="en-US" sz="1800"/>
              <a:t>activarea circulației sangvine;</a:t>
            </a:r>
          </a:p>
          <a:p>
            <a:pPr marL="0" indent="0" algn="just">
              <a:lnSpc>
                <a:spcPct val="90000"/>
              </a:lnSpc>
              <a:spcBef>
                <a:spcPct val="33000"/>
              </a:spcBef>
              <a:buFontTx/>
              <a:buNone/>
              <a:defRPr/>
            </a:pPr>
            <a:endParaRPr lang="en-GB" altLang="en-US"/>
          </a:p>
          <a:p>
            <a:pPr algn="just">
              <a:lnSpc>
                <a:spcPct val="90000"/>
              </a:lnSpc>
              <a:spcBef>
                <a:spcPct val="33000"/>
              </a:spcBef>
              <a:defRPr/>
            </a:pPr>
            <a:endParaRPr lang="en-GB" altLang="en-US"/>
          </a:p>
          <a:p>
            <a:pPr marL="0" indent="0" algn="just">
              <a:lnSpc>
                <a:spcPct val="90000"/>
              </a:lnSpc>
              <a:spcBef>
                <a:spcPct val="33000"/>
              </a:spcBef>
              <a:buFontTx/>
              <a:buNone/>
              <a:defRPr/>
            </a:pPr>
            <a:endParaRPr lang="en-GB" sz="180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D8680910-882A-4C3F-AF2A-59CF6FBCC243}"/>
              </a:ext>
            </a:extLst>
          </p:cNvPr>
          <p:cNvSpPr>
            <a:spLocks noGrp="1" noChangeArrowheads="1"/>
          </p:cNvSpPr>
          <p:nvPr>
            <p:ph idx="1"/>
          </p:nvPr>
        </p:nvSpPr>
        <p:spPr>
          <a:xfrm>
            <a:off x="1439863" y="1411288"/>
            <a:ext cx="10225087" cy="4035425"/>
          </a:xfrm>
        </p:spPr>
        <p:txBody>
          <a:bodyPr/>
          <a:lstStyle/>
          <a:p>
            <a:pPr lvl="2" algn="just"/>
            <a:r>
              <a:rPr lang="en-GB" altLang="en-US" sz="1800"/>
              <a:t>inhibarea acțiunii glandei hipofize; </a:t>
            </a:r>
          </a:p>
          <a:p>
            <a:pPr lvl="2" algn="just">
              <a:lnSpc>
                <a:spcPct val="90000"/>
              </a:lnSpc>
              <a:spcBef>
                <a:spcPct val="33000"/>
              </a:spcBef>
            </a:pPr>
            <a:r>
              <a:rPr lang="en-GB" altLang="en-US" sz="1800"/>
              <a:t>acțiune asupra SNV;</a:t>
            </a:r>
          </a:p>
          <a:p>
            <a:pPr lvl="2" algn="just">
              <a:lnSpc>
                <a:spcPct val="90000"/>
              </a:lnSpc>
              <a:spcBef>
                <a:spcPct val="33000"/>
              </a:spcBef>
            </a:pPr>
            <a:r>
              <a:rPr lang="en-GB" altLang="en-US" sz="1800"/>
              <a:t>efecte asupra nervilor periferici: ultrasunetul poate modifica conducerea nervoasă atât prin creșterea, cât și prin descreșterea ei. Nu au fost complet elucidate efectele asupra sistemului nervos central. A fost descris un efect simpaticolitic, utilizat în aplicații reflexe;</a:t>
            </a:r>
          </a:p>
          <a:p>
            <a:pPr lvl="2" algn="just"/>
            <a:r>
              <a:rPr lang="en-GB" altLang="en-US" sz="1800"/>
              <a:t> efecte fibrinolitice (legate de fenomene de fragmentare şi rupere tisulară); </a:t>
            </a:r>
          </a:p>
          <a:p>
            <a:pPr lvl="2" algn="just"/>
            <a:r>
              <a:rPr lang="en-GB" altLang="en-US" sz="1800"/>
              <a:t>efecte antiinflamatorii; </a:t>
            </a:r>
          </a:p>
          <a:p>
            <a:pPr lvl="2" algn="just"/>
            <a:r>
              <a:rPr lang="en-GB" altLang="en-US" sz="1800"/>
              <a:t>acțiune vasomotoare şi metabolică; </a:t>
            </a:r>
          </a:p>
          <a:p>
            <a:pPr lvl="2" algn="just"/>
            <a:r>
              <a:rPr lang="en-GB" altLang="en-US" sz="1800"/>
              <a:t>creșterea puterii de regenerare a țesuturilor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5">
            <a:extLst>
              <a:ext uri="{FF2B5EF4-FFF2-40B4-BE49-F238E27FC236}">
                <a16:creationId xmlns:a16="http://schemas.microsoft.com/office/drawing/2014/main" id="{DA9B7881-EE8B-4903-AAF6-6FA9EA35E1C2}"/>
              </a:ext>
            </a:extLst>
          </p:cNvPr>
          <p:cNvSpPr>
            <a:spLocks noGrp="1" noChangeArrowheads="1"/>
          </p:cNvSpPr>
          <p:nvPr>
            <p:ph type="title"/>
          </p:nvPr>
        </p:nvSpPr>
        <p:spPr>
          <a:noFill/>
        </p:spPr>
        <p:txBody>
          <a:bodyPr/>
          <a:lstStyle/>
          <a:p>
            <a:pPr>
              <a:spcBef>
                <a:spcPct val="6000"/>
              </a:spcBef>
            </a:pPr>
            <a:r>
              <a:rPr lang="en-US" altLang="en-US" sz="4000"/>
              <a:t>ULTRASUNETUL</a:t>
            </a:r>
            <a:br>
              <a:rPr lang="en-US" altLang="en-US" sz="4000"/>
            </a:br>
            <a:r>
              <a:rPr lang="en-US" altLang="en-US" sz="3200"/>
              <a:t>- indicaţii -</a:t>
            </a:r>
          </a:p>
        </p:txBody>
      </p:sp>
      <p:sp>
        <p:nvSpPr>
          <p:cNvPr id="49155" name="Content Placeholder 3">
            <a:extLst>
              <a:ext uri="{FF2B5EF4-FFF2-40B4-BE49-F238E27FC236}">
                <a16:creationId xmlns:a16="http://schemas.microsoft.com/office/drawing/2014/main" id="{F3D3B62D-B246-4A57-976D-732662CB5A05}"/>
              </a:ext>
            </a:extLst>
          </p:cNvPr>
          <p:cNvSpPr>
            <a:spLocks noGrp="1" noChangeArrowheads="1"/>
          </p:cNvSpPr>
          <p:nvPr>
            <p:ph idx="1"/>
          </p:nvPr>
        </p:nvSpPr>
        <p:spPr>
          <a:xfrm>
            <a:off x="431800" y="1981200"/>
            <a:ext cx="11088688" cy="4114800"/>
          </a:xfrm>
        </p:spPr>
        <p:txBody>
          <a:bodyPr/>
          <a:lstStyle/>
          <a:p>
            <a:pPr algn="just"/>
            <a:r>
              <a:rPr lang="en-GB" altLang="en-US" sz="2800"/>
              <a:t>afecțiuni reumatismale: reumatism degenerativ, reumatism inflamator cronic, reumatism abarticular;</a:t>
            </a:r>
          </a:p>
          <a:p>
            <a:pPr algn="just"/>
            <a:r>
              <a:rPr lang="en-GB" altLang="en-US" sz="2800"/>
              <a:t>traumatologie: fracturi recente, întârzierea formării calusului, contuzii, entorse, luxații, hematoame, posturi vicioase, scolioze, deformări ale piciorului;</a:t>
            </a:r>
          </a:p>
          <a:p>
            <a:pPr algn="just"/>
            <a:r>
              <a:rPr lang="en-GB" altLang="en-US" sz="2800"/>
              <a:t>dermatologie: cicatrici cheloide, plăgi atone, ulcere trofice ale membrelor;</a:t>
            </a:r>
          </a:p>
          <a:p>
            <a:pPr algn="just"/>
            <a:r>
              <a:rPr lang="en-GB" altLang="en-US" sz="2800"/>
              <a:t>afectări ale țesutului de colagen: fibrozite, dermatomiozite, sclerodermie, retracția aponevrozei palmare Dupuytren;</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a:extLst>
              <a:ext uri="{FF2B5EF4-FFF2-40B4-BE49-F238E27FC236}">
                <a16:creationId xmlns:a16="http://schemas.microsoft.com/office/drawing/2014/main" id="{08032385-FC4E-40E9-BB21-D7AAFBD0505D}"/>
              </a:ext>
            </a:extLst>
          </p:cNvPr>
          <p:cNvSpPr>
            <a:spLocks noGrp="1" noChangeArrowheads="1"/>
          </p:cNvSpPr>
          <p:nvPr>
            <p:ph idx="1"/>
          </p:nvPr>
        </p:nvSpPr>
        <p:spPr>
          <a:xfrm>
            <a:off x="1495425" y="1371600"/>
            <a:ext cx="9248775" cy="3497263"/>
          </a:xfrm>
        </p:spPr>
        <p:txBody>
          <a:bodyPr/>
          <a:lstStyle/>
          <a:p>
            <a:pPr algn="just"/>
            <a:r>
              <a:rPr lang="en-GB" altLang="en-US" sz="2800"/>
              <a:t>afecțiuni circulatorii: arteriopatii obliterante, boala Raynaud; </a:t>
            </a:r>
          </a:p>
          <a:p>
            <a:pPr algn="just"/>
            <a:r>
              <a:rPr lang="en-GB" altLang="en-US" sz="2800"/>
              <a:t>ginecopatii;</a:t>
            </a:r>
          </a:p>
          <a:p>
            <a:pPr algn="just"/>
            <a:r>
              <a:rPr lang="en-GB" altLang="en-US" sz="2800"/>
              <a:t>neurologie: nevralgii şi nevrite, sechele nevralgice după herpes zoster, nevroamele amputațiilor, distrofie musculară progresivă, sindroame spastice şi hipertone.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a:extLst>
              <a:ext uri="{FF2B5EF4-FFF2-40B4-BE49-F238E27FC236}">
                <a16:creationId xmlns:a16="http://schemas.microsoft.com/office/drawing/2014/main" id="{C8B4FEB3-A527-455E-A31D-620C5B5C8084}"/>
              </a:ext>
            </a:extLst>
          </p:cNvPr>
          <p:cNvSpPr>
            <a:spLocks noGrp="1" noChangeArrowheads="1"/>
          </p:cNvSpPr>
          <p:nvPr>
            <p:ph type="title"/>
          </p:nvPr>
        </p:nvSpPr>
        <p:spPr/>
        <p:txBody>
          <a:bodyPr/>
          <a:lstStyle/>
          <a:p>
            <a:r>
              <a:rPr lang="it-IT" altLang="en-US"/>
              <a:t>PRINCIPII ALE KINETOTERAPIEI ÎN REABILITAREA MEDICALĂ</a:t>
            </a:r>
            <a:endParaRPr lang="en-GB" altLang="en-US"/>
          </a:p>
        </p:txBody>
      </p:sp>
      <p:sp>
        <p:nvSpPr>
          <p:cNvPr id="52227" name="Content Placeholder 5">
            <a:extLst>
              <a:ext uri="{FF2B5EF4-FFF2-40B4-BE49-F238E27FC236}">
                <a16:creationId xmlns:a16="http://schemas.microsoft.com/office/drawing/2014/main" id="{0DFFAC25-BF47-4FDD-BDF6-6549EB4D586A}"/>
              </a:ext>
            </a:extLst>
          </p:cNvPr>
          <p:cNvSpPr>
            <a:spLocks noGrp="1" noChangeArrowheads="1"/>
          </p:cNvSpPr>
          <p:nvPr>
            <p:ph idx="1"/>
          </p:nvPr>
        </p:nvSpPr>
        <p:spPr>
          <a:xfrm>
            <a:off x="1495425" y="1844675"/>
            <a:ext cx="9248775" cy="4824413"/>
          </a:xfrm>
        </p:spPr>
        <p:txBody>
          <a:bodyPr/>
          <a:lstStyle/>
          <a:p>
            <a:pPr algn="just"/>
            <a:r>
              <a:rPr lang="en-GB" altLang="en-US" sz="2800"/>
              <a:t>Kinetoterapia definește terapia prin mișcare. Termenul provine din limba greacă unde ,,kinesis” înseamnă ,,mișcare”. </a:t>
            </a:r>
          </a:p>
          <a:p>
            <a:pPr algn="just"/>
            <a:r>
              <a:rPr lang="en-GB" altLang="en-US" sz="2800"/>
              <a:t>Kinetologia medicală studiază mecanismele neuromusculare și articulare care permit activitățile motrice normale ale organismului. În cadrul acesteia sunt structurate trei componente:</a:t>
            </a:r>
          </a:p>
          <a:p>
            <a:pPr lvl="1" algn="just">
              <a:buFont typeface="Wingdings" panose="05000000000000000000" pitchFamily="2" charset="2"/>
              <a:buChar char="v"/>
            </a:pPr>
            <a:r>
              <a:rPr lang="en-GB" altLang="en-US" sz="1800"/>
              <a:t>kinetologia profilactică </a:t>
            </a:r>
          </a:p>
          <a:p>
            <a:pPr lvl="1" algn="just">
              <a:buFont typeface="Wingdings" panose="05000000000000000000" pitchFamily="2" charset="2"/>
              <a:buChar char="v"/>
            </a:pPr>
            <a:r>
              <a:rPr lang="en-GB" altLang="en-US" sz="1800"/>
              <a:t>kinetologia de recuperare</a:t>
            </a:r>
          </a:p>
          <a:p>
            <a:pPr lvl="1" algn="just">
              <a:buFont typeface="Wingdings" panose="05000000000000000000" pitchFamily="2" charset="2"/>
              <a:buChar char="v"/>
            </a:pPr>
            <a:r>
              <a:rPr lang="en-GB" altLang="en-US" sz="1800"/>
              <a:t>kinetologia terapeutică - sau kinetoterapia</a:t>
            </a:r>
            <a:endParaRPr lang="en-GB" altLang="en-US" sz="3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C2501DB6-40D0-4828-81EA-28AD853E09AD}"/>
              </a:ext>
            </a:extLst>
          </p:cNvPr>
          <p:cNvSpPr>
            <a:spLocks noGrp="1" noChangeArrowheads="1"/>
          </p:cNvSpPr>
          <p:nvPr>
            <p:ph type="title"/>
          </p:nvPr>
        </p:nvSpPr>
        <p:spPr/>
        <p:txBody>
          <a:bodyPr/>
          <a:lstStyle/>
          <a:p>
            <a:r>
              <a:rPr lang="en-GB" altLang="en-US"/>
              <a:t>Principalele tipuri de mișcări ale corpului </a:t>
            </a:r>
          </a:p>
        </p:txBody>
      </p:sp>
      <p:sp>
        <p:nvSpPr>
          <p:cNvPr id="53251" name="Content Placeholder 2">
            <a:extLst>
              <a:ext uri="{FF2B5EF4-FFF2-40B4-BE49-F238E27FC236}">
                <a16:creationId xmlns:a16="http://schemas.microsoft.com/office/drawing/2014/main" id="{92DCE3BB-F90A-420A-858B-414C36D9FBA6}"/>
              </a:ext>
            </a:extLst>
          </p:cNvPr>
          <p:cNvSpPr>
            <a:spLocks noGrp="1" noChangeArrowheads="1"/>
          </p:cNvSpPr>
          <p:nvPr>
            <p:ph idx="1"/>
          </p:nvPr>
        </p:nvSpPr>
        <p:spPr>
          <a:xfrm>
            <a:off x="1495425" y="2636838"/>
            <a:ext cx="9248775" cy="3459162"/>
          </a:xfrm>
        </p:spPr>
        <p:txBody>
          <a:bodyPr/>
          <a:lstStyle/>
          <a:p>
            <a:r>
              <a:rPr lang="en-GB" altLang="en-US"/>
              <a:t>Planurile anatomice sunt secțiuni imaginare care împart corpul omenesc în: </a:t>
            </a:r>
          </a:p>
          <a:p>
            <a:pPr lvl="1">
              <a:buFont typeface="Wingdings" panose="05000000000000000000" pitchFamily="2" charset="2"/>
              <a:buChar char="v"/>
            </a:pPr>
            <a:r>
              <a:rPr lang="en-GB" altLang="en-US"/>
              <a:t> 	plan frontal; </a:t>
            </a:r>
          </a:p>
          <a:p>
            <a:pPr lvl="1">
              <a:buFont typeface="Wingdings" panose="05000000000000000000" pitchFamily="2" charset="2"/>
              <a:buChar char="v"/>
            </a:pPr>
            <a:r>
              <a:rPr lang="en-GB" altLang="en-US"/>
              <a:t> 	plan sagital; </a:t>
            </a:r>
          </a:p>
          <a:p>
            <a:pPr lvl="1">
              <a:buFont typeface="Wingdings" panose="05000000000000000000" pitchFamily="2" charset="2"/>
              <a:buChar char="v"/>
            </a:pPr>
            <a:r>
              <a:rPr lang="en-GB" altLang="en-US"/>
              <a:t> 	plan transversal.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a:extLst>
              <a:ext uri="{FF2B5EF4-FFF2-40B4-BE49-F238E27FC236}">
                <a16:creationId xmlns:a16="http://schemas.microsoft.com/office/drawing/2014/main" id="{6E594C14-61A4-4AC8-A8D1-D1325BEC365D}"/>
              </a:ext>
            </a:extLst>
          </p:cNvPr>
          <p:cNvSpPr>
            <a:spLocks noGrp="1" noChangeArrowheads="1"/>
          </p:cNvSpPr>
          <p:nvPr>
            <p:ph idx="1"/>
          </p:nvPr>
        </p:nvSpPr>
        <p:spPr>
          <a:xfrm>
            <a:off x="142875" y="1268413"/>
            <a:ext cx="6769100" cy="4537075"/>
          </a:xfrm>
        </p:spPr>
        <p:txBody>
          <a:bodyPr/>
          <a:lstStyle/>
          <a:p>
            <a:pPr algn="just"/>
            <a:r>
              <a:rPr lang="en-GB" altLang="en-US"/>
              <a:t>Planul frontal împarte corpul în: partea anterioară și posterioară. </a:t>
            </a:r>
          </a:p>
          <a:p>
            <a:pPr algn="just"/>
            <a:r>
              <a:rPr lang="en-GB" altLang="en-US"/>
              <a:t>Principalele tipuri de mișcări care se pot executa în plan frontal sunt:</a:t>
            </a:r>
          </a:p>
          <a:p>
            <a:pPr lvl="1" algn="just">
              <a:buFont typeface="Wingdings" panose="05000000000000000000" pitchFamily="2" charset="2"/>
              <a:buChar char="v"/>
            </a:pPr>
            <a:r>
              <a:rPr lang="en-GB" altLang="en-US"/>
              <a:t>Adducția;</a:t>
            </a:r>
          </a:p>
          <a:p>
            <a:pPr lvl="1" algn="just">
              <a:buFont typeface="Wingdings" panose="05000000000000000000" pitchFamily="2" charset="2"/>
              <a:buChar char="v"/>
            </a:pPr>
            <a:r>
              <a:rPr lang="en-GB" altLang="en-US"/>
              <a:t>Abducția;</a:t>
            </a:r>
          </a:p>
          <a:p>
            <a:pPr lvl="1" algn="just">
              <a:buFont typeface="Wingdings" panose="05000000000000000000" pitchFamily="2" charset="2"/>
              <a:buChar char="v"/>
            </a:pPr>
            <a:r>
              <a:rPr lang="en-GB" altLang="en-US"/>
              <a:t>Înclinarea laterală;</a:t>
            </a:r>
          </a:p>
          <a:p>
            <a:endParaRPr lang="en-GB" altLang="en-US"/>
          </a:p>
        </p:txBody>
      </p:sp>
      <p:pic>
        <p:nvPicPr>
          <p:cNvPr id="54275" name="Picture 4" descr="Diagram&#10;&#10;Description automatically generated">
            <a:extLst>
              <a:ext uri="{FF2B5EF4-FFF2-40B4-BE49-F238E27FC236}">
                <a16:creationId xmlns:a16="http://schemas.microsoft.com/office/drawing/2014/main" id="{17F2702B-E945-459D-9DC0-686ED2D7C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0"/>
            <a:ext cx="533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5">
            <a:extLst>
              <a:ext uri="{FF2B5EF4-FFF2-40B4-BE49-F238E27FC236}">
                <a16:creationId xmlns:a16="http://schemas.microsoft.com/office/drawing/2014/main" id="{5192A1F2-50D4-4CEB-A0B6-C0B67915DE68}"/>
              </a:ext>
            </a:extLst>
          </p:cNvPr>
          <p:cNvSpPr>
            <a:spLocks noGrp="1" noChangeArrowheads="1"/>
          </p:cNvSpPr>
          <p:nvPr>
            <p:ph type="title"/>
          </p:nvPr>
        </p:nvSpPr>
        <p:spPr>
          <a:noFill/>
        </p:spPr>
        <p:txBody>
          <a:bodyPr/>
          <a:lstStyle/>
          <a:p>
            <a:r>
              <a:rPr lang="en-US" altLang="en-US" sz="4000"/>
              <a:t>EFECTELE CURENTULUI GALVANIC</a:t>
            </a:r>
          </a:p>
        </p:txBody>
      </p:sp>
      <p:sp>
        <p:nvSpPr>
          <p:cNvPr id="8195" name="Rectangle 26">
            <a:extLst>
              <a:ext uri="{FF2B5EF4-FFF2-40B4-BE49-F238E27FC236}">
                <a16:creationId xmlns:a16="http://schemas.microsoft.com/office/drawing/2014/main" id="{8B489EB7-7255-4C09-97AB-0B5230949D54}"/>
              </a:ext>
            </a:extLst>
          </p:cNvPr>
          <p:cNvSpPr>
            <a:spLocks noGrp="1" noChangeArrowheads="1"/>
          </p:cNvSpPr>
          <p:nvPr>
            <p:ph type="body" idx="1"/>
          </p:nvPr>
        </p:nvSpPr>
        <p:spPr>
          <a:xfrm>
            <a:off x="2087563" y="1981200"/>
            <a:ext cx="7351712" cy="4648200"/>
          </a:xfrm>
          <a:noFill/>
        </p:spPr>
        <p:txBody>
          <a:bodyPr/>
          <a:lstStyle/>
          <a:p>
            <a:pPr>
              <a:spcBef>
                <a:spcPct val="26000"/>
              </a:spcBef>
            </a:pPr>
            <a:r>
              <a:rPr lang="es-ES" altLang="en-US" sz="2800"/>
              <a:t>analgezic;</a:t>
            </a:r>
          </a:p>
          <a:p>
            <a:pPr>
              <a:spcBef>
                <a:spcPct val="26000"/>
              </a:spcBef>
            </a:pPr>
            <a:r>
              <a:rPr lang="es-ES" altLang="en-US" sz="2800"/>
              <a:t>excitant;</a:t>
            </a:r>
          </a:p>
          <a:p>
            <a:pPr>
              <a:spcBef>
                <a:spcPct val="26000"/>
              </a:spcBef>
            </a:pPr>
            <a:r>
              <a:rPr lang="es-ES" altLang="en-US" sz="2800"/>
              <a:t>stimulant;</a:t>
            </a:r>
          </a:p>
          <a:p>
            <a:pPr>
              <a:spcBef>
                <a:spcPct val="26000"/>
              </a:spcBef>
            </a:pPr>
            <a:r>
              <a:rPr lang="es-ES" altLang="en-US" sz="2800"/>
              <a:t>vasodilatator;</a:t>
            </a:r>
          </a:p>
          <a:p>
            <a:pPr>
              <a:spcBef>
                <a:spcPct val="26000"/>
              </a:spcBef>
            </a:pPr>
            <a:r>
              <a:rPr lang="es-ES" altLang="en-US" sz="2800"/>
              <a:t>trofic;</a:t>
            </a:r>
          </a:p>
          <a:p>
            <a:pPr>
              <a:spcBef>
                <a:spcPct val="26000"/>
              </a:spcBef>
            </a:pPr>
            <a:r>
              <a:rPr lang="es-ES" altLang="en-US" sz="2800"/>
              <a:t>rezorbtiv;</a:t>
            </a:r>
          </a:p>
          <a:p>
            <a:pPr>
              <a:spcBef>
                <a:spcPct val="26000"/>
              </a:spcBef>
            </a:pPr>
            <a:r>
              <a:rPr lang="es-ES" altLang="en-US" sz="2800"/>
              <a:t>reglează SNV.</a:t>
            </a:r>
            <a:endParaRPr lang="en-US" altLang="en-US" sz="280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a:extLst>
              <a:ext uri="{FF2B5EF4-FFF2-40B4-BE49-F238E27FC236}">
                <a16:creationId xmlns:a16="http://schemas.microsoft.com/office/drawing/2014/main" id="{4F652F24-70AF-4C33-9C3B-B537A7A0B776}"/>
              </a:ext>
            </a:extLst>
          </p:cNvPr>
          <p:cNvSpPr>
            <a:spLocks noGrp="1" noChangeArrowheads="1"/>
          </p:cNvSpPr>
          <p:nvPr>
            <p:ph idx="1"/>
          </p:nvPr>
        </p:nvSpPr>
        <p:spPr>
          <a:xfrm>
            <a:off x="0" y="333375"/>
            <a:ext cx="6624638" cy="6335713"/>
          </a:xfrm>
        </p:spPr>
        <p:txBody>
          <a:bodyPr/>
          <a:lstStyle/>
          <a:p>
            <a:pPr algn="just"/>
            <a:r>
              <a:rPr lang="en-GB" altLang="en-US"/>
              <a:t>Planul sagital împarte imaginar organismul uman în hemicorpul drept și stâng. </a:t>
            </a:r>
          </a:p>
          <a:p>
            <a:pPr algn="just"/>
            <a:r>
              <a:rPr lang="en-GB" altLang="en-US"/>
              <a:t>Principalele tipuri de mișcări care pot fi executate în plan sagital sunt:</a:t>
            </a:r>
          </a:p>
          <a:p>
            <a:pPr lvl="1" algn="just">
              <a:buFont typeface="Wingdings" panose="05000000000000000000" pitchFamily="2" charset="2"/>
              <a:buChar char="v"/>
            </a:pPr>
            <a:r>
              <a:rPr lang="en-GB" altLang="en-US"/>
              <a:t>Flexia;</a:t>
            </a:r>
          </a:p>
          <a:p>
            <a:pPr lvl="1" algn="just">
              <a:buFont typeface="Wingdings" panose="05000000000000000000" pitchFamily="2" charset="2"/>
              <a:buChar char="v"/>
            </a:pPr>
            <a:r>
              <a:rPr lang="en-GB" altLang="en-US"/>
              <a:t>Extensia;</a:t>
            </a:r>
          </a:p>
          <a:p>
            <a:pPr lvl="1" algn="just">
              <a:buFont typeface="Wingdings" panose="05000000000000000000" pitchFamily="2" charset="2"/>
              <a:buChar char="v"/>
            </a:pPr>
            <a:r>
              <a:rPr lang="en-GB" altLang="en-US"/>
              <a:t>Antepulsia;</a:t>
            </a:r>
          </a:p>
          <a:p>
            <a:pPr lvl="1" algn="just">
              <a:buFont typeface="Wingdings" panose="05000000000000000000" pitchFamily="2" charset="2"/>
              <a:buChar char="v"/>
            </a:pPr>
            <a:r>
              <a:rPr lang="en-GB" altLang="en-US"/>
              <a:t>Retropulsia;</a:t>
            </a:r>
          </a:p>
          <a:p>
            <a:pPr lvl="1" algn="just">
              <a:buFont typeface="Wingdings" panose="05000000000000000000" pitchFamily="2" charset="2"/>
              <a:buChar char="v"/>
            </a:pPr>
            <a:r>
              <a:rPr lang="en-GB" altLang="en-US"/>
              <a:t>Flexia dorsală;</a:t>
            </a:r>
          </a:p>
          <a:p>
            <a:pPr lvl="1" algn="just">
              <a:buFont typeface="Wingdings" panose="05000000000000000000" pitchFamily="2" charset="2"/>
              <a:buChar char="v"/>
            </a:pPr>
            <a:r>
              <a:rPr lang="en-GB" altLang="en-US"/>
              <a:t>Flexia plantară.</a:t>
            </a:r>
          </a:p>
          <a:p>
            <a:endParaRPr lang="en-GB" altLang="en-US"/>
          </a:p>
        </p:txBody>
      </p:sp>
      <p:pic>
        <p:nvPicPr>
          <p:cNvPr id="55299" name="Picture 4" descr="Diagram&#10;&#10;Description automatically generated">
            <a:extLst>
              <a:ext uri="{FF2B5EF4-FFF2-40B4-BE49-F238E27FC236}">
                <a16:creationId xmlns:a16="http://schemas.microsoft.com/office/drawing/2014/main" id="{5F408F43-F093-4007-BFD2-50F325897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0"/>
            <a:ext cx="5543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a:extLst>
              <a:ext uri="{FF2B5EF4-FFF2-40B4-BE49-F238E27FC236}">
                <a16:creationId xmlns:a16="http://schemas.microsoft.com/office/drawing/2014/main" id="{B430CC92-F4E3-4C90-B7CD-57C4FAE871F3}"/>
              </a:ext>
            </a:extLst>
          </p:cNvPr>
          <p:cNvSpPr>
            <a:spLocks noGrp="1" noChangeArrowheads="1"/>
          </p:cNvSpPr>
          <p:nvPr>
            <p:ph idx="1"/>
          </p:nvPr>
        </p:nvSpPr>
        <p:spPr>
          <a:xfrm>
            <a:off x="287338" y="476250"/>
            <a:ext cx="6048375" cy="5976938"/>
          </a:xfrm>
        </p:spPr>
        <p:txBody>
          <a:bodyPr/>
          <a:lstStyle/>
          <a:p>
            <a:pPr algn="just"/>
            <a:r>
              <a:rPr lang="en-GB" altLang="en-US"/>
              <a:t>Planul transversal este planul care separă corpul în partea superioară și partea inferioară.</a:t>
            </a:r>
          </a:p>
          <a:p>
            <a:pPr algn="just"/>
            <a:r>
              <a:rPr lang="en-GB" altLang="en-US"/>
              <a:t> Principalele tipuri de mișcări care se pot executa în planul transversal sunt:</a:t>
            </a:r>
          </a:p>
          <a:p>
            <a:pPr lvl="1" algn="just">
              <a:buFont typeface="Wingdings" panose="05000000000000000000" pitchFamily="2" charset="2"/>
              <a:buChar char="v"/>
            </a:pPr>
            <a:r>
              <a:rPr lang="en-GB" altLang="en-US"/>
              <a:t>Rotația internă și externă;</a:t>
            </a:r>
          </a:p>
          <a:p>
            <a:pPr lvl="1" algn="just">
              <a:buFont typeface="Wingdings" panose="05000000000000000000" pitchFamily="2" charset="2"/>
              <a:buChar char="v"/>
            </a:pPr>
            <a:r>
              <a:rPr lang="en-GB" altLang="en-US"/>
              <a:t>Pronația și supinația;</a:t>
            </a:r>
          </a:p>
          <a:p>
            <a:pPr lvl="1" algn="just">
              <a:buFont typeface="Wingdings" panose="05000000000000000000" pitchFamily="2" charset="2"/>
              <a:buChar char="v"/>
            </a:pPr>
            <a:r>
              <a:rPr lang="en-GB" altLang="en-US"/>
              <a:t>Rotația capului spre stânga sau spre dreapta.</a:t>
            </a:r>
          </a:p>
          <a:p>
            <a:endParaRPr lang="en-GB" altLang="en-US"/>
          </a:p>
        </p:txBody>
      </p:sp>
      <p:pic>
        <p:nvPicPr>
          <p:cNvPr id="56323" name="Picture 4" descr="Diagram&#10;&#10;Description automatically generated">
            <a:extLst>
              <a:ext uri="{FF2B5EF4-FFF2-40B4-BE49-F238E27FC236}">
                <a16:creationId xmlns:a16="http://schemas.microsoft.com/office/drawing/2014/main" id="{0E1EA2B6-6D6A-4801-AFBE-7694DCAE1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175" y="0"/>
            <a:ext cx="5759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6BC14744-BE38-42F9-96AD-7FBB1C5E69CF}"/>
              </a:ext>
            </a:extLst>
          </p:cNvPr>
          <p:cNvSpPr>
            <a:spLocks noGrp="1" noChangeArrowheads="1"/>
          </p:cNvSpPr>
          <p:nvPr>
            <p:ph type="title"/>
          </p:nvPr>
        </p:nvSpPr>
        <p:spPr/>
        <p:txBody>
          <a:bodyPr/>
          <a:lstStyle/>
          <a:p>
            <a:r>
              <a:rPr lang="en-GB" altLang="en-US"/>
              <a:t>Bilanțul articular („testing-ul” articular)</a:t>
            </a:r>
          </a:p>
        </p:txBody>
      </p:sp>
      <p:sp>
        <p:nvSpPr>
          <p:cNvPr id="57347" name="Content Placeholder 2">
            <a:extLst>
              <a:ext uri="{FF2B5EF4-FFF2-40B4-BE49-F238E27FC236}">
                <a16:creationId xmlns:a16="http://schemas.microsoft.com/office/drawing/2014/main" id="{E94F67B1-0FD0-40D5-8912-F97957359BBD}"/>
              </a:ext>
            </a:extLst>
          </p:cNvPr>
          <p:cNvSpPr>
            <a:spLocks noGrp="1" noChangeArrowheads="1"/>
          </p:cNvSpPr>
          <p:nvPr>
            <p:ph idx="1"/>
          </p:nvPr>
        </p:nvSpPr>
        <p:spPr/>
        <p:txBody>
          <a:bodyPr/>
          <a:lstStyle/>
          <a:p>
            <a:pPr algn="just"/>
            <a:r>
              <a:rPr lang="en-GB" altLang="en-US"/>
              <a:t>Reprezintă măsurarea amplitudinilor de mișcare într-o articulație, pe toate direcțiile de mișcare. </a:t>
            </a:r>
          </a:p>
          <a:p>
            <a:pPr algn="just"/>
            <a:r>
              <a:rPr lang="en-GB" altLang="en-US"/>
              <a:t>„Testing-ul” articular se referă în mod particular însă la gradele de mobilitate ale articulației, și acestea se pot aprecia direct, subiectiv, (o evaluare destul de aproximativă) sau prin măsurarea unghiului de mișcare cu un goniometru.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12745EC-A523-48F7-A4CE-5D7352E28253}"/>
              </a:ext>
            </a:extLst>
          </p:cNvPr>
          <p:cNvSpPr>
            <a:spLocks noGrp="1" noChangeArrowheads="1"/>
          </p:cNvSpPr>
          <p:nvPr>
            <p:ph type="title"/>
          </p:nvPr>
        </p:nvSpPr>
        <p:spPr>
          <a:xfrm>
            <a:off x="1495425" y="620713"/>
            <a:ext cx="9248775" cy="1143000"/>
          </a:xfrm>
        </p:spPr>
        <p:txBody>
          <a:bodyPr/>
          <a:lstStyle/>
          <a:p>
            <a:r>
              <a:rPr lang="en-GB" altLang="en-US"/>
              <a:t>Reguli generale pentru un testing articular corect</a:t>
            </a:r>
          </a:p>
        </p:txBody>
      </p:sp>
      <p:sp>
        <p:nvSpPr>
          <p:cNvPr id="58371" name="Content Placeholder 2">
            <a:extLst>
              <a:ext uri="{FF2B5EF4-FFF2-40B4-BE49-F238E27FC236}">
                <a16:creationId xmlns:a16="http://schemas.microsoft.com/office/drawing/2014/main" id="{2C8E61AA-E512-46E0-864F-FAAEE1D7987F}"/>
              </a:ext>
            </a:extLst>
          </p:cNvPr>
          <p:cNvSpPr>
            <a:spLocks noGrp="1" noChangeArrowheads="1"/>
          </p:cNvSpPr>
          <p:nvPr>
            <p:ph idx="1"/>
          </p:nvPr>
        </p:nvSpPr>
        <p:spPr/>
        <p:txBody>
          <a:bodyPr/>
          <a:lstStyle/>
          <a:p>
            <a:pPr algn="just"/>
            <a:r>
              <a:rPr lang="en-GB" altLang="en-US" sz="2800"/>
              <a:t>pacientul trebuie să fie relaxat, așezat confortabil și să fie informat asupra procedurii;</a:t>
            </a:r>
          </a:p>
          <a:p>
            <a:pPr algn="just"/>
            <a:r>
              <a:rPr lang="en-GB" altLang="en-US" sz="2800"/>
              <a:t>segmentul care urmează să fie testat trebuie să fie corect așezat pentru obținerea poziției 0°;</a:t>
            </a:r>
          </a:p>
          <a:p>
            <a:pPr algn="just"/>
            <a:r>
              <a:rPr lang="en-GB" altLang="en-US" sz="2800"/>
              <a:t>goniometrul va fi așezat totdeauna pe partea laterală a articulației (cu foarte puține excepții, de exemplu măsurarea supinației);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EFB1EE50-B8E0-42D4-AED2-0C0A6E63AFB8}"/>
              </a:ext>
            </a:extLst>
          </p:cNvPr>
          <p:cNvSpPr>
            <a:spLocks noGrp="1" noChangeArrowheads="1"/>
          </p:cNvSpPr>
          <p:nvPr>
            <p:ph idx="1"/>
          </p:nvPr>
        </p:nvSpPr>
        <p:spPr>
          <a:xfrm>
            <a:off x="1495425" y="727075"/>
            <a:ext cx="9248775" cy="5403850"/>
          </a:xfrm>
        </p:spPr>
        <p:txBody>
          <a:bodyPr/>
          <a:lstStyle/>
          <a:p>
            <a:pPr algn="just"/>
            <a:r>
              <a:rPr lang="en-GB" altLang="en-US" sz="2800"/>
              <a:t>instrumentul trebuie aplicat ușor pentru a nu împiedica mișcarea; </a:t>
            </a:r>
          </a:p>
          <a:p>
            <a:pPr algn="just"/>
            <a:r>
              <a:rPr lang="en-GB" altLang="en-US" sz="2800"/>
              <a:t>brațele goniometrului trebuie poziționate în paralel cu axele longitudinale ale oaselor care formează articulația;</a:t>
            </a:r>
          </a:p>
          <a:p>
            <a:pPr algn="just"/>
            <a:r>
              <a:rPr lang="en-GB" altLang="en-US" sz="2800"/>
              <a:t>amplitudinile mișcărilor articulare efectuate în direcții opuse (de ex. flexia/extensia) se vor măsura fiecare în parte, apoi se va consemna și suma lor (aceasta va reprezenta gradul de mișcare a unei articulații într-un anumit plan);</a:t>
            </a:r>
          </a:p>
          <a:p>
            <a:pPr algn="just"/>
            <a:endParaRPr lang="en-GB" altLang="en-US"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id="{ED05DC39-88C5-4EBE-8615-111BB2B9F364}"/>
              </a:ext>
            </a:extLst>
          </p:cNvPr>
          <p:cNvSpPr>
            <a:spLocks noGrp="1" noChangeArrowheads="1"/>
          </p:cNvSpPr>
          <p:nvPr>
            <p:ph idx="1"/>
          </p:nvPr>
        </p:nvSpPr>
        <p:spPr>
          <a:xfrm>
            <a:off x="1495425" y="188913"/>
            <a:ext cx="9248775" cy="6264275"/>
          </a:xfrm>
        </p:spPr>
        <p:txBody>
          <a:bodyPr/>
          <a:lstStyle/>
          <a:p>
            <a:pPr algn="just"/>
            <a:r>
              <a:rPr lang="en-GB" altLang="en-US" sz="2800"/>
              <a:t>gradul de mobilitate al unei articulații normale este egal cu valoarea unghiului maxim măsurat al acelei mișcări (Atenție! Numai dacă s-a plecat din poziția 0°). Dacă articulația este deja afectată funcțional și mișcarea nu poate porni din poziția zero, atunci gradul de mobilitate al articulației se obține scăzând din valoarea maxim determinată cu goniometrul, valoarea unghiului de la care s-a pornit mișcarea;</a:t>
            </a:r>
          </a:p>
          <a:p>
            <a:pPr algn="just"/>
            <a:r>
              <a:rPr lang="en-GB" altLang="en-US" sz="2800"/>
              <a:t>genunchiul și cotul nu au mișcare de extensie, deoarece poziția de extensie maximă a lor este considerată poziția zero. Se măsoară însă deficitul de extensie care, scăzut din unghiul maxim de flexie pe care îl permite acea articulație, ne dă gradul de mobilitate al genunchiului sau cotului.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Table&#10;&#10;Description automatically generated">
            <a:extLst>
              <a:ext uri="{FF2B5EF4-FFF2-40B4-BE49-F238E27FC236}">
                <a16:creationId xmlns:a16="http://schemas.microsoft.com/office/drawing/2014/main" id="{0677EA95-D4C4-4537-9D8C-B3E62D233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3" y="0"/>
            <a:ext cx="5616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42C1D1BE-995D-419A-9711-CAADF869EEA7}"/>
              </a:ext>
            </a:extLst>
          </p:cNvPr>
          <p:cNvSpPr>
            <a:spLocks noGrp="1" noChangeArrowheads="1"/>
          </p:cNvSpPr>
          <p:nvPr>
            <p:ph type="title"/>
          </p:nvPr>
        </p:nvSpPr>
        <p:spPr/>
        <p:txBody>
          <a:bodyPr/>
          <a:lstStyle/>
          <a:p>
            <a:r>
              <a:rPr lang="en-GB" altLang="en-US"/>
              <a:t>Bilanțul muscular („testing-ul” muscular)</a:t>
            </a:r>
          </a:p>
        </p:txBody>
      </p:sp>
      <p:sp>
        <p:nvSpPr>
          <p:cNvPr id="62467" name="Content Placeholder 2">
            <a:extLst>
              <a:ext uri="{FF2B5EF4-FFF2-40B4-BE49-F238E27FC236}">
                <a16:creationId xmlns:a16="http://schemas.microsoft.com/office/drawing/2014/main" id="{B952D9EC-2E0C-4126-8BEC-717AB6324228}"/>
              </a:ext>
            </a:extLst>
          </p:cNvPr>
          <p:cNvSpPr>
            <a:spLocks noGrp="1" noChangeArrowheads="1"/>
          </p:cNvSpPr>
          <p:nvPr>
            <p:ph idx="1"/>
          </p:nvPr>
        </p:nvSpPr>
        <p:spPr>
          <a:xfrm>
            <a:off x="1495425" y="1981200"/>
            <a:ext cx="9248775" cy="4616450"/>
          </a:xfrm>
        </p:spPr>
        <p:txBody>
          <a:bodyPr/>
          <a:lstStyle/>
          <a:p>
            <a:pPr algn="just"/>
            <a:r>
              <a:rPr lang="en-GB" altLang="en-US" sz="2800"/>
              <a:t>Reprezintă un sistem de tehnici de examen manual pentru evaluarea forței unui mușchi sau a unor grupe musculare.</a:t>
            </a:r>
          </a:p>
          <a:p>
            <a:pPr algn="just"/>
            <a:r>
              <a:rPr lang="en-GB" altLang="en-US" sz="2800"/>
              <a:t>„Testing-ul” muscular este necesar pentru formularea diagnosticului funcțional al unei boli, pentru stabilirea programului de recuperare și, uneori, pentru a indica necesitatea unor intervenții chirurgicale de transpoziție tendo-musculare.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47B95D8F-0B23-4C41-9ED6-13267A1A2782}"/>
              </a:ext>
            </a:extLst>
          </p:cNvPr>
          <p:cNvSpPr>
            <a:spLocks noGrp="1" noChangeArrowheads="1"/>
          </p:cNvSpPr>
          <p:nvPr>
            <p:ph type="title"/>
          </p:nvPr>
        </p:nvSpPr>
        <p:spPr/>
        <p:txBody>
          <a:bodyPr/>
          <a:lstStyle/>
          <a:p>
            <a:r>
              <a:rPr lang="en-GB" altLang="en-US"/>
              <a:t>Reguli generale pentru un testing muscular corect</a:t>
            </a:r>
          </a:p>
        </p:txBody>
      </p:sp>
      <p:sp>
        <p:nvSpPr>
          <p:cNvPr id="3" name="Content Placeholder 2">
            <a:extLst>
              <a:ext uri="{FF2B5EF4-FFF2-40B4-BE49-F238E27FC236}">
                <a16:creationId xmlns:a16="http://schemas.microsoft.com/office/drawing/2014/main" id="{8F0A0198-B619-408C-82F8-2FEF75C683A9}"/>
              </a:ext>
            </a:extLst>
          </p:cNvPr>
          <p:cNvSpPr>
            <a:spLocks noGrp="1"/>
          </p:cNvSpPr>
          <p:nvPr>
            <p:ph idx="1"/>
          </p:nvPr>
        </p:nvSpPr>
        <p:spPr>
          <a:xfrm>
            <a:off x="1495425" y="2708275"/>
            <a:ext cx="9248775" cy="2952750"/>
          </a:xfrm>
        </p:spPr>
        <p:txBody>
          <a:bodyPr/>
          <a:lstStyle/>
          <a:p>
            <a:pPr algn="just">
              <a:defRPr/>
            </a:pPr>
            <a:r>
              <a:rPr lang="en-GB" sz="2800"/>
              <a:t>complianța pacientului;</a:t>
            </a:r>
          </a:p>
          <a:p>
            <a:pPr algn="just">
              <a:defRPr/>
            </a:pPr>
            <a:r>
              <a:rPr lang="en-GB" sz="2800"/>
              <a:t>procedeul nu trebuie să obosească;</a:t>
            </a:r>
          </a:p>
          <a:p>
            <a:pPr algn="just">
              <a:defRPr/>
            </a:pPr>
            <a:r>
              <a:rPr lang="en-GB" sz="2800"/>
              <a:t>va fi totdeauna precedat de bilanțul articular;</a:t>
            </a:r>
          </a:p>
          <a:p>
            <a:pPr algn="just">
              <a:defRPr/>
            </a:pPr>
            <a:r>
              <a:rPr lang="en-GB" sz="2800"/>
              <a:t>condiții de confort, relaxare, temperatură ambientală;</a:t>
            </a:r>
          </a:p>
          <a:p>
            <a:pPr algn="just">
              <a:defRPr/>
            </a:pPr>
            <a:r>
              <a:rPr lang="en-GB" sz="2800"/>
              <a:t>retestările să fie făcute de același examinator </a:t>
            </a:r>
          </a:p>
          <a:p>
            <a:pPr marL="0" indent="0">
              <a:buFontTx/>
              <a:buNone/>
              <a:defRPr/>
            </a:pPr>
            <a:endParaRPr lang="en-GB"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E9934C16-06EB-488F-93A3-28519123FC78}"/>
              </a:ext>
            </a:extLst>
          </p:cNvPr>
          <p:cNvSpPr>
            <a:spLocks noGrp="1" noChangeArrowheads="1"/>
          </p:cNvSpPr>
          <p:nvPr>
            <p:ph type="title"/>
          </p:nvPr>
        </p:nvSpPr>
        <p:spPr/>
        <p:txBody>
          <a:bodyPr/>
          <a:lstStyle/>
          <a:p>
            <a:r>
              <a:rPr lang="en-GB" altLang="en-US"/>
              <a:t>Interpretarea „testing-ului” muscular</a:t>
            </a:r>
          </a:p>
        </p:txBody>
      </p:sp>
      <p:sp>
        <p:nvSpPr>
          <p:cNvPr id="64515" name="Content Placeholder 2">
            <a:extLst>
              <a:ext uri="{FF2B5EF4-FFF2-40B4-BE49-F238E27FC236}">
                <a16:creationId xmlns:a16="http://schemas.microsoft.com/office/drawing/2014/main" id="{026633C9-3D79-4B93-8BE7-8DA764FAFD14}"/>
              </a:ext>
            </a:extLst>
          </p:cNvPr>
          <p:cNvSpPr>
            <a:spLocks noGrp="1" noChangeArrowheads="1"/>
          </p:cNvSpPr>
          <p:nvPr>
            <p:ph idx="1"/>
          </p:nvPr>
        </p:nvSpPr>
        <p:spPr/>
        <p:txBody>
          <a:bodyPr/>
          <a:lstStyle/>
          <a:p>
            <a:pPr algn="just"/>
            <a:r>
              <a:rPr lang="en-GB" altLang="en-US" sz="2800"/>
              <a:t>forța 0 - mușchiul nu realizează niciun fel de contracție;</a:t>
            </a:r>
          </a:p>
          <a:p>
            <a:pPr algn="just"/>
            <a:r>
              <a:rPr lang="en-GB" altLang="en-US" sz="2800"/>
              <a:t>forța 1 (schițată) - contracție musculară ușoară, vizibilă sau sesizabilă prin palpare dar incapabilă să deplaseze un segment anatomic;</a:t>
            </a:r>
          </a:p>
          <a:p>
            <a:pPr algn="just"/>
            <a:r>
              <a:rPr lang="en-GB" altLang="en-US" sz="2800"/>
              <a:t>forța 2 (medie) - mușchiul examinat poate mobiliza segmentul asupra căruia acționează pe un plan de alunecare care permite eliminarea gravitației;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5">
            <a:extLst>
              <a:ext uri="{FF2B5EF4-FFF2-40B4-BE49-F238E27FC236}">
                <a16:creationId xmlns:a16="http://schemas.microsoft.com/office/drawing/2014/main" id="{E0F61130-9DD3-4FD0-9EF6-CB2034A3E351}"/>
              </a:ext>
            </a:extLst>
          </p:cNvPr>
          <p:cNvSpPr>
            <a:spLocks noGrp="1" noChangeArrowheads="1"/>
          </p:cNvSpPr>
          <p:nvPr>
            <p:ph type="title"/>
          </p:nvPr>
        </p:nvSpPr>
        <p:spPr>
          <a:xfrm>
            <a:off x="1976438" y="285750"/>
            <a:ext cx="8358187" cy="1143000"/>
          </a:xfrm>
          <a:noFill/>
        </p:spPr>
        <p:txBody>
          <a:bodyPr/>
          <a:lstStyle/>
          <a:p>
            <a:r>
              <a:rPr lang="en-US" altLang="en-US" sz="3600"/>
              <a:t>INDICA</a:t>
            </a:r>
            <a:r>
              <a:rPr lang="ro-RO" altLang="en-US" sz="3600"/>
              <a:t>Ţ</a:t>
            </a:r>
            <a:r>
              <a:rPr lang="en-US" altLang="en-US" sz="3600"/>
              <a:t>IILE CURENTULUI GALVANIC</a:t>
            </a:r>
          </a:p>
        </p:txBody>
      </p:sp>
      <p:sp>
        <p:nvSpPr>
          <p:cNvPr id="10243" name="Rectangle 26">
            <a:extLst>
              <a:ext uri="{FF2B5EF4-FFF2-40B4-BE49-F238E27FC236}">
                <a16:creationId xmlns:a16="http://schemas.microsoft.com/office/drawing/2014/main" id="{BDC8DC52-984F-4DDA-838C-D1B45F392B16}"/>
              </a:ext>
            </a:extLst>
          </p:cNvPr>
          <p:cNvSpPr>
            <a:spLocks noGrp="1" noChangeArrowheads="1"/>
          </p:cNvSpPr>
          <p:nvPr>
            <p:ph type="body" idx="1"/>
          </p:nvPr>
        </p:nvSpPr>
        <p:spPr>
          <a:xfrm>
            <a:off x="358775" y="1671638"/>
            <a:ext cx="11593513" cy="4781550"/>
          </a:xfrm>
          <a:noFill/>
        </p:spPr>
        <p:txBody>
          <a:bodyPr/>
          <a:lstStyle/>
          <a:p>
            <a:pPr algn="just">
              <a:lnSpc>
                <a:spcPct val="120000"/>
              </a:lnSpc>
            </a:pPr>
            <a:r>
              <a:rPr lang="en-US" altLang="en-US" sz="2000"/>
              <a:t>boli reumatismale degenerative;</a:t>
            </a:r>
          </a:p>
          <a:p>
            <a:pPr algn="just">
              <a:lnSpc>
                <a:spcPct val="120000"/>
              </a:lnSpc>
            </a:pPr>
            <a:r>
              <a:rPr lang="en-US" altLang="en-US" sz="2000"/>
              <a:t>boli reumatismale inflamatorii în perioada subacută sau între puseele inflamatorii;</a:t>
            </a:r>
          </a:p>
          <a:p>
            <a:pPr algn="just">
              <a:lnSpc>
                <a:spcPct val="120000"/>
              </a:lnSpc>
            </a:pPr>
            <a:r>
              <a:rPr lang="pt-BR" altLang="en-US" sz="2000"/>
              <a:t>reumatismul abarticular - periartrită/epicondilite/tendinite/bursite;</a:t>
            </a:r>
          </a:p>
          <a:p>
            <a:pPr algn="just">
              <a:lnSpc>
                <a:spcPct val="120000"/>
              </a:lnSpc>
            </a:pPr>
            <a:r>
              <a:rPr lang="pt-BR" altLang="en-US" sz="2000"/>
              <a:t>sechelele posttraumatice – edeme locale/hematoame/ algoneurodistrofii/redori articulare postimobilizări;</a:t>
            </a:r>
          </a:p>
          <a:p>
            <a:pPr algn="just">
              <a:lnSpc>
                <a:spcPct val="120000"/>
              </a:lnSpc>
            </a:pPr>
            <a:r>
              <a:rPr lang="pt-BR" altLang="en-US" sz="2000"/>
              <a:t>patologia sistemului nervos – nevralgii (sciatic, plex cervico-brahial, intercostale, trigeminale, dentare, occipitale);</a:t>
            </a:r>
          </a:p>
          <a:p>
            <a:pPr algn="just">
              <a:lnSpc>
                <a:spcPct val="120000"/>
              </a:lnSpc>
            </a:pPr>
            <a:r>
              <a:rPr lang="pt-BR" altLang="en-US" sz="2000"/>
              <a:t>sindromul de neuron motor periferic cu pareze de membre, pareze faciale sau sfincteriene;</a:t>
            </a:r>
          </a:p>
          <a:p>
            <a:pPr algn="just">
              <a:lnSpc>
                <a:spcPct val="120000"/>
              </a:lnSpc>
            </a:pPr>
            <a:r>
              <a:rPr lang="pt-BR" altLang="en-US" sz="2000"/>
              <a:t>sindromul de neuron motor central – hemipareză/tetrapareză/parapareză;</a:t>
            </a:r>
          </a:p>
          <a:p>
            <a:pPr algn="just">
              <a:lnSpc>
                <a:spcPct val="120000"/>
              </a:lnSpc>
            </a:pPr>
            <a:r>
              <a:rPr lang="pt-BR" altLang="en-US" sz="2000"/>
              <a:t>crioparestezii funcționale ale segmentelor periferice;</a:t>
            </a:r>
          </a:p>
          <a:p>
            <a:pPr algn="just">
              <a:lnSpc>
                <a:spcPct val="120000"/>
              </a:lnSpc>
            </a:pPr>
            <a:r>
              <a:rPr lang="pt-BR" altLang="en-US" sz="2000"/>
              <a:t>afecțiuni dermatologice – acnee, cicatrici cheloide, ulcere tegumentare atone.</a:t>
            </a:r>
          </a:p>
          <a:p>
            <a:pPr algn="just">
              <a:lnSpc>
                <a:spcPct val="120000"/>
              </a:lnSpc>
            </a:pPr>
            <a:endParaRPr lang="en-US" altLang="en-US" sz="2000"/>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a:extLst>
              <a:ext uri="{FF2B5EF4-FFF2-40B4-BE49-F238E27FC236}">
                <a16:creationId xmlns:a16="http://schemas.microsoft.com/office/drawing/2014/main" id="{9ABED28F-2BF7-4F76-AC10-BC1A1B1ECE8D}"/>
              </a:ext>
            </a:extLst>
          </p:cNvPr>
          <p:cNvSpPr>
            <a:spLocks noGrp="1" noChangeArrowheads="1"/>
          </p:cNvSpPr>
          <p:nvPr>
            <p:ph idx="1"/>
          </p:nvPr>
        </p:nvSpPr>
        <p:spPr>
          <a:xfrm>
            <a:off x="1495425" y="836613"/>
            <a:ext cx="9248775" cy="5259387"/>
          </a:xfrm>
        </p:spPr>
        <p:txBody>
          <a:bodyPr/>
          <a:lstStyle/>
          <a:p>
            <a:pPr algn="just"/>
            <a:r>
              <a:rPr lang="en-GB" altLang="en-US" sz="2800"/>
              <a:t>forța 3 (acceptabilă) - mușchiul poate mobiliza complet segmentul, chiar și împotriva gravitației. Forța 3 este considerată ,,acceptabilă” deoarece asigură o capacitate funcțională minimă pentru membrele superioare. Pentru membrele inferioare care suportă greutatea corpului și asigură mersul este necesară o forță superioară valorii 3;</a:t>
            </a:r>
          </a:p>
          <a:p>
            <a:pPr algn="just"/>
            <a:r>
              <a:rPr lang="en-GB" altLang="en-US" sz="2800"/>
              <a:t>forța 4 (bună) - reprezintă capacitatea mușchiului de a deplasa antigravitațional complet segmentul asupra căruia acționează și împotriva unei rezistențe medii, opuse în treimea distală a segmentului deplasat;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a:extLst>
              <a:ext uri="{FF2B5EF4-FFF2-40B4-BE49-F238E27FC236}">
                <a16:creationId xmlns:a16="http://schemas.microsoft.com/office/drawing/2014/main" id="{D06FC74E-DC3D-45E9-A11E-0E0C4E9EA7BA}"/>
              </a:ext>
            </a:extLst>
          </p:cNvPr>
          <p:cNvSpPr>
            <a:spLocks noGrp="1" noChangeArrowheads="1"/>
          </p:cNvSpPr>
          <p:nvPr>
            <p:ph idx="1"/>
          </p:nvPr>
        </p:nvSpPr>
        <p:spPr>
          <a:xfrm>
            <a:off x="1495425" y="1412875"/>
            <a:ext cx="9248775" cy="4464050"/>
          </a:xfrm>
        </p:spPr>
        <p:txBody>
          <a:bodyPr/>
          <a:lstStyle/>
          <a:p>
            <a:pPr algn="just"/>
            <a:r>
              <a:rPr lang="en-GB" altLang="en-US"/>
              <a:t>forța 5 (normală) - mușchiul poate executa mișcarea pe toată amplitudinea, contra unei rezistențe opuse de kinetoterapeut, egală cu valoarea forței normale.</a:t>
            </a:r>
          </a:p>
          <a:p>
            <a:pPr algn="just"/>
            <a:r>
              <a:rPr lang="en-GB" altLang="en-US"/>
              <a:t>La această scală de cotare a forței musculare, se obișnuiește în practica curentă să se adauge la cifra cotației și semnele (+) sau (-) pentru o mai fină departajare a forței musculare.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0743D2E3-8F8D-4C12-B305-9E861F0AFCA3}"/>
              </a:ext>
            </a:extLst>
          </p:cNvPr>
          <p:cNvSpPr>
            <a:spLocks noGrp="1" noChangeArrowheads="1"/>
          </p:cNvSpPr>
          <p:nvPr>
            <p:ph type="title"/>
          </p:nvPr>
        </p:nvSpPr>
        <p:spPr/>
        <p:txBody>
          <a:bodyPr/>
          <a:lstStyle/>
          <a:p>
            <a:r>
              <a:rPr lang="en-GB" altLang="en-US"/>
              <a:t>Tehnici de kinetoterapie -Tehnici kinetice statice</a:t>
            </a:r>
          </a:p>
        </p:txBody>
      </p:sp>
      <p:sp>
        <p:nvSpPr>
          <p:cNvPr id="67587" name="Content Placeholder 2">
            <a:extLst>
              <a:ext uri="{FF2B5EF4-FFF2-40B4-BE49-F238E27FC236}">
                <a16:creationId xmlns:a16="http://schemas.microsoft.com/office/drawing/2014/main" id="{3D00C58B-0125-4E6A-B954-74CE3621DCFF}"/>
              </a:ext>
            </a:extLst>
          </p:cNvPr>
          <p:cNvSpPr>
            <a:spLocks noGrp="1" noChangeArrowheads="1"/>
          </p:cNvSpPr>
          <p:nvPr>
            <p:ph idx="1"/>
          </p:nvPr>
        </p:nvSpPr>
        <p:spPr/>
        <p:txBody>
          <a:bodyPr/>
          <a:lstStyle/>
          <a:p>
            <a:pPr algn="just"/>
            <a:r>
              <a:rPr lang="en-GB" altLang="en-US"/>
              <a:t>Contracția izometrică - în care lungimea fibrei musculare rămâne constantă, în timp ce tensiunea de la nivelul mușchiului atinge valori maxime.</a:t>
            </a:r>
          </a:p>
          <a:p>
            <a:pPr algn="just"/>
            <a:r>
              <a:rPr lang="en-GB" altLang="en-US"/>
              <a:t>Relaxarea musculară - </a:t>
            </a:r>
            <a:r>
              <a:rPr lang="it-IT" altLang="en-US"/>
              <a:t>scăderea tensiunii de contracție suplimentare dintr-un mușchi și revenirea la starea fiziologică. </a:t>
            </a:r>
            <a:endParaRPr lang="en-GB"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C240F0DC-77BE-465D-A380-C18F79DA1A22}"/>
              </a:ext>
            </a:extLst>
          </p:cNvPr>
          <p:cNvSpPr>
            <a:spLocks noGrp="1" noChangeArrowheads="1"/>
          </p:cNvSpPr>
          <p:nvPr>
            <p:ph type="title"/>
          </p:nvPr>
        </p:nvSpPr>
        <p:spPr/>
        <p:txBody>
          <a:bodyPr/>
          <a:lstStyle/>
          <a:p>
            <a:r>
              <a:rPr lang="en-GB" altLang="en-US"/>
              <a:t>Tehnici de kinetoterapie -Tehnici kinetice dinamice</a:t>
            </a:r>
          </a:p>
        </p:txBody>
      </p:sp>
      <p:sp>
        <p:nvSpPr>
          <p:cNvPr id="3" name="Content Placeholder 2">
            <a:extLst>
              <a:ext uri="{FF2B5EF4-FFF2-40B4-BE49-F238E27FC236}">
                <a16:creationId xmlns:a16="http://schemas.microsoft.com/office/drawing/2014/main" id="{B30C344D-C83A-4EFA-8F6E-86EA13163FFD}"/>
              </a:ext>
            </a:extLst>
          </p:cNvPr>
          <p:cNvSpPr>
            <a:spLocks noGrp="1"/>
          </p:cNvSpPr>
          <p:nvPr>
            <p:ph idx="1"/>
          </p:nvPr>
        </p:nvSpPr>
        <p:spPr>
          <a:xfrm>
            <a:off x="1495425" y="1844675"/>
            <a:ext cx="9248775" cy="4897438"/>
          </a:xfrm>
        </p:spPr>
        <p:txBody>
          <a:bodyPr/>
          <a:lstStyle/>
          <a:p>
            <a:pPr algn="just">
              <a:defRPr/>
            </a:pPr>
            <a:r>
              <a:rPr lang="en-GB" sz="2800"/>
              <a:t>Mobilizarea pasivă reprezintă punerea în mișcare de către kinetoterapeut a unuia sau mai multor mușchi, segmente sau articulații ale bolnavului</a:t>
            </a:r>
          </a:p>
          <a:p>
            <a:pPr algn="just">
              <a:defRPr/>
            </a:pPr>
            <a:r>
              <a:rPr lang="en-GB" sz="2800"/>
              <a:t>Tehnici de mobilizări pasive:</a:t>
            </a:r>
          </a:p>
          <a:p>
            <a:pPr marL="514350" indent="-514350" algn="just">
              <a:buFontTx/>
              <a:buAutoNum type="arabicPeriod"/>
              <a:defRPr/>
            </a:pPr>
            <a:r>
              <a:rPr lang="en-GB" sz="2800"/>
              <a:t>Tracțiunile</a:t>
            </a:r>
          </a:p>
          <a:p>
            <a:pPr marL="514350" indent="-514350" algn="just">
              <a:buFontTx/>
              <a:buAutoNum type="arabicPeriod"/>
              <a:defRPr/>
            </a:pPr>
            <a:r>
              <a:rPr lang="en-GB" sz="2800"/>
              <a:t>Mobilizarea forțată sub anestezie</a:t>
            </a:r>
          </a:p>
          <a:p>
            <a:pPr marL="514350" indent="-514350" algn="just">
              <a:buFontTx/>
              <a:buAutoNum type="arabicPeriod"/>
              <a:defRPr/>
            </a:pPr>
            <a:r>
              <a:rPr lang="en-GB" sz="2800"/>
              <a:t>Mobilizarea pasivă pură asistată</a:t>
            </a:r>
          </a:p>
          <a:p>
            <a:pPr marL="514350" indent="-514350" algn="just">
              <a:buFontTx/>
              <a:buAutoNum type="arabicPeriod"/>
              <a:defRPr/>
            </a:pPr>
            <a:r>
              <a:rPr lang="en-GB" sz="2800"/>
              <a:t>Mobilizarea autopasivă</a:t>
            </a:r>
          </a:p>
          <a:p>
            <a:pPr marL="514350" indent="-514350" algn="just">
              <a:buFontTx/>
              <a:buAutoNum type="arabicPeriod"/>
              <a:defRPr/>
            </a:pPr>
            <a:r>
              <a:rPr lang="en-GB" sz="2800"/>
              <a:t>Mobilizarea pasiv-active</a:t>
            </a:r>
          </a:p>
          <a:p>
            <a:pPr marL="514350" indent="-514350" algn="just">
              <a:buFontTx/>
              <a:buAutoNum type="arabicPeriod"/>
              <a:defRPr/>
            </a:pPr>
            <a:r>
              <a:rPr lang="en-GB" sz="2800"/>
              <a:t>Manipulările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752B41-739B-485F-AF35-86BF25E05867}"/>
              </a:ext>
            </a:extLst>
          </p:cNvPr>
          <p:cNvSpPr>
            <a:spLocks noGrp="1"/>
          </p:cNvSpPr>
          <p:nvPr>
            <p:ph idx="1"/>
          </p:nvPr>
        </p:nvSpPr>
        <p:spPr>
          <a:xfrm>
            <a:off x="1495425" y="836613"/>
            <a:ext cx="9248775" cy="5259387"/>
          </a:xfrm>
        </p:spPr>
        <p:txBody>
          <a:bodyPr/>
          <a:lstStyle/>
          <a:p>
            <a:pPr algn="just">
              <a:defRPr/>
            </a:pPr>
            <a:r>
              <a:rPr lang="en-GB"/>
              <a:t>Mobilizarea activă presupune implicarea contracției musculare proprii pentru mobilizarea unui segment anatomic sau a unei articulații.</a:t>
            </a:r>
          </a:p>
          <a:p>
            <a:pPr algn="just">
              <a:defRPr/>
            </a:pPr>
            <a:r>
              <a:rPr lang="pt-BR"/>
              <a:t>Poate fi reflexă sau voluntară</a:t>
            </a:r>
            <a:r>
              <a:rPr lang="en-GB"/>
              <a:t>;.</a:t>
            </a:r>
          </a:p>
          <a:p>
            <a:pPr algn="just">
              <a:defRPr/>
            </a:pPr>
            <a:r>
              <a:rPr lang="pt-BR"/>
              <a:t>Tehnici de mobilizare activă voluntară:</a:t>
            </a:r>
            <a:endParaRPr lang="en-GB"/>
          </a:p>
          <a:p>
            <a:pPr marL="514350" indent="-514350" algn="just">
              <a:buFontTx/>
              <a:buAutoNum type="arabicPeriod"/>
              <a:defRPr/>
            </a:pPr>
            <a:r>
              <a:rPr lang="en-GB"/>
              <a:t>Mobilizarea liberă</a:t>
            </a:r>
          </a:p>
          <a:p>
            <a:pPr marL="514350" indent="-514350" algn="just">
              <a:buFontTx/>
              <a:buAutoNum type="arabicPeriod"/>
              <a:defRPr/>
            </a:pPr>
            <a:r>
              <a:rPr lang="en-GB"/>
              <a:t>Mobilizarea activ-pasivă</a:t>
            </a:r>
          </a:p>
          <a:p>
            <a:pPr marL="514350" indent="-514350" algn="just">
              <a:buFontTx/>
              <a:buAutoNum type="arabicPeriod"/>
              <a:defRPr/>
            </a:pPr>
            <a:r>
              <a:rPr lang="en-GB"/>
              <a:t>Mobilizarea activă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8329A92-C4D2-4707-98E1-7F7AF47D4B7C}"/>
              </a:ext>
            </a:extLst>
          </p:cNvPr>
          <p:cNvSpPr>
            <a:spLocks noGrp="1" noChangeArrowheads="1"/>
          </p:cNvSpPr>
          <p:nvPr>
            <p:ph type="title"/>
          </p:nvPr>
        </p:nvSpPr>
        <p:spPr/>
        <p:txBody>
          <a:bodyPr/>
          <a:lstStyle/>
          <a:p>
            <a:r>
              <a:rPr lang="it-IT" altLang="en-US"/>
              <a:t>ROLUL MASAJULUI ÎN REABILITAREA MEDICALĂ</a:t>
            </a:r>
            <a:endParaRPr lang="en-GB" altLang="en-US"/>
          </a:p>
        </p:txBody>
      </p:sp>
      <p:sp>
        <p:nvSpPr>
          <p:cNvPr id="70659" name="Content Placeholder 2">
            <a:extLst>
              <a:ext uri="{FF2B5EF4-FFF2-40B4-BE49-F238E27FC236}">
                <a16:creationId xmlns:a16="http://schemas.microsoft.com/office/drawing/2014/main" id="{1D9B13B5-1D29-4645-8C32-6B413B4A59B0}"/>
              </a:ext>
            </a:extLst>
          </p:cNvPr>
          <p:cNvSpPr>
            <a:spLocks noGrp="1" noChangeArrowheads="1"/>
          </p:cNvSpPr>
          <p:nvPr>
            <p:ph idx="1"/>
          </p:nvPr>
        </p:nvSpPr>
        <p:spPr>
          <a:xfrm>
            <a:off x="1495425" y="2781300"/>
            <a:ext cx="9248775" cy="3170238"/>
          </a:xfrm>
        </p:spPr>
        <p:txBody>
          <a:bodyPr/>
          <a:lstStyle/>
          <a:p>
            <a:pPr algn="just"/>
            <a:r>
              <a:rPr lang="en-GB" altLang="en-US"/>
              <a:t>Masajul este definit ca ansamblul de manevre manuale, aplicate sistematic pe o zonă sau pe toată suprafața organismului, într-o anumită succesiune, cu scop terapeutic sau tonifiant.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676FFF48-7C14-4E51-8CBC-7BB0CB550158}"/>
              </a:ext>
            </a:extLst>
          </p:cNvPr>
          <p:cNvSpPr>
            <a:spLocks noGrp="1" noChangeArrowheads="1"/>
          </p:cNvSpPr>
          <p:nvPr>
            <p:ph type="title"/>
          </p:nvPr>
        </p:nvSpPr>
        <p:spPr/>
        <p:txBody>
          <a:bodyPr/>
          <a:lstStyle/>
          <a:p>
            <a:r>
              <a:rPr lang="it-IT" altLang="en-US"/>
              <a:t>Manevrele fundamentale ale masajului clasic</a:t>
            </a:r>
            <a:endParaRPr lang="en-GB" altLang="en-US"/>
          </a:p>
        </p:txBody>
      </p:sp>
      <p:sp>
        <p:nvSpPr>
          <p:cNvPr id="71683" name="Content Placeholder 2">
            <a:extLst>
              <a:ext uri="{FF2B5EF4-FFF2-40B4-BE49-F238E27FC236}">
                <a16:creationId xmlns:a16="http://schemas.microsoft.com/office/drawing/2014/main" id="{1DDB04B4-0FF8-44E3-82C9-77DD00E6A21E}"/>
              </a:ext>
            </a:extLst>
          </p:cNvPr>
          <p:cNvSpPr>
            <a:spLocks noGrp="1" noChangeArrowheads="1"/>
          </p:cNvSpPr>
          <p:nvPr>
            <p:ph idx="1"/>
          </p:nvPr>
        </p:nvSpPr>
        <p:spPr>
          <a:xfrm>
            <a:off x="1495425" y="1981200"/>
            <a:ext cx="9248775" cy="4760913"/>
          </a:xfrm>
        </p:spPr>
        <p:txBody>
          <a:bodyPr/>
          <a:lstStyle/>
          <a:p>
            <a:r>
              <a:rPr lang="en-GB" altLang="en-US" sz="4000"/>
              <a:t>netezirea (efleurajul);</a:t>
            </a:r>
          </a:p>
          <a:p>
            <a:pPr marL="342900" marR="0" lvl="0" indent="-342900" algn="l" defTabSz="914400" rtl="0" eaLnBrk="0" fontAlgn="base" latinLnBrk="0" hangingPunct="0">
              <a:lnSpc>
                <a:spcPct val="100000"/>
              </a:lnSpc>
              <a:spcBef>
                <a:spcPct val="20000"/>
              </a:spcBef>
              <a:spcAft>
                <a:spcPct val="0"/>
              </a:spcAft>
              <a:buClrTx/>
              <a:buSzPct val="100000"/>
              <a:buFontTx/>
              <a:buChar char="•"/>
              <a:tabLst/>
              <a:defRPr/>
            </a:pPr>
            <a:r>
              <a:rPr kumimoji="0" lang="en-GB" altLang="en-US" sz="4000" b="0" i="0" u="none" strike="noStrike" kern="0" cap="none" spc="0" normalizeH="0" baseline="0" noProof="0">
                <a:ln>
                  <a:noFill/>
                </a:ln>
                <a:solidFill>
                  <a:srgbClr val="FCFEB9"/>
                </a:solidFill>
                <a:effectLst/>
                <a:uLnTx/>
                <a:uFillTx/>
                <a:latin typeface="Arial"/>
                <a:ea typeface="+mn-ea"/>
                <a:cs typeface="+mn-cs"/>
              </a:rPr>
              <a:t>frământatul (petrisajul);</a:t>
            </a:r>
          </a:p>
          <a:p>
            <a:r>
              <a:rPr lang="en-GB" altLang="en-US" sz="4000"/>
              <a:t> baterea (tapotamentul); </a:t>
            </a:r>
          </a:p>
          <a:p>
            <a:r>
              <a:rPr lang="en-GB" altLang="en-US" sz="4000"/>
              <a:t>fricțiunea;</a:t>
            </a:r>
          </a:p>
          <a:p>
            <a:r>
              <a:rPr lang="en-GB" altLang="en-US" sz="4000"/>
              <a:t>vibrația.</a:t>
            </a:r>
          </a:p>
          <a:p>
            <a:endParaRPr lang="en-GB" altLang="en-US" sz="4000"/>
          </a:p>
          <a:p>
            <a:endParaRPr lang="en-GB" altLang="en-US" sz="4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9B9B97E2-AB8C-42CC-AADA-91E2F7E99201}"/>
              </a:ext>
            </a:extLst>
          </p:cNvPr>
          <p:cNvSpPr>
            <a:spLocks noGrp="1" noChangeArrowheads="1"/>
          </p:cNvSpPr>
          <p:nvPr>
            <p:ph type="title"/>
          </p:nvPr>
        </p:nvSpPr>
        <p:spPr/>
        <p:txBody>
          <a:bodyPr/>
          <a:lstStyle/>
          <a:p>
            <a:r>
              <a:rPr lang="en-GB" altLang="en-US"/>
              <a:t>Mecanisme generale de acțiune a masajului clasic</a:t>
            </a:r>
          </a:p>
        </p:txBody>
      </p:sp>
      <p:sp>
        <p:nvSpPr>
          <p:cNvPr id="76803" name="Content Placeholder 2">
            <a:extLst>
              <a:ext uri="{FF2B5EF4-FFF2-40B4-BE49-F238E27FC236}">
                <a16:creationId xmlns:a16="http://schemas.microsoft.com/office/drawing/2014/main" id="{4DFF3A34-53A4-40D9-8B1C-AB2E9B64C686}"/>
              </a:ext>
            </a:extLst>
          </p:cNvPr>
          <p:cNvSpPr>
            <a:spLocks noGrp="1" noChangeArrowheads="1"/>
          </p:cNvSpPr>
          <p:nvPr>
            <p:ph idx="1"/>
          </p:nvPr>
        </p:nvSpPr>
        <p:spPr>
          <a:xfrm>
            <a:off x="1495425" y="1989138"/>
            <a:ext cx="9248775" cy="4535487"/>
          </a:xfrm>
        </p:spPr>
        <p:txBody>
          <a:bodyPr/>
          <a:lstStyle/>
          <a:p>
            <a:pPr algn="just"/>
            <a:r>
              <a:rPr lang="en-GB" altLang="en-US" sz="2800"/>
              <a:t>stimularea receptorilor cutanați care declanșează pe cale reflexă efecte locale și sistemice; </a:t>
            </a:r>
          </a:p>
          <a:p>
            <a:pPr algn="just"/>
            <a:r>
              <a:rPr lang="en-GB" altLang="en-US" sz="2800"/>
              <a:t> stimularea receptorilor vasculari cu declanșarea reacțiilor vasomotorii; </a:t>
            </a:r>
          </a:p>
          <a:p>
            <a:pPr algn="just"/>
            <a:r>
              <a:rPr lang="en-GB" altLang="en-US" sz="2800"/>
              <a:t> favorizarea eliberării de metaboliți și substanțe active cu rol vasodilatator; </a:t>
            </a:r>
          </a:p>
          <a:p>
            <a:pPr algn="just"/>
            <a:r>
              <a:rPr lang="en-GB" altLang="en-US" sz="2800"/>
              <a:t> creșterea ratei metabolismului bazal; </a:t>
            </a:r>
          </a:p>
          <a:p>
            <a:pPr algn="just"/>
            <a:r>
              <a:rPr lang="en-GB" altLang="en-US" sz="2800"/>
              <a:t> rol resorbtiv asupra lichidelor interstițiale cu favorizarea drenajului limfatic și remisiunii edemelor.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FEB6ED36-4230-4FEB-90D1-3120613A0E3A}"/>
              </a:ext>
            </a:extLst>
          </p:cNvPr>
          <p:cNvSpPr>
            <a:spLocks noGrp="1" noChangeArrowheads="1"/>
          </p:cNvSpPr>
          <p:nvPr>
            <p:ph type="title"/>
          </p:nvPr>
        </p:nvSpPr>
        <p:spPr/>
        <p:txBody>
          <a:bodyPr/>
          <a:lstStyle/>
          <a:p>
            <a:r>
              <a:rPr lang="it-IT" altLang="en-US"/>
              <a:t>Efectele fiziologice generale ale masajului clasic</a:t>
            </a:r>
            <a:endParaRPr lang="en-GB" altLang="en-US"/>
          </a:p>
        </p:txBody>
      </p:sp>
      <p:sp>
        <p:nvSpPr>
          <p:cNvPr id="77827" name="Content Placeholder 2">
            <a:extLst>
              <a:ext uri="{FF2B5EF4-FFF2-40B4-BE49-F238E27FC236}">
                <a16:creationId xmlns:a16="http://schemas.microsoft.com/office/drawing/2014/main" id="{7A4E4C87-839F-4CE4-96DD-612DC3228F32}"/>
              </a:ext>
            </a:extLst>
          </p:cNvPr>
          <p:cNvSpPr>
            <a:spLocks noGrp="1" noChangeArrowheads="1"/>
          </p:cNvSpPr>
          <p:nvPr>
            <p:ph idx="1"/>
          </p:nvPr>
        </p:nvSpPr>
        <p:spPr>
          <a:xfrm>
            <a:off x="1495425" y="1981200"/>
            <a:ext cx="9248775" cy="4687888"/>
          </a:xfrm>
        </p:spPr>
        <p:txBody>
          <a:bodyPr/>
          <a:lstStyle/>
          <a:p>
            <a:pPr algn="just"/>
            <a:r>
              <a:rPr lang="en-GB" altLang="en-US"/>
              <a:t>efect analgezic, sedative;</a:t>
            </a:r>
          </a:p>
          <a:p>
            <a:pPr algn="just"/>
            <a:r>
              <a:rPr lang="en-GB" altLang="en-US"/>
              <a:t>efect decontracturant;</a:t>
            </a:r>
          </a:p>
          <a:p>
            <a:pPr algn="just"/>
            <a:r>
              <a:rPr lang="en-GB" altLang="en-US"/>
              <a:t>stimularea funcției circulatorii;</a:t>
            </a:r>
          </a:p>
          <a:p>
            <a:pPr algn="just"/>
            <a:r>
              <a:rPr lang="en-GB" altLang="en-US"/>
              <a:t>efect de asuplizare cutanată;</a:t>
            </a:r>
          </a:p>
          <a:p>
            <a:pPr algn="just"/>
            <a:r>
              <a:rPr lang="en-GB" altLang="en-US"/>
              <a:t>efect psihotrop;</a:t>
            </a:r>
          </a:p>
          <a:p>
            <a:pPr algn="just"/>
            <a:r>
              <a:rPr lang="en-GB" altLang="en-US"/>
              <a:t>efect mecanic de combatere a stazei venolimfatice;</a:t>
            </a:r>
          </a:p>
          <a:p>
            <a:pPr algn="just"/>
            <a:r>
              <a:rPr lang="it-IT" altLang="en-US"/>
              <a:t>ameliorează tonusul psihic și starea generală.</a:t>
            </a:r>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8111074-5B52-47AF-9373-6CA31952CAF2}"/>
              </a:ext>
            </a:extLst>
          </p:cNvPr>
          <p:cNvSpPr>
            <a:spLocks noGrp="1" noChangeArrowheads="1"/>
          </p:cNvSpPr>
          <p:nvPr>
            <p:ph type="title"/>
          </p:nvPr>
        </p:nvSpPr>
        <p:spPr/>
        <p:txBody>
          <a:bodyPr/>
          <a:lstStyle/>
          <a:p>
            <a:r>
              <a:rPr lang="ro-RO" altLang="en-US"/>
              <a:t>Băile galvanice</a:t>
            </a:r>
            <a:endParaRPr lang="en-US" altLang="en-US"/>
          </a:p>
        </p:txBody>
      </p:sp>
      <p:sp>
        <p:nvSpPr>
          <p:cNvPr id="12291" name="Content Placeholder 2">
            <a:extLst>
              <a:ext uri="{FF2B5EF4-FFF2-40B4-BE49-F238E27FC236}">
                <a16:creationId xmlns:a16="http://schemas.microsoft.com/office/drawing/2014/main" id="{161F13EC-6E72-432D-A1E8-0577CE635238}"/>
              </a:ext>
            </a:extLst>
          </p:cNvPr>
          <p:cNvSpPr>
            <a:spLocks noGrp="1" noChangeArrowheads="1"/>
          </p:cNvSpPr>
          <p:nvPr>
            <p:ph idx="1"/>
          </p:nvPr>
        </p:nvSpPr>
        <p:spPr>
          <a:xfrm>
            <a:off x="2665413" y="2571750"/>
            <a:ext cx="6908800" cy="3524250"/>
          </a:xfrm>
        </p:spPr>
        <p:txBody>
          <a:bodyPr/>
          <a:lstStyle/>
          <a:p>
            <a:r>
              <a:rPr lang="ro-RO" altLang="en-US" sz="2400"/>
              <a:t>Se aplică pentru tratarea unor regiuni mai întinse sau a întregului corp</a:t>
            </a:r>
          </a:p>
          <a:p>
            <a:r>
              <a:rPr lang="ro-RO" altLang="en-US" sz="2400"/>
              <a:t>Îmbină efectul curentului galvanic cu efectul termic al apei, care devine un mijlocitor între electrozi şi tegument.</a:t>
            </a:r>
            <a:endParaRPr lang="en-US" altLang="en-US" sz="2400"/>
          </a:p>
          <a:p>
            <a:endParaRPr lang="en-US"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FD5B700-FA97-4C27-8550-3A4E51303C0B}"/>
              </a:ext>
            </a:extLst>
          </p:cNvPr>
          <p:cNvSpPr>
            <a:spLocks noGrp="1" noChangeArrowheads="1"/>
          </p:cNvSpPr>
          <p:nvPr>
            <p:ph type="title"/>
          </p:nvPr>
        </p:nvSpPr>
        <p:spPr/>
        <p:txBody>
          <a:bodyPr/>
          <a:lstStyle/>
          <a:p>
            <a:r>
              <a:rPr lang="ro-RO" altLang="en-US"/>
              <a:t>Băile galvanice</a:t>
            </a:r>
            <a:endParaRPr lang="en-US" altLang="en-US"/>
          </a:p>
        </p:txBody>
      </p:sp>
      <p:sp>
        <p:nvSpPr>
          <p:cNvPr id="14339" name="Content Placeholder 2">
            <a:extLst>
              <a:ext uri="{FF2B5EF4-FFF2-40B4-BE49-F238E27FC236}">
                <a16:creationId xmlns:a16="http://schemas.microsoft.com/office/drawing/2014/main" id="{FEECAAFD-C36F-475B-BEB2-007390CA16FA}"/>
              </a:ext>
            </a:extLst>
          </p:cNvPr>
          <p:cNvSpPr>
            <a:spLocks noGrp="1" noChangeArrowheads="1"/>
          </p:cNvSpPr>
          <p:nvPr>
            <p:ph idx="1"/>
          </p:nvPr>
        </p:nvSpPr>
        <p:spPr>
          <a:xfrm>
            <a:off x="1976438" y="1714500"/>
            <a:ext cx="8143875" cy="4381500"/>
          </a:xfrm>
        </p:spPr>
        <p:txBody>
          <a:bodyPr/>
          <a:lstStyle/>
          <a:p>
            <a:pPr algn="just"/>
            <a:r>
              <a:rPr lang="ro-RO" altLang="en-US" sz="2400" b="1"/>
              <a:t>Băile galvanice patru-celulare </a:t>
            </a:r>
          </a:p>
          <a:p>
            <a:pPr lvl="1" algn="just"/>
            <a:r>
              <a:rPr lang="ro-RO" altLang="en-US" sz="2000"/>
              <a:t>folosesc patru vase în care se află apă la 34-38</a:t>
            </a:r>
            <a:r>
              <a:rPr lang="ro-RO" altLang="en-US" sz="2000" baseline="30000"/>
              <a:t>º</a:t>
            </a:r>
            <a:r>
              <a:rPr lang="ro-RO" altLang="en-US" sz="2000"/>
              <a:t> prin care circulă curentul continuu </a:t>
            </a:r>
          </a:p>
          <a:p>
            <a:pPr lvl="1" algn="just"/>
            <a:r>
              <a:rPr lang="ro-RO" altLang="en-US" sz="2000"/>
              <a:t>pacientul poate introduce în aceste vase două, trei sau toate patru membrele.</a:t>
            </a:r>
            <a:endParaRPr lang="en-US" altLang="en-US" sz="2000"/>
          </a:p>
          <a:p>
            <a:pPr lvl="1" algn="just"/>
            <a:r>
              <a:rPr lang="ro-RO" altLang="en-US" sz="2000"/>
              <a:t>se poate folosi fie sensul ascendent, fie descendent al curentului, în funcţie de scopul urmărit.</a:t>
            </a:r>
            <a:endParaRPr lang="en-US" altLang="en-US" sz="2000"/>
          </a:p>
          <a:p>
            <a:pPr lvl="1" algn="just"/>
            <a:r>
              <a:rPr lang="ro-RO" altLang="en-US" sz="2000"/>
              <a:t>se aplică zilnic, având o durată de 20-30 minute.</a:t>
            </a:r>
            <a:endParaRPr lang="en-US" alt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21C9461-041F-4225-A8F8-D8A1E9FEF2CB}"/>
              </a:ext>
            </a:extLst>
          </p:cNvPr>
          <p:cNvSpPr>
            <a:spLocks noGrp="1" noChangeArrowheads="1"/>
          </p:cNvSpPr>
          <p:nvPr>
            <p:ph type="title"/>
          </p:nvPr>
        </p:nvSpPr>
        <p:spPr/>
        <p:txBody>
          <a:bodyPr/>
          <a:lstStyle/>
          <a:p>
            <a:r>
              <a:rPr lang="ro-RO" altLang="en-US"/>
              <a:t>Băile galvanice</a:t>
            </a:r>
            <a:endParaRPr lang="en-US" altLang="en-US"/>
          </a:p>
        </p:txBody>
      </p:sp>
      <p:sp>
        <p:nvSpPr>
          <p:cNvPr id="16387" name="Content Placeholder 2">
            <a:extLst>
              <a:ext uri="{FF2B5EF4-FFF2-40B4-BE49-F238E27FC236}">
                <a16:creationId xmlns:a16="http://schemas.microsoft.com/office/drawing/2014/main" id="{9B024C4A-962A-4A57-8AD7-A79982AE3C56}"/>
              </a:ext>
            </a:extLst>
          </p:cNvPr>
          <p:cNvSpPr>
            <a:spLocks noGrp="1" noChangeArrowheads="1"/>
          </p:cNvSpPr>
          <p:nvPr>
            <p:ph idx="1"/>
          </p:nvPr>
        </p:nvSpPr>
        <p:spPr>
          <a:xfrm>
            <a:off x="1976438" y="1981200"/>
            <a:ext cx="8286750" cy="4533900"/>
          </a:xfrm>
        </p:spPr>
        <p:txBody>
          <a:bodyPr/>
          <a:lstStyle/>
          <a:p>
            <a:r>
              <a:rPr lang="ro-RO" altLang="en-US" sz="2400" b="1"/>
              <a:t>Baia Stanger</a:t>
            </a:r>
            <a:r>
              <a:rPr lang="ro-RO" altLang="en-US" sz="2400"/>
              <a:t> </a:t>
            </a:r>
          </a:p>
          <a:p>
            <a:pPr lvl="1"/>
            <a:r>
              <a:rPr lang="ro-RO" altLang="en-US" sz="2000"/>
              <a:t>o cadă izolată cu material plastic în care se află opt electrozi fixaţi pe pereţi</a:t>
            </a:r>
          </a:p>
          <a:p>
            <a:pPr lvl="1"/>
            <a:r>
              <a:rPr lang="ro-RO" altLang="en-US" sz="2000"/>
              <a:t>curentul galvanic circulă între aceşti electrozi: ascendent, descendent, transversal, în diagonală.</a:t>
            </a:r>
            <a:endParaRPr lang="en-US" altLang="en-US" sz="2000"/>
          </a:p>
          <a:p>
            <a:pPr lvl="1"/>
            <a:r>
              <a:rPr lang="ro-RO" altLang="en-US" sz="2000"/>
              <a:t>Apa are temperatura de 3</a:t>
            </a:r>
            <a:r>
              <a:rPr lang="en-GB" altLang="en-US" sz="2000"/>
              <a:t>2</a:t>
            </a:r>
            <a:r>
              <a:rPr lang="ro-RO" altLang="en-US" sz="2000"/>
              <a:t>-3</a:t>
            </a:r>
            <a:r>
              <a:rPr lang="en-GB" altLang="en-US" sz="2000"/>
              <a:t>9</a:t>
            </a:r>
            <a:r>
              <a:rPr lang="ro-RO" altLang="en-US" sz="2000" baseline="30000"/>
              <a:t>º</a:t>
            </a:r>
          </a:p>
          <a:p>
            <a:pPr lvl="1"/>
            <a:r>
              <a:rPr lang="ro-RO" altLang="en-US" sz="2000"/>
              <a:t>durata tratamentului:15-30 minute</a:t>
            </a:r>
          </a:p>
          <a:p>
            <a:pPr lvl="1"/>
            <a:r>
              <a:rPr lang="ro-RO" altLang="en-US" sz="2000"/>
              <a:t>6-</a:t>
            </a:r>
            <a:r>
              <a:rPr lang="en-GB" altLang="en-US" sz="2000"/>
              <a:t>10</a:t>
            </a:r>
            <a:r>
              <a:rPr lang="ro-RO" altLang="en-US" sz="2000"/>
              <a:t> şedinţe la trei zile.</a:t>
            </a:r>
            <a:endParaRPr lang="en-US" altLang="en-US" sz="2000"/>
          </a:p>
          <a:p>
            <a:pPr lvl="1"/>
            <a:r>
              <a:rPr lang="ro-RO" altLang="en-US" sz="2000"/>
              <a:t>Contraindicaţii: leziuni şi afecţiuni cutanate.</a:t>
            </a:r>
            <a:endParaRPr lang="en-US" altLang="en-US" sz="2000"/>
          </a:p>
          <a:p>
            <a:endParaRPr lang="en-US"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17D6E3C-7202-4814-B080-D697CB71A73A}"/>
              </a:ext>
            </a:extLst>
          </p:cNvPr>
          <p:cNvSpPr>
            <a:spLocks noGrp="1" noChangeArrowheads="1"/>
          </p:cNvSpPr>
          <p:nvPr>
            <p:ph type="title"/>
          </p:nvPr>
        </p:nvSpPr>
        <p:spPr/>
        <p:txBody>
          <a:bodyPr/>
          <a:lstStyle/>
          <a:p>
            <a:r>
              <a:rPr lang="ro-RO" altLang="en-US" sz="4000"/>
              <a:t>IONOGALVANIZAREA</a:t>
            </a:r>
            <a:endParaRPr lang="en-US" altLang="en-US" sz="4000"/>
          </a:p>
        </p:txBody>
      </p:sp>
      <p:sp>
        <p:nvSpPr>
          <p:cNvPr id="18435" name="Rectangle 3">
            <a:extLst>
              <a:ext uri="{FF2B5EF4-FFF2-40B4-BE49-F238E27FC236}">
                <a16:creationId xmlns:a16="http://schemas.microsoft.com/office/drawing/2014/main" id="{D95948BB-864F-466C-BAE9-A9B893D4927D}"/>
              </a:ext>
            </a:extLst>
          </p:cNvPr>
          <p:cNvSpPr>
            <a:spLocks noGrp="1" noChangeArrowheads="1"/>
          </p:cNvSpPr>
          <p:nvPr>
            <p:ph type="body" idx="1"/>
          </p:nvPr>
        </p:nvSpPr>
        <p:spPr>
          <a:xfrm>
            <a:off x="2055813" y="1989138"/>
            <a:ext cx="8128000" cy="4543425"/>
          </a:xfrm>
        </p:spPr>
        <p:txBody>
          <a:bodyPr/>
          <a:lstStyle/>
          <a:p>
            <a:pPr algn="just"/>
            <a:r>
              <a:rPr lang="ro-RO" altLang="en-US" sz="2400"/>
              <a:t>Definiţie:</a:t>
            </a:r>
          </a:p>
          <a:p>
            <a:pPr lvl="1" algn="just"/>
            <a:r>
              <a:rPr lang="ro-RO" altLang="en-US" sz="2000"/>
              <a:t>metodă de introducere a unor substanţe medicamentoase prin tegument cu ajutorul curentului galvanic</a:t>
            </a:r>
          </a:p>
          <a:p>
            <a:pPr algn="just"/>
            <a:r>
              <a:rPr lang="ro-RO" altLang="en-US" sz="2400"/>
              <a:t>Metodologie: </a:t>
            </a:r>
          </a:p>
          <a:p>
            <a:pPr lvl="1" algn="just"/>
            <a:r>
              <a:rPr lang="ro-RO" altLang="en-US" sz="2000"/>
              <a:t>învelişul hidrofil al electrozilor se îmbibă în soluţii electrolitice care disociază în câmpul electric, pătrunderea ionilor activi terapeutic făcându-se la nivelul foliculilor piloşi şi glandelor sudoripare.</a:t>
            </a:r>
          </a:p>
          <a:p>
            <a:pPr lvl="1" algn="just"/>
            <a:r>
              <a:rPr lang="ro-RO" altLang="en-US" sz="2000"/>
              <a:t>profunzimea pătrunderii are ca limită corionul, unde se realizează depozite de substanţă activă care se va resorbi în circulaţie.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2558CFF-70F8-438D-A6DA-90C6D7D4FB01}"/>
              </a:ext>
            </a:extLst>
          </p:cNvPr>
          <p:cNvSpPr>
            <a:spLocks noGrp="1" noChangeArrowheads="1"/>
          </p:cNvSpPr>
          <p:nvPr>
            <p:ph type="title"/>
          </p:nvPr>
        </p:nvSpPr>
        <p:spPr/>
        <p:txBody>
          <a:bodyPr/>
          <a:lstStyle/>
          <a:p>
            <a:r>
              <a:rPr lang="ro-RO" altLang="en-US" sz="4000"/>
              <a:t>IONOGALVANIZAREA</a:t>
            </a:r>
            <a:endParaRPr lang="en-US" altLang="en-US" sz="4000"/>
          </a:p>
        </p:txBody>
      </p:sp>
      <p:sp>
        <p:nvSpPr>
          <p:cNvPr id="20483" name="Rectangle 3">
            <a:extLst>
              <a:ext uri="{FF2B5EF4-FFF2-40B4-BE49-F238E27FC236}">
                <a16:creationId xmlns:a16="http://schemas.microsoft.com/office/drawing/2014/main" id="{17F26D6F-0557-47DE-BC80-276D508B16D6}"/>
              </a:ext>
            </a:extLst>
          </p:cNvPr>
          <p:cNvSpPr>
            <a:spLocks noGrp="1" noChangeArrowheads="1"/>
          </p:cNvSpPr>
          <p:nvPr>
            <p:ph type="body" idx="1"/>
          </p:nvPr>
        </p:nvSpPr>
        <p:spPr>
          <a:xfrm>
            <a:off x="2406650" y="1981200"/>
            <a:ext cx="7489825" cy="4543425"/>
          </a:xfrm>
        </p:spPr>
        <p:txBody>
          <a:bodyPr/>
          <a:lstStyle/>
          <a:p>
            <a:pPr algn="just">
              <a:lnSpc>
                <a:spcPct val="90000"/>
              </a:lnSpc>
            </a:pPr>
            <a:r>
              <a:rPr lang="ro-RO" altLang="en-US" sz="2400"/>
              <a:t>Exemple de substanţe folosite:</a:t>
            </a:r>
            <a:r>
              <a:rPr lang="en-GB" altLang="en-US" sz="2400"/>
              <a:t> K, Ca, Li, Mg, Zn, I, acidul salicilic, acidul ascorbic</a:t>
            </a:r>
            <a:r>
              <a:rPr lang="ro-RO" altLang="en-US" sz="2400"/>
              <a:t>.</a:t>
            </a:r>
          </a:p>
          <a:p>
            <a:pPr algn="just">
              <a:lnSpc>
                <a:spcPct val="90000"/>
              </a:lnSpc>
            </a:pPr>
            <a:r>
              <a:rPr lang="ro-RO" altLang="en-US" sz="2400"/>
              <a:t>Avantaje:</a:t>
            </a:r>
          </a:p>
          <a:p>
            <a:pPr lvl="1" algn="just">
              <a:lnSpc>
                <a:spcPct val="90000"/>
              </a:lnSpc>
            </a:pPr>
            <a:r>
              <a:rPr lang="ro-RO" altLang="en-US" sz="2000"/>
              <a:t>se pot introduce doze relativ mari, folosind cantităţi mici de medicament;</a:t>
            </a:r>
          </a:p>
          <a:p>
            <a:pPr lvl="1" algn="just">
              <a:lnSpc>
                <a:spcPct val="90000"/>
              </a:lnSpc>
            </a:pPr>
            <a:r>
              <a:rPr lang="ro-RO" altLang="en-US" sz="2000"/>
              <a:t>în regiunea tratată se realizează o repartiţie egală a substanţei introduse;</a:t>
            </a:r>
          </a:p>
          <a:p>
            <a:pPr lvl="1" algn="just">
              <a:lnSpc>
                <a:spcPct val="90000"/>
              </a:lnSpc>
            </a:pPr>
            <a:r>
              <a:rPr lang="ro-RO" altLang="en-US" sz="2000"/>
              <a:t>posibilitatea delimitării precise a suprafeţei de tratat;</a:t>
            </a:r>
          </a:p>
          <a:p>
            <a:pPr lvl="1" algn="just">
              <a:lnSpc>
                <a:spcPct val="90000"/>
              </a:lnSpc>
            </a:pPr>
            <a:r>
              <a:rPr lang="ro-RO" altLang="en-US" sz="2000"/>
              <a:t>sunt asigurate condiţiile unei asepsii perfecte (nu pătrund bacteriile).</a:t>
            </a:r>
            <a:r>
              <a:rPr lang="en-US" altLang="en-US" sz="2000"/>
              <a:t> </a:t>
            </a:r>
          </a:p>
        </p:txBody>
      </p:sp>
    </p:spTree>
  </p:cSld>
  <p:clrMapOvr>
    <a:masterClrMapping/>
  </p:clrMapOvr>
</p:sld>
</file>

<file path=ppt/theme/theme1.xml><?xml version="1.0" encoding="utf-8"?>
<a:theme xmlns:a="http://schemas.openxmlformats.org/drawingml/2006/main" name="elecdia">
  <a:themeElements>
    <a:clrScheme name="">
      <a:dk1>
        <a:srgbClr val="919191"/>
      </a:dk1>
      <a:lt1>
        <a:srgbClr val="FCFEB9"/>
      </a:lt1>
      <a:dk2>
        <a:srgbClr val="790015"/>
      </a:dk2>
      <a:lt2>
        <a:srgbClr val="FE9B03"/>
      </a:lt2>
      <a:accent1>
        <a:srgbClr val="618FFD"/>
      </a:accent1>
      <a:accent2>
        <a:srgbClr val="00AE00"/>
      </a:accent2>
      <a:accent3>
        <a:srgbClr val="BEAAAA"/>
      </a:accent3>
      <a:accent4>
        <a:srgbClr val="D7D99E"/>
      </a:accent4>
      <a:accent5>
        <a:srgbClr val="B7C6FE"/>
      </a:accent5>
      <a:accent6>
        <a:srgbClr val="009D00"/>
      </a:accent6>
      <a:hlink>
        <a:srgbClr val="FC0128"/>
      </a:hlink>
      <a:folHlink>
        <a:srgbClr val="CECECE"/>
      </a:folHlink>
    </a:clrScheme>
    <a:fontScheme name="elecd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lecdi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lecdi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lecdi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lecdi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lecdi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lecdi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lecdi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elecdia</Template>
  <TotalTime>394</TotalTime>
  <Pages>22</Pages>
  <Words>2728</Words>
  <Application>Microsoft Office PowerPoint</Application>
  <PresentationFormat>Custom</PresentationFormat>
  <Paragraphs>288</Paragraphs>
  <Slides>48</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3" baseType="lpstr">
      <vt:lpstr>Arial</vt:lpstr>
      <vt:lpstr>Times New Roman</vt:lpstr>
      <vt:lpstr>Wingdings</vt:lpstr>
      <vt:lpstr>elecdia</vt:lpstr>
      <vt:lpstr>Chart</vt:lpstr>
      <vt:lpstr>ELECTROTERAPIE </vt:lpstr>
      <vt:lpstr>CURENTUL GALVANIC:</vt:lpstr>
      <vt:lpstr>EFECTELE CURENTULUI GALVANIC</vt:lpstr>
      <vt:lpstr>INDICAŢIILE CURENTULUI GALVANIC</vt:lpstr>
      <vt:lpstr>Băile galvanice</vt:lpstr>
      <vt:lpstr>Băile galvanice</vt:lpstr>
      <vt:lpstr>Băile galvanice</vt:lpstr>
      <vt:lpstr>IONOGALVANIZAREA</vt:lpstr>
      <vt:lpstr>IONOGALVANIZAREA</vt:lpstr>
      <vt:lpstr>CURENŢII DIADINAMICI</vt:lpstr>
      <vt:lpstr>CDD - forme</vt:lpstr>
      <vt:lpstr>CDD - forme</vt:lpstr>
      <vt:lpstr>CDD - forme</vt:lpstr>
      <vt:lpstr>CDD - APLICARE</vt:lpstr>
      <vt:lpstr>CDD - INDICAŢII</vt:lpstr>
      <vt:lpstr>CURENŢII DE MEDIE FRECVENŢĂ </vt:lpstr>
      <vt:lpstr>PowerPoint Presentation</vt:lpstr>
      <vt:lpstr>CURENŢII DE ÎNALTĂ FRECVENŢĂ - definiţie -</vt:lpstr>
      <vt:lpstr>CURENŢII DE ÎNALTĂ FRECVENŢĂ - proprietăţi fiziologice -</vt:lpstr>
      <vt:lpstr>PowerPoint Presentation</vt:lpstr>
      <vt:lpstr>UNDELE SCURTE</vt:lpstr>
      <vt:lpstr>Proprietățile fiziologice ale undelor scurte</vt:lpstr>
      <vt:lpstr>ULTRASUNETELE</vt:lpstr>
      <vt:lpstr>PowerPoint Presentation</vt:lpstr>
      <vt:lpstr>ULTRASUNETUL - indicaţii -</vt:lpstr>
      <vt:lpstr>PowerPoint Presentation</vt:lpstr>
      <vt:lpstr>PRINCIPII ALE KINETOTERAPIEI ÎN REABILITAREA MEDICALĂ</vt:lpstr>
      <vt:lpstr>Principalele tipuri de mișcări ale corpului </vt:lpstr>
      <vt:lpstr>PowerPoint Presentation</vt:lpstr>
      <vt:lpstr>PowerPoint Presentation</vt:lpstr>
      <vt:lpstr>PowerPoint Presentation</vt:lpstr>
      <vt:lpstr>Bilanțul articular („testing-ul” articular)</vt:lpstr>
      <vt:lpstr>Reguli generale pentru un testing articular corect</vt:lpstr>
      <vt:lpstr>PowerPoint Presentation</vt:lpstr>
      <vt:lpstr>PowerPoint Presentation</vt:lpstr>
      <vt:lpstr>PowerPoint Presentation</vt:lpstr>
      <vt:lpstr>Bilanțul muscular („testing-ul” muscular)</vt:lpstr>
      <vt:lpstr>Reguli generale pentru un testing muscular corect</vt:lpstr>
      <vt:lpstr>Interpretarea „testing-ului” muscular</vt:lpstr>
      <vt:lpstr>PowerPoint Presentation</vt:lpstr>
      <vt:lpstr>PowerPoint Presentation</vt:lpstr>
      <vt:lpstr>Tehnici de kinetoterapie -Tehnici kinetice statice</vt:lpstr>
      <vt:lpstr>Tehnici de kinetoterapie -Tehnici kinetice dinamice</vt:lpstr>
      <vt:lpstr>PowerPoint Presentation</vt:lpstr>
      <vt:lpstr>ROLUL MASAJULUI ÎN REABILITAREA MEDICALĂ</vt:lpstr>
      <vt:lpstr>Manevrele fundamentale ale masajului clasic</vt:lpstr>
      <vt:lpstr>Mecanisme generale de acțiune a masajului clasic</vt:lpstr>
      <vt:lpstr>Efectele fiziologice generale ale masajului clasic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ELECTROTERAPIE FORME DE CURENŢI FOLOSITE ÎN PRACTICĂ</dc:title>
  <dc:subject/>
  <dc:creator>bighea</dc:creator>
  <cp:keywords/>
  <dc:description/>
  <cp:lastModifiedBy>George-Ovidiu Cioroianu</cp:lastModifiedBy>
  <cp:revision>59</cp:revision>
  <cp:lastPrinted>1601-01-01T00:00:00Z</cp:lastPrinted>
  <dcterms:created xsi:type="dcterms:W3CDTF">2007-03-11T06:37:59Z</dcterms:created>
  <dcterms:modified xsi:type="dcterms:W3CDTF">2020-11-05T06:01:04Z</dcterms:modified>
</cp:coreProperties>
</file>