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9" r:id="rId6"/>
    <p:sldId id="260" r:id="rId7"/>
    <p:sldId id="261" r:id="rId8"/>
    <p:sldId id="262" r:id="rId9"/>
    <p:sldId id="263" r:id="rId10"/>
    <p:sldId id="270" r:id="rId11"/>
    <p:sldId id="271" r:id="rId12"/>
    <p:sldId id="264" r:id="rId13"/>
    <p:sldId id="265" r:id="rId14"/>
    <p:sldId id="266" r:id="rId15"/>
    <p:sldId id="267" r:id="rId16"/>
    <p:sldId id="268" r:id="rId17"/>
    <p:sldId id="272" r:id="rId18"/>
    <p:sldId id="273" r:id="rId19"/>
    <p:sldId id="274" r:id="rId20"/>
    <p:sldId id="275" r:id="rId21"/>
    <p:sldId id="276" r:id="rId22"/>
    <p:sldId id="277" r:id="rId23"/>
    <p:sldId id="278" r:id="rId24"/>
    <p:sldId id="279" r:id="rId25"/>
    <p:sldId id="281" r:id="rId26"/>
    <p:sldId id="280" r:id="rId27"/>
    <p:sldId id="283" r:id="rId28"/>
    <p:sldId id="285" r:id="rId29"/>
    <p:sldId id="286" r:id="rId30"/>
    <p:sldId id="287" r:id="rId31"/>
    <p:sldId id="284" r:id="rId32"/>
    <p:sldId id="288" r:id="rId33"/>
    <p:sldId id="289" r:id="rId34"/>
    <p:sldId id="290" r:id="rId35"/>
    <p:sldId id="291" r:id="rId36"/>
    <p:sldId id="292" r:id="rId37"/>
    <p:sldId id="295"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7042A9-9262-4AAE-AFA4-3AD2928BB16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94120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303233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1815474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0555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331186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7042A9-9262-4AAE-AFA4-3AD2928BB163}" type="datetimeFigureOut">
              <a:rPr lang="en-GB" smtClean="0"/>
              <a:t>18/12/2020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121470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07042A9-9262-4AAE-AFA4-3AD2928BB163}" type="datetimeFigureOut">
              <a:rPr lang="en-GB" smtClean="0"/>
              <a:t>18/12/2020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74957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042A9-9262-4AAE-AFA4-3AD2928BB16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422930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042A9-9262-4AAE-AFA4-3AD2928BB16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418103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7042A9-9262-4AAE-AFA4-3AD2928BB16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114395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7042A9-9262-4AAE-AFA4-3AD2928BB163}" type="datetimeFigureOut">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301570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2929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7042A9-9262-4AAE-AFA4-3AD2928BB163}" type="datetimeFigureOut">
              <a:rPr lang="en-GB" smtClean="0"/>
              <a:t>18/12/2020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162822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7042A9-9262-4AAE-AFA4-3AD2928BB163}" type="datetimeFigureOut">
              <a:rPr lang="en-GB" smtClean="0"/>
              <a:t>18/12/2020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402796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042A9-9262-4AAE-AFA4-3AD2928BB163}" type="datetimeFigureOut">
              <a:rPr lang="en-GB" smtClean="0"/>
              <a:t>18/12/2020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257353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167266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042A9-9262-4AAE-AFA4-3AD2928BB163}" type="datetimeFigureOut">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ABD90C-9C64-4AB4-96F5-5C08DE06FE62}" type="slidenum">
              <a:rPr lang="en-GB" smtClean="0"/>
              <a:t>‹#›</a:t>
            </a:fld>
            <a:endParaRPr lang="en-GB"/>
          </a:p>
        </p:txBody>
      </p:sp>
    </p:spTree>
    <p:extLst>
      <p:ext uri="{BB962C8B-B14F-4D97-AF65-F5344CB8AC3E}">
        <p14:creationId xmlns:p14="http://schemas.microsoft.com/office/powerpoint/2010/main" val="216225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07042A9-9262-4AAE-AFA4-3AD2928BB163}" type="datetimeFigureOut">
              <a:rPr lang="en-GB" smtClean="0"/>
              <a:t>18/12/2020</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5ABD90C-9C64-4AB4-96F5-5C08DE06FE62}" type="slidenum">
              <a:rPr lang="en-GB" smtClean="0"/>
              <a:t>‹#›</a:t>
            </a:fld>
            <a:endParaRPr lang="en-GB"/>
          </a:p>
        </p:txBody>
      </p:sp>
    </p:spTree>
    <p:extLst>
      <p:ext uri="{BB962C8B-B14F-4D97-AF65-F5344CB8AC3E}">
        <p14:creationId xmlns:p14="http://schemas.microsoft.com/office/powerpoint/2010/main" val="12141632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D8FDC-C629-4837-8327-BC5CDA388472}"/>
              </a:ext>
            </a:extLst>
          </p:cNvPr>
          <p:cNvSpPr>
            <a:spLocks noGrp="1"/>
          </p:cNvSpPr>
          <p:nvPr>
            <p:ph type="ctrTitle"/>
          </p:nvPr>
        </p:nvSpPr>
        <p:spPr>
          <a:xfrm>
            <a:off x="541176" y="1122363"/>
            <a:ext cx="11420669" cy="2387600"/>
          </a:xfrm>
        </p:spPr>
        <p:txBody>
          <a:bodyPr>
            <a:noAutofit/>
          </a:bodyPr>
          <a:lstStyle/>
          <a:p>
            <a:r>
              <a:rPr lang="en-GB" sz="3200"/>
              <a:t>Reabilitarea medicală a pacientului cu afecțiuni posttraumatice şi ortopedice ale mebrelor superior şi inferior</a:t>
            </a:r>
          </a:p>
        </p:txBody>
      </p:sp>
      <p:sp>
        <p:nvSpPr>
          <p:cNvPr id="3" name="Subtitle 2">
            <a:extLst>
              <a:ext uri="{FF2B5EF4-FFF2-40B4-BE49-F238E27FC236}">
                <a16:creationId xmlns:a16="http://schemas.microsoft.com/office/drawing/2014/main" id="{7080D029-909C-4C1F-9563-F74B47E4C3C7}"/>
              </a:ext>
            </a:extLst>
          </p:cNvPr>
          <p:cNvSpPr>
            <a:spLocks noGrp="1"/>
          </p:cNvSpPr>
          <p:nvPr>
            <p:ph type="subTitle" idx="1"/>
          </p:nvPr>
        </p:nvSpPr>
        <p:spPr/>
        <p:txBody>
          <a:bodyPr/>
          <a:lstStyle/>
          <a:p>
            <a:r>
              <a:rPr lang="en-GB"/>
              <a:t>Curs 5</a:t>
            </a:r>
          </a:p>
        </p:txBody>
      </p:sp>
    </p:spTree>
    <p:extLst>
      <p:ext uri="{BB962C8B-B14F-4D97-AF65-F5344CB8AC3E}">
        <p14:creationId xmlns:p14="http://schemas.microsoft.com/office/powerpoint/2010/main" val="274516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79463E6E-F1FD-4B6C-8D73-18F263048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572" y="4059338"/>
            <a:ext cx="5771457" cy="2528074"/>
          </a:xfrm>
          <a:prstGeom prst="rect">
            <a:avLst/>
          </a:prstGeom>
        </p:spPr>
      </p:pic>
      <p:pic>
        <p:nvPicPr>
          <p:cNvPr id="9" name="Picture 8" descr="A drawing of a person&#10;&#10;Description automatically generated">
            <a:extLst>
              <a:ext uri="{FF2B5EF4-FFF2-40B4-BE49-F238E27FC236}">
                <a16:creationId xmlns:a16="http://schemas.microsoft.com/office/drawing/2014/main" id="{CB90DDD3-A44B-460C-BC52-1F02F14CD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67" y="184367"/>
            <a:ext cx="5755334" cy="2782247"/>
          </a:xfrm>
          <a:prstGeom prst="rect">
            <a:avLst/>
          </a:prstGeom>
        </p:spPr>
      </p:pic>
      <p:pic>
        <p:nvPicPr>
          <p:cNvPr id="11" name="Picture 10" descr="A drawing of a person&#10;&#10;Description automatically generated">
            <a:extLst>
              <a:ext uri="{FF2B5EF4-FFF2-40B4-BE49-F238E27FC236}">
                <a16:creationId xmlns:a16="http://schemas.microsoft.com/office/drawing/2014/main" id="{0ECE28BD-FC61-4C97-99B0-C0C3F9ED81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780" y="82540"/>
            <a:ext cx="4189444" cy="3435344"/>
          </a:xfrm>
          <a:prstGeom prst="rect">
            <a:avLst/>
          </a:prstGeom>
        </p:spPr>
      </p:pic>
    </p:spTree>
    <p:extLst>
      <p:ext uri="{BB962C8B-B14F-4D97-AF65-F5344CB8AC3E}">
        <p14:creationId xmlns:p14="http://schemas.microsoft.com/office/powerpoint/2010/main" val="3182267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346D87AF-6EFB-456C-B6C7-B8FD46D6F9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3851" y="215455"/>
            <a:ext cx="3084543" cy="2739258"/>
          </a:xfrm>
        </p:spPr>
      </p:pic>
      <p:pic>
        <p:nvPicPr>
          <p:cNvPr id="7" name="Picture 6" descr="Diagram&#10;&#10;Description automatically generated">
            <a:extLst>
              <a:ext uri="{FF2B5EF4-FFF2-40B4-BE49-F238E27FC236}">
                <a16:creationId xmlns:a16="http://schemas.microsoft.com/office/drawing/2014/main" id="{9F1AC8A4-E3B8-42C8-B2A9-1F8E40C1F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4" y="-3956"/>
            <a:ext cx="6096001" cy="3174124"/>
          </a:xfrm>
          <a:prstGeom prst="rect">
            <a:avLst/>
          </a:prstGeom>
        </p:spPr>
      </p:pic>
      <p:pic>
        <p:nvPicPr>
          <p:cNvPr id="9" name="Picture 8" descr="Diagram&#10;&#10;Description automatically generated">
            <a:extLst>
              <a:ext uri="{FF2B5EF4-FFF2-40B4-BE49-F238E27FC236}">
                <a16:creationId xmlns:a16="http://schemas.microsoft.com/office/drawing/2014/main" id="{78B36577-C131-41B8-99D1-83143DE2F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2270" y="3687832"/>
            <a:ext cx="3320655" cy="3001142"/>
          </a:xfrm>
          <a:prstGeom prst="rect">
            <a:avLst/>
          </a:prstGeom>
        </p:spPr>
      </p:pic>
      <p:pic>
        <p:nvPicPr>
          <p:cNvPr id="11" name="Picture 10" descr="Diagram&#10;&#10;Description automatically generated">
            <a:extLst>
              <a:ext uri="{FF2B5EF4-FFF2-40B4-BE49-F238E27FC236}">
                <a16:creationId xmlns:a16="http://schemas.microsoft.com/office/drawing/2014/main" id="{89911536-D692-403F-96F4-839A6CF6D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1" y="3293706"/>
            <a:ext cx="6096000" cy="3564295"/>
          </a:xfrm>
          <a:prstGeom prst="rect">
            <a:avLst/>
          </a:prstGeom>
        </p:spPr>
      </p:pic>
    </p:spTree>
    <p:extLst>
      <p:ext uri="{BB962C8B-B14F-4D97-AF65-F5344CB8AC3E}">
        <p14:creationId xmlns:p14="http://schemas.microsoft.com/office/powerpoint/2010/main" val="321265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F9D2F7-46BF-4F57-A33F-5CE64AA50850}"/>
              </a:ext>
            </a:extLst>
          </p:cNvPr>
          <p:cNvSpPr>
            <a:spLocks noGrp="1"/>
          </p:cNvSpPr>
          <p:nvPr>
            <p:ph idx="1"/>
          </p:nvPr>
        </p:nvSpPr>
        <p:spPr>
          <a:xfrm>
            <a:off x="919119" y="942392"/>
            <a:ext cx="10353762" cy="4334176"/>
          </a:xfrm>
        </p:spPr>
        <p:txBody>
          <a:bodyPr>
            <a:normAutofit fontScale="92500" lnSpcReduction="10000"/>
          </a:bodyPr>
          <a:lstStyle/>
          <a:p>
            <a:pPr algn="just"/>
            <a:endParaRPr lang="en-GB" sz="2400"/>
          </a:p>
          <a:p>
            <a:pPr algn="just">
              <a:buFont typeface="Wingdings" panose="05000000000000000000" pitchFamily="2" charset="2"/>
              <a:buChar char="v"/>
            </a:pPr>
            <a:r>
              <a:rPr lang="en-GB" sz="2400"/>
              <a:t> Faza a 5-a </a:t>
            </a:r>
          </a:p>
          <a:p>
            <a:pPr algn="just"/>
            <a:r>
              <a:rPr lang="en-GB" sz="2400"/>
              <a:t>La majoritatea pacienților realizarea obiectivelor din faza a 4-a permite o recuperare funcțională suficientă, cu refacerea aproape în totalitate a capacitații de muncă.</a:t>
            </a:r>
          </a:p>
          <a:p>
            <a:pPr algn="just"/>
            <a:r>
              <a:rPr lang="en-GB" sz="2400"/>
              <a:t>Există însă categorii profesionale care efectuează eforturi intense la locul de muncă (de ex. în construcții) sau care au nevoie de o abilitate deosebită (instrumentiștii, sportivii de performanță). </a:t>
            </a:r>
          </a:p>
          <a:p>
            <a:pPr algn="just"/>
            <a:r>
              <a:rPr lang="en-GB" sz="2400"/>
              <a:t>La aceștia este necesară faza a 5-a de readaptare la condițiile si solicitările locului de muncă.</a:t>
            </a:r>
          </a:p>
        </p:txBody>
      </p:sp>
    </p:spTree>
    <p:extLst>
      <p:ext uri="{BB962C8B-B14F-4D97-AF65-F5344CB8AC3E}">
        <p14:creationId xmlns:p14="http://schemas.microsoft.com/office/powerpoint/2010/main" val="293793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CCC6-591F-4ACF-86DC-EF663D8E0344}"/>
              </a:ext>
            </a:extLst>
          </p:cNvPr>
          <p:cNvSpPr>
            <a:spLocks noGrp="1"/>
          </p:cNvSpPr>
          <p:nvPr>
            <p:ph type="title"/>
          </p:nvPr>
        </p:nvSpPr>
        <p:spPr/>
        <p:txBody>
          <a:bodyPr/>
          <a:lstStyle/>
          <a:p>
            <a:r>
              <a:rPr lang="it-IT"/>
              <a:t>Principii generale ale recuperării medicale în cotul posttraumatic</a:t>
            </a:r>
            <a:endParaRPr lang="en-GB"/>
          </a:p>
        </p:txBody>
      </p:sp>
      <p:sp>
        <p:nvSpPr>
          <p:cNvPr id="3" name="Content Placeholder 2">
            <a:extLst>
              <a:ext uri="{FF2B5EF4-FFF2-40B4-BE49-F238E27FC236}">
                <a16:creationId xmlns:a16="http://schemas.microsoft.com/office/drawing/2014/main" id="{4EBD05E9-5689-490C-B65A-8776F3829B1A}"/>
              </a:ext>
            </a:extLst>
          </p:cNvPr>
          <p:cNvSpPr>
            <a:spLocks noGrp="1"/>
          </p:cNvSpPr>
          <p:nvPr>
            <p:ph idx="1"/>
          </p:nvPr>
        </p:nvSpPr>
        <p:spPr>
          <a:xfrm>
            <a:off x="913795" y="1866122"/>
            <a:ext cx="10353762" cy="4711960"/>
          </a:xfrm>
        </p:spPr>
        <p:txBody>
          <a:bodyPr>
            <a:normAutofit fontScale="92500" lnSpcReduction="20000"/>
          </a:bodyPr>
          <a:lstStyle/>
          <a:p>
            <a:pPr algn="just"/>
            <a:r>
              <a:rPr lang="en-GB"/>
              <a:t>După rezolvarea ortopedică a leziunii și imobilizarea cotului (aparat gipsat, extensie continuă etc.), la 8-10 zile, se poate începe reabilitarea medicală vizând următoarele obiective principale: </a:t>
            </a:r>
          </a:p>
          <a:p>
            <a:pPr marL="457200" indent="-457200" algn="just">
              <a:buAutoNum type="alphaLcParenR"/>
            </a:pPr>
            <a:r>
              <a:rPr lang="en-GB"/>
              <a:t>menținerea troficității țesuturilor prin: </a:t>
            </a:r>
          </a:p>
          <a:p>
            <a:pPr marL="0" indent="0" algn="just">
              <a:buNone/>
            </a:pPr>
            <a:r>
              <a:rPr lang="en-GB"/>
              <a:t>− aplicarea undelor magnetice de înaltă frecvență pulsate (diapulse) și masaj; </a:t>
            </a:r>
          </a:p>
          <a:p>
            <a:pPr marL="0" indent="0" algn="just">
              <a:buNone/>
            </a:pPr>
            <a:r>
              <a:rPr lang="en-GB"/>
              <a:t>− posturarea membrului superior cu evitarea poziției declive. </a:t>
            </a:r>
          </a:p>
          <a:p>
            <a:pPr marL="0" indent="0" algn="just">
              <a:buNone/>
            </a:pPr>
            <a:r>
              <a:rPr lang="en-GB"/>
              <a:t>b) menținerea mobilității articulațiilor neafectate: </a:t>
            </a:r>
          </a:p>
          <a:p>
            <a:pPr marL="0" indent="0" algn="just">
              <a:buNone/>
            </a:pPr>
            <a:r>
              <a:rPr lang="en-GB"/>
              <a:t>− la umăr se vor executa abducții, antepulsii și rotații, apoi se adaugă treptat rezistențe gradate pentru evitarea hipotrofiilor musculare </a:t>
            </a:r>
          </a:p>
          <a:p>
            <a:pPr marL="0" indent="0" algn="just">
              <a:buNone/>
            </a:pPr>
            <a:r>
              <a:rPr lang="en-GB"/>
              <a:t>− pentru pumn sunt permise flexia - extensia și deviația laterală; </a:t>
            </a:r>
          </a:p>
          <a:p>
            <a:pPr marL="0" indent="0" algn="just">
              <a:buNone/>
            </a:pPr>
            <a:r>
              <a:rPr lang="en-GB"/>
              <a:t>− mâna și degetele vor fi antrenate prin terapie ocupațională (se poate utiliza plastilina, mingi mici, colaci de cauciuc, unele activități manuale obișnuite). </a:t>
            </a:r>
          </a:p>
        </p:txBody>
      </p:sp>
    </p:spTree>
    <p:extLst>
      <p:ext uri="{BB962C8B-B14F-4D97-AF65-F5344CB8AC3E}">
        <p14:creationId xmlns:p14="http://schemas.microsoft.com/office/powerpoint/2010/main" val="277968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8DC9DB-0FB8-49F2-8161-7FFAC132630C}"/>
              </a:ext>
            </a:extLst>
          </p:cNvPr>
          <p:cNvSpPr>
            <a:spLocks noGrp="1"/>
          </p:cNvSpPr>
          <p:nvPr>
            <p:ph idx="1"/>
          </p:nvPr>
        </p:nvSpPr>
        <p:spPr/>
        <p:txBody>
          <a:bodyPr>
            <a:normAutofit/>
          </a:bodyPr>
          <a:lstStyle/>
          <a:p>
            <a:pPr algn="just"/>
            <a:r>
              <a:rPr lang="en-GB" sz="2400"/>
              <a:t>Este recomandat ca imobilizarea cotului să se facă cât mai aproape de poziția funcțională normală, adică în flexie la 90° și în semipronație, evitând astfel și compresia arterei brahiale care ar duce la tulburări circulatorii. </a:t>
            </a:r>
          </a:p>
          <a:p>
            <a:pPr algn="just"/>
            <a:r>
              <a:rPr lang="en-GB" sz="2400"/>
              <a:t>Perioada de imobilizare poate dura de la 10 zile până la două luni, în funcție de tipul leziunii</a:t>
            </a:r>
          </a:p>
          <a:p>
            <a:pPr algn="just"/>
            <a:endParaRPr lang="en-GB" sz="2400"/>
          </a:p>
        </p:txBody>
      </p:sp>
    </p:spTree>
    <p:extLst>
      <p:ext uri="{BB962C8B-B14F-4D97-AF65-F5344CB8AC3E}">
        <p14:creationId xmlns:p14="http://schemas.microsoft.com/office/powerpoint/2010/main" val="15305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54B2A-17A0-431B-A61D-40F04896E114}"/>
              </a:ext>
            </a:extLst>
          </p:cNvPr>
          <p:cNvSpPr>
            <a:spLocks noGrp="1"/>
          </p:cNvSpPr>
          <p:nvPr>
            <p:ph idx="1"/>
          </p:nvPr>
        </p:nvSpPr>
        <p:spPr>
          <a:xfrm>
            <a:off x="410546" y="1094684"/>
            <a:ext cx="11299371" cy="4668632"/>
          </a:xfrm>
        </p:spPr>
        <p:txBody>
          <a:bodyPr>
            <a:normAutofit fontScale="92500"/>
          </a:bodyPr>
          <a:lstStyle/>
          <a:p>
            <a:pPr algn="just">
              <a:buFont typeface="Wingdings" panose="05000000000000000000" pitchFamily="2" charset="2"/>
              <a:buChar char="Ø"/>
            </a:pPr>
            <a:r>
              <a:rPr lang="en-GB" sz="2400"/>
              <a:t> Recuperarea după suspendarea imobilizării vizează următoarele obiective:</a:t>
            </a:r>
          </a:p>
          <a:p>
            <a:pPr algn="just"/>
            <a:r>
              <a:rPr lang="en-GB" sz="2400"/>
              <a:t>combaterea durerii - medicație antialgică, antiinflamatoare și sedativă; </a:t>
            </a:r>
          </a:p>
          <a:p>
            <a:pPr algn="just"/>
            <a:r>
              <a:rPr lang="en-GB" sz="2400"/>
              <a:t> terapie fizicală - curenți, unde scurte, solux etc.; </a:t>
            </a:r>
          </a:p>
          <a:p>
            <a:pPr algn="just"/>
            <a:r>
              <a:rPr lang="en-GB" sz="2400"/>
              <a:t> combaterea tulburărilor trofice și vasomotorii </a:t>
            </a:r>
          </a:p>
          <a:p>
            <a:pPr algn="just"/>
            <a:r>
              <a:rPr lang="en-GB" sz="2400"/>
              <a:t> refacerea mobilității articulare - sunt permise doar mișcările autopasive cu ajutorul scripeților. Mișcările active sunt esențiale, deci kinetoterapia este baza reabilitării medicale în leziunile posttraumatice ale cotului. Există o diversitate de exerciții fizicale și de terapie ocupațională care urmăresc reîncadrarea funcțională a cotului în lanțul cinematic al membrului superior. Kinetoterapia trebuie completată cu alte proceduri fizicale: masaj, ultrasunet, curenți de medie frecvența, hidroterapie; </a:t>
            </a:r>
          </a:p>
          <a:p>
            <a:pPr marL="0" indent="0" algn="just">
              <a:buNone/>
            </a:pPr>
            <a:endParaRPr lang="en-GB" sz="2400"/>
          </a:p>
        </p:txBody>
      </p:sp>
    </p:spTree>
    <p:extLst>
      <p:ext uri="{BB962C8B-B14F-4D97-AF65-F5344CB8AC3E}">
        <p14:creationId xmlns:p14="http://schemas.microsoft.com/office/powerpoint/2010/main" val="1364496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FA6EA-9F9D-49E5-AD26-B7A22C322706}"/>
              </a:ext>
            </a:extLst>
          </p:cNvPr>
          <p:cNvSpPr>
            <a:spLocks noGrp="1"/>
          </p:cNvSpPr>
          <p:nvPr>
            <p:ph idx="1"/>
          </p:nvPr>
        </p:nvSpPr>
        <p:spPr>
          <a:xfrm>
            <a:off x="307910" y="970384"/>
            <a:ext cx="11616612" cy="4438261"/>
          </a:xfrm>
        </p:spPr>
        <p:txBody>
          <a:bodyPr>
            <a:normAutofit/>
          </a:bodyPr>
          <a:lstStyle/>
          <a:p>
            <a:pPr algn="just"/>
            <a:r>
              <a:rPr lang="en-GB" sz="2400"/>
              <a:t>creșterea forței musculare - sunt preferate anumite exerciții și posturi optimale:</a:t>
            </a:r>
          </a:p>
          <a:p>
            <a:pPr marL="0" indent="0" algn="just">
              <a:buNone/>
            </a:pPr>
            <a:r>
              <a:rPr lang="en-GB" sz="2400"/>
              <a:t>− pentru flexori: umărul în poziție de repaus, cotul la 90°. Se flectează cotul (cu rezistență) concomitent cu antepulsia brațului; </a:t>
            </a:r>
          </a:p>
          <a:p>
            <a:pPr marL="0" indent="0" algn="just">
              <a:buNone/>
            </a:pPr>
            <a:r>
              <a:rPr lang="en-GB" sz="2400"/>
              <a:t>− pentru extensori: umărul în antepulsie de 90°, cotul flectat la 30°. Se extinde cotul (cu rezistență) concomitent cu retropulsia brațului; </a:t>
            </a:r>
          </a:p>
          <a:p>
            <a:pPr marL="0" indent="0" algn="just">
              <a:buNone/>
            </a:pPr>
            <a:r>
              <a:rPr lang="en-GB" sz="2400"/>
              <a:t>− pentru pronosupinație: brațul lipit de corp, cotul în flexie la 90°. Se execută pronația (cu rezistență) concomitent cu o abducție a brațului, apoi se execută supinația (cu rezistență) asociindu-se cu o adducție a brațului.</a:t>
            </a:r>
          </a:p>
        </p:txBody>
      </p:sp>
    </p:spTree>
    <p:extLst>
      <p:ext uri="{BB962C8B-B14F-4D97-AF65-F5344CB8AC3E}">
        <p14:creationId xmlns:p14="http://schemas.microsoft.com/office/powerpoint/2010/main" val="139947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5096E-586F-4CFB-B718-FAE1055CBD5A}"/>
              </a:ext>
            </a:extLst>
          </p:cNvPr>
          <p:cNvSpPr>
            <a:spLocks noGrp="1"/>
          </p:cNvSpPr>
          <p:nvPr>
            <p:ph type="title"/>
          </p:nvPr>
        </p:nvSpPr>
        <p:spPr>
          <a:xfrm>
            <a:off x="913795" y="609600"/>
            <a:ext cx="10353761" cy="1853682"/>
          </a:xfrm>
        </p:spPr>
        <p:txBody>
          <a:bodyPr>
            <a:normAutofit fontScale="90000"/>
          </a:bodyPr>
          <a:lstStyle/>
          <a:p>
            <a:r>
              <a:rPr lang="en-GB"/>
              <a:t>Principii generale care trebuie respectate în reabilitarea medicală a fracturilor falangelor și metacarpienelor: </a:t>
            </a:r>
          </a:p>
        </p:txBody>
      </p:sp>
      <p:sp>
        <p:nvSpPr>
          <p:cNvPr id="3" name="Content Placeholder 2">
            <a:extLst>
              <a:ext uri="{FF2B5EF4-FFF2-40B4-BE49-F238E27FC236}">
                <a16:creationId xmlns:a16="http://schemas.microsoft.com/office/drawing/2014/main" id="{70EB4FCB-8DF4-4012-9BC4-1E37AA26CDB8}"/>
              </a:ext>
            </a:extLst>
          </p:cNvPr>
          <p:cNvSpPr>
            <a:spLocks noGrp="1"/>
          </p:cNvSpPr>
          <p:nvPr>
            <p:ph idx="1"/>
          </p:nvPr>
        </p:nvSpPr>
        <p:spPr>
          <a:xfrm>
            <a:off x="848480" y="2758538"/>
            <a:ext cx="10353762" cy="3695136"/>
          </a:xfrm>
        </p:spPr>
        <p:txBody>
          <a:bodyPr>
            <a:normAutofit/>
          </a:bodyPr>
          <a:lstStyle/>
          <a:p>
            <a:pPr algn="just"/>
            <a:r>
              <a:rPr lang="en-GB" sz="2400"/>
              <a:t>imobilizarea degetelor să se facă în flexie; </a:t>
            </a:r>
          </a:p>
          <a:p>
            <a:pPr algn="just"/>
            <a:r>
              <a:rPr lang="en-GB" sz="2400"/>
              <a:t> imobilizarea să fie cât mai scurtă și mobilizarea se va începe cât mai precoce (de obicei falanga distală se consolidează complet în 10-14 săptămâni, epifiza distală a falangei proximale în 5-7 săptămâni, la fel ca metacarpul);</a:t>
            </a:r>
          </a:p>
        </p:txBody>
      </p:sp>
    </p:spTree>
    <p:extLst>
      <p:ext uri="{BB962C8B-B14F-4D97-AF65-F5344CB8AC3E}">
        <p14:creationId xmlns:p14="http://schemas.microsoft.com/office/powerpoint/2010/main" val="275338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10236-28B7-4281-BE41-A2A3BDEA13EB}"/>
              </a:ext>
            </a:extLst>
          </p:cNvPr>
          <p:cNvSpPr>
            <a:spLocks noGrp="1"/>
          </p:cNvSpPr>
          <p:nvPr>
            <p:ph idx="1"/>
          </p:nvPr>
        </p:nvSpPr>
        <p:spPr>
          <a:xfrm>
            <a:off x="919119" y="491199"/>
            <a:ext cx="10353762" cy="3695136"/>
          </a:xfrm>
        </p:spPr>
        <p:txBody>
          <a:bodyPr>
            <a:normAutofit/>
          </a:bodyPr>
          <a:lstStyle/>
          <a:p>
            <a:pPr algn="just"/>
            <a:r>
              <a:rPr lang="en-GB" sz="2200"/>
              <a:t>degetele care nu trebuie imobilizate vor fi continuu solicitate prin mobilizări active; </a:t>
            </a:r>
          </a:p>
          <a:p>
            <a:pPr algn="just"/>
            <a:r>
              <a:rPr lang="en-GB" sz="2200"/>
              <a:t>edemul local va fi combătut imediat cum se instalează sau se vor adopta poziții posturale profilactice; </a:t>
            </a:r>
          </a:p>
          <a:p>
            <a:pPr algn="just"/>
            <a:r>
              <a:rPr lang="en-GB" sz="2200"/>
              <a:t>atenție la diagnosticul așa-ziselor entorse. Multe dintre ele sunt de fapt luxații sau subluxații care se însoțesc de leziuni severe capsulare sau ligamentare. Imobilizarea de scurtă durată prin orteze este obligatorie</a:t>
            </a:r>
          </a:p>
        </p:txBody>
      </p:sp>
      <p:pic>
        <p:nvPicPr>
          <p:cNvPr id="5" name="Picture 4" descr="A picture containing drawing&#10;&#10;Description automatically generated">
            <a:extLst>
              <a:ext uri="{FF2B5EF4-FFF2-40B4-BE49-F238E27FC236}">
                <a16:creationId xmlns:a16="http://schemas.microsoft.com/office/drawing/2014/main" id="{5571B2FF-C117-4528-AAA7-6240125FD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449" y="3834897"/>
            <a:ext cx="5365101" cy="2758382"/>
          </a:xfrm>
          <a:prstGeom prst="rect">
            <a:avLst/>
          </a:prstGeom>
        </p:spPr>
      </p:pic>
    </p:spTree>
    <p:extLst>
      <p:ext uri="{BB962C8B-B14F-4D97-AF65-F5344CB8AC3E}">
        <p14:creationId xmlns:p14="http://schemas.microsoft.com/office/powerpoint/2010/main" val="43262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6D4EA-A2C9-4379-B50B-56C3906B6CA6}"/>
              </a:ext>
            </a:extLst>
          </p:cNvPr>
          <p:cNvSpPr>
            <a:spLocks noGrp="1"/>
          </p:cNvSpPr>
          <p:nvPr>
            <p:ph idx="1"/>
          </p:nvPr>
        </p:nvSpPr>
        <p:spPr>
          <a:xfrm>
            <a:off x="919119" y="1760162"/>
            <a:ext cx="10353762" cy="3695136"/>
          </a:xfrm>
        </p:spPr>
        <p:txBody>
          <a:bodyPr>
            <a:normAutofit fontScale="92500" lnSpcReduction="10000"/>
          </a:bodyPr>
          <a:lstStyle/>
          <a:p>
            <a:pPr algn="just">
              <a:buFont typeface="Wingdings" panose="05000000000000000000" pitchFamily="2" charset="2"/>
              <a:buChar char="Ø"/>
            </a:pPr>
            <a:r>
              <a:rPr lang="en-GB" sz="2400"/>
              <a:t> În fața unei suferințe posttraumatice a mâinii, programul recuperator trebuie să includă pe ansamblu:</a:t>
            </a:r>
          </a:p>
          <a:p>
            <a:pPr algn="just"/>
            <a:r>
              <a:rPr lang="en-GB" sz="2400"/>
              <a:t>masajul blând al zonei afectate, cu efect anestezic și vasculotrop;</a:t>
            </a:r>
          </a:p>
          <a:p>
            <a:pPr algn="just"/>
            <a:r>
              <a:rPr lang="en-GB" sz="2400"/>
              <a:t> mobilizarea pasivă - după masajul de pregătire se efectuează cu blândețe, cu moderată tracțiune în ax; </a:t>
            </a:r>
          </a:p>
          <a:p>
            <a:pPr algn="just"/>
            <a:r>
              <a:rPr lang="en-GB" sz="2400"/>
              <a:t> ortezare dinamică - pentru a favoriza procesul de reparare tisulară; </a:t>
            </a:r>
          </a:p>
          <a:p>
            <a:pPr algn="just"/>
            <a:r>
              <a:rPr lang="en-GB" sz="2400"/>
              <a:t> kinetoterapia - cu scopul refacerii și întreținerii mobilității articulare, a tonusului muscular și a întregii biomecanici articulare.e ansamblu:</a:t>
            </a:r>
          </a:p>
        </p:txBody>
      </p:sp>
    </p:spTree>
    <p:extLst>
      <p:ext uri="{BB962C8B-B14F-4D97-AF65-F5344CB8AC3E}">
        <p14:creationId xmlns:p14="http://schemas.microsoft.com/office/powerpoint/2010/main" val="16453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9BDC8-A6DF-4179-8A73-AA96556538F3}"/>
              </a:ext>
            </a:extLst>
          </p:cNvPr>
          <p:cNvSpPr>
            <a:spLocks noGrp="1"/>
          </p:cNvSpPr>
          <p:nvPr>
            <p:ph type="title"/>
          </p:nvPr>
        </p:nvSpPr>
        <p:spPr/>
        <p:txBody>
          <a:bodyPr>
            <a:normAutofit fontScale="90000"/>
          </a:bodyPr>
          <a:lstStyle/>
          <a:p>
            <a:r>
              <a:rPr lang="en-GB"/>
              <a:t>REABILITAREA ÎN Patologia ortopedică, traumatică și sechelele posttraumatice ale umărului</a:t>
            </a:r>
          </a:p>
        </p:txBody>
      </p:sp>
      <p:sp>
        <p:nvSpPr>
          <p:cNvPr id="3" name="Content Placeholder 2">
            <a:extLst>
              <a:ext uri="{FF2B5EF4-FFF2-40B4-BE49-F238E27FC236}">
                <a16:creationId xmlns:a16="http://schemas.microsoft.com/office/drawing/2014/main" id="{14106891-9654-4EED-8516-960C6BE790D4}"/>
              </a:ext>
            </a:extLst>
          </p:cNvPr>
          <p:cNvSpPr>
            <a:spLocks noGrp="1"/>
          </p:cNvSpPr>
          <p:nvPr>
            <p:ph idx="1"/>
          </p:nvPr>
        </p:nvSpPr>
        <p:spPr/>
        <p:txBody>
          <a:bodyPr>
            <a:normAutofit fontScale="92500" lnSpcReduction="20000"/>
          </a:bodyPr>
          <a:lstStyle/>
          <a:p>
            <a:pPr algn="just"/>
            <a:r>
              <a:rPr lang="en-GB" sz="2400"/>
              <a:t> Schema generală de recuperare funcțională a umărului a fost descrisă de Ruelle și Sohier și se desfășoară în cinci faze</a:t>
            </a:r>
          </a:p>
          <a:p>
            <a:pPr algn="just">
              <a:buFont typeface="Wingdings" panose="05000000000000000000" pitchFamily="2" charset="2"/>
              <a:buChar char="v"/>
            </a:pPr>
            <a:r>
              <a:rPr lang="en-GB" sz="2400"/>
              <a:t> Faza 1 - este perioada imediat următoare traumatismului sau după intervenția ortopedică și în această etapă umărul trebuie imobilizat.</a:t>
            </a:r>
          </a:p>
          <a:p>
            <a:pPr algn="just">
              <a:buFont typeface="Wingdings" panose="05000000000000000000" pitchFamily="2" charset="2"/>
              <a:buChar char="v"/>
            </a:pPr>
            <a:r>
              <a:rPr lang="en-GB" sz="2400"/>
              <a:t> Faza a 2-a </a:t>
            </a:r>
          </a:p>
          <a:p>
            <a:pPr algn="just"/>
            <a:r>
              <a:rPr lang="en-GB" sz="2400"/>
              <a:t>Este perioada care urmează imediat după suspendarea imobilizării. În această fază umărul nu poate fi încă solicitat, dar se vor începe exerciții de întreținere a amplitudinii de mișcare articulară. Modalitățile de recuperare a umărului în această fază sunt:</a:t>
            </a:r>
          </a:p>
        </p:txBody>
      </p:sp>
    </p:spTree>
    <p:extLst>
      <p:ext uri="{BB962C8B-B14F-4D97-AF65-F5344CB8AC3E}">
        <p14:creationId xmlns:p14="http://schemas.microsoft.com/office/powerpoint/2010/main" val="211417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FEC3-776F-4573-BAB9-73616EC39869}"/>
              </a:ext>
            </a:extLst>
          </p:cNvPr>
          <p:cNvSpPr>
            <a:spLocks noGrp="1"/>
          </p:cNvSpPr>
          <p:nvPr>
            <p:ph type="title"/>
          </p:nvPr>
        </p:nvSpPr>
        <p:spPr/>
        <p:txBody>
          <a:bodyPr>
            <a:normAutofit fontScale="90000"/>
          </a:bodyPr>
          <a:lstStyle/>
          <a:p>
            <a:r>
              <a:rPr lang="en-GB"/>
              <a:t>Principii generale de recuperare medicală a pacienților cu leziuni posttraumatice de șold sau bazin osos</a:t>
            </a:r>
          </a:p>
        </p:txBody>
      </p:sp>
      <p:sp>
        <p:nvSpPr>
          <p:cNvPr id="3" name="Content Placeholder 2">
            <a:extLst>
              <a:ext uri="{FF2B5EF4-FFF2-40B4-BE49-F238E27FC236}">
                <a16:creationId xmlns:a16="http://schemas.microsoft.com/office/drawing/2014/main" id="{8148DED1-C366-4BEF-8906-3FC2FB43A4A6}"/>
              </a:ext>
            </a:extLst>
          </p:cNvPr>
          <p:cNvSpPr>
            <a:spLocks noGrp="1"/>
          </p:cNvSpPr>
          <p:nvPr>
            <p:ph idx="1"/>
          </p:nvPr>
        </p:nvSpPr>
        <p:spPr/>
        <p:txBody>
          <a:bodyPr>
            <a:normAutofit/>
          </a:bodyPr>
          <a:lstStyle/>
          <a:p>
            <a:pPr algn="just">
              <a:buFont typeface="Wingdings" panose="05000000000000000000" pitchFamily="2" charset="2"/>
              <a:buChar char="Ø"/>
            </a:pPr>
            <a:r>
              <a:rPr lang="en-GB" sz="2400"/>
              <a:t> În programele de recuperare a bolnavilor cu traumatisme de șold sau bazin se parcurg 4 etape succesive: </a:t>
            </a:r>
          </a:p>
          <a:p>
            <a:pPr marL="0" indent="0" algn="just">
              <a:buNone/>
            </a:pPr>
            <a:r>
              <a:rPr lang="en-GB" sz="2400"/>
              <a:t>− corectarea aliniamentului; </a:t>
            </a:r>
          </a:p>
          <a:p>
            <a:pPr marL="0" indent="0" algn="just">
              <a:buNone/>
            </a:pPr>
            <a:r>
              <a:rPr lang="en-GB" sz="2400"/>
              <a:t>− verticalizarea fără încărcare; </a:t>
            </a:r>
          </a:p>
          <a:p>
            <a:pPr marL="0" indent="0" algn="just">
              <a:buNone/>
            </a:pPr>
            <a:r>
              <a:rPr lang="en-GB" sz="2400"/>
              <a:t>− verticalizarea cu încărcare; </a:t>
            </a:r>
          </a:p>
          <a:p>
            <a:pPr marL="0" indent="0" algn="just">
              <a:buNone/>
            </a:pPr>
            <a:r>
              <a:rPr lang="en-GB" sz="2400"/>
              <a:t>− recuperarea analitică.</a:t>
            </a:r>
          </a:p>
        </p:txBody>
      </p:sp>
    </p:spTree>
    <p:extLst>
      <p:ext uri="{BB962C8B-B14F-4D97-AF65-F5344CB8AC3E}">
        <p14:creationId xmlns:p14="http://schemas.microsoft.com/office/powerpoint/2010/main" val="2410532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D0DA5-D901-4378-B727-2C3FD101B364}"/>
              </a:ext>
            </a:extLst>
          </p:cNvPr>
          <p:cNvSpPr>
            <a:spLocks noGrp="1"/>
          </p:cNvSpPr>
          <p:nvPr>
            <p:ph idx="1"/>
          </p:nvPr>
        </p:nvSpPr>
        <p:spPr>
          <a:xfrm>
            <a:off x="919119" y="1581432"/>
            <a:ext cx="10353762" cy="3695136"/>
          </a:xfrm>
        </p:spPr>
        <p:txBody>
          <a:bodyPr>
            <a:normAutofit/>
          </a:bodyPr>
          <a:lstStyle/>
          <a:p>
            <a:pPr algn="just">
              <a:buFont typeface="Wingdings" panose="05000000000000000000" pitchFamily="2" charset="2"/>
              <a:buChar char="Ø"/>
            </a:pPr>
            <a:r>
              <a:rPr lang="en-GB" sz="2400"/>
              <a:t> Obiectivele urmărite sunt: </a:t>
            </a:r>
          </a:p>
          <a:p>
            <a:pPr marL="0" indent="0" algn="just">
              <a:buNone/>
            </a:pPr>
            <a:r>
              <a:rPr lang="en-GB" sz="2400"/>
              <a:t>− refacerea echilibrului și mersului;</a:t>
            </a:r>
          </a:p>
          <a:p>
            <a:pPr marL="0" indent="0" algn="just">
              <a:buNone/>
            </a:pPr>
            <a:r>
              <a:rPr lang="en-GB" sz="2400"/>
              <a:t> − refacerea unghiului funcțional de mobilitate în condiții de stabilitate articulară; </a:t>
            </a:r>
          </a:p>
          <a:p>
            <a:pPr marL="0" indent="0" algn="just">
              <a:buNone/>
            </a:pPr>
            <a:r>
              <a:rPr lang="en-GB" sz="2400"/>
              <a:t>− refacerea funcțională a mușchilor și tendoanelor; </a:t>
            </a:r>
          </a:p>
          <a:p>
            <a:pPr marL="0" indent="0" algn="just">
              <a:buNone/>
            </a:pPr>
            <a:r>
              <a:rPr lang="en-GB" sz="2400"/>
              <a:t>− refacerea capacității de încărcare, ortostatism și mers în condiții de suprasolicitare</a:t>
            </a:r>
          </a:p>
        </p:txBody>
      </p:sp>
    </p:spTree>
    <p:extLst>
      <p:ext uri="{BB962C8B-B14F-4D97-AF65-F5344CB8AC3E}">
        <p14:creationId xmlns:p14="http://schemas.microsoft.com/office/powerpoint/2010/main" val="2909110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D62B8-8B20-4C98-80B2-9D1CC9FB08B5}"/>
              </a:ext>
            </a:extLst>
          </p:cNvPr>
          <p:cNvSpPr>
            <a:spLocks noGrp="1"/>
          </p:cNvSpPr>
          <p:nvPr>
            <p:ph idx="1"/>
          </p:nvPr>
        </p:nvSpPr>
        <p:spPr>
          <a:xfrm>
            <a:off x="363894" y="836430"/>
            <a:ext cx="11430000" cy="4827251"/>
          </a:xfrm>
        </p:spPr>
        <p:txBody>
          <a:bodyPr>
            <a:normAutofit lnSpcReduction="10000"/>
          </a:bodyPr>
          <a:lstStyle/>
          <a:p>
            <a:pPr algn="just">
              <a:buFont typeface="Wingdings" panose="05000000000000000000" pitchFamily="2" charset="2"/>
              <a:buChar char="Ø"/>
            </a:pPr>
            <a:r>
              <a:rPr lang="en-GB" sz="2400"/>
              <a:t> Recuperarea medicală începe încă din clinicile de ortopedie, la câteva zile după intervenția chirurgicală și cuprinde patru faze:</a:t>
            </a:r>
          </a:p>
          <a:p>
            <a:pPr algn="just">
              <a:buFont typeface="Wingdings" panose="05000000000000000000" pitchFamily="2" charset="2"/>
              <a:buChar char="v"/>
            </a:pPr>
            <a:r>
              <a:rPr lang="en-GB" sz="2400"/>
              <a:t> faza I (primele 6 săptămâni) - se mobilizează grupele musculare din vecinătatea focarelor de fractură și articulațiile adiacente;</a:t>
            </a:r>
          </a:p>
          <a:p>
            <a:pPr algn="just">
              <a:buFont typeface="Wingdings" panose="05000000000000000000" pitchFamily="2" charset="2"/>
              <a:buChar char="v"/>
            </a:pPr>
            <a:r>
              <a:rPr lang="en-GB" sz="2400"/>
              <a:t> faza a II-a (de la 6 săptămâni la 3 luni) - sunt executate exerciții pentru creșterea forței și rezistenței musculare în condiții de încărcare progresivă;</a:t>
            </a:r>
          </a:p>
          <a:p>
            <a:pPr algn="just">
              <a:buFont typeface="Wingdings" panose="05000000000000000000" pitchFamily="2" charset="2"/>
              <a:buChar char="v"/>
            </a:pPr>
            <a:r>
              <a:rPr lang="en-GB" sz="2400"/>
              <a:t> faza a III-a (de la 3 la 6 luni) - se crește gradul de solicitare musculară și articulară, asociind exerciții de coordonare și motricitate în vederea reinserției profesionale;</a:t>
            </a:r>
          </a:p>
          <a:p>
            <a:pPr algn="just">
              <a:buFont typeface="Wingdings" panose="05000000000000000000" pitchFamily="2" charset="2"/>
              <a:buChar char="v"/>
            </a:pPr>
            <a:r>
              <a:rPr lang="es-ES" sz="2400"/>
              <a:t> faza a IV-a (peste 6 luni) - este etapa în care se revine la activitatea normală.</a:t>
            </a:r>
            <a:endParaRPr lang="en-GB" sz="2400"/>
          </a:p>
          <a:p>
            <a:pPr algn="just">
              <a:buFont typeface="Wingdings" panose="05000000000000000000" pitchFamily="2" charset="2"/>
              <a:buChar char="v"/>
            </a:pPr>
            <a:endParaRPr lang="en-GB" sz="2400"/>
          </a:p>
        </p:txBody>
      </p:sp>
    </p:spTree>
    <p:extLst>
      <p:ext uri="{BB962C8B-B14F-4D97-AF65-F5344CB8AC3E}">
        <p14:creationId xmlns:p14="http://schemas.microsoft.com/office/powerpoint/2010/main" val="3525639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1C1C9-99C9-4FE2-B7C6-6604FFA40130}"/>
              </a:ext>
            </a:extLst>
          </p:cNvPr>
          <p:cNvSpPr>
            <a:spLocks noGrp="1"/>
          </p:cNvSpPr>
          <p:nvPr>
            <p:ph idx="1"/>
          </p:nvPr>
        </p:nvSpPr>
        <p:spPr>
          <a:xfrm>
            <a:off x="913795" y="326571"/>
            <a:ext cx="10353762" cy="6363478"/>
          </a:xfrm>
        </p:spPr>
        <p:txBody>
          <a:bodyPr>
            <a:normAutofit/>
          </a:bodyPr>
          <a:lstStyle/>
          <a:p>
            <a:pPr algn="just">
              <a:buFont typeface="Wingdings" panose="05000000000000000000" pitchFamily="2" charset="2"/>
              <a:buChar char="Ø"/>
            </a:pPr>
            <a:r>
              <a:rPr lang="en-GB"/>
              <a:t> Kinetoterapia rămâne modalitatea de bază a reabilitării medicale a acestor bolnavi prin exerciții izometrice, izokinetice, de mobilizare a genunchiului, solicitare pe bicicletă ergometrică și facilitare proprioceptivă neuromusculară.</a:t>
            </a:r>
          </a:p>
          <a:p>
            <a:pPr algn="just">
              <a:buFont typeface="Wingdings" panose="05000000000000000000" pitchFamily="2" charset="2"/>
              <a:buChar char="Ø"/>
            </a:pPr>
            <a:r>
              <a:rPr lang="en-GB"/>
              <a:t> Refacerea poziției de stabilitate a șoldului necesită chirurgia corectoare ortopedică a oaselor și articulațiilor, după care se trece la posturi corectoare și tonifierea grupelor musculare afectate:</a:t>
            </a:r>
          </a:p>
          <a:p>
            <a:pPr algn="just">
              <a:buFontTx/>
              <a:buChar char="-"/>
            </a:pPr>
            <a:r>
              <a:rPr lang="es-ES"/>
              <a:t>tonifierea abductorilor șoldului - este obiectivul principal</a:t>
            </a:r>
            <a:r>
              <a:rPr lang="en-GB"/>
              <a:t>;</a:t>
            </a:r>
          </a:p>
          <a:p>
            <a:pPr algn="just">
              <a:buFontTx/>
              <a:buChar char="-"/>
            </a:pPr>
            <a:r>
              <a:rPr lang="en-GB"/>
              <a:t>tonifierea pelvitrohanterienilor;</a:t>
            </a:r>
          </a:p>
          <a:p>
            <a:pPr algn="just">
              <a:buFontTx/>
              <a:buChar char="-"/>
            </a:pPr>
            <a:r>
              <a:rPr lang="en-GB"/>
              <a:t>tonifierea marelui fesier;</a:t>
            </a:r>
          </a:p>
          <a:p>
            <a:pPr algn="just">
              <a:buFontTx/>
              <a:buChar char="-"/>
            </a:pPr>
            <a:r>
              <a:rPr lang="en-GB"/>
              <a:t>tonifierea cvadricepsului;</a:t>
            </a:r>
          </a:p>
          <a:p>
            <a:pPr algn="just">
              <a:buFontTx/>
              <a:buChar char="-"/>
            </a:pPr>
            <a:r>
              <a:rPr lang="en-GB"/>
              <a:t>tonifierea ischiogambierilor</a:t>
            </a:r>
          </a:p>
          <a:p>
            <a:pPr>
              <a:buFontTx/>
              <a:buChar char="-"/>
            </a:pPr>
            <a:r>
              <a:rPr lang="en-GB"/>
              <a:t>tonifierea tricepsului sural;</a:t>
            </a:r>
          </a:p>
          <a:p>
            <a:pPr>
              <a:buFontTx/>
              <a:buChar char="-"/>
            </a:pPr>
            <a:r>
              <a:rPr lang="en-GB"/>
              <a:t>tonifierea flexorilor șoldului;</a:t>
            </a:r>
          </a:p>
          <a:p>
            <a:pPr algn="just">
              <a:buFontTx/>
              <a:buChar char="-"/>
            </a:pPr>
            <a:endParaRPr lang="en-GB"/>
          </a:p>
        </p:txBody>
      </p:sp>
    </p:spTree>
    <p:extLst>
      <p:ext uri="{BB962C8B-B14F-4D97-AF65-F5344CB8AC3E}">
        <p14:creationId xmlns:p14="http://schemas.microsoft.com/office/powerpoint/2010/main" val="308356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schematic&#10;&#10;Description automatically generated">
            <a:extLst>
              <a:ext uri="{FF2B5EF4-FFF2-40B4-BE49-F238E27FC236}">
                <a16:creationId xmlns:a16="http://schemas.microsoft.com/office/drawing/2014/main" id="{5241D2F0-9209-41BE-9524-821D3EAC76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559" y="506421"/>
            <a:ext cx="6120882" cy="5626168"/>
          </a:xfrm>
        </p:spPr>
      </p:pic>
    </p:spTree>
    <p:extLst>
      <p:ext uri="{BB962C8B-B14F-4D97-AF65-F5344CB8AC3E}">
        <p14:creationId xmlns:p14="http://schemas.microsoft.com/office/powerpoint/2010/main" val="233367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BDCA87C-4F04-46B1-881D-9D99071582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9520" y="1316569"/>
            <a:ext cx="4170170" cy="4224861"/>
          </a:xfrm>
        </p:spPr>
      </p:pic>
      <p:pic>
        <p:nvPicPr>
          <p:cNvPr id="7" name="Picture 6" descr="Diagram&#10;&#10;Description automatically generated">
            <a:extLst>
              <a:ext uri="{FF2B5EF4-FFF2-40B4-BE49-F238E27FC236}">
                <a16:creationId xmlns:a16="http://schemas.microsoft.com/office/drawing/2014/main" id="{586F96BA-4981-48A8-AE41-5FC281017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8106" y="628536"/>
            <a:ext cx="3141306" cy="5760872"/>
          </a:xfrm>
          <a:prstGeom prst="rect">
            <a:avLst/>
          </a:prstGeom>
        </p:spPr>
      </p:pic>
    </p:spTree>
    <p:extLst>
      <p:ext uri="{BB962C8B-B14F-4D97-AF65-F5344CB8AC3E}">
        <p14:creationId xmlns:p14="http://schemas.microsoft.com/office/powerpoint/2010/main" val="949089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0B4CD-74CA-44F7-B169-7E43DDDC0737}"/>
              </a:ext>
            </a:extLst>
          </p:cNvPr>
          <p:cNvSpPr>
            <a:spLocks noGrp="1"/>
          </p:cNvSpPr>
          <p:nvPr>
            <p:ph idx="1"/>
          </p:nvPr>
        </p:nvSpPr>
        <p:spPr>
          <a:xfrm>
            <a:off x="913795" y="1343608"/>
            <a:ext cx="10353762" cy="4447592"/>
          </a:xfrm>
        </p:spPr>
        <p:txBody>
          <a:bodyPr>
            <a:normAutofit fontScale="92500" lnSpcReduction="10000"/>
          </a:bodyPr>
          <a:lstStyle/>
          <a:p>
            <a:pPr algn="just">
              <a:buFont typeface="Wingdings" panose="05000000000000000000" pitchFamily="2" charset="2"/>
              <a:buChar char="Ø"/>
            </a:pPr>
            <a:r>
              <a:rPr lang="en-GB" sz="2400"/>
              <a:t> Kinetoterapia pentru mobilizarea șoldului include: </a:t>
            </a:r>
          </a:p>
          <a:p>
            <a:pPr marL="457200" indent="-457200" algn="just">
              <a:buAutoNum type="alphaLcPeriod"/>
            </a:pPr>
            <a:r>
              <a:rPr lang="en-GB" sz="2400"/>
              <a:t>mobilizări pasive - când contracția musculară nu este posibilă (pareză, hipotonie marcată, pericol de deplasare a capetelor de fractură) se execută mobilizări pasive prin flexia șoldului cu genunchiul flectat, extensie, abducție și adducție cu bazinul fixat, rotații pasive din poziția de decubit ventral cu gamba flectată. Mișcările se fac până la apariția durerii în zona afectată; </a:t>
            </a:r>
          </a:p>
          <a:p>
            <a:pPr marL="457200" indent="-457200" algn="just">
              <a:buAutoNum type="alphaLcPeriod"/>
            </a:pPr>
            <a:r>
              <a:rPr lang="en-GB" sz="2400"/>
              <a:t> mișcările active-pasive - exerciții de suspendare - tracțiune cu ajutorul scripeților; </a:t>
            </a:r>
          </a:p>
          <a:p>
            <a:pPr marL="0" indent="0" algn="just">
              <a:buNone/>
            </a:pPr>
            <a:r>
              <a:rPr lang="en-GB" sz="2400"/>
              <a:t>c. hidrokinetoterapia; </a:t>
            </a:r>
          </a:p>
          <a:p>
            <a:pPr marL="0" indent="0" algn="just">
              <a:buNone/>
            </a:pPr>
            <a:endParaRPr lang="en-GB" sz="2400"/>
          </a:p>
        </p:txBody>
      </p:sp>
    </p:spTree>
    <p:extLst>
      <p:ext uri="{BB962C8B-B14F-4D97-AF65-F5344CB8AC3E}">
        <p14:creationId xmlns:p14="http://schemas.microsoft.com/office/powerpoint/2010/main" val="3893561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F1FD25-02C4-4E54-B577-DE8A7F291F40}"/>
              </a:ext>
            </a:extLst>
          </p:cNvPr>
          <p:cNvSpPr>
            <a:spLocks noGrp="1"/>
          </p:cNvSpPr>
          <p:nvPr>
            <p:ph idx="1"/>
          </p:nvPr>
        </p:nvSpPr>
        <p:spPr>
          <a:xfrm>
            <a:off x="913795" y="942392"/>
            <a:ext cx="10353762" cy="4848808"/>
          </a:xfrm>
        </p:spPr>
        <p:txBody>
          <a:bodyPr>
            <a:normAutofit/>
          </a:bodyPr>
          <a:lstStyle/>
          <a:p>
            <a:pPr marL="0" indent="0" algn="just">
              <a:buNone/>
            </a:pPr>
            <a:r>
              <a:rPr lang="en-GB" sz="2400"/>
              <a:t>d. mobilizări active:</a:t>
            </a:r>
          </a:p>
          <a:p>
            <a:pPr algn="just">
              <a:buFontTx/>
              <a:buChar char="-"/>
            </a:pPr>
            <a:r>
              <a:rPr lang="en-GB" sz="2400"/>
              <a:t>antrenarea flexiei;</a:t>
            </a:r>
          </a:p>
          <a:p>
            <a:pPr algn="just">
              <a:buFontTx/>
              <a:buChar char="-"/>
            </a:pPr>
            <a:r>
              <a:rPr lang="en-GB" sz="2400"/>
              <a:t>antrenarea extensiei;</a:t>
            </a:r>
          </a:p>
          <a:p>
            <a:pPr algn="just">
              <a:buFontTx/>
              <a:buChar char="-"/>
            </a:pPr>
            <a:r>
              <a:rPr lang="en-GB" sz="2400"/>
              <a:t>antrenarea abducției;</a:t>
            </a:r>
          </a:p>
          <a:p>
            <a:pPr algn="just">
              <a:buFontTx/>
              <a:buChar char="-"/>
            </a:pPr>
            <a:r>
              <a:rPr lang="en-GB" sz="2400"/>
              <a:t>antrenarea adducției - ATENȚIE ! este contraindicată la bolnavii cu proteze de șold;</a:t>
            </a:r>
          </a:p>
          <a:p>
            <a:pPr algn="just">
              <a:buFontTx/>
              <a:buChar char="-"/>
            </a:pPr>
            <a:r>
              <a:rPr lang="en-GB" sz="2400"/>
              <a:t>antrenarea rotațiilor.</a:t>
            </a:r>
          </a:p>
          <a:p>
            <a:pPr marL="0" indent="0" algn="just">
              <a:buNone/>
            </a:pPr>
            <a:endParaRPr lang="en-GB" sz="2400"/>
          </a:p>
        </p:txBody>
      </p:sp>
    </p:spTree>
    <p:extLst>
      <p:ext uri="{BB962C8B-B14F-4D97-AF65-F5344CB8AC3E}">
        <p14:creationId xmlns:p14="http://schemas.microsoft.com/office/powerpoint/2010/main" val="4162563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C2969677-9CD8-4777-A2AE-1B8C2EFB13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313" y="204526"/>
            <a:ext cx="5760797" cy="3482572"/>
          </a:xfrm>
        </p:spPr>
      </p:pic>
      <p:pic>
        <p:nvPicPr>
          <p:cNvPr id="7" name="Picture 6" descr="A picture containing letter&#10;&#10;Description automatically generated">
            <a:extLst>
              <a:ext uri="{FF2B5EF4-FFF2-40B4-BE49-F238E27FC236}">
                <a16:creationId xmlns:a16="http://schemas.microsoft.com/office/drawing/2014/main" id="{781B9A5E-1849-41D6-9F5B-FC8C9943D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963" y="3687098"/>
            <a:ext cx="5607347" cy="2993922"/>
          </a:xfrm>
          <a:prstGeom prst="rect">
            <a:avLst/>
          </a:prstGeom>
        </p:spPr>
      </p:pic>
    </p:spTree>
    <p:extLst>
      <p:ext uri="{BB962C8B-B14F-4D97-AF65-F5344CB8AC3E}">
        <p14:creationId xmlns:p14="http://schemas.microsoft.com/office/powerpoint/2010/main" val="3394061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chematic&#10;&#10;Description automatically generated">
            <a:extLst>
              <a:ext uri="{FF2B5EF4-FFF2-40B4-BE49-F238E27FC236}">
                <a16:creationId xmlns:a16="http://schemas.microsoft.com/office/drawing/2014/main" id="{5AD246EB-1F64-4332-A38A-311D590B35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718248"/>
            <a:ext cx="5872824" cy="2981616"/>
          </a:xfrm>
        </p:spPr>
      </p:pic>
      <p:pic>
        <p:nvPicPr>
          <p:cNvPr id="7" name="Picture 6" descr="A picture containing letter&#10;&#10;Description automatically generated">
            <a:extLst>
              <a:ext uri="{FF2B5EF4-FFF2-40B4-BE49-F238E27FC236}">
                <a16:creationId xmlns:a16="http://schemas.microsoft.com/office/drawing/2014/main" id="{009B0CD4-0524-46C7-B471-9E056DCEC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100" y="359375"/>
            <a:ext cx="5982248" cy="2980984"/>
          </a:xfrm>
          <a:prstGeom prst="rect">
            <a:avLst/>
          </a:prstGeom>
        </p:spPr>
      </p:pic>
    </p:spTree>
    <p:extLst>
      <p:ext uri="{BB962C8B-B14F-4D97-AF65-F5344CB8AC3E}">
        <p14:creationId xmlns:p14="http://schemas.microsoft.com/office/powerpoint/2010/main" val="225308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7257C4-3EF4-4958-922F-93574470280A}"/>
              </a:ext>
            </a:extLst>
          </p:cNvPr>
          <p:cNvSpPr>
            <a:spLocks noGrp="1"/>
          </p:cNvSpPr>
          <p:nvPr>
            <p:ph idx="1"/>
          </p:nvPr>
        </p:nvSpPr>
        <p:spPr>
          <a:xfrm>
            <a:off x="919119" y="1685517"/>
            <a:ext cx="10353762" cy="3695136"/>
          </a:xfrm>
        </p:spPr>
        <p:txBody>
          <a:bodyPr>
            <a:normAutofit/>
          </a:bodyPr>
          <a:lstStyle/>
          <a:p>
            <a:pPr algn="just">
              <a:buFont typeface="Wingdings" panose="05000000000000000000" pitchFamily="2" charset="2"/>
              <a:buChar char="Ø"/>
            </a:pPr>
            <a:r>
              <a:rPr lang="en-GB" sz="2400"/>
              <a:t> Masajul: </a:t>
            </a:r>
          </a:p>
          <a:p>
            <a:pPr algn="just"/>
            <a:r>
              <a:rPr lang="en-GB" sz="2400"/>
              <a:t>se execută pe toată zona cervico-dorsală; </a:t>
            </a:r>
          </a:p>
          <a:p>
            <a:pPr algn="just"/>
            <a:r>
              <a:rPr lang="en-GB" sz="2400"/>
              <a:t> are rol antialgic, decontracturant (pentru mușchii superficiali - deltoid, trapez, marele dorsal, pectoral și paravertebrali) și terapeutic (pentru zonele musculare profunde, tendoane și capsula scapulohumerală); </a:t>
            </a:r>
          </a:p>
          <a:p>
            <a:pPr algn="just"/>
            <a:r>
              <a:rPr lang="en-GB" sz="2400"/>
              <a:t> ameliorează circulația locală și pregătește sistemul musculo-ligamentar pentru kinetoterapie</a:t>
            </a:r>
          </a:p>
          <a:p>
            <a:endParaRPr lang="en-GB" sz="2400"/>
          </a:p>
        </p:txBody>
      </p:sp>
    </p:spTree>
    <p:extLst>
      <p:ext uri="{BB962C8B-B14F-4D97-AF65-F5344CB8AC3E}">
        <p14:creationId xmlns:p14="http://schemas.microsoft.com/office/powerpoint/2010/main" val="174514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engineering drawing&#10;&#10;Description automatically generated">
            <a:extLst>
              <a:ext uri="{FF2B5EF4-FFF2-40B4-BE49-F238E27FC236}">
                <a16:creationId xmlns:a16="http://schemas.microsoft.com/office/drawing/2014/main" id="{7934E7C5-1852-412C-AEDE-E847A9D11E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06" y="90226"/>
            <a:ext cx="6133178" cy="3959260"/>
          </a:xfrm>
        </p:spPr>
      </p:pic>
      <p:pic>
        <p:nvPicPr>
          <p:cNvPr id="7" name="Picture 6" descr="A picture containing diagram&#10;&#10;Description automatically generated">
            <a:extLst>
              <a:ext uri="{FF2B5EF4-FFF2-40B4-BE49-F238E27FC236}">
                <a16:creationId xmlns:a16="http://schemas.microsoft.com/office/drawing/2014/main" id="{764F3060-26DA-4FFF-9729-1E7C00D5C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11" y="4189445"/>
            <a:ext cx="6395889" cy="2668555"/>
          </a:xfrm>
          <a:prstGeom prst="rect">
            <a:avLst/>
          </a:prstGeom>
        </p:spPr>
      </p:pic>
    </p:spTree>
    <p:extLst>
      <p:ext uri="{BB962C8B-B14F-4D97-AF65-F5344CB8AC3E}">
        <p14:creationId xmlns:p14="http://schemas.microsoft.com/office/powerpoint/2010/main" val="520098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B780D-728C-4F17-8A50-30B55A0F6685}"/>
              </a:ext>
            </a:extLst>
          </p:cNvPr>
          <p:cNvSpPr>
            <a:spLocks noGrp="1"/>
          </p:cNvSpPr>
          <p:nvPr>
            <p:ph idx="1"/>
          </p:nvPr>
        </p:nvSpPr>
        <p:spPr>
          <a:xfrm>
            <a:off x="913795" y="1614196"/>
            <a:ext cx="10353762" cy="4177004"/>
          </a:xfrm>
        </p:spPr>
        <p:txBody>
          <a:bodyPr>
            <a:normAutofit/>
          </a:bodyPr>
          <a:lstStyle/>
          <a:p>
            <a:pPr marL="0" indent="0" algn="just">
              <a:buNone/>
            </a:pPr>
            <a:r>
              <a:rPr lang="en-GB" sz="2200"/>
              <a:t>e. exerciții de facilitare - se execută o contracție izometrică a mușchiului contracturat la nivel de rezistența dureroasă a acestuia, apoi se face brusc o relaxare (tehnica,,hold-relax”). </a:t>
            </a:r>
          </a:p>
          <a:p>
            <a:pPr marL="0" indent="0" algn="just">
              <a:buNone/>
            </a:pPr>
            <a:r>
              <a:rPr lang="en-GB" sz="2200"/>
              <a:t>f. exerciții de pedalaj la bicicleta ergonomică, contribuie și la tonifierea musculară </a:t>
            </a:r>
          </a:p>
          <a:p>
            <a:pPr marL="0" indent="0" algn="just">
              <a:buNone/>
            </a:pPr>
            <a:r>
              <a:rPr lang="en-GB" sz="2200"/>
              <a:t>g. terapia ocupațională - continuă exercițiile de kinetoterapie pentru o perioadă mai lungă de timp. Se recomandă pedalarea la cicloergometru sau activități de olărit sau activități de prelucrare a lemnului cu un ferăstrău comandat prin microcontact.</a:t>
            </a:r>
          </a:p>
        </p:txBody>
      </p:sp>
    </p:spTree>
    <p:extLst>
      <p:ext uri="{BB962C8B-B14F-4D97-AF65-F5344CB8AC3E}">
        <p14:creationId xmlns:p14="http://schemas.microsoft.com/office/powerpoint/2010/main" val="1887329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2F8CF-9645-4B07-88FD-21831C6DC035}"/>
              </a:ext>
            </a:extLst>
          </p:cNvPr>
          <p:cNvSpPr>
            <a:spLocks noGrp="1"/>
          </p:cNvSpPr>
          <p:nvPr>
            <p:ph type="title"/>
          </p:nvPr>
        </p:nvSpPr>
        <p:spPr/>
        <p:txBody>
          <a:bodyPr/>
          <a:lstStyle/>
          <a:p>
            <a:r>
              <a:rPr lang="en-GB"/>
              <a:t>Reluarea mersului</a:t>
            </a:r>
          </a:p>
        </p:txBody>
      </p:sp>
      <p:sp>
        <p:nvSpPr>
          <p:cNvPr id="3" name="Content Placeholder 2">
            <a:extLst>
              <a:ext uri="{FF2B5EF4-FFF2-40B4-BE49-F238E27FC236}">
                <a16:creationId xmlns:a16="http://schemas.microsoft.com/office/drawing/2014/main" id="{575D4C1E-7C20-4090-BE2C-861DC74F65B0}"/>
              </a:ext>
            </a:extLst>
          </p:cNvPr>
          <p:cNvSpPr>
            <a:spLocks noGrp="1"/>
          </p:cNvSpPr>
          <p:nvPr>
            <p:ph idx="1"/>
          </p:nvPr>
        </p:nvSpPr>
        <p:spPr>
          <a:xfrm>
            <a:off x="913795" y="1558213"/>
            <a:ext cx="10353762" cy="5187820"/>
          </a:xfrm>
        </p:spPr>
        <p:txBody>
          <a:bodyPr>
            <a:normAutofit/>
          </a:bodyPr>
          <a:lstStyle/>
          <a:p>
            <a:pPr algn="just"/>
            <a:r>
              <a:rPr lang="en-GB" sz="2400"/>
              <a:t>Reprezintă etapa finală în reabilitarea medicală a acestor bolnavi, după intervenția ortopedică, refacerea poziției de stabilitate a șoldului și mobilizarea articulației coxofemurale prin kinetoterapie.</a:t>
            </a:r>
          </a:p>
          <a:p>
            <a:pPr algn="just"/>
            <a:r>
              <a:rPr lang="en-GB" sz="2400"/>
              <a:t>Exercițiile de reluare a mersului încep cu perioada de adaptare la ortostatism, după care, când stațiunea în picioare este posibilă, se trece la recuperarea mersului în patru etape:</a:t>
            </a:r>
          </a:p>
          <a:p>
            <a:pPr marL="457200" indent="-457200" algn="just">
              <a:buAutoNum type="arabicPeriod"/>
            </a:pPr>
            <a:r>
              <a:rPr lang="en-GB" sz="2400"/>
              <a:t>Mersul fără sprijin pe membrul inferior afectat;</a:t>
            </a:r>
          </a:p>
          <a:p>
            <a:pPr marL="457200" indent="-457200" algn="just">
              <a:buAutoNum type="arabicPeriod"/>
            </a:pPr>
            <a:r>
              <a:rPr lang="en-GB" sz="2400"/>
              <a:t>Mersul cu încărcare a membrului afectat;</a:t>
            </a:r>
          </a:p>
          <a:p>
            <a:pPr marL="457200" indent="-457200" algn="just">
              <a:buAutoNum type="arabicPeriod"/>
            </a:pPr>
            <a:r>
              <a:rPr lang="en-GB" sz="2400"/>
              <a:t>Mersul în baston;</a:t>
            </a:r>
          </a:p>
          <a:p>
            <a:pPr marL="457200" indent="-457200" algn="just">
              <a:buAutoNum type="arabicPeriod"/>
            </a:pPr>
            <a:r>
              <a:rPr lang="en-GB" sz="2400"/>
              <a:t>Refacerea completă a mersului; </a:t>
            </a:r>
          </a:p>
        </p:txBody>
      </p:sp>
    </p:spTree>
    <p:extLst>
      <p:ext uri="{BB962C8B-B14F-4D97-AF65-F5344CB8AC3E}">
        <p14:creationId xmlns:p14="http://schemas.microsoft.com/office/powerpoint/2010/main" val="924136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9BCF-D106-4686-83A4-4DB8BA653271}"/>
              </a:ext>
            </a:extLst>
          </p:cNvPr>
          <p:cNvSpPr>
            <a:spLocks noGrp="1"/>
          </p:cNvSpPr>
          <p:nvPr>
            <p:ph type="title"/>
          </p:nvPr>
        </p:nvSpPr>
        <p:spPr/>
        <p:txBody>
          <a:bodyPr/>
          <a:lstStyle/>
          <a:p>
            <a:r>
              <a:rPr lang="en-GB"/>
              <a:t>reabilitarea medicală a genunchiului</a:t>
            </a:r>
          </a:p>
        </p:txBody>
      </p:sp>
      <p:sp>
        <p:nvSpPr>
          <p:cNvPr id="3" name="Content Placeholder 2">
            <a:extLst>
              <a:ext uri="{FF2B5EF4-FFF2-40B4-BE49-F238E27FC236}">
                <a16:creationId xmlns:a16="http://schemas.microsoft.com/office/drawing/2014/main" id="{88E9A164-3D58-4539-987D-30E8A13E7A60}"/>
              </a:ext>
            </a:extLst>
          </p:cNvPr>
          <p:cNvSpPr>
            <a:spLocks noGrp="1"/>
          </p:cNvSpPr>
          <p:nvPr>
            <p:ph idx="1"/>
          </p:nvPr>
        </p:nvSpPr>
        <p:spPr>
          <a:xfrm>
            <a:off x="913795" y="2096064"/>
            <a:ext cx="10353762" cy="4276744"/>
          </a:xfrm>
        </p:spPr>
        <p:txBody>
          <a:bodyPr>
            <a:normAutofit fontScale="92500" lnSpcReduction="10000"/>
          </a:bodyPr>
          <a:lstStyle/>
          <a:p>
            <a:pPr algn="just">
              <a:buFont typeface="Wingdings" panose="05000000000000000000" pitchFamily="2" charset="2"/>
              <a:buChar char="Ø"/>
            </a:pPr>
            <a:r>
              <a:rPr lang="en-GB" sz="2400"/>
              <a:t> Recuperarea medicală se realizează în funcție de leziunea operată și de complexitatea intervenției chirurgicale.</a:t>
            </a:r>
          </a:p>
          <a:p>
            <a:pPr algn="just">
              <a:buFont typeface="Wingdings" panose="05000000000000000000" pitchFamily="2" charset="2"/>
              <a:buChar char="Ø"/>
            </a:pPr>
            <a:r>
              <a:rPr lang="en-GB" sz="2400"/>
              <a:t>În primele zile, în general, bolnavii operați se deplasează pe distanțe mici cu ajutorul unui cadru metalic (2-3 zile), mișcare ce va fi continuată și la domiciliu după externare.</a:t>
            </a:r>
          </a:p>
          <a:p>
            <a:pPr algn="just">
              <a:buFont typeface="Wingdings" panose="05000000000000000000" pitchFamily="2" charset="2"/>
              <a:buChar char="Ø"/>
            </a:pPr>
            <a:r>
              <a:rPr lang="en-GB" sz="2400"/>
              <a:t>După intervențiile chirurgicale mai ample, așa cum este endoprotezarea genunchiului, recuperarea este mai îndelungată și presupune recuperarea plăgilor chirurgicale și aproape completă a părților anatomice mai profunde. Dacă este posibil, se indică mișcările pasive cu sau fără ajutorul unui aparat special.</a:t>
            </a:r>
          </a:p>
        </p:txBody>
      </p:sp>
    </p:spTree>
    <p:extLst>
      <p:ext uri="{BB962C8B-B14F-4D97-AF65-F5344CB8AC3E}">
        <p14:creationId xmlns:p14="http://schemas.microsoft.com/office/powerpoint/2010/main" val="325424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BEDF3-6602-447B-ADD3-7ADC29F04D5F}"/>
              </a:ext>
            </a:extLst>
          </p:cNvPr>
          <p:cNvSpPr>
            <a:spLocks noGrp="1"/>
          </p:cNvSpPr>
          <p:nvPr>
            <p:ph idx="1"/>
          </p:nvPr>
        </p:nvSpPr>
        <p:spPr>
          <a:xfrm>
            <a:off x="913795" y="1101012"/>
            <a:ext cx="10353762" cy="4690188"/>
          </a:xfrm>
        </p:spPr>
        <p:txBody>
          <a:bodyPr>
            <a:normAutofit/>
          </a:bodyPr>
          <a:lstStyle/>
          <a:p>
            <a:pPr algn="just">
              <a:buFont typeface="Wingdings" panose="05000000000000000000" pitchFamily="2" charset="2"/>
              <a:buChar char="Ø"/>
            </a:pPr>
            <a:r>
              <a:rPr lang="en-GB" sz="2200"/>
              <a:t> Kinetoterapeutul are un rol foarte important. Acesta va începe recuperarea bolnavului cu mișcarea articulației tibiotarsiene, mișcarea degetelor piciorului, masajul tegumentelor piciorului și gambei pentru favorizarea circulației periferice. Se vor face exerciții de respirație, masaj și ușoare bătăi a regiunii posterioare a toracelui pentru a preveni complicațiile pulmonare prin staza circulatorie pulmonară și respirație artificială (drenaj postural).</a:t>
            </a:r>
          </a:p>
          <a:p>
            <a:pPr algn="just">
              <a:buFont typeface="Wingdings" panose="05000000000000000000" pitchFamily="2" charset="2"/>
              <a:buChar char="Ø"/>
            </a:pPr>
            <a:r>
              <a:rPr lang="en-GB" sz="2200"/>
              <a:t> Igiena bolnavului va fi parțială, dar minuțioasă. După vindecarea postoperatorie a plăgilor, se admite, cu avizul medicului curant, baia generală (duș sau în cadă). Trebuie menționat că utilizarea cadrului de mers sau a cârjelor este uneori necesară pe perioade mai lungi de timp.</a:t>
            </a:r>
          </a:p>
        </p:txBody>
      </p:sp>
    </p:spTree>
    <p:extLst>
      <p:ext uri="{BB962C8B-B14F-4D97-AF65-F5344CB8AC3E}">
        <p14:creationId xmlns:p14="http://schemas.microsoft.com/office/powerpoint/2010/main" val="3572463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F984B-D41B-47A4-9283-31922FB16C75}"/>
              </a:ext>
            </a:extLst>
          </p:cNvPr>
          <p:cNvSpPr>
            <a:spLocks noGrp="1"/>
          </p:cNvSpPr>
          <p:nvPr>
            <p:ph type="title"/>
          </p:nvPr>
        </p:nvSpPr>
        <p:spPr>
          <a:xfrm>
            <a:off x="913795" y="382556"/>
            <a:ext cx="10353761" cy="1553366"/>
          </a:xfrm>
        </p:spPr>
        <p:txBody>
          <a:bodyPr>
            <a:normAutofit/>
          </a:bodyPr>
          <a:lstStyle/>
          <a:p>
            <a:r>
              <a:rPr lang="it-IT"/>
              <a:t>Principii generale de recuperare medicală a pacienților cu leziuni posttraumatice ale piciorului</a:t>
            </a:r>
            <a:endParaRPr lang="en-GB"/>
          </a:p>
        </p:txBody>
      </p:sp>
      <p:sp>
        <p:nvSpPr>
          <p:cNvPr id="3" name="Content Placeholder 2">
            <a:extLst>
              <a:ext uri="{FF2B5EF4-FFF2-40B4-BE49-F238E27FC236}">
                <a16:creationId xmlns:a16="http://schemas.microsoft.com/office/drawing/2014/main" id="{25FBA557-22D2-4D54-9059-DFA2D5AE335D}"/>
              </a:ext>
            </a:extLst>
          </p:cNvPr>
          <p:cNvSpPr>
            <a:spLocks noGrp="1"/>
          </p:cNvSpPr>
          <p:nvPr>
            <p:ph idx="1"/>
          </p:nvPr>
        </p:nvSpPr>
        <p:spPr>
          <a:xfrm>
            <a:off x="913795" y="1935922"/>
            <a:ext cx="10353762" cy="4800780"/>
          </a:xfrm>
        </p:spPr>
        <p:txBody>
          <a:bodyPr>
            <a:normAutofit lnSpcReduction="10000"/>
          </a:bodyPr>
          <a:lstStyle/>
          <a:p>
            <a:pPr marL="457200" indent="-457200" algn="just">
              <a:buAutoNum type="alphaUcPeriod"/>
            </a:pPr>
            <a:r>
              <a:rPr lang="pt-BR"/>
              <a:t>Combaterea durerii se face prin:</a:t>
            </a:r>
          </a:p>
          <a:p>
            <a:pPr algn="just"/>
            <a:r>
              <a:rPr lang="en-GB"/>
              <a:t>crioterapie cu efect antiinflamator local; </a:t>
            </a:r>
          </a:p>
          <a:p>
            <a:pPr algn="just"/>
            <a:r>
              <a:rPr lang="en-GB"/>
              <a:t>electroterapie - curenți diadinamici, curenți Trabert, curenți galvanici - în aplicații transversale, longitudinale (gambă-plantă) sau biplantare; </a:t>
            </a:r>
          </a:p>
          <a:p>
            <a:pPr algn="just"/>
            <a:r>
              <a:rPr lang="en-GB"/>
              <a:t>masajul - se începe cu masajul abdominal și al coapsei și se continuă cu masajul lojelor musculare ale gambei și apoi masajul piciorului pentru favorizarea circulației de întoarcere venoasă. De mare utilitate este și masajul pneumatic; </a:t>
            </a:r>
          </a:p>
          <a:p>
            <a:pPr algn="just"/>
            <a:r>
              <a:rPr lang="en-GB"/>
              <a:t> manipulările piciorului (tehnicile Maigne) - au rol antialgic demonstrat dar sunt contraindicate în procesele inflamatorii; </a:t>
            </a:r>
          </a:p>
          <a:p>
            <a:pPr algn="just"/>
            <a:r>
              <a:rPr lang="en-GB"/>
              <a:t> medicație antiinflamatoare și analgezică; </a:t>
            </a:r>
          </a:p>
          <a:p>
            <a:pPr algn="just"/>
            <a:r>
              <a:rPr lang="en-GB"/>
              <a:t> montarea unor feșe gipsate, bandaj elastic, taloane și susținători plantari.</a:t>
            </a:r>
          </a:p>
        </p:txBody>
      </p:sp>
    </p:spTree>
    <p:extLst>
      <p:ext uri="{BB962C8B-B14F-4D97-AF65-F5344CB8AC3E}">
        <p14:creationId xmlns:p14="http://schemas.microsoft.com/office/powerpoint/2010/main" val="3525515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385E8-0AFD-4CC7-9879-9D61373B37F1}"/>
              </a:ext>
            </a:extLst>
          </p:cNvPr>
          <p:cNvSpPr>
            <a:spLocks noGrp="1"/>
          </p:cNvSpPr>
          <p:nvPr>
            <p:ph idx="1"/>
          </p:nvPr>
        </p:nvSpPr>
        <p:spPr>
          <a:xfrm>
            <a:off x="913795" y="699795"/>
            <a:ext cx="10353762" cy="5449077"/>
          </a:xfrm>
        </p:spPr>
        <p:txBody>
          <a:bodyPr/>
          <a:lstStyle/>
          <a:p>
            <a:pPr marL="0" indent="0" algn="just">
              <a:buNone/>
            </a:pPr>
            <a:r>
              <a:rPr lang="en-GB"/>
              <a:t>B. Refacerea echilibrului muscular se realizează prin tonifierea musculaturii și a coordonării senzitivo-motorii:</a:t>
            </a:r>
          </a:p>
          <a:p>
            <a:pPr algn="just"/>
            <a:r>
              <a:rPr lang="en-GB"/>
              <a:t>tonifierea tricepsului sural;</a:t>
            </a:r>
          </a:p>
          <a:p>
            <a:pPr algn="just"/>
            <a:r>
              <a:rPr lang="en-GB"/>
              <a:t>tonifierea gambierului anterior;</a:t>
            </a:r>
          </a:p>
          <a:p>
            <a:pPr algn="just"/>
            <a:r>
              <a:rPr lang="en-GB"/>
              <a:t>tonifierea extensorului comun al degetelor;</a:t>
            </a:r>
          </a:p>
          <a:p>
            <a:pPr algn="just"/>
            <a:r>
              <a:rPr lang="en-GB"/>
              <a:t>tonifierea peronierilor laterali;</a:t>
            </a:r>
          </a:p>
          <a:p>
            <a:pPr algn="just"/>
            <a:r>
              <a:rPr lang="en-GB"/>
              <a:t>tonifierea gambierului posterior;</a:t>
            </a:r>
          </a:p>
          <a:p>
            <a:pPr algn="just"/>
            <a:r>
              <a:rPr lang="en-GB"/>
              <a:t>pentru refacerea coordonării senzitivo-motorii cel mai bun exercițiu este mersul pe teren plat, accidentat sau în pantă;</a:t>
            </a:r>
          </a:p>
          <a:p>
            <a:pPr algn="just"/>
            <a:r>
              <a:rPr lang="en-GB"/>
              <a:t>este util de asemenea mersul înainte-înapoi și lateral, mersul cu pași încrucișați, mersul pe vârfuri sau pe călcâie, mersul pe teren dur, alunecos sau nisip.</a:t>
            </a:r>
          </a:p>
        </p:txBody>
      </p:sp>
    </p:spTree>
    <p:extLst>
      <p:ext uri="{BB962C8B-B14F-4D97-AF65-F5344CB8AC3E}">
        <p14:creationId xmlns:p14="http://schemas.microsoft.com/office/powerpoint/2010/main" val="4122356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able, tripod&#10;&#10;Description automatically generated">
            <a:extLst>
              <a:ext uri="{FF2B5EF4-FFF2-40B4-BE49-F238E27FC236}">
                <a16:creationId xmlns:a16="http://schemas.microsoft.com/office/drawing/2014/main" id="{B254F949-BB67-4DA1-81B2-11F2039BFC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5707" y="544778"/>
            <a:ext cx="3486070" cy="6237840"/>
          </a:xfrm>
        </p:spPr>
      </p:pic>
      <p:pic>
        <p:nvPicPr>
          <p:cNvPr id="7" name="Picture 6" descr="Graphical user interface&#10;&#10;Description automatically generated">
            <a:extLst>
              <a:ext uri="{FF2B5EF4-FFF2-40B4-BE49-F238E27FC236}">
                <a16:creationId xmlns:a16="http://schemas.microsoft.com/office/drawing/2014/main" id="{570626DF-0EC1-47FC-B5DE-0B3CBB200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88" y="544778"/>
            <a:ext cx="3092798" cy="6237840"/>
          </a:xfrm>
          <a:prstGeom prst="rect">
            <a:avLst/>
          </a:prstGeom>
        </p:spPr>
      </p:pic>
    </p:spTree>
    <p:extLst>
      <p:ext uri="{BB962C8B-B14F-4D97-AF65-F5344CB8AC3E}">
        <p14:creationId xmlns:p14="http://schemas.microsoft.com/office/powerpoint/2010/main" val="410494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37BB0F-3DA5-4B34-BA74-4F217315D1A4}"/>
              </a:ext>
            </a:extLst>
          </p:cNvPr>
          <p:cNvSpPr>
            <a:spLocks noGrp="1"/>
          </p:cNvSpPr>
          <p:nvPr>
            <p:ph idx="1"/>
          </p:nvPr>
        </p:nvSpPr>
        <p:spPr>
          <a:xfrm>
            <a:off x="913795" y="1446245"/>
            <a:ext cx="10353762" cy="4344955"/>
          </a:xfrm>
        </p:spPr>
        <p:txBody>
          <a:bodyPr>
            <a:normAutofit fontScale="92500"/>
          </a:bodyPr>
          <a:lstStyle/>
          <a:p>
            <a:pPr marL="0" indent="0" algn="just">
              <a:buNone/>
            </a:pPr>
            <a:r>
              <a:rPr lang="en-GB" sz="2400"/>
              <a:t>C. Refacerea mobilității articulare implică: </a:t>
            </a:r>
          </a:p>
          <a:p>
            <a:pPr algn="just"/>
            <a:r>
              <a:rPr lang="en-GB" sz="2400"/>
              <a:t>combaterea edemului posttraumatic; </a:t>
            </a:r>
          </a:p>
          <a:p>
            <a:pPr algn="just"/>
            <a:r>
              <a:rPr lang="en-GB" sz="2400"/>
              <a:t>termoterapie și masaj; </a:t>
            </a:r>
          </a:p>
          <a:p>
            <a:pPr algn="just"/>
            <a:r>
              <a:rPr lang="en-GB" sz="2400"/>
              <a:t> electroterapia - ultrasunet, curenți de medie frecvență pentru stimularea activității motorii și a circulației locale, curenți diadinamici, galvanizări; </a:t>
            </a:r>
          </a:p>
          <a:p>
            <a:pPr algn="just"/>
            <a:r>
              <a:rPr lang="en-GB" sz="2400"/>
              <a:t> mobilizări pasive - se recomandă efectuarea lor de către kinetoterapeut, iar ședințele să se efectueze cu piciorul într-o baie de apă caldă pentru a nu apărea dureri; </a:t>
            </a:r>
          </a:p>
          <a:p>
            <a:pPr algn="just"/>
            <a:r>
              <a:rPr lang="en-GB" sz="2400"/>
              <a:t> posturi de întindere:</a:t>
            </a:r>
          </a:p>
        </p:txBody>
      </p:sp>
    </p:spTree>
    <p:extLst>
      <p:ext uri="{BB962C8B-B14F-4D97-AF65-F5344CB8AC3E}">
        <p14:creationId xmlns:p14="http://schemas.microsoft.com/office/powerpoint/2010/main" val="109093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D531C8-CF31-4BBF-AB92-1A937C197F7D}"/>
              </a:ext>
            </a:extLst>
          </p:cNvPr>
          <p:cNvSpPr>
            <a:spLocks noGrp="1"/>
          </p:cNvSpPr>
          <p:nvPr>
            <p:ph idx="1"/>
          </p:nvPr>
        </p:nvSpPr>
        <p:spPr>
          <a:xfrm>
            <a:off x="549901" y="723637"/>
            <a:ext cx="7715687" cy="3695136"/>
          </a:xfrm>
        </p:spPr>
        <p:txBody>
          <a:bodyPr>
            <a:normAutofit/>
          </a:bodyPr>
          <a:lstStyle/>
          <a:p>
            <a:pPr marL="0" indent="0" algn="just">
              <a:buNone/>
            </a:pPr>
            <a:r>
              <a:rPr lang="en-GB" sz="2200"/>
              <a:t>D. Refacerea bolții plantare</a:t>
            </a:r>
          </a:p>
          <a:p>
            <a:pPr algn="just"/>
            <a:r>
              <a:rPr lang="en-GB" sz="2200"/>
              <a:t>Există două arce longitudinale și unul anterior realizate de oasele tarsiene și </a:t>
            </a:r>
            <a:r>
              <a:rPr lang="it-IT" sz="2200"/>
              <a:t>metatarsiene care asigură stabilitatea bolții plantare</a:t>
            </a:r>
          </a:p>
          <a:p>
            <a:pPr marL="0" indent="0" algn="just">
              <a:buNone/>
            </a:pPr>
            <a:r>
              <a:rPr lang="en-GB" sz="2200"/>
              <a:t>E. Refacerea alinierii piciorului</a:t>
            </a:r>
          </a:p>
        </p:txBody>
      </p:sp>
      <p:pic>
        <p:nvPicPr>
          <p:cNvPr id="5" name="Picture 4" descr="A picture containing diagram&#10;&#10;Description automatically generated">
            <a:extLst>
              <a:ext uri="{FF2B5EF4-FFF2-40B4-BE49-F238E27FC236}">
                <a16:creationId xmlns:a16="http://schemas.microsoft.com/office/drawing/2014/main" id="{F34BEC83-5B98-4A9C-9E4B-6E2678391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994" y="299461"/>
            <a:ext cx="2806403" cy="625907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907CBE3-B0A3-49CD-B094-47DAF391C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73" y="3429000"/>
            <a:ext cx="4442706" cy="3088045"/>
          </a:xfrm>
          <a:prstGeom prst="rect">
            <a:avLst/>
          </a:prstGeom>
        </p:spPr>
      </p:pic>
    </p:spTree>
    <p:extLst>
      <p:ext uri="{BB962C8B-B14F-4D97-AF65-F5344CB8AC3E}">
        <p14:creationId xmlns:p14="http://schemas.microsoft.com/office/powerpoint/2010/main" val="269005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C8A521-8C78-4C7A-8A12-C6CFB2D75AE9}"/>
              </a:ext>
            </a:extLst>
          </p:cNvPr>
          <p:cNvSpPr>
            <a:spLocks noGrp="1"/>
          </p:cNvSpPr>
          <p:nvPr>
            <p:ph idx="1"/>
          </p:nvPr>
        </p:nvSpPr>
        <p:spPr>
          <a:xfrm>
            <a:off x="913795" y="699795"/>
            <a:ext cx="10353762" cy="5626359"/>
          </a:xfrm>
        </p:spPr>
        <p:txBody>
          <a:bodyPr>
            <a:normAutofit fontScale="92500" lnSpcReduction="20000"/>
          </a:bodyPr>
          <a:lstStyle/>
          <a:p>
            <a:pPr algn="just">
              <a:buFont typeface="Wingdings" panose="05000000000000000000" pitchFamily="2" charset="2"/>
              <a:buChar char="Ø"/>
            </a:pPr>
            <a:r>
              <a:rPr lang="en-GB" sz="2400"/>
              <a:t> Rearmonizarea mecanică a umărului:</a:t>
            </a:r>
          </a:p>
          <a:p>
            <a:pPr algn="just">
              <a:buFont typeface="Wingdings" panose="05000000000000000000" pitchFamily="2" charset="2"/>
              <a:buChar char="§"/>
            </a:pPr>
            <a:r>
              <a:rPr lang="en-GB" sz="2400"/>
              <a:t>Traumatismele umărului pot să determine o instabilitate superioară cu tendința la subluxație superioară sau instabilitate inferioară cu tendința la subluxație inferioară.</a:t>
            </a:r>
          </a:p>
          <a:p>
            <a:pPr algn="just">
              <a:buFont typeface="Wingdings" panose="05000000000000000000" pitchFamily="2" charset="2"/>
              <a:buChar char="§"/>
            </a:pPr>
            <a:r>
              <a:rPr lang="en-GB" sz="2400"/>
              <a:t>În instabilitatea superioară tratamentul recuperator include: </a:t>
            </a:r>
          </a:p>
          <a:p>
            <a:pPr algn="just"/>
            <a:r>
              <a:rPr lang="en-GB" sz="2400"/>
              <a:t> posturarea - rotație externă a brațului, ușoară antepulsie și abducție </a:t>
            </a:r>
          </a:p>
          <a:p>
            <a:pPr algn="just"/>
            <a:r>
              <a:rPr lang="en-GB" sz="2400"/>
              <a:t> tracțiunea axială a brațului în jos de către kinetoterapeut </a:t>
            </a:r>
          </a:p>
          <a:p>
            <a:pPr algn="just"/>
            <a:r>
              <a:rPr lang="en-GB" sz="2400"/>
              <a:t> exerciții de tip Codman - mișcări antepulsive, de pendulare a membrului superior cu tracțiune în ax care desprinde capul humeral de manșonul rotatorilor și ligamentul acromio-coracoid. </a:t>
            </a:r>
          </a:p>
          <a:p>
            <a:pPr algn="just"/>
            <a:r>
              <a:rPr lang="en-GB" sz="2400"/>
              <a:t> mobilizarea activă a brațului în rotație externă și ușoară abducție, cu antepulsii și reveniri care împing activ în jos umărul </a:t>
            </a:r>
          </a:p>
          <a:p>
            <a:pPr algn="just"/>
            <a:r>
              <a:rPr lang="en-GB" sz="2400"/>
              <a:t>aplicații de căldură locală și masaj, cu efect decontracturant muscular</a:t>
            </a:r>
          </a:p>
        </p:txBody>
      </p:sp>
    </p:spTree>
    <p:extLst>
      <p:ext uri="{BB962C8B-B14F-4D97-AF65-F5344CB8AC3E}">
        <p14:creationId xmlns:p14="http://schemas.microsoft.com/office/powerpoint/2010/main" val="145271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0E7C0846-331D-49C3-91C8-986D556571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489" y="452177"/>
            <a:ext cx="4749903" cy="297682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3A1CF13-2FA8-4908-A856-B823FA617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910" y="3503645"/>
            <a:ext cx="4875245" cy="3073174"/>
          </a:xfrm>
          <a:prstGeom prst="rect">
            <a:avLst/>
          </a:prstGeom>
        </p:spPr>
      </p:pic>
    </p:spTree>
    <p:extLst>
      <p:ext uri="{BB962C8B-B14F-4D97-AF65-F5344CB8AC3E}">
        <p14:creationId xmlns:p14="http://schemas.microsoft.com/office/powerpoint/2010/main" val="30034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6A6FF5-358F-49F9-B010-5FF12306C1C9}"/>
              </a:ext>
            </a:extLst>
          </p:cNvPr>
          <p:cNvSpPr>
            <a:spLocks noGrp="1"/>
          </p:cNvSpPr>
          <p:nvPr>
            <p:ph idx="1"/>
          </p:nvPr>
        </p:nvSpPr>
        <p:spPr>
          <a:xfrm>
            <a:off x="914400" y="1203649"/>
            <a:ext cx="10353675" cy="4587551"/>
          </a:xfrm>
        </p:spPr>
        <p:txBody>
          <a:bodyPr>
            <a:normAutofit fontScale="92500" lnSpcReduction="20000"/>
          </a:bodyPr>
          <a:lstStyle/>
          <a:p>
            <a:pPr algn="just">
              <a:buFont typeface="Wingdings" panose="05000000000000000000" pitchFamily="2" charset="2"/>
              <a:buChar char="§"/>
            </a:pPr>
            <a:r>
              <a:rPr lang="en-GB" sz="2400"/>
              <a:t>În instabilitatea inferioară - apare tendința de subluxație inferioară,,,de cădere”, a capului humeral</a:t>
            </a:r>
          </a:p>
          <a:p>
            <a:pPr algn="just"/>
            <a:r>
              <a:rPr lang="en-GB" sz="2400"/>
              <a:t>De obicei, instabilitatea inferioară apare în fracturile extremității superioare humerale cu leziuni ale musculaturii ce asigură ascensiunea capului humeral (deltoid, biceps, triceps sau coracobrahial).</a:t>
            </a:r>
          </a:p>
          <a:p>
            <a:pPr algn="just"/>
            <a:r>
              <a:rPr lang="en-GB" sz="2400"/>
              <a:t>Pentru recuperare se utilizează exerciții pasive, pasivo-active și active de întreținere a amplitudinii de mișcare articulară și de recâștigare a sincronismului muscular la care se poate asocia hidrokinetoterapia în bazin cu apă dacă starea țesuturilor moi permite contactul cu apa. </a:t>
            </a:r>
          </a:p>
          <a:p>
            <a:pPr algn="just"/>
            <a:r>
              <a:rPr lang="en-GB" sz="2400"/>
              <a:t>Se mai pot recomanda exerciții statice-izometrice au efect stimulator, circulator și trofic. Acestea sunt interzise în cazul mușchilor lezați sau fracturilor incomplet consolidate.</a:t>
            </a:r>
          </a:p>
          <a:p>
            <a:pPr>
              <a:buFont typeface="Wingdings" panose="05000000000000000000" pitchFamily="2" charset="2"/>
              <a:buChar char="§"/>
            </a:pPr>
            <a:endParaRPr lang="en-GB" sz="2400"/>
          </a:p>
        </p:txBody>
      </p:sp>
    </p:spTree>
    <p:extLst>
      <p:ext uri="{BB962C8B-B14F-4D97-AF65-F5344CB8AC3E}">
        <p14:creationId xmlns:p14="http://schemas.microsoft.com/office/powerpoint/2010/main" val="65574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84F3C-9440-45AE-85C2-400031410BB7}"/>
              </a:ext>
            </a:extLst>
          </p:cNvPr>
          <p:cNvSpPr>
            <a:spLocks noGrp="1"/>
          </p:cNvSpPr>
          <p:nvPr>
            <p:ph idx="1"/>
          </p:nvPr>
        </p:nvSpPr>
        <p:spPr>
          <a:xfrm>
            <a:off x="919119" y="1623527"/>
            <a:ext cx="10353762" cy="3181738"/>
          </a:xfrm>
        </p:spPr>
        <p:txBody>
          <a:bodyPr>
            <a:normAutofit fontScale="92500" lnSpcReduction="10000"/>
          </a:bodyPr>
          <a:lstStyle/>
          <a:p>
            <a:pPr>
              <a:buFont typeface="Wingdings" panose="05000000000000000000" pitchFamily="2" charset="2"/>
              <a:buChar char="v"/>
            </a:pPr>
            <a:r>
              <a:rPr lang="en-GB" sz="2400"/>
              <a:t> Faza a 3-a </a:t>
            </a:r>
          </a:p>
          <a:p>
            <a:r>
              <a:rPr lang="en-GB" sz="2400"/>
              <a:t>În această etapă începe treptat solicitarea zonelor lezate și prin tatonare, în funcție de apariția durerii se continuă sau se renunță la anumite mișcări.</a:t>
            </a:r>
          </a:p>
          <a:p>
            <a:pPr>
              <a:buFont typeface="Wingdings" panose="05000000000000000000" pitchFamily="2" charset="2"/>
              <a:buChar char="v"/>
            </a:pPr>
            <a:r>
              <a:rPr lang="en-GB" sz="2400"/>
              <a:t> Faza a 4-a </a:t>
            </a:r>
          </a:p>
          <a:p>
            <a:r>
              <a:rPr lang="en-GB" sz="2400"/>
              <a:t>Este perioada recuperării funcționale propriu-zise a umărului, în care se încearcă refacerea întregii amplitudini de mișcare a brațului, de a recâștiga tonicitatea și forța musculară.</a:t>
            </a:r>
          </a:p>
          <a:p>
            <a:pPr>
              <a:buFont typeface="Wingdings" panose="05000000000000000000" pitchFamily="2" charset="2"/>
              <a:buChar char="v"/>
            </a:pPr>
            <a:endParaRPr lang="en-GB" sz="2400"/>
          </a:p>
        </p:txBody>
      </p:sp>
    </p:spTree>
    <p:extLst>
      <p:ext uri="{BB962C8B-B14F-4D97-AF65-F5344CB8AC3E}">
        <p14:creationId xmlns:p14="http://schemas.microsoft.com/office/powerpoint/2010/main" val="129903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AF6C21-5155-4E19-80B5-5DFC676A03E5}"/>
              </a:ext>
            </a:extLst>
          </p:cNvPr>
          <p:cNvSpPr>
            <a:spLocks noGrp="1"/>
          </p:cNvSpPr>
          <p:nvPr>
            <p:ph idx="1"/>
          </p:nvPr>
        </p:nvSpPr>
        <p:spPr>
          <a:xfrm>
            <a:off x="913795" y="1352939"/>
            <a:ext cx="10353762" cy="4683967"/>
          </a:xfrm>
        </p:spPr>
        <p:txBody>
          <a:bodyPr>
            <a:normAutofit fontScale="92500" lnSpcReduction="10000"/>
          </a:bodyPr>
          <a:lstStyle/>
          <a:p>
            <a:pPr algn="just">
              <a:buFont typeface="Wingdings" panose="05000000000000000000" pitchFamily="2" charset="2"/>
              <a:buChar char="Ø"/>
            </a:pPr>
            <a:r>
              <a:rPr lang="en-GB" sz="2400"/>
              <a:t>Metodele utilizate în acest scop sunt:</a:t>
            </a:r>
          </a:p>
          <a:p>
            <a:pPr marL="0" indent="0" algn="just">
              <a:buNone/>
            </a:pPr>
            <a:r>
              <a:rPr lang="en-GB" sz="2400"/>
              <a:t>a.termoterapia, masajul și electroterapia antalgică </a:t>
            </a:r>
          </a:p>
          <a:p>
            <a:pPr marL="0" indent="0" algn="just">
              <a:buNone/>
            </a:pPr>
            <a:r>
              <a:rPr lang="en-GB" sz="2400"/>
              <a:t>b.exerciții de întindere capsuloligamentară </a:t>
            </a:r>
          </a:p>
          <a:p>
            <a:pPr marL="0" indent="0" algn="just">
              <a:buNone/>
            </a:pPr>
            <a:r>
              <a:rPr lang="en-GB" sz="2400"/>
              <a:t>− tracțiune axială ; </a:t>
            </a:r>
          </a:p>
          <a:p>
            <a:pPr marL="0" indent="0" algn="just">
              <a:buNone/>
            </a:pPr>
            <a:r>
              <a:rPr lang="en-GB" sz="2400"/>
              <a:t>− decoaptarea glenohumerală </a:t>
            </a:r>
          </a:p>
          <a:p>
            <a:pPr marL="0" indent="0" algn="just">
              <a:buNone/>
            </a:pPr>
            <a:r>
              <a:rPr lang="en-GB" sz="2400"/>
              <a:t>− alunecarea posterioară a capului humeral </a:t>
            </a:r>
          </a:p>
          <a:p>
            <a:pPr marL="0" indent="0" algn="just">
              <a:buNone/>
            </a:pPr>
            <a:r>
              <a:rPr lang="en-GB" sz="2400"/>
              <a:t>− tracțiunea în afară a capului humeral </a:t>
            </a:r>
          </a:p>
          <a:p>
            <a:pPr marL="0" indent="0" algn="just">
              <a:buNone/>
            </a:pPr>
            <a:r>
              <a:rPr lang="en-GB" sz="2400"/>
              <a:t>− coborârea capului humeral </a:t>
            </a:r>
          </a:p>
          <a:p>
            <a:pPr marL="0" indent="0" algn="just">
              <a:buNone/>
            </a:pPr>
            <a:r>
              <a:rPr lang="en-GB" sz="2400"/>
              <a:t>− abducție cu coborârea capului humeral; </a:t>
            </a:r>
          </a:p>
          <a:p>
            <a:pPr algn="just"/>
            <a:endParaRPr lang="en-GB" sz="2400"/>
          </a:p>
        </p:txBody>
      </p:sp>
      <p:pic>
        <p:nvPicPr>
          <p:cNvPr id="5" name="Picture 4" descr="A picture containing drawing&#10;&#10;Description automatically generated">
            <a:extLst>
              <a:ext uri="{FF2B5EF4-FFF2-40B4-BE49-F238E27FC236}">
                <a16:creationId xmlns:a16="http://schemas.microsoft.com/office/drawing/2014/main" id="{DF489C1A-0540-4472-8E47-CF7D45D32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4763" y="4114801"/>
            <a:ext cx="5581650" cy="2743200"/>
          </a:xfrm>
          <a:prstGeom prst="rect">
            <a:avLst/>
          </a:prstGeom>
        </p:spPr>
      </p:pic>
    </p:spTree>
    <p:extLst>
      <p:ext uri="{BB962C8B-B14F-4D97-AF65-F5344CB8AC3E}">
        <p14:creationId xmlns:p14="http://schemas.microsoft.com/office/powerpoint/2010/main" val="417573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15CA7-F7DE-46F2-B080-CCF07B132DD1}"/>
              </a:ext>
            </a:extLst>
          </p:cNvPr>
          <p:cNvSpPr>
            <a:spLocks noGrp="1"/>
          </p:cNvSpPr>
          <p:nvPr>
            <p:ph idx="1"/>
          </p:nvPr>
        </p:nvSpPr>
        <p:spPr>
          <a:xfrm>
            <a:off x="913795" y="755780"/>
            <a:ext cx="10353762" cy="5533053"/>
          </a:xfrm>
        </p:spPr>
        <p:txBody>
          <a:bodyPr>
            <a:normAutofit/>
          </a:bodyPr>
          <a:lstStyle/>
          <a:p>
            <a:pPr marL="0" indent="0" algn="just">
              <a:buNone/>
            </a:pPr>
            <a:r>
              <a:rPr lang="en-GB"/>
              <a:t>c.exerciții de facilitare proprioceptivă - cea mai utilizată este metoda Kabat și tehnici,,contracție-relaxare” (,,hold-relax”); </a:t>
            </a:r>
          </a:p>
          <a:p>
            <a:pPr marL="0" indent="0" algn="just">
              <a:buNone/>
            </a:pPr>
            <a:r>
              <a:rPr lang="en-GB"/>
              <a:t>d.exerciții autopasive la scripete; </a:t>
            </a:r>
          </a:p>
          <a:p>
            <a:pPr marL="0" indent="0" algn="just">
              <a:buNone/>
            </a:pPr>
            <a:r>
              <a:rPr lang="en-GB"/>
              <a:t>e.exerciții active pentru creșterea mobilității </a:t>
            </a:r>
          </a:p>
          <a:p>
            <a:pPr marL="0" indent="0">
              <a:buNone/>
            </a:pPr>
            <a:r>
              <a:rPr lang="en-GB"/>
              <a:t>f. exerciții cu rezistență pentru creșterea forței musculare; </a:t>
            </a:r>
          </a:p>
          <a:p>
            <a:pPr marL="0" indent="0">
              <a:buNone/>
            </a:pPr>
            <a:r>
              <a:rPr lang="en-GB"/>
              <a:t>− scripetoterapie cu greutăți; </a:t>
            </a:r>
          </a:p>
          <a:p>
            <a:pPr marL="0" indent="0">
              <a:buNone/>
            </a:pPr>
            <a:r>
              <a:rPr lang="en-GB"/>
              <a:t>− utilizarea cordoanelor elastice sau a instalațiilor cu arcuri;</a:t>
            </a:r>
          </a:p>
          <a:p>
            <a:pPr marL="0" indent="0">
              <a:buNone/>
            </a:pPr>
            <a:r>
              <a:rPr lang="en-GB"/>
              <a:t>− utilizarea ganterelor și halterelor</a:t>
            </a:r>
          </a:p>
          <a:p>
            <a:pPr marL="0" indent="0">
              <a:buNone/>
            </a:pPr>
            <a:r>
              <a:rPr lang="en-GB"/>
              <a:t>g.exerciții de coordonare - sunt utilizate pentru recuperarea gestuală a mișcărilor articulației umărului. Cea mai buna modalitate de recuperare este înotul sau unele sporturi ca tenisul, voleiul, baschetul.  </a:t>
            </a:r>
          </a:p>
        </p:txBody>
      </p:sp>
    </p:spTree>
    <p:extLst>
      <p:ext uri="{BB962C8B-B14F-4D97-AF65-F5344CB8AC3E}">
        <p14:creationId xmlns:p14="http://schemas.microsoft.com/office/powerpoint/2010/main" val="3245663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175</TotalTime>
  <Words>2445</Words>
  <Application>Microsoft Office PowerPoint</Application>
  <PresentationFormat>Widescreen</PresentationFormat>
  <Paragraphs>156</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Bookman Old Style</vt:lpstr>
      <vt:lpstr>Rockwell</vt:lpstr>
      <vt:lpstr>Wingdings</vt:lpstr>
      <vt:lpstr>Damask</vt:lpstr>
      <vt:lpstr>Reabilitarea medicală a pacientului cu afecțiuni posttraumatice şi ortopedice ale mebrelor superior şi inferior</vt:lpstr>
      <vt:lpstr>REABILITAREA ÎN Patologia ortopedică, traumatică și sechelele posttraumatice ale umărului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Principii generale ale recuperării medicale în cotul posttraumatic</vt:lpstr>
      <vt:lpstr>PowerPoint Presentation</vt:lpstr>
      <vt:lpstr>PowerPoint Presentation</vt:lpstr>
      <vt:lpstr>PowerPoint Presentation</vt:lpstr>
      <vt:lpstr>Principii generale care trebuie respectate în reabilitarea medicală a fracturilor falangelor și metacarpienelor: </vt:lpstr>
      <vt:lpstr>PowerPoint Presentation</vt:lpstr>
      <vt:lpstr>PowerPoint Presentation</vt:lpstr>
      <vt:lpstr>Principii generale de recuperare medicală a pacienților cu leziuni posttraumatice de șold sau bazin osos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Reluarea mersului</vt:lpstr>
      <vt:lpstr>reabilitarea medicală a genunchiului</vt:lpstr>
      <vt:lpstr>PowerPoint Presentation</vt:lpstr>
      <vt:lpstr>Principii generale de recuperare medicală a pacienților cu leziuni posttraumatice ale piciorului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Reabilitarea medicală a pacientului cu afecțiuni posttraumatice şi ortopedice ale mebrelor superior şi inferior</dc:title>
  <dc:creator>George-Ovidiu Cioroianu</dc:creator>
  <cp:lastModifiedBy>George-Ovidiu Cioroianu</cp:lastModifiedBy>
  <cp:revision>16</cp:revision>
  <dcterms:created xsi:type="dcterms:W3CDTF">2020-11-05T15:43:18Z</dcterms:created>
  <dcterms:modified xsi:type="dcterms:W3CDTF">2020-12-18T11:19:33Z</dcterms:modified>
</cp:coreProperties>
</file>