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7" r:id="rId21"/>
    <p:sldId id="276"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AD3864A-A71E-47A3-89D6-C833FF572F2F}" type="datetimeFigureOut">
              <a:rPr lang="en-GB" smtClean="0"/>
              <a:t>12/11/2020</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38663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D3864A-A71E-47A3-89D6-C833FF572F2F}" type="datetimeFigureOut">
              <a:rPr lang="en-GB" smtClean="0"/>
              <a:t>12/11/2020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1927581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D3864A-A71E-47A3-89D6-C833FF572F2F}" type="datetimeFigureOut">
              <a:rPr lang="en-GB" smtClean="0"/>
              <a:t>12/11/2020</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1708ACD-F054-42CD-8921-3E6714182C52}"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011812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AD3864A-A71E-47A3-89D6-C833FF572F2F}" type="datetimeFigureOut">
              <a:rPr lang="en-GB" smtClean="0"/>
              <a:t>12/11/2020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314725267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AD3864A-A71E-47A3-89D6-C833FF572F2F}" type="datetimeFigureOut">
              <a:rPr lang="en-GB" smtClean="0"/>
              <a:t>12/11/2020</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1708ACD-F054-42CD-8921-3E6714182C52}"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332777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4AD3864A-A71E-47A3-89D6-C833FF572F2F}" type="datetimeFigureOut">
              <a:rPr lang="en-GB" smtClean="0"/>
              <a:t>12/11/2020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298420767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D3864A-A71E-47A3-89D6-C833FF572F2F}" type="datetimeFigureOut">
              <a:rPr lang="en-GB" smtClean="0"/>
              <a:t>12/11/2020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42236072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D3864A-A71E-47A3-89D6-C833FF572F2F}" type="datetimeFigureOut">
              <a:rPr lang="en-GB" smtClean="0"/>
              <a:t>12/11/2020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2806075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AD3864A-A71E-47A3-89D6-C833FF572F2F}" type="datetimeFigureOut">
              <a:rPr lang="en-GB" smtClean="0"/>
              <a:t>12/11/2020</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3347969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D3864A-A71E-47A3-89D6-C833FF572F2F}" type="datetimeFigureOut">
              <a:rPr lang="en-GB" smtClean="0"/>
              <a:t>12/11/2020</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42207377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AD3864A-A71E-47A3-89D6-C833FF572F2F}" type="datetimeFigureOut">
              <a:rPr lang="en-GB" smtClean="0"/>
              <a:t>12/11/2020</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13329726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AD3864A-A71E-47A3-89D6-C833FF572F2F}" type="datetimeFigureOut">
              <a:rPr lang="en-GB" smtClean="0"/>
              <a:t>12/11/2020</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525121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AD3864A-A71E-47A3-89D6-C833FF572F2F}" type="datetimeFigureOut">
              <a:rPr lang="en-GB" smtClean="0"/>
              <a:t>12/11/2020</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3308647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3864A-A71E-47A3-89D6-C833FF572F2F}" type="datetimeFigureOut">
              <a:rPr lang="en-GB" smtClean="0"/>
              <a:t>12/11/2020</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39176731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3864A-A71E-47A3-89D6-C833FF572F2F}" type="datetimeFigureOut">
              <a:rPr lang="en-GB" smtClean="0"/>
              <a:t>12/11/2020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482937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3864A-A71E-47A3-89D6-C833FF572F2F}" type="datetimeFigureOut">
              <a:rPr lang="en-GB" smtClean="0"/>
              <a:t>12/11/2020</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1708ACD-F054-42CD-8921-3E6714182C52}" type="slidenum">
              <a:rPr lang="en-GB" smtClean="0"/>
              <a:t>‹#›</a:t>
            </a:fld>
            <a:endParaRPr lang="en-GB"/>
          </a:p>
        </p:txBody>
      </p:sp>
    </p:spTree>
    <p:extLst>
      <p:ext uri="{BB962C8B-B14F-4D97-AF65-F5344CB8AC3E}">
        <p14:creationId xmlns:p14="http://schemas.microsoft.com/office/powerpoint/2010/main" val="1100291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AD3864A-A71E-47A3-89D6-C833FF572F2F}" type="datetimeFigureOut">
              <a:rPr lang="en-GB" smtClean="0"/>
              <a:t>12/11/2020</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1708ACD-F054-42CD-8921-3E6714182C52}" type="slidenum">
              <a:rPr lang="en-GB" smtClean="0"/>
              <a:t>‹#›</a:t>
            </a:fld>
            <a:endParaRPr lang="en-GB"/>
          </a:p>
        </p:txBody>
      </p:sp>
    </p:spTree>
    <p:extLst>
      <p:ext uri="{BB962C8B-B14F-4D97-AF65-F5344CB8AC3E}">
        <p14:creationId xmlns:p14="http://schemas.microsoft.com/office/powerpoint/2010/main" val="1182152381"/>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72EFC-B216-4D3B-AEEE-EC3346C4DE31}"/>
              </a:ext>
            </a:extLst>
          </p:cNvPr>
          <p:cNvSpPr>
            <a:spLocks noGrp="1"/>
          </p:cNvSpPr>
          <p:nvPr>
            <p:ph type="ctrTitle"/>
          </p:nvPr>
        </p:nvSpPr>
        <p:spPr/>
        <p:txBody>
          <a:bodyPr>
            <a:normAutofit/>
          </a:bodyPr>
          <a:lstStyle/>
          <a:p>
            <a:r>
              <a:rPr lang="it-IT" sz="4400"/>
              <a:t>Reabilitarea medicală a pacientului cu afecțiuni ale coloanei vertebrale</a:t>
            </a:r>
            <a:endParaRPr lang="en-GB" sz="4400"/>
          </a:p>
        </p:txBody>
      </p:sp>
      <p:sp>
        <p:nvSpPr>
          <p:cNvPr id="5" name="Subtitle 4">
            <a:extLst>
              <a:ext uri="{FF2B5EF4-FFF2-40B4-BE49-F238E27FC236}">
                <a16:creationId xmlns:a16="http://schemas.microsoft.com/office/drawing/2014/main" id="{DAA436E3-9AED-4795-AE88-2F3883394C21}"/>
              </a:ext>
            </a:extLst>
          </p:cNvPr>
          <p:cNvSpPr>
            <a:spLocks noGrp="1"/>
          </p:cNvSpPr>
          <p:nvPr>
            <p:ph type="subTitle" idx="1"/>
          </p:nvPr>
        </p:nvSpPr>
        <p:spPr/>
        <p:txBody>
          <a:bodyPr/>
          <a:lstStyle/>
          <a:p>
            <a:r>
              <a:rPr lang="en-GB"/>
              <a:t>Curs 6</a:t>
            </a:r>
          </a:p>
        </p:txBody>
      </p:sp>
    </p:spTree>
    <p:extLst>
      <p:ext uri="{BB962C8B-B14F-4D97-AF65-F5344CB8AC3E}">
        <p14:creationId xmlns:p14="http://schemas.microsoft.com/office/powerpoint/2010/main" val="105647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40F9D1-4B7B-480F-9159-9A4B80B07BC2}"/>
              </a:ext>
            </a:extLst>
          </p:cNvPr>
          <p:cNvSpPr>
            <a:spLocks noGrp="1"/>
          </p:cNvSpPr>
          <p:nvPr>
            <p:ph type="title"/>
          </p:nvPr>
        </p:nvSpPr>
        <p:spPr/>
        <p:txBody>
          <a:bodyPr/>
          <a:lstStyle/>
          <a:p>
            <a:r>
              <a:rPr lang="en-GB"/>
              <a:t>Traumatismele coloanei toraco-lombare</a:t>
            </a:r>
          </a:p>
        </p:txBody>
      </p:sp>
      <p:sp>
        <p:nvSpPr>
          <p:cNvPr id="3" name="Content Placeholder 2">
            <a:extLst>
              <a:ext uri="{FF2B5EF4-FFF2-40B4-BE49-F238E27FC236}">
                <a16:creationId xmlns:a16="http://schemas.microsoft.com/office/drawing/2014/main" id="{448E2CA4-3279-4633-AC41-FE04732B609C}"/>
              </a:ext>
            </a:extLst>
          </p:cNvPr>
          <p:cNvSpPr>
            <a:spLocks noGrp="1"/>
          </p:cNvSpPr>
          <p:nvPr>
            <p:ph idx="1"/>
          </p:nvPr>
        </p:nvSpPr>
        <p:spPr/>
        <p:txBody>
          <a:bodyPr/>
          <a:lstStyle/>
          <a:p>
            <a:r>
              <a:rPr lang="en-GB"/>
              <a:t>După trecerea fazei acute și ameliorarea durerilor poate fi începută recuperarea medicală:</a:t>
            </a:r>
          </a:p>
          <a:p>
            <a:pPr>
              <a:buFont typeface="Arial" panose="020B0604020202020204" pitchFamily="34" charset="0"/>
              <a:buChar char="•"/>
            </a:pPr>
            <a:r>
              <a:rPr lang="en-GB"/>
              <a:t>până la consolidarea completă se va menține hiperlordoza cu lombostat; </a:t>
            </a:r>
          </a:p>
          <a:p>
            <a:pPr>
              <a:buFont typeface="Arial" panose="020B0604020202020204" pitchFamily="34" charset="0"/>
              <a:buChar char="•"/>
            </a:pPr>
            <a:r>
              <a:rPr lang="en-GB"/>
              <a:t> după consolidare obiectivului principal al recuperării este refacerea mobilității coloanei vertebrale și a sensibilității proprioceptive.</a:t>
            </a:r>
          </a:p>
        </p:txBody>
      </p:sp>
    </p:spTree>
    <p:extLst>
      <p:ext uri="{BB962C8B-B14F-4D97-AF65-F5344CB8AC3E}">
        <p14:creationId xmlns:p14="http://schemas.microsoft.com/office/powerpoint/2010/main" val="1348703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9B3965-646C-4C35-9479-BD9EDA863D36}"/>
              </a:ext>
            </a:extLst>
          </p:cNvPr>
          <p:cNvSpPr>
            <a:spLocks noGrp="1"/>
          </p:cNvSpPr>
          <p:nvPr>
            <p:ph idx="1"/>
          </p:nvPr>
        </p:nvSpPr>
        <p:spPr>
          <a:xfrm>
            <a:off x="2654526" y="317241"/>
            <a:ext cx="8915400" cy="5584650"/>
          </a:xfrm>
        </p:spPr>
        <p:txBody>
          <a:bodyPr>
            <a:normAutofit lnSpcReduction="10000"/>
          </a:bodyPr>
          <a:lstStyle/>
          <a:p>
            <a:pPr marL="0" indent="0" algn="just">
              <a:buNone/>
            </a:pPr>
            <a:r>
              <a:rPr lang="en-GB" sz="2000"/>
              <a:t>Programul de recuperare medicală cuprinde trei perioade:</a:t>
            </a:r>
          </a:p>
          <a:p>
            <a:pPr algn="just">
              <a:buAutoNum type="arabicPeriod"/>
            </a:pPr>
            <a:r>
              <a:rPr lang="en-GB" sz="2000"/>
              <a:t>Perioada de aliniament (până la 2-4 săptămâni) - în care din decubit dorsal și lateral se fac mobilizări pasive și active ajutate ale membrelor inferioare, mobilizări de lateralitate și întinderi musculare cu rezistență manuală progresivă. </a:t>
            </a:r>
          </a:p>
          <a:p>
            <a:pPr algn="just">
              <a:buAutoNum type="arabicPeriod"/>
            </a:pPr>
            <a:r>
              <a:rPr lang="en-GB" sz="2000"/>
              <a:t>Perioada de reconsolidare (4-6 săptămâni) - în care după ameliorarea durerilor, pacientul este ridicat în ortostatism și se efectuează un program de exerciții în lordoză (flexia de genunchi și șold ținând cont că mușchiul psoas are o acțiune hiperlordozantă). Se poate asocia terapia balneofizicală de recuperare. </a:t>
            </a:r>
          </a:p>
          <a:p>
            <a:pPr algn="just">
              <a:buAutoNum type="arabicPeriod"/>
            </a:pPr>
            <a:r>
              <a:rPr lang="en-GB" sz="2000"/>
              <a:t>Perioada finală a consolidării (6-10 săptămâni) - cuprinde un program variat de exerciții pentru asuplizarea musculaturii paravertebrale și a rotatorilor. </a:t>
            </a:r>
          </a:p>
          <a:p>
            <a:pPr algn="just"/>
            <a:r>
              <a:rPr lang="en-GB" sz="2000"/>
              <a:t>Se pot utiliza exerciții din tehnica Klapp (poziție patrupedă). Progresiv se trece la exerciții de flexie anterioară (tip poziție mahomedană), înclinație laterală, exerciții de creștere a forței musculare și reantrenament la efort.</a:t>
            </a:r>
          </a:p>
        </p:txBody>
      </p:sp>
    </p:spTree>
    <p:extLst>
      <p:ext uri="{BB962C8B-B14F-4D97-AF65-F5344CB8AC3E}">
        <p14:creationId xmlns:p14="http://schemas.microsoft.com/office/powerpoint/2010/main" val="25873763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F4C104D-5F30-4811-9376-566B26E471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A80C193-80D3-4006-A23A-E725634D1E26}"/>
              </a:ext>
            </a:extLst>
          </p:cNvPr>
          <p:cNvSpPr>
            <a:spLocks noGrp="1"/>
          </p:cNvSpPr>
          <p:nvPr>
            <p:ph type="title"/>
          </p:nvPr>
        </p:nvSpPr>
        <p:spPr>
          <a:xfrm>
            <a:off x="649224" y="645106"/>
            <a:ext cx="3650279" cy="1259894"/>
          </a:xfrm>
        </p:spPr>
        <p:txBody>
          <a:bodyPr>
            <a:normAutofit/>
          </a:bodyPr>
          <a:lstStyle/>
          <a:p>
            <a:pPr>
              <a:lnSpc>
                <a:spcPct val="90000"/>
              </a:lnSpc>
            </a:pPr>
            <a:r>
              <a:rPr lang="en-GB" sz="2300"/>
              <a:t>Reabilitarea medicală în tulburările de statică ale coloanei vertebrale</a:t>
            </a:r>
          </a:p>
        </p:txBody>
      </p:sp>
      <p:sp>
        <p:nvSpPr>
          <p:cNvPr id="12" name="Rectangle 11">
            <a:extLst>
              <a:ext uri="{FF2B5EF4-FFF2-40B4-BE49-F238E27FC236}">
                <a16:creationId xmlns:a16="http://schemas.microsoft.com/office/drawing/2014/main" id="{0815E34B-5D02-4E01-A936-E8E1C0AB6F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4D0137F0-B3B8-4154-AF65-A7E76F8118D0}"/>
              </a:ext>
            </a:extLst>
          </p:cNvPr>
          <p:cNvSpPr>
            <a:spLocks noGrp="1"/>
          </p:cNvSpPr>
          <p:nvPr>
            <p:ph idx="1"/>
          </p:nvPr>
        </p:nvSpPr>
        <p:spPr>
          <a:xfrm>
            <a:off x="649225" y="2133600"/>
            <a:ext cx="4099756" cy="3759253"/>
          </a:xfrm>
        </p:spPr>
        <p:txBody>
          <a:bodyPr>
            <a:normAutofit/>
          </a:bodyPr>
          <a:lstStyle/>
          <a:p>
            <a:pPr algn="just"/>
            <a:r>
              <a:rPr lang="en-GB"/>
              <a:t>Deformațiile coloanei vertebrale interesează planul frontal (scolioze), sagital (lordoze, cifoze) sau, de cele mai multe ori, sunt combinate.</a:t>
            </a:r>
          </a:p>
          <a:p>
            <a:pPr algn="just"/>
            <a:endParaRPr lang="en-GB"/>
          </a:p>
        </p:txBody>
      </p:sp>
      <p:pic>
        <p:nvPicPr>
          <p:cNvPr id="5" name="Picture 4" descr="A picture containing text&#10;&#10;Description automatically generated">
            <a:extLst>
              <a:ext uri="{FF2B5EF4-FFF2-40B4-BE49-F238E27FC236}">
                <a16:creationId xmlns:a16="http://schemas.microsoft.com/office/drawing/2014/main" id="{4287748D-2E3F-4233-A04A-5993244F046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86208" y="640080"/>
            <a:ext cx="5820247" cy="5252773"/>
          </a:xfrm>
          <a:prstGeom prst="rect">
            <a:avLst/>
          </a:prstGeom>
        </p:spPr>
      </p:pic>
      <p:sp>
        <p:nvSpPr>
          <p:cNvPr id="14" name="Freeform 11">
            <a:extLst>
              <a:ext uri="{FF2B5EF4-FFF2-40B4-BE49-F238E27FC236}">
                <a16:creationId xmlns:a16="http://schemas.microsoft.com/office/drawing/2014/main" id="{7DE3414B-B032-4710-A468-D3285E38C5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166397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drawing&#10;&#10;Description automatically generated">
            <a:extLst>
              <a:ext uri="{FF2B5EF4-FFF2-40B4-BE49-F238E27FC236}">
                <a16:creationId xmlns:a16="http://schemas.microsoft.com/office/drawing/2014/main" id="{5CDC436F-571E-4505-BA9F-A37686CF09B0}"/>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01330" y="1324948"/>
            <a:ext cx="8729476" cy="4352680"/>
          </a:xfrm>
        </p:spPr>
      </p:pic>
    </p:spTree>
    <p:extLst>
      <p:ext uri="{BB962C8B-B14F-4D97-AF65-F5344CB8AC3E}">
        <p14:creationId xmlns:p14="http://schemas.microsoft.com/office/powerpoint/2010/main" val="16622469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917D7-CA60-40BE-8B46-7BA58BDE34FA}"/>
              </a:ext>
            </a:extLst>
          </p:cNvPr>
          <p:cNvSpPr>
            <a:spLocks noGrp="1"/>
          </p:cNvSpPr>
          <p:nvPr>
            <p:ph type="title"/>
          </p:nvPr>
        </p:nvSpPr>
        <p:spPr/>
        <p:txBody>
          <a:bodyPr/>
          <a:lstStyle/>
          <a:p>
            <a:pPr algn="just"/>
            <a:r>
              <a:rPr lang="en-GB"/>
              <a:t>Reabilitarea medicală în tulburările de statică vertebrală</a:t>
            </a:r>
          </a:p>
        </p:txBody>
      </p:sp>
      <p:sp>
        <p:nvSpPr>
          <p:cNvPr id="3" name="Content Placeholder 2">
            <a:extLst>
              <a:ext uri="{FF2B5EF4-FFF2-40B4-BE49-F238E27FC236}">
                <a16:creationId xmlns:a16="http://schemas.microsoft.com/office/drawing/2014/main" id="{075161F2-AF0D-47B2-93E2-F2166AF00DF9}"/>
              </a:ext>
            </a:extLst>
          </p:cNvPr>
          <p:cNvSpPr>
            <a:spLocks noGrp="1"/>
          </p:cNvSpPr>
          <p:nvPr>
            <p:ph idx="1"/>
          </p:nvPr>
        </p:nvSpPr>
        <p:spPr>
          <a:xfrm>
            <a:off x="2592925" y="1838131"/>
            <a:ext cx="8915400" cy="4853473"/>
          </a:xfrm>
        </p:spPr>
        <p:txBody>
          <a:bodyPr>
            <a:normAutofit/>
          </a:bodyPr>
          <a:lstStyle/>
          <a:p>
            <a:pPr algn="just"/>
            <a:r>
              <a:rPr lang="en-GB"/>
              <a:t>Programele de kinetoterapie recuperatorie sunt individualizate pentru fiecare bolnav în parte și trebuie să respecte câteva reguli de igienă ocupațională:</a:t>
            </a:r>
          </a:p>
          <a:p>
            <a:pPr algn="just">
              <a:buFont typeface="Wingdings" panose="05000000000000000000" pitchFamily="2" charset="2"/>
              <a:buChar char="v"/>
            </a:pPr>
            <a:r>
              <a:rPr lang="it-IT"/>
              <a:t>Diminuarea rolului nociv al greutății corporale</a:t>
            </a:r>
            <a:r>
              <a:rPr lang="en-GB"/>
              <a:t> - se face prin scădere ponderală și menținerea la nivelul optim al greutății în raport cu talia și vârsta.</a:t>
            </a:r>
          </a:p>
          <a:p>
            <a:pPr algn="just">
              <a:buFont typeface="Wingdings" panose="05000000000000000000" pitchFamily="2" charset="2"/>
              <a:buChar char="v"/>
            </a:pPr>
            <a:r>
              <a:rPr lang="en-GB"/>
              <a:t>Întinderea mușchilor retractați - cele mai nocive retractări musculare pentru coloana vertebrală sunt cele ale mușchilor spinali care se contractă în zonele deformate</a:t>
            </a:r>
          </a:p>
          <a:p>
            <a:pPr lvl="1" algn="just">
              <a:buFont typeface="Arial" panose="020B0604020202020204" pitchFamily="34" charset="0"/>
              <a:buChar char="•"/>
            </a:pPr>
            <a:r>
              <a:rPr lang="en-GB"/>
              <a:t>pentru aceste retractări se recomandă de două ori pe zi efectuarea cu blândețe, progresiv a unor tracțiuni vertebrale totdeauna axiale. </a:t>
            </a:r>
          </a:p>
          <a:p>
            <a:pPr lvl="1" algn="just">
              <a:buFont typeface="Arial" panose="020B0604020202020204" pitchFamily="34" charset="0"/>
              <a:buChar char="•"/>
            </a:pPr>
            <a:r>
              <a:rPr lang="en-GB"/>
              <a:t> un mușchi retractat este dureros la început, dar pe măsură ce se fac tracțiunile vertebrale, durerea dispare progresiv, odată cu creșterea extensibilității. </a:t>
            </a:r>
          </a:p>
          <a:p>
            <a:pPr lvl="1" algn="just">
              <a:buFont typeface="Arial" panose="020B0604020202020204" pitchFamily="34" charset="0"/>
              <a:buChar char="•"/>
            </a:pPr>
            <a:r>
              <a:rPr lang="en-GB"/>
              <a:t> se asociază exerciții de asuplizare pe segmentele cu redoare.</a:t>
            </a:r>
          </a:p>
          <a:p>
            <a:pPr marL="0" indent="0" algn="just">
              <a:buNone/>
            </a:pPr>
            <a:endParaRPr lang="en-GB"/>
          </a:p>
        </p:txBody>
      </p:sp>
    </p:spTree>
    <p:extLst>
      <p:ext uri="{BB962C8B-B14F-4D97-AF65-F5344CB8AC3E}">
        <p14:creationId xmlns:p14="http://schemas.microsoft.com/office/powerpoint/2010/main" val="30574099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FD9AD0-938D-4870-8AB3-47487A585160}"/>
              </a:ext>
            </a:extLst>
          </p:cNvPr>
          <p:cNvSpPr>
            <a:spLocks noGrp="1"/>
          </p:cNvSpPr>
          <p:nvPr>
            <p:ph idx="1"/>
          </p:nvPr>
        </p:nvSpPr>
        <p:spPr>
          <a:xfrm>
            <a:off x="2878461" y="1332722"/>
            <a:ext cx="8915400" cy="4192555"/>
          </a:xfrm>
        </p:spPr>
        <p:txBody>
          <a:bodyPr>
            <a:normAutofit/>
          </a:bodyPr>
          <a:lstStyle/>
          <a:p>
            <a:pPr algn="just">
              <a:buFont typeface="Wingdings" panose="05000000000000000000" pitchFamily="2" charset="2"/>
              <a:buChar char="v"/>
            </a:pPr>
            <a:r>
              <a:rPr lang="en-GB" sz="2000"/>
              <a:t>Combaterea posturilor și atitudinilor nocive - având în vedere că multe dintre tulburările de statică au cauze nestructurale, funcționale, provocate de poziții necorespunzătoare la școală sau la locul de muncă, se recomandă să se alterneze posturile pe parcursul aceleiași zile, poziționând corpul și articulațiile în poziții cât mai asemănătoare cu cele din viața normal;</a:t>
            </a:r>
          </a:p>
          <a:p>
            <a:pPr algn="just">
              <a:buFont typeface="Wingdings" panose="05000000000000000000" pitchFamily="2" charset="2"/>
              <a:buChar char="v"/>
            </a:pPr>
            <a:r>
              <a:rPr lang="en-GB" sz="2000"/>
              <a:t>Tonifierea musculaturii - se insistă pe tonifierea mușchilor paravertebrali, abdominali și fixatori ai omoplatului. Cura balneoclimaterică, hidrotermoterapia, sporturile colective sunt utile în realizarea acestui obiectiv.</a:t>
            </a:r>
          </a:p>
          <a:p>
            <a:pPr algn="just">
              <a:buFont typeface="Wingdings" panose="05000000000000000000" pitchFamily="2" charset="2"/>
              <a:buChar char="v"/>
            </a:pPr>
            <a:endParaRPr lang="en-GB" sz="2000"/>
          </a:p>
          <a:p>
            <a:pPr algn="just">
              <a:buFont typeface="Wingdings" panose="05000000000000000000" pitchFamily="2" charset="2"/>
              <a:buChar char="v"/>
            </a:pPr>
            <a:endParaRPr lang="en-GB" sz="2000"/>
          </a:p>
        </p:txBody>
      </p:sp>
    </p:spTree>
    <p:extLst>
      <p:ext uri="{BB962C8B-B14F-4D97-AF65-F5344CB8AC3E}">
        <p14:creationId xmlns:p14="http://schemas.microsoft.com/office/powerpoint/2010/main" val="19826861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61D3B41-8359-49D8-9BBA-9ADE3B03FD15}"/>
              </a:ext>
            </a:extLst>
          </p:cNvPr>
          <p:cNvSpPr>
            <a:spLocks noGrp="1"/>
          </p:cNvSpPr>
          <p:nvPr>
            <p:ph idx="1"/>
          </p:nvPr>
        </p:nvSpPr>
        <p:spPr/>
        <p:txBody>
          <a:bodyPr>
            <a:normAutofit/>
          </a:bodyPr>
          <a:lstStyle/>
          <a:p>
            <a:pPr algn="just">
              <a:buFont typeface="Wingdings" panose="05000000000000000000" pitchFamily="2" charset="2"/>
              <a:buChar char="v"/>
            </a:pPr>
            <a:r>
              <a:rPr lang="en-GB" sz="2000"/>
              <a:t>Gimnastica respiratorie - are drept scop tonifierea mușchilor respiratori, combaterea stazei pulmonare și menținerea elasticității cutiei toracice. Se insistă pe exerciții de asuplizare care vizează creșterea amplitudinii mișcărilor respiratorii. </a:t>
            </a:r>
          </a:p>
          <a:p>
            <a:pPr algn="just">
              <a:buFont typeface="Wingdings" panose="05000000000000000000" pitchFamily="2" charset="2"/>
              <a:buChar char="v"/>
            </a:pPr>
            <a:r>
              <a:rPr lang="en-GB" sz="2000"/>
              <a:t>Folosirea unor mijloace corectoare și stabilizatoare - dispozitivele ortopedice pot aduce beneficii în deformările coloanei vertebrale indiferent de etiologie, mai puțin în malformațiile congenitale, din cauza rigidității coloanei în zona afectată.</a:t>
            </a:r>
          </a:p>
        </p:txBody>
      </p:sp>
    </p:spTree>
    <p:extLst>
      <p:ext uri="{BB962C8B-B14F-4D97-AF65-F5344CB8AC3E}">
        <p14:creationId xmlns:p14="http://schemas.microsoft.com/office/powerpoint/2010/main" val="1731578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7D430-3ECC-4DA4-AB39-E3B6CF2B895B}"/>
              </a:ext>
            </a:extLst>
          </p:cNvPr>
          <p:cNvSpPr>
            <a:spLocks noGrp="1"/>
          </p:cNvSpPr>
          <p:nvPr>
            <p:ph type="title"/>
          </p:nvPr>
        </p:nvSpPr>
        <p:spPr/>
        <p:txBody>
          <a:bodyPr/>
          <a:lstStyle/>
          <a:p>
            <a:r>
              <a:rPr lang="en-GB"/>
              <a:t>Kinetoterapia în tulburările de statică ale coloanei vertebrale</a:t>
            </a:r>
          </a:p>
        </p:txBody>
      </p:sp>
      <p:sp>
        <p:nvSpPr>
          <p:cNvPr id="3" name="Content Placeholder 2">
            <a:extLst>
              <a:ext uri="{FF2B5EF4-FFF2-40B4-BE49-F238E27FC236}">
                <a16:creationId xmlns:a16="http://schemas.microsoft.com/office/drawing/2014/main" id="{D451A28F-7785-42CA-A7F3-C9F465A15656}"/>
              </a:ext>
            </a:extLst>
          </p:cNvPr>
          <p:cNvSpPr>
            <a:spLocks noGrp="1"/>
          </p:cNvSpPr>
          <p:nvPr>
            <p:ph idx="1"/>
          </p:nvPr>
        </p:nvSpPr>
        <p:spPr/>
        <p:txBody>
          <a:bodyPr/>
          <a:lstStyle/>
          <a:p>
            <a:pPr algn="just"/>
            <a:r>
              <a:rPr lang="en-GB"/>
              <a:t>Exercițiile fizice reprezintă un mijloc funcțional eficient și accesibil în combaterea deviației coloanei vertebrale. Pot fi pasive sau active.</a:t>
            </a:r>
          </a:p>
          <a:p>
            <a:pPr algn="just">
              <a:buFont typeface="Wingdings" panose="05000000000000000000" pitchFamily="2" charset="2"/>
              <a:buChar char="v"/>
            </a:pPr>
            <a:r>
              <a:rPr lang="en-GB"/>
              <a:t>Exercițiile fizice pasive - sunt executate de kinetoterapeut cu scopul mobilizării unui segment rigid al coloanei vertebrale sau pentru a exercita o întindere corectă a ligamentelor și musculaturii din partea concavității unei curburi a coloanei.</a:t>
            </a:r>
          </a:p>
          <a:p>
            <a:pPr algn="just">
              <a:buFont typeface="Wingdings" panose="05000000000000000000" pitchFamily="2" charset="2"/>
              <a:buChar char="v"/>
            </a:pPr>
            <a:r>
              <a:rPr lang="en-GB"/>
              <a:t>Exercițiile fizice active - se împart la rândul lor în statice, dinamice sau intermediare</a:t>
            </a:r>
          </a:p>
        </p:txBody>
      </p:sp>
    </p:spTree>
    <p:extLst>
      <p:ext uri="{BB962C8B-B14F-4D97-AF65-F5344CB8AC3E}">
        <p14:creationId xmlns:p14="http://schemas.microsoft.com/office/powerpoint/2010/main" val="20860950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69CEB11-0A09-4333-84D9-A683A7117431}"/>
              </a:ext>
            </a:extLst>
          </p:cNvPr>
          <p:cNvSpPr>
            <a:spLocks noGrp="1"/>
          </p:cNvSpPr>
          <p:nvPr>
            <p:ph idx="1"/>
          </p:nvPr>
        </p:nvSpPr>
        <p:spPr>
          <a:xfrm>
            <a:off x="2589212" y="373223"/>
            <a:ext cx="8915400" cy="6344817"/>
          </a:xfrm>
        </p:spPr>
        <p:txBody>
          <a:bodyPr>
            <a:normAutofit/>
          </a:bodyPr>
          <a:lstStyle/>
          <a:p>
            <a:pPr algn="just">
              <a:buFont typeface="Arial" panose="020B0604020202020204" pitchFamily="34" charset="0"/>
              <a:buChar char="•"/>
            </a:pPr>
            <a:r>
              <a:rPr lang="en-GB"/>
              <a:t>exercițiile statice - constau în executarea unor contracții izometrice care nu duc la deplasarea segmentului corpului ci realizează doar creșterea tensiunii intramusculare. Efectul este deci tonifierea și creșterea forței musculare care menține postura verticală (paravertebralii, adductorii omoplaților, ridicătorii umerilor).</a:t>
            </a:r>
          </a:p>
          <a:p>
            <a:pPr algn="just">
              <a:buFont typeface="Arial" panose="020B0604020202020204" pitchFamily="34" charset="0"/>
              <a:buChar char="•"/>
            </a:pPr>
            <a:r>
              <a:rPr lang="en-GB"/>
              <a:t>exerciții dinamice - mobilizează segmentele corporale fără a utiliza încărcare extracorporeală (de ex. alergări, sărituri, aruncări etc.). Sunt utile pentru creșterea tonusului și forței musculare, mărirea elasticității mușchilor, favorizarea circulației locale, ameliorarea mobilității articulare și îmbunătățirea funcției respiratorii (de ex. alergările). În funcție de numărul grupelor musculare solicitate se produce o creștere a ritmului respirator și a pulsului cardiac central care trebuie să susțină procesele metabolice musculare și astfel realizăm antrenarea funcțiilor cardiovasculare afectate de deformările cutiei toracice. Există și exerciții dinamice cu rezistență în care se utilizează încărcare extracorporeală (mâna kinetoterapeutului, haltere, mingi, extensoare etc.). Se utilizează mai ales pentru creșterea forței musculare și ameliorarea circulației locale.</a:t>
            </a:r>
          </a:p>
        </p:txBody>
      </p:sp>
    </p:spTree>
    <p:extLst>
      <p:ext uri="{BB962C8B-B14F-4D97-AF65-F5344CB8AC3E}">
        <p14:creationId xmlns:p14="http://schemas.microsoft.com/office/powerpoint/2010/main" val="9729883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59AFEEA-EE3A-4150-9590-C9F232E3771D}"/>
              </a:ext>
            </a:extLst>
          </p:cNvPr>
          <p:cNvSpPr>
            <a:spLocks noGrp="1"/>
          </p:cNvSpPr>
          <p:nvPr>
            <p:ph idx="1"/>
          </p:nvPr>
        </p:nvSpPr>
        <p:spPr/>
        <p:txBody>
          <a:bodyPr/>
          <a:lstStyle/>
          <a:p>
            <a:pPr algn="just">
              <a:buFont typeface="Arial" panose="020B0604020202020204" pitchFamily="34" charset="0"/>
              <a:buChar char="•"/>
            </a:pPr>
            <a:r>
              <a:rPr lang="en-GB"/>
              <a:t>exerciții intermediare - constau în deplasările lente ale membrelor (de ex. ducerea brațului lateral liber sau cu haltere mici în mâini). Se recomandă pentru creșterea forței musculare.</a:t>
            </a:r>
          </a:p>
          <a:p>
            <a:pPr algn="just"/>
            <a:r>
              <a:rPr lang="en-GB"/>
              <a:t>Pe lângă aceste exerciții de gimnastică corectivă se recomandă practicarea unor sporturi (înot) sau jocuri sportive (volei, baschet), doar în scop de divertisment, nu competițional și pentru antrenarea grupelor musculare. </a:t>
            </a:r>
          </a:p>
          <a:p>
            <a:pPr algn="just"/>
            <a:endParaRPr lang="en-GB"/>
          </a:p>
        </p:txBody>
      </p:sp>
    </p:spTree>
    <p:extLst>
      <p:ext uri="{BB962C8B-B14F-4D97-AF65-F5344CB8AC3E}">
        <p14:creationId xmlns:p14="http://schemas.microsoft.com/office/powerpoint/2010/main" val="39545859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851554-B6FF-4FF0-A11F-A334E6D0D641}"/>
              </a:ext>
            </a:extLst>
          </p:cNvPr>
          <p:cNvSpPr>
            <a:spLocks noGrp="1"/>
          </p:cNvSpPr>
          <p:nvPr>
            <p:ph idx="1"/>
          </p:nvPr>
        </p:nvSpPr>
        <p:spPr>
          <a:xfrm>
            <a:off x="1638300" y="1540189"/>
            <a:ext cx="8915400" cy="3777622"/>
          </a:xfrm>
        </p:spPr>
        <p:txBody>
          <a:bodyPr>
            <a:normAutofit/>
          </a:bodyPr>
          <a:lstStyle/>
          <a:p>
            <a:pPr algn="just"/>
            <a:r>
              <a:rPr lang="en-GB" sz="2000"/>
              <a:t>Coloana vertebrală este cel mai important segment al aparatului locomotor și reprezintă segmentul axial cu rol esențial în statica și mobilitatea corpului. </a:t>
            </a:r>
          </a:p>
          <a:p>
            <a:pPr algn="just"/>
            <a:r>
              <a:rPr lang="en-GB" sz="2000"/>
              <a:t>Este alcătuită din 33-34 de vertebre, grupate anatomic în cinci regiuni - cervicală, toracală (dorsală), lombară, sacrată și coccigiană. </a:t>
            </a:r>
          </a:p>
        </p:txBody>
      </p:sp>
    </p:spTree>
    <p:extLst>
      <p:ext uri="{BB962C8B-B14F-4D97-AF65-F5344CB8AC3E}">
        <p14:creationId xmlns:p14="http://schemas.microsoft.com/office/powerpoint/2010/main" val="42043096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B0F4E-9876-4E5B-8CEA-D2D4E23C3CAA}"/>
              </a:ext>
            </a:extLst>
          </p:cNvPr>
          <p:cNvSpPr>
            <a:spLocks noGrp="1"/>
          </p:cNvSpPr>
          <p:nvPr>
            <p:ph type="title"/>
          </p:nvPr>
        </p:nvSpPr>
        <p:spPr/>
        <p:txBody>
          <a:bodyPr/>
          <a:lstStyle/>
          <a:p>
            <a:r>
              <a:rPr lang="en-GB"/>
              <a:t>Spondiloza cervicală </a:t>
            </a:r>
            <a:br>
              <a:rPr lang="en-GB"/>
            </a:br>
            <a:r>
              <a:rPr lang="en-GB"/>
              <a:t>Tratament </a:t>
            </a:r>
          </a:p>
        </p:txBody>
      </p:sp>
      <p:sp>
        <p:nvSpPr>
          <p:cNvPr id="3" name="Content Placeholder 2">
            <a:extLst>
              <a:ext uri="{FF2B5EF4-FFF2-40B4-BE49-F238E27FC236}">
                <a16:creationId xmlns:a16="http://schemas.microsoft.com/office/drawing/2014/main" id="{4467A329-924D-4191-807D-19F37080D562}"/>
              </a:ext>
            </a:extLst>
          </p:cNvPr>
          <p:cNvSpPr>
            <a:spLocks noGrp="1"/>
          </p:cNvSpPr>
          <p:nvPr>
            <p:ph idx="1"/>
          </p:nvPr>
        </p:nvSpPr>
        <p:spPr/>
        <p:txBody>
          <a:bodyPr/>
          <a:lstStyle/>
          <a:p>
            <a:pPr algn="just"/>
            <a:r>
              <a:rPr lang="en-GB"/>
              <a:t>Obiective și mijloace terapeutice: </a:t>
            </a:r>
          </a:p>
          <a:p>
            <a:pPr algn="just">
              <a:buFont typeface="Wingdings" panose="05000000000000000000" pitchFamily="2" charset="2"/>
              <a:buChar char="v"/>
            </a:pPr>
            <a:r>
              <a:rPr lang="en-GB"/>
              <a:t> combaterea durerii - antialgice, antiinflamatoare nesteroidiene; </a:t>
            </a:r>
          </a:p>
          <a:p>
            <a:pPr algn="just">
              <a:buFont typeface="Wingdings" panose="05000000000000000000" pitchFamily="2" charset="2"/>
              <a:buChar char="v"/>
            </a:pPr>
            <a:r>
              <a:rPr lang="en-GB"/>
              <a:t> combaterea contracturilor musculare - terapie fizicală; </a:t>
            </a:r>
          </a:p>
          <a:p>
            <a:pPr algn="just">
              <a:buFont typeface="Wingdings" panose="05000000000000000000" pitchFamily="2" charset="2"/>
              <a:buChar char="v"/>
            </a:pPr>
            <a:r>
              <a:rPr lang="en-GB"/>
              <a:t> refacerea staticii regiunii cervicale; </a:t>
            </a:r>
          </a:p>
          <a:p>
            <a:pPr algn="just">
              <a:buFont typeface="Wingdings" panose="05000000000000000000" pitchFamily="2" charset="2"/>
              <a:buChar char="v"/>
            </a:pPr>
            <a:r>
              <a:rPr lang="en-GB"/>
              <a:t> refacerea echilibrului musculoligamentar zonal;</a:t>
            </a:r>
          </a:p>
          <a:p>
            <a:pPr algn="just">
              <a:buFont typeface="Wingdings" panose="05000000000000000000" pitchFamily="2" charset="2"/>
              <a:buChar char="v"/>
            </a:pPr>
            <a:r>
              <a:rPr lang="en-GB"/>
              <a:t>recuperarea dinamicii coloanei cervicale; </a:t>
            </a:r>
          </a:p>
          <a:p>
            <a:pPr algn="just">
              <a:buFont typeface="Wingdings" panose="05000000000000000000" pitchFamily="2" charset="2"/>
              <a:buChar char="v"/>
            </a:pPr>
            <a:r>
              <a:rPr lang="en-GB"/>
              <a:t> remiterea manifestărilor neurologice (acolo unde este cazul). </a:t>
            </a:r>
          </a:p>
        </p:txBody>
      </p:sp>
    </p:spTree>
    <p:extLst>
      <p:ext uri="{BB962C8B-B14F-4D97-AF65-F5344CB8AC3E}">
        <p14:creationId xmlns:p14="http://schemas.microsoft.com/office/powerpoint/2010/main" val="213929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0D58A-D1C5-46A6-B934-E987F0384C2D}"/>
              </a:ext>
            </a:extLst>
          </p:cNvPr>
          <p:cNvSpPr>
            <a:spLocks noGrp="1"/>
          </p:cNvSpPr>
          <p:nvPr>
            <p:ph type="title"/>
          </p:nvPr>
        </p:nvSpPr>
        <p:spPr/>
        <p:txBody>
          <a:bodyPr>
            <a:normAutofit fontScale="90000"/>
          </a:bodyPr>
          <a:lstStyle/>
          <a:p>
            <a:r>
              <a:rPr lang="it-IT"/>
              <a:t>Reabilitarea medicală la pacienții cu leziuni degenerative ale coloanei vertebrale</a:t>
            </a:r>
            <a:endParaRPr lang="en-GB"/>
          </a:p>
        </p:txBody>
      </p:sp>
      <p:sp>
        <p:nvSpPr>
          <p:cNvPr id="3" name="Content Placeholder 2">
            <a:extLst>
              <a:ext uri="{FF2B5EF4-FFF2-40B4-BE49-F238E27FC236}">
                <a16:creationId xmlns:a16="http://schemas.microsoft.com/office/drawing/2014/main" id="{579522D1-0F1B-415F-A12A-EACF6379D692}"/>
              </a:ext>
            </a:extLst>
          </p:cNvPr>
          <p:cNvSpPr>
            <a:spLocks noGrp="1"/>
          </p:cNvSpPr>
          <p:nvPr>
            <p:ph idx="1"/>
          </p:nvPr>
        </p:nvSpPr>
        <p:spPr>
          <a:xfrm>
            <a:off x="2589212" y="1904999"/>
            <a:ext cx="8915400" cy="4262535"/>
          </a:xfrm>
        </p:spPr>
        <p:txBody>
          <a:bodyPr>
            <a:normAutofit/>
          </a:bodyPr>
          <a:lstStyle/>
          <a:p>
            <a:r>
              <a:rPr lang="en-GB" sz="2000"/>
              <a:t>Terapia fizicală în spondiloza cervicală:</a:t>
            </a:r>
          </a:p>
          <a:p>
            <a:pPr>
              <a:buFont typeface="Wingdings" panose="05000000000000000000" pitchFamily="2" charset="2"/>
              <a:buChar char="v"/>
            </a:pPr>
            <a:r>
              <a:rPr lang="en-GB" sz="2000"/>
              <a:t>Termoterapia locală - aplicații de parafină,,în pelerină”.  </a:t>
            </a:r>
          </a:p>
          <a:p>
            <a:pPr>
              <a:buFont typeface="Wingdings" panose="05000000000000000000" pitchFamily="2" charset="2"/>
              <a:buChar char="v"/>
            </a:pPr>
            <a:r>
              <a:rPr lang="en-GB" sz="2000"/>
              <a:t>Electroterapie: </a:t>
            </a:r>
          </a:p>
          <a:p>
            <a:pPr marL="625475" lvl="1">
              <a:buFont typeface="Wingdings" panose="05000000000000000000" pitchFamily="2" charset="2"/>
              <a:buChar char="Ø"/>
              <a:tabLst>
                <a:tab pos="625475" algn="l"/>
              </a:tabLst>
            </a:pPr>
            <a:r>
              <a:rPr lang="en-GB" sz="1800"/>
              <a:t>curenți de joasă frecvență - galvanic, diadinamic, Trabert, TENS, cu intensitate mică, în ședințe de 20-30 minute; </a:t>
            </a:r>
          </a:p>
          <a:p>
            <a:pPr marL="447675" lvl="1" indent="-93663">
              <a:buFont typeface="Wingdings" panose="05000000000000000000" pitchFamily="2" charset="2"/>
              <a:buChar char="Ø"/>
            </a:pPr>
            <a:r>
              <a:rPr lang="en-GB" sz="1800"/>
              <a:t>  curenți de medie frecvență - interferențiali; </a:t>
            </a:r>
          </a:p>
          <a:p>
            <a:pPr lvl="1" indent="-388938">
              <a:buFont typeface="Wingdings" panose="05000000000000000000" pitchFamily="2" charset="2"/>
              <a:buChar char="Ø"/>
            </a:pPr>
            <a:r>
              <a:rPr lang="en-GB" sz="1800"/>
              <a:t>ultrasunete - cu efect antialgic și decontracturant.  </a:t>
            </a:r>
          </a:p>
          <a:p>
            <a:pPr>
              <a:buFont typeface="Wingdings" panose="05000000000000000000" pitchFamily="2" charset="2"/>
              <a:buChar char="v"/>
            </a:pPr>
            <a:r>
              <a:rPr lang="en-GB" sz="2000"/>
              <a:t>Masaj - clasic, profund, transversal cu efect antialgic, miorelaxant și decontracturant. </a:t>
            </a:r>
          </a:p>
          <a:p>
            <a:pPr>
              <a:buFont typeface="Wingdings" panose="05000000000000000000" pitchFamily="2" charset="2"/>
              <a:buChar char="v"/>
            </a:pPr>
            <a:r>
              <a:rPr lang="en-GB" sz="2000"/>
              <a:t> Kinetoterapia</a:t>
            </a:r>
          </a:p>
        </p:txBody>
      </p:sp>
    </p:spTree>
    <p:extLst>
      <p:ext uri="{BB962C8B-B14F-4D97-AF65-F5344CB8AC3E}">
        <p14:creationId xmlns:p14="http://schemas.microsoft.com/office/powerpoint/2010/main" val="14861826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7724B8-19C1-42D5-8C43-4DC6B1842694}"/>
              </a:ext>
            </a:extLst>
          </p:cNvPr>
          <p:cNvSpPr>
            <a:spLocks noGrp="1"/>
          </p:cNvSpPr>
          <p:nvPr>
            <p:ph idx="1"/>
          </p:nvPr>
        </p:nvSpPr>
        <p:spPr>
          <a:xfrm>
            <a:off x="2589212" y="1110343"/>
            <a:ext cx="8915400" cy="4800879"/>
          </a:xfrm>
        </p:spPr>
        <p:txBody>
          <a:bodyPr>
            <a:normAutofit/>
          </a:bodyPr>
          <a:lstStyle/>
          <a:p>
            <a:pPr algn="just"/>
            <a:r>
              <a:rPr lang="en-GB" sz="2000"/>
              <a:t>Are ca scop refacerea posturii cervicale normale, remisiunea durerilor și refacerea mobilității în toate axele de mișcare. </a:t>
            </a:r>
          </a:p>
          <a:p>
            <a:pPr algn="just"/>
            <a:r>
              <a:rPr lang="en-GB" sz="2000"/>
              <a:t>Pentru o mai bună toleranță si complianță a pacientului este recomandabil ca programul de kinetoterapie să fie precedat de o pregătire a structurilor cervicale prin termoterapie, hidrotermoterapie și electroterapie</a:t>
            </a:r>
          </a:p>
          <a:p>
            <a:pPr algn="just"/>
            <a:r>
              <a:rPr lang="en-GB" sz="2000"/>
              <a:t>Este recomandabil ca programul de kinetoterapie să fie urmat de cură balneoclimaterică în stațiunile de profil unde se va combina hidrotermoterapia generală cu efectul nămolurilor terapeutice și cu acțiunea de relaxare nervoasă caracteristică climatului balnear.</a:t>
            </a:r>
          </a:p>
        </p:txBody>
      </p:sp>
    </p:spTree>
    <p:extLst>
      <p:ext uri="{BB962C8B-B14F-4D97-AF65-F5344CB8AC3E}">
        <p14:creationId xmlns:p14="http://schemas.microsoft.com/office/powerpoint/2010/main" val="9994375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455EF-6898-4D02-A4C5-4F35C20FC760}"/>
              </a:ext>
            </a:extLst>
          </p:cNvPr>
          <p:cNvSpPr>
            <a:spLocks noGrp="1"/>
          </p:cNvSpPr>
          <p:nvPr>
            <p:ph type="title"/>
          </p:nvPr>
        </p:nvSpPr>
        <p:spPr/>
        <p:txBody>
          <a:bodyPr/>
          <a:lstStyle/>
          <a:p>
            <a:r>
              <a:rPr lang="en-GB"/>
              <a:t>Torticolisul acut </a:t>
            </a:r>
          </a:p>
        </p:txBody>
      </p:sp>
      <p:sp>
        <p:nvSpPr>
          <p:cNvPr id="3" name="Content Placeholder 2">
            <a:extLst>
              <a:ext uri="{FF2B5EF4-FFF2-40B4-BE49-F238E27FC236}">
                <a16:creationId xmlns:a16="http://schemas.microsoft.com/office/drawing/2014/main" id="{0FFD78E3-A2C0-4AED-855D-74D0B3468F01}"/>
              </a:ext>
            </a:extLst>
          </p:cNvPr>
          <p:cNvSpPr>
            <a:spLocks noGrp="1"/>
          </p:cNvSpPr>
          <p:nvPr>
            <p:ph idx="1"/>
          </p:nvPr>
        </p:nvSpPr>
        <p:spPr/>
        <p:txBody>
          <a:bodyPr/>
          <a:lstStyle/>
          <a:p>
            <a:pPr algn="just"/>
            <a:r>
              <a:rPr lang="en-GB"/>
              <a:t>Este o afecțiune a coloanei cervicale caracterizată prin dureri laterocervicale de intensitate mare, însoțite de tulburări de statică și dinamică a coloanei și durere iradiată la nivelul umărului homolateral.</a:t>
            </a:r>
          </a:p>
          <a:p>
            <a:pPr algn="just"/>
            <a:r>
              <a:rPr lang="en-GB"/>
              <a:t>Tratament:</a:t>
            </a:r>
          </a:p>
          <a:p>
            <a:pPr algn="just">
              <a:buFont typeface="Wingdings" panose="05000000000000000000" pitchFamily="2" charset="2"/>
              <a:buChar char="v"/>
            </a:pPr>
            <a:r>
              <a:rPr lang="en-GB"/>
              <a:t>imobilizarea coloanei cervicale - în colar din material plastic, corset Minerva sau într-un fular pe toată perioada durerilor spontane sau la mobilizare;</a:t>
            </a:r>
          </a:p>
          <a:p>
            <a:pPr algn="just">
              <a:buFont typeface="Wingdings" panose="05000000000000000000" pitchFamily="2" charset="2"/>
              <a:buChar char="v"/>
            </a:pPr>
            <a:r>
              <a:rPr lang="en-GB"/>
              <a:t>tratament medicamentos - antialgice, antiinflamatoare nesteroidiene și decontracturante;</a:t>
            </a:r>
          </a:p>
          <a:p>
            <a:pPr algn="just">
              <a:buFont typeface="Wingdings" panose="05000000000000000000" pitchFamily="2" charset="2"/>
              <a:buChar char="v"/>
            </a:pPr>
            <a:endParaRPr lang="en-GB"/>
          </a:p>
        </p:txBody>
      </p:sp>
    </p:spTree>
    <p:extLst>
      <p:ext uri="{BB962C8B-B14F-4D97-AF65-F5344CB8AC3E}">
        <p14:creationId xmlns:p14="http://schemas.microsoft.com/office/powerpoint/2010/main" val="98111221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FB63A4-CC6C-4161-AC9D-2585560DC0C5}"/>
              </a:ext>
            </a:extLst>
          </p:cNvPr>
          <p:cNvSpPr>
            <a:spLocks noGrp="1"/>
          </p:cNvSpPr>
          <p:nvPr>
            <p:ph idx="1"/>
          </p:nvPr>
        </p:nvSpPr>
        <p:spPr>
          <a:xfrm>
            <a:off x="2598542" y="1127449"/>
            <a:ext cx="8915400" cy="4603102"/>
          </a:xfrm>
        </p:spPr>
        <p:txBody>
          <a:bodyPr>
            <a:normAutofit/>
          </a:bodyPr>
          <a:lstStyle/>
          <a:p>
            <a:pPr algn="just">
              <a:buFont typeface="Wingdings" panose="05000000000000000000" pitchFamily="2" charset="2"/>
              <a:buChar char="v"/>
            </a:pPr>
            <a:r>
              <a:rPr lang="en-GB" sz="2000"/>
              <a:t>terapie fizicală:</a:t>
            </a:r>
          </a:p>
          <a:p>
            <a:pPr lvl="1" algn="just">
              <a:buFont typeface="Wingdings" panose="05000000000000000000" pitchFamily="2" charset="2"/>
              <a:buChar char="Ø"/>
            </a:pPr>
            <a:r>
              <a:rPr lang="en-GB" sz="1800"/>
              <a:t>termoterapie locală - comprese umede, calde; parafină locală; diatermie cu unde scurte;</a:t>
            </a:r>
          </a:p>
          <a:p>
            <a:pPr lvl="1" algn="just">
              <a:buFont typeface="Wingdings" panose="05000000000000000000" pitchFamily="2" charset="2"/>
              <a:buChar char="Ø"/>
            </a:pPr>
            <a:r>
              <a:rPr lang="en-GB" sz="1800"/>
              <a:t>crioterapia are efect benefic pentru diminuarea contracturii și hipertermiei locale dar nu este acceptată de toți bolnavii;</a:t>
            </a:r>
          </a:p>
          <a:p>
            <a:pPr algn="just">
              <a:buFont typeface="Wingdings" panose="05000000000000000000" pitchFamily="2" charset="2"/>
              <a:buChar char="v"/>
            </a:pPr>
            <a:r>
              <a:rPr lang="en-GB" sz="2000"/>
              <a:t>electroterapie: </a:t>
            </a:r>
          </a:p>
          <a:p>
            <a:pPr lvl="1" algn="just">
              <a:buFont typeface="Wingdings" panose="05000000000000000000" pitchFamily="2" charset="2"/>
              <a:buChar char="Ø"/>
            </a:pPr>
            <a:r>
              <a:rPr lang="en-GB" sz="1800"/>
              <a:t>cureți de joasă frecvență (diadinamici, TENS, Trabert); </a:t>
            </a:r>
          </a:p>
          <a:p>
            <a:pPr lvl="1" algn="just">
              <a:buFont typeface="Wingdings" panose="05000000000000000000" pitchFamily="2" charset="2"/>
              <a:buChar char="Ø"/>
            </a:pPr>
            <a:r>
              <a:rPr lang="en-GB" sz="1800"/>
              <a:t> curenți de medie frecvență; </a:t>
            </a:r>
          </a:p>
          <a:p>
            <a:pPr lvl="1" algn="just">
              <a:buFont typeface="Wingdings" panose="05000000000000000000" pitchFamily="2" charset="2"/>
              <a:buChar char="Ø"/>
            </a:pPr>
            <a:r>
              <a:rPr lang="en-GB" sz="1800"/>
              <a:t> ultrasunete de intensitate redusă în ședințe scurte de 4-6 minute;</a:t>
            </a:r>
          </a:p>
          <a:p>
            <a:pPr lvl="1" algn="just">
              <a:buFont typeface="Wingdings" panose="05000000000000000000" pitchFamily="2" charset="2"/>
              <a:buChar char="Ø"/>
            </a:pPr>
            <a:r>
              <a:rPr lang="es-ES" sz="1800"/>
              <a:t> laser terapie; </a:t>
            </a:r>
          </a:p>
          <a:p>
            <a:pPr lvl="1" algn="just">
              <a:buFont typeface="Wingdings" panose="05000000000000000000" pitchFamily="2" charset="2"/>
              <a:buChar char="Ø"/>
            </a:pPr>
            <a:r>
              <a:rPr lang="es-ES" sz="1800"/>
              <a:t> masaj blând, sedativ, locoregional.</a:t>
            </a:r>
            <a:endParaRPr lang="en-GB" sz="1800"/>
          </a:p>
        </p:txBody>
      </p:sp>
    </p:spTree>
    <p:extLst>
      <p:ext uri="{BB962C8B-B14F-4D97-AF65-F5344CB8AC3E}">
        <p14:creationId xmlns:p14="http://schemas.microsoft.com/office/powerpoint/2010/main" val="11094302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FC5FDC-F855-451C-BC17-110906A5ACBC}"/>
              </a:ext>
            </a:extLst>
          </p:cNvPr>
          <p:cNvSpPr>
            <a:spLocks noGrp="1"/>
          </p:cNvSpPr>
          <p:nvPr>
            <p:ph type="title"/>
          </p:nvPr>
        </p:nvSpPr>
        <p:spPr>
          <a:xfrm>
            <a:off x="2592925" y="363894"/>
            <a:ext cx="8911687" cy="1541106"/>
          </a:xfrm>
        </p:spPr>
        <p:txBody>
          <a:bodyPr>
            <a:normAutofit fontScale="90000"/>
          </a:bodyPr>
          <a:lstStyle/>
          <a:p>
            <a:r>
              <a:rPr lang="en-GB"/>
              <a:t>Nevralgia cervico-brahială și hernia de disc cervicală</a:t>
            </a:r>
            <a:br>
              <a:rPr lang="en-GB"/>
            </a:br>
            <a:r>
              <a:rPr lang="en-GB"/>
              <a:t>Tratamentul HDC</a:t>
            </a:r>
          </a:p>
        </p:txBody>
      </p:sp>
      <p:sp>
        <p:nvSpPr>
          <p:cNvPr id="3" name="Content Placeholder 2">
            <a:extLst>
              <a:ext uri="{FF2B5EF4-FFF2-40B4-BE49-F238E27FC236}">
                <a16:creationId xmlns:a16="http://schemas.microsoft.com/office/drawing/2014/main" id="{AD29D70E-43C8-4BCC-8D9E-64B5E71C42B6}"/>
              </a:ext>
            </a:extLst>
          </p:cNvPr>
          <p:cNvSpPr>
            <a:spLocks noGrp="1"/>
          </p:cNvSpPr>
          <p:nvPr>
            <p:ph idx="1"/>
          </p:nvPr>
        </p:nvSpPr>
        <p:spPr/>
        <p:txBody>
          <a:bodyPr>
            <a:normAutofit/>
          </a:bodyPr>
          <a:lstStyle/>
          <a:p>
            <a:pPr algn="just"/>
            <a:r>
              <a:rPr lang="en-GB" sz="2000"/>
              <a:t>La pacienții cu simptomatologie de compresiune medulară sau radiculară indicația de intervenție chirurgicală este clară și trebuie făcută cât mai rapid. Există mai multe tehnici de abord pentru decomprimarea discului vertebral, iar postoperator se poate începe programul de recuperare medicală. </a:t>
            </a:r>
          </a:p>
          <a:p>
            <a:pPr algn="just"/>
            <a:r>
              <a:rPr lang="en-GB" sz="2000"/>
              <a:t>Dacă bolnavul nu prezintă fenomene neurologice de compresiune, atunci se poate iniția terapia de reabilitare medicală diferențiată în raport de faza evolutivă a HDC.</a:t>
            </a:r>
          </a:p>
        </p:txBody>
      </p:sp>
    </p:spTree>
    <p:extLst>
      <p:ext uri="{BB962C8B-B14F-4D97-AF65-F5344CB8AC3E}">
        <p14:creationId xmlns:p14="http://schemas.microsoft.com/office/powerpoint/2010/main" val="16586928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34B51-AE08-429E-91D4-00EB91183D81}"/>
              </a:ext>
            </a:extLst>
          </p:cNvPr>
          <p:cNvSpPr>
            <a:spLocks noGrp="1"/>
          </p:cNvSpPr>
          <p:nvPr>
            <p:ph type="title"/>
          </p:nvPr>
        </p:nvSpPr>
        <p:spPr/>
        <p:txBody>
          <a:bodyPr/>
          <a:lstStyle/>
          <a:p>
            <a:r>
              <a:rPr lang="en-GB"/>
              <a:t>În stadiul acut</a:t>
            </a:r>
          </a:p>
        </p:txBody>
      </p:sp>
      <p:sp>
        <p:nvSpPr>
          <p:cNvPr id="3" name="Content Placeholder 2">
            <a:extLst>
              <a:ext uri="{FF2B5EF4-FFF2-40B4-BE49-F238E27FC236}">
                <a16:creationId xmlns:a16="http://schemas.microsoft.com/office/drawing/2014/main" id="{4498941E-426F-4C41-850F-0581156F7F60}"/>
              </a:ext>
            </a:extLst>
          </p:cNvPr>
          <p:cNvSpPr>
            <a:spLocks noGrp="1"/>
          </p:cNvSpPr>
          <p:nvPr>
            <p:ph idx="1"/>
          </p:nvPr>
        </p:nvSpPr>
        <p:spPr/>
        <p:txBody>
          <a:bodyPr>
            <a:normAutofit fontScale="92500" lnSpcReduction="10000"/>
          </a:bodyPr>
          <a:lstStyle/>
          <a:p>
            <a:pPr algn="just"/>
            <a:r>
              <a:rPr lang="en-GB" sz="2400"/>
              <a:t>repausul postural;</a:t>
            </a:r>
          </a:p>
          <a:p>
            <a:pPr algn="just"/>
            <a:r>
              <a:rPr lang="en-GB" sz="2400"/>
              <a:t>tratamentul medicamentos - este folosit pentru combaterea durerii, inflamației locale, ischemiei,,vasa nervorum” și contracturii musculare. Se recomandă: </a:t>
            </a:r>
          </a:p>
          <a:p>
            <a:pPr lvl="1" algn="just">
              <a:buFont typeface="Wingdings" panose="05000000000000000000" pitchFamily="2" charset="2"/>
              <a:buChar char="q"/>
            </a:pPr>
            <a:r>
              <a:rPr lang="en-GB" sz="2000"/>
              <a:t>antialgice; </a:t>
            </a:r>
          </a:p>
          <a:p>
            <a:pPr lvl="1" algn="just">
              <a:buFont typeface="Wingdings" panose="05000000000000000000" pitchFamily="2" charset="2"/>
              <a:buChar char="q"/>
            </a:pPr>
            <a:r>
              <a:rPr lang="en-GB" sz="2000"/>
              <a:t>antiinflamatoare nesteroidiene sau corticoterapie dacă procesul inflamator este sever; </a:t>
            </a:r>
          </a:p>
          <a:p>
            <a:pPr lvl="1" algn="just">
              <a:buFont typeface="Wingdings" panose="05000000000000000000" pitchFamily="2" charset="2"/>
              <a:buChar char="q"/>
            </a:pPr>
            <a:r>
              <a:rPr lang="en-GB" sz="2000"/>
              <a:t> miorelaxante și sedative; </a:t>
            </a:r>
          </a:p>
          <a:p>
            <a:pPr lvl="1" algn="just">
              <a:buFont typeface="Wingdings" panose="05000000000000000000" pitchFamily="2" charset="2"/>
              <a:buChar char="q"/>
            </a:pPr>
            <a:r>
              <a:rPr lang="en-GB" sz="2000"/>
              <a:t> vasodilatatoare periferice; </a:t>
            </a:r>
          </a:p>
          <a:p>
            <a:pPr lvl="1" algn="just">
              <a:buFont typeface="Wingdings" panose="05000000000000000000" pitchFamily="2" charset="2"/>
              <a:buChar char="q"/>
            </a:pPr>
            <a:r>
              <a:rPr lang="en-GB" sz="2000"/>
              <a:t> neurotrope</a:t>
            </a:r>
          </a:p>
        </p:txBody>
      </p:sp>
    </p:spTree>
    <p:extLst>
      <p:ext uri="{BB962C8B-B14F-4D97-AF65-F5344CB8AC3E}">
        <p14:creationId xmlns:p14="http://schemas.microsoft.com/office/powerpoint/2010/main" val="32466156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4AD551-3941-4A43-898F-C48C65227893}"/>
              </a:ext>
            </a:extLst>
          </p:cNvPr>
          <p:cNvSpPr>
            <a:spLocks noGrp="1"/>
          </p:cNvSpPr>
          <p:nvPr>
            <p:ph idx="1"/>
          </p:nvPr>
        </p:nvSpPr>
        <p:spPr>
          <a:xfrm>
            <a:off x="2589212" y="1278294"/>
            <a:ext cx="8915400" cy="4879910"/>
          </a:xfrm>
        </p:spPr>
        <p:txBody>
          <a:bodyPr>
            <a:normAutofit/>
          </a:bodyPr>
          <a:lstStyle/>
          <a:p>
            <a:pPr algn="just"/>
            <a:r>
              <a:rPr lang="en-GB" sz="2400"/>
              <a:t>tratamentul fizical:</a:t>
            </a:r>
          </a:p>
          <a:p>
            <a:pPr lvl="1" algn="just">
              <a:buFont typeface="Wingdings" panose="05000000000000000000" pitchFamily="2" charset="2"/>
              <a:buChar char="q"/>
            </a:pPr>
            <a:r>
              <a:rPr lang="en-GB" sz="2000"/>
              <a:t>hidrotermoterapie - comprese umede, calde la 37°C; </a:t>
            </a:r>
          </a:p>
          <a:p>
            <a:pPr lvl="1" algn="just">
              <a:buFont typeface="Wingdings" panose="05000000000000000000" pitchFamily="2" charset="2"/>
              <a:buChar char="q"/>
            </a:pPr>
            <a:r>
              <a:rPr lang="en-GB" sz="2000"/>
              <a:t> electroterapie: </a:t>
            </a:r>
          </a:p>
          <a:p>
            <a:pPr lvl="1" algn="just">
              <a:buFont typeface="Wingdings" panose="05000000000000000000" pitchFamily="2" charset="2"/>
              <a:buChar char="q"/>
            </a:pPr>
            <a:r>
              <a:rPr lang="en-GB" sz="2000"/>
              <a:t> curent galvanic cu intensitate mică pentru 30 de minute, aplicat longitudinal (cervico-palmar) sau transversal pe brațul sau antebrațul dureros; y</a:t>
            </a:r>
          </a:p>
          <a:p>
            <a:pPr lvl="1" algn="just">
              <a:buFont typeface="Wingdings" panose="05000000000000000000" pitchFamily="2" charset="2"/>
              <a:buChar char="q"/>
            </a:pPr>
            <a:r>
              <a:rPr lang="en-GB" sz="2000"/>
              <a:t>curenți de joasă frecvență - diadinamici, TENS, Trabert; y</a:t>
            </a:r>
          </a:p>
          <a:p>
            <a:pPr lvl="1" algn="just">
              <a:buFont typeface="Wingdings" panose="05000000000000000000" pitchFamily="2" charset="2"/>
              <a:buChar char="q"/>
            </a:pPr>
            <a:r>
              <a:rPr lang="en-GB" sz="2000"/>
              <a:t>curenți de medie frecvență; </a:t>
            </a:r>
          </a:p>
          <a:p>
            <a:pPr lvl="1" algn="just">
              <a:buFont typeface="Wingdings" panose="05000000000000000000" pitchFamily="2" charset="2"/>
              <a:buChar char="q"/>
            </a:pPr>
            <a:r>
              <a:rPr lang="en-GB" sz="2000"/>
              <a:t> diatermia; </a:t>
            </a:r>
          </a:p>
          <a:p>
            <a:pPr lvl="1" algn="just">
              <a:buFont typeface="Wingdings" panose="05000000000000000000" pitchFamily="2" charset="2"/>
              <a:buChar char="q"/>
            </a:pPr>
            <a:r>
              <a:rPr lang="en-GB" sz="2000"/>
              <a:t> ultrasunete sau ultrasonoforeză cu medicamente antiinflamatorii. </a:t>
            </a:r>
          </a:p>
          <a:p>
            <a:pPr lvl="1" algn="just">
              <a:buFont typeface="Wingdings" panose="05000000000000000000" pitchFamily="2" charset="2"/>
              <a:buChar char="q"/>
            </a:pPr>
            <a:r>
              <a:rPr lang="en-GB" sz="2000"/>
              <a:t> masajul cervico brahial și pe coloana dorsală - cu efect sedativ.</a:t>
            </a:r>
          </a:p>
        </p:txBody>
      </p:sp>
    </p:spTree>
    <p:extLst>
      <p:ext uri="{BB962C8B-B14F-4D97-AF65-F5344CB8AC3E}">
        <p14:creationId xmlns:p14="http://schemas.microsoft.com/office/powerpoint/2010/main" val="9957331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D4F9-1C99-4132-B85B-D5923D82085E}"/>
              </a:ext>
            </a:extLst>
          </p:cNvPr>
          <p:cNvSpPr>
            <a:spLocks noGrp="1"/>
          </p:cNvSpPr>
          <p:nvPr>
            <p:ph type="title"/>
          </p:nvPr>
        </p:nvSpPr>
        <p:spPr/>
        <p:txBody>
          <a:bodyPr/>
          <a:lstStyle/>
          <a:p>
            <a:r>
              <a:rPr lang="en-GB"/>
              <a:t>În stadiul subacut (după 10-14 zile)</a:t>
            </a:r>
          </a:p>
        </p:txBody>
      </p:sp>
      <p:sp>
        <p:nvSpPr>
          <p:cNvPr id="3" name="Content Placeholder 2">
            <a:extLst>
              <a:ext uri="{FF2B5EF4-FFF2-40B4-BE49-F238E27FC236}">
                <a16:creationId xmlns:a16="http://schemas.microsoft.com/office/drawing/2014/main" id="{4A3B3CBF-E19B-4D0C-AD30-137E20588E40}"/>
              </a:ext>
            </a:extLst>
          </p:cNvPr>
          <p:cNvSpPr>
            <a:spLocks noGrp="1"/>
          </p:cNvSpPr>
          <p:nvPr>
            <p:ph idx="1"/>
          </p:nvPr>
        </p:nvSpPr>
        <p:spPr>
          <a:xfrm>
            <a:off x="2589212" y="1436914"/>
            <a:ext cx="8915400" cy="4474308"/>
          </a:xfrm>
        </p:spPr>
        <p:txBody>
          <a:bodyPr>
            <a:normAutofit fontScale="85000" lnSpcReduction="10000"/>
          </a:bodyPr>
          <a:lstStyle/>
          <a:p>
            <a:pPr algn="just"/>
            <a:r>
              <a:rPr lang="en-GB" sz="2400"/>
              <a:t>refacerea tonusului normal al musculaturii cervicale și a echilibrului său funcțional. Se insistă pe exerciții de asuplizare a mușchilor contracturați și exerciții cu rezistență concentrică atât pe musculatura coloanei cervicale cât și pe cea a membrului superior afectat;</a:t>
            </a:r>
          </a:p>
          <a:p>
            <a:pPr algn="just"/>
            <a:r>
              <a:rPr lang="en-GB" sz="2400"/>
              <a:t>corectarea tulburărilor de mobilitate ale coloanei cervicale utilizând exerciții pasive, activ-pasive și apoi active simple sau cu rezistență. Se mai pot executa exerciții de tracțiune manuală în axul coloanei cervicale (cu căpăstru Glisson) combinate cu ușoare mișcări de rotație în axul coloanei;</a:t>
            </a:r>
          </a:p>
          <a:p>
            <a:pPr algn="just"/>
            <a:r>
              <a:rPr lang="en-GB" sz="2400"/>
              <a:t>corectarea tulburărilor de statică vertebrală și refacerea aliniamentului coloanei prin tehnici posturale, realizarea posturilor extreme și conservarea lor în timpul mobilizării coloanei. Evoluția în mod normal în acest stadiu este favorabilă cu remisiunea durerilor în 8-10 zile și reluarea mișcărilor funcționale.</a:t>
            </a:r>
          </a:p>
        </p:txBody>
      </p:sp>
    </p:spTree>
    <p:extLst>
      <p:ext uri="{BB962C8B-B14F-4D97-AF65-F5344CB8AC3E}">
        <p14:creationId xmlns:p14="http://schemas.microsoft.com/office/powerpoint/2010/main" val="305289847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DA2820-81CC-4F16-B1AD-2017E4665FCE}"/>
              </a:ext>
            </a:extLst>
          </p:cNvPr>
          <p:cNvSpPr>
            <a:spLocks noGrp="1"/>
          </p:cNvSpPr>
          <p:nvPr>
            <p:ph type="title"/>
          </p:nvPr>
        </p:nvSpPr>
        <p:spPr/>
        <p:txBody>
          <a:bodyPr/>
          <a:lstStyle/>
          <a:p>
            <a:r>
              <a:rPr lang="en-GB"/>
              <a:t>În stadiul cronic </a:t>
            </a:r>
          </a:p>
        </p:txBody>
      </p:sp>
      <p:sp>
        <p:nvSpPr>
          <p:cNvPr id="3" name="Content Placeholder 2">
            <a:extLst>
              <a:ext uri="{FF2B5EF4-FFF2-40B4-BE49-F238E27FC236}">
                <a16:creationId xmlns:a16="http://schemas.microsoft.com/office/drawing/2014/main" id="{11EBBF1B-4263-47A6-8FB0-207B476CD0D0}"/>
              </a:ext>
            </a:extLst>
          </p:cNvPr>
          <p:cNvSpPr>
            <a:spLocks noGrp="1"/>
          </p:cNvSpPr>
          <p:nvPr>
            <p:ph idx="1"/>
          </p:nvPr>
        </p:nvSpPr>
        <p:spPr>
          <a:xfrm>
            <a:off x="2592925" y="2198914"/>
            <a:ext cx="8915400" cy="3777622"/>
          </a:xfrm>
        </p:spPr>
        <p:txBody>
          <a:bodyPr>
            <a:normAutofit/>
          </a:bodyPr>
          <a:lstStyle/>
          <a:p>
            <a:pPr algn="just"/>
            <a:r>
              <a:rPr lang="en-GB" sz="2400"/>
              <a:t>Se continuă kinetoterapia cu exerciții de tonifiere pe lanț cinetic muscular cervico-dorso-lombar și gimnastică respiratorie pentru refacerea ventilației normale, afectată parțial de imobilizarea prelungită.</a:t>
            </a:r>
          </a:p>
        </p:txBody>
      </p:sp>
    </p:spTree>
    <p:extLst>
      <p:ext uri="{BB962C8B-B14F-4D97-AF65-F5344CB8AC3E}">
        <p14:creationId xmlns:p14="http://schemas.microsoft.com/office/powerpoint/2010/main" val="2862349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50D2FD-7849-480D-A362-41ECA34C4184}"/>
              </a:ext>
            </a:extLst>
          </p:cNvPr>
          <p:cNvSpPr>
            <a:spLocks noGrp="1"/>
          </p:cNvSpPr>
          <p:nvPr>
            <p:ph idx="1"/>
          </p:nvPr>
        </p:nvSpPr>
        <p:spPr>
          <a:xfrm>
            <a:off x="1638300" y="1418572"/>
            <a:ext cx="8915400" cy="4020856"/>
          </a:xfrm>
        </p:spPr>
        <p:txBody>
          <a:bodyPr>
            <a:normAutofit lnSpcReduction="10000"/>
          </a:bodyPr>
          <a:lstStyle/>
          <a:p>
            <a:pPr algn="just"/>
            <a:r>
              <a:rPr lang="en-GB" sz="2000"/>
              <a:t>Ținuta coloanei vertebrale, diferă de la un individ la altul în raport de menținerea acestor echilibre; sunt descrise cinci tipuri principale de ținute (după Staffel):</a:t>
            </a:r>
          </a:p>
          <a:p>
            <a:pPr algn="just">
              <a:buFont typeface="Wingdings" panose="05000000000000000000" pitchFamily="2" charset="2"/>
              <a:buChar char="v"/>
            </a:pPr>
            <a:r>
              <a:rPr lang="en-GB" sz="2000"/>
              <a:t>spatele normal;</a:t>
            </a:r>
          </a:p>
          <a:p>
            <a:pPr algn="just">
              <a:buFont typeface="Wingdings" panose="05000000000000000000" pitchFamily="2" charset="2"/>
              <a:buChar char="v"/>
            </a:pPr>
            <a:r>
              <a:rPr lang="fr-FR" sz="2000"/>
              <a:t>spatele rotund - este destul de frecvent mai ales la tinerii care au prestat activități </a:t>
            </a:r>
            <a:r>
              <a:rPr lang="en-GB" sz="2000"/>
              <a:t>fizice intense. Convexitatea dorsală a coloanei coboară până la vertebrele lombare, bazinul este ușor înclinat înainte și în jos;</a:t>
            </a:r>
          </a:p>
          <a:p>
            <a:pPr algn="just">
              <a:buFont typeface="Wingdings" panose="05000000000000000000" pitchFamily="2" charset="2"/>
              <a:buChar char="v"/>
            </a:pPr>
            <a:r>
              <a:rPr lang="en-GB" sz="2000"/>
              <a:t>spatele plat - provoacă cel mai frecvent apariția scoliozelor, cu evoluție gravă. Convexitatea dorsală și concavitatea laterală dispar, iar înclinarea bazinului se menține mică. Scapulele apar reliefate posterior;</a:t>
            </a:r>
          </a:p>
        </p:txBody>
      </p:sp>
    </p:spTree>
    <p:extLst>
      <p:ext uri="{BB962C8B-B14F-4D97-AF65-F5344CB8AC3E}">
        <p14:creationId xmlns:p14="http://schemas.microsoft.com/office/powerpoint/2010/main" val="17084203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B57038-D32C-4F6A-B84D-5EFF97ADF5C9}"/>
              </a:ext>
            </a:extLst>
          </p:cNvPr>
          <p:cNvSpPr>
            <a:spLocks noGrp="1"/>
          </p:cNvSpPr>
          <p:nvPr>
            <p:ph type="title"/>
          </p:nvPr>
        </p:nvSpPr>
        <p:spPr/>
        <p:txBody>
          <a:bodyPr/>
          <a:lstStyle/>
          <a:p>
            <a:r>
              <a:rPr lang="en-GB"/>
              <a:t>Spondiloza dorsală</a:t>
            </a:r>
          </a:p>
        </p:txBody>
      </p:sp>
      <p:sp>
        <p:nvSpPr>
          <p:cNvPr id="3" name="Content Placeholder 2">
            <a:extLst>
              <a:ext uri="{FF2B5EF4-FFF2-40B4-BE49-F238E27FC236}">
                <a16:creationId xmlns:a16="http://schemas.microsoft.com/office/drawing/2014/main" id="{10F4873F-2D56-49C4-A372-8497D2912925}"/>
              </a:ext>
            </a:extLst>
          </p:cNvPr>
          <p:cNvSpPr>
            <a:spLocks noGrp="1"/>
          </p:cNvSpPr>
          <p:nvPr>
            <p:ph idx="1"/>
          </p:nvPr>
        </p:nvSpPr>
        <p:spPr/>
        <p:txBody>
          <a:bodyPr>
            <a:normAutofit/>
          </a:bodyPr>
          <a:lstStyle/>
          <a:p>
            <a:pPr algn="just"/>
            <a:r>
              <a:rPr lang="it-IT" sz="2400"/>
              <a:t>Tratamentul spondilozei dorsale este practic cu cel al dorsalgiei; </a:t>
            </a:r>
          </a:p>
          <a:p>
            <a:pPr algn="just"/>
            <a:r>
              <a:rPr lang="en-GB" sz="2400"/>
              <a:t>Obiective: </a:t>
            </a:r>
          </a:p>
          <a:p>
            <a:pPr lvl="1" algn="just">
              <a:buFont typeface="Wingdings" panose="05000000000000000000" pitchFamily="2" charset="2"/>
              <a:buChar char="Ø"/>
            </a:pPr>
            <a:r>
              <a:rPr lang="en-GB" sz="2000"/>
              <a:t> combaterea durerilor; </a:t>
            </a:r>
          </a:p>
          <a:p>
            <a:pPr lvl="1" algn="just">
              <a:buFont typeface="Wingdings" panose="05000000000000000000" pitchFamily="2" charset="2"/>
              <a:buChar char="Ø"/>
            </a:pPr>
            <a:r>
              <a:rPr lang="en-GB" sz="2000"/>
              <a:t>combaterea contracturilor musculare; </a:t>
            </a:r>
          </a:p>
          <a:p>
            <a:pPr lvl="1" algn="just">
              <a:buFont typeface="Wingdings" panose="05000000000000000000" pitchFamily="2" charset="2"/>
              <a:buChar char="Ø"/>
            </a:pPr>
            <a:r>
              <a:rPr lang="en-GB" sz="2000"/>
              <a:t> corectarea tulburărilor de statică și de dinamică a coloanei vertebrale;</a:t>
            </a:r>
          </a:p>
          <a:p>
            <a:pPr lvl="1" algn="just">
              <a:buFont typeface="Wingdings" panose="05000000000000000000" pitchFamily="2" charset="2"/>
              <a:buChar char="Ø"/>
            </a:pPr>
            <a:r>
              <a:rPr lang="en-GB" sz="2000"/>
              <a:t> conservarea posturilor corectate.</a:t>
            </a:r>
          </a:p>
        </p:txBody>
      </p:sp>
    </p:spTree>
    <p:extLst>
      <p:ext uri="{BB962C8B-B14F-4D97-AF65-F5344CB8AC3E}">
        <p14:creationId xmlns:p14="http://schemas.microsoft.com/office/powerpoint/2010/main" val="36048231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3368DA-0E65-425F-BD08-820E0BA38CF7}"/>
              </a:ext>
            </a:extLst>
          </p:cNvPr>
          <p:cNvSpPr>
            <a:spLocks noGrp="1"/>
          </p:cNvSpPr>
          <p:nvPr>
            <p:ph idx="1"/>
          </p:nvPr>
        </p:nvSpPr>
        <p:spPr>
          <a:xfrm>
            <a:off x="2589212" y="942392"/>
            <a:ext cx="8915400" cy="4968830"/>
          </a:xfrm>
        </p:spPr>
        <p:txBody>
          <a:bodyPr>
            <a:normAutofit/>
          </a:bodyPr>
          <a:lstStyle/>
          <a:p>
            <a:pPr algn="just">
              <a:buFont typeface="Wingdings" panose="05000000000000000000" pitchFamily="2" charset="2"/>
              <a:buChar char="v"/>
            </a:pPr>
            <a:r>
              <a:rPr lang="en-GB" sz="2000"/>
              <a:t>Mijloace</a:t>
            </a:r>
          </a:p>
          <a:p>
            <a:pPr algn="just"/>
            <a:r>
              <a:rPr lang="en-GB" sz="2000"/>
              <a:t>Tratament medicamentos: </a:t>
            </a:r>
          </a:p>
          <a:p>
            <a:pPr lvl="1" algn="just">
              <a:buFont typeface="Wingdings" panose="05000000000000000000" pitchFamily="2" charset="2"/>
              <a:buChar char="q"/>
            </a:pPr>
            <a:r>
              <a:rPr lang="en-GB" sz="1800"/>
              <a:t>antialgice; </a:t>
            </a:r>
          </a:p>
          <a:p>
            <a:pPr lvl="1" algn="just">
              <a:buFont typeface="Wingdings" panose="05000000000000000000" pitchFamily="2" charset="2"/>
              <a:buChar char="q"/>
            </a:pPr>
            <a:r>
              <a:rPr lang="en-GB" sz="1800"/>
              <a:t> antiinflamatoare nesteroidiene; </a:t>
            </a:r>
          </a:p>
          <a:p>
            <a:pPr lvl="1" algn="just">
              <a:buFont typeface="Wingdings" panose="05000000000000000000" pitchFamily="2" charset="2"/>
              <a:buChar char="q"/>
            </a:pPr>
            <a:r>
              <a:rPr lang="en-GB" sz="1800"/>
              <a:t> miorelaxante; </a:t>
            </a:r>
          </a:p>
          <a:p>
            <a:pPr lvl="1" algn="just">
              <a:buFont typeface="Wingdings" panose="05000000000000000000" pitchFamily="2" charset="2"/>
              <a:buChar char="q"/>
            </a:pPr>
            <a:r>
              <a:rPr lang="en-GB" sz="1800"/>
              <a:t> sedative și anxiolitice.</a:t>
            </a:r>
          </a:p>
          <a:p>
            <a:pPr marL="354013" lvl="1" indent="-354013" algn="just"/>
            <a:r>
              <a:rPr lang="en-GB" sz="1800"/>
              <a:t>Tratament fizical: </a:t>
            </a:r>
          </a:p>
          <a:p>
            <a:pPr marL="754063" lvl="2" indent="-354013" algn="just">
              <a:buFont typeface="Wingdings" panose="05000000000000000000" pitchFamily="2" charset="2"/>
              <a:buChar char="q"/>
            </a:pPr>
            <a:r>
              <a:rPr lang="en-GB" sz="1600"/>
              <a:t> hidrotermoterapia; </a:t>
            </a:r>
          </a:p>
          <a:p>
            <a:pPr marL="754063" lvl="2" indent="-354013" algn="just">
              <a:buFont typeface="Wingdings" panose="05000000000000000000" pitchFamily="2" charset="2"/>
              <a:buChar char="q"/>
            </a:pPr>
            <a:r>
              <a:rPr lang="en-GB" sz="1600"/>
              <a:t> băi cu apă sărată;</a:t>
            </a:r>
          </a:p>
          <a:p>
            <a:pPr marL="754063" lvl="2" indent="-354013" algn="just">
              <a:buFont typeface="Wingdings" panose="05000000000000000000" pitchFamily="2" charset="2"/>
              <a:buChar char="q"/>
            </a:pPr>
            <a:r>
              <a:rPr lang="en-GB" sz="1600"/>
              <a:t> nămoluri sapropelice; </a:t>
            </a:r>
          </a:p>
          <a:p>
            <a:pPr marL="754063" lvl="2" indent="-354013" algn="just">
              <a:buFont typeface="Wingdings" panose="05000000000000000000" pitchFamily="2" charset="2"/>
              <a:buChar char="q"/>
            </a:pPr>
            <a:r>
              <a:rPr lang="en-GB" sz="1600"/>
              <a:t> termoterapie locală - comprese umede calde, aplicații de parafină, laser;</a:t>
            </a:r>
          </a:p>
        </p:txBody>
      </p:sp>
    </p:spTree>
    <p:extLst>
      <p:ext uri="{BB962C8B-B14F-4D97-AF65-F5344CB8AC3E}">
        <p14:creationId xmlns:p14="http://schemas.microsoft.com/office/powerpoint/2010/main" val="6401892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37ACD7-0ACC-4886-8015-EFFDA5555DFA}"/>
              </a:ext>
            </a:extLst>
          </p:cNvPr>
          <p:cNvSpPr>
            <a:spLocks noGrp="1"/>
          </p:cNvSpPr>
          <p:nvPr>
            <p:ph idx="1"/>
          </p:nvPr>
        </p:nvSpPr>
        <p:spPr/>
        <p:txBody>
          <a:bodyPr/>
          <a:lstStyle/>
          <a:p>
            <a:pPr lvl="1" algn="just">
              <a:buFont typeface="Wingdings" panose="05000000000000000000" pitchFamily="2" charset="2"/>
              <a:buChar char="q"/>
            </a:pPr>
            <a:r>
              <a:rPr lang="en-GB"/>
              <a:t>electroterapia:</a:t>
            </a:r>
          </a:p>
          <a:p>
            <a:pPr marL="457200" lvl="1" indent="0" algn="just">
              <a:buNone/>
            </a:pPr>
            <a:r>
              <a:rPr lang="en-GB"/>
              <a:t>− curenți de joasă frecvență (aplicații transversale sau cervico-interscapulare);</a:t>
            </a:r>
          </a:p>
          <a:p>
            <a:pPr marL="457200" lvl="1" indent="0" algn="just">
              <a:buNone/>
            </a:pPr>
            <a:r>
              <a:rPr lang="en-GB"/>
              <a:t> − curenți galvanici (aplicații transversale sau paravertebrale longitudinale);</a:t>
            </a:r>
          </a:p>
          <a:p>
            <a:pPr marL="457200" lvl="1" indent="0" algn="just">
              <a:buNone/>
            </a:pPr>
            <a:r>
              <a:rPr lang="en-GB"/>
              <a:t> − galvanoionizare cu salicilat de sodiu sau clorură de calciu; </a:t>
            </a:r>
          </a:p>
          <a:p>
            <a:pPr marL="457200" lvl="1" indent="0" algn="just">
              <a:buNone/>
            </a:pPr>
            <a:r>
              <a:rPr lang="en-GB"/>
              <a:t>− TENS pe zonele intens dureroase;</a:t>
            </a:r>
          </a:p>
          <a:p>
            <a:pPr marL="457200" lvl="1" indent="0" algn="just">
              <a:buNone/>
            </a:pPr>
            <a:r>
              <a:rPr lang="en-GB"/>
              <a:t> − ultrasunete sau sonoforeză cu geluri antiinflamatoare locale. </a:t>
            </a:r>
          </a:p>
          <a:p>
            <a:pPr lvl="1" algn="just">
              <a:buFont typeface="Wingdings" panose="05000000000000000000" pitchFamily="2" charset="2"/>
              <a:buChar char="q"/>
            </a:pPr>
            <a:r>
              <a:rPr lang="en-GB"/>
              <a:t> masaj clasic cu efect sedativ și trofic local; conjunctiv-pentru apofizele spinoase, ligamentele interspinoase și punctele,,trigger” dureroase.</a:t>
            </a:r>
          </a:p>
        </p:txBody>
      </p:sp>
    </p:spTree>
    <p:extLst>
      <p:ext uri="{BB962C8B-B14F-4D97-AF65-F5344CB8AC3E}">
        <p14:creationId xmlns:p14="http://schemas.microsoft.com/office/powerpoint/2010/main" val="111345433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6E2FB4-3948-4E86-AD77-20956F2FF906}"/>
              </a:ext>
            </a:extLst>
          </p:cNvPr>
          <p:cNvSpPr>
            <a:spLocks noGrp="1"/>
          </p:cNvSpPr>
          <p:nvPr>
            <p:ph idx="1"/>
          </p:nvPr>
        </p:nvSpPr>
        <p:spPr>
          <a:xfrm>
            <a:off x="2589212" y="513184"/>
            <a:ext cx="8915400" cy="5934269"/>
          </a:xfrm>
        </p:spPr>
        <p:txBody>
          <a:bodyPr>
            <a:normAutofit/>
          </a:bodyPr>
          <a:lstStyle/>
          <a:p>
            <a:pPr lvl="1" algn="just">
              <a:buFont typeface="Wingdings" panose="05000000000000000000" pitchFamily="2" charset="2"/>
              <a:buChar char="q"/>
            </a:pPr>
            <a:r>
              <a:rPr lang="en-GB" sz="2000"/>
              <a:t>Kinetoterapia</a:t>
            </a:r>
          </a:p>
          <a:p>
            <a:pPr lvl="2" algn="just">
              <a:buFont typeface="Wingdings" panose="05000000000000000000" pitchFamily="2" charset="2"/>
              <a:buChar char="Ø"/>
            </a:pPr>
            <a:r>
              <a:rPr lang="en-GB" sz="1800"/>
              <a:t>Se va începe după diminuarea durerilor. </a:t>
            </a:r>
          </a:p>
          <a:p>
            <a:pPr lvl="2" algn="just">
              <a:buFont typeface="Wingdings" panose="05000000000000000000" pitchFamily="2" charset="2"/>
              <a:buChar char="Ø"/>
            </a:pPr>
            <a:r>
              <a:rPr lang="en-GB" sz="1800"/>
              <a:t>Se poate face individual sau de grup</a:t>
            </a:r>
          </a:p>
          <a:p>
            <a:pPr lvl="2" algn="just">
              <a:buFont typeface="Wingdings" panose="05000000000000000000" pitchFamily="2" charset="2"/>
              <a:buChar char="Ø"/>
            </a:pPr>
            <a:r>
              <a:rPr lang="en-GB" sz="1800"/>
              <a:t>Cuprinde </a:t>
            </a:r>
          </a:p>
          <a:p>
            <a:pPr lvl="3" algn="just">
              <a:buFont typeface="Wingdings" panose="05000000000000000000" pitchFamily="2" charset="2"/>
              <a:buChar char="v"/>
            </a:pPr>
            <a:r>
              <a:rPr lang="en-GB" sz="1600"/>
              <a:t> tracțiuni manuale longitudinale în axul musculaturii vertebrale cervico-dorsale; </a:t>
            </a:r>
          </a:p>
          <a:p>
            <a:pPr lvl="3" algn="just">
              <a:buFont typeface="Wingdings" panose="05000000000000000000" pitchFamily="2" charset="2"/>
              <a:buChar char="v"/>
            </a:pPr>
            <a:r>
              <a:rPr lang="en-GB" sz="1600"/>
              <a:t> exerciții de întindere a musculaturii vertebrale (din decubit dorsal sau așezat); </a:t>
            </a:r>
          </a:p>
          <a:p>
            <a:pPr lvl="3" algn="just">
              <a:buFont typeface="Wingdings" panose="05000000000000000000" pitchFamily="2" charset="2"/>
              <a:buChar char="v"/>
            </a:pPr>
            <a:r>
              <a:rPr lang="en-GB" sz="1600"/>
              <a:t> exerciții de tonifiere pe aceleași grupe musculare (din decubit ventral); </a:t>
            </a:r>
          </a:p>
          <a:p>
            <a:pPr lvl="3" algn="just">
              <a:buFont typeface="Wingdings" panose="05000000000000000000" pitchFamily="2" charset="2"/>
              <a:buChar char="v"/>
            </a:pPr>
            <a:r>
              <a:rPr lang="en-GB" sz="1600"/>
              <a:t> exerciții de tip contracție-relaxare (,,hold-relax”) pentru agoniști și antagoniști; </a:t>
            </a:r>
          </a:p>
          <a:p>
            <a:pPr lvl="3" algn="just">
              <a:buFont typeface="Wingdings" panose="05000000000000000000" pitchFamily="2" charset="2"/>
              <a:buChar char="v"/>
            </a:pPr>
            <a:r>
              <a:rPr lang="en-GB" sz="1600"/>
              <a:t> exerciții de mobilizare și corectare a cifozelor dorsale (tehnica Klapp); </a:t>
            </a:r>
          </a:p>
          <a:p>
            <a:pPr lvl="3" algn="just">
              <a:buFont typeface="Wingdings" panose="05000000000000000000" pitchFamily="2" charset="2"/>
              <a:buChar char="v"/>
            </a:pPr>
            <a:r>
              <a:rPr lang="en-GB" sz="1600"/>
              <a:t>gimnastică respiratorie.</a:t>
            </a:r>
          </a:p>
          <a:p>
            <a:pPr marL="790575" lvl="3" indent="-342900" algn="just">
              <a:buFont typeface="Wingdings" panose="05000000000000000000" pitchFamily="2" charset="2"/>
              <a:buChar char="q"/>
            </a:pPr>
            <a:r>
              <a:rPr lang="en-GB" sz="2000"/>
              <a:t>Hidrokinetoterapia la bazin este utilă pentru mobilizarea coloanei vertebrale în ansamblul ei, pentru tonifierea musculaturii extensoare spinale, a centurii scapulare și a musculaturii abdominale.</a:t>
            </a:r>
            <a:endParaRPr lang="en-GB" sz="1400"/>
          </a:p>
        </p:txBody>
      </p:sp>
    </p:spTree>
    <p:extLst>
      <p:ext uri="{BB962C8B-B14F-4D97-AF65-F5344CB8AC3E}">
        <p14:creationId xmlns:p14="http://schemas.microsoft.com/office/powerpoint/2010/main" val="5034723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E998F-B7BD-4628-9624-081A45A17846}"/>
              </a:ext>
            </a:extLst>
          </p:cNvPr>
          <p:cNvSpPr>
            <a:spLocks noGrp="1"/>
          </p:cNvSpPr>
          <p:nvPr>
            <p:ph type="title"/>
          </p:nvPr>
        </p:nvSpPr>
        <p:spPr/>
        <p:txBody>
          <a:bodyPr/>
          <a:lstStyle/>
          <a:p>
            <a:r>
              <a:rPr lang="en-GB"/>
              <a:t>Coloana lombară </a:t>
            </a:r>
            <a:br>
              <a:rPr lang="en-GB"/>
            </a:br>
            <a:r>
              <a:rPr lang="en-GB"/>
              <a:t>Durerea lobară joasă </a:t>
            </a:r>
          </a:p>
        </p:txBody>
      </p:sp>
      <p:sp>
        <p:nvSpPr>
          <p:cNvPr id="3" name="Content Placeholder 2">
            <a:extLst>
              <a:ext uri="{FF2B5EF4-FFF2-40B4-BE49-F238E27FC236}">
                <a16:creationId xmlns:a16="http://schemas.microsoft.com/office/drawing/2014/main" id="{15809119-50EC-413D-A917-8A3B74FB11AD}"/>
              </a:ext>
            </a:extLst>
          </p:cNvPr>
          <p:cNvSpPr>
            <a:spLocks noGrp="1"/>
          </p:cNvSpPr>
          <p:nvPr>
            <p:ph idx="1"/>
          </p:nvPr>
        </p:nvSpPr>
        <p:spPr/>
        <p:txBody>
          <a:bodyPr/>
          <a:lstStyle/>
          <a:p>
            <a:pPr algn="just"/>
            <a:r>
              <a:rPr lang="en-GB"/>
              <a:t>În raport de structura nervoasă afectată sunt descrise:</a:t>
            </a:r>
          </a:p>
          <a:p>
            <a:pPr lvl="1" algn="just">
              <a:buFont typeface="Wingdings" panose="05000000000000000000" pitchFamily="2" charset="2"/>
              <a:buChar char="Ø"/>
            </a:pPr>
            <a:r>
              <a:rPr lang="en-GB"/>
              <a:t>Nevralgia sciatică comună (L5 -S1 ) - durere intensă, localizată în regiunea lombară cu iradiere pe partea postero-externă a coapsei, fața externă a gambei, fața dorsală a piciorului până la degetul 3 (în compresiunea pe L5 ). Mersul pe călcâi este dificil. </a:t>
            </a:r>
          </a:p>
          <a:p>
            <a:pPr lvl="1" algn="just">
              <a:buFont typeface="Wingdings" panose="05000000000000000000" pitchFamily="2" charset="2"/>
              <a:buChar char="Ø"/>
            </a:pPr>
            <a:r>
              <a:rPr lang="en-GB"/>
              <a:t>Dacă este comprimată rădăcina S1 durerea iradiază pe fața posterioară a fesei, coapsei, gambei și în plantă până la nivelul degetului V. Se asociază deficit senzitiv la acest nivel și tulburări motorii la nivelul tricepsului sural. Mersul pe vârfuri este dificil iar reflexul ahilean este abolit. Bolnavul nu poate să se sprijine pe vârful piciorului afectat</a:t>
            </a:r>
          </a:p>
        </p:txBody>
      </p:sp>
    </p:spTree>
    <p:extLst>
      <p:ext uri="{BB962C8B-B14F-4D97-AF65-F5344CB8AC3E}">
        <p14:creationId xmlns:p14="http://schemas.microsoft.com/office/powerpoint/2010/main" val="240486295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picture containing drawing&#10;&#10;Description automatically generated">
            <a:extLst>
              <a:ext uri="{FF2B5EF4-FFF2-40B4-BE49-F238E27FC236}">
                <a16:creationId xmlns:a16="http://schemas.microsoft.com/office/drawing/2014/main" id="{8EB3E04B-6626-430F-8972-E5452937B7E6}"/>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45770" y="544420"/>
            <a:ext cx="9281937" cy="5769160"/>
          </a:xfrm>
        </p:spPr>
      </p:pic>
    </p:spTree>
    <p:extLst>
      <p:ext uri="{BB962C8B-B14F-4D97-AF65-F5344CB8AC3E}">
        <p14:creationId xmlns:p14="http://schemas.microsoft.com/office/powerpoint/2010/main" val="21106474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B2D696-3477-461A-8224-D51EE0D048E3}"/>
              </a:ext>
            </a:extLst>
          </p:cNvPr>
          <p:cNvSpPr>
            <a:spLocks noGrp="1"/>
          </p:cNvSpPr>
          <p:nvPr>
            <p:ph idx="1"/>
          </p:nvPr>
        </p:nvSpPr>
        <p:spPr/>
        <p:txBody>
          <a:bodyPr/>
          <a:lstStyle/>
          <a:p>
            <a:pPr algn="just"/>
            <a:r>
              <a:rPr lang="it-IT"/>
              <a:t>Durerea se accentuează la mișcare și la palparea profundă a punctelor Valleix:</a:t>
            </a:r>
          </a:p>
          <a:p>
            <a:pPr lvl="1" algn="just">
              <a:buFont typeface="Wingdings" panose="05000000000000000000" pitchFamily="2" charset="2"/>
              <a:buChar char="v"/>
            </a:pPr>
            <a:r>
              <a:rPr lang="en-GB"/>
              <a:t> punctul lombar - în unghiul sacrovertebral;  </a:t>
            </a:r>
          </a:p>
          <a:p>
            <a:pPr lvl="1" algn="just">
              <a:buFont typeface="Wingdings" panose="05000000000000000000" pitchFamily="2" charset="2"/>
              <a:buChar char="v"/>
            </a:pPr>
            <a:r>
              <a:rPr lang="en-GB"/>
              <a:t>punctul sacroiliac - corespondent articulației sacroiliace; </a:t>
            </a:r>
          </a:p>
          <a:p>
            <a:pPr lvl="1" algn="just">
              <a:buFont typeface="Wingdings" panose="05000000000000000000" pitchFamily="2" charset="2"/>
              <a:buChar char="v"/>
            </a:pPr>
            <a:r>
              <a:rPr lang="en-GB"/>
              <a:t> punctul fesier - la nivelul marii incizuri sciatice; </a:t>
            </a:r>
          </a:p>
          <a:p>
            <a:pPr lvl="1" algn="just">
              <a:buFont typeface="Wingdings" panose="05000000000000000000" pitchFamily="2" charset="2"/>
              <a:buChar char="v"/>
            </a:pPr>
            <a:r>
              <a:rPr lang="en-GB"/>
              <a:t> punctul trohanterian - în șanțul ischiotrohanterian; </a:t>
            </a:r>
          </a:p>
          <a:p>
            <a:pPr lvl="1" algn="just">
              <a:buFont typeface="Wingdings" panose="05000000000000000000" pitchFamily="2" charset="2"/>
              <a:buChar char="v"/>
            </a:pPr>
            <a:r>
              <a:rPr lang="en-GB"/>
              <a:t> punctul peroneotibial - la nivelul gâtului peroneului.</a:t>
            </a:r>
          </a:p>
        </p:txBody>
      </p:sp>
    </p:spTree>
    <p:extLst>
      <p:ext uri="{BB962C8B-B14F-4D97-AF65-F5344CB8AC3E}">
        <p14:creationId xmlns:p14="http://schemas.microsoft.com/office/powerpoint/2010/main" val="28778424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A06C8-B593-4462-97EC-87B08F91BF26}"/>
              </a:ext>
            </a:extLst>
          </p:cNvPr>
          <p:cNvSpPr>
            <a:spLocks noGrp="1"/>
          </p:cNvSpPr>
          <p:nvPr>
            <p:ph type="title"/>
          </p:nvPr>
        </p:nvSpPr>
        <p:spPr/>
        <p:txBody>
          <a:bodyPr/>
          <a:lstStyle/>
          <a:p>
            <a:r>
              <a:rPr lang="en-GB"/>
              <a:t>Tratament</a:t>
            </a:r>
          </a:p>
        </p:txBody>
      </p:sp>
      <p:sp>
        <p:nvSpPr>
          <p:cNvPr id="3" name="Content Placeholder 2">
            <a:extLst>
              <a:ext uri="{FF2B5EF4-FFF2-40B4-BE49-F238E27FC236}">
                <a16:creationId xmlns:a16="http://schemas.microsoft.com/office/drawing/2014/main" id="{C96BD975-1CEC-4A4B-ADC2-0BB01999B06C}"/>
              </a:ext>
            </a:extLst>
          </p:cNvPr>
          <p:cNvSpPr>
            <a:spLocks noGrp="1"/>
          </p:cNvSpPr>
          <p:nvPr>
            <p:ph idx="1"/>
          </p:nvPr>
        </p:nvSpPr>
        <p:spPr/>
        <p:txBody>
          <a:bodyPr>
            <a:normAutofit/>
          </a:bodyPr>
          <a:lstStyle/>
          <a:p>
            <a:pPr algn="just"/>
            <a:r>
              <a:rPr lang="en-GB" sz="2000"/>
              <a:t>Obiective: </a:t>
            </a:r>
          </a:p>
          <a:p>
            <a:pPr lvl="1" algn="just">
              <a:buFont typeface="Wingdings" panose="05000000000000000000" pitchFamily="2" charset="2"/>
              <a:buChar char="v"/>
            </a:pPr>
            <a:r>
              <a:rPr lang="en-GB" sz="1800"/>
              <a:t>calmarea durerii; </a:t>
            </a:r>
          </a:p>
          <a:p>
            <a:pPr lvl="1" algn="just">
              <a:buFont typeface="Wingdings" panose="05000000000000000000" pitchFamily="2" charset="2"/>
              <a:buChar char="v"/>
            </a:pPr>
            <a:r>
              <a:rPr lang="en-GB" sz="1800"/>
              <a:t> prevenirea recidivelor; </a:t>
            </a:r>
          </a:p>
          <a:p>
            <a:pPr lvl="1" algn="just">
              <a:buFont typeface="Wingdings" panose="05000000000000000000" pitchFamily="2" charset="2"/>
              <a:buChar char="v"/>
            </a:pPr>
            <a:r>
              <a:rPr lang="en-GB" sz="1800"/>
              <a:t>informarea pacientului referitoare la factorii care pot favoriza recurențele și corectarea acestora.</a:t>
            </a:r>
          </a:p>
          <a:p>
            <a:pPr marL="285750" lvl="1" algn="just"/>
            <a:r>
              <a:rPr lang="en-GB" sz="1800"/>
              <a:t>Repausul la pat, pe un plan tare, în decubit dorsal este recomandat mai ales în primele 2-3 zile;</a:t>
            </a:r>
          </a:p>
          <a:p>
            <a:pPr marL="285750" lvl="1" algn="just"/>
            <a:r>
              <a:rPr lang="en-GB" sz="1800"/>
              <a:t>Administrarea de antialgice, antiinflamatoare nesteroidiene, miorelaxante și sedative. </a:t>
            </a:r>
          </a:p>
        </p:txBody>
      </p:sp>
    </p:spTree>
    <p:extLst>
      <p:ext uri="{BB962C8B-B14F-4D97-AF65-F5344CB8AC3E}">
        <p14:creationId xmlns:p14="http://schemas.microsoft.com/office/powerpoint/2010/main" val="23272312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C7814D1-A404-424C-9E0B-32C31EB56C9E}"/>
              </a:ext>
            </a:extLst>
          </p:cNvPr>
          <p:cNvSpPr>
            <a:spLocks noGrp="1"/>
          </p:cNvSpPr>
          <p:nvPr>
            <p:ph idx="1"/>
          </p:nvPr>
        </p:nvSpPr>
        <p:spPr/>
        <p:txBody>
          <a:bodyPr>
            <a:normAutofit/>
          </a:bodyPr>
          <a:lstStyle/>
          <a:p>
            <a:pPr algn="just"/>
            <a:r>
              <a:rPr lang="en-GB" sz="2400"/>
              <a:t>Tratament fizical:</a:t>
            </a:r>
          </a:p>
          <a:p>
            <a:pPr lvl="1" algn="just">
              <a:buFont typeface="Wingdings" panose="05000000000000000000" pitchFamily="2" charset="2"/>
              <a:buChar char="v"/>
            </a:pPr>
            <a:r>
              <a:rPr lang="en-GB" sz="2000"/>
              <a:t>masaj sedativ lombar; </a:t>
            </a:r>
          </a:p>
          <a:p>
            <a:pPr lvl="1" algn="just">
              <a:buFont typeface="Wingdings" panose="05000000000000000000" pitchFamily="2" charset="2"/>
              <a:buChar char="v"/>
            </a:pPr>
            <a:r>
              <a:rPr lang="en-GB" sz="2000"/>
              <a:t> electroterapie cu rol antialgic si decontracturant, preferabil efectuată la pat. Se utilizează curent galvanic în aplicație transversală sau longitudinală paralombară, curenți diadinamici TENS, Trabet, curenți de frecvență medie, ultrasunete cu efect decontracturant; </a:t>
            </a:r>
          </a:p>
          <a:p>
            <a:pPr lvl="1" algn="just">
              <a:buFont typeface="Wingdings" panose="05000000000000000000" pitchFamily="2" charset="2"/>
              <a:buChar char="v"/>
            </a:pPr>
            <a:r>
              <a:rPr lang="en-GB" sz="2000"/>
              <a:t> termoterapie cu unde scurte; diapuls.</a:t>
            </a:r>
          </a:p>
        </p:txBody>
      </p:sp>
    </p:spTree>
    <p:extLst>
      <p:ext uri="{BB962C8B-B14F-4D97-AF65-F5344CB8AC3E}">
        <p14:creationId xmlns:p14="http://schemas.microsoft.com/office/powerpoint/2010/main" val="22030544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CC1521-BB4A-4B46-A227-9FCD95FD1399}"/>
              </a:ext>
            </a:extLst>
          </p:cNvPr>
          <p:cNvSpPr>
            <a:spLocks noGrp="1"/>
          </p:cNvSpPr>
          <p:nvPr>
            <p:ph idx="1"/>
          </p:nvPr>
        </p:nvSpPr>
        <p:spPr>
          <a:xfrm>
            <a:off x="2551890" y="2133600"/>
            <a:ext cx="8915400" cy="3777622"/>
          </a:xfrm>
        </p:spPr>
        <p:txBody>
          <a:bodyPr>
            <a:normAutofit/>
          </a:bodyPr>
          <a:lstStyle/>
          <a:p>
            <a:pPr algn="just"/>
            <a:r>
              <a:rPr lang="en-GB" sz="2400"/>
              <a:t>Kinetoterapie:</a:t>
            </a:r>
          </a:p>
          <a:p>
            <a:pPr lvl="1" algn="just">
              <a:buFont typeface="Wingdings" panose="05000000000000000000" pitchFamily="2" charset="2"/>
              <a:buChar char="v"/>
            </a:pPr>
            <a:r>
              <a:rPr lang="en-GB" sz="2000"/>
              <a:t>se utilizează exerciții pentru corectarea posturii și conștientizarea poziției corecte a coloanei lombare; </a:t>
            </a:r>
          </a:p>
          <a:p>
            <a:pPr lvl="1" algn="just">
              <a:buFont typeface="Wingdings" panose="05000000000000000000" pitchFamily="2" charset="2"/>
              <a:buChar char="v"/>
            </a:pPr>
            <a:r>
              <a:rPr lang="en-GB" sz="2000"/>
              <a:t> exerciții pentru tonifierea musculaturii paravertebrale, fesieră și abdominală; </a:t>
            </a:r>
          </a:p>
          <a:p>
            <a:pPr lvl="1" algn="just">
              <a:buFont typeface="Wingdings" panose="05000000000000000000" pitchFamily="2" charset="2"/>
              <a:buChar char="v"/>
            </a:pPr>
            <a:r>
              <a:rPr lang="en-GB" sz="2000"/>
              <a:t> exerciții pentru refacerea și menținerea mobilității articulare; </a:t>
            </a:r>
          </a:p>
          <a:p>
            <a:pPr lvl="1" algn="just">
              <a:buFont typeface="Wingdings" panose="05000000000000000000" pitchFamily="2" charset="2"/>
              <a:buChar char="v"/>
            </a:pPr>
            <a:r>
              <a:rPr lang="en-GB" sz="2000"/>
              <a:t> programul Williams pentru asuplizarea trunchiului inferior.</a:t>
            </a:r>
          </a:p>
        </p:txBody>
      </p:sp>
    </p:spTree>
    <p:extLst>
      <p:ext uri="{BB962C8B-B14F-4D97-AF65-F5344CB8AC3E}">
        <p14:creationId xmlns:p14="http://schemas.microsoft.com/office/powerpoint/2010/main" val="2589824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F06234-3EE3-4D08-A2AD-3A9A29C9E852}"/>
              </a:ext>
            </a:extLst>
          </p:cNvPr>
          <p:cNvSpPr>
            <a:spLocks noGrp="1"/>
          </p:cNvSpPr>
          <p:nvPr>
            <p:ph idx="1"/>
          </p:nvPr>
        </p:nvSpPr>
        <p:spPr>
          <a:xfrm>
            <a:off x="1638300" y="1540189"/>
            <a:ext cx="8915400" cy="3777622"/>
          </a:xfrm>
        </p:spPr>
        <p:txBody>
          <a:bodyPr/>
          <a:lstStyle/>
          <a:p>
            <a:pPr algn="just">
              <a:buFont typeface="Wingdings" panose="05000000000000000000" pitchFamily="2" charset="2"/>
              <a:buChar char="v"/>
            </a:pPr>
            <a:r>
              <a:rPr lang="en-GB"/>
              <a:t>spatele concav-plat (lordotic) - este mai rar întâlnit. Concavitatea lombară se accentuează mult, concomitent cu convexitatea dorsală;</a:t>
            </a:r>
          </a:p>
          <a:p>
            <a:pPr>
              <a:buFont typeface="Wingdings" panose="05000000000000000000" pitchFamily="2" charset="2"/>
              <a:buChar char="v"/>
            </a:pPr>
            <a:r>
              <a:rPr lang="en-GB"/>
              <a:t>spatele concav-rotund - este cel mai puțin frecvent. Concavitatea lombară se accentuează mult, de asemenea și convexitatea dorsală.</a:t>
            </a:r>
          </a:p>
        </p:txBody>
      </p:sp>
      <p:pic>
        <p:nvPicPr>
          <p:cNvPr id="5" name="Picture 4" descr="A picture containing drawing&#10;&#10;Description automatically generated">
            <a:extLst>
              <a:ext uri="{FF2B5EF4-FFF2-40B4-BE49-F238E27FC236}">
                <a16:creationId xmlns:a16="http://schemas.microsoft.com/office/drawing/2014/main" id="{77F1D6E5-1176-434C-8A84-19BA9F84C1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70449" y="3097764"/>
            <a:ext cx="7651102" cy="3143532"/>
          </a:xfrm>
          <a:prstGeom prst="rect">
            <a:avLst/>
          </a:prstGeom>
        </p:spPr>
      </p:pic>
    </p:spTree>
    <p:extLst>
      <p:ext uri="{BB962C8B-B14F-4D97-AF65-F5344CB8AC3E}">
        <p14:creationId xmlns:p14="http://schemas.microsoft.com/office/powerpoint/2010/main" val="38198634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12451C-12C9-451C-972E-89449B0CD9AA}"/>
              </a:ext>
            </a:extLst>
          </p:cNvPr>
          <p:cNvSpPr>
            <a:spLocks noGrp="1"/>
          </p:cNvSpPr>
          <p:nvPr>
            <p:ph idx="1"/>
          </p:nvPr>
        </p:nvSpPr>
        <p:spPr>
          <a:xfrm>
            <a:off x="2589212" y="2133600"/>
            <a:ext cx="8915400" cy="2914261"/>
          </a:xfrm>
        </p:spPr>
        <p:txBody>
          <a:bodyPr/>
          <a:lstStyle/>
          <a:p>
            <a:pPr algn="just"/>
            <a:r>
              <a:rPr lang="en-GB" sz="2000"/>
              <a:t>Tratamentul</a:t>
            </a:r>
            <a:r>
              <a:rPr lang="en-GB"/>
              <a:t> balnear este indicat să continue kinetoterapia. Sunt recomandate stațiunile Mangalia, Techirghiol, Eforie Nord, Amara, Felix, Herculane;</a:t>
            </a:r>
          </a:p>
          <a:p>
            <a:pPr algn="just"/>
            <a:r>
              <a:rPr lang="en-GB"/>
              <a:t>Tratamentul chirurgical este rezervat cazurilor care nu răspund la tratament conservator după două luni, sau pacienților la care lombalgia asociază fenomene neurologice severe cu risc de a afecta iremediabil mobilitatea coloanei sau membrelor inferioare.</a:t>
            </a:r>
          </a:p>
        </p:txBody>
      </p:sp>
    </p:spTree>
    <p:extLst>
      <p:ext uri="{BB962C8B-B14F-4D97-AF65-F5344CB8AC3E}">
        <p14:creationId xmlns:p14="http://schemas.microsoft.com/office/powerpoint/2010/main" val="205537090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04C8EA-8986-415D-93B4-0C71BEABF2E5}"/>
              </a:ext>
            </a:extLst>
          </p:cNvPr>
          <p:cNvSpPr>
            <a:spLocks noGrp="1"/>
          </p:cNvSpPr>
          <p:nvPr>
            <p:ph type="title"/>
          </p:nvPr>
        </p:nvSpPr>
        <p:spPr/>
        <p:txBody>
          <a:bodyPr/>
          <a:lstStyle/>
          <a:p>
            <a:r>
              <a:rPr lang="en-GB"/>
              <a:t>Hernia de disc lombară (HDL)</a:t>
            </a:r>
          </a:p>
        </p:txBody>
      </p:sp>
      <p:sp>
        <p:nvSpPr>
          <p:cNvPr id="3" name="Content Placeholder 2">
            <a:extLst>
              <a:ext uri="{FF2B5EF4-FFF2-40B4-BE49-F238E27FC236}">
                <a16:creationId xmlns:a16="http://schemas.microsoft.com/office/drawing/2014/main" id="{089CD0D9-4F74-414D-BE0D-7AE34FA973B8}"/>
              </a:ext>
            </a:extLst>
          </p:cNvPr>
          <p:cNvSpPr>
            <a:spLocks noGrp="1"/>
          </p:cNvSpPr>
          <p:nvPr>
            <p:ph idx="1"/>
          </p:nvPr>
        </p:nvSpPr>
        <p:spPr/>
        <p:txBody>
          <a:bodyPr>
            <a:normAutofit fontScale="92500"/>
          </a:bodyPr>
          <a:lstStyle/>
          <a:p>
            <a:pPr algn="just"/>
            <a:r>
              <a:rPr lang="en-GB" sz="2000"/>
              <a:t>HDL reprezintă o extruzie (prolabare) a nucleului central, pulpos, al discului intervertebral printr-o fisură a inelului fibros periferic și care, raportată la canalul vertebral sau foramen poate produce o compresiune pe rădăcinile nervoase sau sacul dural.</a:t>
            </a:r>
          </a:p>
          <a:p>
            <a:pPr algn="just"/>
            <a:r>
              <a:rPr lang="en-GB" sz="2000"/>
              <a:t>Boala apare de obicei ca urmare a unor eforturi repetate care solicită excesiv coloana vertebrală, în urma unor procese degenerative ale discului intervertebral, a unor traumatisme vertebrale acute (accidente de muncă, de circulație etc) sau repetate la acest nivel în urma cărora inelul fibros al discului intervertebral se fisurează sau se rupe. Astfel se produce migrarea inelului pulpos fie în canalul vertebral, fie în zona de emergență a rădăcinilor nervoase din canalul vertebral sau extraforaminal, lateral sau anterior față de corpul vertebral.</a:t>
            </a:r>
          </a:p>
        </p:txBody>
      </p:sp>
    </p:spTree>
    <p:extLst>
      <p:ext uri="{BB962C8B-B14F-4D97-AF65-F5344CB8AC3E}">
        <p14:creationId xmlns:p14="http://schemas.microsoft.com/office/powerpoint/2010/main" val="29840366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Shape&#10;&#10;Description automatically generated">
            <a:extLst>
              <a:ext uri="{FF2B5EF4-FFF2-40B4-BE49-F238E27FC236}">
                <a16:creationId xmlns:a16="http://schemas.microsoft.com/office/drawing/2014/main" id="{0808C8CA-A6E4-4937-A872-62723B99679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4655756" cy="5801023"/>
          </a:xfrm>
        </p:spPr>
      </p:pic>
      <p:pic>
        <p:nvPicPr>
          <p:cNvPr id="7" name="Picture 6" descr="A picture containing diagram&#10;&#10;Description automatically generated">
            <a:extLst>
              <a:ext uri="{FF2B5EF4-FFF2-40B4-BE49-F238E27FC236}">
                <a16:creationId xmlns:a16="http://schemas.microsoft.com/office/drawing/2014/main" id="{DCE307DD-C5D4-44F9-8F35-3AD2DBF5C95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62387" y="1056978"/>
            <a:ext cx="5129613" cy="5801022"/>
          </a:xfrm>
          <a:prstGeom prst="rect">
            <a:avLst/>
          </a:prstGeom>
        </p:spPr>
      </p:pic>
    </p:spTree>
    <p:extLst>
      <p:ext uri="{BB962C8B-B14F-4D97-AF65-F5344CB8AC3E}">
        <p14:creationId xmlns:p14="http://schemas.microsoft.com/office/powerpoint/2010/main" val="7743335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DA8D-C44E-4BED-BBDA-FB57BE44829B}"/>
              </a:ext>
            </a:extLst>
          </p:cNvPr>
          <p:cNvSpPr>
            <a:spLocks noGrp="1"/>
          </p:cNvSpPr>
          <p:nvPr>
            <p:ph type="title"/>
          </p:nvPr>
        </p:nvSpPr>
        <p:spPr/>
        <p:txBody>
          <a:bodyPr/>
          <a:lstStyle/>
          <a:p>
            <a:r>
              <a:rPr lang="en-GB"/>
              <a:t>Tratamentul HDL</a:t>
            </a:r>
          </a:p>
        </p:txBody>
      </p:sp>
      <p:sp>
        <p:nvSpPr>
          <p:cNvPr id="3" name="Content Placeholder 2">
            <a:extLst>
              <a:ext uri="{FF2B5EF4-FFF2-40B4-BE49-F238E27FC236}">
                <a16:creationId xmlns:a16="http://schemas.microsoft.com/office/drawing/2014/main" id="{1AA30702-5918-4990-AAF9-B9504D782212}"/>
              </a:ext>
            </a:extLst>
          </p:cNvPr>
          <p:cNvSpPr>
            <a:spLocks noGrp="1"/>
          </p:cNvSpPr>
          <p:nvPr>
            <p:ph idx="1"/>
          </p:nvPr>
        </p:nvSpPr>
        <p:spPr>
          <a:xfrm>
            <a:off x="2589212" y="1782147"/>
            <a:ext cx="8915400" cy="4129075"/>
          </a:xfrm>
        </p:spPr>
        <p:txBody>
          <a:bodyPr>
            <a:normAutofit/>
          </a:bodyPr>
          <a:lstStyle/>
          <a:p>
            <a:pPr algn="just"/>
            <a:r>
              <a:rPr lang="en-GB" sz="2000"/>
              <a:t>Este chirurgical și medical</a:t>
            </a:r>
          </a:p>
          <a:p>
            <a:pPr algn="just"/>
            <a:r>
              <a:rPr lang="en-GB" sz="2000"/>
              <a:t> Indicațiile tratamentului chirurgical: y</a:t>
            </a:r>
          </a:p>
          <a:p>
            <a:pPr lvl="1" algn="just">
              <a:buFont typeface="Wingdings" panose="05000000000000000000" pitchFamily="2" charset="2"/>
              <a:buChar char="v"/>
            </a:pPr>
            <a:r>
              <a:rPr lang="en-GB" sz="1800"/>
              <a:t>sindromul de,,coadă de cal”; </a:t>
            </a:r>
          </a:p>
          <a:p>
            <a:pPr lvl="1" algn="just">
              <a:buFont typeface="Wingdings" panose="05000000000000000000" pitchFamily="2" charset="2"/>
              <a:buChar char="v"/>
            </a:pPr>
            <a:r>
              <a:rPr lang="en-GB" sz="1800"/>
              <a:t> deficitul motor neurologic progresiv; </a:t>
            </a:r>
          </a:p>
          <a:p>
            <a:pPr lvl="1" algn="just">
              <a:buFont typeface="Wingdings" panose="05000000000000000000" pitchFamily="2" charset="2"/>
              <a:buChar char="v"/>
            </a:pPr>
            <a:r>
              <a:rPr lang="en-GB" sz="1800"/>
              <a:t> lipsa de răspuns la tratamentul medical conservator după 2-3 luni; </a:t>
            </a:r>
          </a:p>
          <a:p>
            <a:pPr lvl="1" algn="just">
              <a:buFont typeface="Wingdings" panose="05000000000000000000" pitchFamily="2" charset="2"/>
              <a:buChar char="v"/>
            </a:pPr>
            <a:r>
              <a:rPr lang="en-GB" sz="1800"/>
              <a:t> radiculalgia sciatică recidivantă; </a:t>
            </a:r>
          </a:p>
          <a:p>
            <a:pPr lvl="1" algn="just">
              <a:buFont typeface="Wingdings" panose="05000000000000000000" pitchFamily="2" charset="2"/>
              <a:buChar char="v"/>
            </a:pPr>
            <a:r>
              <a:rPr lang="en-GB" sz="1800"/>
              <a:t> deficitul motor sever (gradul II sau III); y</a:t>
            </a:r>
          </a:p>
          <a:p>
            <a:pPr lvl="1" algn="just">
              <a:buFont typeface="Wingdings" panose="05000000000000000000" pitchFamily="2" charset="2"/>
              <a:buChar char="v"/>
            </a:pPr>
            <a:r>
              <a:rPr lang="en-GB" sz="1800"/>
              <a:t>deficitele neurologice recidivante; </a:t>
            </a:r>
          </a:p>
          <a:p>
            <a:pPr lvl="1" algn="just">
              <a:buFont typeface="Wingdings" panose="05000000000000000000" pitchFamily="2" charset="2"/>
              <a:buChar char="v"/>
            </a:pPr>
            <a:r>
              <a:rPr lang="en-GB" sz="1800"/>
              <a:t> HDL dezvoltate pe un canal medular stenozat (mai ales în stenozele congenitale).</a:t>
            </a:r>
          </a:p>
        </p:txBody>
      </p:sp>
    </p:spTree>
    <p:extLst>
      <p:ext uri="{BB962C8B-B14F-4D97-AF65-F5344CB8AC3E}">
        <p14:creationId xmlns:p14="http://schemas.microsoft.com/office/powerpoint/2010/main" val="234548253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FC714A-F80B-4328-ADF3-767CB8E2D6FB}"/>
              </a:ext>
            </a:extLst>
          </p:cNvPr>
          <p:cNvSpPr>
            <a:spLocks noGrp="1"/>
          </p:cNvSpPr>
          <p:nvPr>
            <p:ph idx="1"/>
          </p:nvPr>
        </p:nvSpPr>
        <p:spPr/>
        <p:txBody>
          <a:bodyPr>
            <a:normAutofit/>
          </a:bodyPr>
          <a:lstStyle/>
          <a:p>
            <a:pPr algn="just"/>
            <a:r>
              <a:rPr lang="en-GB" sz="2400"/>
              <a:t>În puseul acut - obiectivele tratamentului sunt: </a:t>
            </a:r>
          </a:p>
          <a:p>
            <a:pPr lvl="1" algn="just">
              <a:buFont typeface="Wingdings" panose="05000000000000000000" pitchFamily="2" charset="2"/>
              <a:buChar char="v"/>
            </a:pPr>
            <a:r>
              <a:rPr lang="en-GB" sz="2000"/>
              <a:t> combaterea durerilor și a procesului inflamator; </a:t>
            </a:r>
          </a:p>
          <a:p>
            <a:pPr lvl="1" algn="just">
              <a:buFont typeface="Wingdings" panose="05000000000000000000" pitchFamily="2" charset="2"/>
              <a:buChar char="v"/>
            </a:pPr>
            <a:r>
              <a:rPr lang="en-GB" sz="2000"/>
              <a:t> relaxarea musculară și nervoasă; </a:t>
            </a:r>
          </a:p>
          <a:p>
            <a:pPr lvl="1" algn="just">
              <a:buFont typeface="Wingdings" panose="05000000000000000000" pitchFamily="2" charset="2"/>
              <a:buChar char="v"/>
            </a:pPr>
            <a:r>
              <a:rPr lang="en-GB" sz="2000"/>
              <a:t>protecția radiculară; </a:t>
            </a:r>
          </a:p>
          <a:p>
            <a:pPr lvl="1" algn="just">
              <a:buFont typeface="Wingdings" panose="05000000000000000000" pitchFamily="2" charset="2"/>
              <a:buChar char="v"/>
            </a:pPr>
            <a:r>
              <a:rPr lang="en-GB" sz="2000"/>
              <a:t> prevenirea apariției complicațiilor neurologice.</a:t>
            </a:r>
          </a:p>
        </p:txBody>
      </p:sp>
    </p:spTree>
    <p:extLst>
      <p:ext uri="{BB962C8B-B14F-4D97-AF65-F5344CB8AC3E}">
        <p14:creationId xmlns:p14="http://schemas.microsoft.com/office/powerpoint/2010/main" val="344324949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5EFEC46-A1DE-4143-A009-5A6F119E43CE}"/>
              </a:ext>
            </a:extLst>
          </p:cNvPr>
          <p:cNvSpPr>
            <a:spLocks noGrp="1"/>
          </p:cNvSpPr>
          <p:nvPr>
            <p:ph idx="1"/>
          </p:nvPr>
        </p:nvSpPr>
        <p:spPr>
          <a:xfrm>
            <a:off x="2570551" y="1540189"/>
            <a:ext cx="8915400" cy="3777622"/>
          </a:xfrm>
        </p:spPr>
        <p:txBody>
          <a:bodyPr>
            <a:normAutofit/>
          </a:bodyPr>
          <a:lstStyle/>
          <a:p>
            <a:pPr algn="just"/>
            <a:r>
              <a:rPr lang="en-GB" sz="2400"/>
              <a:t>Metode și mijloace terapeutice</a:t>
            </a:r>
          </a:p>
          <a:p>
            <a:pPr lvl="1" algn="just">
              <a:buFont typeface="Wingdings" panose="05000000000000000000" pitchFamily="2" charset="2"/>
              <a:buChar char="v"/>
            </a:pPr>
            <a:r>
              <a:rPr lang="it-IT" sz="2000"/>
              <a:t>repaus pe un pat tare</a:t>
            </a:r>
            <a:r>
              <a:rPr lang="en-GB" sz="2000"/>
              <a:t>;</a:t>
            </a:r>
          </a:p>
          <a:p>
            <a:pPr lvl="1" algn="just">
              <a:buFont typeface="Wingdings" panose="05000000000000000000" pitchFamily="2" charset="2"/>
              <a:buChar char="v"/>
            </a:pPr>
            <a:r>
              <a:rPr lang="en-GB" sz="2000"/>
              <a:t>tratament medicamentos </a:t>
            </a:r>
          </a:p>
          <a:p>
            <a:pPr lvl="2" algn="just">
              <a:buFont typeface="Wingdings" panose="05000000000000000000" pitchFamily="2" charset="2"/>
              <a:buChar char="Ø"/>
            </a:pPr>
            <a:r>
              <a:rPr lang="en-GB" sz="1800"/>
              <a:t> antialgice; </a:t>
            </a:r>
          </a:p>
          <a:p>
            <a:pPr lvl="2" algn="just">
              <a:buFont typeface="Wingdings" panose="05000000000000000000" pitchFamily="2" charset="2"/>
              <a:buChar char="Ø"/>
            </a:pPr>
            <a:r>
              <a:rPr lang="en-GB" sz="1800"/>
              <a:t> antiinflamatoare nesteroidiene sau cortizonice sub protecție a mucoasei gastrice; </a:t>
            </a:r>
          </a:p>
          <a:p>
            <a:pPr lvl="2" algn="just">
              <a:buFont typeface="Wingdings" panose="05000000000000000000" pitchFamily="2" charset="2"/>
              <a:buChar char="Ø"/>
            </a:pPr>
            <a:r>
              <a:rPr lang="en-GB" sz="1800"/>
              <a:t> miorelaxante și decontracturante; </a:t>
            </a:r>
          </a:p>
          <a:p>
            <a:pPr lvl="2" algn="just">
              <a:buFont typeface="Wingdings" panose="05000000000000000000" pitchFamily="2" charset="2"/>
              <a:buChar char="Ø"/>
            </a:pPr>
            <a:r>
              <a:rPr lang="en-GB" sz="1800"/>
              <a:t>sedative și anxiolitice; </a:t>
            </a:r>
          </a:p>
          <a:p>
            <a:pPr lvl="2" algn="just">
              <a:buFont typeface="Wingdings" panose="05000000000000000000" pitchFamily="2" charset="2"/>
              <a:buChar char="Ø"/>
            </a:pPr>
            <a:r>
              <a:rPr lang="en-GB" sz="1800"/>
              <a:t> vasodilatatoare periferice și neurotrope</a:t>
            </a:r>
          </a:p>
          <a:p>
            <a:pPr lvl="1" algn="just">
              <a:buFont typeface="Wingdings" panose="05000000000000000000" pitchFamily="2" charset="2"/>
              <a:buChar char="v"/>
            </a:pPr>
            <a:endParaRPr lang="en-GB" sz="2000"/>
          </a:p>
        </p:txBody>
      </p:sp>
    </p:spTree>
    <p:extLst>
      <p:ext uri="{BB962C8B-B14F-4D97-AF65-F5344CB8AC3E}">
        <p14:creationId xmlns:p14="http://schemas.microsoft.com/office/powerpoint/2010/main" val="36154195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1CB5A50-7EF5-42D7-BCE1-0D5F467CAF58}"/>
              </a:ext>
            </a:extLst>
          </p:cNvPr>
          <p:cNvSpPr>
            <a:spLocks noGrp="1"/>
          </p:cNvSpPr>
          <p:nvPr>
            <p:ph idx="1"/>
          </p:nvPr>
        </p:nvSpPr>
        <p:spPr>
          <a:xfrm>
            <a:off x="2869131" y="463419"/>
            <a:ext cx="8915400" cy="5498841"/>
          </a:xfrm>
        </p:spPr>
        <p:txBody>
          <a:bodyPr>
            <a:noAutofit/>
          </a:bodyPr>
          <a:lstStyle/>
          <a:p>
            <a:pPr lvl="1" algn="just">
              <a:buFont typeface="Wingdings" panose="05000000000000000000" pitchFamily="2" charset="2"/>
              <a:buChar char="v"/>
            </a:pPr>
            <a:r>
              <a:rPr lang="en-GB" sz="2000"/>
              <a:t>terapia fizicală</a:t>
            </a:r>
          </a:p>
          <a:p>
            <a:pPr marL="457200" lvl="1" indent="0" algn="just">
              <a:buNone/>
            </a:pPr>
            <a:r>
              <a:rPr lang="en-GB" sz="1800"/>
              <a:t>− masajul sedativ - se aplică asupra musculaturii paravertebrale și pe membrul inferior afectat de dureri; </a:t>
            </a:r>
          </a:p>
          <a:p>
            <a:pPr marL="457200" lvl="1" indent="0" algn="just">
              <a:buNone/>
            </a:pPr>
            <a:r>
              <a:rPr lang="en-GB" sz="1800"/>
              <a:t>− electroterapia: </a:t>
            </a:r>
          </a:p>
          <a:p>
            <a:pPr lvl="2" algn="just">
              <a:buFont typeface="Wingdings" panose="05000000000000000000" pitchFamily="2" charset="2"/>
              <a:buChar char="Ø"/>
            </a:pPr>
            <a:r>
              <a:rPr lang="en-GB" sz="1800"/>
              <a:t> curenții diadinamici cu efect antialgic se aplică pe coloana lombară (transversal sau longitudinal) sau se fac mai multe aplicații succesive (în mai multe ședințe) pe traiectul dureros radicular de pe membrul inferior;</a:t>
            </a:r>
          </a:p>
          <a:p>
            <a:pPr lvl="2" algn="just">
              <a:buFont typeface="Wingdings" panose="05000000000000000000" pitchFamily="2" charset="2"/>
              <a:buChar char="Ø"/>
            </a:pPr>
            <a:r>
              <a:rPr lang="en-GB" sz="1800"/>
              <a:t>curentul galvanic - se utilizează aplicațiile lombare pentru efectul decontracturant, aplicații transversale cu electrozi aplicați pe coapsă sau gambă cu efect antialgic, sau aplicații longitudinale lombo-plantare pentru efectele vasculo-trofice și neurotrofice; </a:t>
            </a:r>
          </a:p>
          <a:p>
            <a:pPr lvl="2" algn="just">
              <a:buFont typeface="Wingdings" panose="05000000000000000000" pitchFamily="2" charset="2"/>
              <a:buChar char="Ø"/>
            </a:pPr>
            <a:r>
              <a:rPr lang="en-GB" sz="1800"/>
              <a:t> curenți de joasă frecvență de tipul TENS, Trabert cu efect antialgic. </a:t>
            </a:r>
          </a:p>
          <a:p>
            <a:pPr lvl="2" algn="just">
              <a:buFont typeface="Wingdings" panose="05000000000000000000" pitchFamily="2" charset="2"/>
              <a:buChar char="Ø"/>
            </a:pPr>
            <a:r>
              <a:rPr lang="en-GB" sz="1800"/>
              <a:t> ultrasunete pe musculatura lombară contracturată sau pe zonele dureroase (0,8W/ cm2 , 4-6 minute); </a:t>
            </a:r>
          </a:p>
          <a:p>
            <a:pPr lvl="2" algn="just">
              <a:buFont typeface="Wingdings" panose="05000000000000000000" pitchFamily="2" charset="2"/>
              <a:buChar char="Ø"/>
            </a:pPr>
            <a:r>
              <a:rPr lang="en-GB" sz="1800"/>
              <a:t> diapulse lombar (penetrație 4-5, frecvență 400, 15 minute).</a:t>
            </a:r>
          </a:p>
        </p:txBody>
      </p:sp>
    </p:spTree>
    <p:extLst>
      <p:ext uri="{BB962C8B-B14F-4D97-AF65-F5344CB8AC3E}">
        <p14:creationId xmlns:p14="http://schemas.microsoft.com/office/powerpoint/2010/main" val="19829548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01411013-8760-4817-8B3F-1438FE4D28A5}"/>
              </a:ext>
            </a:extLst>
          </p:cNvPr>
          <p:cNvSpPr>
            <a:spLocks noGrp="1"/>
          </p:cNvSpPr>
          <p:nvPr>
            <p:ph idx="1"/>
          </p:nvPr>
        </p:nvSpPr>
        <p:spPr>
          <a:xfrm>
            <a:off x="2225319" y="1856791"/>
            <a:ext cx="8915400" cy="2123621"/>
          </a:xfrm>
        </p:spPr>
        <p:txBody>
          <a:bodyPr>
            <a:normAutofit/>
          </a:bodyPr>
          <a:lstStyle/>
          <a:p>
            <a:pPr algn="just"/>
            <a:r>
              <a:rPr lang="en-GB" sz="2000"/>
              <a:t>Se poate începe kinetoterapia individuală cu exercițiile din faza I și faza a II-a a programului Williams combinate cu exerciții specifice pozițiilor finale din diagonalele pentru flexie și extensie ale tehnicii Kabat (au efect decontracturant pe musculatura lombară)</a:t>
            </a:r>
          </a:p>
        </p:txBody>
      </p:sp>
    </p:spTree>
    <p:extLst>
      <p:ext uri="{BB962C8B-B14F-4D97-AF65-F5344CB8AC3E}">
        <p14:creationId xmlns:p14="http://schemas.microsoft.com/office/powerpoint/2010/main" val="29348681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900D5EB-811C-45A2-B5F4-35157E536049}"/>
              </a:ext>
            </a:extLst>
          </p:cNvPr>
          <p:cNvSpPr>
            <a:spLocks noGrp="1"/>
          </p:cNvSpPr>
          <p:nvPr>
            <p:ph idx="1"/>
          </p:nvPr>
        </p:nvSpPr>
        <p:spPr>
          <a:xfrm>
            <a:off x="2589212" y="923731"/>
            <a:ext cx="8915400" cy="5570375"/>
          </a:xfrm>
        </p:spPr>
        <p:txBody>
          <a:bodyPr>
            <a:normAutofit/>
          </a:bodyPr>
          <a:lstStyle/>
          <a:p>
            <a:pPr algn="just"/>
            <a:r>
              <a:rPr lang="en-GB" sz="2400"/>
              <a:t>În faza subacută și cronică a HDL</a:t>
            </a:r>
          </a:p>
          <a:p>
            <a:pPr marL="0" indent="0" algn="just">
              <a:buNone/>
            </a:pPr>
            <a:r>
              <a:rPr lang="en-GB" sz="2400"/>
              <a:t>Se continuă tratamentul medicamentos și fizical menționat la care se adaugă:</a:t>
            </a:r>
          </a:p>
          <a:p>
            <a:pPr lvl="1" algn="just">
              <a:buFont typeface="Wingdings" panose="05000000000000000000" pitchFamily="2" charset="2"/>
              <a:buChar char="q"/>
            </a:pPr>
            <a:r>
              <a:rPr lang="en-GB" sz="2200"/>
              <a:t>Laserterapie;</a:t>
            </a:r>
          </a:p>
          <a:p>
            <a:pPr lvl="1" algn="just">
              <a:buFont typeface="Wingdings" panose="05000000000000000000" pitchFamily="2" charset="2"/>
              <a:buChar char="q"/>
            </a:pPr>
            <a:r>
              <a:rPr lang="en-GB" sz="2200"/>
              <a:t>Electroterapie – se crește frecvența;</a:t>
            </a:r>
          </a:p>
          <a:p>
            <a:pPr lvl="1" algn="just">
              <a:buFont typeface="Wingdings" panose="05000000000000000000" pitchFamily="2" charset="2"/>
              <a:buChar char="q"/>
            </a:pPr>
            <a:r>
              <a:rPr lang="en-GB" sz="2200"/>
              <a:t>Masajul: </a:t>
            </a:r>
          </a:p>
          <a:p>
            <a:pPr lvl="2" algn="just">
              <a:buFont typeface="Wingdings" panose="05000000000000000000" pitchFamily="2" charset="2"/>
              <a:buChar char="Ø"/>
            </a:pPr>
            <a:r>
              <a:rPr lang="en-GB" sz="2000"/>
              <a:t> clasic pentru asuplizarea musculaturii paravertebrale lombare și tonicizarea musculaturii membrelor inferioare; </a:t>
            </a:r>
          </a:p>
          <a:p>
            <a:pPr lvl="2" algn="just">
              <a:buFont typeface="Wingdings" panose="05000000000000000000" pitchFamily="2" charset="2"/>
              <a:buChar char="Ø"/>
            </a:pPr>
            <a:r>
              <a:rPr lang="en-GB" sz="2000"/>
              <a:t> conjunctiv pe apofizele spinoase, ligamentele interspinoase și pe crestele iliace; </a:t>
            </a:r>
          </a:p>
          <a:p>
            <a:pPr lvl="2" algn="just">
              <a:buFont typeface="Wingdings" panose="05000000000000000000" pitchFamily="2" charset="2"/>
              <a:buChar char="Ø"/>
            </a:pPr>
            <a:r>
              <a:rPr lang="en-GB" sz="2000"/>
              <a:t> transversal - profund pe musculatura paralombară.</a:t>
            </a:r>
          </a:p>
          <a:p>
            <a:pPr marL="790575" lvl="2" indent="-342900" algn="just">
              <a:buFont typeface="Wingdings" panose="05000000000000000000" pitchFamily="2" charset="2"/>
              <a:buChar char="q"/>
            </a:pPr>
            <a:r>
              <a:rPr lang="en-GB" sz="2000"/>
              <a:t>Termoterapia</a:t>
            </a:r>
          </a:p>
          <a:p>
            <a:pPr marL="801688" lvl="2" indent="-695325" algn="just">
              <a:buFont typeface="Wingdings" panose="05000000000000000000" pitchFamily="2" charset="2"/>
              <a:buChar char="q"/>
            </a:pPr>
            <a:endParaRPr lang="en-GB" sz="2000"/>
          </a:p>
          <a:p>
            <a:pPr lvl="2" indent="-788988" algn="just">
              <a:buFont typeface="Wingdings" panose="05000000000000000000" pitchFamily="2" charset="2"/>
              <a:buChar char="q"/>
            </a:pPr>
            <a:endParaRPr lang="en-GB" sz="2000"/>
          </a:p>
        </p:txBody>
      </p:sp>
    </p:spTree>
    <p:extLst>
      <p:ext uri="{BB962C8B-B14F-4D97-AF65-F5344CB8AC3E}">
        <p14:creationId xmlns:p14="http://schemas.microsoft.com/office/powerpoint/2010/main" val="320145766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362E3-CC51-45CA-B1F4-BAEFC948A87D}"/>
              </a:ext>
            </a:extLst>
          </p:cNvPr>
          <p:cNvSpPr>
            <a:spLocks noGrp="1"/>
          </p:cNvSpPr>
          <p:nvPr>
            <p:ph type="title"/>
          </p:nvPr>
        </p:nvSpPr>
        <p:spPr/>
        <p:txBody>
          <a:bodyPr/>
          <a:lstStyle/>
          <a:p>
            <a:r>
              <a:rPr lang="en-GB"/>
              <a:t>Kinetoterapia în HDL</a:t>
            </a:r>
          </a:p>
        </p:txBody>
      </p:sp>
      <p:sp>
        <p:nvSpPr>
          <p:cNvPr id="3" name="Content Placeholder 2">
            <a:extLst>
              <a:ext uri="{FF2B5EF4-FFF2-40B4-BE49-F238E27FC236}">
                <a16:creationId xmlns:a16="http://schemas.microsoft.com/office/drawing/2014/main" id="{A9974E93-8C08-4AB8-80C8-54EBF90D3471}"/>
              </a:ext>
            </a:extLst>
          </p:cNvPr>
          <p:cNvSpPr>
            <a:spLocks noGrp="1"/>
          </p:cNvSpPr>
          <p:nvPr>
            <p:ph idx="1"/>
          </p:nvPr>
        </p:nvSpPr>
        <p:spPr>
          <a:xfrm>
            <a:off x="2589212" y="1595534"/>
            <a:ext cx="8915400" cy="4315687"/>
          </a:xfrm>
        </p:spPr>
        <p:txBody>
          <a:bodyPr>
            <a:normAutofit lnSpcReduction="10000"/>
          </a:bodyPr>
          <a:lstStyle/>
          <a:p>
            <a:pPr algn="just"/>
            <a:r>
              <a:rPr lang="en-GB"/>
              <a:t>Este cea mai eficientă metodă de a combate suferința lombară cronică și de a preveni recidivele HDL. </a:t>
            </a:r>
          </a:p>
          <a:p>
            <a:pPr algn="just"/>
            <a:r>
              <a:rPr lang="en-GB"/>
              <a:t>Esențială este în primul rând instruirea bolnavilor asupra principalilor factori de risc ai apariției sau recurențelor puseelor dureroase: </a:t>
            </a:r>
          </a:p>
          <a:p>
            <a:pPr lvl="1" algn="just">
              <a:buFont typeface="Wingdings" panose="05000000000000000000" pitchFamily="2" charset="2"/>
              <a:buChar char="Ø"/>
            </a:pPr>
            <a:r>
              <a:rPr lang="en-GB"/>
              <a:t> </a:t>
            </a:r>
            <a:r>
              <a:rPr lang="en-GB" sz="1800"/>
              <a:t>evitarea eforturilor fizice mari și a posturilor care solicită coloana vertebrală; </a:t>
            </a:r>
          </a:p>
          <a:p>
            <a:pPr lvl="1" algn="just">
              <a:buFont typeface="Wingdings" panose="05000000000000000000" pitchFamily="2" charset="2"/>
              <a:buChar char="Ø"/>
            </a:pPr>
            <a:r>
              <a:rPr lang="en-GB" sz="1800"/>
              <a:t> evitarea frigului, umezelii, a mișcărilor bruște necontrolate; </a:t>
            </a:r>
          </a:p>
          <a:p>
            <a:pPr lvl="1" algn="just">
              <a:buFont typeface="Wingdings" panose="05000000000000000000" pitchFamily="2" charset="2"/>
              <a:buChar char="Ø"/>
            </a:pPr>
            <a:r>
              <a:rPr lang="en-GB" sz="1800"/>
              <a:t> scăderea în greutate; </a:t>
            </a:r>
          </a:p>
          <a:p>
            <a:pPr lvl="1" algn="just">
              <a:buFont typeface="Wingdings" panose="05000000000000000000" pitchFamily="2" charset="2"/>
              <a:buChar char="Ø"/>
            </a:pPr>
            <a:r>
              <a:rPr lang="en-GB" sz="1800"/>
              <a:t> învățarea modului corect de a efectua o serie de gesturi și activități uzuale, a mișcărilor de flexie/extensie și rotație la nivelul coloanei lombare.</a:t>
            </a:r>
          </a:p>
          <a:p>
            <a:pPr marL="354013" lvl="1" indent="-354013" algn="just"/>
            <a:r>
              <a:rPr lang="en-GB" sz="1800"/>
              <a:t>Esențial pentru recuperarea bolnavilor în fazele subacute și cronice ale HDL sunt programele kinetice Williams și McKenzie, așa cum au fost descrise în capitolul de kinetoterapie.</a:t>
            </a:r>
          </a:p>
        </p:txBody>
      </p:sp>
    </p:spTree>
    <p:extLst>
      <p:ext uri="{BB962C8B-B14F-4D97-AF65-F5344CB8AC3E}">
        <p14:creationId xmlns:p14="http://schemas.microsoft.com/office/powerpoint/2010/main" val="3557846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6" name="Rectangle 9">
            <a:extLst>
              <a:ext uri="{FF2B5EF4-FFF2-40B4-BE49-F238E27FC236}">
                <a16:creationId xmlns:a16="http://schemas.microsoft.com/office/drawing/2014/main" id="{E491B121-12B5-4977-A064-636AB0B9B0B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86"/>
            <a:ext cx="12192000" cy="685403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1">
            <a:extLst>
              <a:ext uri="{FF2B5EF4-FFF2-40B4-BE49-F238E27FC236}">
                <a16:creationId xmlns:a16="http://schemas.microsoft.com/office/drawing/2014/main" id="{2ED05F70-AB3E-4472-B26B-EFE6A5A59BC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3" name="Content Placeholder 2">
            <a:extLst>
              <a:ext uri="{FF2B5EF4-FFF2-40B4-BE49-F238E27FC236}">
                <a16:creationId xmlns:a16="http://schemas.microsoft.com/office/drawing/2014/main" id="{DE4120B2-630C-409E-84F0-A84BCCA5E4BA}"/>
              </a:ext>
            </a:extLst>
          </p:cNvPr>
          <p:cNvSpPr>
            <a:spLocks noGrp="1"/>
          </p:cNvSpPr>
          <p:nvPr>
            <p:ph idx="1"/>
          </p:nvPr>
        </p:nvSpPr>
        <p:spPr>
          <a:xfrm>
            <a:off x="649224" y="1140542"/>
            <a:ext cx="6574535" cy="4752311"/>
          </a:xfrm>
        </p:spPr>
        <p:txBody>
          <a:bodyPr>
            <a:normAutofit/>
          </a:bodyPr>
          <a:lstStyle/>
          <a:p>
            <a:pPr algn="just"/>
            <a:r>
              <a:rPr lang="en-GB" sz="2000"/>
              <a:t>Mișcările coloanei, indiferent de amplitudinea lor, sunt mișcări complexe, în care intervin mai multe segmente vertebrale. La ele participă discurile intervertebrale, articulațiile coloanei, ligamentele de susținere și structurile musculare.</a:t>
            </a:r>
          </a:p>
          <a:p>
            <a:pPr algn="just"/>
            <a:r>
              <a:rPr lang="en-GB" sz="2000"/>
              <a:t>Mișcările corpilor vertebrali se execută pe nucleul pulpos ca pe un ax, nucleul având rolul unei adevărate bile mecanice.</a:t>
            </a:r>
          </a:p>
          <a:p>
            <a:pPr algn="just">
              <a:buFont typeface="Wingdings" panose="05000000000000000000" pitchFamily="2" charset="2"/>
              <a:buChar char="v"/>
            </a:pPr>
            <a:r>
              <a:rPr lang="en-GB" sz="2000"/>
              <a:t>Flexia ventrală: </a:t>
            </a:r>
          </a:p>
          <a:p>
            <a:pPr marL="0" indent="0" algn="just">
              <a:buNone/>
            </a:pPr>
            <a:r>
              <a:rPr lang="en-GB" sz="2000"/>
              <a:t>- se realizează prin participarea coloanei și a șoldurilor; </a:t>
            </a:r>
          </a:p>
          <a:p>
            <a:pPr marL="0" indent="0" algn="just">
              <a:buNone/>
            </a:pPr>
            <a:r>
              <a:rPr lang="en-GB" sz="2000"/>
              <a:t>- este obiectivată prin testul Schober sau proba index-sol</a:t>
            </a:r>
          </a:p>
        </p:txBody>
      </p:sp>
      <p:pic>
        <p:nvPicPr>
          <p:cNvPr id="5" name="Picture 4" descr="A drawing of a person&#10;&#10;Description automatically generated">
            <a:extLst>
              <a:ext uri="{FF2B5EF4-FFF2-40B4-BE49-F238E27FC236}">
                <a16:creationId xmlns:a16="http://schemas.microsoft.com/office/drawing/2014/main" id="{963ECD99-8A7D-42B9-9684-3933DF2EBA0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58918" y="607100"/>
            <a:ext cx="4758444" cy="5454123"/>
          </a:xfrm>
          <a:prstGeom prst="rect">
            <a:avLst/>
          </a:prstGeom>
        </p:spPr>
      </p:pic>
      <p:sp>
        <p:nvSpPr>
          <p:cNvPr id="18" name="Freeform 11">
            <a:extLst>
              <a:ext uri="{FF2B5EF4-FFF2-40B4-BE49-F238E27FC236}">
                <a16:creationId xmlns:a16="http://schemas.microsoft.com/office/drawing/2014/main" id="{21F6BE39-9E37-45F0-B10C-92305CFB7C7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061223"/>
            <a:ext cx="1038036" cy="506277"/>
          </a:xfrm>
          <a:custGeom>
            <a:avLst/>
            <a:gdLst>
              <a:gd name="connsiteX0" fmla="*/ 0 w 1038036"/>
              <a:gd name="connsiteY0" fmla="*/ 0 h 506277"/>
              <a:gd name="connsiteX1" fmla="*/ 182880 w 1038036"/>
              <a:gd name="connsiteY1" fmla="*/ 0 h 506277"/>
              <a:gd name="connsiteX2" fmla="*/ 291705 w 1038036"/>
              <a:gd name="connsiteY2" fmla="*/ 0 h 506277"/>
              <a:gd name="connsiteX3" fmla="*/ 291705 w 1038036"/>
              <a:gd name="connsiteY3" fmla="*/ 151 h 506277"/>
              <a:gd name="connsiteX4" fmla="*/ 692049 w 1038036"/>
              <a:gd name="connsiteY4" fmla="*/ 705 h 506277"/>
              <a:gd name="connsiteX5" fmla="*/ 782744 w 1038036"/>
              <a:gd name="connsiteY5" fmla="*/ 705 h 506277"/>
              <a:gd name="connsiteX6" fmla="*/ 797001 w 1038036"/>
              <a:gd name="connsiteY6" fmla="*/ 5473 h 506277"/>
              <a:gd name="connsiteX7" fmla="*/ 801982 w 1038036"/>
              <a:gd name="connsiteY7" fmla="*/ 10242 h 506277"/>
              <a:gd name="connsiteX8" fmla="*/ 1030951 w 1038036"/>
              <a:gd name="connsiteY8" fmla="*/ 239185 h 506277"/>
              <a:gd name="connsiteX9" fmla="*/ 1030951 w 1038036"/>
              <a:gd name="connsiteY9" fmla="*/ 267797 h 506277"/>
              <a:gd name="connsiteX10" fmla="*/ 801982 w 1038036"/>
              <a:gd name="connsiteY10" fmla="*/ 496740 h 506277"/>
              <a:gd name="connsiteX11" fmla="*/ 797001 w 1038036"/>
              <a:gd name="connsiteY11" fmla="*/ 501508 h 506277"/>
              <a:gd name="connsiteX12" fmla="*/ 782744 w 1038036"/>
              <a:gd name="connsiteY12" fmla="*/ 506277 h 506277"/>
              <a:gd name="connsiteX13" fmla="*/ 692049 w 1038036"/>
              <a:gd name="connsiteY13" fmla="*/ 506277 h 506277"/>
              <a:gd name="connsiteX14" fmla="*/ 291705 w 1038036"/>
              <a:gd name="connsiteY14" fmla="*/ 505140 h 506277"/>
              <a:gd name="connsiteX15" fmla="*/ 291705 w 1038036"/>
              <a:gd name="connsiteY15" fmla="*/ 506277 h 506277"/>
              <a:gd name="connsiteX16" fmla="*/ 0 w 1038036"/>
              <a:gd name="connsiteY16" fmla="*/ 506277 h 506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038036" h="506277">
                <a:moveTo>
                  <a:pt x="0" y="0"/>
                </a:moveTo>
                <a:lnTo>
                  <a:pt x="182880" y="0"/>
                </a:lnTo>
                <a:lnTo>
                  <a:pt x="291705" y="0"/>
                </a:lnTo>
                <a:lnTo>
                  <a:pt x="291705" y="151"/>
                </a:lnTo>
                <a:lnTo>
                  <a:pt x="692049" y="705"/>
                </a:lnTo>
                <a:lnTo>
                  <a:pt x="782744" y="705"/>
                </a:lnTo>
                <a:cubicBezTo>
                  <a:pt x="787553" y="705"/>
                  <a:pt x="792363" y="5473"/>
                  <a:pt x="797001" y="5473"/>
                </a:cubicBezTo>
                <a:cubicBezTo>
                  <a:pt x="797001" y="10242"/>
                  <a:pt x="801982" y="10242"/>
                  <a:pt x="801982" y="10242"/>
                </a:cubicBezTo>
                <a:lnTo>
                  <a:pt x="1030951" y="239185"/>
                </a:lnTo>
                <a:cubicBezTo>
                  <a:pt x="1040398" y="248722"/>
                  <a:pt x="1040398" y="258259"/>
                  <a:pt x="1030951" y="267797"/>
                </a:cubicBezTo>
                <a:lnTo>
                  <a:pt x="801982" y="496740"/>
                </a:lnTo>
                <a:cubicBezTo>
                  <a:pt x="800436" y="498363"/>
                  <a:pt x="798547" y="499885"/>
                  <a:pt x="797001" y="501508"/>
                </a:cubicBezTo>
                <a:cubicBezTo>
                  <a:pt x="792363" y="506277"/>
                  <a:pt x="787553" y="506277"/>
                  <a:pt x="782744" y="506277"/>
                </a:cubicBezTo>
                <a:lnTo>
                  <a:pt x="692049" y="506277"/>
                </a:lnTo>
                <a:lnTo>
                  <a:pt x="291705" y="505140"/>
                </a:lnTo>
                <a:lnTo>
                  <a:pt x="291705" y="506277"/>
                </a:lnTo>
                <a:lnTo>
                  <a:pt x="0" y="506277"/>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901605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B60A18-87FC-498D-AB35-E3DA587A2DE6}"/>
              </a:ext>
            </a:extLst>
          </p:cNvPr>
          <p:cNvSpPr>
            <a:spLocks noGrp="1"/>
          </p:cNvSpPr>
          <p:nvPr>
            <p:ph idx="1"/>
          </p:nvPr>
        </p:nvSpPr>
        <p:spPr/>
        <p:txBody>
          <a:bodyPr>
            <a:normAutofit/>
          </a:bodyPr>
          <a:lstStyle/>
          <a:p>
            <a:pPr algn="just"/>
            <a:r>
              <a:rPr lang="en-GB" sz="2000"/>
              <a:t>Cura balneară se recomandă bolnavilor cu HDL stabilizată sau operată și combină efectele terapeutice ale kinetoterapiei cu hidrotermoterapia (apă termală, împachetări cu nămol) și hidrokinetoterapia.</a:t>
            </a:r>
          </a:p>
          <a:p>
            <a:pPr algn="just"/>
            <a:r>
              <a:rPr lang="en-GB" sz="2000"/>
              <a:t> Stațiuni recomandate: Mangalia, Eforie, Techirghiol, Felix, Herculane, Amara, Pucioasa.</a:t>
            </a:r>
          </a:p>
        </p:txBody>
      </p:sp>
    </p:spTree>
    <p:extLst>
      <p:ext uri="{BB962C8B-B14F-4D97-AF65-F5344CB8AC3E}">
        <p14:creationId xmlns:p14="http://schemas.microsoft.com/office/powerpoint/2010/main" val="24774058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616BF4-232F-4604-A2E6-884C3E32989E}"/>
              </a:ext>
            </a:extLst>
          </p:cNvPr>
          <p:cNvSpPr>
            <a:spLocks noGrp="1"/>
          </p:cNvSpPr>
          <p:nvPr>
            <p:ph type="title"/>
          </p:nvPr>
        </p:nvSpPr>
        <p:spPr/>
        <p:txBody>
          <a:bodyPr/>
          <a:lstStyle/>
          <a:p>
            <a:r>
              <a:rPr lang="en-GB"/>
              <a:t>Fibromialgia (fibrozita)</a:t>
            </a:r>
          </a:p>
        </p:txBody>
      </p:sp>
      <p:sp>
        <p:nvSpPr>
          <p:cNvPr id="3" name="Content Placeholder 2">
            <a:extLst>
              <a:ext uri="{FF2B5EF4-FFF2-40B4-BE49-F238E27FC236}">
                <a16:creationId xmlns:a16="http://schemas.microsoft.com/office/drawing/2014/main" id="{417C5967-C777-4A7E-A1F2-91EE9C11217E}"/>
              </a:ext>
            </a:extLst>
          </p:cNvPr>
          <p:cNvSpPr>
            <a:spLocks noGrp="1"/>
          </p:cNvSpPr>
          <p:nvPr>
            <p:ph idx="1"/>
          </p:nvPr>
        </p:nvSpPr>
        <p:spPr/>
        <p:txBody>
          <a:bodyPr>
            <a:normAutofit/>
          </a:bodyPr>
          <a:lstStyle/>
          <a:p>
            <a:pPr algn="just"/>
            <a:r>
              <a:rPr lang="en-GB" sz="2000"/>
              <a:t>Este un sindrom caracterizat prin dureri și oboseală musculoscheletală cu o durată mai mare de trei luni la care se adaugă o multitudine de alte simptome necaracteristice (astenie fizică, sensibilitate cutanată, tulburări de somn etc).</a:t>
            </a:r>
          </a:p>
          <a:p>
            <a:pPr algn="just"/>
            <a:r>
              <a:rPr lang="en-GB" sz="2000"/>
              <a:t>Nu evidențiază modificări patologice deosebite în special la nivel muscular, în discordanță cu simptomatologia acuzată de bolnavi.</a:t>
            </a:r>
          </a:p>
          <a:p>
            <a:pPr algn="just"/>
            <a:r>
              <a:rPr lang="en-GB" sz="2000"/>
              <a:t> În cursul palpării se poate evidenția pe zonele dureroase o hiperestezie cutanată și hiperemie reactivă. </a:t>
            </a:r>
          </a:p>
          <a:p>
            <a:pPr algn="just"/>
            <a:r>
              <a:rPr lang="en-GB" sz="2000"/>
              <a:t>Cele mai importante sunt însă punctele musculare dureroase acuzate de bolnav în timpul palpării</a:t>
            </a:r>
          </a:p>
        </p:txBody>
      </p:sp>
    </p:spTree>
    <p:extLst>
      <p:ext uri="{BB962C8B-B14F-4D97-AF65-F5344CB8AC3E}">
        <p14:creationId xmlns:p14="http://schemas.microsoft.com/office/powerpoint/2010/main" val="12413570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satMod val="92000"/>
                <a:lumMod val="120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A44C337-3893-4B29-A265-B1329150B6A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620" y="-1"/>
            <a:ext cx="12207240"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grpSp>
        <p:nvGrpSpPr>
          <p:cNvPr id="12" name="Group 11">
            <a:extLst>
              <a:ext uri="{FF2B5EF4-FFF2-40B4-BE49-F238E27FC236}">
                <a16:creationId xmlns:a16="http://schemas.microsoft.com/office/drawing/2014/main" id="{81E0B358-1267-4844-8B3D-B7A279B4175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836169" y="228600"/>
            <a:ext cx="2851523" cy="6638625"/>
            <a:chOff x="2487613" y="285750"/>
            <a:chExt cx="2428875" cy="5654676"/>
          </a:xfrm>
        </p:grpSpPr>
        <p:sp>
          <p:nvSpPr>
            <p:cNvPr id="13" name="Freeform 11">
              <a:extLst>
                <a:ext uri="{FF2B5EF4-FFF2-40B4-BE49-F238E27FC236}">
                  <a16:creationId xmlns:a16="http://schemas.microsoft.com/office/drawing/2014/main" id="{B24AA06A-F1A5-4BB3-9486-9AE7A53B3F2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14" name="Freeform 12">
              <a:extLst>
                <a:ext uri="{FF2B5EF4-FFF2-40B4-BE49-F238E27FC236}">
                  <a16:creationId xmlns:a16="http://schemas.microsoft.com/office/drawing/2014/main" id="{BDF97590-C600-44CB-9303-4A3679F516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15" name="Freeform 13">
              <a:extLst>
                <a:ext uri="{FF2B5EF4-FFF2-40B4-BE49-F238E27FC236}">
                  <a16:creationId xmlns:a16="http://schemas.microsoft.com/office/drawing/2014/main" id="{A9BBE156-3FFA-4DC4-8468-35BD28DDC6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16" name="Freeform 14">
              <a:extLst>
                <a:ext uri="{FF2B5EF4-FFF2-40B4-BE49-F238E27FC236}">
                  <a16:creationId xmlns:a16="http://schemas.microsoft.com/office/drawing/2014/main" id="{F7960DE5-3810-4B1E-B1E2-3BAFEA91EDD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17" name="Freeform 15">
              <a:extLst>
                <a:ext uri="{FF2B5EF4-FFF2-40B4-BE49-F238E27FC236}">
                  <a16:creationId xmlns:a16="http://schemas.microsoft.com/office/drawing/2014/main" id="{359E957C-CE11-446F-8AA7-B3E98390B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18" name="Freeform 16">
              <a:extLst>
                <a:ext uri="{FF2B5EF4-FFF2-40B4-BE49-F238E27FC236}">
                  <a16:creationId xmlns:a16="http://schemas.microsoft.com/office/drawing/2014/main" id="{A3E9FE34-CA9E-4443-BEBF-D1B9A1C6C24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19" name="Freeform 17">
              <a:extLst>
                <a:ext uri="{FF2B5EF4-FFF2-40B4-BE49-F238E27FC236}">
                  <a16:creationId xmlns:a16="http://schemas.microsoft.com/office/drawing/2014/main" id="{4F39D814-8A48-4509-BDEB-826F106591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20" name="Freeform 18">
              <a:extLst>
                <a:ext uri="{FF2B5EF4-FFF2-40B4-BE49-F238E27FC236}">
                  <a16:creationId xmlns:a16="http://schemas.microsoft.com/office/drawing/2014/main" id="{8C6D08C0-8C49-4B87-9CF4-A1F08714FAC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21" name="Freeform 19">
              <a:extLst>
                <a:ext uri="{FF2B5EF4-FFF2-40B4-BE49-F238E27FC236}">
                  <a16:creationId xmlns:a16="http://schemas.microsoft.com/office/drawing/2014/main" id="{308C612B-4C0D-4863-B9CD-F86ABAA1B2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22" name="Freeform 20">
              <a:extLst>
                <a:ext uri="{FF2B5EF4-FFF2-40B4-BE49-F238E27FC236}">
                  <a16:creationId xmlns:a16="http://schemas.microsoft.com/office/drawing/2014/main" id="{600B1EC8-1B55-4390-A183-C33B5E2273B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23" name="Freeform 21">
              <a:extLst>
                <a:ext uri="{FF2B5EF4-FFF2-40B4-BE49-F238E27FC236}">
                  <a16:creationId xmlns:a16="http://schemas.microsoft.com/office/drawing/2014/main" id="{1790A225-91E1-4BE5-A801-5F1E32721C5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24" name="Freeform 22">
              <a:extLst>
                <a:ext uri="{FF2B5EF4-FFF2-40B4-BE49-F238E27FC236}">
                  <a16:creationId xmlns:a16="http://schemas.microsoft.com/office/drawing/2014/main" id="{DFFC46A2-6BBF-47FD-BC17-5EE1DF7CB90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26" name="Group 25">
            <a:extLst>
              <a:ext uri="{FF2B5EF4-FFF2-40B4-BE49-F238E27FC236}">
                <a16:creationId xmlns:a16="http://schemas.microsoft.com/office/drawing/2014/main" id="{AF44CA9C-80E8-44E1-A79C-D6EBFC73BC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677117" y="-786"/>
            <a:ext cx="2356675" cy="6854040"/>
            <a:chOff x="6627813" y="194833"/>
            <a:chExt cx="1952625" cy="5678918"/>
          </a:xfrm>
        </p:grpSpPr>
        <p:sp>
          <p:nvSpPr>
            <p:cNvPr id="27" name="Freeform 27">
              <a:extLst>
                <a:ext uri="{FF2B5EF4-FFF2-40B4-BE49-F238E27FC236}">
                  <a16:creationId xmlns:a16="http://schemas.microsoft.com/office/drawing/2014/main" id="{8CB9417F-98D9-4998-B00B-A5932E4C7D7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28" name="Freeform 28">
              <a:extLst>
                <a:ext uri="{FF2B5EF4-FFF2-40B4-BE49-F238E27FC236}">
                  <a16:creationId xmlns:a16="http://schemas.microsoft.com/office/drawing/2014/main" id="{FA79AA3D-583E-4A1E-AF7E-CBD980F596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29" name="Freeform 29">
              <a:extLst>
                <a:ext uri="{FF2B5EF4-FFF2-40B4-BE49-F238E27FC236}">
                  <a16:creationId xmlns:a16="http://schemas.microsoft.com/office/drawing/2014/main" id="{D80C9F17-A6B2-4A12-BC77-F84264A669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30" name="Freeform 30">
              <a:extLst>
                <a:ext uri="{FF2B5EF4-FFF2-40B4-BE49-F238E27FC236}">
                  <a16:creationId xmlns:a16="http://schemas.microsoft.com/office/drawing/2014/main" id="{949C9A53-ED97-44CE-BDD5-ED248921160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31" name="Freeform 31">
              <a:extLst>
                <a:ext uri="{FF2B5EF4-FFF2-40B4-BE49-F238E27FC236}">
                  <a16:creationId xmlns:a16="http://schemas.microsoft.com/office/drawing/2014/main" id="{0F9FDAE7-225B-4072-8907-6EAA061744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32" name="Freeform 32">
              <a:extLst>
                <a:ext uri="{FF2B5EF4-FFF2-40B4-BE49-F238E27FC236}">
                  <a16:creationId xmlns:a16="http://schemas.microsoft.com/office/drawing/2014/main" id="{9D49818B-8EA3-4B41-9783-EFE0C618C3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33" name="Freeform 33">
              <a:extLst>
                <a:ext uri="{FF2B5EF4-FFF2-40B4-BE49-F238E27FC236}">
                  <a16:creationId xmlns:a16="http://schemas.microsoft.com/office/drawing/2014/main" id="{01903E65-D822-4457-B0A5-2F41682241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34" name="Freeform 34">
              <a:extLst>
                <a:ext uri="{FF2B5EF4-FFF2-40B4-BE49-F238E27FC236}">
                  <a16:creationId xmlns:a16="http://schemas.microsoft.com/office/drawing/2014/main" id="{A5CF9DAB-75BF-43D9-B1E7-817D1FAA00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35" name="Freeform 35">
              <a:extLst>
                <a:ext uri="{FF2B5EF4-FFF2-40B4-BE49-F238E27FC236}">
                  <a16:creationId xmlns:a16="http://schemas.microsoft.com/office/drawing/2014/main" id="{BB22916D-4BCF-4A4C-8714-A2564D34C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36" name="Freeform 36">
              <a:extLst>
                <a:ext uri="{FF2B5EF4-FFF2-40B4-BE49-F238E27FC236}">
                  <a16:creationId xmlns:a16="http://schemas.microsoft.com/office/drawing/2014/main" id="{4CD9F734-569E-44E7-BD53-6214E0F18C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37" name="Freeform 37">
              <a:extLst>
                <a:ext uri="{FF2B5EF4-FFF2-40B4-BE49-F238E27FC236}">
                  <a16:creationId xmlns:a16="http://schemas.microsoft.com/office/drawing/2014/main" id="{7A5DAACB-2F42-40C8-BF6A-75B79299F90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38" name="Freeform 38">
              <a:extLst>
                <a:ext uri="{FF2B5EF4-FFF2-40B4-BE49-F238E27FC236}">
                  <a16:creationId xmlns:a16="http://schemas.microsoft.com/office/drawing/2014/main" id="{AD78E0F9-8568-4672-A22F-4ED5B1A96F5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40" name="Rectangle 39">
            <a:extLst>
              <a:ext uri="{FF2B5EF4-FFF2-40B4-BE49-F238E27FC236}">
                <a16:creationId xmlns:a16="http://schemas.microsoft.com/office/drawing/2014/main" id="{AA5CD610-ED7C-4CED-A9A1-174432C88A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45704"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42" name="Freeform 11">
            <a:extLst>
              <a:ext uri="{FF2B5EF4-FFF2-40B4-BE49-F238E27FC236}">
                <a16:creationId xmlns:a16="http://schemas.microsoft.com/office/drawing/2014/main" id="{0C4379BF-8C7A-480A-BC36-DA55D92A93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V="1">
            <a:off x="4645704"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pic>
        <p:nvPicPr>
          <p:cNvPr id="5" name="Picture 4" descr="A drawing of a person&#10;&#10;Description automatically generated">
            <a:extLst>
              <a:ext uri="{FF2B5EF4-FFF2-40B4-BE49-F238E27FC236}">
                <a16:creationId xmlns:a16="http://schemas.microsoft.com/office/drawing/2014/main" id="{E42EB5E0-DBC7-4C1B-8775-074905DAEB40}"/>
              </a:ext>
            </a:extLst>
          </p:cNvPr>
          <p:cNvPicPr>
            <a:picLocks noChangeAspect="1"/>
          </p:cNvPicPr>
          <p:nvPr/>
        </p:nvPicPr>
        <p:blipFill rotWithShape="1">
          <a:blip r:embed="rId2">
            <a:extLst>
              <a:ext uri="{28A0092B-C50C-407E-A947-70E740481C1C}">
                <a14:useLocalDpi xmlns:a14="http://schemas.microsoft.com/office/drawing/2010/main" val="0"/>
              </a:ext>
            </a:extLst>
          </a:blip>
          <a:srcRect l="1998"/>
          <a:stretch/>
        </p:blipFill>
        <p:spPr>
          <a:xfrm>
            <a:off x="-11347" y="9223"/>
            <a:ext cx="4671091" cy="6858000"/>
          </a:xfrm>
          <a:prstGeom prst="rect">
            <a:avLst/>
          </a:prstGeom>
        </p:spPr>
      </p:pic>
      <p:sp>
        <p:nvSpPr>
          <p:cNvPr id="3" name="Content Placeholder 2">
            <a:extLst>
              <a:ext uri="{FF2B5EF4-FFF2-40B4-BE49-F238E27FC236}">
                <a16:creationId xmlns:a16="http://schemas.microsoft.com/office/drawing/2014/main" id="{8AE0C9FD-376B-4DC3-97C4-5355E138BBF4}"/>
              </a:ext>
            </a:extLst>
          </p:cNvPr>
          <p:cNvSpPr>
            <a:spLocks noGrp="1"/>
          </p:cNvSpPr>
          <p:nvPr>
            <p:ph idx="1"/>
          </p:nvPr>
        </p:nvSpPr>
        <p:spPr>
          <a:xfrm>
            <a:off x="6438191" y="228600"/>
            <a:ext cx="5576828" cy="6371741"/>
          </a:xfrm>
        </p:spPr>
        <p:txBody>
          <a:bodyPr>
            <a:normAutofit/>
          </a:bodyPr>
          <a:lstStyle/>
          <a:p>
            <a:pPr algn="just">
              <a:lnSpc>
                <a:spcPct val="90000"/>
              </a:lnSpc>
            </a:pPr>
            <a:r>
              <a:rPr lang="en-GB" sz="1600"/>
              <a:t>Sunt descrise numeroase astfel de puncte care trebuie obligatoriu căutate la examenul clinic: </a:t>
            </a:r>
          </a:p>
          <a:p>
            <a:pPr lvl="1" algn="just">
              <a:lnSpc>
                <a:spcPct val="90000"/>
              </a:lnSpc>
              <a:buFont typeface="Wingdings" panose="05000000000000000000" pitchFamily="2" charset="2"/>
              <a:buChar char="Ø"/>
            </a:pPr>
            <a:r>
              <a:rPr lang="en-GB"/>
              <a:t> mijlocul frunții; </a:t>
            </a:r>
          </a:p>
          <a:p>
            <a:pPr lvl="1" algn="just">
              <a:lnSpc>
                <a:spcPct val="90000"/>
              </a:lnSpc>
              <a:buFont typeface="Wingdings" panose="05000000000000000000" pitchFamily="2" charset="2"/>
              <a:buChar char="Ø"/>
            </a:pPr>
            <a:r>
              <a:rPr lang="en-GB"/>
              <a:t> occipital bilateral - la inserția mușchiului suboccipital; </a:t>
            </a:r>
          </a:p>
          <a:p>
            <a:pPr lvl="1" algn="just">
              <a:lnSpc>
                <a:spcPct val="90000"/>
              </a:lnSpc>
              <a:buFont typeface="Wingdings" panose="05000000000000000000" pitchFamily="2" charset="2"/>
              <a:buChar char="Ø"/>
            </a:pPr>
            <a:r>
              <a:rPr lang="en-GB"/>
              <a:t> cervical inferior, bilateral - la proiecția apofizelor transverse C5-7. </a:t>
            </a:r>
          </a:p>
          <a:p>
            <a:pPr lvl="1" algn="just">
              <a:lnSpc>
                <a:spcPct val="90000"/>
              </a:lnSpc>
              <a:buFont typeface="Wingdings" panose="05000000000000000000" pitchFamily="2" charset="2"/>
              <a:buChar char="Ø"/>
            </a:pPr>
            <a:r>
              <a:rPr lang="en-GB"/>
              <a:t> trapez bilateral - la mijlocul marginii superioare; </a:t>
            </a:r>
          </a:p>
          <a:p>
            <a:pPr lvl="1" algn="just">
              <a:lnSpc>
                <a:spcPct val="90000"/>
              </a:lnSpc>
              <a:buFont typeface="Wingdings" panose="05000000000000000000" pitchFamily="2" charset="2"/>
              <a:buChar char="Ø"/>
            </a:pPr>
            <a:r>
              <a:rPr lang="en-GB"/>
              <a:t> supraspinos bilateral - la originea mușchiului, deasupra spinei scapulare; </a:t>
            </a:r>
          </a:p>
          <a:p>
            <a:pPr lvl="1" algn="just">
              <a:lnSpc>
                <a:spcPct val="90000"/>
              </a:lnSpc>
              <a:buFont typeface="Wingdings" panose="05000000000000000000" pitchFamily="2" charset="2"/>
              <a:buChar char="Ø"/>
            </a:pPr>
            <a:r>
              <a:rPr lang="en-GB"/>
              <a:t> coasta a 2-a bilateral - la a doua articulație sternocostală; </a:t>
            </a:r>
          </a:p>
          <a:p>
            <a:pPr lvl="1" algn="just">
              <a:lnSpc>
                <a:spcPct val="90000"/>
              </a:lnSpc>
              <a:buFont typeface="Wingdings" panose="05000000000000000000" pitchFamily="2" charset="2"/>
              <a:buChar char="Ø"/>
            </a:pPr>
            <a:r>
              <a:rPr lang="en-GB"/>
              <a:t> epicondilul lateral bilateral - la 2 cm distal de epicondil; </a:t>
            </a:r>
          </a:p>
          <a:p>
            <a:pPr lvl="1" algn="just">
              <a:lnSpc>
                <a:spcPct val="90000"/>
              </a:lnSpc>
              <a:buFont typeface="Wingdings" panose="05000000000000000000" pitchFamily="2" charset="2"/>
              <a:buChar char="Ø"/>
            </a:pPr>
            <a:r>
              <a:rPr lang="en-GB"/>
              <a:t> policele; </a:t>
            </a:r>
          </a:p>
          <a:p>
            <a:pPr lvl="1" algn="just">
              <a:lnSpc>
                <a:spcPct val="90000"/>
              </a:lnSpc>
              <a:buFont typeface="Wingdings" panose="05000000000000000000" pitchFamily="2" charset="2"/>
              <a:buChar char="Ø"/>
            </a:pPr>
            <a:r>
              <a:rPr lang="en-GB"/>
              <a:t> gluteal bilateral - în cadranul fesier supero-extern; </a:t>
            </a:r>
          </a:p>
          <a:p>
            <a:pPr lvl="1" algn="just">
              <a:lnSpc>
                <a:spcPct val="90000"/>
              </a:lnSpc>
              <a:buFont typeface="Wingdings" panose="05000000000000000000" pitchFamily="2" charset="2"/>
              <a:buChar char="Ø"/>
            </a:pPr>
            <a:r>
              <a:rPr lang="en-GB"/>
              <a:t> marele trohanter bilateral - posterior de proeminența trohanteriană; </a:t>
            </a:r>
          </a:p>
          <a:p>
            <a:pPr lvl="1" algn="just">
              <a:lnSpc>
                <a:spcPct val="90000"/>
              </a:lnSpc>
              <a:buFont typeface="Wingdings" panose="05000000000000000000" pitchFamily="2" charset="2"/>
              <a:buChar char="Ø"/>
            </a:pPr>
            <a:r>
              <a:rPr lang="en-GB"/>
              <a:t> genunchi bilateral - pe fața medială, lângă interliniul articular</a:t>
            </a:r>
          </a:p>
        </p:txBody>
      </p:sp>
    </p:spTree>
    <p:extLst>
      <p:ext uri="{BB962C8B-B14F-4D97-AF65-F5344CB8AC3E}">
        <p14:creationId xmlns:p14="http://schemas.microsoft.com/office/powerpoint/2010/main" val="400058548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C1E90D-C9CD-4602-8271-9D6E52A5D137}"/>
              </a:ext>
            </a:extLst>
          </p:cNvPr>
          <p:cNvSpPr>
            <a:spLocks noGrp="1"/>
          </p:cNvSpPr>
          <p:nvPr>
            <p:ph type="title"/>
          </p:nvPr>
        </p:nvSpPr>
        <p:spPr/>
        <p:txBody>
          <a:bodyPr/>
          <a:lstStyle/>
          <a:p>
            <a:r>
              <a:rPr lang="en-GB"/>
              <a:t>Diagnosticul pozitiv</a:t>
            </a:r>
          </a:p>
        </p:txBody>
      </p:sp>
      <p:sp>
        <p:nvSpPr>
          <p:cNvPr id="3" name="Content Placeholder 2">
            <a:extLst>
              <a:ext uri="{FF2B5EF4-FFF2-40B4-BE49-F238E27FC236}">
                <a16:creationId xmlns:a16="http://schemas.microsoft.com/office/drawing/2014/main" id="{CC0504F9-DA67-4F8A-92D9-CEDF2462D57F}"/>
              </a:ext>
            </a:extLst>
          </p:cNvPr>
          <p:cNvSpPr>
            <a:spLocks noGrp="1"/>
          </p:cNvSpPr>
          <p:nvPr>
            <p:ph idx="1"/>
          </p:nvPr>
        </p:nvSpPr>
        <p:spPr/>
        <p:txBody>
          <a:bodyPr/>
          <a:lstStyle/>
          <a:p>
            <a:pPr marL="0" indent="0" algn="just">
              <a:buNone/>
            </a:pPr>
            <a:r>
              <a:rPr lang="en-GB"/>
              <a:t>1. istoric de durere cronică musculoscheletală, generalizată cu o durată de minim trei luni. Durerea este difuză cu caracter de arsură, înțepătură, variază ca intensitate și localizare de la o zi la alta. </a:t>
            </a:r>
          </a:p>
          <a:p>
            <a:pPr marL="0" indent="0" algn="just">
              <a:buNone/>
            </a:pPr>
            <a:r>
              <a:rPr lang="en-GB"/>
              <a:t>2. durere prezentă în minimum 11 din punctele sensibile descrise la examenul obiectiv. </a:t>
            </a:r>
          </a:p>
          <a:p>
            <a:pPr marL="0" indent="0" algn="just">
              <a:buNone/>
            </a:pPr>
            <a:r>
              <a:rPr lang="en-GB"/>
              <a:t>3. excluderea unei patologii organice care să justifice durerea (leziuni posttraumatice, boli de colagen, artropatii infecțioase etc).</a:t>
            </a:r>
          </a:p>
        </p:txBody>
      </p:sp>
    </p:spTree>
    <p:extLst>
      <p:ext uri="{BB962C8B-B14F-4D97-AF65-F5344CB8AC3E}">
        <p14:creationId xmlns:p14="http://schemas.microsoft.com/office/powerpoint/2010/main" val="294179933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977A5-B9B0-4840-AAD1-4CDF138BD6BC}"/>
              </a:ext>
            </a:extLst>
          </p:cNvPr>
          <p:cNvSpPr>
            <a:spLocks noGrp="1"/>
          </p:cNvSpPr>
          <p:nvPr>
            <p:ph type="title"/>
          </p:nvPr>
        </p:nvSpPr>
        <p:spPr/>
        <p:txBody>
          <a:bodyPr/>
          <a:lstStyle/>
          <a:p>
            <a:r>
              <a:rPr lang="en-GB"/>
              <a:t>Tratament</a:t>
            </a:r>
          </a:p>
        </p:txBody>
      </p:sp>
      <p:sp>
        <p:nvSpPr>
          <p:cNvPr id="3" name="Content Placeholder 2">
            <a:extLst>
              <a:ext uri="{FF2B5EF4-FFF2-40B4-BE49-F238E27FC236}">
                <a16:creationId xmlns:a16="http://schemas.microsoft.com/office/drawing/2014/main" id="{473627C7-9F06-4AFE-9321-4B73241CB206}"/>
              </a:ext>
            </a:extLst>
          </p:cNvPr>
          <p:cNvSpPr>
            <a:spLocks noGrp="1"/>
          </p:cNvSpPr>
          <p:nvPr>
            <p:ph idx="1"/>
          </p:nvPr>
        </p:nvSpPr>
        <p:spPr>
          <a:xfrm>
            <a:off x="2589212" y="1296955"/>
            <a:ext cx="8915400" cy="5159829"/>
          </a:xfrm>
        </p:spPr>
        <p:txBody>
          <a:bodyPr>
            <a:normAutofit lnSpcReduction="10000"/>
          </a:bodyPr>
          <a:lstStyle/>
          <a:p>
            <a:pPr algn="just"/>
            <a:r>
              <a:rPr lang="en-GB" sz="2000"/>
              <a:t>psihoterapia;</a:t>
            </a:r>
          </a:p>
          <a:p>
            <a:pPr algn="just"/>
            <a:r>
              <a:rPr lang="en-GB" sz="2000"/>
              <a:t>odihna și refacerea neuropsihică;</a:t>
            </a:r>
          </a:p>
          <a:p>
            <a:pPr algn="just"/>
            <a:r>
              <a:rPr lang="en-GB" sz="2000"/>
              <a:t>antidepresive triciclice;</a:t>
            </a:r>
          </a:p>
          <a:p>
            <a:pPr algn="just"/>
            <a:r>
              <a:rPr lang="en-GB" sz="2000"/>
              <a:t>analgezice de tipul tramadolului; </a:t>
            </a:r>
          </a:p>
          <a:p>
            <a:pPr algn="just"/>
            <a:r>
              <a:rPr lang="en-GB" sz="2000"/>
              <a:t> antiinflamatoare nesteroidiene în asociere cu antidepresivele triciclice; </a:t>
            </a:r>
          </a:p>
          <a:p>
            <a:pPr algn="just"/>
            <a:r>
              <a:rPr lang="en-GB" sz="2000"/>
              <a:t> acupunctura și stimularea electrică transcutanată; </a:t>
            </a:r>
          </a:p>
          <a:p>
            <a:pPr algn="just"/>
            <a:r>
              <a:rPr lang="en-GB" sz="2000"/>
              <a:t> exerciții fizice - alergări, bicicletă ergometrice, înot în piscină cu apă încălzită; </a:t>
            </a:r>
          </a:p>
          <a:p>
            <a:pPr algn="just"/>
            <a:r>
              <a:rPr lang="en-GB" sz="2000"/>
              <a:t> masaj local cu efect antialgic și sedativ; </a:t>
            </a:r>
          </a:p>
          <a:p>
            <a:pPr algn="just"/>
            <a:r>
              <a:rPr lang="en-GB" sz="2000"/>
              <a:t> kinetoterapie - cu exerciții de corectare a posturii bolnavului,,,stretching” muscular și tonifiere musculară; </a:t>
            </a:r>
          </a:p>
          <a:p>
            <a:pPr algn="just"/>
            <a:r>
              <a:rPr lang="en-GB" sz="2000"/>
              <a:t> corectarea biomecanicii corporeale a stresului și rutinei zilnice.</a:t>
            </a:r>
          </a:p>
        </p:txBody>
      </p:sp>
    </p:spTree>
    <p:extLst>
      <p:ext uri="{BB962C8B-B14F-4D97-AF65-F5344CB8AC3E}">
        <p14:creationId xmlns:p14="http://schemas.microsoft.com/office/powerpoint/2010/main" val="1229376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A9A02EB-7371-468F-A256-CE71F2048F94}"/>
              </a:ext>
            </a:extLst>
          </p:cNvPr>
          <p:cNvSpPr>
            <a:spLocks noGrp="1"/>
          </p:cNvSpPr>
          <p:nvPr>
            <p:ph idx="1"/>
          </p:nvPr>
        </p:nvSpPr>
        <p:spPr>
          <a:xfrm>
            <a:off x="1638300" y="693575"/>
            <a:ext cx="8915400" cy="5470850"/>
          </a:xfrm>
        </p:spPr>
        <p:txBody>
          <a:bodyPr>
            <a:normAutofit/>
          </a:bodyPr>
          <a:lstStyle/>
          <a:p>
            <a:pPr algn="just">
              <a:buFont typeface="Wingdings" panose="05000000000000000000" pitchFamily="2" charset="2"/>
              <a:buChar char="v"/>
            </a:pPr>
            <a:r>
              <a:rPr lang="en-GB" sz="2000"/>
              <a:t>Extensia</a:t>
            </a:r>
          </a:p>
          <a:p>
            <a:pPr marL="0" indent="0" algn="just">
              <a:buNone/>
            </a:pPr>
            <a:r>
              <a:rPr lang="en-GB" sz="2000"/>
              <a:t>- se realizează cu ajutorul musculaturii paravertebrale; </a:t>
            </a:r>
          </a:p>
          <a:p>
            <a:pPr marL="0" indent="0" algn="just">
              <a:buNone/>
            </a:pPr>
            <a:r>
              <a:rPr lang="en-GB" sz="2000"/>
              <a:t>- în regiunea lombară extensia ajunge până la 30°, în cea dorsală la 55° iar în regiunea cervicală la 60°.</a:t>
            </a:r>
          </a:p>
          <a:p>
            <a:pPr algn="just">
              <a:buFont typeface="Wingdings" panose="05000000000000000000" pitchFamily="2" charset="2"/>
              <a:buChar char="v"/>
            </a:pPr>
            <a:r>
              <a:rPr lang="en-GB" sz="2000"/>
              <a:t>Înclinarea laterală - este de 16°-17°, cu maximum de amplitudine la nivelul segmentului dorsal. Se realizează prin implicarea mușchilor pătrat lombar, psoas, intertransversali și dreptul lateral al capului.</a:t>
            </a:r>
          </a:p>
          <a:p>
            <a:pPr algn="just">
              <a:buFont typeface="Wingdings" panose="05000000000000000000" pitchFamily="2" charset="2"/>
              <a:buChar char="v"/>
            </a:pPr>
            <a:r>
              <a:rPr lang="en-GB" sz="2000"/>
              <a:t>Rotația - este maximă în regiunea cervicală unde ajunge la 75°. Rotația completă se realizează prin acțiunea mușchilor oblici abdominali și intercostali. Răsucirea de aceeași parte se efectuează cu marele dorsal, mușchiul lung al gâtului și oblicul mic abdominal. Răsucirea de partea opusă se datorează spinotransversului și marelui oblic abdominal.</a:t>
            </a:r>
          </a:p>
        </p:txBody>
      </p:sp>
    </p:spTree>
    <p:extLst>
      <p:ext uri="{BB962C8B-B14F-4D97-AF65-F5344CB8AC3E}">
        <p14:creationId xmlns:p14="http://schemas.microsoft.com/office/powerpoint/2010/main" val="1690189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9644E-2A60-4B15-8CF5-AB67628F59B3}"/>
              </a:ext>
            </a:extLst>
          </p:cNvPr>
          <p:cNvSpPr>
            <a:spLocks noGrp="1"/>
          </p:cNvSpPr>
          <p:nvPr>
            <p:ph type="title"/>
          </p:nvPr>
        </p:nvSpPr>
        <p:spPr>
          <a:xfrm>
            <a:off x="2592925" y="624109"/>
            <a:ext cx="8911687" cy="1587245"/>
          </a:xfrm>
        </p:spPr>
        <p:txBody>
          <a:bodyPr>
            <a:normAutofit fontScale="90000"/>
          </a:bodyPr>
          <a:lstStyle/>
          <a:p>
            <a:r>
              <a:rPr lang="it-IT"/>
              <a:t>Reabilitarea medicală după traumatismele coloanei vertebrale</a:t>
            </a:r>
            <a:br>
              <a:rPr lang="it-IT"/>
            </a:br>
            <a:r>
              <a:rPr lang="en-GB"/>
              <a:t>Traumatismele coloanei cervicale</a:t>
            </a:r>
            <a:br>
              <a:rPr lang="en-GB"/>
            </a:br>
            <a:endParaRPr lang="en-GB"/>
          </a:p>
        </p:txBody>
      </p:sp>
      <p:sp>
        <p:nvSpPr>
          <p:cNvPr id="3" name="Content Placeholder 2">
            <a:extLst>
              <a:ext uri="{FF2B5EF4-FFF2-40B4-BE49-F238E27FC236}">
                <a16:creationId xmlns:a16="http://schemas.microsoft.com/office/drawing/2014/main" id="{778D1D8D-3B3C-4EDD-AE8F-36F338AB0420}"/>
              </a:ext>
            </a:extLst>
          </p:cNvPr>
          <p:cNvSpPr>
            <a:spLocks noGrp="1"/>
          </p:cNvSpPr>
          <p:nvPr>
            <p:ph idx="1"/>
          </p:nvPr>
        </p:nvSpPr>
        <p:spPr>
          <a:xfrm>
            <a:off x="2589212" y="2376196"/>
            <a:ext cx="8915400" cy="3777622"/>
          </a:xfrm>
        </p:spPr>
        <p:txBody>
          <a:bodyPr/>
          <a:lstStyle/>
          <a:p>
            <a:pPr algn="just"/>
            <a:r>
              <a:rPr lang="it-IT"/>
              <a:t>Principiile de tratament în leziunile posttraumatice ale coloanei cervicale vizează</a:t>
            </a:r>
          </a:p>
          <a:p>
            <a:pPr marL="0" indent="0" algn="just">
              <a:buNone/>
            </a:pPr>
            <a:r>
              <a:rPr lang="en-GB"/>
              <a:t>1. realinierea coloanei vertebrale; </a:t>
            </a:r>
          </a:p>
          <a:p>
            <a:pPr marL="0" indent="0" algn="just">
              <a:buNone/>
            </a:pPr>
            <a:r>
              <a:rPr lang="en-GB"/>
              <a:t>2. obținerea și menținerea stabilității spinale; </a:t>
            </a:r>
          </a:p>
          <a:p>
            <a:pPr marL="0" indent="0" algn="just">
              <a:buNone/>
            </a:pPr>
            <a:r>
              <a:rPr lang="en-GB"/>
              <a:t>3. prevenirea apariției sau agravării leziunilor neurologice; </a:t>
            </a:r>
          </a:p>
          <a:p>
            <a:pPr marL="0" indent="0" algn="just">
              <a:buNone/>
            </a:pPr>
            <a:r>
              <a:rPr lang="en-GB"/>
              <a:t>4. ameliorarea recuperării neurologice; </a:t>
            </a:r>
          </a:p>
          <a:p>
            <a:pPr marL="0" indent="0" algn="just">
              <a:buNone/>
            </a:pPr>
            <a:r>
              <a:rPr lang="en-GB"/>
              <a:t>5. obținerea unei recuperări funcționale precoce.</a:t>
            </a:r>
          </a:p>
        </p:txBody>
      </p:sp>
    </p:spTree>
    <p:extLst>
      <p:ext uri="{BB962C8B-B14F-4D97-AF65-F5344CB8AC3E}">
        <p14:creationId xmlns:p14="http://schemas.microsoft.com/office/powerpoint/2010/main" val="23928010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8B7BFE2-E0E8-4773-80A1-16B1D2935290}"/>
              </a:ext>
            </a:extLst>
          </p:cNvPr>
          <p:cNvSpPr>
            <a:spLocks noGrp="1"/>
          </p:cNvSpPr>
          <p:nvPr>
            <p:ph idx="1"/>
          </p:nvPr>
        </p:nvSpPr>
        <p:spPr>
          <a:xfrm>
            <a:off x="2253310" y="653143"/>
            <a:ext cx="8915400" cy="5551714"/>
          </a:xfrm>
        </p:spPr>
        <p:txBody>
          <a:bodyPr>
            <a:normAutofit/>
          </a:bodyPr>
          <a:lstStyle/>
          <a:p>
            <a:r>
              <a:rPr lang="en-GB" sz="2000"/>
              <a:t>În primă fază a perioadei de imobilizare de 3-4 săptămâni, recuperarea medicală se axează pe combaterea efectelor negative ale repausului prelungit în decubit dorsal:</a:t>
            </a:r>
          </a:p>
          <a:p>
            <a:pPr>
              <a:buFont typeface="Arial" panose="020B0604020202020204" pitchFamily="34" charset="0"/>
              <a:buChar char="•"/>
            </a:pPr>
            <a:r>
              <a:rPr lang="en-GB" sz="2000"/>
              <a:t>se efectuează în scop profilactic mobilizări și posturări alternante segmentare; </a:t>
            </a:r>
          </a:p>
          <a:p>
            <a:pPr>
              <a:buFont typeface="Arial" panose="020B0604020202020204" pitchFamily="34" charset="0"/>
              <a:buChar char="•"/>
            </a:pPr>
            <a:r>
              <a:rPr lang="en-GB" sz="2000"/>
              <a:t>mobilizări active pentru întreținerea mișcărilor articulare; </a:t>
            </a:r>
          </a:p>
          <a:p>
            <a:pPr>
              <a:buFont typeface="Arial" panose="020B0604020202020204" pitchFamily="34" charset="0"/>
              <a:buChar char="•"/>
            </a:pPr>
            <a:r>
              <a:rPr lang="en-GB" sz="2000"/>
              <a:t> prevenirea sau corectarea pozițiilor și atitudinilor vicioase; </a:t>
            </a:r>
          </a:p>
          <a:p>
            <a:pPr>
              <a:buFont typeface="Arial" panose="020B0604020202020204" pitchFamily="34" charset="0"/>
              <a:buChar char="•"/>
            </a:pPr>
            <a:r>
              <a:rPr lang="en-GB" sz="2000"/>
              <a:t> prevenirea și tratamentul escarelor de decubit; </a:t>
            </a:r>
          </a:p>
          <a:p>
            <a:pPr>
              <a:buFont typeface="Arial" panose="020B0604020202020204" pitchFamily="34" charset="0"/>
              <a:buChar char="•"/>
            </a:pPr>
            <a:r>
              <a:rPr lang="en-GB" sz="2000"/>
              <a:t> profilaxia cu anticoagulante a accidentelor trombo-embolice; </a:t>
            </a:r>
          </a:p>
          <a:p>
            <a:pPr>
              <a:buFont typeface="Arial" panose="020B0604020202020204" pitchFamily="34" charset="0"/>
              <a:buChar char="•"/>
            </a:pPr>
            <a:r>
              <a:rPr lang="en-GB" sz="2000"/>
              <a:t> se asociază masajul clasic cu efect analgezic, miorelaxant, decontracturant, vasculotrop și de drenaj venolimfatic. Se insistă pe zonele cutanate aflate în contact prelungit cu patul, care sunt cele mai expuse pentru apariția escarelor: zona occipitală, trapezul, omoplații, zona sacrată, zona calcaneană;</a:t>
            </a:r>
          </a:p>
        </p:txBody>
      </p:sp>
    </p:spTree>
    <p:extLst>
      <p:ext uri="{BB962C8B-B14F-4D97-AF65-F5344CB8AC3E}">
        <p14:creationId xmlns:p14="http://schemas.microsoft.com/office/powerpoint/2010/main" val="22325912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933B42-365A-40FA-BABB-3E742DB48B49}"/>
              </a:ext>
            </a:extLst>
          </p:cNvPr>
          <p:cNvSpPr>
            <a:spLocks noGrp="1"/>
          </p:cNvSpPr>
          <p:nvPr>
            <p:ph idx="1"/>
          </p:nvPr>
        </p:nvSpPr>
        <p:spPr>
          <a:xfrm>
            <a:off x="2416628" y="494523"/>
            <a:ext cx="9685143" cy="6018244"/>
          </a:xfrm>
        </p:spPr>
        <p:txBody>
          <a:bodyPr>
            <a:normAutofit/>
          </a:bodyPr>
          <a:lstStyle/>
          <a:p>
            <a:pPr>
              <a:buFont typeface="Arial" panose="020B0604020202020204" pitchFamily="34" charset="0"/>
              <a:buChar char="•"/>
            </a:pPr>
            <a:r>
              <a:rPr lang="en-GB" sz="2000"/>
              <a:t>ridicarea în șezut și verticalizarea sunt permise doar cu orteza de imobilizare cervicală. Pacientul va fi învățat cum să se mobilizeze în pat și să se ridice în șezut pe marginea patului (se întoarce din decubit dorsal în decubit lateral, cu coloana în rectitudine apoi se ridică utilizând sprijinul pe coate și propulsia membrelor superioare). Odată cu verticalizarea se recomandă program de mers în mod repetat; </a:t>
            </a:r>
          </a:p>
          <a:p>
            <a:pPr>
              <a:buFont typeface="Arial" panose="020B0604020202020204" pitchFamily="34" charset="0"/>
              <a:buChar char="•"/>
            </a:pPr>
            <a:r>
              <a:rPr lang="en-GB" sz="2000"/>
              <a:t>după începerea mobilizării se poate trece la terapia fizicală și programe adaptate de kinetoterapie:</a:t>
            </a:r>
          </a:p>
          <a:p>
            <a:pPr marL="0" indent="0">
              <a:buNone/>
            </a:pPr>
            <a:r>
              <a:rPr lang="en-GB" sz="2000"/>
              <a:t>− masaj; </a:t>
            </a:r>
          </a:p>
          <a:p>
            <a:pPr marL="0" indent="0">
              <a:buNone/>
            </a:pPr>
            <a:r>
              <a:rPr lang="en-GB" sz="2000"/>
              <a:t>− termoterapie locală; </a:t>
            </a:r>
          </a:p>
          <a:p>
            <a:pPr marL="0" indent="0">
              <a:buNone/>
            </a:pPr>
            <a:r>
              <a:rPr lang="en-GB" sz="2000"/>
              <a:t>− electroterapie;</a:t>
            </a:r>
          </a:p>
          <a:p>
            <a:pPr marL="0" indent="0">
              <a:buNone/>
            </a:pPr>
            <a:r>
              <a:rPr lang="en-GB" sz="2000"/>
              <a:t>− exerciții de tonifiere pentru mușchii flexori și extensori ai coloanei cervicale; </a:t>
            </a:r>
          </a:p>
          <a:p>
            <a:pPr marL="0" indent="0">
              <a:buNone/>
            </a:pPr>
            <a:r>
              <a:rPr lang="en-GB" sz="2000"/>
              <a:t>− exerciții de menținere a mobilității articulare; </a:t>
            </a:r>
          </a:p>
          <a:p>
            <a:pPr marL="0" indent="0">
              <a:buNone/>
            </a:pPr>
            <a:r>
              <a:rPr lang="en-GB" sz="2000"/>
              <a:t>− exerciții de recuperare proprioceptivă la sală sau în bazin.</a:t>
            </a:r>
          </a:p>
          <a:p>
            <a:r>
              <a:rPr lang="en-GB" sz="2000"/>
              <a:t>Recuperarea medicală după consolidarea leziunii posttraumatice se face după 1-3 luni, cât a fost purtat aparatul Minerva. </a:t>
            </a:r>
          </a:p>
          <a:p>
            <a:endParaRPr lang="en-GB" sz="2000"/>
          </a:p>
        </p:txBody>
      </p:sp>
    </p:spTree>
    <p:extLst>
      <p:ext uri="{BB962C8B-B14F-4D97-AF65-F5344CB8AC3E}">
        <p14:creationId xmlns:p14="http://schemas.microsoft.com/office/powerpoint/2010/main" val="615215698"/>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89</TotalTime>
  <Words>4074</Words>
  <Application>Microsoft Office PowerPoint</Application>
  <PresentationFormat>Widescreen</PresentationFormat>
  <Paragraphs>283</Paragraphs>
  <Slides>54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54</vt:i4>
      </vt:variant>
    </vt:vector>
  </HeadingPairs>
  <TitlesOfParts>
    <vt:vector size="59" baseType="lpstr">
      <vt:lpstr>Arial</vt:lpstr>
      <vt:lpstr>Century Gothic</vt:lpstr>
      <vt:lpstr>Wingdings</vt:lpstr>
      <vt:lpstr>Wingdings 3</vt:lpstr>
      <vt:lpstr>Wisp</vt:lpstr>
      <vt:lpstr>Reabilitarea medicală a pacientului cu afecțiuni ale coloanei vertebrale</vt:lpstr>
      <vt:lpstr>PowerPoint Presentation</vt:lpstr>
      <vt:lpstr>PowerPoint Presentation</vt:lpstr>
      <vt:lpstr>PowerPoint Presentation</vt:lpstr>
      <vt:lpstr>PowerPoint Presentation</vt:lpstr>
      <vt:lpstr>PowerPoint Presentation</vt:lpstr>
      <vt:lpstr>Reabilitarea medicală după traumatismele coloanei vertebrale Traumatismele coloanei cervicale </vt:lpstr>
      <vt:lpstr>PowerPoint Presentation</vt:lpstr>
      <vt:lpstr>PowerPoint Presentation</vt:lpstr>
      <vt:lpstr>Traumatismele coloanei toraco-lombare</vt:lpstr>
      <vt:lpstr>PowerPoint Presentation</vt:lpstr>
      <vt:lpstr>Reabilitarea medicală în tulburările de statică ale coloanei vertebrale</vt:lpstr>
      <vt:lpstr>PowerPoint Presentation</vt:lpstr>
      <vt:lpstr>Reabilitarea medicală în tulburările de statică vertebrală</vt:lpstr>
      <vt:lpstr>PowerPoint Presentation</vt:lpstr>
      <vt:lpstr>PowerPoint Presentation</vt:lpstr>
      <vt:lpstr>Kinetoterapia în tulburările de statică ale coloanei vertebrale</vt:lpstr>
      <vt:lpstr>PowerPoint Presentation</vt:lpstr>
      <vt:lpstr>PowerPoint Presentation</vt:lpstr>
      <vt:lpstr>Spondiloza cervicală  Tratament </vt:lpstr>
      <vt:lpstr>Reabilitarea medicală la pacienții cu leziuni degenerative ale coloanei vertebrale</vt:lpstr>
      <vt:lpstr>PowerPoint Presentation</vt:lpstr>
      <vt:lpstr>Torticolisul acut </vt:lpstr>
      <vt:lpstr>PowerPoint Presentation</vt:lpstr>
      <vt:lpstr>Nevralgia cervico-brahială și hernia de disc cervicală Tratamentul HDC</vt:lpstr>
      <vt:lpstr>În stadiul acut</vt:lpstr>
      <vt:lpstr>PowerPoint Presentation</vt:lpstr>
      <vt:lpstr>În stadiul subacut (după 10-14 zile)</vt:lpstr>
      <vt:lpstr>În stadiul cronic </vt:lpstr>
      <vt:lpstr>Spondiloza dorsală</vt:lpstr>
      <vt:lpstr>PowerPoint Presentation</vt:lpstr>
      <vt:lpstr>PowerPoint Presentation</vt:lpstr>
      <vt:lpstr>PowerPoint Presentation</vt:lpstr>
      <vt:lpstr>Coloana lombară  Durerea lobară joasă </vt:lpstr>
      <vt:lpstr>PowerPoint Presentation</vt:lpstr>
      <vt:lpstr>PowerPoint Presentation</vt:lpstr>
      <vt:lpstr>Tratament</vt:lpstr>
      <vt:lpstr>PowerPoint Presentation</vt:lpstr>
      <vt:lpstr>PowerPoint Presentation</vt:lpstr>
      <vt:lpstr>PowerPoint Presentation</vt:lpstr>
      <vt:lpstr>Hernia de disc lombară (HDL)</vt:lpstr>
      <vt:lpstr>PowerPoint Presentation</vt:lpstr>
      <vt:lpstr>Tratamentul HDL</vt:lpstr>
      <vt:lpstr>PowerPoint Presentation</vt:lpstr>
      <vt:lpstr>PowerPoint Presentation</vt:lpstr>
      <vt:lpstr>PowerPoint Presentation</vt:lpstr>
      <vt:lpstr>PowerPoint Presentation</vt:lpstr>
      <vt:lpstr>PowerPoint Presentation</vt:lpstr>
      <vt:lpstr>Kinetoterapia în HDL</vt:lpstr>
      <vt:lpstr>PowerPoint Presentation</vt:lpstr>
      <vt:lpstr>Fibromialgia (fibrozita)</vt:lpstr>
      <vt:lpstr>PowerPoint Presentation</vt:lpstr>
      <vt:lpstr>Diagnosticul pozitiv</vt:lpstr>
      <vt:lpstr>Tratament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Reabilitarea medicală a pacientului cu afecțiuni ale coloanei vertebrale</dc:title>
  <dc:creator>George-Ovidiu Cioroianu</dc:creator>
  <cp:lastModifiedBy>George-Ovidiu Cioroianu</cp:lastModifiedBy>
  <cp:revision>10</cp:revision>
  <dcterms:created xsi:type="dcterms:W3CDTF">2020-11-11T21:45:51Z</dcterms:created>
  <dcterms:modified xsi:type="dcterms:W3CDTF">2020-11-12T19:52:46Z</dcterms:modified>
</cp:coreProperties>
</file>