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2" r:id="rId27"/>
    <p:sldId id="283" r:id="rId28"/>
    <p:sldId id="284" r:id="rId29"/>
    <p:sldId id="285" r:id="rId30"/>
    <p:sldId id="286" r:id="rId31"/>
    <p:sldId id="301" r:id="rId32"/>
    <p:sldId id="302" r:id="rId33"/>
    <p:sldId id="303" r:id="rId34"/>
    <p:sldId id="304" r:id="rId35"/>
    <p:sldId id="305" r:id="rId36"/>
    <p:sldId id="30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0AE81564-56CB-41CB-8056-711D54DEA1D7}" type="datetimeFigureOut">
              <a:rPr lang="en-GB" smtClean="0"/>
              <a:t>22/11/2020</a:t>
            </a:fld>
            <a:endParaRPr lang="en-GB"/>
          </a:p>
        </p:txBody>
      </p:sp>
      <p:sp>
        <p:nvSpPr>
          <p:cNvPr id="5" name="Footer Placeholder 4"/>
          <p:cNvSpPr>
            <a:spLocks noGrp="1"/>
          </p:cNvSpPr>
          <p:nvPr>
            <p:ph type="ftr" sz="quarter" idx="11"/>
          </p:nvPr>
        </p:nvSpPr>
        <p:spPr>
          <a:xfrm>
            <a:off x="1876424" y="5410201"/>
            <a:ext cx="5124886" cy="365125"/>
          </a:xfrm>
        </p:spPr>
        <p:txBody>
          <a:bodyPr/>
          <a:lstStyle/>
          <a:p>
            <a:endParaRPr lang="en-GB"/>
          </a:p>
        </p:txBody>
      </p:sp>
      <p:sp>
        <p:nvSpPr>
          <p:cNvPr id="6" name="Slide Number Placeholder 5"/>
          <p:cNvSpPr>
            <a:spLocks noGrp="1"/>
          </p:cNvSpPr>
          <p:nvPr>
            <p:ph type="sldNum" sz="quarter" idx="12"/>
          </p:nvPr>
        </p:nvSpPr>
        <p:spPr>
          <a:xfrm>
            <a:off x="9896911" y="5410199"/>
            <a:ext cx="771089" cy="365125"/>
          </a:xfrm>
        </p:spPr>
        <p:txBody>
          <a:bodyPr/>
          <a:lstStyle/>
          <a:p>
            <a:fld id="{BD10C257-7CBB-49F2-BCD0-DE27B532E54B}" type="slidenum">
              <a:rPr lang="en-GB" smtClean="0"/>
              <a:t>‹#›</a:t>
            </a:fld>
            <a:endParaRPr lang="en-GB"/>
          </a:p>
        </p:txBody>
      </p:sp>
    </p:spTree>
    <p:extLst>
      <p:ext uri="{BB962C8B-B14F-4D97-AF65-F5344CB8AC3E}">
        <p14:creationId xmlns:p14="http://schemas.microsoft.com/office/powerpoint/2010/main" val="93317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E81564-56CB-41CB-8056-711D54DEA1D7}" type="datetimeFigureOut">
              <a:rPr lang="en-GB" smtClean="0"/>
              <a:t>22/11/2020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10C257-7CBB-49F2-BCD0-DE27B532E54B}" type="slidenum">
              <a:rPr lang="en-GB" smtClean="0"/>
              <a:t>‹#›</a:t>
            </a:fld>
            <a:endParaRPr lang="en-GB"/>
          </a:p>
        </p:txBody>
      </p:sp>
    </p:spTree>
    <p:extLst>
      <p:ext uri="{BB962C8B-B14F-4D97-AF65-F5344CB8AC3E}">
        <p14:creationId xmlns:p14="http://schemas.microsoft.com/office/powerpoint/2010/main" val="1113829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E81564-56CB-41CB-8056-711D54DEA1D7}" type="datetimeFigureOut">
              <a:rPr lang="en-GB" smtClean="0"/>
              <a:t>22/11/2020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10C257-7CBB-49F2-BCD0-DE27B532E54B}" type="slidenum">
              <a:rPr lang="en-GB" smtClean="0"/>
              <a:t>‹#›</a:t>
            </a:fld>
            <a:endParaRPr lang="en-GB"/>
          </a:p>
        </p:txBody>
      </p:sp>
    </p:spTree>
    <p:extLst>
      <p:ext uri="{BB962C8B-B14F-4D97-AF65-F5344CB8AC3E}">
        <p14:creationId xmlns:p14="http://schemas.microsoft.com/office/powerpoint/2010/main" val="1905530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E81564-56CB-41CB-8056-711D54DEA1D7}" type="datetimeFigureOut">
              <a:rPr lang="en-GB" smtClean="0"/>
              <a:t>22/11/2020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10C257-7CBB-49F2-BCD0-DE27B532E54B}" type="slidenum">
              <a:rPr lang="en-GB" smtClean="0"/>
              <a:t>‹#›</a:t>
            </a:fld>
            <a:endParaRPr lang="en-GB"/>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23540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E81564-56CB-41CB-8056-711D54DEA1D7}" type="datetimeFigureOut">
              <a:rPr lang="en-GB" smtClean="0"/>
              <a:t>22/11/2020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10C257-7CBB-49F2-BCD0-DE27B532E54B}" type="slidenum">
              <a:rPr lang="en-GB" smtClean="0"/>
              <a:t>‹#›</a:t>
            </a:fld>
            <a:endParaRPr lang="en-GB"/>
          </a:p>
        </p:txBody>
      </p:sp>
    </p:spTree>
    <p:extLst>
      <p:ext uri="{BB962C8B-B14F-4D97-AF65-F5344CB8AC3E}">
        <p14:creationId xmlns:p14="http://schemas.microsoft.com/office/powerpoint/2010/main" val="3849341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AE81564-56CB-41CB-8056-711D54DEA1D7}" type="datetimeFigureOut">
              <a:rPr lang="en-GB" smtClean="0"/>
              <a:t>22/11/2020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10C257-7CBB-49F2-BCD0-DE27B532E54B}" type="slidenum">
              <a:rPr lang="en-GB" smtClean="0"/>
              <a:t>‹#›</a:t>
            </a:fld>
            <a:endParaRPr lang="en-GB"/>
          </a:p>
        </p:txBody>
      </p:sp>
    </p:spTree>
    <p:extLst>
      <p:ext uri="{BB962C8B-B14F-4D97-AF65-F5344CB8AC3E}">
        <p14:creationId xmlns:p14="http://schemas.microsoft.com/office/powerpoint/2010/main" val="401713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AE81564-56CB-41CB-8056-711D54DEA1D7}" type="datetimeFigureOut">
              <a:rPr lang="en-GB" smtClean="0"/>
              <a:t>22/11/2020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10C257-7CBB-49F2-BCD0-DE27B532E54B}" type="slidenum">
              <a:rPr lang="en-GB" smtClean="0"/>
              <a:t>‹#›</a:t>
            </a:fld>
            <a:endParaRPr lang="en-GB"/>
          </a:p>
        </p:txBody>
      </p:sp>
    </p:spTree>
    <p:extLst>
      <p:ext uri="{BB962C8B-B14F-4D97-AF65-F5344CB8AC3E}">
        <p14:creationId xmlns:p14="http://schemas.microsoft.com/office/powerpoint/2010/main" val="424074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E81564-56CB-41CB-8056-711D54DEA1D7}" type="datetimeFigureOut">
              <a:rPr lang="en-GB" smtClean="0"/>
              <a:t>22/11/2020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10C257-7CBB-49F2-BCD0-DE27B532E54B}" type="slidenum">
              <a:rPr lang="en-GB" smtClean="0"/>
              <a:t>‹#›</a:t>
            </a:fld>
            <a:endParaRPr lang="en-GB"/>
          </a:p>
        </p:txBody>
      </p:sp>
    </p:spTree>
    <p:extLst>
      <p:ext uri="{BB962C8B-B14F-4D97-AF65-F5344CB8AC3E}">
        <p14:creationId xmlns:p14="http://schemas.microsoft.com/office/powerpoint/2010/main" val="3059103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E81564-56CB-41CB-8056-711D54DEA1D7}" type="datetimeFigureOut">
              <a:rPr lang="en-GB" smtClean="0"/>
              <a:t>22/11/2020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10C257-7CBB-49F2-BCD0-DE27B532E54B}" type="slidenum">
              <a:rPr lang="en-GB" smtClean="0"/>
              <a:t>‹#›</a:t>
            </a:fld>
            <a:endParaRPr lang="en-GB"/>
          </a:p>
        </p:txBody>
      </p:sp>
    </p:spTree>
    <p:extLst>
      <p:ext uri="{BB962C8B-B14F-4D97-AF65-F5344CB8AC3E}">
        <p14:creationId xmlns:p14="http://schemas.microsoft.com/office/powerpoint/2010/main" val="4042923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E81564-56CB-41CB-8056-711D54DEA1D7}" type="datetimeFigureOut">
              <a:rPr lang="en-GB" smtClean="0"/>
              <a:t>22/11/2020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10C257-7CBB-49F2-BCD0-DE27B532E54B}" type="slidenum">
              <a:rPr lang="en-GB" smtClean="0"/>
              <a:t>‹#›</a:t>
            </a:fld>
            <a:endParaRPr lang="en-GB"/>
          </a:p>
        </p:txBody>
      </p:sp>
    </p:spTree>
    <p:extLst>
      <p:ext uri="{BB962C8B-B14F-4D97-AF65-F5344CB8AC3E}">
        <p14:creationId xmlns:p14="http://schemas.microsoft.com/office/powerpoint/2010/main" val="1445028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E81564-56CB-41CB-8056-711D54DEA1D7}" type="datetimeFigureOut">
              <a:rPr lang="en-GB" smtClean="0"/>
              <a:t>22/11/2020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10C257-7CBB-49F2-BCD0-DE27B532E54B}" type="slidenum">
              <a:rPr lang="en-GB" smtClean="0"/>
              <a:t>‹#›</a:t>
            </a:fld>
            <a:endParaRPr lang="en-GB"/>
          </a:p>
        </p:txBody>
      </p:sp>
    </p:spTree>
    <p:extLst>
      <p:ext uri="{BB962C8B-B14F-4D97-AF65-F5344CB8AC3E}">
        <p14:creationId xmlns:p14="http://schemas.microsoft.com/office/powerpoint/2010/main" val="1271636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E81564-56CB-41CB-8056-711D54DEA1D7}" type="datetimeFigureOut">
              <a:rPr lang="en-GB" smtClean="0"/>
              <a:t>22/11/2020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10C257-7CBB-49F2-BCD0-DE27B532E54B}" type="slidenum">
              <a:rPr lang="en-GB" smtClean="0"/>
              <a:t>‹#›</a:t>
            </a:fld>
            <a:endParaRPr lang="en-GB"/>
          </a:p>
        </p:txBody>
      </p:sp>
    </p:spTree>
    <p:extLst>
      <p:ext uri="{BB962C8B-B14F-4D97-AF65-F5344CB8AC3E}">
        <p14:creationId xmlns:p14="http://schemas.microsoft.com/office/powerpoint/2010/main" val="3672509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E81564-56CB-41CB-8056-711D54DEA1D7}" type="datetimeFigureOut">
              <a:rPr lang="en-GB" smtClean="0"/>
              <a:t>22/11/2020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10C257-7CBB-49F2-BCD0-DE27B532E54B}" type="slidenum">
              <a:rPr lang="en-GB" smtClean="0"/>
              <a:t>‹#›</a:t>
            </a:fld>
            <a:endParaRPr lang="en-GB"/>
          </a:p>
        </p:txBody>
      </p:sp>
    </p:spTree>
    <p:extLst>
      <p:ext uri="{BB962C8B-B14F-4D97-AF65-F5344CB8AC3E}">
        <p14:creationId xmlns:p14="http://schemas.microsoft.com/office/powerpoint/2010/main" val="1970479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E81564-56CB-41CB-8056-711D54DEA1D7}" type="datetimeFigureOut">
              <a:rPr lang="en-GB" smtClean="0"/>
              <a:t>22/11/2020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10C257-7CBB-49F2-BCD0-DE27B532E54B}" type="slidenum">
              <a:rPr lang="en-GB" smtClean="0"/>
              <a:t>‹#›</a:t>
            </a:fld>
            <a:endParaRPr lang="en-GB"/>
          </a:p>
        </p:txBody>
      </p:sp>
    </p:spTree>
    <p:extLst>
      <p:ext uri="{BB962C8B-B14F-4D97-AF65-F5344CB8AC3E}">
        <p14:creationId xmlns:p14="http://schemas.microsoft.com/office/powerpoint/2010/main" val="1417268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E81564-56CB-41CB-8056-711D54DEA1D7}" type="datetimeFigureOut">
              <a:rPr lang="en-GB" smtClean="0"/>
              <a:t>22/11/2020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D10C257-7CBB-49F2-BCD0-DE27B532E54B}" type="slidenum">
              <a:rPr lang="en-GB" smtClean="0"/>
              <a:t>‹#›</a:t>
            </a:fld>
            <a:endParaRPr lang="en-GB"/>
          </a:p>
        </p:txBody>
      </p:sp>
    </p:spTree>
    <p:extLst>
      <p:ext uri="{BB962C8B-B14F-4D97-AF65-F5344CB8AC3E}">
        <p14:creationId xmlns:p14="http://schemas.microsoft.com/office/powerpoint/2010/main" val="1985018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E81564-56CB-41CB-8056-711D54DEA1D7}" type="datetimeFigureOut">
              <a:rPr lang="en-GB" smtClean="0"/>
              <a:t>22/11/2020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10C257-7CBB-49F2-BCD0-DE27B532E54B}" type="slidenum">
              <a:rPr lang="en-GB" smtClean="0"/>
              <a:t>‹#›</a:t>
            </a:fld>
            <a:endParaRPr lang="en-GB"/>
          </a:p>
        </p:txBody>
      </p:sp>
    </p:spTree>
    <p:extLst>
      <p:ext uri="{BB962C8B-B14F-4D97-AF65-F5344CB8AC3E}">
        <p14:creationId xmlns:p14="http://schemas.microsoft.com/office/powerpoint/2010/main" val="3806301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E81564-56CB-41CB-8056-711D54DEA1D7}" type="datetimeFigureOut">
              <a:rPr lang="en-GB" smtClean="0"/>
              <a:t>22/11/2020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10C257-7CBB-49F2-BCD0-DE27B532E54B}" type="slidenum">
              <a:rPr lang="en-GB" smtClean="0"/>
              <a:t>‹#›</a:t>
            </a:fld>
            <a:endParaRPr lang="en-GB"/>
          </a:p>
        </p:txBody>
      </p:sp>
    </p:spTree>
    <p:extLst>
      <p:ext uri="{BB962C8B-B14F-4D97-AF65-F5344CB8AC3E}">
        <p14:creationId xmlns:p14="http://schemas.microsoft.com/office/powerpoint/2010/main" val="1013638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AE81564-56CB-41CB-8056-711D54DEA1D7}" type="datetimeFigureOut">
              <a:rPr lang="en-GB" smtClean="0"/>
              <a:t>22/11/2020</a:t>
            </a:fld>
            <a:endParaRPr lang="en-GB"/>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D10C257-7CBB-49F2-BCD0-DE27B532E54B}" type="slidenum">
              <a:rPr lang="en-GB" smtClean="0"/>
              <a:t>‹#›</a:t>
            </a:fld>
            <a:endParaRPr lang="en-GB"/>
          </a:p>
        </p:txBody>
      </p:sp>
    </p:spTree>
    <p:extLst>
      <p:ext uri="{BB962C8B-B14F-4D97-AF65-F5344CB8AC3E}">
        <p14:creationId xmlns:p14="http://schemas.microsoft.com/office/powerpoint/2010/main" val="2646412244"/>
      </p:ext>
    </p:extLst>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B6F6F-B8F7-4253-9F7C-3EEB3BF81ED2}"/>
              </a:ext>
            </a:extLst>
          </p:cNvPr>
          <p:cNvSpPr>
            <a:spLocks noGrp="1"/>
          </p:cNvSpPr>
          <p:nvPr>
            <p:ph type="ctrTitle"/>
          </p:nvPr>
        </p:nvSpPr>
        <p:spPr/>
        <p:txBody>
          <a:bodyPr/>
          <a:lstStyle/>
          <a:p>
            <a:r>
              <a:rPr lang="it-IT"/>
              <a:t>Reabilitarea medicală a pacientului cu afecțiuni neurologice</a:t>
            </a:r>
            <a:endParaRPr lang="en-GB"/>
          </a:p>
        </p:txBody>
      </p:sp>
      <p:sp>
        <p:nvSpPr>
          <p:cNvPr id="3" name="Subtitle 2">
            <a:extLst>
              <a:ext uri="{FF2B5EF4-FFF2-40B4-BE49-F238E27FC236}">
                <a16:creationId xmlns:a16="http://schemas.microsoft.com/office/drawing/2014/main" id="{9C4E3EEF-E86D-4FC8-8E8A-64E7B35F1264}"/>
              </a:ext>
            </a:extLst>
          </p:cNvPr>
          <p:cNvSpPr>
            <a:spLocks noGrp="1"/>
          </p:cNvSpPr>
          <p:nvPr>
            <p:ph type="subTitle" idx="1"/>
          </p:nvPr>
        </p:nvSpPr>
        <p:spPr/>
        <p:txBody>
          <a:bodyPr/>
          <a:lstStyle/>
          <a:p>
            <a:r>
              <a:rPr lang="en-GB"/>
              <a:t>Curs 7</a:t>
            </a:r>
          </a:p>
        </p:txBody>
      </p:sp>
    </p:spTree>
    <p:extLst>
      <p:ext uri="{BB962C8B-B14F-4D97-AF65-F5344CB8AC3E}">
        <p14:creationId xmlns:p14="http://schemas.microsoft.com/office/powerpoint/2010/main" val="3499726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6480CEA7-51EE-4247-AAF1-273CDD0459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4175" y="358410"/>
            <a:ext cx="7560836" cy="6229001"/>
          </a:xfrm>
        </p:spPr>
      </p:pic>
    </p:spTree>
    <p:extLst>
      <p:ext uri="{BB962C8B-B14F-4D97-AF65-F5344CB8AC3E}">
        <p14:creationId xmlns:p14="http://schemas.microsoft.com/office/powerpoint/2010/main" val="1687777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2CD11D-3658-4B73-A616-C2BBD49F7846}"/>
              </a:ext>
            </a:extLst>
          </p:cNvPr>
          <p:cNvSpPr>
            <a:spLocks noGrp="1"/>
          </p:cNvSpPr>
          <p:nvPr>
            <p:ph idx="1"/>
          </p:nvPr>
        </p:nvSpPr>
        <p:spPr>
          <a:xfrm>
            <a:off x="1141412" y="1399592"/>
            <a:ext cx="9905999" cy="4690189"/>
          </a:xfrm>
        </p:spPr>
        <p:txBody>
          <a:bodyPr/>
          <a:lstStyle/>
          <a:p>
            <a:pPr algn="just"/>
            <a:r>
              <a:rPr lang="en-GB"/>
              <a:t>Se efectuează mobilizarea pasivă, cu blândețe dar cu insistență pentru a desfășura amplitudinea completă a mișcării în fiecare articulație concomitent cu stimularea senzorială în sensul creșterii răspunsurilor dorite și inhibării celor nedorite.</a:t>
            </a:r>
          </a:p>
          <a:p>
            <a:pPr algn="just"/>
            <a:r>
              <a:rPr lang="en-GB"/>
              <a:t>Se practică tapotamentul mușchilor asociat cu presiuni ușoare și compresiuni ușoare ale articulațiilor în alternanță rapidă. </a:t>
            </a:r>
          </a:p>
          <a:p>
            <a:pPr algn="just"/>
            <a:endParaRPr lang="en-GB"/>
          </a:p>
        </p:txBody>
      </p:sp>
    </p:spTree>
    <p:extLst>
      <p:ext uri="{BB962C8B-B14F-4D97-AF65-F5344CB8AC3E}">
        <p14:creationId xmlns:p14="http://schemas.microsoft.com/office/powerpoint/2010/main" val="3794254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BC8EF5-695C-4482-830A-CD7F066573C2}"/>
              </a:ext>
            </a:extLst>
          </p:cNvPr>
          <p:cNvSpPr>
            <a:spLocks noGrp="1"/>
          </p:cNvSpPr>
          <p:nvPr>
            <p:ph idx="1"/>
          </p:nvPr>
        </p:nvSpPr>
        <p:spPr>
          <a:xfrm>
            <a:off x="1141412" y="1194318"/>
            <a:ext cx="9905999" cy="4596883"/>
          </a:xfrm>
        </p:spPr>
        <p:txBody>
          <a:bodyPr>
            <a:normAutofit/>
          </a:bodyPr>
          <a:lstStyle/>
          <a:p>
            <a:pPr algn="just"/>
            <a:r>
              <a:rPr lang="en-GB" sz="2800"/>
              <a:t>Pentru a obține bilanțuri funcționale cât mai bune este necesar ca în cadrul kinetoterapiei pasive să ținem cont de câteva aspecte:</a:t>
            </a:r>
          </a:p>
          <a:p>
            <a:pPr lvl="1" algn="just">
              <a:buFont typeface="Wingdings" panose="05000000000000000000" pitchFamily="2" charset="2"/>
              <a:buChar char="Ø"/>
            </a:pPr>
            <a:r>
              <a:rPr lang="en-GB" sz="2400"/>
              <a:t> poziția bolnavului să fie cât mai relaxată posibil;</a:t>
            </a:r>
          </a:p>
          <a:p>
            <a:pPr lvl="1" algn="just">
              <a:buFont typeface="Wingdings" panose="05000000000000000000" pitchFamily="2" charset="2"/>
              <a:buChar char="Ø"/>
            </a:pPr>
            <a:r>
              <a:rPr lang="en-GB" sz="2400"/>
              <a:t> priza și contrapriza executată la nivelul segmentelor paralizate trebuie să asigure cea mai mare eficiență (priza se fixează întotdeauna distal, la nivelul extremității ce urmează a fi mobilizată);</a:t>
            </a:r>
          </a:p>
          <a:p>
            <a:pPr lvl="1" algn="just">
              <a:buFont typeface="Wingdings" panose="05000000000000000000" pitchFamily="2" charset="2"/>
              <a:buChar char="Ø"/>
            </a:pPr>
            <a:r>
              <a:rPr lang="en-GB" sz="2400"/>
              <a:t> se vor corecta tulburările trofice și circulatorii care ar putea avea impact negativ asupra mobilizării.</a:t>
            </a:r>
          </a:p>
        </p:txBody>
      </p:sp>
    </p:spTree>
    <p:extLst>
      <p:ext uri="{BB962C8B-B14F-4D97-AF65-F5344CB8AC3E}">
        <p14:creationId xmlns:p14="http://schemas.microsoft.com/office/powerpoint/2010/main" val="3066468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6ADE7B53-B2BF-468C-A10F-1F25434B4C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26163" y="-1"/>
            <a:ext cx="5165837" cy="3610947"/>
          </a:xfrm>
        </p:spPr>
      </p:pic>
      <p:pic>
        <p:nvPicPr>
          <p:cNvPr id="7" name="Picture 6" descr="Diagram&#10;&#10;Description automatically generated">
            <a:extLst>
              <a:ext uri="{FF2B5EF4-FFF2-40B4-BE49-F238E27FC236}">
                <a16:creationId xmlns:a16="http://schemas.microsoft.com/office/drawing/2014/main" id="{3208EB6B-EB13-4520-856C-58CABACBE6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016049" cy="5607697"/>
          </a:xfrm>
          <a:prstGeom prst="rect">
            <a:avLst/>
          </a:prstGeom>
        </p:spPr>
      </p:pic>
    </p:spTree>
    <p:extLst>
      <p:ext uri="{BB962C8B-B14F-4D97-AF65-F5344CB8AC3E}">
        <p14:creationId xmlns:p14="http://schemas.microsoft.com/office/powerpoint/2010/main" val="1243099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picture containing diagram&#10;&#10;Description automatically generated">
            <a:extLst>
              <a:ext uri="{FF2B5EF4-FFF2-40B4-BE49-F238E27FC236}">
                <a16:creationId xmlns:a16="http://schemas.microsoft.com/office/drawing/2014/main" id="{F6C962E6-0134-4ECB-904D-61836DF35C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7171" y="889732"/>
            <a:ext cx="8735082" cy="5078536"/>
          </a:xfrm>
          <a:prstGeom prst="rect">
            <a:avLst/>
          </a:prstGeom>
        </p:spPr>
      </p:pic>
    </p:spTree>
    <p:extLst>
      <p:ext uri="{BB962C8B-B14F-4D97-AF65-F5344CB8AC3E}">
        <p14:creationId xmlns:p14="http://schemas.microsoft.com/office/powerpoint/2010/main" val="1754142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52974D-2EE8-486E-8FFE-52DEA92F554A}"/>
              </a:ext>
            </a:extLst>
          </p:cNvPr>
          <p:cNvSpPr>
            <a:spLocks noGrp="1"/>
          </p:cNvSpPr>
          <p:nvPr>
            <p:ph idx="1"/>
          </p:nvPr>
        </p:nvSpPr>
        <p:spPr>
          <a:xfrm>
            <a:off x="1141412" y="550506"/>
            <a:ext cx="9905999" cy="5240695"/>
          </a:xfrm>
        </p:spPr>
        <p:txBody>
          <a:bodyPr>
            <a:normAutofit/>
          </a:bodyPr>
          <a:lstStyle/>
          <a:p>
            <a:pPr algn="just"/>
            <a:r>
              <a:rPr lang="en-GB"/>
              <a:t>Dacă starea generală o permite se aplică tehnica Kabat, diagonalele pentru membrul superior.</a:t>
            </a:r>
          </a:p>
          <a:p>
            <a:pPr algn="just"/>
            <a:r>
              <a:rPr lang="en-GB"/>
              <a:t>După instalarea spasticității atitudinea terapeutică se schimbă. Ca urmare a tracțiunii spastice exercitate de fasciculele superioare ale trapezului și sternocleidomastoidianului, capul se flectează pe partea afectată și se rotează de partea sănătoasă. Trunchiul este în inflexiune laterală de partea hemiplegică cu ridicarea și retropulsia bazinului, coborârea și retropulsia centurii scapulo-humerale (datorită tracțiunii exercitate de marele dorsal). Toată partea hemiplegică este rotată spre înapoi.</a:t>
            </a:r>
          </a:p>
        </p:txBody>
      </p:sp>
    </p:spTree>
    <p:extLst>
      <p:ext uri="{BB962C8B-B14F-4D97-AF65-F5344CB8AC3E}">
        <p14:creationId xmlns:p14="http://schemas.microsoft.com/office/powerpoint/2010/main" val="1939645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2B2549-131F-4D29-BED7-282FF200E2CB}"/>
              </a:ext>
            </a:extLst>
          </p:cNvPr>
          <p:cNvSpPr>
            <a:spLocks noGrp="1"/>
          </p:cNvSpPr>
          <p:nvPr>
            <p:ph idx="1"/>
          </p:nvPr>
        </p:nvSpPr>
        <p:spPr>
          <a:xfrm>
            <a:off x="1141412" y="737117"/>
            <a:ext cx="9905999" cy="5054083"/>
          </a:xfrm>
        </p:spPr>
        <p:txBody>
          <a:bodyPr>
            <a:normAutofit/>
          </a:bodyPr>
          <a:lstStyle/>
          <a:p>
            <a:pPr algn="just"/>
            <a:r>
              <a:rPr lang="en-GB"/>
              <a:t>În cazurile mai ușoare, cu spasticitate mai redusă se poate încerca recuperarea articulației umărului prin diagonalele I și II Kabat. Pentru recuperarea cotului care are tendința de a se fixa în flexie și pronație (spastică) se recomandă exerciții active cu mâna la verticală și capul rotat de partea leziunii (când este posibil).</a:t>
            </a:r>
          </a:p>
          <a:p>
            <a:pPr algn="just"/>
            <a:r>
              <a:rPr lang="en-GB"/>
              <a:t>Daca spasticitatea este mare, cu deficit sever al extensorilor se folosește reflexul extensor cvadruped BRAIN, așezând bolnavul în poziție de anteflexie a trunchiului ca și când ar dori să ia poziția cvadrupedie. Se obține în felul acesta extensia activă a membrului superior hemiplegic.</a:t>
            </a:r>
          </a:p>
        </p:txBody>
      </p:sp>
    </p:spTree>
    <p:extLst>
      <p:ext uri="{BB962C8B-B14F-4D97-AF65-F5344CB8AC3E}">
        <p14:creationId xmlns:p14="http://schemas.microsoft.com/office/powerpoint/2010/main" val="3098384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diagram&#10;&#10;Description automatically generated">
            <a:extLst>
              <a:ext uri="{FF2B5EF4-FFF2-40B4-BE49-F238E27FC236}">
                <a16:creationId xmlns:a16="http://schemas.microsoft.com/office/drawing/2014/main" id="{9965D554-F1AB-45FB-AC46-AB0F5E3B3A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43396" y="1469130"/>
            <a:ext cx="5548604" cy="5323556"/>
          </a:xfrm>
        </p:spPr>
      </p:pic>
      <p:pic>
        <p:nvPicPr>
          <p:cNvPr id="7" name="Picture 6" descr="A close up of a map&#10;&#10;Description automatically generated">
            <a:extLst>
              <a:ext uri="{FF2B5EF4-FFF2-40B4-BE49-F238E27FC236}">
                <a16:creationId xmlns:a16="http://schemas.microsoft.com/office/drawing/2014/main" id="{20409136-A24D-49AF-8343-86FB6655F5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102380" cy="3573624"/>
          </a:xfrm>
          <a:prstGeom prst="rect">
            <a:avLst/>
          </a:prstGeom>
        </p:spPr>
      </p:pic>
    </p:spTree>
    <p:extLst>
      <p:ext uri="{BB962C8B-B14F-4D97-AF65-F5344CB8AC3E}">
        <p14:creationId xmlns:p14="http://schemas.microsoft.com/office/powerpoint/2010/main" val="2979861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6D9DA0-797A-496A-94A7-567564796D40}"/>
              </a:ext>
            </a:extLst>
          </p:cNvPr>
          <p:cNvSpPr>
            <a:spLocks noGrp="1"/>
          </p:cNvSpPr>
          <p:nvPr>
            <p:ph idx="1"/>
          </p:nvPr>
        </p:nvSpPr>
        <p:spPr>
          <a:xfrm>
            <a:off x="1141412" y="363894"/>
            <a:ext cx="9905999" cy="5427307"/>
          </a:xfrm>
        </p:spPr>
        <p:txBody>
          <a:bodyPr/>
          <a:lstStyle/>
          <a:p>
            <a:pPr algn="just"/>
            <a:r>
              <a:rPr lang="en-GB"/>
              <a:t>Recuperarea pumnului și a mâinii hemiplegice este cea mai dificilă etapă în reabilitarea funcțională a acestor bolnavi, deoarece hemiplegia nu antrenează numai un singur deficit motor, ci o tulburare complexă a comenzii voluntare pe musculatura intrinsecă a mâinii;</a:t>
            </a:r>
          </a:p>
          <a:p>
            <a:pPr algn="just"/>
            <a:r>
              <a:rPr lang="en-GB"/>
              <a:t>Spasticitatea asociată cu deficitul motor determină un grav dezechilibru funcțional al mâinii hemiplegice cu antrenarea flexiei pumnului și a degetelor, flexiei și adducției policelui;</a:t>
            </a:r>
          </a:p>
          <a:p>
            <a:pPr algn="just"/>
            <a:r>
              <a:rPr lang="en-GB"/>
              <a:t>Această postură va duce în timp la leziuni articulare dureroase care agravează spasticitatea ajungându-se la retracții musculare și tendinoase.</a:t>
            </a:r>
          </a:p>
        </p:txBody>
      </p:sp>
    </p:spTree>
    <p:extLst>
      <p:ext uri="{BB962C8B-B14F-4D97-AF65-F5344CB8AC3E}">
        <p14:creationId xmlns:p14="http://schemas.microsoft.com/office/powerpoint/2010/main" val="1583003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B4A853-95F0-4B66-BF80-65C7342EA01B}"/>
              </a:ext>
            </a:extLst>
          </p:cNvPr>
          <p:cNvSpPr>
            <a:spLocks noGrp="1"/>
          </p:cNvSpPr>
          <p:nvPr>
            <p:ph idx="1"/>
          </p:nvPr>
        </p:nvSpPr>
        <p:spPr>
          <a:xfrm>
            <a:off x="1141412" y="513184"/>
            <a:ext cx="9905999" cy="5747657"/>
          </a:xfrm>
        </p:spPr>
        <p:txBody>
          <a:bodyPr/>
          <a:lstStyle/>
          <a:p>
            <a:pPr algn="just"/>
            <a:r>
              <a:rPr lang="en-GB"/>
              <a:t>Pentru articulația pumnului se poate utiliza o atelă din material plastic care să asigure extensia ușoară a mâinii și abducția policelui (care totdeauna tinde să se blocheze în flexie palmară);</a:t>
            </a:r>
          </a:p>
          <a:p>
            <a:pPr algn="just"/>
            <a:r>
              <a:rPr lang="en-GB"/>
              <a:t>Tot pentru prevenirea flexiei palmare a policelui se poate folosi un cilindru din lemn sau din material plastic cu diametru de 5-6 cm pe care bolnavul îl ține în mână mai multe ore pe zi.</a:t>
            </a:r>
          </a:p>
          <a:p>
            <a:pPr algn="just"/>
            <a:r>
              <a:rPr lang="en-GB"/>
              <a:t>Pentru prevenirea blocării în semiflexie a articulațiilor interfalangiene se utilizează orteze drepte, diferențiate pentru fiecare deget în parte.</a:t>
            </a:r>
          </a:p>
          <a:p>
            <a:pPr algn="just"/>
            <a:r>
              <a:rPr lang="en-GB"/>
              <a:t>Extensia simultană a degetelor și pumnului rămâne totdeauna dificilă datorită deficitului mușchilor extensori, spasticității flexorilor și paraliziei intrinsecilor.</a:t>
            </a:r>
          </a:p>
          <a:p>
            <a:pPr algn="just"/>
            <a:endParaRPr lang="en-GB"/>
          </a:p>
        </p:txBody>
      </p:sp>
    </p:spTree>
    <p:extLst>
      <p:ext uri="{BB962C8B-B14F-4D97-AF65-F5344CB8AC3E}">
        <p14:creationId xmlns:p14="http://schemas.microsoft.com/office/powerpoint/2010/main" val="3856333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945FE-51A1-4371-90B9-C734068CD477}"/>
              </a:ext>
            </a:extLst>
          </p:cNvPr>
          <p:cNvSpPr>
            <a:spLocks noGrp="1"/>
          </p:cNvSpPr>
          <p:nvPr>
            <p:ph type="title"/>
          </p:nvPr>
        </p:nvSpPr>
        <p:spPr/>
        <p:txBody>
          <a:bodyPr/>
          <a:lstStyle/>
          <a:p>
            <a:pPr algn="just"/>
            <a:r>
              <a:rPr lang="en-GB"/>
              <a:t>Particularități ale recuperării medicale în raport de tipul leziunii </a:t>
            </a:r>
          </a:p>
        </p:txBody>
      </p:sp>
      <p:sp>
        <p:nvSpPr>
          <p:cNvPr id="3" name="Content Placeholder 2">
            <a:extLst>
              <a:ext uri="{FF2B5EF4-FFF2-40B4-BE49-F238E27FC236}">
                <a16:creationId xmlns:a16="http://schemas.microsoft.com/office/drawing/2014/main" id="{96278968-F5B0-4942-84E1-6272E91CDBF7}"/>
              </a:ext>
            </a:extLst>
          </p:cNvPr>
          <p:cNvSpPr>
            <a:spLocks noGrp="1"/>
          </p:cNvSpPr>
          <p:nvPr>
            <p:ph idx="1"/>
          </p:nvPr>
        </p:nvSpPr>
        <p:spPr/>
        <p:txBody>
          <a:bodyPr>
            <a:normAutofit/>
          </a:bodyPr>
          <a:lstStyle/>
          <a:p>
            <a:pPr algn="just"/>
            <a:r>
              <a:rPr lang="en-GB"/>
              <a:t>Hemiplegia definește o perturbare motorie secundară unei leziuni unilaterale a căii piramidale la nivelul neuronului motor central, care produce tulburări contralaterale când leziunea este situată deasupra decusației bulbare și homolaterale când leziunea este sub acest nivel.</a:t>
            </a:r>
          </a:p>
        </p:txBody>
      </p:sp>
    </p:spTree>
    <p:extLst>
      <p:ext uri="{BB962C8B-B14F-4D97-AF65-F5344CB8AC3E}">
        <p14:creationId xmlns:p14="http://schemas.microsoft.com/office/powerpoint/2010/main" val="139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CA9AB9-6256-42C6-B1BE-B7A2142474A1}"/>
              </a:ext>
            </a:extLst>
          </p:cNvPr>
          <p:cNvSpPr>
            <a:spLocks noGrp="1"/>
          </p:cNvSpPr>
          <p:nvPr>
            <p:ph idx="1"/>
          </p:nvPr>
        </p:nvSpPr>
        <p:spPr>
          <a:xfrm>
            <a:off x="1141412" y="923731"/>
            <a:ext cx="9905999" cy="4867470"/>
          </a:xfrm>
        </p:spPr>
        <p:txBody>
          <a:bodyPr>
            <a:normAutofit/>
          </a:bodyPr>
          <a:lstStyle/>
          <a:p>
            <a:pPr algn="just"/>
            <a:r>
              <a:rPr lang="en-GB" sz="2800"/>
              <a:t>Kinetoterapia vizează întâi recuperarea flexorilor și extensorilor degetelor. Sunt recomandate următoarele exerciții: </a:t>
            </a:r>
          </a:p>
          <a:p>
            <a:pPr lvl="1" algn="just">
              <a:buFont typeface="Wingdings" panose="05000000000000000000" pitchFamily="2" charset="2"/>
              <a:buChar char="Ø"/>
            </a:pPr>
            <a:r>
              <a:rPr lang="en-GB" sz="2400"/>
              <a:t> extensia simultană a pumnului și degetelor pentru a realiza prehensiunea corectă; </a:t>
            </a:r>
          </a:p>
          <a:p>
            <a:pPr lvl="1" algn="just">
              <a:buFont typeface="Wingdings" panose="05000000000000000000" pitchFamily="2" charset="2"/>
              <a:buChar char="Ø"/>
            </a:pPr>
            <a:r>
              <a:rPr lang="en-GB" sz="2400"/>
              <a:t> exerciții de înclinare radială a pumnului cu extensia și abducția policelui; </a:t>
            </a:r>
          </a:p>
          <a:p>
            <a:pPr lvl="1" algn="just">
              <a:buFont typeface="Wingdings" panose="05000000000000000000" pitchFamily="2" charset="2"/>
              <a:buChar char="Ø"/>
            </a:pPr>
            <a:r>
              <a:rPr lang="en-GB" sz="2400"/>
              <a:t> exerciții de înclinare cubitală a pumnului cu abducția degetului V; </a:t>
            </a:r>
          </a:p>
          <a:p>
            <a:pPr lvl="1" algn="just">
              <a:buFont typeface="Wingdings" panose="05000000000000000000" pitchFamily="2" charset="2"/>
              <a:buChar char="Ø"/>
            </a:pPr>
            <a:r>
              <a:rPr lang="en-GB" sz="2400"/>
              <a:t> exerciții de prono-supinație a pumnului cu flexia și extensia cotului; </a:t>
            </a:r>
          </a:p>
          <a:p>
            <a:pPr lvl="1" algn="just">
              <a:buFont typeface="Wingdings" panose="05000000000000000000" pitchFamily="2" charset="2"/>
              <a:buChar char="Ø"/>
            </a:pPr>
            <a:r>
              <a:rPr lang="en-GB" sz="2400"/>
              <a:t> exerciții Kabat cu diagonale pentru membrele superioare. </a:t>
            </a:r>
          </a:p>
        </p:txBody>
      </p:sp>
    </p:spTree>
    <p:extLst>
      <p:ext uri="{BB962C8B-B14F-4D97-AF65-F5344CB8AC3E}">
        <p14:creationId xmlns:p14="http://schemas.microsoft.com/office/powerpoint/2010/main" val="4283651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B97F17A0-D383-40F7-83B4-1BC93EC9C3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9101" y="230552"/>
            <a:ext cx="6807536" cy="6396896"/>
          </a:xfrm>
        </p:spPr>
      </p:pic>
    </p:spTree>
    <p:extLst>
      <p:ext uri="{BB962C8B-B14F-4D97-AF65-F5344CB8AC3E}">
        <p14:creationId xmlns:p14="http://schemas.microsoft.com/office/powerpoint/2010/main" val="137430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B06BE-C95D-4C13-B476-9D0CF1587AE5}"/>
              </a:ext>
            </a:extLst>
          </p:cNvPr>
          <p:cNvSpPr>
            <a:spLocks noGrp="1"/>
          </p:cNvSpPr>
          <p:nvPr>
            <p:ph type="title"/>
          </p:nvPr>
        </p:nvSpPr>
        <p:spPr/>
        <p:txBody>
          <a:bodyPr/>
          <a:lstStyle/>
          <a:p>
            <a:pPr algn="just"/>
            <a:r>
              <a:rPr lang="en-GB"/>
              <a:t>Recuperarea funcțională a membrului inferior hemiplegic </a:t>
            </a:r>
          </a:p>
        </p:txBody>
      </p:sp>
      <p:sp>
        <p:nvSpPr>
          <p:cNvPr id="3" name="Content Placeholder 2">
            <a:extLst>
              <a:ext uri="{FF2B5EF4-FFF2-40B4-BE49-F238E27FC236}">
                <a16:creationId xmlns:a16="http://schemas.microsoft.com/office/drawing/2014/main" id="{6332145C-0B72-4B61-B62E-CE246CD89AE7}"/>
              </a:ext>
            </a:extLst>
          </p:cNvPr>
          <p:cNvSpPr>
            <a:spLocks noGrp="1"/>
          </p:cNvSpPr>
          <p:nvPr>
            <p:ph idx="1"/>
          </p:nvPr>
        </p:nvSpPr>
        <p:spPr/>
        <p:txBody>
          <a:bodyPr/>
          <a:lstStyle/>
          <a:p>
            <a:pPr algn="just"/>
            <a:r>
              <a:rPr lang="en-GB"/>
              <a:t>Membrul inferior la bolnavul hemiplegic are tendința de rotație externă la care se adaugă deviația genunchiului în hiperextensie iar a piciorului în varus-equin.</a:t>
            </a:r>
          </a:p>
          <a:p>
            <a:pPr algn="just"/>
            <a:r>
              <a:rPr lang="en-GB"/>
              <a:t>Pentru combaterea acestor poziții vicioase se pot utiliza gutiere posterioare menținute 2-4 ore, cu pauze de 1-2 ore, în care sunt alternate pozițiile de decubit pentru evitarea escarelor</a:t>
            </a:r>
          </a:p>
        </p:txBody>
      </p:sp>
    </p:spTree>
    <p:extLst>
      <p:ext uri="{BB962C8B-B14F-4D97-AF65-F5344CB8AC3E}">
        <p14:creationId xmlns:p14="http://schemas.microsoft.com/office/powerpoint/2010/main" val="501962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A59F89-974C-4E37-8CDF-6529357E7DF8}"/>
              </a:ext>
            </a:extLst>
          </p:cNvPr>
          <p:cNvSpPr>
            <a:spLocks noGrp="1"/>
          </p:cNvSpPr>
          <p:nvPr>
            <p:ph idx="1"/>
          </p:nvPr>
        </p:nvSpPr>
        <p:spPr>
          <a:xfrm>
            <a:off x="1141412" y="858416"/>
            <a:ext cx="9905999" cy="4932785"/>
          </a:xfrm>
        </p:spPr>
        <p:txBody>
          <a:bodyPr>
            <a:normAutofit/>
          </a:bodyPr>
          <a:lstStyle/>
          <a:p>
            <a:pPr algn="just"/>
            <a:r>
              <a:rPr lang="en-GB"/>
              <a:t>Pe timpul nopții se recomandă alternarea decubitului dorsal cu decubitul lateral de partea sănătoasă, având membrele plegice așezate pe o pernă, cu brațul in anteducție, antebrațul flectat la 45°, palma in pronație, policele în abducție; membrul inferior va fi poziționat in triplă flexie, la jumătatea segmentului de contracție.</a:t>
            </a:r>
          </a:p>
          <a:p>
            <a:pPr algn="just"/>
            <a:r>
              <a:rPr lang="en-GB"/>
              <a:t>Deficitul muscular apare de cele mai multe ori la psoas, abductorii și rotatorii interni ai șoldului, flexorii genunchiului și dorsiflexorii piciorului. Mușchii ischiogambieri sunt mai puțini afectați.</a:t>
            </a:r>
          </a:p>
        </p:txBody>
      </p:sp>
    </p:spTree>
    <p:extLst>
      <p:ext uri="{BB962C8B-B14F-4D97-AF65-F5344CB8AC3E}">
        <p14:creationId xmlns:p14="http://schemas.microsoft.com/office/powerpoint/2010/main" val="3293371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E4CE33-3C44-4666-8F27-E36E391BD519}"/>
              </a:ext>
            </a:extLst>
          </p:cNvPr>
          <p:cNvSpPr>
            <a:spLocks noGrp="1"/>
          </p:cNvSpPr>
          <p:nvPr>
            <p:ph idx="1"/>
          </p:nvPr>
        </p:nvSpPr>
        <p:spPr>
          <a:xfrm>
            <a:off x="1143000" y="923730"/>
            <a:ext cx="9905999" cy="4699519"/>
          </a:xfrm>
        </p:spPr>
        <p:txBody>
          <a:bodyPr>
            <a:normAutofit/>
          </a:bodyPr>
          <a:lstStyle/>
          <a:p>
            <a:pPr algn="just"/>
            <a:r>
              <a:rPr lang="en-GB"/>
              <a:t>Spasticitatea debutează de obicei la adductorii coapsei și cvadriceps și este precedată de exagerarea ROT. </a:t>
            </a:r>
          </a:p>
          <a:p>
            <a:pPr algn="just"/>
            <a:r>
              <a:rPr lang="en-GB"/>
              <a:t>Odată cu posibilitatea bolnavului hemiplegic de a se menține în poziția șezând apare riscul fixării în flexum a coapsei și genunchiului, fapt ce are consecințe cu totul negative la reluarea mersului. </a:t>
            </a:r>
          </a:p>
          <a:p>
            <a:pPr algn="just"/>
            <a:r>
              <a:rPr lang="en-GB"/>
              <a:t>În consecință, mobilizările pasive ale membrului inferior plegic vizează combaterea redorilor articulare și a contracturii musculare la nivelul adductorilor coapsei și a tricepsului sural.</a:t>
            </a:r>
          </a:p>
        </p:txBody>
      </p:sp>
    </p:spTree>
    <p:extLst>
      <p:ext uri="{BB962C8B-B14F-4D97-AF65-F5344CB8AC3E}">
        <p14:creationId xmlns:p14="http://schemas.microsoft.com/office/powerpoint/2010/main" val="916306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9F9AC3-6EF3-48D4-AD7B-40F0981A8410}"/>
              </a:ext>
            </a:extLst>
          </p:cNvPr>
          <p:cNvSpPr>
            <a:spLocks noGrp="1"/>
          </p:cNvSpPr>
          <p:nvPr>
            <p:ph idx="1"/>
          </p:nvPr>
        </p:nvSpPr>
        <p:spPr>
          <a:xfrm>
            <a:off x="925102" y="731763"/>
            <a:ext cx="9905999" cy="3541714"/>
          </a:xfrm>
        </p:spPr>
        <p:txBody>
          <a:bodyPr/>
          <a:lstStyle/>
          <a:p>
            <a:pPr algn="just"/>
            <a:r>
              <a:rPr lang="pt-BR"/>
              <a:t>Se recomandă următoarele tipuri de exerciții:</a:t>
            </a:r>
          </a:p>
          <a:p>
            <a:pPr lvl="1" algn="just">
              <a:buFont typeface="Wingdings" panose="05000000000000000000" pitchFamily="2" charset="2"/>
              <a:buChar char="Ø"/>
            </a:pPr>
            <a:r>
              <a:rPr lang="en-GB"/>
              <a:t> pentru adductorii coapsei - din poziția de decubit dorsal se execută mișcări ritmice de abducție a membrului inferior aflat în extensie sau de circumducție a coapsei cu genunchiul flectat;</a:t>
            </a:r>
          </a:p>
          <a:p>
            <a:pPr lvl="1" algn="just">
              <a:buFont typeface="Wingdings" panose="05000000000000000000" pitchFamily="2" charset="2"/>
              <a:buChar char="Ø"/>
            </a:pPr>
            <a:endParaRPr lang="en-GB"/>
          </a:p>
        </p:txBody>
      </p:sp>
      <p:pic>
        <p:nvPicPr>
          <p:cNvPr id="4" name="Content Placeholder 4" descr="Diagram&#10;&#10;Description automatically generated">
            <a:extLst>
              <a:ext uri="{FF2B5EF4-FFF2-40B4-BE49-F238E27FC236}">
                <a16:creationId xmlns:a16="http://schemas.microsoft.com/office/drawing/2014/main" id="{4CFB720A-1AAE-414E-A64F-C636661317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0086" y="2519958"/>
            <a:ext cx="7297372" cy="3507037"/>
          </a:xfrm>
          <a:prstGeom prst="rect">
            <a:avLst/>
          </a:prstGeom>
        </p:spPr>
      </p:pic>
    </p:spTree>
    <p:extLst>
      <p:ext uri="{BB962C8B-B14F-4D97-AF65-F5344CB8AC3E}">
        <p14:creationId xmlns:p14="http://schemas.microsoft.com/office/powerpoint/2010/main" val="2036955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52E7F2-4C1E-44A9-8890-00B827F1E541}"/>
              </a:ext>
            </a:extLst>
          </p:cNvPr>
          <p:cNvSpPr>
            <a:spLocks noGrp="1"/>
          </p:cNvSpPr>
          <p:nvPr>
            <p:ph idx="1"/>
          </p:nvPr>
        </p:nvSpPr>
        <p:spPr>
          <a:xfrm>
            <a:off x="1143000" y="528841"/>
            <a:ext cx="9905999" cy="3541714"/>
          </a:xfrm>
        </p:spPr>
        <p:txBody>
          <a:bodyPr/>
          <a:lstStyle/>
          <a:p>
            <a:pPr lvl="1" algn="just">
              <a:buFont typeface="Wingdings" panose="05000000000000000000" pitchFamily="2" charset="2"/>
              <a:buChar char="Ø"/>
            </a:pPr>
            <a:r>
              <a:rPr lang="en-GB"/>
              <a:t> pentru tricepsul sural - se pot efectua exerciții din decubit dorsal sau din decubit ventral, cu genunchiul în flexie la 90°. Tot din decubit ventral se execută și mișcări de rotație din articulația coxofemurală</a:t>
            </a:r>
          </a:p>
        </p:txBody>
      </p:sp>
      <p:pic>
        <p:nvPicPr>
          <p:cNvPr id="5" name="Picture 4" descr="A picture containing text, drawing&#10;&#10;Description automatically generated">
            <a:extLst>
              <a:ext uri="{FF2B5EF4-FFF2-40B4-BE49-F238E27FC236}">
                <a16:creationId xmlns:a16="http://schemas.microsoft.com/office/drawing/2014/main" id="{21E2B801-6116-4DEF-8FD8-79BC061788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5716" y="1684661"/>
            <a:ext cx="7610167" cy="5076545"/>
          </a:xfrm>
          <a:prstGeom prst="rect">
            <a:avLst/>
          </a:prstGeom>
        </p:spPr>
      </p:pic>
    </p:spTree>
    <p:extLst>
      <p:ext uri="{BB962C8B-B14F-4D97-AF65-F5344CB8AC3E}">
        <p14:creationId xmlns:p14="http://schemas.microsoft.com/office/powerpoint/2010/main" val="1679389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E1E7F4-27CF-4EDC-8C7D-4C39824C55B4}"/>
              </a:ext>
            </a:extLst>
          </p:cNvPr>
          <p:cNvSpPr>
            <a:spLocks noGrp="1"/>
          </p:cNvSpPr>
          <p:nvPr>
            <p:ph idx="1"/>
          </p:nvPr>
        </p:nvSpPr>
        <p:spPr>
          <a:xfrm>
            <a:off x="1143000" y="158620"/>
            <a:ext cx="9905999" cy="6410131"/>
          </a:xfrm>
        </p:spPr>
        <p:txBody>
          <a:bodyPr>
            <a:normAutofit/>
          </a:bodyPr>
          <a:lstStyle/>
          <a:p>
            <a:pPr algn="just"/>
            <a:r>
              <a:rPr lang="en-GB"/>
              <a:t>Pe măsură ce bolnavul evoluează favorabil se poate trece, în prezența kinetoterapeutului, la exerciții pasive și apoi activ pasive și active mai complexe cu rolul nu numai de a combate spasticitatea și pozițiile vicioase, dar și pentru a tonifia musculatura și a menține mobilitatea articulară:</a:t>
            </a:r>
          </a:p>
          <a:p>
            <a:pPr lvl="1" algn="just">
              <a:buFont typeface="Wingdings" panose="05000000000000000000" pitchFamily="2" charset="2"/>
              <a:buChar char="v"/>
            </a:pPr>
            <a:r>
              <a:rPr lang="en-GB"/>
              <a:t>Din poziția de decubit dorsal, kinetoterapeutul va efectua mobilizarea pasivă a membrului inferior plegic în toate axele și planurile sale funcționale de mișcare:</a:t>
            </a:r>
          </a:p>
          <a:p>
            <a:pPr lvl="2" algn="just">
              <a:buFont typeface="Wingdings" panose="05000000000000000000" pitchFamily="2" charset="2"/>
              <a:buChar char="Ø"/>
            </a:pPr>
            <a:r>
              <a:rPr lang="en-GB"/>
              <a:t>ridicare și coborâre cu genunchiul întins; </a:t>
            </a:r>
          </a:p>
          <a:p>
            <a:pPr lvl="2" algn="just">
              <a:buFont typeface="Wingdings" panose="05000000000000000000" pitchFamily="2" charset="2"/>
              <a:buChar char="Ø"/>
            </a:pPr>
            <a:r>
              <a:rPr lang="en-GB"/>
              <a:t> ridicare cu flexia genunchiului; </a:t>
            </a:r>
          </a:p>
          <a:p>
            <a:pPr lvl="2" algn="just">
              <a:buFont typeface="Wingdings" panose="05000000000000000000" pitchFamily="2" charset="2"/>
              <a:buChar char="Ø"/>
            </a:pPr>
            <a:r>
              <a:rPr lang="en-GB"/>
              <a:t> balans lateral al genunchiului în ambele sensuri, din poziția de flexie;</a:t>
            </a:r>
          </a:p>
          <a:p>
            <a:pPr lvl="2" algn="just">
              <a:buFont typeface="Wingdings" panose="05000000000000000000" pitchFamily="2" charset="2"/>
              <a:buChar char="Ø"/>
            </a:pPr>
            <a:r>
              <a:rPr lang="en-GB"/>
              <a:t>flexia și extensia genunchiului la nivelul patului cu și fără rezistență; </a:t>
            </a:r>
          </a:p>
          <a:p>
            <a:pPr lvl="2" algn="just">
              <a:buFont typeface="Wingdings" panose="05000000000000000000" pitchFamily="2" charset="2"/>
              <a:buChar char="Ø"/>
            </a:pPr>
            <a:r>
              <a:rPr lang="en-GB"/>
              <a:t>ridicarea bazinului față de planul patului; </a:t>
            </a:r>
          </a:p>
          <a:p>
            <a:pPr lvl="2" algn="just">
              <a:buFont typeface="Wingdings" panose="05000000000000000000" pitchFamily="2" charset="2"/>
              <a:buChar char="Ø"/>
            </a:pPr>
            <a:r>
              <a:rPr lang="en-GB"/>
              <a:t> din decubit lateral pe partea sănătoasă se execută abducția membrului inferior cu genunchiul în extensie; </a:t>
            </a:r>
          </a:p>
          <a:p>
            <a:pPr lvl="2" algn="just">
              <a:buFont typeface="Wingdings" panose="05000000000000000000" pitchFamily="2" charset="2"/>
              <a:buChar char="Ø"/>
            </a:pPr>
            <a:r>
              <a:rPr lang="en-GB"/>
              <a:t> flexia și extensia coapsei; </a:t>
            </a:r>
          </a:p>
          <a:p>
            <a:pPr lvl="2" algn="just">
              <a:buFont typeface="Wingdings" panose="05000000000000000000" pitchFamily="2" charset="2"/>
              <a:buChar char="Ø"/>
            </a:pPr>
            <a:r>
              <a:rPr lang="en-GB"/>
              <a:t> flexia și extensia gambei cu coapsa în extensie;</a:t>
            </a:r>
          </a:p>
          <a:p>
            <a:pPr algn="just"/>
            <a:endParaRPr lang="en-GB"/>
          </a:p>
        </p:txBody>
      </p:sp>
    </p:spTree>
    <p:extLst>
      <p:ext uri="{BB962C8B-B14F-4D97-AF65-F5344CB8AC3E}">
        <p14:creationId xmlns:p14="http://schemas.microsoft.com/office/powerpoint/2010/main" val="1607554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36DBC1A4-A4E9-4B82-9CC3-14C65ECCF4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9306" y="0"/>
            <a:ext cx="6979297" cy="6643558"/>
          </a:xfrm>
        </p:spPr>
      </p:pic>
    </p:spTree>
    <p:extLst>
      <p:ext uri="{BB962C8B-B14F-4D97-AF65-F5344CB8AC3E}">
        <p14:creationId xmlns:p14="http://schemas.microsoft.com/office/powerpoint/2010/main" val="1697056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675CE391-E954-42B9-BCF3-1165AD527F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3429000"/>
            <a:ext cx="6096000" cy="3429001"/>
          </a:xfrm>
        </p:spPr>
      </p:pic>
      <p:pic>
        <p:nvPicPr>
          <p:cNvPr id="7" name="Picture 6" descr="Diagram&#10;&#10;Description automatically generated">
            <a:extLst>
              <a:ext uri="{FF2B5EF4-FFF2-40B4-BE49-F238E27FC236}">
                <a16:creationId xmlns:a16="http://schemas.microsoft.com/office/drawing/2014/main" id="{11748AFF-F021-4D30-9318-2EDE3B13BB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6097997" cy="3218755"/>
          </a:xfrm>
          <a:prstGeom prst="rect">
            <a:avLst/>
          </a:prstGeom>
        </p:spPr>
      </p:pic>
    </p:spTree>
    <p:extLst>
      <p:ext uri="{BB962C8B-B14F-4D97-AF65-F5344CB8AC3E}">
        <p14:creationId xmlns:p14="http://schemas.microsoft.com/office/powerpoint/2010/main" val="98417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029C29-1A34-4A0F-9DB3-93BDE6048BAA}"/>
              </a:ext>
            </a:extLst>
          </p:cNvPr>
          <p:cNvSpPr>
            <a:spLocks noGrp="1"/>
          </p:cNvSpPr>
          <p:nvPr>
            <p:ph idx="1"/>
          </p:nvPr>
        </p:nvSpPr>
        <p:spPr>
          <a:xfrm>
            <a:off x="1143000" y="709935"/>
            <a:ext cx="9905999" cy="5103035"/>
          </a:xfrm>
        </p:spPr>
        <p:txBody>
          <a:bodyPr>
            <a:normAutofit fontScale="85000" lnSpcReduction="20000"/>
          </a:bodyPr>
          <a:lstStyle/>
          <a:p>
            <a:r>
              <a:rPr lang="en-GB" sz="2800"/>
              <a:t>Clasificarea topografică a hemiplegiilor</a:t>
            </a:r>
          </a:p>
          <a:p>
            <a:pPr marL="801688" lvl="1" indent="-354013">
              <a:buFont typeface="Wingdings" panose="05000000000000000000" pitchFamily="2" charset="2"/>
              <a:buChar char="Ø"/>
            </a:pPr>
            <a:r>
              <a:rPr lang="en-GB" sz="2800"/>
              <a:t>hemiplegiile de origine corticală - determină deficite motorii mai ales la facies și membrul superior, mai rar la membrul inferior; se pot însoți de astereognozie și crize epileptice;</a:t>
            </a:r>
          </a:p>
          <a:p>
            <a:pPr marL="801688" lvl="1" indent="-354013">
              <a:buFont typeface="Wingdings" panose="05000000000000000000" pitchFamily="2" charset="2"/>
              <a:buChar char="Ø"/>
            </a:pPr>
            <a:r>
              <a:rPr lang="en-GB" sz="2800"/>
              <a:t> hemiplegiile de origine capsulară - se caracterizează prin hipertonie musculară și uneori dureri intense datorită afectării talamusului;</a:t>
            </a:r>
          </a:p>
          <a:p>
            <a:pPr marL="801688" lvl="1" indent="-354013">
              <a:buFont typeface="Wingdings" panose="05000000000000000000" pitchFamily="2" charset="2"/>
              <a:buChar char="Ø"/>
            </a:pPr>
            <a:r>
              <a:rPr lang="en-GB" sz="2800"/>
              <a:t> hemiplegiile de trunchi cerebral - produc deficit motor contralateral leziunii și asociază semne de afectare a nervilor cranieni de aceeași parte;</a:t>
            </a:r>
          </a:p>
          <a:p>
            <a:pPr marL="801688" lvl="1" indent="-354013">
              <a:buFont typeface="Wingdings" panose="05000000000000000000" pitchFamily="2" charset="2"/>
              <a:buChar char="Ø"/>
            </a:pPr>
            <a:r>
              <a:rPr lang="en-GB" sz="2800"/>
              <a:t> hemiplegiile de peduncul cerebral - sunt caracterizate prin deficit motor al hemicorpului de partea opusă leziunii cerebrale și paralizie facială de tip central pe aceeași parte cu deficitul motor;</a:t>
            </a:r>
          </a:p>
          <a:p>
            <a:pPr marL="457200" lvl="1" indent="0">
              <a:buNone/>
            </a:pPr>
            <a:r>
              <a:rPr lang="en-GB" sz="2400"/>
              <a:t> </a:t>
            </a:r>
          </a:p>
          <a:p>
            <a:pPr lvl="1">
              <a:buFont typeface="Wingdings" panose="05000000000000000000" pitchFamily="2" charset="2"/>
              <a:buChar char="Ø"/>
            </a:pPr>
            <a:endParaRPr lang="en-GB" sz="2400"/>
          </a:p>
        </p:txBody>
      </p:sp>
    </p:spTree>
    <p:extLst>
      <p:ext uri="{BB962C8B-B14F-4D97-AF65-F5344CB8AC3E}">
        <p14:creationId xmlns:p14="http://schemas.microsoft.com/office/powerpoint/2010/main" val="133885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DC4B45-22AD-4CD0-B30C-85D5624467A9}"/>
              </a:ext>
            </a:extLst>
          </p:cNvPr>
          <p:cNvSpPr>
            <a:spLocks noGrp="1"/>
          </p:cNvSpPr>
          <p:nvPr>
            <p:ph idx="1"/>
          </p:nvPr>
        </p:nvSpPr>
        <p:spPr>
          <a:xfrm>
            <a:off x="1143000" y="764816"/>
            <a:ext cx="9905999" cy="3541714"/>
          </a:xfrm>
        </p:spPr>
        <p:txBody>
          <a:bodyPr/>
          <a:lstStyle/>
          <a:p>
            <a:pPr lvl="1" algn="just">
              <a:buFont typeface="Wingdings" panose="05000000000000000000" pitchFamily="2" charset="2"/>
              <a:buChar char="v"/>
            </a:pPr>
            <a:r>
              <a:rPr lang="en-GB"/>
              <a:t>ca mișcări pasiv-active sau active se recomandă:</a:t>
            </a:r>
          </a:p>
          <a:p>
            <a:pPr lvl="2" algn="just">
              <a:buFont typeface="Wingdings" panose="05000000000000000000" pitchFamily="2" charset="2"/>
              <a:buChar char="Ø"/>
            </a:pPr>
            <a:r>
              <a:rPr lang="en-GB"/>
              <a:t>din poziția de decubit ventral cu ambii genunchi în flexie se execută mișcări de flexie/extensie și lateralitate; </a:t>
            </a:r>
          </a:p>
          <a:p>
            <a:pPr lvl="2" algn="just">
              <a:buFont typeface="Wingdings" panose="05000000000000000000" pitchFamily="2" charset="2"/>
              <a:buChar char="Ø"/>
            </a:pPr>
            <a:r>
              <a:rPr lang="en-GB"/>
              <a:t>din poziția șezând, cu genunchii în flexie, cu spatele sprijinit de perete se execută mișcări de balans lateral al genunchilor; </a:t>
            </a:r>
          </a:p>
          <a:p>
            <a:pPr lvl="2" algn="just">
              <a:buFont typeface="Wingdings" panose="05000000000000000000" pitchFamily="2" charset="2"/>
              <a:buChar char="Ø"/>
            </a:pPr>
            <a:r>
              <a:rPr lang="en-GB"/>
              <a:t> din decubit dorsal, cu membrele inferioare lipite se execută mișcări de flexie/ extensie. </a:t>
            </a:r>
          </a:p>
          <a:p>
            <a:pPr lvl="2" algn="just">
              <a:buFont typeface="Wingdings" panose="05000000000000000000" pitchFamily="2" charset="2"/>
              <a:buChar char="Ø"/>
            </a:pPr>
            <a:endParaRPr lang="en-GB"/>
          </a:p>
        </p:txBody>
      </p:sp>
      <p:pic>
        <p:nvPicPr>
          <p:cNvPr id="5" name="Picture 4" descr="A drawing of a person&#10;&#10;Description automatically generated">
            <a:extLst>
              <a:ext uri="{FF2B5EF4-FFF2-40B4-BE49-F238E27FC236}">
                <a16:creationId xmlns:a16="http://schemas.microsoft.com/office/drawing/2014/main" id="{EAD323E7-60F5-4AAD-95C7-227AEC839E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3876" y="3020489"/>
            <a:ext cx="8102663" cy="3837511"/>
          </a:xfrm>
          <a:prstGeom prst="rect">
            <a:avLst/>
          </a:prstGeom>
        </p:spPr>
      </p:pic>
    </p:spTree>
    <p:extLst>
      <p:ext uri="{BB962C8B-B14F-4D97-AF65-F5344CB8AC3E}">
        <p14:creationId xmlns:p14="http://schemas.microsoft.com/office/powerpoint/2010/main" val="25283642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C82C1-20AE-45D4-B549-21DACA1900CC}"/>
              </a:ext>
            </a:extLst>
          </p:cNvPr>
          <p:cNvSpPr>
            <a:spLocks noGrp="1"/>
          </p:cNvSpPr>
          <p:nvPr>
            <p:ph type="title"/>
          </p:nvPr>
        </p:nvSpPr>
        <p:spPr/>
        <p:txBody>
          <a:bodyPr>
            <a:normAutofit fontScale="90000"/>
          </a:bodyPr>
          <a:lstStyle/>
          <a:p>
            <a:pPr algn="just"/>
            <a:r>
              <a:rPr lang="en-GB"/>
              <a:t>Recuperarea ortostatismului, poziției de echilibru și a mersului la bolnavul hemiplegic</a:t>
            </a:r>
          </a:p>
        </p:txBody>
      </p:sp>
      <p:sp>
        <p:nvSpPr>
          <p:cNvPr id="3" name="Content Placeholder 2">
            <a:extLst>
              <a:ext uri="{FF2B5EF4-FFF2-40B4-BE49-F238E27FC236}">
                <a16:creationId xmlns:a16="http://schemas.microsoft.com/office/drawing/2014/main" id="{CAFADD42-DAB6-4FBC-9555-D3F19315611F}"/>
              </a:ext>
            </a:extLst>
          </p:cNvPr>
          <p:cNvSpPr>
            <a:spLocks noGrp="1"/>
          </p:cNvSpPr>
          <p:nvPr>
            <p:ph idx="1"/>
          </p:nvPr>
        </p:nvSpPr>
        <p:spPr>
          <a:xfrm>
            <a:off x="1141412" y="2249486"/>
            <a:ext cx="9905999" cy="4179305"/>
          </a:xfrm>
        </p:spPr>
        <p:txBody>
          <a:bodyPr/>
          <a:lstStyle/>
          <a:p>
            <a:pPr algn="just"/>
            <a:r>
              <a:rPr lang="en-GB"/>
              <a:t>Această etapă a reabilitării medicale începe cu însușirea deprinderilor de transfer a bolnavului din pat în scaunul rulant și se desfășoară în 4 timpi: </a:t>
            </a:r>
          </a:p>
          <a:p>
            <a:pPr lvl="1" algn="just">
              <a:buFont typeface="Wingdings" panose="05000000000000000000" pitchFamily="2" charset="2"/>
              <a:buChar char="Ø"/>
            </a:pPr>
            <a:r>
              <a:rPr lang="en-GB"/>
              <a:t>Se trece bolnavul în decubit lateral pe partea sănătoasă la marginea patului cu membrele inferioare în semiflexie; Din această poziție kinetoterapeutul îl ajută să realizeze progresiv poziția șezând;</a:t>
            </a:r>
          </a:p>
          <a:p>
            <a:pPr lvl="1" algn="just">
              <a:buFont typeface="Wingdings" panose="05000000000000000000" pitchFamily="2" charset="2"/>
              <a:buChar char="Ø"/>
            </a:pPr>
            <a:r>
              <a:rPr lang="en-GB"/>
              <a:t>Bolnavul este ajutat să ajungă cu picioarele la sol, după care kinetoterapeutul îi împinge genunchii și îi fixează în extensie cu genunchii săi; bolnavul se apucă cu mâna sănătoasă de gâtul kinetoterapeutului. </a:t>
            </a:r>
          </a:p>
        </p:txBody>
      </p:sp>
    </p:spTree>
    <p:extLst>
      <p:ext uri="{BB962C8B-B14F-4D97-AF65-F5344CB8AC3E}">
        <p14:creationId xmlns:p14="http://schemas.microsoft.com/office/powerpoint/2010/main" val="79699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1144FD-0A49-4045-A604-A6CB060CEBD8}"/>
              </a:ext>
            </a:extLst>
          </p:cNvPr>
          <p:cNvSpPr>
            <a:spLocks noGrp="1"/>
          </p:cNvSpPr>
          <p:nvPr>
            <p:ph idx="1"/>
          </p:nvPr>
        </p:nvSpPr>
        <p:spPr/>
        <p:txBody>
          <a:bodyPr/>
          <a:lstStyle/>
          <a:p>
            <a:pPr lvl="1" algn="just">
              <a:buFont typeface="Wingdings" panose="05000000000000000000" pitchFamily="2" charset="2"/>
              <a:buChar char="Ø"/>
            </a:pPr>
            <a:r>
              <a:rPr lang="en-GB"/>
              <a:t>Bolnavul este învățat să se mențină în ortostatism, într-o poziție cât mai dreaptă, timp de câteva secunde pentru a exersa reflexul de sprijin plantar.</a:t>
            </a:r>
          </a:p>
          <a:p>
            <a:pPr lvl="1" algn="just">
              <a:buFont typeface="Wingdings" panose="05000000000000000000" pitchFamily="2" charset="2"/>
              <a:buChar char="Ø"/>
            </a:pPr>
            <a:r>
              <a:rPr lang="en-GB"/>
              <a:t>Kinetoterapeutul imprimă o mișcare de basculare laterală cu pivotare pe piciorul sănătos al hemiplegicului, astfel încât să ajungă cu spatele în dreptul scaunului rulant adus lângă pat și îl ajută să se așeze încet în el.</a:t>
            </a:r>
          </a:p>
        </p:txBody>
      </p:sp>
    </p:spTree>
    <p:extLst>
      <p:ext uri="{BB962C8B-B14F-4D97-AF65-F5344CB8AC3E}">
        <p14:creationId xmlns:p14="http://schemas.microsoft.com/office/powerpoint/2010/main" val="14806319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926013-3158-4BE8-BC7E-75CDF5640A13}"/>
              </a:ext>
            </a:extLst>
          </p:cNvPr>
          <p:cNvSpPr>
            <a:spLocks noGrp="1"/>
          </p:cNvSpPr>
          <p:nvPr>
            <p:ph idx="1"/>
          </p:nvPr>
        </p:nvSpPr>
        <p:spPr>
          <a:xfrm>
            <a:off x="1023425" y="263371"/>
            <a:ext cx="9905999" cy="3541714"/>
          </a:xfrm>
        </p:spPr>
        <p:txBody>
          <a:bodyPr/>
          <a:lstStyle/>
          <a:p>
            <a:pPr algn="just"/>
            <a:r>
              <a:rPr lang="en-GB"/>
              <a:t>Programul de kinetoterapie va fi orientat spre redobândirea poziției ortostatice nu numai din poziția șezând ci și din poziția de decubit ventral. Mobilizarea din poziția de decubit ventral se face cu trecere în sprijin cvadrupedic pentru a ajunge în final, fără sprijin exterior, să rămână în sprijin pe genunchi</a:t>
            </a:r>
          </a:p>
        </p:txBody>
      </p:sp>
      <p:pic>
        <p:nvPicPr>
          <p:cNvPr id="5" name="Picture 4" descr="A picture containing diagram&#10;&#10;Description automatically generated">
            <a:extLst>
              <a:ext uri="{FF2B5EF4-FFF2-40B4-BE49-F238E27FC236}">
                <a16:creationId xmlns:a16="http://schemas.microsoft.com/office/drawing/2014/main" id="{F7B77697-20C3-4AC0-AA6A-6450A74D06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9006" y="2176796"/>
            <a:ext cx="5532994" cy="4681204"/>
          </a:xfrm>
          <a:prstGeom prst="rect">
            <a:avLst/>
          </a:prstGeom>
        </p:spPr>
      </p:pic>
    </p:spTree>
    <p:extLst>
      <p:ext uri="{BB962C8B-B14F-4D97-AF65-F5344CB8AC3E}">
        <p14:creationId xmlns:p14="http://schemas.microsoft.com/office/powerpoint/2010/main" val="8692774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sp>
        <p:nvSpPr>
          <p:cNvPr id="10" name="Round Diagonal Corner Rectangle 11">
            <a:extLst>
              <a:ext uri="{FF2B5EF4-FFF2-40B4-BE49-F238E27FC236}">
                <a16:creationId xmlns:a16="http://schemas.microsoft.com/office/drawing/2014/main" id="{03756949-AC79-48CD-A920-B0FE10D23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iagram&#10;&#10;Description automatically generated">
            <a:extLst>
              <a:ext uri="{FF2B5EF4-FFF2-40B4-BE49-F238E27FC236}">
                <a16:creationId xmlns:a16="http://schemas.microsoft.com/office/drawing/2014/main" id="{55A03BCB-1786-4253-B494-3D106C2104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988" y="1737724"/>
            <a:ext cx="6112382" cy="3377091"/>
          </a:xfrm>
          <a:prstGeom prst="rect">
            <a:avLst/>
          </a:prstGeom>
        </p:spPr>
      </p:pic>
      <p:sp>
        <p:nvSpPr>
          <p:cNvPr id="3" name="Content Placeholder 2">
            <a:extLst>
              <a:ext uri="{FF2B5EF4-FFF2-40B4-BE49-F238E27FC236}">
                <a16:creationId xmlns:a16="http://schemas.microsoft.com/office/drawing/2014/main" id="{86B628A1-D9D1-4D16-A718-369AA120CF33}"/>
              </a:ext>
            </a:extLst>
          </p:cNvPr>
          <p:cNvSpPr>
            <a:spLocks noGrp="1"/>
          </p:cNvSpPr>
          <p:nvPr>
            <p:ph idx="1"/>
          </p:nvPr>
        </p:nvSpPr>
        <p:spPr>
          <a:xfrm>
            <a:off x="7551409" y="808057"/>
            <a:ext cx="4640591" cy="5799220"/>
          </a:xfrm>
        </p:spPr>
        <p:txBody>
          <a:bodyPr>
            <a:normAutofit/>
          </a:bodyPr>
          <a:lstStyle/>
          <a:p>
            <a:pPr algn="just">
              <a:lnSpc>
                <a:spcPct val="110000"/>
              </a:lnSpc>
            </a:pPr>
            <a:r>
              <a:rPr lang="en-GB" sz="1800"/>
              <a:t>Regula esențială este: până când bolnavul nu învață păstrarea echilibrului nu se va începe reeducarea mersului.</a:t>
            </a:r>
          </a:p>
          <a:p>
            <a:pPr algn="just">
              <a:lnSpc>
                <a:spcPct val="110000"/>
              </a:lnSpc>
            </a:pPr>
            <a:r>
              <a:rPr lang="en-GB" sz="1800"/>
              <a:t>Pentru siguranța bolnavului, mersul va fi reluat numai între bare paralele, ajustabile ca înălțime în raport cu talia bolnavului.</a:t>
            </a:r>
          </a:p>
          <a:p>
            <a:pPr algn="just">
              <a:lnSpc>
                <a:spcPct val="110000"/>
              </a:lnSpc>
            </a:pPr>
            <a:r>
              <a:rPr lang="en-GB" sz="1800"/>
              <a:t>Mersul între bare trebuie să se facă cu ambele mâini aplicate pe paralele de susținere, chiar dacă mâna plegică nu este încă funcțională. Mișcarea mâinii pe partea bolnavă se va face prin,,aruncarea” ei din umăr concomitent cu imprimarea de partea sănătoasă a unei mișcări în sens opus.</a:t>
            </a:r>
          </a:p>
        </p:txBody>
      </p:sp>
    </p:spTree>
    <p:extLst>
      <p:ext uri="{BB962C8B-B14F-4D97-AF65-F5344CB8AC3E}">
        <p14:creationId xmlns:p14="http://schemas.microsoft.com/office/powerpoint/2010/main" val="7290072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DA16DB-4289-4916-9E5D-07843D247EE7}"/>
              </a:ext>
            </a:extLst>
          </p:cNvPr>
          <p:cNvSpPr>
            <a:spLocks noGrp="1"/>
          </p:cNvSpPr>
          <p:nvPr>
            <p:ph idx="1"/>
          </p:nvPr>
        </p:nvSpPr>
        <p:spPr>
          <a:xfrm>
            <a:off x="1141412" y="1138335"/>
            <a:ext cx="9905999" cy="4652866"/>
          </a:xfrm>
        </p:spPr>
        <p:txBody>
          <a:bodyPr>
            <a:normAutofit/>
          </a:bodyPr>
          <a:lstStyle/>
          <a:p>
            <a:pPr algn="just"/>
            <a:r>
              <a:rPr lang="en-GB"/>
              <a:t>La începerea mersului se recomandă ca primul pas să fie făcut cu membrul inferior plegic și cu trunchiul ușor înclinat în față pentru a preveni căderea pe spate. Desprinderea membrului inferior plegic de pe sol se va face cu tendința de deviere spre partea sănătoasă cu accentuarea poziției de varus-equin a piciorului și această mișcare trebuie corectată.</a:t>
            </a:r>
          </a:p>
          <a:p>
            <a:pPr algn="just"/>
            <a:r>
              <a:rPr lang="en-GB"/>
              <a:t>De asemenea, în reeducarea mersului trebuie să ținem cont că membrul inferior plegic va avea tendința să,,agațe” diversele denivelări sau obstacole de pe teren. De aceea pacientului trebuie să-i fie impusă și trecerea unui mic obstacol (un prag) care va forța flexia genunchiului.</a:t>
            </a:r>
          </a:p>
        </p:txBody>
      </p:sp>
    </p:spTree>
    <p:extLst>
      <p:ext uri="{BB962C8B-B14F-4D97-AF65-F5344CB8AC3E}">
        <p14:creationId xmlns:p14="http://schemas.microsoft.com/office/powerpoint/2010/main" val="3592281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D36F3C-5846-49E6-AFBF-A5814D8E7F6E}"/>
              </a:ext>
            </a:extLst>
          </p:cNvPr>
          <p:cNvSpPr>
            <a:spLocks noGrp="1"/>
          </p:cNvSpPr>
          <p:nvPr>
            <p:ph idx="1"/>
          </p:nvPr>
        </p:nvSpPr>
        <p:spPr/>
        <p:txBody>
          <a:bodyPr/>
          <a:lstStyle/>
          <a:p>
            <a:pPr algn="just"/>
            <a:r>
              <a:rPr lang="en-GB"/>
              <a:t>Bolnavul trebuie pregătit încă din perioada de recuperare în spital pentru urcarea și coborârea treptelor. El va fi instruit ca tot timpul, inclusiv la domiciliu, urcarea să se facă cu sprijin pe piciorul sănătos, iar coborârea cu sprijin tot pe piciorul sănătos.</a:t>
            </a:r>
          </a:p>
        </p:txBody>
      </p:sp>
    </p:spTree>
    <p:extLst>
      <p:ext uri="{BB962C8B-B14F-4D97-AF65-F5344CB8AC3E}">
        <p14:creationId xmlns:p14="http://schemas.microsoft.com/office/powerpoint/2010/main" val="38360543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F3C3F-A2E0-46F8-9E1A-228F1CB0789B}"/>
              </a:ext>
            </a:extLst>
          </p:cNvPr>
          <p:cNvSpPr>
            <a:spLocks noGrp="1"/>
          </p:cNvSpPr>
          <p:nvPr>
            <p:ph type="title"/>
          </p:nvPr>
        </p:nvSpPr>
        <p:spPr/>
        <p:txBody>
          <a:bodyPr/>
          <a:lstStyle/>
          <a:p>
            <a:r>
              <a:rPr lang="en-GB"/>
              <a:t>Terapia fizicală în recuperarea bolnavului hemiplegic</a:t>
            </a:r>
          </a:p>
        </p:txBody>
      </p:sp>
      <p:sp>
        <p:nvSpPr>
          <p:cNvPr id="3" name="Content Placeholder 2">
            <a:extLst>
              <a:ext uri="{FF2B5EF4-FFF2-40B4-BE49-F238E27FC236}">
                <a16:creationId xmlns:a16="http://schemas.microsoft.com/office/drawing/2014/main" id="{10E3E244-1D86-410A-8934-30E4D1D47DD0}"/>
              </a:ext>
            </a:extLst>
          </p:cNvPr>
          <p:cNvSpPr>
            <a:spLocks noGrp="1"/>
          </p:cNvSpPr>
          <p:nvPr>
            <p:ph idx="1"/>
          </p:nvPr>
        </p:nvSpPr>
        <p:spPr/>
        <p:txBody>
          <a:bodyPr/>
          <a:lstStyle/>
          <a:p>
            <a:pPr algn="just"/>
            <a:r>
              <a:rPr lang="en-GB"/>
              <a:t>Este o terapie adjuvantă în cadrul programului complex de reabilitare a bolnavului hemiplegic.</a:t>
            </a:r>
          </a:p>
          <a:p>
            <a:pPr algn="just"/>
            <a:r>
              <a:rPr lang="en-GB"/>
              <a:t>Termoterapia: </a:t>
            </a:r>
          </a:p>
          <a:p>
            <a:pPr lvl="1" algn="just">
              <a:buFont typeface="Wingdings" panose="05000000000000000000" pitchFamily="2" charset="2"/>
              <a:buChar char="Ø"/>
            </a:pPr>
            <a:r>
              <a:rPr lang="en-GB"/>
              <a:t> băi de lumină - cu efect miorelaxant și vasodilatator periferic; </a:t>
            </a:r>
          </a:p>
          <a:p>
            <a:pPr lvl="1" algn="just">
              <a:buFont typeface="Wingdings" panose="05000000000000000000" pitchFamily="2" charset="2"/>
              <a:buChar char="Ø"/>
            </a:pPr>
            <a:r>
              <a:rPr lang="en-GB"/>
              <a:t> infraroșii.</a:t>
            </a:r>
          </a:p>
          <a:p>
            <a:pPr marL="269875" lvl="1" indent="-269875" algn="just"/>
            <a:r>
              <a:rPr lang="en-GB" sz="2400"/>
              <a:t>Crioterapia - pentru combaterea contracturii musculare: se utilizează comprese reci sau pungi cu gheață în aplicații de câteva ori pe zi.</a:t>
            </a:r>
          </a:p>
        </p:txBody>
      </p:sp>
    </p:spTree>
    <p:extLst>
      <p:ext uri="{BB962C8B-B14F-4D97-AF65-F5344CB8AC3E}">
        <p14:creationId xmlns:p14="http://schemas.microsoft.com/office/powerpoint/2010/main" val="3858102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00439F-6619-47A6-A1BC-15A88D0EB9DA}"/>
              </a:ext>
            </a:extLst>
          </p:cNvPr>
          <p:cNvSpPr>
            <a:spLocks noGrp="1"/>
          </p:cNvSpPr>
          <p:nvPr>
            <p:ph idx="1"/>
          </p:nvPr>
        </p:nvSpPr>
        <p:spPr>
          <a:xfrm>
            <a:off x="1143000" y="1658143"/>
            <a:ext cx="9905999" cy="3541714"/>
          </a:xfrm>
        </p:spPr>
        <p:txBody>
          <a:bodyPr/>
          <a:lstStyle/>
          <a:p>
            <a:pPr algn="just"/>
            <a:r>
              <a:rPr lang="en-GB"/>
              <a:t>Electroterapia: </a:t>
            </a:r>
          </a:p>
          <a:p>
            <a:pPr lvl="1" algn="just">
              <a:buFont typeface="Wingdings" panose="05000000000000000000" pitchFamily="2" charset="2"/>
              <a:buChar char="Ø"/>
            </a:pPr>
            <a:r>
              <a:rPr lang="en-GB"/>
              <a:t> curent continuu - cu efect decontracturant, analgetic și sedativ; </a:t>
            </a:r>
          </a:p>
          <a:p>
            <a:pPr lvl="1" algn="just">
              <a:buFont typeface="Wingdings" panose="05000000000000000000" pitchFamily="2" charset="2"/>
              <a:buChar char="Ø"/>
            </a:pPr>
            <a:r>
              <a:rPr lang="en-GB"/>
              <a:t> diadinamici cu efect trofic local; </a:t>
            </a:r>
          </a:p>
          <a:p>
            <a:pPr lvl="1" algn="just">
              <a:buFont typeface="Wingdings" panose="05000000000000000000" pitchFamily="2" charset="2"/>
              <a:buChar char="Ø"/>
            </a:pPr>
            <a:r>
              <a:rPr lang="en-GB"/>
              <a:t> interferențiali; </a:t>
            </a:r>
          </a:p>
          <a:p>
            <a:pPr lvl="1" algn="just">
              <a:buFont typeface="Wingdings" panose="05000000000000000000" pitchFamily="2" charset="2"/>
              <a:buChar char="Ø"/>
            </a:pPr>
            <a:r>
              <a:rPr lang="en-GB"/>
              <a:t> curenți de joasă și medie frecvență;</a:t>
            </a:r>
          </a:p>
          <a:p>
            <a:pPr lvl="1" algn="just">
              <a:buFont typeface="Wingdings" panose="05000000000000000000" pitchFamily="2" charset="2"/>
              <a:buChar char="Ø"/>
            </a:pPr>
            <a:r>
              <a:rPr lang="en-GB"/>
              <a:t> ultrasunete - cu efect fibrinolitic, vasodilatator și de creștere a permeabilității membranoase</a:t>
            </a:r>
          </a:p>
          <a:p>
            <a:pPr marL="177800" lvl="1" indent="-177800" algn="just">
              <a:tabLst>
                <a:tab pos="269875" algn="l"/>
              </a:tabLst>
            </a:pPr>
            <a:r>
              <a:rPr lang="en-GB" sz="2400"/>
              <a:t>Masajul</a:t>
            </a:r>
          </a:p>
        </p:txBody>
      </p:sp>
    </p:spTree>
    <p:extLst>
      <p:ext uri="{BB962C8B-B14F-4D97-AF65-F5344CB8AC3E}">
        <p14:creationId xmlns:p14="http://schemas.microsoft.com/office/powerpoint/2010/main" val="1851335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AB3B4-1AF2-4038-8C03-ACDFA5D2EEC3}"/>
              </a:ext>
            </a:extLst>
          </p:cNvPr>
          <p:cNvSpPr>
            <a:spLocks noGrp="1"/>
          </p:cNvSpPr>
          <p:nvPr>
            <p:ph type="title"/>
          </p:nvPr>
        </p:nvSpPr>
        <p:spPr/>
        <p:txBody>
          <a:bodyPr/>
          <a:lstStyle/>
          <a:p>
            <a:pPr algn="just"/>
            <a:r>
              <a:rPr lang="en-GB"/>
              <a:t>Recuperarea medicală în boala Parkinson</a:t>
            </a:r>
          </a:p>
        </p:txBody>
      </p:sp>
      <p:sp>
        <p:nvSpPr>
          <p:cNvPr id="3" name="Content Placeholder 2">
            <a:extLst>
              <a:ext uri="{FF2B5EF4-FFF2-40B4-BE49-F238E27FC236}">
                <a16:creationId xmlns:a16="http://schemas.microsoft.com/office/drawing/2014/main" id="{92EB9FCA-C9D7-4656-A32E-7182A63E6E7A}"/>
              </a:ext>
            </a:extLst>
          </p:cNvPr>
          <p:cNvSpPr>
            <a:spLocks noGrp="1"/>
          </p:cNvSpPr>
          <p:nvPr>
            <p:ph idx="1"/>
          </p:nvPr>
        </p:nvSpPr>
        <p:spPr>
          <a:xfrm>
            <a:off x="1141412" y="2249486"/>
            <a:ext cx="9905999" cy="3989995"/>
          </a:xfrm>
        </p:spPr>
        <p:txBody>
          <a:bodyPr>
            <a:normAutofit/>
          </a:bodyPr>
          <a:lstStyle/>
          <a:p>
            <a:pPr algn="just"/>
            <a:r>
              <a:rPr lang="en-GB"/>
              <a:t>Se bazează în principal pe kinetoterapie la care se adaugă terapia fizicală și ergoterapia;</a:t>
            </a:r>
          </a:p>
          <a:p>
            <a:pPr algn="just"/>
            <a:r>
              <a:rPr lang="en-GB"/>
              <a:t>Kinetoterapia are ca obiective: </a:t>
            </a:r>
          </a:p>
          <a:p>
            <a:pPr lvl="1" algn="just">
              <a:buFont typeface="Wingdings" panose="05000000000000000000" pitchFamily="2" charset="2"/>
              <a:buChar char="Ø"/>
            </a:pPr>
            <a:r>
              <a:rPr lang="en-GB"/>
              <a:t> menținerea activității musculare și mobilității articulare; </a:t>
            </a:r>
          </a:p>
          <a:p>
            <a:pPr lvl="1" algn="just">
              <a:buFont typeface="Wingdings" panose="05000000000000000000" pitchFamily="2" charset="2"/>
              <a:buChar char="Ø"/>
            </a:pPr>
            <a:r>
              <a:rPr lang="en-GB"/>
              <a:t> ameliorarea circulației sanguine și a activității cardiace; </a:t>
            </a:r>
          </a:p>
          <a:p>
            <a:pPr lvl="1" algn="just">
              <a:buFont typeface="Wingdings" panose="05000000000000000000" pitchFamily="2" charset="2"/>
              <a:buChar char="Ø"/>
            </a:pPr>
            <a:r>
              <a:rPr lang="en-GB"/>
              <a:t> menținerea capacității pulmonare în limite acceptabile (gimnastică respiratorie); </a:t>
            </a:r>
          </a:p>
          <a:p>
            <a:pPr lvl="1" algn="just">
              <a:buFont typeface="Wingdings" panose="05000000000000000000" pitchFamily="2" charset="2"/>
              <a:buChar char="Ø"/>
            </a:pPr>
            <a:r>
              <a:rPr lang="en-GB"/>
              <a:t> ameliorarea vitezei de mișcare și a coordonării mișcărilor</a:t>
            </a:r>
          </a:p>
        </p:txBody>
      </p:sp>
    </p:spTree>
    <p:extLst>
      <p:ext uri="{BB962C8B-B14F-4D97-AF65-F5344CB8AC3E}">
        <p14:creationId xmlns:p14="http://schemas.microsoft.com/office/powerpoint/2010/main" val="4065444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7DE7FBA-A25F-4FF4-BF54-4B9FA237B9BF}"/>
              </a:ext>
            </a:extLst>
          </p:cNvPr>
          <p:cNvSpPr>
            <a:spLocks noGrp="1"/>
          </p:cNvSpPr>
          <p:nvPr>
            <p:ph idx="1"/>
          </p:nvPr>
        </p:nvSpPr>
        <p:spPr>
          <a:xfrm>
            <a:off x="1141413" y="755780"/>
            <a:ext cx="9906000" cy="5486400"/>
          </a:xfrm>
        </p:spPr>
        <p:txBody>
          <a:bodyPr>
            <a:normAutofit/>
          </a:bodyPr>
          <a:lstStyle/>
          <a:p>
            <a:pPr marL="989013" lvl="1" indent="-447675" algn="just">
              <a:buFont typeface="Wingdings" panose="05000000000000000000" pitchFamily="2" charset="2"/>
              <a:buChar char="Ø"/>
              <a:tabLst>
                <a:tab pos="177800" algn="l"/>
                <a:tab pos="354013" algn="l"/>
                <a:tab pos="447675" algn="l"/>
              </a:tabLst>
            </a:pPr>
            <a:r>
              <a:rPr lang="en-GB" sz="2400"/>
              <a:t> hemiplegiile protuberanțiale - sunt asemănătoare celor de trunchi cerebral doar că asociază paralizie facială de tip periferic de aceeași parte cu leziunea, </a:t>
            </a:r>
            <a:r>
              <a:rPr lang="pt-BR" sz="2400"/>
              <a:t>afectarea nervului acustico-vestibular se asociază cu surditate, vertij și nistagmus.</a:t>
            </a:r>
          </a:p>
          <a:p>
            <a:pPr marL="884237" lvl="1" indent="-342900" algn="just">
              <a:buFont typeface="Wingdings" panose="05000000000000000000" pitchFamily="2" charset="2"/>
              <a:buChar char="Ø"/>
              <a:tabLst>
                <a:tab pos="895350" algn="l"/>
              </a:tabLst>
            </a:pPr>
            <a:r>
              <a:rPr lang="pt-BR" sz="2400"/>
              <a:t> </a:t>
            </a:r>
            <a:r>
              <a:rPr lang="en-GB" sz="2400"/>
              <a:t>hemiplegiile bulbare - hemiplegii cu hemianestezie alternă (de partea opusă leziunii), fără paralizie facială, dar cu apariția sindromului Claude Bernard-Horner, mai pot asocia disartrie și hemianestezia feței de aceeași parte cu leziunea; </a:t>
            </a:r>
          </a:p>
          <a:p>
            <a:pPr marL="895350" lvl="1" indent="-447675" algn="just">
              <a:buFont typeface="Wingdings" panose="05000000000000000000" pitchFamily="2" charset="2"/>
              <a:buChar char="Ø"/>
              <a:tabLst>
                <a:tab pos="625475" algn="l"/>
                <a:tab pos="989013" algn="l"/>
              </a:tabLst>
            </a:pPr>
            <a:r>
              <a:rPr lang="en-GB" sz="2400"/>
              <a:t> hemiplegia medulară - se situează de aceeași parte cu leziunea. Asociază tulburări de sensibilitate profundă homolateral și tulburări de sensibilitate superficială de tip siringomielinic de parte opusă (sindrom Brown-Séquard).</a:t>
            </a:r>
          </a:p>
        </p:txBody>
      </p:sp>
    </p:spTree>
    <p:extLst>
      <p:ext uri="{BB962C8B-B14F-4D97-AF65-F5344CB8AC3E}">
        <p14:creationId xmlns:p14="http://schemas.microsoft.com/office/powerpoint/2010/main" val="29011766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188D4F-C6A7-4669-91DE-C48B417D5189}"/>
              </a:ext>
            </a:extLst>
          </p:cNvPr>
          <p:cNvSpPr>
            <a:spLocks noGrp="1"/>
          </p:cNvSpPr>
          <p:nvPr>
            <p:ph idx="1"/>
          </p:nvPr>
        </p:nvSpPr>
        <p:spPr>
          <a:xfrm>
            <a:off x="1141412" y="923731"/>
            <a:ext cx="9905999" cy="4867470"/>
          </a:xfrm>
        </p:spPr>
        <p:txBody>
          <a:bodyPr/>
          <a:lstStyle/>
          <a:p>
            <a:r>
              <a:rPr lang="en-GB"/>
              <a:t>Principii ale kinetoterapiei în boala Parkinson: </a:t>
            </a:r>
          </a:p>
          <a:p>
            <a:pPr lvl="1">
              <a:buFont typeface="Wingdings" panose="05000000000000000000" pitchFamily="2" charset="2"/>
              <a:buChar char="Ø"/>
            </a:pPr>
            <a:r>
              <a:rPr lang="en-GB"/>
              <a:t> nu se efectuează decât la recomandarea medicului specialist; </a:t>
            </a:r>
          </a:p>
          <a:p>
            <a:pPr lvl="1">
              <a:buFont typeface="Wingdings" panose="05000000000000000000" pitchFamily="2" charset="2"/>
              <a:buChar char="Ø"/>
            </a:pPr>
            <a:r>
              <a:rPr lang="en-GB"/>
              <a:t> exercițiile fizice se fac cu cooperarea și complianța bolnavului, nu prin constrângere;</a:t>
            </a:r>
          </a:p>
          <a:p>
            <a:pPr lvl="1">
              <a:buFont typeface="Wingdings" panose="05000000000000000000" pitchFamily="2" charset="2"/>
              <a:buChar char="Ø"/>
            </a:pPr>
            <a:r>
              <a:rPr lang="en-GB"/>
              <a:t> nu se lucrează până la oboseală; </a:t>
            </a:r>
          </a:p>
          <a:p>
            <a:pPr lvl="1">
              <a:buFont typeface="Wingdings" panose="05000000000000000000" pitchFamily="2" charset="2"/>
              <a:buChar char="Ø"/>
            </a:pPr>
            <a:r>
              <a:rPr lang="en-GB"/>
              <a:t> exercițiile nu trebuie să provoace dureri bolnavilor; </a:t>
            </a:r>
          </a:p>
          <a:p>
            <a:pPr lvl="1">
              <a:buFont typeface="Wingdings" panose="05000000000000000000" pitchFamily="2" charset="2"/>
              <a:buChar char="Ø"/>
            </a:pPr>
            <a:r>
              <a:rPr lang="en-GB"/>
              <a:t> se evită mișcările bruște sau violente; </a:t>
            </a:r>
          </a:p>
          <a:p>
            <a:pPr lvl="1">
              <a:buFont typeface="Wingdings" panose="05000000000000000000" pitchFamily="2" charset="2"/>
              <a:buChar char="Ø"/>
            </a:pPr>
            <a:r>
              <a:rPr lang="en-GB"/>
              <a:t> ședințele trebuie să fie executate după un orar fix, cu regularitate; </a:t>
            </a:r>
          </a:p>
          <a:p>
            <a:pPr lvl="1">
              <a:buFont typeface="Wingdings" panose="05000000000000000000" pitchFamily="2" charset="2"/>
              <a:buChar char="Ø"/>
            </a:pPr>
            <a:r>
              <a:rPr lang="en-GB"/>
              <a:t> o ședință va avea 20-40 minute, iar fiecare exercițiu va fi repetat de 6-10 ori.</a:t>
            </a:r>
          </a:p>
        </p:txBody>
      </p:sp>
    </p:spTree>
    <p:extLst>
      <p:ext uri="{BB962C8B-B14F-4D97-AF65-F5344CB8AC3E}">
        <p14:creationId xmlns:p14="http://schemas.microsoft.com/office/powerpoint/2010/main" val="36654661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FA41EC-D6C4-4FB1-A726-A496B2EC1217}"/>
              </a:ext>
            </a:extLst>
          </p:cNvPr>
          <p:cNvSpPr>
            <a:spLocks noGrp="1"/>
          </p:cNvSpPr>
          <p:nvPr>
            <p:ph idx="1"/>
          </p:nvPr>
        </p:nvSpPr>
        <p:spPr>
          <a:xfrm>
            <a:off x="1141412" y="1390261"/>
            <a:ext cx="9905999" cy="4400940"/>
          </a:xfrm>
        </p:spPr>
        <p:txBody>
          <a:bodyPr/>
          <a:lstStyle/>
          <a:p>
            <a:pPr algn="just"/>
            <a:r>
              <a:rPr lang="en-GB"/>
              <a:t>Se utilizează:</a:t>
            </a:r>
          </a:p>
          <a:p>
            <a:pPr lvl="1" algn="just">
              <a:buFont typeface="Wingdings" panose="05000000000000000000" pitchFamily="2" charset="2"/>
              <a:buChar char="Ø"/>
            </a:pPr>
            <a:r>
              <a:rPr lang="en-GB"/>
              <a:t> Exerciții de asuplizare vertebrală;</a:t>
            </a:r>
          </a:p>
          <a:p>
            <a:pPr lvl="1" algn="just">
              <a:buFont typeface="Wingdings" panose="05000000000000000000" pitchFamily="2" charset="2"/>
              <a:buChar char="Ø"/>
            </a:pPr>
            <a:r>
              <a:rPr lang="en-GB"/>
              <a:t> Exerciții pentru mobilitatea membrelor superioare;</a:t>
            </a:r>
          </a:p>
          <a:p>
            <a:pPr lvl="1" algn="just">
              <a:buFont typeface="Wingdings" panose="05000000000000000000" pitchFamily="2" charset="2"/>
              <a:buChar char="Ø"/>
            </a:pPr>
            <a:r>
              <a:rPr lang="en-GB"/>
              <a:t> Exerciții pentru mobilitatea membrelor inferioare;</a:t>
            </a:r>
          </a:p>
          <a:p>
            <a:pPr lvl="1" algn="just">
              <a:buFont typeface="Wingdings" panose="05000000000000000000" pitchFamily="2" charset="2"/>
              <a:buChar char="Ø"/>
            </a:pPr>
            <a:r>
              <a:rPr lang="en-GB"/>
              <a:t> Exerciții de coordonare;</a:t>
            </a:r>
          </a:p>
          <a:p>
            <a:pPr lvl="1" algn="just">
              <a:buFont typeface="Wingdings" panose="05000000000000000000" pitchFamily="2" charset="2"/>
              <a:buChar char="Ø"/>
            </a:pPr>
            <a:r>
              <a:rPr lang="en-GB"/>
              <a:t> </a:t>
            </a:r>
            <a:r>
              <a:rPr lang="pt-BR"/>
              <a:t>Exerciții de ridicare și transfer;</a:t>
            </a:r>
          </a:p>
          <a:p>
            <a:pPr lvl="1" algn="just">
              <a:buFont typeface="Wingdings" panose="05000000000000000000" pitchFamily="2" charset="2"/>
              <a:buChar char="Ø"/>
            </a:pPr>
            <a:r>
              <a:rPr lang="en-GB"/>
              <a:t> Exerciții de mers;</a:t>
            </a:r>
          </a:p>
          <a:p>
            <a:pPr lvl="1" algn="just">
              <a:buFont typeface="Wingdings" panose="05000000000000000000" pitchFamily="2" charset="2"/>
              <a:buChar char="Ø"/>
            </a:pPr>
            <a:r>
              <a:rPr lang="en-GB"/>
              <a:t> Gimnastica respiratorie;</a:t>
            </a:r>
          </a:p>
          <a:p>
            <a:pPr lvl="1" algn="just">
              <a:buFont typeface="Wingdings" panose="05000000000000000000" pitchFamily="2" charset="2"/>
              <a:buChar char="Ø"/>
            </a:pPr>
            <a:endParaRPr lang="en-GB"/>
          </a:p>
        </p:txBody>
      </p:sp>
    </p:spTree>
    <p:extLst>
      <p:ext uri="{BB962C8B-B14F-4D97-AF65-F5344CB8AC3E}">
        <p14:creationId xmlns:p14="http://schemas.microsoft.com/office/powerpoint/2010/main" val="25803046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50F43-8220-41D8-8D3A-0141AA603CFD}"/>
              </a:ext>
            </a:extLst>
          </p:cNvPr>
          <p:cNvSpPr>
            <a:spLocks noGrp="1"/>
          </p:cNvSpPr>
          <p:nvPr>
            <p:ph type="title"/>
          </p:nvPr>
        </p:nvSpPr>
        <p:spPr/>
        <p:txBody>
          <a:bodyPr/>
          <a:lstStyle/>
          <a:p>
            <a:pPr algn="just"/>
            <a:r>
              <a:rPr lang="en-GB"/>
              <a:t>Terapia fizicală în boala Parkinson</a:t>
            </a:r>
          </a:p>
        </p:txBody>
      </p:sp>
      <p:sp>
        <p:nvSpPr>
          <p:cNvPr id="3" name="Content Placeholder 2">
            <a:extLst>
              <a:ext uri="{FF2B5EF4-FFF2-40B4-BE49-F238E27FC236}">
                <a16:creationId xmlns:a16="http://schemas.microsoft.com/office/drawing/2014/main" id="{81B8AE07-8E1F-4478-8CD2-4BC5D52B2616}"/>
              </a:ext>
            </a:extLst>
          </p:cNvPr>
          <p:cNvSpPr>
            <a:spLocks noGrp="1"/>
          </p:cNvSpPr>
          <p:nvPr>
            <p:ph idx="1"/>
          </p:nvPr>
        </p:nvSpPr>
        <p:spPr>
          <a:xfrm>
            <a:off x="1141412" y="1642188"/>
            <a:ext cx="9905999" cy="5094514"/>
          </a:xfrm>
        </p:spPr>
        <p:txBody>
          <a:bodyPr>
            <a:normAutofit fontScale="92500" lnSpcReduction="10000"/>
          </a:bodyPr>
          <a:lstStyle/>
          <a:p>
            <a:pPr algn="just"/>
            <a:r>
              <a:rPr lang="en-GB"/>
              <a:t>Masajul:  </a:t>
            </a:r>
          </a:p>
          <a:p>
            <a:pPr lvl="1" algn="just">
              <a:buFont typeface="Wingdings" panose="05000000000000000000" pitchFamily="2" charset="2"/>
              <a:buChar char="Ø"/>
            </a:pPr>
            <a:r>
              <a:rPr lang="en-GB"/>
              <a:t> se practică de obicei masajul clasic cu efect sedativ, miorelaxant și de menținere a elasticității țesuturilor; </a:t>
            </a:r>
          </a:p>
          <a:p>
            <a:pPr lvl="1" algn="just">
              <a:buFont typeface="Wingdings" panose="05000000000000000000" pitchFamily="2" charset="2"/>
              <a:buChar char="Ø"/>
            </a:pPr>
            <a:r>
              <a:rPr lang="en-GB"/>
              <a:t> cele mai indicate manevre sunt netezirea și vibrațiile; </a:t>
            </a:r>
          </a:p>
          <a:p>
            <a:pPr lvl="1" algn="just">
              <a:buFont typeface="Wingdings" panose="05000000000000000000" pitchFamily="2" charset="2"/>
              <a:buChar char="Ø"/>
            </a:pPr>
            <a:r>
              <a:rPr lang="en-GB"/>
              <a:t> importante sunt și tehnicile care asigură drenajul venos și activarea circulației limfaticelor</a:t>
            </a:r>
          </a:p>
          <a:p>
            <a:pPr algn="just"/>
            <a:r>
              <a:rPr lang="en-GB"/>
              <a:t>Electroterapia: </a:t>
            </a:r>
          </a:p>
          <a:p>
            <a:pPr lvl="1" algn="just">
              <a:buFont typeface="Wingdings" panose="05000000000000000000" pitchFamily="2" charset="2"/>
              <a:buChar char="Ø"/>
            </a:pPr>
            <a:r>
              <a:rPr lang="en-GB"/>
              <a:t> curenți de joasă frecvență (galvanic, diadinamic, Trabert, TENS) cu efect curativ și decontracturant; </a:t>
            </a:r>
          </a:p>
          <a:p>
            <a:pPr lvl="1" algn="just">
              <a:buFont typeface="Wingdings" panose="05000000000000000000" pitchFamily="2" charset="2"/>
              <a:buChar char="Ø"/>
            </a:pPr>
            <a:r>
              <a:rPr lang="en-GB"/>
              <a:t> curenți de medie frecvență cu rol antalgic, decontracturant și vasculotrofic; </a:t>
            </a:r>
          </a:p>
          <a:p>
            <a:pPr lvl="1" algn="just">
              <a:buFont typeface="Wingdings" panose="05000000000000000000" pitchFamily="2" charset="2"/>
              <a:buChar char="Ø"/>
            </a:pPr>
            <a:r>
              <a:rPr lang="en-GB"/>
              <a:t> unde scurte; </a:t>
            </a:r>
          </a:p>
          <a:p>
            <a:pPr lvl="1" algn="just">
              <a:buFont typeface="Wingdings" panose="05000000000000000000" pitchFamily="2" charset="2"/>
              <a:buChar char="Ø"/>
            </a:pPr>
            <a:r>
              <a:rPr lang="en-GB"/>
              <a:t> ultrasunet - cu efect antalgic și decontracturant; </a:t>
            </a:r>
          </a:p>
          <a:p>
            <a:pPr lvl="1" algn="just">
              <a:buFont typeface="Wingdings" panose="05000000000000000000" pitchFamily="2" charset="2"/>
              <a:buChar char="Ø"/>
            </a:pPr>
            <a:r>
              <a:rPr lang="en-GB"/>
              <a:t> magnetodiaflux cu efect sedativ; </a:t>
            </a:r>
          </a:p>
          <a:p>
            <a:pPr lvl="1" algn="just">
              <a:buFont typeface="Wingdings" panose="05000000000000000000" pitchFamily="2" charset="2"/>
              <a:buChar char="Ø"/>
            </a:pPr>
            <a:r>
              <a:rPr lang="en-GB"/>
              <a:t> laserterapia cu efect antialgic;</a:t>
            </a:r>
          </a:p>
        </p:txBody>
      </p:sp>
    </p:spTree>
    <p:extLst>
      <p:ext uri="{BB962C8B-B14F-4D97-AF65-F5344CB8AC3E}">
        <p14:creationId xmlns:p14="http://schemas.microsoft.com/office/powerpoint/2010/main" val="39083560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8B4F44-4AC1-4F99-81EB-920DF8FE23CF}"/>
              </a:ext>
            </a:extLst>
          </p:cNvPr>
          <p:cNvSpPr>
            <a:spLocks noGrp="1"/>
          </p:cNvSpPr>
          <p:nvPr>
            <p:ph idx="1"/>
          </p:nvPr>
        </p:nvSpPr>
        <p:spPr>
          <a:xfrm>
            <a:off x="1141412" y="1670180"/>
            <a:ext cx="9905999" cy="4121021"/>
          </a:xfrm>
        </p:spPr>
        <p:txBody>
          <a:bodyPr/>
          <a:lstStyle/>
          <a:p>
            <a:pPr algn="just"/>
            <a:r>
              <a:rPr lang="en-GB"/>
              <a:t>Termoterapia și hidrotermoterapia - au efecte vasodilatatorii, miorelaxante și sedative; sunt indicate mai ales înaintea kinetoterapiei pentru a favoriza mobilitatea articulară si a pregăti ședințele de exerciții. </a:t>
            </a:r>
          </a:p>
          <a:p>
            <a:pPr algn="just"/>
            <a:r>
              <a:rPr lang="en-GB"/>
              <a:t>Se recomandă: </a:t>
            </a:r>
          </a:p>
          <a:p>
            <a:pPr lvl="1" algn="just">
              <a:buFont typeface="Wingdings" panose="05000000000000000000" pitchFamily="2" charset="2"/>
              <a:buChar char="Ø"/>
            </a:pPr>
            <a:r>
              <a:rPr lang="en-GB"/>
              <a:t> împachetări parțiale cu parafină; </a:t>
            </a:r>
          </a:p>
          <a:p>
            <a:pPr lvl="1" algn="just">
              <a:buFont typeface="Wingdings" panose="05000000000000000000" pitchFamily="2" charset="2"/>
              <a:buChar char="Ø"/>
            </a:pPr>
            <a:r>
              <a:rPr lang="en-GB"/>
              <a:t> băi cu plante medicinale; </a:t>
            </a:r>
          </a:p>
          <a:p>
            <a:pPr lvl="1" algn="just">
              <a:buFont typeface="Wingdings" panose="05000000000000000000" pitchFamily="2" charset="2"/>
              <a:buChar char="Ø"/>
            </a:pPr>
            <a:r>
              <a:rPr lang="en-GB"/>
              <a:t> hidrokinetoterapia la bazin.</a:t>
            </a:r>
          </a:p>
        </p:txBody>
      </p:sp>
    </p:spTree>
    <p:extLst>
      <p:ext uri="{BB962C8B-B14F-4D97-AF65-F5344CB8AC3E}">
        <p14:creationId xmlns:p14="http://schemas.microsoft.com/office/powerpoint/2010/main" val="6900841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DAE8D-5A26-48BA-8715-55A8BBA3A421}"/>
              </a:ext>
            </a:extLst>
          </p:cNvPr>
          <p:cNvSpPr>
            <a:spLocks noGrp="1"/>
          </p:cNvSpPr>
          <p:nvPr>
            <p:ph type="title"/>
          </p:nvPr>
        </p:nvSpPr>
        <p:spPr/>
        <p:txBody>
          <a:bodyPr/>
          <a:lstStyle/>
          <a:p>
            <a:pPr algn="just"/>
            <a:r>
              <a:rPr lang="en-GB"/>
              <a:t>Reabilitarea bolnavilor cu scleroză multiplă (SM) </a:t>
            </a:r>
          </a:p>
        </p:txBody>
      </p:sp>
      <p:sp>
        <p:nvSpPr>
          <p:cNvPr id="3" name="Content Placeholder 2">
            <a:extLst>
              <a:ext uri="{FF2B5EF4-FFF2-40B4-BE49-F238E27FC236}">
                <a16:creationId xmlns:a16="http://schemas.microsoft.com/office/drawing/2014/main" id="{ADDF3915-8089-4698-9FA5-26FAFFD542F2}"/>
              </a:ext>
            </a:extLst>
          </p:cNvPr>
          <p:cNvSpPr>
            <a:spLocks noGrp="1"/>
          </p:cNvSpPr>
          <p:nvPr>
            <p:ph idx="1"/>
          </p:nvPr>
        </p:nvSpPr>
        <p:spPr>
          <a:xfrm>
            <a:off x="1141412" y="1884784"/>
            <a:ext cx="9905999" cy="4842587"/>
          </a:xfrm>
        </p:spPr>
        <p:txBody>
          <a:bodyPr>
            <a:normAutofit/>
          </a:bodyPr>
          <a:lstStyle/>
          <a:p>
            <a:pPr algn="just"/>
            <a:r>
              <a:rPr lang="en-GB"/>
              <a:t>Programul de recuperare medicală a bolnavului cu SM se bazează pe asocierea terapiei fizicale cu kinetoterapia și terapia ocupațională și trebuie să aibă ca obiective: </a:t>
            </a:r>
          </a:p>
          <a:p>
            <a:pPr lvl="1" algn="just">
              <a:buFont typeface="Wingdings" panose="05000000000000000000" pitchFamily="2" charset="2"/>
              <a:buChar char="Ø"/>
            </a:pPr>
            <a:r>
              <a:rPr lang="en-GB"/>
              <a:t> menținerea mobilității articulare (tratarea spasticității, redorilor și retracțiilor musculoligamentare); </a:t>
            </a:r>
          </a:p>
          <a:p>
            <a:pPr lvl="1" algn="just">
              <a:buFont typeface="Wingdings" panose="05000000000000000000" pitchFamily="2" charset="2"/>
              <a:buChar char="Ø"/>
            </a:pPr>
            <a:r>
              <a:rPr lang="en-GB"/>
              <a:t> conservarea forței și tonusului muscular prin prevenirea hipotrofiilor și atrofiilor musculare; </a:t>
            </a:r>
          </a:p>
          <a:p>
            <a:pPr lvl="1" algn="just">
              <a:buFont typeface="Wingdings" panose="05000000000000000000" pitchFamily="2" charset="2"/>
              <a:buChar char="Ø"/>
            </a:pPr>
            <a:r>
              <a:rPr lang="en-GB"/>
              <a:t> menținerea troficității țesuturilor moi; </a:t>
            </a:r>
          </a:p>
          <a:p>
            <a:pPr lvl="1" algn="just">
              <a:buFont typeface="Wingdings" panose="05000000000000000000" pitchFamily="2" charset="2"/>
              <a:buChar char="Ø"/>
            </a:pPr>
            <a:r>
              <a:rPr lang="en-GB"/>
              <a:t> conservarea funcției de deplasare (a mersului) cât mai mult posibil; </a:t>
            </a:r>
          </a:p>
          <a:p>
            <a:pPr lvl="1" algn="just">
              <a:buFont typeface="Wingdings" panose="05000000000000000000" pitchFamily="2" charset="2"/>
              <a:buChar char="Ø"/>
            </a:pPr>
            <a:r>
              <a:rPr lang="en-GB"/>
              <a:t> tratarea și prin exerciții respiratorii a tulburărilor de ventilație care pot apărea pe parcursul bolii. </a:t>
            </a:r>
          </a:p>
        </p:txBody>
      </p:sp>
    </p:spTree>
    <p:extLst>
      <p:ext uri="{BB962C8B-B14F-4D97-AF65-F5344CB8AC3E}">
        <p14:creationId xmlns:p14="http://schemas.microsoft.com/office/powerpoint/2010/main" val="42075231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EB112D-3FA3-44C9-A8FC-F4F45599882A}"/>
              </a:ext>
            </a:extLst>
          </p:cNvPr>
          <p:cNvSpPr>
            <a:spLocks noGrp="1"/>
          </p:cNvSpPr>
          <p:nvPr>
            <p:ph idx="1"/>
          </p:nvPr>
        </p:nvSpPr>
        <p:spPr>
          <a:xfrm>
            <a:off x="1141412" y="195943"/>
            <a:ext cx="9905999" cy="5595258"/>
          </a:xfrm>
        </p:spPr>
        <p:txBody>
          <a:bodyPr/>
          <a:lstStyle/>
          <a:p>
            <a:pPr algn="just"/>
            <a:r>
              <a:rPr lang="en-GB"/>
              <a:t>În primele două stadii tratamentul de recuperare se adresează mai ales menținerii unui tonus psihic și motor corespunzător al pacientului care să împiedice o degradare rapidă a stării acestuia. </a:t>
            </a:r>
          </a:p>
          <a:p>
            <a:pPr algn="just"/>
            <a:r>
              <a:rPr lang="en-GB"/>
              <a:t>Se folosesc tehnici de masaj clasic, tonifiant al musculaturii, masaj de drenaj venolimfatic și cu efect vasodilatator local; </a:t>
            </a:r>
          </a:p>
          <a:p>
            <a:pPr algn="just"/>
            <a:r>
              <a:rPr lang="en-GB"/>
              <a:t>Pentru prevenirea rigidității și corectarea deformărilor articulare instalate se folosesc:</a:t>
            </a:r>
          </a:p>
          <a:p>
            <a:pPr lvl="1" algn="just">
              <a:buFont typeface="Wingdings" panose="05000000000000000000" pitchFamily="2" charset="2"/>
              <a:buChar char="Ø"/>
            </a:pPr>
            <a:r>
              <a:rPr lang="en-GB"/>
              <a:t> Electroterapia;</a:t>
            </a:r>
          </a:p>
          <a:p>
            <a:pPr lvl="1" algn="just">
              <a:buFont typeface="Wingdings" panose="05000000000000000000" pitchFamily="2" charset="2"/>
              <a:buChar char="Ø"/>
            </a:pPr>
            <a:r>
              <a:rPr lang="en-GB"/>
              <a:t> Hidroterapia și exercițiile acvatice (înotul);</a:t>
            </a:r>
          </a:p>
        </p:txBody>
      </p:sp>
    </p:spTree>
    <p:extLst>
      <p:ext uri="{BB962C8B-B14F-4D97-AF65-F5344CB8AC3E}">
        <p14:creationId xmlns:p14="http://schemas.microsoft.com/office/powerpoint/2010/main" val="4087459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37941-3C2E-4D98-B174-81E6A2150C57}"/>
              </a:ext>
            </a:extLst>
          </p:cNvPr>
          <p:cNvSpPr>
            <a:spLocks noGrp="1"/>
          </p:cNvSpPr>
          <p:nvPr>
            <p:ph type="title"/>
          </p:nvPr>
        </p:nvSpPr>
        <p:spPr>
          <a:xfrm>
            <a:off x="1272041" y="126295"/>
            <a:ext cx="9905998" cy="1478570"/>
          </a:xfrm>
        </p:spPr>
        <p:txBody>
          <a:bodyPr/>
          <a:lstStyle/>
          <a:p>
            <a:r>
              <a:rPr lang="en-GB"/>
              <a:t>Kinetoterapia</a:t>
            </a:r>
          </a:p>
        </p:txBody>
      </p:sp>
      <p:sp>
        <p:nvSpPr>
          <p:cNvPr id="3" name="Content Placeholder 2">
            <a:extLst>
              <a:ext uri="{FF2B5EF4-FFF2-40B4-BE49-F238E27FC236}">
                <a16:creationId xmlns:a16="http://schemas.microsoft.com/office/drawing/2014/main" id="{D9F386A2-F102-4FEA-9CB8-BB72D649A0E3}"/>
              </a:ext>
            </a:extLst>
          </p:cNvPr>
          <p:cNvSpPr>
            <a:spLocks noGrp="1"/>
          </p:cNvSpPr>
          <p:nvPr>
            <p:ph idx="1"/>
          </p:nvPr>
        </p:nvSpPr>
        <p:spPr>
          <a:xfrm>
            <a:off x="1141412" y="1194318"/>
            <a:ext cx="9905999" cy="5355772"/>
          </a:xfrm>
        </p:spPr>
        <p:txBody>
          <a:bodyPr>
            <a:normAutofit/>
          </a:bodyPr>
          <a:lstStyle/>
          <a:p>
            <a:pPr algn="just"/>
            <a:r>
              <a:rPr lang="en-GB"/>
              <a:t>Frecvent la bolnavii cu SM întâlnim un deficit motor al musculaturii axiale, al trapezului și flexorilor anteriori ai gâtului, ai musculaturii abdominale si mușchilor fesieri. </a:t>
            </a:r>
          </a:p>
          <a:p>
            <a:pPr algn="just"/>
            <a:r>
              <a:rPr lang="en-GB"/>
              <a:t>Pentru corectarea acestora se apelează la exerciții de posturare, de menținere a ortostatismului și echilibrului, exerciții active și tehnici de facilitare neuromusculară așa cum au fost descrise la pacientul cu hemipareză spastică. </a:t>
            </a:r>
          </a:p>
          <a:p>
            <a:pPr algn="just"/>
            <a:r>
              <a:rPr lang="en-GB"/>
              <a:t>Pentru maximizarea rezultatelor trebuie combinate exerciții de forță, echilibru și reducerea spasticității. Se practică manevrele de relaxare musculară, mobilizările pasive efectuate global în ritm lent (diagonalele Kabat) iar pentru recuperarea tulburărilor motorii și cerebeloase se utilizează metoda Frenkel.</a:t>
            </a:r>
          </a:p>
        </p:txBody>
      </p:sp>
    </p:spTree>
    <p:extLst>
      <p:ext uri="{BB962C8B-B14F-4D97-AF65-F5344CB8AC3E}">
        <p14:creationId xmlns:p14="http://schemas.microsoft.com/office/powerpoint/2010/main" val="2231433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C4A5F0-6F14-46FE-B757-98AE3704E411}"/>
              </a:ext>
            </a:extLst>
          </p:cNvPr>
          <p:cNvSpPr>
            <a:spLocks noGrp="1"/>
          </p:cNvSpPr>
          <p:nvPr>
            <p:ph idx="1"/>
          </p:nvPr>
        </p:nvSpPr>
        <p:spPr>
          <a:xfrm>
            <a:off x="1141412" y="765110"/>
            <a:ext cx="9905999" cy="5673012"/>
          </a:xfrm>
        </p:spPr>
        <p:txBody>
          <a:bodyPr>
            <a:normAutofit/>
          </a:bodyPr>
          <a:lstStyle/>
          <a:p>
            <a:pPr marL="457200" indent="-457200" algn="just">
              <a:buAutoNum type="arabicPeriod"/>
            </a:pPr>
            <a:r>
              <a:rPr lang="en-GB"/>
              <a:t>Pentru controlul spasticității se insistă pe streatching-ul muscular repetat astfel încât grupurile musculare agoniste să nu interacționeze cu musculatura spastică antagonistă.</a:t>
            </a:r>
          </a:p>
          <a:p>
            <a:pPr marL="457200" indent="-457200" algn="just">
              <a:buAutoNum type="arabicPeriod"/>
            </a:pPr>
            <a:r>
              <a:rPr lang="en-GB"/>
              <a:t>Reeducarea ortostatismului, echilibrului și mersului </a:t>
            </a:r>
          </a:p>
          <a:p>
            <a:pPr marL="457200" indent="-457200" algn="just">
              <a:buAutoNum type="arabicPeriod"/>
            </a:pPr>
            <a:r>
              <a:rPr lang="en-GB"/>
              <a:t>O atenție deosebită trebuie acordată acestor programe de recuperare medicală pentru a nu suprasolicita bolnavul până la apariția oboselii</a:t>
            </a:r>
          </a:p>
          <a:p>
            <a:pPr marL="457200" indent="-457200" algn="just">
              <a:buAutoNum type="arabicPeriod"/>
            </a:pPr>
            <a:r>
              <a:rPr lang="en-GB"/>
              <a:t>Durerea neuropată - este de obicei intensă și dificil de controlat. Se datorează nevralgiei de trigemen, durerii radiculare sau mielitei associate.</a:t>
            </a:r>
          </a:p>
          <a:p>
            <a:pPr marL="457200" indent="-457200" algn="just">
              <a:buAutoNum type="arabicPeriod"/>
            </a:pPr>
            <a:r>
              <a:rPr lang="en-GB"/>
              <a:t>Tremorul afectează în general membrele și mai puțin capul. Este greu de controlat medicamentos, dar rezultate mulțumitoare se obțin prin exerciții de kinetoterapie cu greutăți și prin terapie ocupațională.</a:t>
            </a:r>
          </a:p>
        </p:txBody>
      </p:sp>
    </p:spTree>
    <p:extLst>
      <p:ext uri="{BB962C8B-B14F-4D97-AF65-F5344CB8AC3E}">
        <p14:creationId xmlns:p14="http://schemas.microsoft.com/office/powerpoint/2010/main" val="31746302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C024A7-46E1-44EF-9922-DA81BD2B6C84}"/>
              </a:ext>
            </a:extLst>
          </p:cNvPr>
          <p:cNvSpPr>
            <a:spLocks noGrp="1"/>
          </p:cNvSpPr>
          <p:nvPr>
            <p:ph idx="1"/>
          </p:nvPr>
        </p:nvSpPr>
        <p:spPr>
          <a:xfrm>
            <a:off x="1066767" y="961053"/>
            <a:ext cx="9905999" cy="4839479"/>
          </a:xfrm>
        </p:spPr>
        <p:txBody>
          <a:bodyPr/>
          <a:lstStyle/>
          <a:p>
            <a:pPr marL="457200" indent="-457200" algn="just">
              <a:buFont typeface="+mj-lt"/>
              <a:buAutoNum type="arabicPeriod" startAt="6"/>
            </a:pPr>
            <a:r>
              <a:rPr lang="en-GB"/>
              <a:t>Tulburările cognitive și de vorbire - impun colaborarea cu un psiholog și logoped.</a:t>
            </a:r>
          </a:p>
          <a:p>
            <a:pPr marL="457200" indent="-457200" algn="just">
              <a:buFont typeface="+mj-lt"/>
              <a:buAutoNum type="arabicPeriod" startAt="6"/>
            </a:pPr>
            <a:r>
              <a:rPr lang="en-GB"/>
              <a:t>Gimnastica respiratorie - se vor practica exercițiile descrise în subcapitolul anterior cu rolul de a menține amplitudinea inspirației și expirației, prevenind astfel stagnarea secrețiilor bronșice și riscul de apariție a infecțiilor respiratorii. Tapotamentul toracic este de asemenea util.</a:t>
            </a:r>
          </a:p>
          <a:p>
            <a:pPr marL="457200" indent="-457200" algn="just">
              <a:buFont typeface="+mj-lt"/>
              <a:buAutoNum type="arabicPeriod" startAt="6"/>
            </a:pPr>
            <a:r>
              <a:rPr lang="it-IT"/>
              <a:t>Educarea vezicii neurogene și a controlului intestinal</a:t>
            </a:r>
            <a:endParaRPr lang="en-GB"/>
          </a:p>
        </p:txBody>
      </p:sp>
    </p:spTree>
    <p:extLst>
      <p:ext uri="{BB962C8B-B14F-4D97-AF65-F5344CB8AC3E}">
        <p14:creationId xmlns:p14="http://schemas.microsoft.com/office/powerpoint/2010/main" val="19763233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C9CA7E-F8FA-4D03-91F4-6F36ED373C58}"/>
              </a:ext>
            </a:extLst>
          </p:cNvPr>
          <p:cNvSpPr>
            <a:spLocks noGrp="1"/>
          </p:cNvSpPr>
          <p:nvPr>
            <p:ph idx="1"/>
          </p:nvPr>
        </p:nvSpPr>
        <p:spPr>
          <a:xfrm>
            <a:off x="1141412" y="513184"/>
            <a:ext cx="9905999" cy="5278017"/>
          </a:xfrm>
        </p:spPr>
        <p:txBody>
          <a:bodyPr>
            <a:normAutofit/>
          </a:bodyPr>
          <a:lstStyle/>
          <a:p>
            <a:pPr algn="just"/>
            <a:r>
              <a:rPr lang="en-GB"/>
              <a:t>În stadiile avansate III și IV în care pacientul este imobilizat în fotoliul rulant sau la pat și în mare măsură dependent de însoțitor, programul de recuperare va continua metodele începute în primele două stadii.</a:t>
            </a:r>
          </a:p>
          <a:p>
            <a:pPr algn="just"/>
            <a:r>
              <a:rPr lang="en-GB"/>
              <a:t>În plus se va încerca corecția ortopedică a sechelelor aparatului locomotor (prin orteze și dispozitive care să diminueze deformările articulare și retracțiile musculoligamentare). Se va acorda o atenție deosebită tulburărilor circulatorii și osteoporozei secundare imobilizării prelungite prin verticalizarea bolnavului (elevatoare, suspensoare, paturi de verticalizare), se vor efectua mobilizări pasive repetate ale articulațiilor (în special ale membrului inferior) și masaj cu efect de ameliorare a circulației la nivelul membrelor inferioare. </a:t>
            </a:r>
          </a:p>
        </p:txBody>
      </p:sp>
    </p:spTree>
    <p:extLst>
      <p:ext uri="{BB962C8B-B14F-4D97-AF65-F5344CB8AC3E}">
        <p14:creationId xmlns:p14="http://schemas.microsoft.com/office/powerpoint/2010/main" val="1303658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F9222E6F-EF35-4289-BC71-C3458ACB88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0604" y="0"/>
            <a:ext cx="7025951" cy="6784996"/>
          </a:xfrm>
        </p:spPr>
      </p:pic>
    </p:spTree>
    <p:extLst>
      <p:ext uri="{BB962C8B-B14F-4D97-AF65-F5344CB8AC3E}">
        <p14:creationId xmlns:p14="http://schemas.microsoft.com/office/powerpoint/2010/main" val="11514650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6E5125-5EBD-461C-9508-2A23BA3457CD}"/>
              </a:ext>
            </a:extLst>
          </p:cNvPr>
          <p:cNvSpPr>
            <a:spLocks noGrp="1"/>
          </p:cNvSpPr>
          <p:nvPr>
            <p:ph idx="1"/>
          </p:nvPr>
        </p:nvSpPr>
        <p:spPr>
          <a:xfrm>
            <a:off x="1141412" y="1418253"/>
            <a:ext cx="9905999" cy="4372948"/>
          </a:xfrm>
        </p:spPr>
        <p:txBody>
          <a:bodyPr>
            <a:normAutofit/>
          </a:bodyPr>
          <a:lstStyle/>
          <a:p>
            <a:pPr algn="just"/>
            <a:r>
              <a:rPr lang="en-GB"/>
              <a:t>Se face profilaxia sau tratamentul escarelor cutanate prin mobilizarea pacientului în pat, cu schimbarea poziției de decubit (dorsal sau lateral) la fiecare trei ore, folosirea unor dispozitive anti-escară (perne, colaci, saltele speciale) și se va efectua masaj cu efect trofic și vasodilatator local pe zonele sub presiune.</a:t>
            </a:r>
          </a:p>
          <a:p>
            <a:pPr algn="just"/>
            <a:r>
              <a:rPr lang="en-GB"/>
              <a:t>Important în acestă etapă este să se prevină orice complicații viscerale posibile (respiratorii, cardiace, neurologice), care ar putea pune în pericol viața pacientului.</a:t>
            </a:r>
          </a:p>
        </p:txBody>
      </p:sp>
    </p:spTree>
    <p:extLst>
      <p:ext uri="{BB962C8B-B14F-4D97-AF65-F5344CB8AC3E}">
        <p14:creationId xmlns:p14="http://schemas.microsoft.com/office/powerpoint/2010/main" val="389909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3EE580D0-C6FF-4F87-BD03-8D9443BE06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4077" y="52874"/>
            <a:ext cx="5103845" cy="6805126"/>
          </a:xfrm>
        </p:spPr>
      </p:pic>
    </p:spTree>
    <p:extLst>
      <p:ext uri="{BB962C8B-B14F-4D97-AF65-F5344CB8AC3E}">
        <p14:creationId xmlns:p14="http://schemas.microsoft.com/office/powerpoint/2010/main" val="3760906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24951-1C51-45DE-841D-5DE8974F0414}"/>
              </a:ext>
            </a:extLst>
          </p:cNvPr>
          <p:cNvSpPr>
            <a:spLocks noGrp="1"/>
          </p:cNvSpPr>
          <p:nvPr>
            <p:ph type="title"/>
          </p:nvPr>
        </p:nvSpPr>
        <p:spPr/>
        <p:txBody>
          <a:bodyPr/>
          <a:lstStyle/>
          <a:p>
            <a:pPr algn="just"/>
            <a:r>
              <a:rPr lang="en-GB"/>
              <a:t>Principii generale ale recuperării bolnavului hemiplegic</a:t>
            </a:r>
          </a:p>
        </p:txBody>
      </p:sp>
      <p:sp>
        <p:nvSpPr>
          <p:cNvPr id="3" name="Content Placeholder 2">
            <a:extLst>
              <a:ext uri="{FF2B5EF4-FFF2-40B4-BE49-F238E27FC236}">
                <a16:creationId xmlns:a16="http://schemas.microsoft.com/office/drawing/2014/main" id="{6EF49E51-17A6-48FE-A7AF-F77B579FC2A3}"/>
              </a:ext>
            </a:extLst>
          </p:cNvPr>
          <p:cNvSpPr>
            <a:spLocks noGrp="1"/>
          </p:cNvSpPr>
          <p:nvPr>
            <p:ph idx="1"/>
          </p:nvPr>
        </p:nvSpPr>
        <p:spPr>
          <a:xfrm>
            <a:off x="1141412" y="2249486"/>
            <a:ext cx="9905999" cy="4095329"/>
          </a:xfrm>
        </p:spPr>
        <p:txBody>
          <a:bodyPr>
            <a:normAutofit/>
          </a:bodyPr>
          <a:lstStyle/>
          <a:p>
            <a:pPr algn="just"/>
            <a:r>
              <a:rPr lang="en-GB"/>
              <a:t>Kinetoterapia este esența reabilitării funcționale a bolnavului hemiplegic, ajutată de terapia medicamentoasă specifică și de terapia fizicală. Ea trebuie începută cât mai precoce după stabilizarea AVC, în momentul în care starea generală și capacitatea de cooperare a bolnavului o permit.</a:t>
            </a:r>
          </a:p>
          <a:p>
            <a:pPr algn="just"/>
            <a:r>
              <a:rPr lang="en-GB"/>
              <a:t>În stadiul inițial flasc al hemiplegiei este foarte important să se solicite contracția activă a musculaturii cefei, trunchiului și abdomenului (în special mușchii oblici) pentru a învăța bolnavul să inițieze mișcările de rotație în pat și să-și mențină echilibrul în poziția așezat.</a:t>
            </a:r>
          </a:p>
        </p:txBody>
      </p:sp>
    </p:spTree>
    <p:extLst>
      <p:ext uri="{BB962C8B-B14F-4D97-AF65-F5344CB8AC3E}">
        <p14:creationId xmlns:p14="http://schemas.microsoft.com/office/powerpoint/2010/main" val="1465282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ECDC3E-9291-4702-A526-46DBAB40EAA8}"/>
              </a:ext>
            </a:extLst>
          </p:cNvPr>
          <p:cNvSpPr>
            <a:spLocks noGrp="1"/>
          </p:cNvSpPr>
          <p:nvPr>
            <p:ph idx="1"/>
          </p:nvPr>
        </p:nvSpPr>
        <p:spPr>
          <a:xfrm>
            <a:off x="1141412" y="1101012"/>
            <a:ext cx="9905999" cy="4690189"/>
          </a:xfrm>
        </p:spPr>
        <p:txBody>
          <a:bodyPr/>
          <a:lstStyle/>
          <a:p>
            <a:pPr algn="just"/>
            <a:r>
              <a:rPr lang="en-GB"/>
              <a:t>Se pot iniția tehnicile de recuperare prin metoda Rood, Bobath, Brunnstrom și Kabat astfel încât bolnavul să ia cunoștință de contracția mușchiului pe hemicorpul paralizat, adică să asocieze o participare voluntară care să permită menținerea contracției chiar și numai o fracțiune de secundă.</a:t>
            </a:r>
          </a:p>
          <a:p>
            <a:pPr algn="just"/>
            <a:r>
              <a:rPr lang="en-GB"/>
              <a:t>În aceste stadii inițiale de boală când hemiplegia este de tip flasc, obiectivul recuperării este menținerea mobilității articulare și prevenirea contracturilor musculare</a:t>
            </a:r>
          </a:p>
        </p:txBody>
      </p:sp>
    </p:spTree>
    <p:extLst>
      <p:ext uri="{BB962C8B-B14F-4D97-AF65-F5344CB8AC3E}">
        <p14:creationId xmlns:p14="http://schemas.microsoft.com/office/powerpoint/2010/main" val="1069991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E60F8-68F2-49E6-9818-7D2E1E67328E}"/>
              </a:ext>
            </a:extLst>
          </p:cNvPr>
          <p:cNvSpPr>
            <a:spLocks noGrp="1"/>
          </p:cNvSpPr>
          <p:nvPr>
            <p:ph type="title"/>
          </p:nvPr>
        </p:nvSpPr>
        <p:spPr/>
        <p:txBody>
          <a:bodyPr/>
          <a:lstStyle/>
          <a:p>
            <a:pPr algn="just"/>
            <a:r>
              <a:rPr lang="en-GB"/>
              <a:t>Recuperarea funcțională a membrului superior hemiplegic</a:t>
            </a:r>
          </a:p>
        </p:txBody>
      </p:sp>
      <p:sp>
        <p:nvSpPr>
          <p:cNvPr id="3" name="Content Placeholder 2">
            <a:extLst>
              <a:ext uri="{FF2B5EF4-FFF2-40B4-BE49-F238E27FC236}">
                <a16:creationId xmlns:a16="http://schemas.microsoft.com/office/drawing/2014/main" id="{9105A6D0-8894-4105-ACE4-9295C4D94CBA}"/>
              </a:ext>
            </a:extLst>
          </p:cNvPr>
          <p:cNvSpPr>
            <a:spLocks noGrp="1"/>
          </p:cNvSpPr>
          <p:nvPr>
            <p:ph idx="1"/>
          </p:nvPr>
        </p:nvSpPr>
        <p:spPr/>
        <p:txBody>
          <a:bodyPr/>
          <a:lstStyle/>
          <a:p>
            <a:pPr algn="just"/>
            <a:r>
              <a:rPr lang="en-GB"/>
              <a:t>Este indicat să se înceapă precoce, în primele două-trei zile de la instalarea deficitului neuromuscular.</a:t>
            </a:r>
          </a:p>
          <a:p>
            <a:pPr algn="just"/>
            <a:r>
              <a:rPr lang="en-GB"/>
              <a:t>Se începe cu posturarea corectă a membrului superior: brațul în abducție la 45°, cotul în ușoară flexie sau extensie, pumnul în extensie, degetele II-V în ușoară flexie iar policele în abducție.</a:t>
            </a:r>
          </a:p>
        </p:txBody>
      </p:sp>
    </p:spTree>
    <p:extLst>
      <p:ext uri="{BB962C8B-B14F-4D97-AF65-F5344CB8AC3E}">
        <p14:creationId xmlns:p14="http://schemas.microsoft.com/office/powerpoint/2010/main" val="19297855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docProps/app.xml><?xml version="1.0" encoding="utf-8"?>
<Properties xmlns="http://schemas.openxmlformats.org/officeDocument/2006/extended-properties" xmlns:vt="http://schemas.openxmlformats.org/officeDocument/2006/docPropsVTypes">
  <TotalTime>0</TotalTime>
  <Words>3177</Words>
  <Application>Microsoft Office PowerPoint</Application>
  <PresentationFormat>Widescreen</PresentationFormat>
  <Paragraphs>163</Paragraphs>
  <Slides>50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Tw Cen MT</vt:lpstr>
      <vt:lpstr>Wingdings</vt:lpstr>
      <vt:lpstr>Circuit</vt:lpstr>
      <vt:lpstr>Reabilitarea medicală a pacientului cu afecțiuni neurologice</vt:lpstr>
      <vt:lpstr>Particularități ale recuperării medicale în raport de tipul leziunii </vt:lpstr>
      <vt:lpstr>PowerPoint Presentation</vt:lpstr>
      <vt:lpstr>PowerPoint Presentation</vt:lpstr>
      <vt:lpstr>PowerPoint Presentation</vt:lpstr>
      <vt:lpstr>PowerPoint Presentation</vt:lpstr>
      <vt:lpstr>Principii generale ale recuperării bolnavului hemiplegic</vt:lpstr>
      <vt:lpstr>PowerPoint Presentation</vt:lpstr>
      <vt:lpstr>Recuperarea funcțională a membrului superior hemiplegic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Recuperarea funcțională a membrului inferior hemiplegic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Recuperarea ortostatismului, poziției de echilibru și a mersului la bolnavul hemiplegic</vt:lpstr>
      <vt:lpstr>PowerPoint Presentation</vt:lpstr>
      <vt:lpstr>PowerPoint Presentation</vt:lpstr>
      <vt:lpstr>PowerPoint Presentation</vt:lpstr>
      <vt:lpstr>PowerPoint Presentation</vt:lpstr>
      <vt:lpstr>PowerPoint Presentation</vt:lpstr>
      <vt:lpstr>Terapia fizicală în recuperarea bolnavului hemiplegic</vt:lpstr>
      <vt:lpstr>PowerPoint Presentation</vt:lpstr>
      <vt:lpstr>Recuperarea medicală în boala Parkinson</vt:lpstr>
      <vt:lpstr>PowerPoint Presentation</vt:lpstr>
      <vt:lpstr>PowerPoint Presentation</vt:lpstr>
      <vt:lpstr>Terapia fizicală în boala Parkinson</vt:lpstr>
      <vt:lpstr>PowerPoint Presentation</vt:lpstr>
      <vt:lpstr>Reabilitarea bolnavilor cu scleroză multiplă (SM) </vt:lpstr>
      <vt:lpstr>PowerPoint Presentation</vt:lpstr>
      <vt:lpstr>Kinetoterapia</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Reabilitarea medicală a pacientului cu afecțiuni neurologice</dc:title>
  <dc:creator>George-Ovidiu Cioroianu</dc:creator>
  <cp:lastModifiedBy>George-Ovidiu Cioroianu</cp:lastModifiedBy>
  <cp:revision>1</cp:revision>
  <dcterms:created xsi:type="dcterms:W3CDTF">2020-11-22T16:17:11Z</dcterms:created>
  <dcterms:modified xsi:type="dcterms:W3CDTF">2020-11-22T16:18:16Z</dcterms:modified>
</cp:coreProperties>
</file>