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57" r:id="rId4"/>
    <p:sldId id="274" r:id="rId5"/>
    <p:sldId id="273" r:id="rId6"/>
    <p:sldId id="271" r:id="rId7"/>
    <p:sldId id="277" r:id="rId8"/>
    <p:sldId id="278" r:id="rId9"/>
    <p:sldId id="272" r:id="rId10"/>
    <p:sldId id="270" r:id="rId11"/>
    <p:sldId id="269" r:id="rId12"/>
    <p:sldId id="267" r:id="rId13"/>
    <p:sldId id="268" r:id="rId14"/>
    <p:sldId id="266" r:id="rId15"/>
    <p:sldId id="264" r:id="rId16"/>
    <p:sldId id="280" r:id="rId17"/>
    <p:sldId id="262" r:id="rId18"/>
    <p:sldId id="265" r:id="rId19"/>
    <p:sldId id="279" r:id="rId20"/>
    <p:sldId id="281" r:id="rId21"/>
    <p:sldId id="283" r:id="rId22"/>
    <p:sldId id="282" r:id="rId23"/>
    <p:sldId id="263" r:id="rId24"/>
    <p:sldId id="261" r:id="rId25"/>
    <p:sldId id="285" r:id="rId26"/>
    <p:sldId id="284" r:id="rId27"/>
    <p:sldId id="286" r:id="rId28"/>
    <p:sldId id="276" r:id="rId29"/>
    <p:sldId id="259" r:id="rId30"/>
    <p:sldId id="287" r:id="rId31"/>
    <p:sldId id="288" r:id="rId32"/>
    <p:sldId id="289" r:id="rId33"/>
    <p:sldId id="260" r:id="rId34"/>
    <p:sldId id="258" r:id="rId35"/>
    <p:sldId id="293" r:id="rId36"/>
    <p:sldId id="290" r:id="rId37"/>
    <p:sldId id="295" r:id="rId38"/>
    <p:sldId id="291" r:id="rId39"/>
    <p:sldId id="296" r:id="rId40"/>
    <p:sldId id="297" r:id="rId41"/>
    <p:sldId id="292"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120237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16" y="58"/>
      </p:cViewPr>
      <p:guideLst>
        <p:guide orient="horz" pos="2160"/>
        <p:guide pos="37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1780" y="2130426"/>
            <a:ext cx="10220166" cy="1470025"/>
          </a:xfrm>
        </p:spPr>
        <p:txBody>
          <a:bodyPr/>
          <a:lstStyle/>
          <a:p>
            <a:r>
              <a:rPr lang="en-US"/>
              <a:t>Click to edit Master title style</a:t>
            </a:r>
            <a:endParaRPr lang="en-GB"/>
          </a:p>
        </p:txBody>
      </p:sp>
      <p:sp>
        <p:nvSpPr>
          <p:cNvPr id="3" name="Subtitle 2"/>
          <p:cNvSpPr>
            <a:spLocks noGrp="1"/>
          </p:cNvSpPr>
          <p:nvPr>
            <p:ph type="subTitle" idx="1"/>
          </p:nvPr>
        </p:nvSpPr>
        <p:spPr>
          <a:xfrm>
            <a:off x="1803559" y="3886200"/>
            <a:ext cx="841660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8A8277-0709-453C-AFB4-FF9AD4896E66}"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125205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8A8277-0709-453C-AFB4-FF9AD4896E66}"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361775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7201" y="274639"/>
            <a:ext cx="270533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1186" y="274639"/>
            <a:ext cx="791561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8A8277-0709-453C-AFB4-FF9AD4896E66}"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324707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8A8277-0709-453C-AFB4-FF9AD4896E66}"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397089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9792" y="4406901"/>
            <a:ext cx="10220166"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49792" y="2906713"/>
            <a:ext cx="1022016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8A8277-0709-453C-AFB4-FF9AD4896E66}"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231176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1186" y="1600201"/>
            <a:ext cx="53104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12060" y="1600201"/>
            <a:ext cx="53104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8A8277-0709-453C-AFB4-FF9AD4896E66}"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413660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1186" y="1535113"/>
            <a:ext cx="53125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1186" y="2174875"/>
            <a:ext cx="53125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07886" y="1535113"/>
            <a:ext cx="53146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07886" y="2174875"/>
            <a:ext cx="53146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8A8277-0709-453C-AFB4-FF9AD4896E66}" type="datetimeFigureOut">
              <a:rPr lang="en-GB" smtClean="0"/>
              <a:t>21/10/2020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334834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8A8277-0709-453C-AFB4-FF9AD4896E66}" type="datetimeFigureOut">
              <a:rPr lang="en-GB" smtClean="0"/>
              <a:t>21/10/2020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276578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A8277-0709-453C-AFB4-FF9AD4896E66}" type="datetimeFigureOut">
              <a:rPr lang="en-GB" smtClean="0"/>
              <a:t>21/10/2020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215162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1187" y="273050"/>
            <a:ext cx="395572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00943" y="273051"/>
            <a:ext cx="672159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1187" y="1435101"/>
            <a:ext cx="39557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A8277-0709-453C-AFB4-FF9AD4896E66}"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243825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6734" y="4800600"/>
            <a:ext cx="7214235"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56734" y="612775"/>
            <a:ext cx="72142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56734" y="5367338"/>
            <a:ext cx="72142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A8277-0709-453C-AFB4-FF9AD4896E66}"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204423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186" y="274638"/>
            <a:ext cx="10821353"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1186" y="1600201"/>
            <a:ext cx="1082135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1186" y="6356351"/>
            <a:ext cx="28055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A8277-0709-453C-AFB4-FF9AD4896E66}" type="datetimeFigureOut">
              <a:rPr lang="en-GB" smtClean="0"/>
              <a:t>21/10/2020</a:t>
            </a:fld>
            <a:endParaRPr lang="en-GB"/>
          </a:p>
        </p:txBody>
      </p:sp>
      <p:sp>
        <p:nvSpPr>
          <p:cNvPr id="5" name="Footer Placeholder 4"/>
          <p:cNvSpPr>
            <a:spLocks noGrp="1"/>
          </p:cNvSpPr>
          <p:nvPr>
            <p:ph type="ftr" sz="quarter" idx="3"/>
          </p:nvPr>
        </p:nvSpPr>
        <p:spPr>
          <a:xfrm>
            <a:off x="4108106" y="6356351"/>
            <a:ext cx="38075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7003" y="6356351"/>
            <a:ext cx="28055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9D239-B0F6-4C05-8399-170CE22628A0}" type="slidenum">
              <a:rPr lang="en-GB" smtClean="0"/>
              <a:t>‹#›</a:t>
            </a:fld>
            <a:endParaRPr lang="en-GB"/>
          </a:p>
        </p:txBody>
      </p:sp>
    </p:spTree>
    <p:extLst>
      <p:ext uri="{BB962C8B-B14F-4D97-AF65-F5344CB8AC3E}">
        <p14:creationId xmlns:p14="http://schemas.microsoft.com/office/powerpoint/2010/main" val="24135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dirty="0"/>
              <a:t>Evaluarea clinică și funcțională a pacientului</a:t>
            </a:r>
            <a:endParaRPr lang="en-GB" dirty="0"/>
          </a:p>
        </p:txBody>
      </p:sp>
      <p:sp>
        <p:nvSpPr>
          <p:cNvPr id="3" name="Subtitle 2"/>
          <p:cNvSpPr>
            <a:spLocks noGrp="1"/>
          </p:cNvSpPr>
          <p:nvPr>
            <p:ph type="subTitle" idx="1"/>
          </p:nvPr>
        </p:nvSpPr>
        <p:spPr/>
        <p:txBody>
          <a:bodyPr/>
          <a:lstStyle/>
          <a:p>
            <a:r>
              <a:rPr lang="ro-RO" dirty="0"/>
              <a:t>LP 2</a:t>
            </a:r>
            <a:endParaRPr lang="en-GB" dirty="0"/>
          </a:p>
        </p:txBody>
      </p:sp>
    </p:spTree>
    <p:extLst>
      <p:ext uri="{BB962C8B-B14F-4D97-AF65-F5344CB8AC3E}">
        <p14:creationId xmlns:p14="http://schemas.microsoft.com/office/powerpoint/2010/main" val="103966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Inspecția Palparea </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ro-RO" dirty="0"/>
              <a:t>Inspecția</a:t>
            </a:r>
          </a:p>
          <a:p>
            <a:r>
              <a:rPr lang="ro-RO" dirty="0"/>
              <a:t>Aspectul anterior și de profil, roșeață, tumefacții</a:t>
            </a:r>
          </a:p>
          <a:p>
            <a:r>
              <a:rPr lang="ro-RO" dirty="0"/>
              <a:t>Se evaluează cele 3 proeminențe: epicondil, epitrohlee și olecran, linia orizontală Hutter-Tillaux in extensie</a:t>
            </a:r>
            <a:r>
              <a:rPr lang="ro-RO"/>
              <a:t>, triungi </a:t>
            </a:r>
            <a:r>
              <a:rPr lang="ro-RO" dirty="0"/>
              <a:t>isoscel în flexie:</a:t>
            </a:r>
          </a:p>
          <a:p>
            <a:r>
              <a:rPr lang="ro-RO" dirty="0"/>
              <a:t>Cubitus valgus</a:t>
            </a:r>
          </a:p>
          <a:p>
            <a:r>
              <a:rPr lang="ro-RO" dirty="0"/>
              <a:t>Cubitus recurvatum</a:t>
            </a:r>
          </a:p>
          <a:p>
            <a:pPr marL="0" indent="0">
              <a:buNone/>
            </a:pPr>
            <a:r>
              <a:rPr lang="ro-RO" dirty="0"/>
              <a:t>Palpare</a:t>
            </a:r>
          </a:p>
          <a:p>
            <a:r>
              <a:rPr lang="ro-RO" dirty="0"/>
              <a:t>Zone dureroase, temperatura locală</a:t>
            </a:r>
          </a:p>
          <a:p>
            <a:r>
              <a:rPr lang="ro-RO" dirty="0"/>
              <a:t>Inserțiile musculare</a:t>
            </a:r>
          </a:p>
          <a:p>
            <a:r>
              <a:rPr lang="ro-RO" dirty="0"/>
              <a:t>Nervul cubital- </a:t>
            </a:r>
            <a:r>
              <a:rPr lang="ro-RO"/>
              <a:t>șanțul ep</a:t>
            </a:r>
            <a:r>
              <a:rPr lang="en-GB"/>
              <a:t>i</a:t>
            </a:r>
            <a:r>
              <a:rPr lang="ro-RO"/>
              <a:t>trohleo-olecranian</a:t>
            </a:r>
            <a:endParaRPr lang="ro-RO" dirty="0"/>
          </a:p>
          <a:p>
            <a:r>
              <a:rPr lang="ro-RO" dirty="0"/>
              <a:t>Adenopatii</a:t>
            </a:r>
          </a:p>
          <a:p>
            <a:r>
              <a:rPr lang="ro-RO" dirty="0"/>
              <a:t>Bursite olecraniene</a:t>
            </a:r>
          </a:p>
          <a:p>
            <a:r>
              <a:rPr lang="ro-RO" dirty="0"/>
              <a:t>Noduli reumatoizi pe suprafața de extensie</a:t>
            </a:r>
          </a:p>
          <a:p>
            <a:endParaRPr lang="ro-RO" dirty="0"/>
          </a:p>
          <a:p>
            <a:endParaRPr lang="ro-RO" dirty="0"/>
          </a:p>
          <a:p>
            <a:endParaRPr lang="en-GB" dirty="0"/>
          </a:p>
        </p:txBody>
      </p:sp>
    </p:spTree>
    <p:extLst>
      <p:ext uri="{BB962C8B-B14F-4D97-AF65-F5344CB8AC3E}">
        <p14:creationId xmlns:p14="http://schemas.microsoft.com/office/powerpoint/2010/main" val="68337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Mobilitatea </a:t>
            </a:r>
            <a:endParaRPr lang="en-GB" dirty="0"/>
          </a:p>
        </p:txBody>
      </p:sp>
      <p:sp>
        <p:nvSpPr>
          <p:cNvPr id="3" name="Content Placeholder 2"/>
          <p:cNvSpPr>
            <a:spLocks noGrp="1"/>
          </p:cNvSpPr>
          <p:nvPr>
            <p:ph idx="1"/>
          </p:nvPr>
        </p:nvSpPr>
        <p:spPr/>
        <p:txBody>
          <a:bodyPr>
            <a:normAutofit fontScale="70000" lnSpcReduction="20000"/>
          </a:bodyPr>
          <a:lstStyle/>
          <a:p>
            <a:r>
              <a:rPr lang="ro-RO" dirty="0"/>
              <a:t>Flexia activă-pasivă</a:t>
            </a:r>
          </a:p>
          <a:p>
            <a:r>
              <a:rPr lang="ro-RO" dirty="0"/>
              <a:t>Extensia activă-pasivă</a:t>
            </a:r>
          </a:p>
          <a:p>
            <a:r>
              <a:rPr lang="ro-RO" dirty="0"/>
              <a:t>Pronosupinația</a:t>
            </a:r>
          </a:p>
          <a:p>
            <a:r>
              <a:rPr lang="ro-RO" dirty="0"/>
              <a:t>Testarea musculară</a:t>
            </a:r>
          </a:p>
          <a:p>
            <a:r>
              <a:rPr lang="ro-RO" dirty="0"/>
              <a:t>Testare rapidă prin mișcări simple:</a:t>
            </a:r>
          </a:p>
          <a:p>
            <a:r>
              <a:rPr lang="ro-RO" dirty="0"/>
              <a:t>Ducerea mâinii la </a:t>
            </a:r>
          </a:p>
          <a:p>
            <a:pPr lvl="1"/>
            <a:r>
              <a:rPr lang="ro-RO" dirty="0"/>
              <a:t>Gură</a:t>
            </a:r>
          </a:p>
          <a:p>
            <a:pPr lvl="1"/>
            <a:r>
              <a:rPr lang="ro-RO" dirty="0"/>
              <a:t>Regiunea sacrată</a:t>
            </a:r>
          </a:p>
          <a:p>
            <a:pPr lvl="1"/>
            <a:r>
              <a:rPr lang="ro-RO" dirty="0"/>
              <a:t>Menținerea unei tăvi pe fața palmară</a:t>
            </a:r>
          </a:p>
          <a:p>
            <a:pPr lvl="1"/>
            <a:r>
              <a:rPr lang="ro-RO" dirty="0"/>
              <a:t>Mimarea răsucirii unei chei în broască în ambele sensuri</a:t>
            </a:r>
          </a:p>
          <a:p>
            <a:r>
              <a:rPr lang="ro-RO" dirty="0"/>
              <a:t>Concluzii </a:t>
            </a:r>
          </a:p>
          <a:p>
            <a:pPr lvl="1"/>
            <a:r>
              <a:rPr lang="ro-RO" dirty="0"/>
              <a:t>Afectare articulară/osoasă/extraarticular</a:t>
            </a:r>
          </a:p>
          <a:p>
            <a:pPr lvl="1"/>
            <a:r>
              <a:rPr lang="ro-RO" dirty="0"/>
              <a:t>Etiologie </a:t>
            </a:r>
          </a:p>
          <a:p>
            <a:pPr lvl="1"/>
            <a:r>
              <a:rPr lang="ro-RO" dirty="0"/>
              <a:t>Proces izolat sau contextual al altei boli</a:t>
            </a:r>
          </a:p>
          <a:p>
            <a:pPr lvl="1"/>
            <a:endParaRPr lang="ro-RO" dirty="0"/>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82" t="5950" r="7681" b="44103"/>
          <a:stretch/>
        </p:blipFill>
        <p:spPr bwMode="auto">
          <a:xfrm>
            <a:off x="7452022" y="1196752"/>
            <a:ext cx="2987824" cy="251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82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Tablou semiologic</a:t>
            </a:r>
            <a:endParaRPr lang="en-GB" dirty="0"/>
          </a:p>
        </p:txBody>
      </p:sp>
      <p:sp>
        <p:nvSpPr>
          <p:cNvPr id="3" name="Content Placeholder 2"/>
          <p:cNvSpPr>
            <a:spLocks noGrp="1"/>
          </p:cNvSpPr>
          <p:nvPr>
            <p:ph idx="1"/>
          </p:nvPr>
        </p:nvSpPr>
        <p:spPr>
          <a:xfrm>
            <a:off x="1897062" y="1412776"/>
            <a:ext cx="8229600" cy="5445224"/>
          </a:xfrm>
        </p:spPr>
        <p:txBody>
          <a:bodyPr>
            <a:normAutofit fontScale="70000" lnSpcReduction="20000"/>
          </a:bodyPr>
          <a:lstStyle/>
          <a:p>
            <a:r>
              <a:rPr lang="ro-RO" dirty="0"/>
              <a:t>Afecare reumatismal-inflamatorie</a:t>
            </a:r>
          </a:p>
          <a:p>
            <a:pPr lvl="1"/>
            <a:r>
              <a:rPr lang="ro-RO" dirty="0"/>
              <a:t>Poliartrita reumatoidă 50% cazuri</a:t>
            </a:r>
          </a:p>
          <a:p>
            <a:pPr lvl="2"/>
            <a:r>
              <a:rPr lang="ro-RO" dirty="0"/>
              <a:t>afectare bilaterală</a:t>
            </a:r>
          </a:p>
          <a:p>
            <a:pPr lvl="2"/>
            <a:r>
              <a:rPr lang="ro-RO" dirty="0"/>
              <a:t>Anchiloză, noduli reumatoizi la nivelul olecranului</a:t>
            </a:r>
          </a:p>
          <a:p>
            <a:pPr lvl="1"/>
            <a:r>
              <a:rPr lang="ro-RO" dirty="0"/>
              <a:t>Afectare din spondilartrite seronegative, psoriazis, Sdr Reiter </a:t>
            </a:r>
          </a:p>
          <a:p>
            <a:r>
              <a:rPr lang="ro-RO" dirty="0"/>
              <a:t>Cot infecțios</a:t>
            </a:r>
          </a:p>
          <a:p>
            <a:r>
              <a:rPr lang="ro-RO" dirty="0"/>
              <a:t>Cot metabolic: </a:t>
            </a:r>
          </a:p>
          <a:p>
            <a:pPr lvl="1"/>
            <a:r>
              <a:rPr lang="ro-RO" dirty="0"/>
              <a:t>artrite microcristaline, guta, psudoguta- ecografie, radiografie-dublu contur</a:t>
            </a:r>
          </a:p>
          <a:p>
            <a:pPr lvl="1"/>
            <a:r>
              <a:rPr lang="ro-RO" dirty="0"/>
              <a:t>Bursite, tofi</a:t>
            </a:r>
          </a:p>
          <a:p>
            <a:r>
              <a:rPr lang="ro-RO" dirty="0"/>
              <a:t>Cot artrozic-durere la palpare, mobilizare, cracmente</a:t>
            </a:r>
          </a:p>
          <a:p>
            <a:r>
              <a:rPr lang="ro-RO" dirty="0"/>
              <a:t>Periartrite</a:t>
            </a:r>
          </a:p>
          <a:p>
            <a:pPr lvl="1"/>
            <a:r>
              <a:rPr lang="ro-RO" dirty="0"/>
              <a:t>Epicondil- </a:t>
            </a:r>
          </a:p>
          <a:p>
            <a:pPr lvl="1"/>
            <a:r>
              <a:rPr lang="ro-RO" dirty="0"/>
              <a:t>Epitrohlee</a:t>
            </a:r>
          </a:p>
          <a:p>
            <a:pPr lvl="1"/>
            <a:r>
              <a:rPr lang="ro-RO" dirty="0"/>
              <a:t>Olecran</a:t>
            </a:r>
          </a:p>
          <a:p>
            <a:r>
              <a:rPr lang="ro-RO" dirty="0"/>
              <a:t>Afectare nerv ulnar-grifa cubitală a mâinii, parestezii, deficit motor degete IV, V</a:t>
            </a:r>
            <a:endParaRPr lang="en-GB" dirty="0"/>
          </a:p>
        </p:txBody>
      </p:sp>
    </p:spTree>
    <p:extLst>
      <p:ext uri="{BB962C8B-B14F-4D97-AF65-F5344CB8AC3E}">
        <p14:creationId xmlns:p14="http://schemas.microsoft.com/office/powerpoint/2010/main" val="47019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Umărul </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855" y="1719263"/>
            <a:ext cx="4119981" cy="37650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406" y="3891658"/>
            <a:ext cx="2808312" cy="26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36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Inspecția</a:t>
            </a:r>
            <a:endParaRPr lang="en-GB" dirty="0"/>
          </a:p>
        </p:txBody>
      </p:sp>
      <p:sp>
        <p:nvSpPr>
          <p:cNvPr id="3" name="Content Placeholder 2"/>
          <p:cNvSpPr>
            <a:spLocks noGrp="1"/>
          </p:cNvSpPr>
          <p:nvPr>
            <p:ph idx="1"/>
          </p:nvPr>
        </p:nvSpPr>
        <p:spPr/>
        <p:txBody>
          <a:bodyPr>
            <a:normAutofit fontScale="92500" lnSpcReduction="20000"/>
          </a:bodyPr>
          <a:lstStyle/>
          <a:p>
            <a:r>
              <a:rPr lang="ro-RO" dirty="0"/>
              <a:t>Din toate planurile, bilateral, simetria</a:t>
            </a:r>
          </a:p>
          <a:p>
            <a:r>
              <a:rPr lang="ro-RO" dirty="0"/>
              <a:t>Umăr susținut în adducție și rotație internă- bursită acută subdeltoidiană</a:t>
            </a:r>
          </a:p>
          <a:p>
            <a:r>
              <a:rPr lang="ro-RO" dirty="0"/>
              <a:t>Umăr ridicat- ruptură de tendon supraspinos, </a:t>
            </a:r>
            <a:r>
              <a:rPr lang="ro-RO"/>
              <a:t>contractură trapez-torticolis</a:t>
            </a:r>
            <a:endParaRPr lang="ro-RO" dirty="0"/>
          </a:p>
          <a:p>
            <a:r>
              <a:rPr lang="ro-RO" dirty="0"/>
              <a:t>Umăr coborât- leziune de nerv spinal, plex brahial superior</a:t>
            </a:r>
          </a:p>
          <a:p>
            <a:r>
              <a:rPr lang="ro-RO" dirty="0"/>
              <a:t>Umăr în proiecție anterioară-contractură pectoral mare</a:t>
            </a:r>
          </a:p>
          <a:p>
            <a:r>
              <a:rPr lang="ro-RO" dirty="0"/>
              <a:t>Atrofie deltoid- paralizie n circumflex</a:t>
            </a:r>
          </a:p>
          <a:p>
            <a:r>
              <a:rPr lang="ro-RO" dirty="0"/>
              <a:t>Atrofie m sub-/supraspinos- paralizie n suprascapular</a:t>
            </a:r>
          </a:p>
          <a:p>
            <a:r>
              <a:rPr lang="ro-RO" dirty="0"/>
              <a:t>Echimoză- ruptură cap lung bicipital</a:t>
            </a:r>
          </a:p>
          <a:p>
            <a:endParaRPr lang="en-GB" dirty="0"/>
          </a:p>
        </p:txBody>
      </p:sp>
    </p:spTree>
    <p:extLst>
      <p:ext uri="{BB962C8B-B14F-4D97-AF65-F5344CB8AC3E}">
        <p14:creationId xmlns:p14="http://schemas.microsoft.com/office/powerpoint/2010/main" val="398006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Palpare </a:t>
            </a:r>
            <a:endParaRPr lang="en-GB" dirty="0"/>
          </a:p>
        </p:txBody>
      </p:sp>
      <p:sp>
        <p:nvSpPr>
          <p:cNvPr id="3" name="Content Placeholder 2"/>
          <p:cNvSpPr>
            <a:spLocks noGrp="1"/>
          </p:cNvSpPr>
          <p:nvPr>
            <p:ph idx="1"/>
          </p:nvPr>
        </p:nvSpPr>
        <p:spPr>
          <a:xfrm>
            <a:off x="1897062" y="1600200"/>
            <a:ext cx="8229600" cy="5213176"/>
          </a:xfrm>
        </p:spPr>
        <p:txBody>
          <a:bodyPr>
            <a:normAutofit fontScale="77500" lnSpcReduction="20000"/>
          </a:bodyPr>
          <a:lstStyle/>
          <a:p>
            <a:r>
              <a:rPr lang="ro-RO" dirty="0"/>
              <a:t>Zona de inserție a m supraspinos- mâna dusă la buzunarul din spate-umăr în retropulsie</a:t>
            </a:r>
          </a:p>
          <a:p>
            <a:r>
              <a:rPr lang="ro-RO" dirty="0"/>
              <a:t>Punct bicipital-cap lung biceps</a:t>
            </a:r>
          </a:p>
          <a:p>
            <a:r>
              <a:rPr lang="ro-RO" dirty="0"/>
              <a:t>Subclavicular șanț deltopectoral- inserție m coracobrahial și cap scurt biceps</a:t>
            </a:r>
          </a:p>
          <a:p>
            <a:r>
              <a:rPr lang="ro-RO"/>
              <a:t>Inse</a:t>
            </a:r>
            <a:r>
              <a:rPr lang="en-GB"/>
              <a:t>r</a:t>
            </a:r>
            <a:r>
              <a:rPr lang="ro-RO"/>
              <a:t>ția </a:t>
            </a:r>
            <a:r>
              <a:rPr lang="ro-RO" dirty="0"/>
              <a:t>distală deltoid-în V</a:t>
            </a:r>
          </a:p>
          <a:p>
            <a:r>
              <a:rPr lang="ro-RO" dirty="0"/>
              <a:t>Partea anterioară a articulației scapulo-humerale – intern intertuberozitar</a:t>
            </a:r>
          </a:p>
          <a:p>
            <a:r>
              <a:rPr lang="ro-RO" dirty="0"/>
              <a:t>Partea inferioară a articulației scapulo-humerale- axilar profund cu brațul în semiabducție</a:t>
            </a:r>
          </a:p>
          <a:p>
            <a:r>
              <a:rPr lang="ro-RO" dirty="0"/>
              <a:t>Peretele axilar posterior- m marele dorsal</a:t>
            </a:r>
          </a:p>
          <a:p>
            <a:r>
              <a:rPr lang="ro-RO" dirty="0"/>
              <a:t>Articulația acromio-claviculară, sterno=costo-claviculară</a:t>
            </a:r>
          </a:p>
          <a:p>
            <a:r>
              <a:rPr lang="ro-RO" dirty="0"/>
              <a:t>Tonus, troficitate, zone fluctuente, roșeață, temeratura locală</a:t>
            </a:r>
          </a:p>
        </p:txBody>
      </p:sp>
    </p:spTree>
    <p:extLst>
      <p:ext uri="{BB962C8B-B14F-4D97-AF65-F5344CB8AC3E}">
        <p14:creationId xmlns:p14="http://schemas.microsoft.com/office/powerpoint/2010/main" val="311043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 </a:t>
            </a:r>
            <a:endParaRPr lang="en-GB" dirty="0"/>
          </a:p>
        </p:txBody>
      </p:sp>
      <p:sp>
        <p:nvSpPr>
          <p:cNvPr id="3" name="Content Placeholder 2"/>
          <p:cNvSpPr>
            <a:spLocks noGrp="1"/>
          </p:cNvSpPr>
          <p:nvPr>
            <p:ph idx="1"/>
          </p:nvPr>
        </p:nvSpPr>
        <p:spPr/>
        <p:txBody>
          <a:bodyPr>
            <a:normAutofit fontScale="85000" lnSpcReduction="10000"/>
          </a:bodyPr>
          <a:lstStyle/>
          <a:p>
            <a:r>
              <a:rPr lang="ro-RO" dirty="0"/>
              <a:t>5 articulații: </a:t>
            </a:r>
          </a:p>
          <a:p>
            <a:pPr lvl="1"/>
            <a:r>
              <a:rPr lang="ro-RO" dirty="0"/>
              <a:t>3 adevărate: scapulo-humerală, acomio-claviculară, sterno-costo--claviculară</a:t>
            </a:r>
          </a:p>
          <a:p>
            <a:pPr lvl="1"/>
            <a:r>
              <a:rPr lang="ro-RO" dirty="0"/>
              <a:t>2 false: plan de alunecare subdeltoidian, plan de alunecare scapulo-toracic</a:t>
            </a:r>
          </a:p>
          <a:p>
            <a:r>
              <a:rPr lang="ro-RO" dirty="0"/>
              <a:t>Antepulsia brațului</a:t>
            </a:r>
          </a:p>
          <a:p>
            <a:r>
              <a:rPr lang="ro-RO" dirty="0"/>
              <a:t>Retropulsia brațului</a:t>
            </a:r>
          </a:p>
          <a:p>
            <a:r>
              <a:rPr lang="ro-RO" dirty="0"/>
              <a:t>Abducția brațului</a:t>
            </a:r>
          </a:p>
          <a:p>
            <a:r>
              <a:rPr lang="ro-RO" dirty="0"/>
              <a:t>Adducția brațului</a:t>
            </a:r>
          </a:p>
          <a:p>
            <a:r>
              <a:rPr lang="ro-RO" dirty="0"/>
              <a:t>Rotația externă a brațului</a:t>
            </a:r>
          </a:p>
          <a:p>
            <a:r>
              <a:rPr lang="ro-RO" dirty="0"/>
              <a:t>Rotația internă a brațului</a:t>
            </a:r>
          </a:p>
          <a:p>
            <a:r>
              <a:rPr lang="ro-RO" dirty="0"/>
              <a:t>Circumducția </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35304961"/>
              </p:ext>
            </p:extLst>
          </p:nvPr>
        </p:nvGraphicFramePr>
        <p:xfrm>
          <a:off x="6007098" y="3429001"/>
          <a:ext cx="4572000" cy="262629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tblGrid>
              <a:tr h="393634">
                <a:tc>
                  <a:txBody>
                    <a:bodyPr/>
                    <a:lstStyle/>
                    <a:p>
                      <a:r>
                        <a:rPr lang="ro-RO" dirty="0"/>
                        <a:t>Miscarile</a:t>
                      </a:r>
                      <a:r>
                        <a:rPr lang="ro-RO" baseline="0" dirty="0"/>
                        <a:t> din articulatia umarului</a:t>
                      </a:r>
                      <a:endParaRPr lang="ro-RO" dirty="0"/>
                    </a:p>
                  </a:txBody>
                  <a:tcPr/>
                </a:tc>
                <a:extLst>
                  <a:ext uri="{0D108BD9-81ED-4DB2-BD59-A6C34878D82A}">
                    <a16:rowId xmlns:a16="http://schemas.microsoft.com/office/drawing/2014/main" val="10000"/>
                  </a:ext>
                </a:extLst>
              </a:tr>
              <a:tr h="658125">
                <a:tc>
                  <a:txBody>
                    <a:bodyPr/>
                    <a:lstStyle/>
                    <a:p>
                      <a:r>
                        <a:rPr lang="ro-RO" dirty="0"/>
                        <a:t>Abductia 180*, adductia revenirea</a:t>
                      </a:r>
                      <a:r>
                        <a:rPr lang="ro-RO" baseline="0" dirty="0"/>
                        <a:t> in pozitia initiala</a:t>
                      </a:r>
                      <a:endParaRPr lang="ro-RO" dirty="0"/>
                    </a:p>
                  </a:txBody>
                  <a:tcPr/>
                </a:tc>
                <a:extLst>
                  <a:ext uri="{0D108BD9-81ED-4DB2-BD59-A6C34878D82A}">
                    <a16:rowId xmlns:a16="http://schemas.microsoft.com/office/drawing/2014/main" val="10001"/>
                  </a:ext>
                </a:extLst>
              </a:tr>
              <a:tr h="393634">
                <a:tc>
                  <a:txBody>
                    <a:bodyPr/>
                    <a:lstStyle/>
                    <a:p>
                      <a:r>
                        <a:rPr lang="ro-RO" dirty="0"/>
                        <a:t>Flexia sau anteductia 180*</a:t>
                      </a:r>
                    </a:p>
                  </a:txBody>
                  <a:tcPr/>
                </a:tc>
                <a:extLst>
                  <a:ext uri="{0D108BD9-81ED-4DB2-BD59-A6C34878D82A}">
                    <a16:rowId xmlns:a16="http://schemas.microsoft.com/office/drawing/2014/main" val="10002"/>
                  </a:ext>
                </a:extLst>
              </a:tr>
              <a:tr h="393634">
                <a:tc>
                  <a:txBody>
                    <a:bodyPr/>
                    <a:lstStyle/>
                    <a:p>
                      <a:r>
                        <a:rPr lang="ro-RO" dirty="0"/>
                        <a:t>Extensia sau retroductia 50-60*</a:t>
                      </a:r>
                    </a:p>
                  </a:txBody>
                  <a:tcPr/>
                </a:tc>
                <a:extLst>
                  <a:ext uri="{0D108BD9-81ED-4DB2-BD59-A6C34878D82A}">
                    <a16:rowId xmlns:a16="http://schemas.microsoft.com/office/drawing/2014/main" val="10003"/>
                  </a:ext>
                </a:extLst>
              </a:tr>
              <a:tr h="393634">
                <a:tc>
                  <a:txBody>
                    <a:bodyPr/>
                    <a:lstStyle/>
                    <a:p>
                      <a:r>
                        <a:rPr lang="ro-RO" dirty="0"/>
                        <a:t>Rotatia</a:t>
                      </a:r>
                      <a:r>
                        <a:rPr lang="ro-RO" baseline="0" dirty="0"/>
                        <a:t> interna 90*, externa 60*</a:t>
                      </a:r>
                      <a:endParaRPr lang="ro-RO" dirty="0"/>
                    </a:p>
                  </a:txBody>
                  <a:tcPr/>
                </a:tc>
                <a:extLst>
                  <a:ext uri="{0D108BD9-81ED-4DB2-BD59-A6C34878D82A}">
                    <a16:rowId xmlns:a16="http://schemas.microsoft.com/office/drawing/2014/main" val="10004"/>
                  </a:ext>
                </a:extLst>
              </a:tr>
              <a:tr h="393634">
                <a:tc>
                  <a:txBody>
                    <a:bodyPr/>
                    <a:lstStyle/>
                    <a:p>
                      <a:r>
                        <a:rPr lang="ro-RO" dirty="0"/>
                        <a:t>Circumductia= combinarea tuturor</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11583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Tablou semiologic</a:t>
            </a:r>
            <a:endParaRPr lang="en-GB" dirty="0"/>
          </a:p>
        </p:txBody>
      </p:sp>
      <p:sp>
        <p:nvSpPr>
          <p:cNvPr id="3" name="Content Placeholder 2"/>
          <p:cNvSpPr>
            <a:spLocks noGrp="1"/>
          </p:cNvSpPr>
          <p:nvPr>
            <p:ph idx="1"/>
          </p:nvPr>
        </p:nvSpPr>
        <p:spPr>
          <a:xfrm>
            <a:off x="1897062" y="1600200"/>
            <a:ext cx="8229600" cy="5257800"/>
          </a:xfrm>
        </p:spPr>
        <p:txBody>
          <a:bodyPr>
            <a:normAutofit fontScale="77500" lnSpcReduction="20000"/>
          </a:bodyPr>
          <a:lstStyle/>
          <a:p>
            <a:r>
              <a:rPr lang="ro-RO" dirty="0"/>
              <a:t>Sindroame articulare</a:t>
            </a:r>
          </a:p>
          <a:p>
            <a:pPr lvl="1"/>
            <a:r>
              <a:rPr lang="ro-RO" dirty="0"/>
              <a:t>Artrita reumatoidă</a:t>
            </a:r>
          </a:p>
          <a:p>
            <a:pPr lvl="1"/>
            <a:r>
              <a:rPr lang="ro-RO" dirty="0"/>
              <a:t>Spodilartrita</a:t>
            </a:r>
          </a:p>
          <a:p>
            <a:pPr lvl="1"/>
            <a:r>
              <a:rPr lang="ro-RO" dirty="0"/>
              <a:t>Artrita infecțioasă-debut acut cu sdr inflamator</a:t>
            </a:r>
          </a:p>
          <a:p>
            <a:pPr lvl="1"/>
            <a:r>
              <a:rPr lang="ro-RO" dirty="0"/>
              <a:t>Oartroza, clinc, Rx, ecografie, osteofite</a:t>
            </a:r>
          </a:p>
          <a:p>
            <a:pPr lvl="1"/>
            <a:r>
              <a:rPr lang="ro-RO" dirty="0"/>
              <a:t>Artroza acromioclaviculară clinc, Rx, ecografie</a:t>
            </a:r>
          </a:p>
          <a:p>
            <a:r>
              <a:rPr lang="ro-RO" dirty="0"/>
              <a:t>Sindroame capsulare</a:t>
            </a:r>
          </a:p>
          <a:p>
            <a:pPr lvl="1"/>
            <a:r>
              <a:rPr lang="ro-RO" dirty="0"/>
              <a:t>Umăr blocat</a:t>
            </a:r>
          </a:p>
          <a:p>
            <a:pPr lvl="1"/>
            <a:r>
              <a:rPr lang="ro-RO" dirty="0"/>
              <a:t>Umăr mixt</a:t>
            </a:r>
            <a:endParaRPr lang="en-GB" dirty="0"/>
          </a:p>
          <a:p>
            <a:r>
              <a:rPr lang="ro-RO" dirty="0"/>
              <a:t>Sindroame tendinoase</a:t>
            </a:r>
          </a:p>
          <a:p>
            <a:pPr lvl="1"/>
            <a:r>
              <a:rPr lang="ro-RO" dirty="0"/>
              <a:t>Umăr dureros simplu</a:t>
            </a:r>
          </a:p>
          <a:p>
            <a:pPr lvl="1"/>
            <a:r>
              <a:rPr lang="ro-RO" dirty="0"/>
              <a:t>Umăr dureros acut</a:t>
            </a:r>
          </a:p>
          <a:p>
            <a:pPr lvl="2"/>
            <a:r>
              <a:rPr lang="ro-RO" dirty="0"/>
              <a:t>Tendinită calcară cu inflamație</a:t>
            </a:r>
          </a:p>
          <a:p>
            <a:pPr lvl="2"/>
            <a:r>
              <a:rPr lang="ro-RO" dirty="0"/>
              <a:t>Bursite subacromiodeltoidiană</a:t>
            </a:r>
          </a:p>
          <a:p>
            <a:pPr lvl="2"/>
            <a:r>
              <a:rPr lang="ro-RO" dirty="0"/>
              <a:t>Umăr pseudoparalitic- ruptură de supraspinos</a:t>
            </a:r>
          </a:p>
          <a:p>
            <a:pPr lvl="2"/>
            <a:endParaRPr lang="ro-RO" dirty="0"/>
          </a:p>
          <a:p>
            <a:pPr lvl="2"/>
            <a:endParaRPr lang="ro-RO" dirty="0"/>
          </a:p>
        </p:txBody>
      </p:sp>
    </p:spTree>
    <p:extLst>
      <p:ext uri="{BB962C8B-B14F-4D97-AF65-F5344CB8AC3E}">
        <p14:creationId xmlns:p14="http://schemas.microsoft.com/office/powerpoint/2010/main" val="278120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Șoldul</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918" y="1543096"/>
            <a:ext cx="3312224" cy="346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744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Inspecția</a:t>
            </a:r>
            <a:endParaRPr lang="en-GB" dirty="0"/>
          </a:p>
        </p:txBody>
      </p:sp>
      <p:sp>
        <p:nvSpPr>
          <p:cNvPr id="3" name="Content Placeholder 2"/>
          <p:cNvSpPr>
            <a:spLocks noGrp="1"/>
          </p:cNvSpPr>
          <p:nvPr>
            <p:ph idx="1"/>
          </p:nvPr>
        </p:nvSpPr>
        <p:spPr>
          <a:xfrm>
            <a:off x="1835398" y="2204865"/>
            <a:ext cx="8229600" cy="4525963"/>
          </a:xfrm>
        </p:spPr>
        <p:txBody>
          <a:bodyPr>
            <a:normAutofit fontScale="77500" lnSpcReduction="20000"/>
          </a:bodyPr>
          <a:lstStyle/>
          <a:p>
            <a:pPr marL="0" indent="0">
              <a:buNone/>
            </a:pPr>
            <a:r>
              <a:rPr lang="ro-RO" dirty="0"/>
              <a:t>Ortostatism</a:t>
            </a:r>
          </a:p>
          <a:p>
            <a:r>
              <a:rPr lang="ro-RO" dirty="0"/>
              <a:t>De față-spinele iliace antero-superioare-orizontalitate</a:t>
            </a:r>
          </a:p>
          <a:p>
            <a:r>
              <a:rPr lang="ro-RO" dirty="0"/>
              <a:t>De profil- spina iliacă-anterosuperioară cu spina ilică postero-superioară- unghi 5-10</a:t>
            </a:r>
            <a:r>
              <a:rPr lang="ro-RO" dirty="0">
                <a:latin typeface="Times New Roman"/>
                <a:cs typeface="Times New Roman"/>
              </a:rPr>
              <a:t>º </a:t>
            </a:r>
            <a:r>
              <a:rPr lang="ro-RO" dirty="0">
                <a:latin typeface="+mj-lt"/>
                <a:cs typeface="Times New Roman"/>
              </a:rPr>
              <a:t>cu orizontala</a:t>
            </a:r>
          </a:p>
          <a:p>
            <a:r>
              <a:rPr lang="ro-RO" dirty="0">
                <a:latin typeface="+mj-lt"/>
                <a:cs typeface="Times New Roman"/>
              </a:rPr>
              <a:t>Din spate- spinele iliace postero-superioare- orizontalitate</a:t>
            </a:r>
          </a:p>
          <a:p>
            <a:pPr marL="0" indent="0">
              <a:buNone/>
            </a:pPr>
            <a:r>
              <a:rPr lang="ro-RO" dirty="0">
                <a:latin typeface="+mj-lt"/>
                <a:cs typeface="Times New Roman"/>
              </a:rPr>
              <a:t>Mersul</a:t>
            </a:r>
          </a:p>
          <a:p>
            <a:r>
              <a:rPr lang="ro-RO" dirty="0">
                <a:latin typeface="+mj-lt"/>
                <a:cs typeface="Times New Roman"/>
              </a:rPr>
              <a:t>Menținerea orizontalității bazinului</a:t>
            </a:r>
          </a:p>
          <a:p>
            <a:r>
              <a:rPr lang="ro-RO" dirty="0">
                <a:latin typeface="+mj-lt"/>
                <a:cs typeface="Times New Roman"/>
              </a:rPr>
              <a:t>Semn Trendelenburg-coborârea bazinului de partea piciorului ridicat</a:t>
            </a:r>
          </a:p>
          <a:p>
            <a:r>
              <a:rPr lang="ro-RO" dirty="0">
                <a:latin typeface="+mj-lt"/>
                <a:cs typeface="Times New Roman"/>
              </a:rPr>
              <a:t>În coxopatii severe bazinul se înclină de partea memebrului de suport</a:t>
            </a:r>
            <a:endParaRPr lang="en-GB" dirty="0">
              <a:latin typeface="+mj-lt"/>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151" y="16958"/>
            <a:ext cx="1970101" cy="25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50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Etape </a:t>
            </a:r>
            <a:endParaRPr lang="en-GB" dirty="0"/>
          </a:p>
        </p:txBody>
      </p:sp>
      <p:sp>
        <p:nvSpPr>
          <p:cNvPr id="3" name="Content Placeholder 2"/>
          <p:cNvSpPr>
            <a:spLocks noGrp="1"/>
          </p:cNvSpPr>
          <p:nvPr>
            <p:ph idx="1"/>
          </p:nvPr>
        </p:nvSpPr>
        <p:spPr/>
        <p:txBody>
          <a:bodyPr/>
          <a:lstStyle/>
          <a:p>
            <a:pPr algn="just"/>
            <a:r>
              <a:rPr lang="ro-RO" dirty="0"/>
              <a:t>Anamneza</a:t>
            </a:r>
          </a:p>
          <a:p>
            <a:pPr algn="just"/>
            <a:r>
              <a:rPr lang="ro-RO" dirty="0"/>
              <a:t>Istoric</a:t>
            </a:r>
          </a:p>
          <a:p>
            <a:pPr algn="just"/>
            <a:r>
              <a:rPr lang="ro-RO" dirty="0"/>
              <a:t>Examen general</a:t>
            </a:r>
          </a:p>
          <a:p>
            <a:pPr algn="just"/>
            <a:r>
              <a:rPr lang="ro-RO" dirty="0"/>
              <a:t>Examen țintit pe aparat locomotor</a:t>
            </a:r>
          </a:p>
          <a:p>
            <a:pPr lvl="1" algn="just"/>
            <a:r>
              <a:rPr lang="ro-RO" dirty="0"/>
              <a:t>Evaluarea situsurilor articulare dureroase</a:t>
            </a:r>
          </a:p>
          <a:p>
            <a:pPr lvl="1" algn="just"/>
            <a:r>
              <a:rPr lang="ro-RO" dirty="0"/>
              <a:t>Evaluarea situsurilor articulare inflamatorii</a:t>
            </a:r>
          </a:p>
          <a:p>
            <a:pPr lvl="1" algn="just"/>
            <a:r>
              <a:rPr lang="ro-RO" dirty="0"/>
              <a:t>Manevre specifice</a:t>
            </a:r>
          </a:p>
          <a:p>
            <a:endParaRPr lang="ro-RO" dirty="0"/>
          </a:p>
          <a:p>
            <a:pPr marL="0" indent="0">
              <a:buNone/>
            </a:pPr>
            <a:endParaRPr lang="en-GB" dirty="0"/>
          </a:p>
        </p:txBody>
      </p:sp>
    </p:spTree>
    <p:extLst>
      <p:ext uri="{BB962C8B-B14F-4D97-AF65-F5344CB8AC3E}">
        <p14:creationId xmlns:p14="http://schemas.microsoft.com/office/powerpoint/2010/main" val="299043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Palparea </a:t>
            </a:r>
            <a:endParaRPr lang="en-GB" dirty="0"/>
          </a:p>
        </p:txBody>
      </p:sp>
      <p:sp>
        <p:nvSpPr>
          <p:cNvPr id="3" name="Content Placeholder 2"/>
          <p:cNvSpPr>
            <a:spLocks noGrp="1"/>
          </p:cNvSpPr>
          <p:nvPr>
            <p:ph idx="1"/>
          </p:nvPr>
        </p:nvSpPr>
        <p:spPr/>
        <p:txBody>
          <a:bodyPr/>
          <a:lstStyle/>
          <a:p>
            <a:r>
              <a:rPr lang="ro-RO" dirty="0"/>
              <a:t>Topografia durerii</a:t>
            </a:r>
          </a:p>
          <a:p>
            <a:r>
              <a:rPr lang="ro-RO" dirty="0"/>
              <a:t>Contractură</a:t>
            </a:r>
          </a:p>
          <a:p>
            <a:r>
              <a:rPr lang="ro-RO" dirty="0"/>
              <a:t>Atrofii musculare</a:t>
            </a:r>
          </a:p>
          <a:p>
            <a:r>
              <a:rPr lang="ro-RO" dirty="0"/>
              <a:t>Durere : inghinal, fesier, trohanterian, iradiere, durere referită</a:t>
            </a:r>
          </a:p>
          <a:p>
            <a:r>
              <a:rPr lang="ro-RO" dirty="0"/>
              <a:t>Măsurarea perimetrelor coapselor la 10 cm față de genunchi</a:t>
            </a:r>
            <a:endParaRPr lang="en-GB" dirty="0"/>
          </a:p>
        </p:txBody>
      </p:sp>
    </p:spTree>
    <p:extLst>
      <p:ext uri="{BB962C8B-B14F-4D97-AF65-F5344CB8AC3E}">
        <p14:creationId xmlns:p14="http://schemas.microsoft.com/office/powerpoint/2010/main" val="1286379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 </a:t>
            </a:r>
            <a:endParaRPr lang="en-GB" dirty="0"/>
          </a:p>
        </p:txBody>
      </p:sp>
      <p:sp>
        <p:nvSpPr>
          <p:cNvPr id="3" name="Content Placeholder 2"/>
          <p:cNvSpPr>
            <a:spLocks noGrp="1"/>
          </p:cNvSpPr>
          <p:nvPr>
            <p:ph idx="1"/>
          </p:nvPr>
        </p:nvSpPr>
        <p:spPr/>
        <p:txBody>
          <a:bodyPr>
            <a:normAutofit fontScale="85000" lnSpcReduction="20000"/>
          </a:bodyPr>
          <a:lstStyle/>
          <a:p>
            <a:pPr fontAlgn="t"/>
            <a:r>
              <a:rPr lang="ro-RO" dirty="0"/>
              <a:t>Flexia anterioara cu genunchiul in extensie 90*, in flexie 125*</a:t>
            </a:r>
            <a:endParaRPr lang="en-GB" dirty="0"/>
          </a:p>
          <a:p>
            <a:pPr fontAlgn="t"/>
            <a:r>
              <a:rPr lang="ro-RO" dirty="0"/>
              <a:t>Extensia 20*</a:t>
            </a:r>
            <a:endParaRPr lang="en-GB" dirty="0"/>
          </a:p>
          <a:p>
            <a:pPr fontAlgn="t"/>
            <a:r>
              <a:rPr lang="ro-RO" dirty="0"/>
              <a:t>Abductia 45*</a:t>
            </a:r>
            <a:endParaRPr lang="en-GB" dirty="0"/>
          </a:p>
          <a:p>
            <a:pPr fontAlgn="t"/>
            <a:r>
              <a:rPr lang="ro-RO" dirty="0"/>
              <a:t>Adductia 30*</a:t>
            </a:r>
            <a:endParaRPr lang="en-GB" dirty="0"/>
          </a:p>
          <a:p>
            <a:pPr fontAlgn="t"/>
            <a:r>
              <a:rPr lang="ro-RO" dirty="0"/>
              <a:t>Rotatia interna 45*</a:t>
            </a:r>
            <a:endParaRPr lang="en-GB" dirty="0"/>
          </a:p>
          <a:p>
            <a:pPr fontAlgn="t"/>
            <a:r>
              <a:rPr lang="ro-RO" dirty="0"/>
              <a:t>Rotatia externa 45*</a:t>
            </a:r>
            <a:endParaRPr lang="en-GB" dirty="0"/>
          </a:p>
          <a:p>
            <a:pPr fontAlgn="t"/>
            <a:r>
              <a:rPr lang="ro-RO" dirty="0"/>
              <a:t>Circumductia</a:t>
            </a:r>
          </a:p>
          <a:p>
            <a:pPr marL="0" indent="0" fontAlgn="t">
              <a:buNone/>
            </a:pPr>
            <a:r>
              <a:rPr lang="ro-RO" dirty="0"/>
              <a:t>Semne specifice:</a:t>
            </a:r>
          </a:p>
          <a:p>
            <a:pPr marL="0" indent="0" fontAlgn="t">
              <a:buNone/>
            </a:pPr>
            <a:r>
              <a:rPr lang="ro-RO" dirty="0"/>
              <a:t>	- semn Patrik- abducție cu șold  și genunchi flectat</a:t>
            </a:r>
          </a:p>
          <a:p>
            <a:pPr marL="0" indent="0" fontAlgn="t">
              <a:buNone/>
            </a:pPr>
            <a:r>
              <a:rPr lang="ro-RO" dirty="0"/>
              <a:t>	- semnul cheii- rotații cu șold  și genunchi flectat</a:t>
            </a:r>
          </a:p>
          <a:p>
            <a:pPr marL="0" indent="0" fontAlgn="t">
              <a:buNone/>
            </a:pPr>
            <a:endParaRPr lang="en-GB" dirty="0"/>
          </a:p>
          <a:p>
            <a:endParaRPr lang="en-GB" dirty="0"/>
          </a:p>
        </p:txBody>
      </p:sp>
    </p:spTree>
    <p:extLst>
      <p:ext uri="{BB962C8B-B14F-4D97-AF65-F5344CB8AC3E}">
        <p14:creationId xmlns:p14="http://schemas.microsoft.com/office/powerpoint/2010/main" val="3351750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Tablou semiologic</a:t>
            </a:r>
            <a:endParaRPr lang="en-GB" dirty="0"/>
          </a:p>
        </p:txBody>
      </p:sp>
      <p:sp>
        <p:nvSpPr>
          <p:cNvPr id="3" name="Content Placeholder 2"/>
          <p:cNvSpPr>
            <a:spLocks noGrp="1"/>
          </p:cNvSpPr>
          <p:nvPr>
            <p:ph idx="1"/>
          </p:nvPr>
        </p:nvSpPr>
        <p:spPr/>
        <p:txBody>
          <a:bodyPr>
            <a:normAutofit fontScale="85000" lnSpcReduction="10000"/>
          </a:bodyPr>
          <a:lstStyle/>
          <a:p>
            <a:r>
              <a:rPr lang="ro-RO" dirty="0"/>
              <a:t>Coxita reumatismală- durere inflamatorie</a:t>
            </a:r>
          </a:p>
          <a:p>
            <a:pPr lvl="1"/>
            <a:r>
              <a:rPr lang="ro-RO" dirty="0"/>
              <a:t>Coxita reumatoidă 20% din cazuri</a:t>
            </a:r>
          </a:p>
          <a:p>
            <a:pPr lvl="1"/>
            <a:r>
              <a:rPr lang="ro-RO" dirty="0"/>
              <a:t>Coxita din spondilită 40% din cazuri</a:t>
            </a:r>
          </a:p>
          <a:p>
            <a:r>
              <a:rPr lang="ro-RO" dirty="0"/>
              <a:t>Coxită bacilară -afectare unilaterală, evoluție trenantă, subfebrilitate</a:t>
            </a:r>
          </a:p>
          <a:p>
            <a:r>
              <a:rPr lang="ro-RO" dirty="0"/>
              <a:t>Șold artrozic-durere mecanică, Rx osteofite, îngustare spațiu articular</a:t>
            </a:r>
          </a:p>
          <a:p>
            <a:r>
              <a:rPr lang="ro-RO" dirty="0"/>
              <a:t>Șold din boala Paget- bilateral, îngroșare și </a:t>
            </a:r>
            <a:r>
              <a:rPr lang="ro-RO"/>
              <a:t>încurbare fem</a:t>
            </a:r>
            <a:r>
              <a:rPr lang="en-GB"/>
              <a:t>uro</a:t>
            </a:r>
            <a:r>
              <a:rPr lang="ro-RO"/>
              <a:t>tibială</a:t>
            </a:r>
            <a:endParaRPr lang="ro-RO" dirty="0"/>
          </a:p>
          <a:p>
            <a:r>
              <a:rPr lang="ro-RO" dirty="0"/>
              <a:t>Osteonecroza de șold- bărbat, fumător, afectare unilaterală, durere nocturnă; sau corticoterapie în antecedente. Rx aplatizarea cap femural</a:t>
            </a:r>
          </a:p>
          <a:p>
            <a:endParaRPr lang="en-GB" dirty="0"/>
          </a:p>
        </p:txBody>
      </p:sp>
    </p:spTree>
    <p:extLst>
      <p:ext uri="{BB962C8B-B14F-4D97-AF65-F5344CB8AC3E}">
        <p14:creationId xmlns:p14="http://schemas.microsoft.com/office/powerpoint/2010/main" val="3907593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Genunchiul </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910" y="1934515"/>
            <a:ext cx="4139952" cy="281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398" y="4077072"/>
            <a:ext cx="3539232" cy="265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894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Inspecția</a:t>
            </a:r>
            <a:endParaRPr lang="en-GB" dirty="0"/>
          </a:p>
        </p:txBody>
      </p:sp>
      <p:sp>
        <p:nvSpPr>
          <p:cNvPr id="3" name="Content Placeholder 2"/>
          <p:cNvSpPr>
            <a:spLocks noGrp="1"/>
          </p:cNvSpPr>
          <p:nvPr>
            <p:ph idx="1"/>
          </p:nvPr>
        </p:nvSpPr>
        <p:spPr>
          <a:xfrm>
            <a:off x="1897062" y="1600200"/>
            <a:ext cx="8229600" cy="5163422"/>
          </a:xfrm>
        </p:spPr>
        <p:txBody>
          <a:bodyPr>
            <a:normAutofit fontScale="70000" lnSpcReduction="20000"/>
          </a:bodyPr>
          <a:lstStyle/>
          <a:p>
            <a:pPr marL="0" indent="0">
              <a:buNone/>
            </a:pPr>
            <a:r>
              <a:rPr lang="ro-RO" dirty="0"/>
              <a:t>Ortostatism </a:t>
            </a:r>
          </a:p>
          <a:p>
            <a:pPr marL="0" indent="0">
              <a:buNone/>
            </a:pPr>
            <a:r>
              <a:rPr lang="ro-RO" dirty="0"/>
              <a:t>Din față</a:t>
            </a:r>
          </a:p>
          <a:p>
            <a:r>
              <a:rPr lang="ro-RO" dirty="0"/>
              <a:t>Aspect morfologic al rotulei</a:t>
            </a:r>
          </a:p>
          <a:p>
            <a:r>
              <a:rPr lang="ro-RO" dirty="0"/>
              <a:t>Bursite suprapatelare</a:t>
            </a:r>
          </a:p>
          <a:p>
            <a:r>
              <a:rPr lang="ro-RO" dirty="0"/>
              <a:t>Genu var/genu valg</a:t>
            </a:r>
          </a:p>
          <a:p>
            <a:r>
              <a:rPr lang="ro-RO" dirty="0"/>
              <a:t>Exista un valg fiziologic de 5-10</a:t>
            </a:r>
            <a:r>
              <a:rPr lang="ro-RO" dirty="0">
                <a:latin typeface="Times New Roman"/>
                <a:cs typeface="Times New Roman"/>
              </a:rPr>
              <a:t>º</a:t>
            </a:r>
          </a:p>
          <a:p>
            <a:pPr marL="0" indent="0">
              <a:buNone/>
            </a:pPr>
            <a:r>
              <a:rPr lang="ro-RO" dirty="0">
                <a:latin typeface="Times New Roman"/>
                <a:cs typeface="Times New Roman"/>
              </a:rPr>
              <a:t>Din profil</a:t>
            </a:r>
          </a:p>
          <a:p>
            <a:r>
              <a:rPr lang="ro-RO" dirty="0">
                <a:latin typeface="Times New Roman"/>
                <a:cs typeface="Times New Roman"/>
              </a:rPr>
              <a:t>Genu flexum</a:t>
            </a:r>
          </a:p>
          <a:p>
            <a:r>
              <a:rPr lang="ro-RO" dirty="0">
                <a:latin typeface="Times New Roman"/>
                <a:cs typeface="Times New Roman"/>
              </a:rPr>
              <a:t>Genu recurvatum</a:t>
            </a:r>
          </a:p>
          <a:p>
            <a:pPr marL="0" indent="0">
              <a:buNone/>
            </a:pPr>
            <a:r>
              <a:rPr lang="ro-RO" dirty="0">
                <a:latin typeface="Times New Roman"/>
                <a:cs typeface="Times New Roman"/>
              </a:rPr>
              <a:t>Din spate</a:t>
            </a:r>
          </a:p>
          <a:p>
            <a:r>
              <a:rPr lang="ro-RO" dirty="0">
                <a:latin typeface="Times New Roman"/>
                <a:cs typeface="Times New Roman"/>
              </a:rPr>
              <a:t>Regiunea poplitee</a:t>
            </a:r>
          </a:p>
          <a:p>
            <a:r>
              <a:rPr lang="ro-RO" dirty="0">
                <a:latin typeface="Times New Roman"/>
                <a:cs typeface="Times New Roman"/>
              </a:rPr>
              <a:t>Chist Baker</a:t>
            </a:r>
          </a:p>
          <a:p>
            <a:r>
              <a:rPr lang="ro-RO" dirty="0">
                <a:latin typeface="Times New Roman"/>
                <a:cs typeface="Times New Roman"/>
              </a:rPr>
              <a:t>Adenopatii</a:t>
            </a:r>
          </a:p>
          <a:p>
            <a:r>
              <a:rPr lang="ro-RO" dirty="0">
                <a:latin typeface="Times New Roman"/>
                <a:cs typeface="Times New Roman"/>
              </a:rPr>
              <a:t>Aspectul musculaturii</a:t>
            </a:r>
          </a:p>
          <a:p>
            <a:pPr marL="0" indent="0">
              <a:buNone/>
            </a:pPr>
            <a:r>
              <a:rPr lang="ro-RO" dirty="0">
                <a:latin typeface="Times New Roman"/>
                <a:cs typeface="Times New Roman"/>
              </a:rPr>
              <a:t>Roșeață, echimoze-rupturi muscualre</a:t>
            </a:r>
          </a:p>
          <a:p>
            <a:endParaRPr lang="ro-RO" dirty="0">
              <a:latin typeface="Times New Roman"/>
              <a:cs typeface="Times New Roman"/>
            </a:endParaRPr>
          </a:p>
          <a:p>
            <a:endParaRPr lang="en-GB" dirty="0"/>
          </a:p>
        </p:txBody>
      </p:sp>
      <p:pic>
        <p:nvPicPr>
          <p:cNvPr id="9220" name="Picture 4" descr="Genu recurvatum is a posture where the knees appear to bend backwards in  standing due to the knees being placed in a … in 2020 | Hyperextended knee,  Posture fix, Hip flex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110" y="1"/>
            <a:ext cx="2664296" cy="215703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814" y="2346720"/>
            <a:ext cx="3024336" cy="21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744" y="4725144"/>
            <a:ext cx="2586955" cy="203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962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Palparea </a:t>
            </a:r>
            <a:endParaRPr lang="en-GB" dirty="0"/>
          </a:p>
        </p:txBody>
      </p:sp>
      <p:sp>
        <p:nvSpPr>
          <p:cNvPr id="3" name="Content Placeholder 2"/>
          <p:cNvSpPr>
            <a:spLocks noGrp="1"/>
          </p:cNvSpPr>
          <p:nvPr>
            <p:ph idx="1"/>
          </p:nvPr>
        </p:nvSpPr>
        <p:spPr/>
        <p:txBody>
          <a:bodyPr>
            <a:normAutofit fontScale="92500" lnSpcReduction="20000"/>
          </a:bodyPr>
          <a:lstStyle/>
          <a:p>
            <a:r>
              <a:rPr lang="ro-RO" dirty="0"/>
              <a:t>Comparativ</a:t>
            </a:r>
          </a:p>
          <a:p>
            <a:r>
              <a:rPr lang="ro-RO" dirty="0"/>
              <a:t>Temperatura</a:t>
            </a:r>
          </a:p>
          <a:p>
            <a:r>
              <a:rPr lang="ro-RO" dirty="0"/>
              <a:t>Șoc rotulian</a:t>
            </a:r>
          </a:p>
          <a:p>
            <a:r>
              <a:rPr lang="ro-RO" dirty="0"/>
              <a:t>Semnul rindelei</a:t>
            </a:r>
          </a:p>
          <a:p>
            <a:r>
              <a:rPr lang="ro-RO" dirty="0"/>
              <a:t>Zone durerose, iradiere, durere referită</a:t>
            </a:r>
          </a:p>
          <a:p>
            <a:r>
              <a:rPr lang="ro-RO" dirty="0"/>
              <a:t>Pes anserinus</a:t>
            </a:r>
          </a:p>
          <a:p>
            <a:r>
              <a:rPr lang="ro-RO" dirty="0"/>
              <a:t>Semne meniscale</a:t>
            </a:r>
          </a:p>
          <a:p>
            <a:r>
              <a:rPr lang="ro-RO" dirty="0"/>
              <a:t>Tonusul și troficitatea cvadricepsului</a:t>
            </a:r>
          </a:p>
          <a:p>
            <a:r>
              <a:rPr lang="ro-RO" dirty="0"/>
              <a:t>Măsurarea perimetrului gambelor la 15 sub rotulă</a:t>
            </a:r>
          </a:p>
          <a:p>
            <a:endParaRPr lang="ro-RO" dirty="0"/>
          </a:p>
          <a:p>
            <a:endParaRPr lang="ro-RO" dirty="0"/>
          </a:p>
          <a:p>
            <a:endParaRPr lang="en-GB"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t="50000"/>
          <a:stretch/>
        </p:blipFill>
        <p:spPr bwMode="auto">
          <a:xfrm>
            <a:off x="1464199" y="133"/>
            <a:ext cx="211223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23735"/>
          <a:stretch/>
        </p:blipFill>
        <p:spPr bwMode="auto">
          <a:xfrm>
            <a:off x="7155250" y="30032"/>
            <a:ext cx="3428613" cy="320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948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Mobilitatea </a:t>
            </a:r>
            <a:endParaRPr lang="en-GB" dirty="0"/>
          </a:p>
        </p:txBody>
      </p:sp>
      <p:sp>
        <p:nvSpPr>
          <p:cNvPr id="4" name="Content Placeholder 2"/>
          <p:cNvSpPr>
            <a:spLocks noGrp="1"/>
          </p:cNvSpPr>
          <p:nvPr>
            <p:ph idx="1"/>
          </p:nvPr>
        </p:nvSpPr>
        <p:spPr/>
        <p:txBody>
          <a:bodyPr>
            <a:normAutofit fontScale="92500" lnSpcReduction="20000"/>
          </a:bodyPr>
          <a:lstStyle/>
          <a:p>
            <a:pPr marL="0" indent="0" algn="just">
              <a:buNone/>
            </a:pPr>
            <a:r>
              <a:rPr lang="ro-RO" dirty="0"/>
              <a:t>Art. de tip balama</a:t>
            </a:r>
          </a:p>
          <a:p>
            <a:pPr marL="0" indent="0" algn="just">
              <a:buNone/>
            </a:pPr>
            <a:r>
              <a:rPr lang="ro-RO" dirty="0"/>
              <a:t>Plan sagital </a:t>
            </a:r>
          </a:p>
          <a:p>
            <a:pPr marL="0" indent="0" algn="just">
              <a:buNone/>
            </a:pPr>
            <a:r>
              <a:rPr lang="ro-RO" dirty="0"/>
              <a:t>- 4 tipuri de mișcări:</a:t>
            </a:r>
          </a:p>
          <a:p>
            <a:pPr lvl="1" algn="just">
              <a:buFont typeface="Wingdings" panose="05000000000000000000" pitchFamily="2" charset="2"/>
              <a:buChar char="q"/>
            </a:pPr>
            <a:r>
              <a:rPr lang="ro-RO" dirty="0"/>
              <a:t> Extensie (0°) – m. cvadriceps </a:t>
            </a:r>
          </a:p>
          <a:p>
            <a:pPr lvl="1" algn="just">
              <a:buFont typeface="Wingdings" panose="05000000000000000000" pitchFamily="2" charset="2"/>
              <a:buChar char="q"/>
            </a:pPr>
            <a:r>
              <a:rPr lang="ro-RO" dirty="0"/>
              <a:t> Flexie (140°) – m. gracilis, sartorius și popliteu</a:t>
            </a:r>
          </a:p>
          <a:p>
            <a:pPr lvl="1" algn="just">
              <a:buFont typeface="Wingdings" panose="05000000000000000000" pitchFamily="2" charset="2"/>
              <a:buChar char="q"/>
            </a:pPr>
            <a:r>
              <a:rPr lang="ro-RO" dirty="0"/>
              <a:t> Rotație laterală – m. biceps femural</a:t>
            </a:r>
          </a:p>
          <a:p>
            <a:pPr lvl="1" algn="just">
              <a:buFont typeface="Wingdings" panose="05000000000000000000" pitchFamily="2" charset="2"/>
              <a:buChar char="q"/>
            </a:pPr>
            <a:r>
              <a:rPr lang="ro-RO" dirty="0"/>
              <a:t> Rotație medială – m. semimembranos, semitendinos, gracilis, sartorius și popliteu</a:t>
            </a:r>
          </a:p>
          <a:p>
            <a:pPr marL="457200" lvl="1" indent="0" algn="just">
              <a:buNone/>
            </a:pPr>
            <a:endParaRPr lang="ro-RO" dirty="0"/>
          </a:p>
          <a:p>
            <a:pPr marL="0" indent="0" algn="just">
              <a:buNone/>
            </a:pPr>
            <a:r>
              <a:rPr lang="ro-RO" dirty="0"/>
              <a:t> </a:t>
            </a:r>
            <a:r>
              <a:rPr lang="ro-RO" b="1" dirty="0"/>
              <a:t>Mișcările de rotație sunt posibile doar cu genunchiul flectat și sunt de maxim 35-40</a:t>
            </a:r>
            <a:r>
              <a:rPr lang="ro-RO" b="1" dirty="0">
                <a:latin typeface="Times New Roman"/>
                <a:cs typeface="Times New Roman"/>
              </a:rPr>
              <a:t>º</a:t>
            </a:r>
            <a:endParaRPr lang="ro-RO" b="1" dirty="0"/>
          </a:p>
          <a:p>
            <a:pPr lvl="1">
              <a:buFont typeface="Wingdings" panose="05000000000000000000" pitchFamily="2" charset="2"/>
              <a:buChar char="q"/>
            </a:pPr>
            <a:endParaRPr lang="ro-RO" dirty="0"/>
          </a:p>
          <a:p>
            <a:endParaRPr lang="en-US" dirty="0"/>
          </a:p>
        </p:txBody>
      </p:sp>
    </p:spTree>
    <p:extLst>
      <p:ext uri="{BB962C8B-B14F-4D97-AF65-F5344CB8AC3E}">
        <p14:creationId xmlns:p14="http://schemas.microsoft.com/office/powerpoint/2010/main" val="2245780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Tablou semiologic</a:t>
            </a:r>
            <a:endParaRPr lang="en-GB" dirty="0"/>
          </a:p>
        </p:txBody>
      </p:sp>
      <p:sp>
        <p:nvSpPr>
          <p:cNvPr id="3" name="Content Placeholder 2"/>
          <p:cNvSpPr>
            <a:spLocks noGrp="1"/>
          </p:cNvSpPr>
          <p:nvPr>
            <p:ph idx="1"/>
          </p:nvPr>
        </p:nvSpPr>
        <p:spPr/>
        <p:txBody>
          <a:bodyPr>
            <a:normAutofit fontScale="55000" lnSpcReduction="20000"/>
          </a:bodyPr>
          <a:lstStyle/>
          <a:p>
            <a:r>
              <a:rPr lang="ro-RO" dirty="0"/>
              <a:t>Genunchi dureros</a:t>
            </a:r>
          </a:p>
          <a:p>
            <a:pPr lvl="1"/>
            <a:r>
              <a:rPr lang="ro-RO" dirty="0"/>
              <a:t>Posttraumatic</a:t>
            </a:r>
          </a:p>
          <a:p>
            <a:pPr lvl="1"/>
            <a:r>
              <a:rPr lang="ro-RO" dirty="0"/>
              <a:t>Afectare menisc, ligamente</a:t>
            </a:r>
          </a:p>
          <a:p>
            <a:pPr lvl="1"/>
            <a:r>
              <a:rPr lang="ro-RO" dirty="0"/>
              <a:t>Gonartroză primitivă/secundară</a:t>
            </a:r>
          </a:p>
          <a:p>
            <a:r>
              <a:rPr lang="ro-RO" dirty="0"/>
              <a:t>Genunchi instabil</a:t>
            </a:r>
          </a:p>
          <a:p>
            <a:pPr lvl="1"/>
            <a:r>
              <a:rPr lang="ro-RO" dirty="0"/>
              <a:t>Posttraumatic</a:t>
            </a:r>
          </a:p>
          <a:p>
            <a:pPr lvl="1"/>
            <a:r>
              <a:rPr lang="ro-RO" dirty="0"/>
              <a:t>Artrozic</a:t>
            </a:r>
          </a:p>
          <a:p>
            <a:pPr lvl="1"/>
            <a:r>
              <a:rPr lang="ro-RO" dirty="0"/>
              <a:t>Leziune ligamente, incucișate, colaterale-medial/lateral</a:t>
            </a:r>
          </a:p>
          <a:p>
            <a:r>
              <a:rPr lang="ro-RO" dirty="0"/>
              <a:t>Genunchi inflamat</a:t>
            </a:r>
          </a:p>
          <a:p>
            <a:pPr lvl="1"/>
            <a:r>
              <a:rPr lang="ro-RO" dirty="0"/>
              <a:t>Artrită reumatoidă</a:t>
            </a:r>
          </a:p>
          <a:p>
            <a:pPr lvl="1"/>
            <a:r>
              <a:rPr lang="ro-RO" dirty="0"/>
              <a:t>Spondilartrite, sdr Reiter, artrită psoriazică</a:t>
            </a:r>
          </a:p>
          <a:p>
            <a:pPr lvl="1"/>
            <a:r>
              <a:rPr lang="ro-RO" dirty="0"/>
              <a:t>Infecții acute, TB</a:t>
            </a:r>
          </a:p>
          <a:p>
            <a:pPr lvl="1"/>
            <a:r>
              <a:rPr lang="ro-RO" dirty="0"/>
              <a:t>Artroză acutizată</a:t>
            </a:r>
          </a:p>
          <a:p>
            <a:pPr lvl="1"/>
            <a:r>
              <a:rPr lang="ro-RO" dirty="0"/>
              <a:t>Artrită microcristalină: guta, pseudoguta</a:t>
            </a:r>
          </a:p>
          <a:p>
            <a:r>
              <a:rPr lang="ro-RO" dirty="0"/>
              <a:t>Genunchi cu mobilitate redusă/anchiloză</a:t>
            </a:r>
          </a:p>
          <a:p>
            <a:pPr lvl="1"/>
            <a:r>
              <a:rPr lang="ro-RO" dirty="0"/>
              <a:t>Posttraumatic</a:t>
            </a:r>
          </a:p>
          <a:p>
            <a:pPr lvl="1"/>
            <a:r>
              <a:rPr lang="ro-RO" dirty="0"/>
              <a:t>Artroză </a:t>
            </a:r>
            <a:endParaRPr lang="en-GB" dirty="0"/>
          </a:p>
        </p:txBody>
      </p:sp>
    </p:spTree>
    <p:extLst>
      <p:ext uri="{BB962C8B-B14F-4D97-AF65-F5344CB8AC3E}">
        <p14:creationId xmlns:p14="http://schemas.microsoft.com/office/powerpoint/2010/main" val="345628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Piciorul </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spTree>
    <p:extLst>
      <p:ext uri="{BB962C8B-B14F-4D97-AF65-F5344CB8AC3E}">
        <p14:creationId xmlns:p14="http://schemas.microsoft.com/office/powerpoint/2010/main" val="879735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Inspecție</a:t>
            </a:r>
            <a:endParaRPr lang="en-GB" dirty="0"/>
          </a:p>
        </p:txBody>
      </p:sp>
      <p:sp>
        <p:nvSpPr>
          <p:cNvPr id="3" name="Content Placeholder 2"/>
          <p:cNvSpPr>
            <a:spLocks noGrp="1"/>
          </p:cNvSpPr>
          <p:nvPr>
            <p:ph idx="1"/>
          </p:nvPr>
        </p:nvSpPr>
        <p:spPr/>
        <p:txBody>
          <a:bodyPr>
            <a:normAutofit fontScale="92500"/>
          </a:bodyPr>
          <a:lstStyle/>
          <a:p>
            <a:r>
              <a:rPr lang="ro-RO" dirty="0"/>
              <a:t>Tegumente dorsal și plantar-rol de amortizare, leziuni de psoriazis</a:t>
            </a:r>
          </a:p>
          <a:p>
            <a:r>
              <a:rPr lang="ro-RO" dirty="0"/>
              <a:t>Tecile tendinoase, burse</a:t>
            </a:r>
          </a:p>
          <a:p>
            <a:r>
              <a:rPr lang="ro-RO" dirty="0"/>
              <a:t>Aponevroze </a:t>
            </a:r>
          </a:p>
          <a:p>
            <a:r>
              <a:rPr lang="ro-RO" dirty="0"/>
              <a:t>Deformații ale degetelor, hallux valgus</a:t>
            </a:r>
          </a:p>
          <a:p>
            <a:r>
              <a:rPr lang="ro-RO" dirty="0"/>
              <a:t>Dactilită</a:t>
            </a:r>
          </a:p>
          <a:p>
            <a:r>
              <a:rPr lang="ro-RO" dirty="0"/>
              <a:t>Picior plat/scobit</a:t>
            </a:r>
          </a:p>
          <a:p>
            <a:r>
              <a:rPr lang="ro-RO" dirty="0"/>
              <a:t>Aspect de inversie/reversie</a:t>
            </a:r>
          </a:p>
          <a:p>
            <a:r>
              <a:rPr lang="ro-RO" dirty="0"/>
              <a:t>Talus varus/valgus</a:t>
            </a:r>
            <a:endParaRPr lang="en-GB" dirty="0"/>
          </a:p>
        </p:txBody>
      </p:sp>
    </p:spTree>
    <p:extLst>
      <p:ext uri="{BB962C8B-B14F-4D97-AF65-F5344CB8AC3E}">
        <p14:creationId xmlns:p14="http://schemas.microsoft.com/office/powerpoint/2010/main" val="170570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Anamneza și Istoric  </a:t>
            </a:r>
            <a:endParaRPr lang="en-GB" dirty="0"/>
          </a:p>
        </p:txBody>
      </p:sp>
      <p:sp>
        <p:nvSpPr>
          <p:cNvPr id="3" name="Content Placeholder 2"/>
          <p:cNvSpPr>
            <a:spLocks noGrp="1"/>
          </p:cNvSpPr>
          <p:nvPr>
            <p:ph idx="1"/>
          </p:nvPr>
        </p:nvSpPr>
        <p:spPr/>
        <p:txBody>
          <a:bodyPr>
            <a:normAutofit fontScale="62500" lnSpcReduction="20000"/>
          </a:bodyPr>
          <a:lstStyle/>
          <a:p>
            <a:r>
              <a:rPr lang="ro-RO" dirty="0"/>
              <a:t>Debutul și modul de debut</a:t>
            </a:r>
          </a:p>
          <a:p>
            <a:r>
              <a:rPr lang="ro-RO" dirty="0"/>
              <a:t>Evoluția simptomatologiei</a:t>
            </a:r>
          </a:p>
          <a:p>
            <a:r>
              <a:rPr lang="ro-RO" dirty="0"/>
              <a:t>Caraceristici: </a:t>
            </a:r>
          </a:p>
          <a:p>
            <a:pPr lvl="1"/>
            <a:r>
              <a:rPr lang="ro-RO" dirty="0"/>
              <a:t>Localizare </a:t>
            </a:r>
          </a:p>
          <a:p>
            <a:pPr lvl="1"/>
            <a:r>
              <a:rPr lang="ro-RO" dirty="0"/>
              <a:t>Intensitate</a:t>
            </a:r>
          </a:p>
          <a:p>
            <a:pPr lvl="1"/>
            <a:r>
              <a:rPr lang="ro-RO" dirty="0"/>
              <a:t>Iradiere</a:t>
            </a:r>
          </a:p>
          <a:p>
            <a:pPr lvl="1"/>
            <a:r>
              <a:rPr lang="ro-RO" dirty="0"/>
              <a:t>Caracter: mecanic, inflamator, arsură</a:t>
            </a:r>
          </a:p>
          <a:p>
            <a:pPr lvl="1"/>
            <a:r>
              <a:rPr lang="ro-RO" dirty="0"/>
              <a:t>Continuu/intermitent/progresiv</a:t>
            </a:r>
          </a:p>
          <a:p>
            <a:r>
              <a:rPr lang="ro-RO" dirty="0"/>
              <a:t>Factori de exacerbare</a:t>
            </a:r>
          </a:p>
          <a:p>
            <a:r>
              <a:rPr lang="ro-RO" dirty="0"/>
              <a:t>Factori de ameliorare</a:t>
            </a:r>
          </a:p>
          <a:p>
            <a:r>
              <a:rPr lang="ro-RO" dirty="0"/>
              <a:t>Răspuns la tratament</a:t>
            </a:r>
          </a:p>
          <a:p>
            <a:r>
              <a:rPr lang="ro-RO" dirty="0"/>
              <a:t>Asocierea cu variații </a:t>
            </a:r>
          </a:p>
          <a:p>
            <a:pPr lvl="1"/>
            <a:r>
              <a:rPr lang="ro-RO" dirty="0"/>
              <a:t>Meteorologice</a:t>
            </a:r>
          </a:p>
          <a:p>
            <a:pPr lvl="1"/>
            <a:r>
              <a:rPr lang="ro-RO" dirty="0"/>
              <a:t>Tulburări vasomotorii</a:t>
            </a:r>
          </a:p>
          <a:p>
            <a:pPr lvl="1"/>
            <a:r>
              <a:rPr lang="ro-RO" dirty="0"/>
              <a:t>Limitarea de mobilitate</a:t>
            </a:r>
          </a:p>
          <a:p>
            <a:endParaRPr lang="en-GB" dirty="0"/>
          </a:p>
        </p:txBody>
      </p:sp>
    </p:spTree>
    <p:extLst>
      <p:ext uri="{BB962C8B-B14F-4D97-AF65-F5344CB8AC3E}">
        <p14:creationId xmlns:p14="http://schemas.microsoft.com/office/powerpoint/2010/main" val="1556093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Palpare </a:t>
            </a:r>
            <a:endParaRPr lang="en-GB" dirty="0"/>
          </a:p>
        </p:txBody>
      </p:sp>
      <p:sp>
        <p:nvSpPr>
          <p:cNvPr id="3" name="Content Placeholder 2"/>
          <p:cNvSpPr>
            <a:spLocks noGrp="1"/>
          </p:cNvSpPr>
          <p:nvPr>
            <p:ph idx="1"/>
          </p:nvPr>
        </p:nvSpPr>
        <p:spPr/>
        <p:txBody>
          <a:bodyPr>
            <a:normAutofit fontScale="92500" lnSpcReduction="10000"/>
          </a:bodyPr>
          <a:lstStyle/>
          <a:p>
            <a:r>
              <a:rPr lang="ro-RO" dirty="0"/>
              <a:t>Topografia durerilor</a:t>
            </a:r>
          </a:p>
          <a:p>
            <a:r>
              <a:rPr lang="ro-RO" dirty="0"/>
              <a:t>Interlinia tibiotarsiană, peroneotibială, mediotarsiană, tarso-metatarsiană</a:t>
            </a:r>
          </a:p>
          <a:p>
            <a:r>
              <a:rPr lang="ro-RO" dirty="0"/>
              <a:t>Maleolele și ligamentele latera și intern</a:t>
            </a:r>
          </a:p>
          <a:p>
            <a:r>
              <a:rPr lang="ro-RO" dirty="0"/>
              <a:t>Calcaneu </a:t>
            </a:r>
          </a:p>
          <a:p>
            <a:r>
              <a:rPr lang="ro-RO" dirty="0"/>
              <a:t>Aponevroza plantară- </a:t>
            </a:r>
            <a:r>
              <a:rPr lang="ro-RO"/>
              <a:t>boala Led</a:t>
            </a:r>
            <a:r>
              <a:rPr lang="en-GB"/>
              <a:t>d</a:t>
            </a:r>
            <a:r>
              <a:rPr lang="ro-RO"/>
              <a:t>erhose</a:t>
            </a:r>
            <a:endParaRPr lang="ro-RO" dirty="0"/>
          </a:p>
          <a:p>
            <a:r>
              <a:rPr lang="ro-RO" dirty="0"/>
              <a:t>Grupe musculare gambă și picior</a:t>
            </a:r>
          </a:p>
          <a:p>
            <a:r>
              <a:rPr lang="ro-RO" dirty="0"/>
              <a:t>Hipotonii, atrofii</a:t>
            </a:r>
          </a:p>
          <a:p>
            <a:r>
              <a:rPr lang="ro-RO" dirty="0"/>
              <a:t>Tulburări de sensilibitate</a:t>
            </a:r>
          </a:p>
          <a:p>
            <a:pPr marL="0" indent="0">
              <a:buNone/>
            </a:pPr>
            <a:endParaRPr lang="en-GB" dirty="0"/>
          </a:p>
        </p:txBody>
      </p:sp>
    </p:spTree>
    <p:extLst>
      <p:ext uri="{BB962C8B-B14F-4D97-AF65-F5344CB8AC3E}">
        <p14:creationId xmlns:p14="http://schemas.microsoft.com/office/powerpoint/2010/main" val="2481077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 </a:t>
            </a:r>
            <a:endParaRPr lang="en-GB" dirty="0"/>
          </a:p>
        </p:txBody>
      </p:sp>
      <p:sp>
        <p:nvSpPr>
          <p:cNvPr id="3" name="Content Placeholder 2"/>
          <p:cNvSpPr>
            <a:spLocks noGrp="1"/>
          </p:cNvSpPr>
          <p:nvPr>
            <p:ph idx="1"/>
          </p:nvPr>
        </p:nvSpPr>
        <p:spPr/>
        <p:txBody>
          <a:bodyPr/>
          <a:lstStyle/>
          <a:p>
            <a:pPr fontAlgn="t"/>
            <a:r>
              <a:rPr lang="ro-RO" b="1" dirty="0"/>
              <a:t>Mobilitatea in articulatiile tibio-tarsiene:</a:t>
            </a:r>
            <a:endParaRPr lang="en-GB" dirty="0"/>
          </a:p>
          <a:p>
            <a:pPr fontAlgn="t"/>
            <a:r>
              <a:rPr lang="ro-RO" dirty="0"/>
              <a:t>Flexia plantara 45*</a:t>
            </a:r>
            <a:endParaRPr lang="en-GB" dirty="0"/>
          </a:p>
          <a:p>
            <a:pPr fontAlgn="t"/>
            <a:r>
              <a:rPr lang="ro-RO" dirty="0"/>
              <a:t>Dorsoflexia 20*</a:t>
            </a:r>
            <a:endParaRPr lang="en-GB" dirty="0"/>
          </a:p>
          <a:p>
            <a:pPr fontAlgn="t"/>
            <a:r>
              <a:rPr lang="ro-RO" dirty="0"/>
              <a:t>Eversia </a:t>
            </a:r>
            <a:endParaRPr lang="en-GB" dirty="0"/>
          </a:p>
          <a:p>
            <a:pPr fontAlgn="t"/>
            <a:r>
              <a:rPr lang="ro-RO" dirty="0"/>
              <a:t>Inversia </a:t>
            </a:r>
          </a:p>
          <a:p>
            <a:pPr fontAlgn="t"/>
            <a:r>
              <a:rPr lang="ro-RO" dirty="0"/>
              <a:t>Flexia plantară degetelor 20-30</a:t>
            </a:r>
            <a:r>
              <a:rPr lang="ro-RO" dirty="0">
                <a:latin typeface="Times New Roman"/>
                <a:cs typeface="Times New Roman"/>
              </a:rPr>
              <a:t>º</a:t>
            </a:r>
            <a:endParaRPr lang="ro-RO" dirty="0"/>
          </a:p>
          <a:p>
            <a:pPr fontAlgn="t"/>
            <a:r>
              <a:rPr lang="ro-RO" dirty="0"/>
              <a:t>Extensia degetelor- 80</a:t>
            </a:r>
            <a:r>
              <a:rPr lang="ro-RO" dirty="0">
                <a:latin typeface="Times New Roman"/>
                <a:cs typeface="Times New Roman"/>
              </a:rPr>
              <a:t>º</a:t>
            </a:r>
            <a:endParaRPr lang="en-GB" dirty="0"/>
          </a:p>
          <a:p>
            <a:endParaRPr lang="en-GB" dirty="0"/>
          </a:p>
        </p:txBody>
      </p:sp>
    </p:spTree>
    <p:extLst>
      <p:ext uri="{BB962C8B-B14F-4D97-AF65-F5344CB8AC3E}">
        <p14:creationId xmlns:p14="http://schemas.microsoft.com/office/powerpoint/2010/main" val="1871215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Tablou semiologic</a:t>
            </a:r>
            <a:endParaRPr lang="en-GB" dirty="0"/>
          </a:p>
        </p:txBody>
      </p:sp>
      <p:sp>
        <p:nvSpPr>
          <p:cNvPr id="3" name="Content Placeholder 2"/>
          <p:cNvSpPr>
            <a:spLocks noGrp="1"/>
          </p:cNvSpPr>
          <p:nvPr>
            <p:ph idx="1"/>
          </p:nvPr>
        </p:nvSpPr>
        <p:spPr/>
        <p:txBody>
          <a:bodyPr/>
          <a:lstStyle/>
          <a:p>
            <a:r>
              <a:rPr lang="ro-RO" dirty="0"/>
              <a:t>Picior reumatoid</a:t>
            </a:r>
          </a:p>
          <a:p>
            <a:r>
              <a:rPr lang="ro-RO" dirty="0"/>
              <a:t>Picior din spondilartrite, Sdr Reiter</a:t>
            </a:r>
          </a:p>
          <a:p>
            <a:r>
              <a:rPr lang="ro-RO" dirty="0"/>
              <a:t>Guta- artrita metatarso-falangiană I</a:t>
            </a:r>
          </a:p>
          <a:p>
            <a:r>
              <a:rPr lang="ro-RO" dirty="0"/>
              <a:t>Artrite psoriazice</a:t>
            </a:r>
          </a:p>
          <a:p>
            <a:r>
              <a:rPr lang="ro-RO" dirty="0"/>
              <a:t>Picior posttraumatic</a:t>
            </a:r>
          </a:p>
          <a:p>
            <a:r>
              <a:rPr lang="ro-RO" dirty="0"/>
              <a:t>Picior artrozic</a:t>
            </a:r>
          </a:p>
          <a:p>
            <a:endParaRPr lang="en-GB" dirty="0"/>
          </a:p>
        </p:txBody>
      </p:sp>
    </p:spTree>
    <p:extLst>
      <p:ext uri="{BB962C8B-B14F-4D97-AF65-F5344CB8AC3E}">
        <p14:creationId xmlns:p14="http://schemas.microsoft.com/office/powerpoint/2010/main" val="2182955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Coloana vertebrală</a:t>
            </a:r>
            <a:endParaRPr lang="en-GB" dirty="0"/>
          </a:p>
        </p:txBody>
      </p:sp>
      <p:sp>
        <p:nvSpPr>
          <p:cNvPr id="3" name="Content Placeholder 2"/>
          <p:cNvSpPr>
            <a:spLocks noGrp="1"/>
          </p:cNvSpPr>
          <p:nvPr>
            <p:ph idx="1"/>
          </p:nvPr>
        </p:nvSpPr>
        <p:spPr/>
        <p:txBody>
          <a:bodyPr/>
          <a:lstStyle/>
          <a:p>
            <a:r>
              <a:rPr lang="ro-RO" dirty="0"/>
              <a:t>Segment cervical</a:t>
            </a:r>
          </a:p>
          <a:p>
            <a:r>
              <a:rPr lang="ro-RO" dirty="0"/>
              <a:t>Segment toracal</a:t>
            </a:r>
          </a:p>
          <a:p>
            <a:r>
              <a:rPr lang="ro-RO" dirty="0"/>
              <a:t>Segmnt lombar</a:t>
            </a:r>
          </a:p>
          <a:p>
            <a:endParaRPr lang="en-GB" dirty="0"/>
          </a:p>
        </p:txBody>
      </p:sp>
    </p:spTree>
    <p:extLst>
      <p:ext uri="{BB962C8B-B14F-4D97-AF65-F5344CB8AC3E}">
        <p14:creationId xmlns:p14="http://schemas.microsoft.com/office/powerpoint/2010/main" val="1846430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Coloana cervicală</a:t>
            </a:r>
            <a:endParaRPr lang="en-GB" dirty="0"/>
          </a:p>
        </p:txBody>
      </p:sp>
      <p:sp>
        <p:nvSpPr>
          <p:cNvPr id="3" name="Content Placeholder 2"/>
          <p:cNvSpPr>
            <a:spLocks noGrp="1"/>
          </p:cNvSpPr>
          <p:nvPr>
            <p:ph idx="1"/>
          </p:nvPr>
        </p:nvSpPr>
        <p:spPr/>
        <p:txBody>
          <a:bodyPr>
            <a:normAutofit fontScale="77500" lnSpcReduction="20000"/>
          </a:bodyPr>
          <a:lstStyle/>
          <a:p>
            <a:r>
              <a:rPr lang="ro-RO" dirty="0"/>
              <a:t>Inspecție</a:t>
            </a:r>
          </a:p>
          <a:p>
            <a:r>
              <a:rPr lang="ro-RO" dirty="0"/>
              <a:t>Morfotip</a:t>
            </a:r>
          </a:p>
          <a:p>
            <a:r>
              <a:rPr lang="ro-RO" dirty="0"/>
              <a:t>Tegumente</a:t>
            </a:r>
          </a:p>
          <a:p>
            <a:r>
              <a:rPr lang="ro-RO" dirty="0"/>
              <a:t>Din față </a:t>
            </a:r>
          </a:p>
          <a:p>
            <a:pPr lvl="1"/>
            <a:r>
              <a:rPr lang="ro-RO" dirty="0"/>
              <a:t>Orizontalitatea liniei bioculare</a:t>
            </a:r>
          </a:p>
          <a:p>
            <a:r>
              <a:rPr lang="ro-RO" dirty="0"/>
              <a:t>Din spate</a:t>
            </a:r>
          </a:p>
          <a:p>
            <a:pPr lvl="1"/>
            <a:r>
              <a:rPr lang="ro-RO" dirty="0"/>
              <a:t>Pilozitate</a:t>
            </a:r>
          </a:p>
          <a:p>
            <a:pPr lvl="1"/>
            <a:r>
              <a:rPr lang="ro-RO" dirty="0"/>
              <a:t>Vârfurile scapulei-orizontalitate</a:t>
            </a:r>
          </a:p>
          <a:p>
            <a:r>
              <a:rPr lang="ro-RO" dirty="0"/>
              <a:t>Profil </a:t>
            </a:r>
          </a:p>
          <a:p>
            <a:pPr lvl="1"/>
            <a:r>
              <a:rPr lang="ro-RO" dirty="0"/>
              <a:t>Lordoza fiziologică</a:t>
            </a:r>
          </a:p>
          <a:p>
            <a:pPr lvl="1"/>
            <a:r>
              <a:rPr lang="ro-RO" dirty="0"/>
              <a:t>Alte curburi –scolioze, cifoze, torticolis</a:t>
            </a:r>
          </a:p>
          <a:p>
            <a:pPr lvl="1"/>
            <a:r>
              <a:rPr lang="ro-RO" dirty="0"/>
              <a:t>Vertebra proemintă C7</a:t>
            </a:r>
          </a:p>
          <a:p>
            <a:endParaRPr lang="en-GB" dirty="0"/>
          </a:p>
        </p:txBody>
      </p:sp>
    </p:spTree>
    <p:extLst>
      <p:ext uri="{BB962C8B-B14F-4D97-AF65-F5344CB8AC3E}">
        <p14:creationId xmlns:p14="http://schemas.microsoft.com/office/powerpoint/2010/main" val="154920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Coloana cervicală </a:t>
            </a:r>
            <a:br>
              <a:rPr lang="ro-RO" dirty="0"/>
            </a:br>
            <a:r>
              <a:rPr lang="ro-RO" dirty="0"/>
              <a:t>Palpare</a:t>
            </a:r>
            <a:endParaRPr lang="en-GB" dirty="0"/>
          </a:p>
        </p:txBody>
      </p:sp>
      <p:sp>
        <p:nvSpPr>
          <p:cNvPr id="3" name="Content Placeholder 2"/>
          <p:cNvSpPr>
            <a:spLocks noGrp="1"/>
          </p:cNvSpPr>
          <p:nvPr>
            <p:ph idx="1"/>
          </p:nvPr>
        </p:nvSpPr>
        <p:spPr/>
        <p:txBody>
          <a:bodyPr/>
          <a:lstStyle/>
          <a:p>
            <a:r>
              <a:rPr lang="ro-RO" dirty="0"/>
              <a:t>Punct Arnold</a:t>
            </a:r>
          </a:p>
          <a:p>
            <a:r>
              <a:rPr lang="ro-RO" dirty="0"/>
              <a:t>Apofize spinoase</a:t>
            </a:r>
          </a:p>
          <a:p>
            <a:r>
              <a:rPr lang="ro-RO" dirty="0"/>
              <a:t>Masa musculară paravertebrală-contractura/amiotrofii</a:t>
            </a:r>
          </a:p>
          <a:p>
            <a:r>
              <a:rPr lang="ro-RO" dirty="0"/>
              <a:t>Articulații interapofizare</a:t>
            </a:r>
          </a:p>
          <a:p>
            <a:r>
              <a:rPr lang="ro-RO" dirty="0"/>
              <a:t>Semnul soneriei</a:t>
            </a:r>
            <a:endParaRPr lang="en-GB" dirty="0"/>
          </a:p>
        </p:txBody>
      </p:sp>
    </p:spTree>
    <p:extLst>
      <p:ext uri="{BB962C8B-B14F-4D97-AF65-F5344CB8AC3E}">
        <p14:creationId xmlns:p14="http://schemas.microsoft.com/office/powerpoint/2010/main" val="2534850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Coloana toracală</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ro-RO" dirty="0"/>
              <a:t>Din spate</a:t>
            </a:r>
          </a:p>
          <a:p>
            <a:r>
              <a:rPr lang="ro-RO" dirty="0"/>
              <a:t>Simetria punctelor acromiale, spine scapulare</a:t>
            </a:r>
          </a:p>
          <a:p>
            <a:r>
              <a:rPr lang="ro-RO" dirty="0"/>
              <a:t>Curburi</a:t>
            </a:r>
          </a:p>
          <a:p>
            <a:r>
              <a:rPr lang="ro-RO" dirty="0"/>
              <a:t>Scolioza</a:t>
            </a:r>
          </a:p>
          <a:p>
            <a:r>
              <a:rPr lang="ro-RO" dirty="0"/>
              <a:t>Atitudine</a:t>
            </a:r>
          </a:p>
          <a:p>
            <a:r>
              <a:rPr lang="ro-RO" dirty="0"/>
              <a:t>Organică</a:t>
            </a:r>
          </a:p>
          <a:p>
            <a:pPr marL="0" indent="0">
              <a:buNone/>
            </a:pPr>
            <a:r>
              <a:rPr lang="ro-RO" dirty="0"/>
              <a:t>Din profil</a:t>
            </a:r>
          </a:p>
          <a:p>
            <a:r>
              <a:rPr lang="ro-RO" dirty="0"/>
              <a:t>Cifoza accentuată, rotundă</a:t>
            </a:r>
          </a:p>
          <a:p>
            <a:r>
              <a:rPr lang="ro-RO" dirty="0"/>
              <a:t>Morb Pot-cifoza unghiulară</a:t>
            </a:r>
            <a:endParaRPr lang="en-GB" dirty="0"/>
          </a:p>
        </p:txBody>
      </p:sp>
    </p:spTree>
    <p:extLst>
      <p:ext uri="{BB962C8B-B14F-4D97-AF65-F5344CB8AC3E}">
        <p14:creationId xmlns:p14="http://schemas.microsoft.com/office/powerpoint/2010/main" val="125703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Coloana dorsală</a:t>
            </a:r>
            <a:br>
              <a:rPr lang="ro-RO" dirty="0"/>
            </a:br>
            <a:r>
              <a:rPr lang="ro-RO" dirty="0"/>
              <a:t>Palpare</a:t>
            </a:r>
            <a:endParaRPr lang="en-GB" dirty="0"/>
          </a:p>
        </p:txBody>
      </p:sp>
      <p:sp>
        <p:nvSpPr>
          <p:cNvPr id="3" name="Content Placeholder 2"/>
          <p:cNvSpPr>
            <a:spLocks noGrp="1"/>
          </p:cNvSpPr>
          <p:nvPr>
            <p:ph idx="1"/>
          </p:nvPr>
        </p:nvSpPr>
        <p:spPr/>
        <p:txBody>
          <a:bodyPr/>
          <a:lstStyle/>
          <a:p>
            <a:r>
              <a:rPr lang="ro-RO" dirty="0"/>
              <a:t>Apofize spinoase</a:t>
            </a:r>
          </a:p>
          <a:p>
            <a:r>
              <a:rPr lang="ro-RO" dirty="0"/>
              <a:t>Masa musculară paravertebrală</a:t>
            </a:r>
          </a:p>
          <a:p>
            <a:r>
              <a:rPr lang="ro-RO" dirty="0"/>
              <a:t>Articulații costo-vertebrale</a:t>
            </a:r>
            <a:endParaRPr lang="en-GB" dirty="0"/>
          </a:p>
        </p:txBody>
      </p:sp>
    </p:spTree>
    <p:extLst>
      <p:ext uri="{BB962C8B-B14F-4D97-AF65-F5344CB8AC3E}">
        <p14:creationId xmlns:p14="http://schemas.microsoft.com/office/powerpoint/2010/main" val="716181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Coloana lombară</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ro-RO" dirty="0"/>
              <a:t>Din spate</a:t>
            </a:r>
          </a:p>
          <a:p>
            <a:r>
              <a:rPr lang="ro-RO" dirty="0"/>
              <a:t>Distribuția pilozității</a:t>
            </a:r>
          </a:p>
          <a:p>
            <a:r>
              <a:rPr lang="ro-RO" dirty="0"/>
              <a:t>Curbura fiziologică</a:t>
            </a:r>
          </a:p>
          <a:p>
            <a:pPr marL="0" indent="0">
              <a:buNone/>
            </a:pPr>
            <a:r>
              <a:rPr lang="ro-RO" dirty="0"/>
              <a:t>Tulburări de statică</a:t>
            </a:r>
          </a:p>
          <a:p>
            <a:r>
              <a:rPr lang="ro-RO" dirty="0"/>
              <a:t>Atitudinea antaligcă</a:t>
            </a:r>
          </a:p>
          <a:p>
            <a:pPr lvl="1"/>
            <a:r>
              <a:rPr lang="ro-RO" dirty="0"/>
              <a:t>scolioza: </a:t>
            </a:r>
          </a:p>
          <a:p>
            <a:pPr lvl="2"/>
            <a:r>
              <a:rPr lang="ro-RO" dirty="0"/>
              <a:t>Mecanică  </a:t>
            </a:r>
          </a:p>
          <a:p>
            <a:pPr lvl="2"/>
            <a:r>
              <a:rPr lang="ro-RO" dirty="0"/>
              <a:t>Inflamatorie </a:t>
            </a:r>
          </a:p>
          <a:p>
            <a:pPr lvl="2"/>
            <a:r>
              <a:rPr lang="ro-RO" dirty="0"/>
              <a:t>Infecțioasă </a:t>
            </a:r>
          </a:p>
          <a:p>
            <a:pPr lvl="2"/>
            <a:r>
              <a:rPr lang="ro-RO" dirty="0"/>
              <a:t>Neoplazică </a:t>
            </a:r>
          </a:p>
          <a:p>
            <a:r>
              <a:rPr lang="ro-RO" dirty="0"/>
              <a:t>Hiperlordoza</a:t>
            </a:r>
          </a:p>
          <a:p>
            <a:r>
              <a:rPr lang="ro-RO" dirty="0"/>
              <a:t>Scolioza organică</a:t>
            </a:r>
            <a:endParaRPr lang="en-GB" dirty="0"/>
          </a:p>
        </p:txBody>
      </p:sp>
    </p:spTree>
    <p:extLst>
      <p:ext uri="{BB962C8B-B14F-4D97-AF65-F5344CB8AC3E}">
        <p14:creationId xmlns:p14="http://schemas.microsoft.com/office/powerpoint/2010/main" val="133906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Palpare</a:t>
            </a:r>
            <a:endParaRPr lang="en-GB" dirty="0"/>
          </a:p>
        </p:txBody>
      </p:sp>
      <p:sp>
        <p:nvSpPr>
          <p:cNvPr id="3" name="Content Placeholder 2"/>
          <p:cNvSpPr>
            <a:spLocks noGrp="1"/>
          </p:cNvSpPr>
          <p:nvPr>
            <p:ph idx="1"/>
          </p:nvPr>
        </p:nvSpPr>
        <p:spPr/>
        <p:txBody>
          <a:bodyPr>
            <a:normAutofit fontScale="92500" lnSpcReduction="20000"/>
          </a:bodyPr>
          <a:lstStyle/>
          <a:p>
            <a:r>
              <a:rPr lang="ro-RO" dirty="0"/>
              <a:t>Apofize spinoase</a:t>
            </a:r>
          </a:p>
          <a:p>
            <a:r>
              <a:rPr lang="ro-RO" dirty="0"/>
              <a:t>Articulații sacro-iliace</a:t>
            </a:r>
          </a:p>
          <a:p>
            <a:r>
              <a:rPr lang="ro-RO" dirty="0"/>
              <a:t>Articulații interapofizare</a:t>
            </a:r>
          </a:p>
          <a:p>
            <a:r>
              <a:rPr lang="ro-RO" dirty="0"/>
              <a:t>Mase musculare paravertebrale</a:t>
            </a:r>
          </a:p>
          <a:p>
            <a:r>
              <a:rPr lang="ro-RO" dirty="0"/>
              <a:t>Semnul soneriei</a:t>
            </a:r>
          </a:p>
          <a:p>
            <a:r>
              <a:rPr lang="ro-RO" dirty="0"/>
              <a:t>Puncte Valleix</a:t>
            </a:r>
          </a:p>
          <a:p>
            <a:pPr lvl="1"/>
            <a:r>
              <a:rPr lang="ro-RO" dirty="0"/>
              <a:t>Treimea medie a regiunii fesiere</a:t>
            </a:r>
          </a:p>
          <a:p>
            <a:pPr lvl="1"/>
            <a:r>
              <a:rPr lang="ro-RO" dirty="0"/>
              <a:t>Fața posterioară coapsă la 2/3 superior cu 1/3 inferior</a:t>
            </a:r>
          </a:p>
          <a:p>
            <a:pPr lvl="1"/>
            <a:r>
              <a:rPr lang="ro-RO" dirty="0"/>
              <a:t>Capul proneului</a:t>
            </a:r>
          </a:p>
          <a:p>
            <a:pPr lvl="1"/>
            <a:r>
              <a:rPr lang="ro-RO" dirty="0"/>
              <a:t>Maleola externă</a:t>
            </a:r>
            <a:endParaRPr lang="en-GB" dirty="0"/>
          </a:p>
        </p:txBody>
      </p:sp>
    </p:spTree>
    <p:extLst>
      <p:ext uri="{BB962C8B-B14F-4D97-AF65-F5344CB8AC3E}">
        <p14:creationId xmlns:p14="http://schemas.microsoft.com/office/powerpoint/2010/main" val="231917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Examen fizic</a:t>
            </a:r>
            <a:endParaRPr lang="en-GB" dirty="0"/>
          </a:p>
        </p:txBody>
      </p:sp>
      <p:sp>
        <p:nvSpPr>
          <p:cNvPr id="3" name="Content Placeholder 2"/>
          <p:cNvSpPr>
            <a:spLocks noGrp="1"/>
          </p:cNvSpPr>
          <p:nvPr>
            <p:ph idx="1"/>
          </p:nvPr>
        </p:nvSpPr>
        <p:spPr/>
        <p:txBody>
          <a:bodyPr/>
          <a:lstStyle/>
          <a:p>
            <a:r>
              <a:rPr lang="ro-RO" dirty="0"/>
              <a:t>Inspecția: generală și țintit pe articulație</a:t>
            </a:r>
          </a:p>
          <a:p>
            <a:r>
              <a:rPr lang="ro-RO" dirty="0"/>
              <a:t>Palparea</a:t>
            </a:r>
          </a:p>
          <a:p>
            <a:r>
              <a:rPr lang="ro-RO" dirty="0"/>
              <a:t>Examenul mobilității</a:t>
            </a:r>
          </a:p>
          <a:p>
            <a:pPr lvl="1"/>
            <a:r>
              <a:rPr lang="ro-RO" dirty="0"/>
              <a:t>Mobilitate activă</a:t>
            </a:r>
          </a:p>
          <a:p>
            <a:pPr lvl="1"/>
            <a:r>
              <a:rPr lang="ro-RO" dirty="0"/>
              <a:t>Mobilitate pasivă</a:t>
            </a:r>
          </a:p>
          <a:p>
            <a:r>
              <a:rPr lang="ro-RO" dirty="0"/>
              <a:t>Examen funcțional-scale specifice</a:t>
            </a:r>
          </a:p>
        </p:txBody>
      </p:sp>
    </p:spTree>
    <p:extLst>
      <p:ext uri="{BB962C8B-B14F-4D97-AF65-F5344CB8AC3E}">
        <p14:creationId xmlns:p14="http://schemas.microsoft.com/office/powerpoint/2010/main" val="690178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 coloana vertebrală</a:t>
            </a:r>
            <a:endParaRPr lang="en-GB" dirty="0"/>
          </a:p>
        </p:txBody>
      </p:sp>
      <p:sp>
        <p:nvSpPr>
          <p:cNvPr id="3" name="Content Placeholder 2"/>
          <p:cNvSpPr>
            <a:spLocks noGrp="1"/>
          </p:cNvSpPr>
          <p:nvPr>
            <p:ph idx="1"/>
          </p:nvPr>
        </p:nvSpPr>
        <p:spPr/>
        <p:txBody>
          <a:bodyPr>
            <a:normAutofit fontScale="77500" lnSpcReduction="20000"/>
          </a:bodyPr>
          <a:lstStyle/>
          <a:p>
            <a:r>
              <a:rPr lang="ro-RO" dirty="0"/>
              <a:t>Indice menton stern</a:t>
            </a:r>
          </a:p>
          <a:p>
            <a:r>
              <a:rPr lang="ro-RO" dirty="0"/>
              <a:t>Indice tragus umăr</a:t>
            </a:r>
          </a:p>
          <a:p>
            <a:r>
              <a:rPr lang="ro-RO" dirty="0"/>
              <a:t>Indice menton-umăr</a:t>
            </a:r>
          </a:p>
          <a:p>
            <a:r>
              <a:rPr lang="ro-RO" dirty="0"/>
              <a:t>Indice occiput-perete</a:t>
            </a:r>
          </a:p>
          <a:p>
            <a:r>
              <a:rPr lang="ro-RO" dirty="0"/>
              <a:t>Indice Ott</a:t>
            </a:r>
          </a:p>
          <a:p>
            <a:r>
              <a:rPr lang="ro-RO" dirty="0"/>
              <a:t>Test Schober de flexie/extensie</a:t>
            </a:r>
          </a:p>
          <a:p>
            <a:r>
              <a:rPr lang="ro-RO" dirty="0"/>
              <a:t>Testul indice-sol</a:t>
            </a:r>
          </a:p>
          <a:p>
            <a:r>
              <a:rPr lang="ro-RO" dirty="0"/>
              <a:t>Indice cirtometric</a:t>
            </a:r>
          </a:p>
          <a:p>
            <a:r>
              <a:rPr lang="ro-RO" dirty="0"/>
              <a:t>Manevra Lasegue</a:t>
            </a:r>
          </a:p>
          <a:p>
            <a:r>
              <a:rPr lang="ro-RO" dirty="0"/>
              <a:t>Manevra Lasegue inversat</a:t>
            </a:r>
          </a:p>
          <a:p>
            <a:r>
              <a:rPr lang="ro-RO" dirty="0"/>
              <a:t>Manevra Mennel</a:t>
            </a:r>
          </a:p>
          <a:p>
            <a:endParaRPr lang="en-GB"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5" t="12353" r="3026" b="5544"/>
          <a:stretch/>
        </p:blipFill>
        <p:spPr bwMode="auto">
          <a:xfrm>
            <a:off x="6659935" y="1237611"/>
            <a:ext cx="3681643" cy="252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894" y="4509121"/>
            <a:ext cx="3960440" cy="2060847"/>
          </a:xfrm>
          <a:prstGeom prst="rect">
            <a:avLst/>
          </a:prstGeom>
        </p:spPr>
      </p:pic>
    </p:spTree>
    <p:extLst>
      <p:ext uri="{BB962C8B-B14F-4D97-AF65-F5344CB8AC3E}">
        <p14:creationId xmlns:p14="http://schemas.microsoft.com/office/powerpoint/2010/main" val="532149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Tablou semiologic coloana vertebrală</a:t>
            </a:r>
            <a:endParaRPr lang="en-GB" dirty="0"/>
          </a:p>
        </p:txBody>
      </p:sp>
      <p:sp>
        <p:nvSpPr>
          <p:cNvPr id="3" name="Content Placeholder 2"/>
          <p:cNvSpPr>
            <a:spLocks noGrp="1"/>
          </p:cNvSpPr>
          <p:nvPr>
            <p:ph idx="1"/>
          </p:nvPr>
        </p:nvSpPr>
        <p:spPr>
          <a:xfrm>
            <a:off x="1979414" y="1268760"/>
            <a:ext cx="8229600" cy="5400600"/>
          </a:xfrm>
        </p:spPr>
        <p:txBody>
          <a:bodyPr>
            <a:normAutofit fontScale="77500" lnSpcReduction="20000"/>
          </a:bodyPr>
          <a:lstStyle/>
          <a:p>
            <a:r>
              <a:rPr lang="ro-RO" dirty="0"/>
              <a:t>Sindrom Forestier: vârstnic, cervicalgii, Radiculalgii, semne de compresiune medulară</a:t>
            </a:r>
          </a:p>
          <a:p>
            <a:r>
              <a:rPr lang="ro-RO" dirty="0"/>
              <a:t>Torticolis: cervicalgii intense, contractură paroxistică cu poziție antalgică a capului</a:t>
            </a:r>
          </a:p>
          <a:p>
            <a:r>
              <a:rPr lang="ro-RO" dirty="0"/>
              <a:t>Hernia de disc cervicală: cervicalgie bruscă, torticolis</a:t>
            </a:r>
          </a:p>
          <a:p>
            <a:r>
              <a:rPr lang="ro-RO" dirty="0"/>
              <a:t>Spondiloza toracală: dorsalgie cronică, moderată, mecanică, cu modificări radiologice</a:t>
            </a:r>
          </a:p>
          <a:p>
            <a:r>
              <a:rPr lang="ro-RO" dirty="0"/>
              <a:t>Spondilita anchilozantă: lombalgie inflamatorie, talalgii, HLA B27 prezent, teste de inflamație prezente</a:t>
            </a:r>
          </a:p>
          <a:p>
            <a:r>
              <a:rPr lang="ro-RO" dirty="0"/>
              <a:t>Morb Pott: lombalgii, subfebrilitate, teste de inflamație prezente, aspect de spondilodiscită TB prezentă Rx-CT</a:t>
            </a:r>
          </a:p>
          <a:p>
            <a:r>
              <a:rPr lang="ro-RO" dirty="0"/>
              <a:t>Osteoporoză: femeie, dorsolombalgii, durere mecanică</a:t>
            </a:r>
          </a:p>
          <a:p>
            <a:r>
              <a:rPr lang="ro-RO" dirty="0"/>
              <a:t>Hernie discală lombară: lombalgie mecanică, radiculită și parestezii L4-L5, L5-S1,  puncte Valleix sensibile</a:t>
            </a:r>
          </a:p>
          <a:p>
            <a:r>
              <a:rPr lang="ro-RO" dirty="0"/>
              <a:t>Control mers și postură</a:t>
            </a:r>
            <a:endParaRPr lang="en-GB" dirty="0"/>
          </a:p>
        </p:txBody>
      </p:sp>
    </p:spTree>
    <p:extLst>
      <p:ext uri="{BB962C8B-B14F-4D97-AF65-F5344CB8AC3E}">
        <p14:creationId xmlns:p14="http://schemas.microsoft.com/office/powerpoint/2010/main" val="2143483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Tablou semiologic coloana vertebrală</a:t>
            </a:r>
            <a:endParaRPr lang="en-GB" dirty="0"/>
          </a:p>
        </p:txBody>
      </p:sp>
      <p:sp>
        <p:nvSpPr>
          <p:cNvPr id="3" name="Content Placeholder 2"/>
          <p:cNvSpPr>
            <a:spLocks noGrp="1"/>
          </p:cNvSpPr>
          <p:nvPr>
            <p:ph idx="1"/>
          </p:nvPr>
        </p:nvSpPr>
        <p:spPr/>
        <p:txBody>
          <a:bodyPr>
            <a:normAutofit fontScale="92500" lnSpcReduction="20000"/>
          </a:bodyPr>
          <a:lstStyle/>
          <a:p>
            <a:r>
              <a:rPr lang="ro-RO" dirty="0"/>
              <a:t>Testing muscular</a:t>
            </a:r>
          </a:p>
          <a:p>
            <a:r>
              <a:rPr lang="ro-RO" dirty="0"/>
              <a:t>Reflexe osteotendinoase</a:t>
            </a:r>
          </a:p>
          <a:p>
            <a:r>
              <a:rPr lang="ro-RO" dirty="0"/>
              <a:t>Tulburări sensibilitate, propriocepție, echilibru</a:t>
            </a:r>
          </a:p>
          <a:p>
            <a:r>
              <a:rPr lang="ro-RO" dirty="0"/>
              <a:t>Alignament membre</a:t>
            </a:r>
          </a:p>
          <a:p>
            <a:r>
              <a:rPr lang="ro-RO" dirty="0"/>
              <a:t>Forța musculară</a:t>
            </a:r>
          </a:p>
          <a:p>
            <a:r>
              <a:rPr lang="ro-RO" dirty="0"/>
              <a:t>Srijin plantar, aspect boltă plantară</a:t>
            </a:r>
          </a:p>
          <a:p>
            <a:r>
              <a:rPr lang="ro-RO" dirty="0"/>
              <a:t>Deviația axului de centrului de greutate</a:t>
            </a:r>
          </a:p>
          <a:p>
            <a:r>
              <a:rPr lang="ro-RO" dirty="0"/>
              <a:t>Mersul cu/fără dispozitive</a:t>
            </a:r>
          </a:p>
          <a:p>
            <a:r>
              <a:rPr lang="ro-RO" dirty="0"/>
              <a:t>Mișcări globale</a:t>
            </a:r>
            <a:endParaRPr lang="en-GB" dirty="0"/>
          </a:p>
        </p:txBody>
      </p:sp>
    </p:spTree>
    <p:extLst>
      <p:ext uri="{BB962C8B-B14F-4D97-AF65-F5344CB8AC3E}">
        <p14:creationId xmlns:p14="http://schemas.microsoft.com/office/powerpoint/2010/main" val="466481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EBCC-1C00-451B-AF11-862890A48745}"/>
              </a:ext>
            </a:extLst>
          </p:cNvPr>
          <p:cNvSpPr>
            <a:spLocks noGrp="1"/>
          </p:cNvSpPr>
          <p:nvPr>
            <p:ph type="title"/>
          </p:nvPr>
        </p:nvSpPr>
        <p:spPr/>
        <p:txBody>
          <a:bodyPr>
            <a:normAutofit/>
          </a:bodyPr>
          <a:lstStyle/>
          <a:p>
            <a:r>
              <a:rPr lang="en-GB"/>
              <a:t>Bilanțul articular („testing-ul” articular)</a:t>
            </a:r>
          </a:p>
        </p:txBody>
      </p:sp>
      <p:sp>
        <p:nvSpPr>
          <p:cNvPr id="3" name="Content Placeholder 2">
            <a:extLst>
              <a:ext uri="{FF2B5EF4-FFF2-40B4-BE49-F238E27FC236}">
                <a16:creationId xmlns:a16="http://schemas.microsoft.com/office/drawing/2014/main" id="{59F89180-E928-49DD-9634-CF265E607F10}"/>
              </a:ext>
            </a:extLst>
          </p:cNvPr>
          <p:cNvSpPr>
            <a:spLocks noGrp="1"/>
          </p:cNvSpPr>
          <p:nvPr>
            <p:ph idx="1"/>
          </p:nvPr>
        </p:nvSpPr>
        <p:spPr>
          <a:xfrm>
            <a:off x="601187" y="1484784"/>
            <a:ext cx="7066860" cy="5256583"/>
          </a:xfrm>
        </p:spPr>
        <p:txBody>
          <a:bodyPr>
            <a:normAutofit fontScale="92500" lnSpcReduction="10000"/>
          </a:bodyPr>
          <a:lstStyle/>
          <a:p>
            <a:pPr algn="just"/>
            <a:r>
              <a:rPr lang="en-GB" sz="2800"/>
              <a:t>Reprezintă măsurarea amplitudinilor de mișcare într-o articulație, pe toate direcțiile de mișcare. Evident că, pentru un practician, odată cu aceste determinări se fac și alte aprecieri clinice în momentul în care examinează articulația respectivă: modificări de volum și temperatură locală, deformări sau deviații în ax, mișcări anormale etc.</a:t>
            </a:r>
          </a:p>
          <a:p>
            <a:pPr algn="just"/>
            <a:r>
              <a:rPr lang="en-GB" sz="2800"/>
              <a:t>„Testing-ul” articular se referă în mod particular însă la gradele de mobilitate ale articulației, și acestea se pot aprecia direct, subiectiv, (o evaluare destul de aproximativă) sau prin măsurarea unghiului de mișcare cu un goniometru</a:t>
            </a:r>
          </a:p>
          <a:p>
            <a:endParaRPr lang="en-GB" sz="2800"/>
          </a:p>
        </p:txBody>
      </p:sp>
      <p:pic>
        <p:nvPicPr>
          <p:cNvPr id="5" name="Picture 4" descr="A close up of a device&#10;&#10;Description automatically generated">
            <a:extLst>
              <a:ext uri="{FF2B5EF4-FFF2-40B4-BE49-F238E27FC236}">
                <a16:creationId xmlns:a16="http://schemas.microsoft.com/office/drawing/2014/main" id="{33489E41-90DF-47BE-A0EA-0D08BB0C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078" y="2492896"/>
            <a:ext cx="4089828" cy="2664296"/>
          </a:xfrm>
          <a:prstGeom prst="rect">
            <a:avLst/>
          </a:prstGeom>
        </p:spPr>
      </p:pic>
    </p:spTree>
    <p:extLst>
      <p:ext uri="{BB962C8B-B14F-4D97-AF65-F5344CB8AC3E}">
        <p14:creationId xmlns:p14="http://schemas.microsoft.com/office/powerpoint/2010/main" val="2474531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5AFF4-5E75-4C61-AEDD-A7F72B2739D5}"/>
              </a:ext>
            </a:extLst>
          </p:cNvPr>
          <p:cNvSpPr>
            <a:spLocks noGrp="1"/>
          </p:cNvSpPr>
          <p:nvPr>
            <p:ph idx="1"/>
          </p:nvPr>
        </p:nvSpPr>
        <p:spPr>
          <a:xfrm>
            <a:off x="323230" y="1252325"/>
            <a:ext cx="6480720" cy="3688843"/>
          </a:xfrm>
        </p:spPr>
        <p:txBody>
          <a:bodyPr>
            <a:normAutofit/>
          </a:bodyPr>
          <a:lstStyle/>
          <a:p>
            <a:pPr algn="just"/>
            <a:r>
              <a:rPr lang="pt-BR" sz="2400"/>
              <a:t>În aprecierea pozițiilor și deformărilor coloanei vertebrale o variantă a </a:t>
            </a:r>
            <a:r>
              <a:rPr lang="en-GB" sz="2400"/>
              <a:t>„testing-ului” articular este aprecierea tulburărilor de statică vertebrală cu ajutorul pendulului sau firului cu plumb.</a:t>
            </a:r>
          </a:p>
          <a:p>
            <a:pPr algn="just"/>
            <a:r>
              <a:rPr lang="en-GB" sz="2400"/>
              <a:t>Există și goniometre încorporate în circuite electronice cu ajutorul cărora se pot măsura unghiuri articulare în mișcare, în cazul studiilor telemetrice.</a:t>
            </a:r>
          </a:p>
          <a:p>
            <a:endParaRPr lang="en-GB" sz="2400"/>
          </a:p>
        </p:txBody>
      </p:sp>
      <p:pic>
        <p:nvPicPr>
          <p:cNvPr id="5" name="Picture 4" descr="A close up of text on a white background&#10;&#10;Description automatically generated">
            <a:extLst>
              <a:ext uri="{FF2B5EF4-FFF2-40B4-BE49-F238E27FC236}">
                <a16:creationId xmlns:a16="http://schemas.microsoft.com/office/drawing/2014/main" id="{40CE2DC3-9621-48FA-83AF-843FB36B8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576" y="76201"/>
            <a:ext cx="5080499" cy="3352800"/>
          </a:xfrm>
          <a:prstGeom prst="rect">
            <a:avLst/>
          </a:prstGeom>
        </p:spPr>
      </p:pic>
      <p:pic>
        <p:nvPicPr>
          <p:cNvPr id="7" name="Picture 6" descr="A picture containing man, light, standing&#10;&#10;Description automatically generated">
            <a:extLst>
              <a:ext uri="{FF2B5EF4-FFF2-40B4-BE49-F238E27FC236}">
                <a16:creationId xmlns:a16="http://schemas.microsoft.com/office/drawing/2014/main" id="{7F753543-DAF0-45FC-9DE2-608569556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576" y="4005064"/>
            <a:ext cx="5074149" cy="2852936"/>
          </a:xfrm>
          <a:prstGeom prst="rect">
            <a:avLst/>
          </a:prstGeom>
        </p:spPr>
      </p:pic>
    </p:spTree>
    <p:extLst>
      <p:ext uri="{BB962C8B-B14F-4D97-AF65-F5344CB8AC3E}">
        <p14:creationId xmlns:p14="http://schemas.microsoft.com/office/powerpoint/2010/main" val="1999765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ACC3DB-ED86-4594-8D4E-120398D10C52}"/>
              </a:ext>
            </a:extLst>
          </p:cNvPr>
          <p:cNvSpPr>
            <a:spLocks noGrp="1"/>
          </p:cNvSpPr>
          <p:nvPr>
            <p:ph idx="1"/>
          </p:nvPr>
        </p:nvSpPr>
        <p:spPr>
          <a:xfrm>
            <a:off x="601663" y="476672"/>
            <a:ext cx="10820400" cy="5649491"/>
          </a:xfrm>
        </p:spPr>
        <p:txBody>
          <a:bodyPr>
            <a:normAutofit/>
          </a:bodyPr>
          <a:lstStyle/>
          <a:p>
            <a:pPr algn="just"/>
            <a:r>
              <a:rPr lang="en-GB" sz="2800"/>
              <a:t>Pentru un testing articular corect trebuie să se respecte câteva reguli generale:</a:t>
            </a:r>
          </a:p>
          <a:p>
            <a:pPr algn="just">
              <a:buFont typeface="Wingdings" panose="05000000000000000000" pitchFamily="2" charset="2"/>
              <a:buChar char="Ø"/>
            </a:pPr>
            <a:r>
              <a:rPr lang="en-GB" sz="2800"/>
              <a:t>pacientul trebuie să fie relaxat, așezat confortabil și să fie informat asupra procedurii - anxietatea, anumite poziții incomode, necomplianța pot duce la măsurători false; </a:t>
            </a:r>
          </a:p>
          <a:p>
            <a:pPr algn="just">
              <a:buFont typeface="Wingdings" panose="05000000000000000000" pitchFamily="2" charset="2"/>
              <a:buChar char="Ø"/>
            </a:pPr>
            <a:r>
              <a:rPr lang="en-GB" sz="2800"/>
              <a:t>segmentul care urmează să fie testat trebuie să fie corect așezat pentru obținerea poziției 0°; </a:t>
            </a:r>
          </a:p>
          <a:p>
            <a:pPr algn="just">
              <a:buFont typeface="Wingdings" panose="05000000000000000000" pitchFamily="2" charset="2"/>
              <a:buChar char="Ø"/>
            </a:pPr>
            <a:r>
              <a:rPr lang="en-GB" sz="2800"/>
              <a:t>goniometrul va fi așezat totdeauna pe partea laterală a articulației (cu foarte puține excepții, de exemplu măsurarea supinației); </a:t>
            </a:r>
          </a:p>
          <a:p>
            <a:pPr algn="just">
              <a:buFont typeface="Wingdings" panose="05000000000000000000" pitchFamily="2" charset="2"/>
              <a:buChar char="Ø"/>
            </a:pPr>
            <a:r>
              <a:rPr lang="en-GB" sz="2800"/>
              <a:t>instrumentul nu trebuie presat pe segmente, ci aplicat ușor pentru a nu împiedica mișcarea; </a:t>
            </a:r>
          </a:p>
          <a:p>
            <a:endParaRPr lang="en-GB" sz="2800"/>
          </a:p>
        </p:txBody>
      </p:sp>
    </p:spTree>
    <p:extLst>
      <p:ext uri="{BB962C8B-B14F-4D97-AF65-F5344CB8AC3E}">
        <p14:creationId xmlns:p14="http://schemas.microsoft.com/office/powerpoint/2010/main" val="2192329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DE2B5-3E0F-4E34-B2FC-DC38CD26BCAC}"/>
              </a:ext>
            </a:extLst>
          </p:cNvPr>
          <p:cNvSpPr>
            <a:spLocks noGrp="1"/>
          </p:cNvSpPr>
          <p:nvPr>
            <p:ph idx="1"/>
          </p:nvPr>
        </p:nvSpPr>
        <p:spPr>
          <a:xfrm>
            <a:off x="601186" y="476673"/>
            <a:ext cx="10821353" cy="5649492"/>
          </a:xfrm>
        </p:spPr>
        <p:txBody>
          <a:bodyPr>
            <a:normAutofit fontScale="77500" lnSpcReduction="20000"/>
          </a:bodyPr>
          <a:lstStyle/>
          <a:p>
            <a:pPr>
              <a:buFont typeface="Wingdings" panose="05000000000000000000" pitchFamily="2" charset="2"/>
              <a:buChar char="Ø"/>
            </a:pPr>
            <a:r>
              <a:rPr lang="en-GB"/>
              <a:t>brațele goniometrului trebuie poziționate în paralel cu axele longitudinale ale oaselor care formează articulația; </a:t>
            </a:r>
          </a:p>
          <a:p>
            <a:pPr algn="just">
              <a:buFont typeface="Wingdings" panose="05000000000000000000" pitchFamily="2" charset="2"/>
              <a:buChar char="Ø"/>
            </a:pPr>
            <a:r>
              <a:rPr lang="en-GB"/>
              <a:t>amplitudinile mișcărilor articulare efectuate în </a:t>
            </a:r>
            <a:r>
              <a:rPr lang="en-GB" sz="3600"/>
              <a:t>direcții</a:t>
            </a:r>
            <a:r>
              <a:rPr lang="en-GB"/>
              <a:t> opuse (de ex. flexia/extensia) se vor măsura fiecare în parte, apoi se va consemna și suma lor (aceasta va reprezenta gradul de mișcare a unei articulații într-un anumit plan); </a:t>
            </a:r>
          </a:p>
          <a:p>
            <a:pPr>
              <a:buFont typeface="Wingdings" panose="05000000000000000000" pitchFamily="2" charset="2"/>
              <a:buChar char="Ø"/>
            </a:pPr>
            <a:r>
              <a:rPr lang="en-GB"/>
              <a:t>gradul de mobilitate al unei articulații normale este egal cu valoarea unghiului maxim măsurat al acelei mișcări (Atenție! Numai dacă s-a plecat din poziția 0°). Dacă articulația este deja afectată funcțional și mișcarea nu poate porni din poziția zero, atunci gradul de mobilitate al articulației se obține scăzând din valoarea maxim determinată cu goniometrul, valoarea unghiului de la care s-a pornit mișcarea; </a:t>
            </a:r>
          </a:p>
          <a:p>
            <a:pPr>
              <a:buFont typeface="Wingdings" panose="05000000000000000000" pitchFamily="2" charset="2"/>
              <a:buChar char="Ø"/>
            </a:pPr>
            <a:r>
              <a:rPr lang="en-GB"/>
              <a:t>genunchiul și cotul nu au mișcare de extensie, deoarece poziția de extensie maximă a lor este considerată poziția zero. Se măsoară însă deficitul de extensie care, scăzut din unghiul maxim de flexie pe care îl permite acea articulație, ne dă gradul de mobilitate al genunchiului sau cotului.</a:t>
            </a:r>
          </a:p>
          <a:p>
            <a:pPr marL="0" indent="0">
              <a:buNone/>
            </a:pPr>
            <a:endParaRPr lang="en-GB"/>
          </a:p>
        </p:txBody>
      </p:sp>
    </p:spTree>
    <p:extLst>
      <p:ext uri="{BB962C8B-B14F-4D97-AF65-F5344CB8AC3E}">
        <p14:creationId xmlns:p14="http://schemas.microsoft.com/office/powerpoint/2010/main" val="986948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A5C295-2F92-4BEF-B4E1-13EFDED55E29}"/>
              </a:ext>
            </a:extLst>
          </p:cNvPr>
          <p:cNvSpPr>
            <a:spLocks noGrp="1"/>
          </p:cNvSpPr>
          <p:nvPr>
            <p:ph idx="1"/>
          </p:nvPr>
        </p:nvSpPr>
        <p:spPr/>
        <p:txBody>
          <a:bodyPr>
            <a:normAutofit fontScale="77500" lnSpcReduction="20000"/>
          </a:bodyPr>
          <a:lstStyle/>
          <a:p>
            <a:pPr algn="just"/>
            <a:r>
              <a:rPr lang="en-GB" sz="3200"/>
              <a:t>Valoarea unghiului unei mișcări într-o articulație poate fi apreciată comparativ cu articulația contralaterală sau cu valorile standard ale amplitudinilor maxime de mișcare articulară stabilite pe baza unor medii statistice pe sexe și grupe de vârstă </a:t>
            </a:r>
          </a:p>
          <a:p>
            <a:pPr algn="just"/>
            <a:r>
              <a:rPr lang="en-GB" sz="3200"/>
              <a:t>Amplitudinile maxime ale mișcărilor în diverse articulații sunt rareori folosite în practica medicală curentă. De obicei determinăm unghiurile din imediata vecinătate a poziției de repaus articular (poziția de funcțiune) -,,sectorul util de mobilizare”. </a:t>
            </a:r>
          </a:p>
          <a:p>
            <a:pPr algn="just"/>
            <a:r>
              <a:rPr lang="en-GB" sz="3200"/>
              <a:t>Pe măsură ce mișcarea se depărtează de acest sector, valoarea funcțională a amplitudinilor maxime este mai redusă. Datorită acestui fapt a fost introdusă noțiunea de ,,coeficient funcțional de mobilitate” (Ch. Rocher). </a:t>
            </a:r>
          </a:p>
          <a:p>
            <a:pPr algn="just"/>
            <a:r>
              <a:rPr lang="en-GB" sz="3200"/>
              <a:t>Fiecare tip de articulație are coeficienți funcționali de mobilitate elementari, care, prin adunare, determină un coeficient global funcțional</a:t>
            </a:r>
          </a:p>
          <a:p>
            <a:endParaRPr lang="en-GB"/>
          </a:p>
        </p:txBody>
      </p:sp>
    </p:spTree>
    <p:extLst>
      <p:ext uri="{BB962C8B-B14F-4D97-AF65-F5344CB8AC3E}">
        <p14:creationId xmlns:p14="http://schemas.microsoft.com/office/powerpoint/2010/main" val="1779779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3CE58383-47C3-41D3-8EC5-B7C119D4B9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5673" y="-11442"/>
            <a:ext cx="4694421" cy="6848228"/>
          </a:xfrm>
        </p:spPr>
      </p:pic>
    </p:spTree>
    <p:extLst>
      <p:ext uri="{BB962C8B-B14F-4D97-AF65-F5344CB8AC3E}">
        <p14:creationId xmlns:p14="http://schemas.microsoft.com/office/powerpoint/2010/main" val="9869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D8-0A3D-4E9E-915A-416F6CDE8F3A}"/>
              </a:ext>
            </a:extLst>
          </p:cNvPr>
          <p:cNvSpPr>
            <a:spLocks noGrp="1"/>
          </p:cNvSpPr>
          <p:nvPr>
            <p:ph type="title"/>
          </p:nvPr>
        </p:nvSpPr>
        <p:spPr/>
        <p:txBody>
          <a:bodyPr/>
          <a:lstStyle/>
          <a:p>
            <a:r>
              <a:rPr lang="en-GB"/>
              <a:t>Bilanțul muscular („testing-ul” muscular)</a:t>
            </a:r>
          </a:p>
        </p:txBody>
      </p:sp>
      <p:sp>
        <p:nvSpPr>
          <p:cNvPr id="3" name="Content Placeholder 2">
            <a:extLst>
              <a:ext uri="{FF2B5EF4-FFF2-40B4-BE49-F238E27FC236}">
                <a16:creationId xmlns:a16="http://schemas.microsoft.com/office/drawing/2014/main" id="{C7E4C118-2C63-45DC-AF96-724C622E21DC}"/>
              </a:ext>
            </a:extLst>
          </p:cNvPr>
          <p:cNvSpPr>
            <a:spLocks noGrp="1"/>
          </p:cNvSpPr>
          <p:nvPr>
            <p:ph idx="1"/>
          </p:nvPr>
        </p:nvSpPr>
        <p:spPr/>
        <p:txBody>
          <a:bodyPr/>
          <a:lstStyle/>
          <a:p>
            <a:pPr algn="just"/>
            <a:r>
              <a:rPr lang="en-GB" sz="3200"/>
              <a:t>Reprezintă un sistem de tehnici de examen manual pentru evaluarea forței unui mușchi sau a unor grupe musculare. </a:t>
            </a:r>
          </a:p>
          <a:p>
            <a:pPr algn="just"/>
            <a:r>
              <a:rPr lang="en-GB" sz="3200"/>
              <a:t>„Testing-ul” muscular este necesar pentru formularea diagnosticului funcțional al unei boli, pentru stabilirea programului de recuperare și, uneori, pentru a indica necesitatea unor intervenții chirurgicale de transpoziție tendo-musculare.</a:t>
            </a:r>
          </a:p>
          <a:p>
            <a:endParaRPr lang="en-GB"/>
          </a:p>
        </p:txBody>
      </p:sp>
    </p:spTree>
    <p:extLst>
      <p:ext uri="{BB962C8B-B14F-4D97-AF65-F5344CB8AC3E}">
        <p14:creationId xmlns:p14="http://schemas.microsoft.com/office/powerpoint/2010/main" val="19347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Mâna </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014" y="908720"/>
            <a:ext cx="2782666" cy="349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Muscles of hand, back view | Alila Medical 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56" b="5904"/>
          <a:stretch/>
        </p:blipFill>
        <p:spPr bwMode="auto">
          <a:xfrm>
            <a:off x="2339454" y="3995148"/>
            <a:ext cx="2448272" cy="242131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98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5B9EB-0659-476E-BB9A-2F36CC3DA047}"/>
              </a:ext>
            </a:extLst>
          </p:cNvPr>
          <p:cNvSpPr>
            <a:spLocks noGrp="1"/>
          </p:cNvSpPr>
          <p:nvPr>
            <p:ph idx="1"/>
          </p:nvPr>
        </p:nvSpPr>
        <p:spPr>
          <a:xfrm>
            <a:off x="601186" y="332657"/>
            <a:ext cx="10821353" cy="5793508"/>
          </a:xfrm>
        </p:spPr>
        <p:txBody>
          <a:bodyPr>
            <a:normAutofit fontScale="92500" lnSpcReduction="20000"/>
          </a:bodyPr>
          <a:lstStyle/>
          <a:p>
            <a:pPr algn="just"/>
            <a:r>
              <a:rPr lang="en-GB" sz="3200"/>
              <a:t> 	Regulile generale care trebuie respectate pentru executarea unui bilanț muscular corect sunt:</a:t>
            </a:r>
          </a:p>
          <a:p>
            <a:pPr algn="just">
              <a:buFont typeface="Wingdings" panose="05000000000000000000" pitchFamily="2" charset="2"/>
              <a:buChar char="Ø"/>
            </a:pPr>
            <a:r>
              <a:rPr lang="en-GB" sz="3200"/>
              <a:t>complianța pacientului care trebuie să participe în mod activ la „testing-ul” muscular; </a:t>
            </a:r>
          </a:p>
          <a:p>
            <a:pPr algn="just">
              <a:buFont typeface="Wingdings" panose="05000000000000000000" pitchFamily="2" charset="2"/>
              <a:buChar char="Ø"/>
            </a:pPr>
            <a:r>
              <a:rPr lang="en-GB" sz="3200"/>
              <a:t>procedeul nu trebuie să obosească bolnavul; </a:t>
            </a:r>
          </a:p>
          <a:p>
            <a:pPr algn="just">
              <a:buFont typeface="Wingdings" panose="05000000000000000000" pitchFamily="2" charset="2"/>
              <a:buChar char="Ø"/>
            </a:pPr>
            <a:r>
              <a:rPr lang="en-GB" sz="3200"/>
              <a:t>bilanțul muscular va fi totdeauna precedat de bilanțul articular (redoarea sau durerea articulară poate duce la rezultate false); </a:t>
            </a:r>
          </a:p>
          <a:p>
            <a:pPr algn="just">
              <a:buFont typeface="Wingdings" panose="05000000000000000000" pitchFamily="2" charset="2"/>
              <a:buChar char="Ø"/>
            </a:pPr>
            <a:r>
              <a:rPr lang="en-GB" sz="3200"/>
              <a:t>să se respecte anumite condiții de confort, relaxare, temperatură ambientală, masă specială pentru testare etc. </a:t>
            </a:r>
          </a:p>
          <a:p>
            <a:pPr algn="just">
              <a:buFont typeface="Wingdings" panose="05000000000000000000" pitchFamily="2" charset="2"/>
              <a:buChar char="Ø"/>
            </a:pPr>
            <a:r>
              <a:rPr lang="en-GB" sz="3200"/>
              <a:t>retestările să fie făcute de același examinator pentru a se reduce probabilitatea erorilor făcute din subiectivism; </a:t>
            </a:r>
          </a:p>
          <a:p>
            <a:pPr algn="just">
              <a:buFont typeface="Wingdings" panose="05000000000000000000" pitchFamily="2" charset="2"/>
              <a:buChar char="Ø"/>
            </a:pPr>
            <a:r>
              <a:rPr lang="en-GB" sz="3200"/>
              <a:t>rezultatul „testing-ului” muscular va fi exprimat într-un sistem de cotare internațional (la noi în țară sistemul utilizează cotări de la 0 la 5).</a:t>
            </a:r>
          </a:p>
          <a:p>
            <a:endParaRPr lang="en-GB"/>
          </a:p>
        </p:txBody>
      </p:sp>
    </p:spTree>
    <p:extLst>
      <p:ext uri="{BB962C8B-B14F-4D97-AF65-F5344CB8AC3E}">
        <p14:creationId xmlns:p14="http://schemas.microsoft.com/office/powerpoint/2010/main" val="1527829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12587-1258-4CA6-8C9A-32D48652B42C}"/>
              </a:ext>
            </a:extLst>
          </p:cNvPr>
          <p:cNvSpPr>
            <a:spLocks noGrp="1"/>
          </p:cNvSpPr>
          <p:nvPr>
            <p:ph type="title"/>
          </p:nvPr>
        </p:nvSpPr>
        <p:spPr>
          <a:xfrm>
            <a:off x="601185" y="980728"/>
            <a:ext cx="10821353" cy="1143000"/>
          </a:xfrm>
        </p:spPr>
        <p:txBody>
          <a:bodyPr>
            <a:normAutofit fontScale="90000"/>
          </a:bodyPr>
          <a:lstStyle/>
          <a:p>
            <a:r>
              <a:rPr lang="en-GB"/>
              <a:t>Interpretarea „testing-ului” muscular:</a:t>
            </a:r>
            <a:br>
              <a:rPr lang="en-GB"/>
            </a:br>
            <a:endParaRPr lang="en-GB"/>
          </a:p>
        </p:txBody>
      </p:sp>
      <p:sp>
        <p:nvSpPr>
          <p:cNvPr id="3" name="Content Placeholder 2">
            <a:extLst>
              <a:ext uri="{FF2B5EF4-FFF2-40B4-BE49-F238E27FC236}">
                <a16:creationId xmlns:a16="http://schemas.microsoft.com/office/drawing/2014/main" id="{D2D6572B-60FA-4352-86E6-3C3F0A6CEFCF}"/>
              </a:ext>
            </a:extLst>
          </p:cNvPr>
          <p:cNvSpPr>
            <a:spLocks noGrp="1"/>
          </p:cNvSpPr>
          <p:nvPr>
            <p:ph idx="1"/>
          </p:nvPr>
        </p:nvSpPr>
        <p:spPr>
          <a:xfrm>
            <a:off x="601186" y="2564904"/>
            <a:ext cx="10821353" cy="2592288"/>
          </a:xfrm>
        </p:spPr>
        <p:txBody>
          <a:bodyPr/>
          <a:lstStyle/>
          <a:p>
            <a:pPr algn="just"/>
            <a:r>
              <a:rPr lang="en-GB" sz="3200"/>
              <a:t>forța 0 - mușchiul nu realizează niciun fel de contracție; </a:t>
            </a:r>
          </a:p>
          <a:p>
            <a:pPr algn="just"/>
            <a:r>
              <a:rPr lang="en-GB" sz="3200"/>
              <a:t>forța 1 (schițată) - contracție musculară ușoară, vizibilă sau sesizabilă prin palpare dar incapabilă să deplaseze un segment anatomic;</a:t>
            </a:r>
          </a:p>
          <a:p>
            <a:endParaRPr lang="en-GB"/>
          </a:p>
        </p:txBody>
      </p:sp>
    </p:spTree>
    <p:extLst>
      <p:ext uri="{BB962C8B-B14F-4D97-AF65-F5344CB8AC3E}">
        <p14:creationId xmlns:p14="http://schemas.microsoft.com/office/powerpoint/2010/main" val="2995739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FD7DF-5E28-4081-8C69-73B3D465A58E}"/>
              </a:ext>
            </a:extLst>
          </p:cNvPr>
          <p:cNvSpPr>
            <a:spLocks noGrp="1"/>
          </p:cNvSpPr>
          <p:nvPr>
            <p:ph idx="1"/>
          </p:nvPr>
        </p:nvSpPr>
        <p:spPr>
          <a:xfrm>
            <a:off x="601186" y="764705"/>
            <a:ext cx="10821353" cy="4824535"/>
          </a:xfrm>
        </p:spPr>
        <p:txBody>
          <a:bodyPr>
            <a:normAutofit/>
          </a:bodyPr>
          <a:lstStyle/>
          <a:p>
            <a:pPr algn="just"/>
            <a:r>
              <a:rPr lang="en-GB" sz="3200"/>
              <a:t>forța 2 (medie) - mușchiul examinat poate mobiliza segmentul asupra căruia acționează pe un plan de alunecare care permite eliminarea gravitației;</a:t>
            </a:r>
          </a:p>
          <a:p>
            <a:pPr algn="just"/>
            <a:r>
              <a:rPr lang="en-GB" sz="3200"/>
              <a:t>forța 3 (acceptabilă) - mușchiul poate mobiliza complet segmentul, chiar și împotriva gravitației. Forța 3 este considerată ,,acceptabilă” deoarece asigură o capacitate funcțională minimă pentru membrele superioare. Pentru membrele inferioare care suportă greutatea corpului și asigură mersul este necesară o forță superioară valorii 3;</a:t>
            </a:r>
          </a:p>
          <a:p>
            <a:endParaRPr lang="en-GB"/>
          </a:p>
        </p:txBody>
      </p:sp>
    </p:spTree>
    <p:extLst>
      <p:ext uri="{BB962C8B-B14F-4D97-AF65-F5344CB8AC3E}">
        <p14:creationId xmlns:p14="http://schemas.microsoft.com/office/powerpoint/2010/main" val="3202417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27D705-C2F9-4056-844F-7565BC7C6642}"/>
              </a:ext>
            </a:extLst>
          </p:cNvPr>
          <p:cNvSpPr>
            <a:spLocks noGrp="1"/>
          </p:cNvSpPr>
          <p:nvPr>
            <p:ph idx="1"/>
          </p:nvPr>
        </p:nvSpPr>
        <p:spPr>
          <a:xfrm>
            <a:off x="601186" y="1268761"/>
            <a:ext cx="10821353" cy="4176463"/>
          </a:xfrm>
        </p:spPr>
        <p:txBody>
          <a:bodyPr/>
          <a:lstStyle/>
          <a:p>
            <a:pPr algn="just"/>
            <a:r>
              <a:rPr lang="en-GB" sz="3200"/>
              <a:t>forța 4 (bună) - reprezintă capacitatea mușchiului de a deplasa antigravitațional complet segmentul asupra căruia acționează și împotriva unei rezistențe medii, opuse în treimea distală a segmentului deplasat; </a:t>
            </a:r>
          </a:p>
          <a:p>
            <a:pPr algn="just"/>
            <a:r>
              <a:rPr lang="en-GB" sz="3200"/>
              <a:t>forța 5 (normală) - mușchiul poate executa mișcarea pe toată amplitudinea, contra unei rezistențe opuse de kinetoterapeut, egală cu valoarea forței normale.</a:t>
            </a:r>
          </a:p>
          <a:p>
            <a:endParaRPr lang="en-GB"/>
          </a:p>
        </p:txBody>
      </p:sp>
    </p:spTree>
    <p:extLst>
      <p:ext uri="{BB962C8B-B14F-4D97-AF65-F5344CB8AC3E}">
        <p14:creationId xmlns:p14="http://schemas.microsoft.com/office/powerpoint/2010/main" val="1166833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DC49C2-EC55-4E94-B072-DAA6361B8BB3}"/>
              </a:ext>
            </a:extLst>
          </p:cNvPr>
          <p:cNvSpPr>
            <a:spLocks noGrp="1"/>
          </p:cNvSpPr>
          <p:nvPr>
            <p:ph idx="1"/>
          </p:nvPr>
        </p:nvSpPr>
        <p:spPr/>
        <p:txBody>
          <a:bodyPr/>
          <a:lstStyle/>
          <a:p>
            <a:pPr algn="just"/>
            <a:r>
              <a:rPr lang="en-GB" sz="3200"/>
              <a:t>La această scală de cotare a forței musculare, se obișnuiește în practica curentă să se adauge la cifra cotației și semnele (+) sau (-) pentru o mai fină departajare a forței musculare.</a:t>
            </a:r>
          </a:p>
          <a:p>
            <a:pPr algn="just"/>
            <a:r>
              <a:rPr lang="en-GB"/>
              <a:t>De exemplu f</a:t>
            </a:r>
            <a:r>
              <a:rPr lang="en-GB" sz="3200"/>
              <a:t>orța 3+ este mai mare decât forța 3, dar mai mica decât -4, care la rândul ei, este mai mică decât forța 4. </a:t>
            </a:r>
          </a:p>
          <a:p>
            <a:endParaRPr lang="en-GB"/>
          </a:p>
        </p:txBody>
      </p:sp>
    </p:spTree>
    <p:extLst>
      <p:ext uri="{BB962C8B-B14F-4D97-AF65-F5344CB8AC3E}">
        <p14:creationId xmlns:p14="http://schemas.microsoft.com/office/powerpoint/2010/main" val="132135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Mâna </a:t>
            </a:r>
            <a:endParaRPr lang="en-GB" dirty="0"/>
          </a:p>
        </p:txBody>
      </p:sp>
      <p:sp>
        <p:nvSpPr>
          <p:cNvPr id="3" name="Content Placeholder 2"/>
          <p:cNvSpPr>
            <a:spLocks noGrp="1"/>
          </p:cNvSpPr>
          <p:nvPr>
            <p:ph idx="1"/>
          </p:nvPr>
        </p:nvSpPr>
        <p:spPr/>
        <p:txBody>
          <a:bodyPr>
            <a:normAutofit fontScale="62500" lnSpcReduction="20000"/>
          </a:bodyPr>
          <a:lstStyle/>
          <a:p>
            <a:r>
              <a:rPr lang="ro-RO" dirty="0"/>
              <a:t>Inspecție</a:t>
            </a:r>
          </a:p>
          <a:p>
            <a:pPr lvl="1"/>
            <a:r>
              <a:rPr lang="ro-RO"/>
              <a:t>T</a:t>
            </a:r>
            <a:r>
              <a:rPr lang="en-GB"/>
              <a:t>u</a:t>
            </a:r>
            <a:r>
              <a:rPr lang="ro-RO"/>
              <a:t>mefacții </a:t>
            </a:r>
            <a:r>
              <a:rPr lang="ro-RO" dirty="0"/>
              <a:t>simetrice: radiocarpiene, interfalangiene</a:t>
            </a:r>
          </a:p>
          <a:p>
            <a:pPr lvl="1"/>
            <a:r>
              <a:rPr lang="ro-RO" dirty="0"/>
              <a:t>Noduli Heberden/Bouchard</a:t>
            </a:r>
          </a:p>
          <a:p>
            <a:pPr lvl="1"/>
            <a:r>
              <a:rPr lang="ro-RO" dirty="0"/>
              <a:t>Sindrom Raynaud cu/fără ulcerații</a:t>
            </a:r>
          </a:p>
          <a:p>
            <a:pPr lvl="1"/>
            <a:r>
              <a:rPr lang="ro-RO" dirty="0"/>
              <a:t>Benzi atrofice/pigmentare</a:t>
            </a:r>
          </a:p>
          <a:p>
            <a:pPr lvl="1"/>
            <a:r>
              <a:rPr lang="ro-RO" dirty="0"/>
              <a:t>Atrofii musculare/ retracții tendinoase/aponevroza</a:t>
            </a:r>
          </a:p>
          <a:p>
            <a:pPr lvl="1"/>
            <a:r>
              <a:rPr lang="ro-RO" dirty="0"/>
              <a:t>Flexum de degete</a:t>
            </a:r>
          </a:p>
          <a:p>
            <a:pPr lvl="1"/>
            <a:r>
              <a:rPr lang="ro-RO" dirty="0"/>
              <a:t>Aspect de grifă</a:t>
            </a:r>
          </a:p>
          <a:p>
            <a:pPr lvl="1"/>
            <a:r>
              <a:rPr lang="ro-RO" dirty="0"/>
              <a:t>Hipocratism digital</a:t>
            </a:r>
          </a:p>
          <a:p>
            <a:pPr lvl="1"/>
            <a:r>
              <a:rPr lang="ro-RO" dirty="0"/>
              <a:t>Deviații degete</a:t>
            </a:r>
          </a:p>
          <a:p>
            <a:r>
              <a:rPr lang="ro-RO" dirty="0"/>
              <a:t>Palpare </a:t>
            </a:r>
          </a:p>
          <a:p>
            <a:pPr lvl="1"/>
            <a:r>
              <a:rPr lang="ro-RO" dirty="0"/>
              <a:t>Aspectul tegumentului: subțire, temeperatură, mobilitate la planul profund</a:t>
            </a:r>
          </a:p>
          <a:p>
            <a:pPr lvl="1"/>
            <a:r>
              <a:rPr lang="ro-RO" dirty="0"/>
              <a:t>Tumefacții/chisturi/noduli</a:t>
            </a:r>
          </a:p>
          <a:p>
            <a:pPr lvl="1"/>
            <a:r>
              <a:rPr lang="ro-RO" dirty="0"/>
              <a:t>Tonus muscular</a:t>
            </a:r>
          </a:p>
          <a:p>
            <a:pPr lvl="1"/>
            <a:r>
              <a:rPr lang="ro-RO" dirty="0"/>
              <a:t>Stabilirea topografiei durerii/pasrestezii/tulburări de sensibilitate</a:t>
            </a:r>
            <a:endParaRPr lang="en-GB" dirty="0"/>
          </a:p>
        </p:txBody>
      </p:sp>
    </p:spTree>
    <p:extLst>
      <p:ext uri="{BB962C8B-B14F-4D97-AF65-F5344CB8AC3E}">
        <p14:creationId xmlns:p14="http://schemas.microsoft.com/office/powerpoint/2010/main" val="212646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br>
              <a:rPr lang="ro-RO" dirty="0"/>
            </a:br>
            <a:r>
              <a:rPr lang="ro-RO" dirty="0"/>
              <a:t>Examenul mobilității</a:t>
            </a:r>
            <a:br>
              <a:rPr lang="ro-RO" dirty="0"/>
            </a:br>
            <a:endParaRPr lang="en-GB" dirty="0"/>
          </a:p>
        </p:txBody>
      </p:sp>
      <p:sp>
        <p:nvSpPr>
          <p:cNvPr id="3" name="Content Placeholder 2"/>
          <p:cNvSpPr>
            <a:spLocks noGrp="1"/>
          </p:cNvSpPr>
          <p:nvPr>
            <p:ph idx="1"/>
          </p:nvPr>
        </p:nvSpPr>
        <p:spPr/>
        <p:txBody>
          <a:bodyPr>
            <a:normAutofit fontScale="77500" lnSpcReduction="20000"/>
          </a:bodyPr>
          <a:lstStyle/>
          <a:p>
            <a:r>
              <a:rPr lang="ro-RO" dirty="0"/>
              <a:t>Articulația radiocarpiană</a:t>
            </a:r>
          </a:p>
          <a:p>
            <a:pPr lvl="1"/>
            <a:r>
              <a:rPr lang="ro-RO" dirty="0"/>
              <a:t>Mobilitate: flexie, extensie, abducție, adductie și testare musculară scala 0-5</a:t>
            </a:r>
          </a:p>
          <a:p>
            <a:r>
              <a:rPr lang="ro-RO" dirty="0"/>
              <a:t>Policele</a:t>
            </a:r>
          </a:p>
          <a:p>
            <a:pPr lvl="1"/>
            <a:r>
              <a:rPr lang="ro-RO" dirty="0"/>
              <a:t>Reprezintă 40-45% din funcția globală a mâinii</a:t>
            </a:r>
          </a:p>
          <a:p>
            <a:pPr lvl="1"/>
            <a:r>
              <a:rPr lang="ro-RO" dirty="0"/>
              <a:t>Evaluare articulară/musculară</a:t>
            </a:r>
          </a:p>
          <a:p>
            <a:pPr lvl="1"/>
            <a:r>
              <a:rPr lang="ro-RO" dirty="0"/>
              <a:t>Articulația interfalangiană a policelui</a:t>
            </a:r>
          </a:p>
          <a:p>
            <a:pPr lvl="1"/>
            <a:r>
              <a:rPr lang="ro-RO" dirty="0"/>
              <a:t>Mobilitate și testare musculară</a:t>
            </a:r>
          </a:p>
          <a:p>
            <a:r>
              <a:rPr lang="ro-RO" dirty="0"/>
              <a:t>Degetele II-V</a:t>
            </a:r>
          </a:p>
          <a:p>
            <a:pPr lvl="1"/>
            <a:r>
              <a:rPr lang="ro-RO" dirty="0"/>
              <a:t>Mobilitate: flexie, extensie, abducție-răsfirare, adducție</a:t>
            </a:r>
          </a:p>
          <a:p>
            <a:pPr lvl="1"/>
            <a:r>
              <a:rPr lang="ro-RO" dirty="0"/>
              <a:t>Articulații interfalengie: flexie, extensie</a:t>
            </a:r>
          </a:p>
          <a:p>
            <a:pPr lvl="1"/>
            <a:r>
              <a:rPr lang="ro-RO" dirty="0"/>
              <a:t>Testare musculară: flexor profund și superficial al degetelor</a:t>
            </a:r>
          </a:p>
          <a:p>
            <a:pPr lvl="1"/>
            <a:r>
              <a:rPr lang="ro-RO" dirty="0"/>
              <a:t>Evaluarea penselor digitale</a:t>
            </a:r>
          </a:p>
          <a:p>
            <a:endParaRPr lang="en-GB"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926" r="65874"/>
          <a:stretch/>
        </p:blipFill>
        <p:spPr bwMode="auto">
          <a:xfrm>
            <a:off x="9064108" y="1772816"/>
            <a:ext cx="1519755" cy="29143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901" r="59548" b="70089"/>
          <a:stretch/>
        </p:blipFill>
        <p:spPr bwMode="auto">
          <a:xfrm>
            <a:off x="7091982" y="3356993"/>
            <a:ext cx="1606496" cy="1033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58468"/>
          <a:stretch/>
        </p:blipFill>
        <p:spPr>
          <a:xfrm>
            <a:off x="3203551" y="517499"/>
            <a:ext cx="2425425" cy="831589"/>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9411" r="42072"/>
          <a:stretch/>
        </p:blipFill>
        <p:spPr bwMode="auto">
          <a:xfrm>
            <a:off x="1439862" y="25402"/>
            <a:ext cx="1416210" cy="113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88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Tablouri semiologice</a:t>
            </a:r>
            <a:br>
              <a:rPr lang="ro-RO" dirty="0"/>
            </a:br>
            <a:endParaRPr lang="en-GB" dirty="0"/>
          </a:p>
        </p:txBody>
      </p:sp>
      <p:sp>
        <p:nvSpPr>
          <p:cNvPr id="3" name="Content Placeholder 2"/>
          <p:cNvSpPr>
            <a:spLocks noGrp="1"/>
          </p:cNvSpPr>
          <p:nvPr>
            <p:ph idx="1"/>
          </p:nvPr>
        </p:nvSpPr>
        <p:spPr/>
        <p:txBody>
          <a:bodyPr>
            <a:normAutofit fontScale="92500" lnSpcReduction="20000"/>
          </a:bodyPr>
          <a:lstStyle/>
          <a:p>
            <a:r>
              <a:rPr lang="ro-RO" dirty="0"/>
              <a:t>Mâna reumatoidă: artrită reumatoidă, psorizică, gută</a:t>
            </a:r>
          </a:p>
          <a:p>
            <a:r>
              <a:rPr lang="ro-RO" dirty="0"/>
              <a:t>Mana artrozică</a:t>
            </a:r>
          </a:p>
          <a:p>
            <a:r>
              <a:rPr lang="ro-RO" dirty="0"/>
              <a:t>Mâna din pareză de median, ulnar, radial</a:t>
            </a:r>
          </a:p>
          <a:p>
            <a:r>
              <a:rPr lang="ro-RO" dirty="0"/>
              <a:t>Mâna hemiparetică</a:t>
            </a:r>
          </a:p>
          <a:p>
            <a:r>
              <a:rPr lang="ro-RO" dirty="0"/>
              <a:t>Mâna Arran Duchene</a:t>
            </a:r>
          </a:p>
          <a:p>
            <a:r>
              <a:rPr lang="ro-RO" dirty="0"/>
              <a:t>Mâna sclerodermică</a:t>
            </a:r>
          </a:p>
          <a:p>
            <a:r>
              <a:rPr lang="ro-RO" dirty="0"/>
              <a:t>Mâna Dupuytren </a:t>
            </a:r>
          </a:p>
          <a:p>
            <a:r>
              <a:rPr lang="ro-RO" dirty="0"/>
              <a:t>Mâna din osteoartita pneumică Pierre Marie</a:t>
            </a:r>
          </a:p>
          <a:p>
            <a:r>
              <a:rPr lang="ro-RO"/>
              <a:t>Mâna sa</a:t>
            </a:r>
            <a:r>
              <a:rPr lang="en-GB"/>
              <a:t>r</a:t>
            </a:r>
            <a:r>
              <a:rPr lang="ro-RO"/>
              <a:t>coidozică</a:t>
            </a:r>
            <a:r>
              <a:rPr lang="ro-RO" dirty="0"/>
              <a:t>: tumefacții falangiene dure, tegumente infiltrate, violacee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4230" y="2924944"/>
            <a:ext cx="2553163" cy="1480424"/>
          </a:xfrm>
          <a:prstGeom prst="rect">
            <a:avLst/>
          </a:prstGeom>
        </p:spPr>
      </p:pic>
    </p:spTree>
    <p:extLst>
      <p:ext uri="{BB962C8B-B14F-4D97-AF65-F5344CB8AC3E}">
        <p14:creationId xmlns:p14="http://schemas.microsoft.com/office/powerpoint/2010/main" val="78090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Cotul </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6" t="13479" r="-456" b="1917"/>
          <a:stretch/>
        </p:blipFill>
        <p:spPr bwMode="auto">
          <a:xfrm>
            <a:off x="6011863" y="4173371"/>
            <a:ext cx="3911535" cy="217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251338"/>
      </p:ext>
    </p:extLst>
  </p:cSld>
  <p:clrMapOvr>
    <a:masterClrMapping/>
  </p:clrMapOvr>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7859</TotalTime>
  <Words>2594</Words>
  <Application>Microsoft Office PowerPoint</Application>
  <PresentationFormat>Custom</PresentationFormat>
  <Paragraphs>451</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Times New Roman</vt:lpstr>
      <vt:lpstr>Wingdings</vt:lpstr>
      <vt:lpstr>Office Theme</vt:lpstr>
      <vt:lpstr>Evaluarea clinică și funcțională a pacientului</vt:lpstr>
      <vt:lpstr>Etape </vt:lpstr>
      <vt:lpstr>Anamneza și Istoric  </vt:lpstr>
      <vt:lpstr>Examen fizic</vt:lpstr>
      <vt:lpstr>Mâna </vt:lpstr>
      <vt:lpstr>Mâna </vt:lpstr>
      <vt:lpstr> Examenul mobilității </vt:lpstr>
      <vt:lpstr>Tablouri semiologice </vt:lpstr>
      <vt:lpstr>Cotul </vt:lpstr>
      <vt:lpstr>Inspecția Palparea </vt:lpstr>
      <vt:lpstr>Mobilitatea </vt:lpstr>
      <vt:lpstr>Tablou semiologic</vt:lpstr>
      <vt:lpstr>Umărul </vt:lpstr>
      <vt:lpstr>Inspecția</vt:lpstr>
      <vt:lpstr>Palpare </vt:lpstr>
      <vt:lpstr>Mobilitate </vt:lpstr>
      <vt:lpstr>Tablou semiologic</vt:lpstr>
      <vt:lpstr>Șoldul</vt:lpstr>
      <vt:lpstr>Inspecția</vt:lpstr>
      <vt:lpstr>Palparea </vt:lpstr>
      <vt:lpstr>Mobilitate </vt:lpstr>
      <vt:lpstr>Tablou semiologic</vt:lpstr>
      <vt:lpstr>Genunchiul </vt:lpstr>
      <vt:lpstr>Inspecția</vt:lpstr>
      <vt:lpstr>Palparea </vt:lpstr>
      <vt:lpstr>Mobilitatea </vt:lpstr>
      <vt:lpstr>Tablou semiologic</vt:lpstr>
      <vt:lpstr>Piciorul </vt:lpstr>
      <vt:lpstr>Inspecție</vt:lpstr>
      <vt:lpstr>Palpare </vt:lpstr>
      <vt:lpstr>Mobilitate </vt:lpstr>
      <vt:lpstr>Tablou semiologic</vt:lpstr>
      <vt:lpstr>Coloana vertebrală</vt:lpstr>
      <vt:lpstr>Coloana cervicală</vt:lpstr>
      <vt:lpstr>Coloana cervicală  Palpare</vt:lpstr>
      <vt:lpstr>Coloana toracală</vt:lpstr>
      <vt:lpstr>Coloana dorsală Palpare</vt:lpstr>
      <vt:lpstr>Coloana lombară</vt:lpstr>
      <vt:lpstr>Palpare</vt:lpstr>
      <vt:lpstr>Mobilitate coloana vertebrală</vt:lpstr>
      <vt:lpstr>Tablou semiologic coloana vertebrală</vt:lpstr>
      <vt:lpstr>Tablou semiologic coloana vertebrală</vt:lpstr>
      <vt:lpstr>Bilanțul articular („testing-ul” articular)</vt:lpstr>
      <vt:lpstr>PowerPoint Presentation</vt:lpstr>
      <vt:lpstr>PowerPoint Presentation</vt:lpstr>
      <vt:lpstr>PowerPoint Presentation</vt:lpstr>
      <vt:lpstr>PowerPoint Presentation</vt:lpstr>
      <vt:lpstr>PowerPoint Presentation</vt:lpstr>
      <vt:lpstr>Bilanțul muscular („testing-ul” muscular)</vt:lpstr>
      <vt:lpstr>PowerPoint Presentation</vt:lpstr>
      <vt:lpstr>Interpretarea „testing-ului” muscular: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Evaluarea clinică și funcțională a pacientului</dc:title>
  <dc:creator>Ana Maria</dc:creator>
  <cp:lastModifiedBy>George-Ovidiu Cioroianu</cp:lastModifiedBy>
  <cp:revision>52</cp:revision>
  <dcterms:created xsi:type="dcterms:W3CDTF">2020-10-14T10:00:14Z</dcterms:created>
  <dcterms:modified xsi:type="dcterms:W3CDTF">2020-10-21T07:51:31Z</dcterms:modified>
</cp:coreProperties>
</file>