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833" y="2080212"/>
            <a:ext cx="8791575" cy="183287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Artroplastia</a:t>
            </a:r>
            <a:r>
              <a:rPr lang="en-US" dirty="0"/>
              <a:t> </a:t>
            </a:r>
            <a:r>
              <a:rPr lang="en-US"/>
              <a:t>de sold</a:t>
            </a:r>
            <a:br>
              <a:rPr lang="en-US"/>
            </a:br>
            <a:r>
              <a:rPr lang="en-US"/>
              <a:t>LP3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837" y="-172281"/>
            <a:ext cx="10045148" cy="1948071"/>
          </a:xfrm>
        </p:spPr>
        <p:txBody>
          <a:bodyPr>
            <a:normAutofit/>
          </a:bodyPr>
          <a:lstStyle/>
          <a:p>
            <a:r>
              <a:rPr lang="en-US" sz="2800" dirty="0"/>
              <a:t>Diagnostic clinic de </a:t>
            </a:r>
            <a:r>
              <a:rPr lang="en-US" sz="2800" dirty="0" err="1"/>
              <a:t>probabilitate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2001079"/>
            <a:ext cx="9905999" cy="3538330"/>
          </a:xfrm>
        </p:spPr>
        <p:txBody>
          <a:bodyPr/>
          <a:lstStyle/>
          <a:p>
            <a:r>
              <a:rPr lang="en-US" dirty="0" err="1"/>
              <a:t>Artroplastie</a:t>
            </a:r>
            <a:r>
              <a:rPr lang="en-US" dirty="0"/>
              <a:t> sold </a:t>
            </a:r>
            <a:r>
              <a:rPr lang="en-US" dirty="0" err="1"/>
              <a:t>stang</a:t>
            </a:r>
            <a:r>
              <a:rPr lang="en-US" dirty="0"/>
              <a:t> cu </a:t>
            </a:r>
            <a:r>
              <a:rPr lang="en-US" dirty="0" err="1"/>
              <a:t>proteza</a:t>
            </a:r>
            <a:r>
              <a:rPr lang="en-US" dirty="0"/>
              <a:t> </a:t>
            </a:r>
            <a:r>
              <a:rPr lang="en-US" dirty="0" err="1"/>
              <a:t>totala</a:t>
            </a:r>
            <a:r>
              <a:rPr lang="en-US" dirty="0"/>
              <a:t> </a:t>
            </a:r>
            <a:r>
              <a:rPr lang="en-US" dirty="0" err="1"/>
              <a:t>hibrida</a:t>
            </a:r>
            <a:r>
              <a:rPr lang="en-US" dirty="0"/>
              <a:t> 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coxartroza</a:t>
            </a:r>
            <a:r>
              <a:rPr lang="en-US" dirty="0"/>
              <a:t> </a:t>
            </a:r>
            <a:r>
              <a:rPr lang="en-US" dirty="0" err="1"/>
              <a:t>secundara</a:t>
            </a:r>
            <a:r>
              <a:rPr lang="en-US" dirty="0"/>
              <a:t> </a:t>
            </a:r>
            <a:r>
              <a:rPr lang="en-US" dirty="0" err="1"/>
              <a:t>decompensata</a:t>
            </a:r>
            <a:r>
              <a:rPr lang="en-US" dirty="0"/>
              <a:t> </a:t>
            </a:r>
            <a:r>
              <a:rPr lang="en-US" dirty="0" err="1"/>
              <a:t>algic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functional.</a:t>
            </a:r>
          </a:p>
          <a:p>
            <a:r>
              <a:rPr lang="en-US" dirty="0" err="1"/>
              <a:t>Coxartroza</a:t>
            </a:r>
            <a:r>
              <a:rPr lang="en-US" dirty="0"/>
              <a:t> </a:t>
            </a:r>
            <a:r>
              <a:rPr lang="en-US" dirty="0" err="1"/>
              <a:t>primitiva</a:t>
            </a:r>
            <a:r>
              <a:rPr lang="en-US" dirty="0"/>
              <a:t> </a:t>
            </a:r>
            <a:r>
              <a:rPr lang="en-US" dirty="0" err="1"/>
              <a:t>dreapta</a:t>
            </a:r>
            <a:r>
              <a:rPr lang="en-US" dirty="0"/>
              <a:t> </a:t>
            </a:r>
            <a:r>
              <a:rPr lang="en-US" dirty="0" err="1"/>
              <a:t>stadiul</a:t>
            </a:r>
            <a:r>
              <a:rPr lang="en-US" dirty="0"/>
              <a:t> </a:t>
            </a:r>
            <a:r>
              <a:rPr lang="en-US" dirty="0" err="1"/>
              <a:t>avansat</a:t>
            </a:r>
            <a:r>
              <a:rPr lang="en-US" dirty="0"/>
              <a:t> </a:t>
            </a:r>
            <a:r>
              <a:rPr lang="en-US" dirty="0" err="1"/>
              <a:t>decompensata</a:t>
            </a:r>
            <a:r>
              <a:rPr lang="en-US" dirty="0"/>
              <a:t> </a:t>
            </a:r>
            <a:r>
              <a:rPr lang="en-US" dirty="0" err="1"/>
              <a:t>algic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functional.</a:t>
            </a:r>
          </a:p>
        </p:txBody>
      </p:sp>
    </p:spTree>
    <p:extLst>
      <p:ext uri="{BB962C8B-B14F-4D97-AF65-F5344CB8AC3E}">
        <p14:creationId xmlns:p14="http://schemas.microsoft.com/office/powerpoint/2010/main" val="1714049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6856"/>
            <a:ext cx="9905998" cy="1409065"/>
          </a:xfrm>
        </p:spPr>
        <p:txBody>
          <a:bodyPr>
            <a:normAutofit/>
          </a:bodyPr>
          <a:lstStyle/>
          <a:p>
            <a:r>
              <a:rPr lang="en-US" sz="2800" dirty="0" err="1"/>
              <a:t>Examene</a:t>
            </a:r>
            <a:r>
              <a:rPr lang="en-US" sz="2800" dirty="0"/>
              <a:t> </a:t>
            </a:r>
            <a:r>
              <a:rPr lang="en-US" sz="2800" dirty="0" err="1"/>
              <a:t>paraclinice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673" y="993913"/>
            <a:ext cx="9905999" cy="5287618"/>
          </a:xfrm>
        </p:spPr>
        <p:txBody>
          <a:bodyPr/>
          <a:lstStyle/>
          <a:p>
            <a:r>
              <a:rPr lang="en-US" b="1" dirty="0" err="1"/>
              <a:t>Curbe</a:t>
            </a:r>
            <a:r>
              <a:rPr lang="en-US" b="1" dirty="0"/>
              <a:t> </a:t>
            </a:r>
            <a:r>
              <a:rPr lang="en-US" b="1" dirty="0" err="1"/>
              <a:t>fiziologice:</a:t>
            </a:r>
            <a:r>
              <a:rPr lang="en-US" dirty="0" err="1"/>
              <a:t>TA</a:t>
            </a:r>
            <a:r>
              <a:rPr lang="en-US" dirty="0"/>
              <a:t>=130/80 </a:t>
            </a:r>
            <a:r>
              <a:rPr lang="en-US" dirty="0" err="1"/>
              <a:t>mmHg,AV</a:t>
            </a:r>
            <a:r>
              <a:rPr lang="en-US" dirty="0"/>
              <a:t>=76b/</a:t>
            </a:r>
            <a:r>
              <a:rPr lang="en-US" dirty="0" err="1"/>
              <a:t>min,frecventa</a:t>
            </a:r>
            <a:r>
              <a:rPr lang="en-US" dirty="0"/>
              <a:t> </a:t>
            </a:r>
            <a:r>
              <a:rPr lang="en-US" dirty="0" err="1"/>
              <a:t>respiratorie</a:t>
            </a:r>
            <a:r>
              <a:rPr lang="en-US" dirty="0"/>
              <a:t> ,</a:t>
            </a:r>
            <a:r>
              <a:rPr lang="en-US" dirty="0" err="1"/>
              <a:t>diureza,temperatura</a:t>
            </a:r>
            <a:r>
              <a:rPr lang="en-US" dirty="0"/>
              <a:t> in </a:t>
            </a:r>
            <a:r>
              <a:rPr lang="en-US" dirty="0" err="1"/>
              <a:t>limite</a:t>
            </a:r>
            <a:r>
              <a:rPr lang="en-US" dirty="0"/>
              <a:t> </a:t>
            </a:r>
            <a:r>
              <a:rPr lang="en-US" dirty="0" err="1"/>
              <a:t>normale</a:t>
            </a:r>
            <a:r>
              <a:rPr lang="en-US" dirty="0"/>
              <a:t>.</a:t>
            </a:r>
          </a:p>
          <a:p>
            <a:r>
              <a:rPr lang="en-US" b="1" dirty="0"/>
              <a:t>Examen </a:t>
            </a:r>
            <a:r>
              <a:rPr lang="en-US" b="1" dirty="0" err="1"/>
              <a:t>Laborator</a:t>
            </a:r>
            <a:r>
              <a:rPr lang="en-US" dirty="0" err="1"/>
              <a:t>:ureea,creatinina,glicemia,colesterol</a:t>
            </a:r>
            <a:r>
              <a:rPr lang="en-US" dirty="0"/>
              <a:t>, </a:t>
            </a:r>
            <a:r>
              <a:rPr lang="en-US" dirty="0" err="1"/>
              <a:t>trigliceride</a:t>
            </a:r>
            <a:r>
              <a:rPr lang="en-US" dirty="0"/>
              <a:t> ,</a:t>
            </a:r>
            <a:r>
              <a:rPr lang="en-US" dirty="0" err="1"/>
              <a:t>lipemie,GOT,GPT,examen</a:t>
            </a:r>
            <a:r>
              <a:rPr lang="en-US" dirty="0"/>
              <a:t> </a:t>
            </a:r>
            <a:r>
              <a:rPr lang="en-US" dirty="0" err="1"/>
              <a:t>sumar</a:t>
            </a:r>
            <a:r>
              <a:rPr lang="en-US" dirty="0"/>
              <a:t> </a:t>
            </a:r>
            <a:r>
              <a:rPr lang="en-US" dirty="0" err="1"/>
              <a:t>urina</a:t>
            </a:r>
            <a:r>
              <a:rPr lang="en-US" dirty="0"/>
              <a:t> –in </a:t>
            </a:r>
            <a:r>
              <a:rPr lang="en-US" dirty="0" err="1"/>
              <a:t>limite</a:t>
            </a:r>
            <a:r>
              <a:rPr lang="en-US" dirty="0"/>
              <a:t> </a:t>
            </a:r>
            <a:r>
              <a:rPr lang="en-US" dirty="0" err="1"/>
              <a:t>normale</a:t>
            </a:r>
            <a:r>
              <a:rPr lang="en-US" dirty="0"/>
              <a:t> ,cu </a:t>
            </a:r>
            <a:r>
              <a:rPr lang="en-US" dirty="0" err="1"/>
              <a:t>exceptia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Hb -10,18 g/dL</a:t>
            </a:r>
            <a:r>
              <a:rPr lang="en-US" dirty="0">
                <a:sym typeface="Symbol" panose="05050102010706020507" pitchFamily="18" charset="2"/>
              </a:rPr>
              <a:t></a:t>
            </a:r>
            <a:r>
              <a:rPr lang="en-US" dirty="0"/>
              <a:t> ,     </a:t>
            </a:r>
          </a:p>
          <a:p>
            <a:pPr marL="0" indent="0">
              <a:buNone/>
            </a:pPr>
            <a:r>
              <a:rPr lang="en-US" dirty="0"/>
              <a:t> HEM-25,72g/dL</a:t>
            </a:r>
            <a:r>
              <a:rPr lang="en-US" dirty="0">
                <a:sym typeface="Symbol" panose="05050102010706020507" pitchFamily="18" charset="2"/>
              </a:rPr>
              <a:t>, </a:t>
            </a: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 CHEM-28,23 g/dL </a:t>
            </a: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 INR????</a:t>
            </a: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Timp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Quik</a:t>
            </a:r>
            <a:r>
              <a:rPr lang="en-US" dirty="0">
                <a:sym typeface="Symbol" panose="05050102010706020507" pitchFamily="18" charset="2"/>
              </a:rPr>
              <a:t>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98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8302"/>
            <a:ext cx="5934508" cy="1771184"/>
          </a:xfrm>
        </p:spPr>
        <p:txBody>
          <a:bodyPr/>
          <a:lstStyle/>
          <a:p>
            <a:r>
              <a:rPr lang="en-US" b="1" dirty="0" err="1"/>
              <a:t>Explorari</a:t>
            </a:r>
            <a:r>
              <a:rPr lang="en-US" b="1" dirty="0"/>
              <a:t> </a:t>
            </a:r>
            <a:r>
              <a:rPr lang="en-US" b="1" dirty="0" err="1"/>
              <a:t>functionale</a:t>
            </a:r>
            <a:endParaRPr lang="en-US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460" r="23460"/>
          <a:stretch>
            <a:fillRect/>
          </a:stretch>
        </p:blipFill>
        <p:spPr>
          <a:xfrm>
            <a:off x="7381461" y="609601"/>
            <a:ext cx="3665950" cy="51815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Radiografie</a:t>
            </a:r>
            <a:r>
              <a:rPr lang="en-US" sz="2800" dirty="0"/>
              <a:t> </a:t>
            </a:r>
            <a:r>
              <a:rPr lang="en-US" sz="2800" dirty="0" err="1"/>
              <a:t>bazin</a:t>
            </a:r>
            <a:r>
              <a:rPr lang="en-US" sz="2800" dirty="0"/>
              <a:t> </a:t>
            </a:r>
            <a:r>
              <a:rPr lang="en-US" sz="2800" dirty="0" err="1"/>
              <a:t>pentru</a:t>
            </a:r>
            <a:r>
              <a:rPr lang="en-US" sz="2800" dirty="0"/>
              <a:t> </a:t>
            </a:r>
            <a:r>
              <a:rPr lang="en-US" sz="2800" dirty="0" err="1"/>
              <a:t>coxo-femurale</a:t>
            </a:r>
            <a:r>
              <a:rPr lang="en-US" sz="3200" dirty="0" err="1"/>
              <a:t>:</a:t>
            </a:r>
            <a:r>
              <a:rPr lang="en-US" sz="2000" dirty="0" err="1"/>
              <a:t>Artroplastie</a:t>
            </a:r>
            <a:r>
              <a:rPr lang="en-US" sz="2000" dirty="0"/>
              <a:t> </a:t>
            </a:r>
            <a:r>
              <a:rPr lang="en-US" sz="2000" dirty="0" err="1"/>
              <a:t>totala</a:t>
            </a:r>
            <a:r>
              <a:rPr lang="en-US" sz="2000" dirty="0"/>
              <a:t> sold </a:t>
            </a:r>
            <a:r>
              <a:rPr lang="en-US" sz="2000" dirty="0" err="1"/>
              <a:t>stang.Coxartroza</a:t>
            </a:r>
            <a:r>
              <a:rPr lang="en-US" sz="2000" dirty="0"/>
              <a:t> </a:t>
            </a:r>
            <a:r>
              <a:rPr lang="en-US" sz="2000" dirty="0" err="1"/>
              <a:t>dreapta</a:t>
            </a:r>
            <a:r>
              <a:rPr lang="en-US" sz="2000" dirty="0"/>
              <a:t> in </a:t>
            </a:r>
            <a:r>
              <a:rPr lang="en-US" sz="2000" dirty="0" err="1"/>
              <a:t>stadiu</a:t>
            </a:r>
            <a:r>
              <a:rPr lang="en-US" sz="2000" dirty="0"/>
              <a:t> </a:t>
            </a:r>
            <a:r>
              <a:rPr lang="en-US" sz="2000" dirty="0" err="1"/>
              <a:t>avansat</a:t>
            </a:r>
            <a:r>
              <a:rPr lang="en-US" sz="2000" dirty="0"/>
              <a:t> cu </a:t>
            </a:r>
            <a:r>
              <a:rPr lang="en-US" sz="2000" dirty="0" err="1"/>
              <a:t>ingustarea</a:t>
            </a:r>
            <a:r>
              <a:rPr lang="en-US" sz="2000" dirty="0"/>
              <a:t> </a:t>
            </a:r>
            <a:r>
              <a:rPr lang="en-US" sz="2000" dirty="0" err="1"/>
              <a:t>interliniului</a:t>
            </a:r>
            <a:r>
              <a:rPr lang="en-US" sz="2000" dirty="0"/>
              <a:t> articular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aplatizarea</a:t>
            </a:r>
            <a:r>
              <a:rPr lang="en-US" sz="2000" dirty="0"/>
              <a:t> </a:t>
            </a:r>
            <a:r>
              <a:rPr lang="en-US" sz="2000" dirty="0" err="1"/>
              <a:t>convexitatii</a:t>
            </a:r>
            <a:r>
              <a:rPr lang="en-US" sz="2000" dirty="0"/>
              <a:t> </a:t>
            </a:r>
            <a:r>
              <a:rPr lang="en-US" sz="2000" dirty="0" err="1"/>
              <a:t>capului</a:t>
            </a:r>
            <a:r>
              <a:rPr lang="en-US" sz="2000" dirty="0"/>
              <a:t> </a:t>
            </a:r>
            <a:r>
              <a:rPr lang="en-US" sz="2000" dirty="0" err="1"/>
              <a:t>femural</a:t>
            </a:r>
            <a:r>
              <a:rPr lang="en-US" sz="2400" dirty="0"/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2472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017"/>
            <a:ext cx="9905999" cy="65333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EKG???</a:t>
            </a:r>
          </a:p>
          <a:p>
            <a:pPr marL="0" indent="0">
              <a:buNone/>
            </a:pPr>
            <a:r>
              <a:rPr lang="en-US" dirty="0"/>
              <a:t>Consult </a:t>
            </a:r>
            <a:r>
              <a:rPr lang="en-US" dirty="0" err="1"/>
              <a:t>interdisciplinar</a:t>
            </a:r>
            <a:r>
              <a:rPr lang="en-US" dirty="0"/>
              <a:t>: </a:t>
            </a:r>
            <a:r>
              <a:rPr lang="en-US" dirty="0" err="1"/>
              <a:t>Cardiologie</a:t>
            </a:r>
            <a:r>
              <a:rPr lang="en-US" dirty="0"/>
              <a:t>??</a:t>
            </a:r>
          </a:p>
          <a:p>
            <a:pPr marL="0" indent="0">
              <a:buNone/>
            </a:pPr>
            <a:r>
              <a:rPr lang="en-US" sz="3400" b="1" dirty="0"/>
              <a:t>Diagnostic de </a:t>
            </a:r>
            <a:r>
              <a:rPr lang="en-US" sz="3400" b="1" dirty="0" err="1"/>
              <a:t>certitudine</a:t>
            </a:r>
            <a:r>
              <a:rPr lang="en-US" b="1" dirty="0" err="1"/>
              <a:t>:</a:t>
            </a:r>
            <a:r>
              <a:rPr lang="en-US" dirty="0" err="1"/>
              <a:t>Artroplastie</a:t>
            </a:r>
            <a:r>
              <a:rPr lang="en-US" dirty="0"/>
              <a:t> </a:t>
            </a:r>
            <a:r>
              <a:rPr lang="en-US" dirty="0" err="1"/>
              <a:t>totala</a:t>
            </a:r>
            <a:r>
              <a:rPr lang="en-US" dirty="0"/>
              <a:t> sold </a:t>
            </a:r>
            <a:r>
              <a:rPr lang="en-US" dirty="0" err="1"/>
              <a:t>stang</a:t>
            </a:r>
            <a:r>
              <a:rPr lang="en-US" dirty="0"/>
              <a:t> cu </a:t>
            </a:r>
            <a:r>
              <a:rPr lang="en-US" dirty="0" err="1"/>
              <a:t>proteza</a:t>
            </a:r>
            <a:r>
              <a:rPr lang="en-US" dirty="0"/>
              <a:t> </a:t>
            </a:r>
            <a:r>
              <a:rPr lang="en-US" dirty="0" err="1"/>
              <a:t>hibrida</a:t>
            </a:r>
            <a:r>
              <a:rPr lang="en-US" dirty="0"/>
              <a:t> 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coxartroza</a:t>
            </a:r>
            <a:r>
              <a:rPr lang="en-US" dirty="0"/>
              <a:t> </a:t>
            </a:r>
            <a:r>
              <a:rPr lang="en-US" dirty="0" err="1"/>
              <a:t>secundara</a:t>
            </a:r>
            <a:r>
              <a:rPr lang="en-US" dirty="0"/>
              <a:t>  </a:t>
            </a:r>
            <a:r>
              <a:rPr lang="en-US" dirty="0" err="1"/>
              <a:t>decompensata</a:t>
            </a:r>
            <a:r>
              <a:rPr lang="en-US" dirty="0"/>
              <a:t> </a:t>
            </a:r>
            <a:r>
              <a:rPr lang="en-US" dirty="0" err="1"/>
              <a:t>algic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 </a:t>
            </a:r>
            <a:r>
              <a:rPr lang="en-US" dirty="0" err="1"/>
              <a:t>functional.Coxartroza</a:t>
            </a:r>
            <a:r>
              <a:rPr lang="en-US" dirty="0"/>
              <a:t> </a:t>
            </a:r>
            <a:r>
              <a:rPr lang="en-US" dirty="0" err="1"/>
              <a:t>primitiva</a:t>
            </a:r>
            <a:r>
              <a:rPr lang="en-US" dirty="0"/>
              <a:t> </a:t>
            </a:r>
            <a:r>
              <a:rPr lang="en-US" dirty="0" err="1"/>
              <a:t>stadiu</a:t>
            </a:r>
            <a:r>
              <a:rPr lang="en-US" dirty="0"/>
              <a:t> </a:t>
            </a:r>
            <a:r>
              <a:rPr lang="en-US" dirty="0" err="1"/>
              <a:t>avansat</a:t>
            </a:r>
            <a:r>
              <a:rPr lang="en-US" dirty="0"/>
              <a:t> </a:t>
            </a:r>
            <a:r>
              <a:rPr lang="en-US" dirty="0" err="1"/>
              <a:t>decompensata</a:t>
            </a:r>
            <a:r>
              <a:rPr lang="en-US" dirty="0"/>
              <a:t> algo </a:t>
            </a:r>
            <a:r>
              <a:rPr lang="en-US" dirty="0" err="1"/>
              <a:t>functional.HTA.Astm</a:t>
            </a:r>
            <a:r>
              <a:rPr lang="en-US" dirty="0"/>
              <a:t> </a:t>
            </a:r>
            <a:r>
              <a:rPr lang="en-US" dirty="0" err="1"/>
              <a:t>Bronsic.Obezitate</a:t>
            </a:r>
            <a:r>
              <a:rPr lang="en-US" dirty="0"/>
              <a:t> grad I</a:t>
            </a:r>
          </a:p>
          <a:p>
            <a:pPr marL="0" indent="0">
              <a:buNone/>
            </a:pPr>
            <a:r>
              <a:rPr lang="en-US" sz="3400" b="1" dirty="0"/>
              <a:t>Diagnostic </a:t>
            </a:r>
            <a:r>
              <a:rPr lang="en-US" sz="3400" b="1" dirty="0" err="1"/>
              <a:t>etiopatogenic</a:t>
            </a:r>
            <a:r>
              <a:rPr lang="en-US" sz="3400" b="1" dirty="0"/>
              <a:t>:</a:t>
            </a:r>
            <a:r>
              <a:rPr lang="en-US" sz="3400" dirty="0"/>
              <a:t> </a:t>
            </a:r>
          </a:p>
          <a:p>
            <a:pPr marL="0" indent="0">
              <a:buNone/>
            </a:pPr>
            <a:r>
              <a:rPr lang="en-US" dirty="0"/>
              <a:t> In </a:t>
            </a:r>
            <a:r>
              <a:rPr lang="en-US" dirty="0" err="1"/>
              <a:t>aparitia</a:t>
            </a:r>
            <a:r>
              <a:rPr lang="en-US" dirty="0"/>
              <a:t> </a:t>
            </a:r>
            <a:r>
              <a:rPr lang="en-US" dirty="0" err="1"/>
              <a:t>coxartrozei</a:t>
            </a:r>
            <a:r>
              <a:rPr lang="en-US" dirty="0"/>
              <a:t> sunt implicate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teorii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b="1" dirty="0"/>
              <a:t>-</a:t>
            </a:r>
            <a:r>
              <a:rPr lang="en-US" dirty="0" err="1"/>
              <a:t>teoria</a:t>
            </a:r>
            <a:r>
              <a:rPr lang="en-US" dirty="0"/>
              <a:t> </a:t>
            </a:r>
            <a:r>
              <a:rPr lang="en-US" dirty="0" err="1"/>
              <a:t>vasculara:modificarea</a:t>
            </a:r>
            <a:r>
              <a:rPr lang="en-US" dirty="0"/>
              <a:t> </a:t>
            </a:r>
            <a:r>
              <a:rPr lang="en-US" dirty="0" err="1"/>
              <a:t>vascularizatiei</a:t>
            </a:r>
            <a:r>
              <a:rPr lang="en-US" dirty="0"/>
              <a:t> </a:t>
            </a:r>
            <a:r>
              <a:rPr lang="en-US" dirty="0" err="1"/>
              <a:t>osului</a:t>
            </a:r>
            <a:r>
              <a:rPr lang="en-US" dirty="0"/>
              <a:t> </a:t>
            </a:r>
            <a:r>
              <a:rPr lang="en-US" dirty="0" err="1"/>
              <a:t>subcondral</a:t>
            </a:r>
            <a:r>
              <a:rPr lang="en-US" dirty="0"/>
              <a:t> </a:t>
            </a:r>
            <a:r>
              <a:rPr lang="en-US" dirty="0" err="1"/>
              <a:t>determina</a:t>
            </a:r>
            <a:r>
              <a:rPr lang="en-US" dirty="0"/>
              <a:t> </a:t>
            </a:r>
            <a:r>
              <a:rPr lang="en-US" dirty="0" err="1"/>
              <a:t>afectarea</a:t>
            </a:r>
            <a:r>
              <a:rPr lang="en-US" dirty="0"/>
              <a:t> </a:t>
            </a:r>
            <a:r>
              <a:rPr lang="en-US" dirty="0" err="1"/>
              <a:t>nutritiei</a:t>
            </a:r>
            <a:r>
              <a:rPr lang="en-US" dirty="0"/>
              <a:t> </a:t>
            </a:r>
            <a:r>
              <a:rPr lang="en-US" dirty="0" err="1"/>
              <a:t>cartilajului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-</a:t>
            </a:r>
            <a:r>
              <a:rPr lang="en-US" dirty="0" err="1"/>
              <a:t>teoria</a:t>
            </a:r>
            <a:r>
              <a:rPr lang="en-US" dirty="0"/>
              <a:t> </a:t>
            </a:r>
            <a:r>
              <a:rPr lang="en-US" dirty="0" err="1"/>
              <a:t>sinoviala:tulburari</a:t>
            </a:r>
            <a:r>
              <a:rPr lang="en-US" dirty="0"/>
              <a:t> </a:t>
            </a:r>
            <a:r>
              <a:rPr lang="en-US" dirty="0" err="1"/>
              <a:t>cantitative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calitative</a:t>
            </a:r>
            <a:r>
              <a:rPr lang="en-US" dirty="0"/>
              <a:t> ale </a:t>
            </a:r>
            <a:r>
              <a:rPr lang="en-US" dirty="0" err="1"/>
              <a:t>lichidului</a:t>
            </a:r>
            <a:r>
              <a:rPr lang="en-US" dirty="0"/>
              <a:t> </a:t>
            </a:r>
            <a:r>
              <a:rPr lang="en-US" dirty="0" err="1"/>
              <a:t>sinovial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-</a:t>
            </a:r>
            <a:r>
              <a:rPr lang="en-US" dirty="0" err="1"/>
              <a:t>teoria</a:t>
            </a:r>
            <a:r>
              <a:rPr lang="en-US" dirty="0"/>
              <a:t> </a:t>
            </a:r>
            <a:r>
              <a:rPr lang="en-US" dirty="0" err="1"/>
              <a:t>mecanica:alterarea</a:t>
            </a:r>
            <a:r>
              <a:rPr lang="en-US" dirty="0"/>
              <a:t> </a:t>
            </a:r>
            <a:r>
              <a:rPr lang="en-US" dirty="0" err="1"/>
              <a:t>balantei</a:t>
            </a:r>
            <a:r>
              <a:rPr lang="en-US" dirty="0"/>
              <a:t> </a:t>
            </a:r>
            <a:r>
              <a:rPr lang="en-US" dirty="0" err="1"/>
              <a:t>Pawels</a:t>
            </a:r>
            <a:r>
              <a:rPr lang="en-US" dirty="0"/>
              <a:t>(</a:t>
            </a:r>
            <a:r>
              <a:rPr lang="en-US" dirty="0" err="1"/>
              <a:t>presiunea</a:t>
            </a:r>
            <a:r>
              <a:rPr lang="en-US" dirty="0"/>
              <a:t> </a:t>
            </a:r>
            <a:r>
              <a:rPr lang="en-US" dirty="0" err="1"/>
              <a:t>mecanica</a:t>
            </a:r>
            <a:r>
              <a:rPr lang="en-US" dirty="0"/>
              <a:t> </a:t>
            </a:r>
            <a:r>
              <a:rPr lang="en-US" dirty="0" err="1"/>
              <a:t>exercitata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cartilaj</a:t>
            </a:r>
            <a:r>
              <a:rPr lang="en-US" dirty="0"/>
              <a:t> </a:t>
            </a:r>
            <a:r>
              <a:rPr lang="en-US" dirty="0" err="1"/>
              <a:t>depinde</a:t>
            </a:r>
            <a:r>
              <a:rPr lang="en-US" dirty="0"/>
              <a:t> de </a:t>
            </a:r>
            <a:r>
              <a:rPr lang="en-US" dirty="0" err="1"/>
              <a:t>forta</a:t>
            </a:r>
            <a:r>
              <a:rPr lang="en-US" dirty="0"/>
              <a:t> </a:t>
            </a:r>
            <a:r>
              <a:rPr lang="en-US" dirty="0" err="1"/>
              <a:t>presiunii</a:t>
            </a:r>
            <a:r>
              <a:rPr lang="en-US" dirty="0"/>
              <a:t>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de </a:t>
            </a:r>
            <a:r>
              <a:rPr lang="en-US" dirty="0" err="1"/>
              <a:t>suprafata</a:t>
            </a:r>
            <a:r>
              <a:rPr lang="en-US" dirty="0"/>
              <a:t> </a:t>
            </a:r>
            <a:r>
              <a:rPr lang="en-US" dirty="0" err="1"/>
              <a:t>articulara</a:t>
            </a:r>
            <a:r>
              <a:rPr lang="en-US" dirty="0"/>
              <a:t> </a:t>
            </a:r>
            <a:r>
              <a:rPr lang="en-US" dirty="0" err="1"/>
              <a:t>portanta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b="1" dirty="0"/>
              <a:t>-</a:t>
            </a:r>
            <a:r>
              <a:rPr lang="en-US" dirty="0" err="1"/>
              <a:t>teoria</a:t>
            </a:r>
            <a:r>
              <a:rPr lang="en-US" dirty="0"/>
              <a:t> </a:t>
            </a:r>
            <a:r>
              <a:rPr lang="en-US" dirty="0" err="1"/>
              <a:t>chimico-enzimatica:alterarea</a:t>
            </a:r>
            <a:r>
              <a:rPr lang="en-US" dirty="0"/>
              <a:t> </a:t>
            </a:r>
            <a:r>
              <a:rPr lang="en-US" dirty="0" err="1"/>
              <a:t>metabolismului</a:t>
            </a:r>
            <a:r>
              <a:rPr lang="en-US" dirty="0"/>
              <a:t> </a:t>
            </a:r>
            <a:r>
              <a:rPr lang="en-US" dirty="0" err="1"/>
              <a:t>condrocitelor</a:t>
            </a:r>
            <a:r>
              <a:rPr lang="en-US" dirty="0"/>
              <a:t> cu </a:t>
            </a:r>
            <a:r>
              <a:rPr lang="en-US" dirty="0" err="1"/>
              <a:t>alterarea</a:t>
            </a:r>
            <a:r>
              <a:rPr lang="en-US" dirty="0"/>
              <a:t> </a:t>
            </a:r>
            <a:r>
              <a:rPr lang="en-US" dirty="0" err="1"/>
              <a:t>balantei</a:t>
            </a:r>
            <a:r>
              <a:rPr lang="en-US" dirty="0"/>
              <a:t> </a:t>
            </a:r>
            <a:r>
              <a:rPr lang="en-US" dirty="0" err="1"/>
              <a:t>condroliza</a:t>
            </a:r>
            <a:r>
              <a:rPr lang="en-US" dirty="0"/>
              <a:t>/</a:t>
            </a:r>
            <a:r>
              <a:rPr lang="en-US" dirty="0" err="1"/>
              <a:t>condroformare-productie</a:t>
            </a:r>
            <a:r>
              <a:rPr lang="en-US" dirty="0"/>
              <a:t> in </a:t>
            </a:r>
            <a:r>
              <a:rPr lang="en-US" dirty="0" err="1"/>
              <a:t>exces</a:t>
            </a:r>
            <a:r>
              <a:rPr lang="en-US" dirty="0"/>
              <a:t> de </a:t>
            </a:r>
            <a:r>
              <a:rPr lang="en-US" dirty="0" err="1"/>
              <a:t>colagen</a:t>
            </a:r>
            <a:r>
              <a:rPr lang="en-US" dirty="0"/>
              <a:t> de tip </a:t>
            </a:r>
            <a:r>
              <a:rPr lang="en-US" dirty="0" err="1"/>
              <a:t>I,proteoglicani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enzime</a:t>
            </a:r>
            <a:r>
              <a:rPr lang="en-US" dirty="0"/>
              <a:t> </a:t>
            </a:r>
            <a:r>
              <a:rPr lang="en-US" dirty="0" err="1"/>
              <a:t>litice-distrugerea</a:t>
            </a:r>
            <a:r>
              <a:rPr lang="en-US" dirty="0"/>
              <a:t> </a:t>
            </a:r>
            <a:r>
              <a:rPr lang="en-US" dirty="0" err="1"/>
              <a:t>cartilajului</a:t>
            </a:r>
            <a:r>
              <a:rPr lang="en-US" dirty="0"/>
              <a:t>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4178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96" y="-110352"/>
            <a:ext cx="9905998" cy="1478570"/>
          </a:xfrm>
        </p:spPr>
        <p:txBody>
          <a:bodyPr>
            <a:normAutofit/>
          </a:bodyPr>
          <a:lstStyle/>
          <a:p>
            <a:r>
              <a:rPr lang="en-US" sz="3200" dirty="0" err="1"/>
              <a:t>tratament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108" y="1083296"/>
            <a:ext cx="9905999" cy="5383765"/>
          </a:xfrm>
        </p:spPr>
        <p:txBody>
          <a:bodyPr/>
          <a:lstStyle/>
          <a:p>
            <a:r>
              <a:rPr lang="en-US" dirty="0"/>
              <a:t>OBIECTIVE:</a:t>
            </a:r>
          </a:p>
          <a:p>
            <a:pPr marL="0" indent="0">
              <a:buNone/>
            </a:pPr>
            <a:r>
              <a:rPr lang="en-US" dirty="0"/>
              <a:t> -</a:t>
            </a:r>
            <a:r>
              <a:rPr lang="en-US" dirty="0" err="1"/>
              <a:t>Combaterea</a:t>
            </a:r>
            <a:r>
              <a:rPr lang="en-US" dirty="0"/>
              <a:t> </a:t>
            </a:r>
            <a:r>
              <a:rPr lang="en-US" dirty="0" err="1"/>
              <a:t>durerii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inflamatiei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-</a:t>
            </a:r>
            <a:r>
              <a:rPr lang="en-US" dirty="0" err="1"/>
              <a:t>Combaterea</a:t>
            </a:r>
            <a:r>
              <a:rPr lang="en-US" dirty="0"/>
              <a:t> </a:t>
            </a:r>
            <a:r>
              <a:rPr lang="en-US" dirty="0" err="1"/>
              <a:t>edemului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-</a:t>
            </a:r>
            <a:r>
              <a:rPr lang="en-US" dirty="0" err="1"/>
              <a:t>Profilaxia</a:t>
            </a:r>
            <a:r>
              <a:rPr lang="en-US" dirty="0"/>
              <a:t> </a:t>
            </a:r>
            <a:r>
              <a:rPr lang="en-US" dirty="0" err="1"/>
              <a:t>troboflebitei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tromboembolismului</a:t>
            </a:r>
            <a:r>
              <a:rPr lang="en-US" dirty="0"/>
              <a:t> </a:t>
            </a:r>
            <a:r>
              <a:rPr lang="en-US" dirty="0" err="1"/>
              <a:t>pulmonar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-</a:t>
            </a:r>
            <a:r>
              <a:rPr lang="en-US" dirty="0" err="1"/>
              <a:t>Corectarea</a:t>
            </a:r>
            <a:r>
              <a:rPr lang="en-US" dirty="0"/>
              <a:t> </a:t>
            </a:r>
            <a:r>
              <a:rPr lang="en-US" dirty="0" err="1"/>
              <a:t>deficitului</a:t>
            </a:r>
            <a:r>
              <a:rPr lang="en-US" dirty="0"/>
              <a:t> de </a:t>
            </a:r>
            <a:r>
              <a:rPr lang="en-US" dirty="0" err="1"/>
              <a:t>stabilitate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-</a:t>
            </a:r>
            <a:r>
              <a:rPr lang="en-US" dirty="0" err="1"/>
              <a:t>Corectarea</a:t>
            </a:r>
            <a:r>
              <a:rPr lang="en-US" dirty="0"/>
              <a:t> </a:t>
            </a:r>
            <a:r>
              <a:rPr lang="en-US" dirty="0" err="1"/>
              <a:t>deficitului</a:t>
            </a:r>
            <a:r>
              <a:rPr lang="en-US" dirty="0"/>
              <a:t> de </a:t>
            </a:r>
            <a:r>
              <a:rPr lang="en-US" dirty="0" err="1"/>
              <a:t>mobilitate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-</a:t>
            </a:r>
            <a:r>
              <a:rPr lang="en-US" dirty="0" err="1"/>
              <a:t>Reeducare</a:t>
            </a:r>
            <a:r>
              <a:rPr lang="en-US" dirty="0"/>
              <a:t> </a:t>
            </a:r>
            <a:r>
              <a:rPr lang="en-US" dirty="0" err="1"/>
              <a:t>mers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-</a:t>
            </a:r>
            <a:r>
              <a:rPr lang="en-US" dirty="0" err="1"/>
              <a:t>Ameliorarea</a:t>
            </a:r>
            <a:r>
              <a:rPr lang="en-US" dirty="0"/>
              <a:t> </a:t>
            </a:r>
            <a:r>
              <a:rPr lang="en-US" dirty="0" err="1"/>
              <a:t>calitatii</a:t>
            </a:r>
            <a:r>
              <a:rPr lang="en-US" dirty="0"/>
              <a:t> </a:t>
            </a:r>
            <a:r>
              <a:rPr lang="en-US" dirty="0" err="1"/>
              <a:t>vietii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703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638" y="327921"/>
            <a:ext cx="9905999" cy="643068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MIJLOACE: </a:t>
            </a:r>
          </a:p>
          <a:p>
            <a:pPr marL="0" indent="0">
              <a:buNone/>
            </a:pPr>
            <a:r>
              <a:rPr lang="en-US" dirty="0"/>
              <a:t>1)REGIM IGIENO DIETETIC:-</a:t>
            </a:r>
            <a:r>
              <a:rPr lang="en-US" dirty="0" err="1"/>
              <a:t>regim</a:t>
            </a:r>
            <a:r>
              <a:rPr lang="en-US" dirty="0"/>
              <a:t> </a:t>
            </a:r>
            <a:r>
              <a:rPr lang="en-US" dirty="0" err="1"/>
              <a:t>hiposodat,hipocaloric</a:t>
            </a:r>
            <a:r>
              <a:rPr lang="en-US" dirty="0"/>
              <a:t> ,</a:t>
            </a:r>
            <a:r>
              <a:rPr lang="en-US" dirty="0" err="1"/>
              <a:t>normoglucidic,hidratare</a:t>
            </a:r>
            <a:r>
              <a:rPr lang="en-US" dirty="0"/>
              <a:t> minim 2 l/</a:t>
            </a:r>
            <a:r>
              <a:rPr lang="en-US" dirty="0" err="1"/>
              <a:t>lichide</a:t>
            </a:r>
            <a:r>
              <a:rPr lang="en-US" dirty="0"/>
              <a:t>/</a:t>
            </a:r>
            <a:r>
              <a:rPr lang="en-US" dirty="0" err="1"/>
              <a:t>zi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2)REGIM IGIENO-POSTURAL AL SOLDULUI OPERAT: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scaderea</a:t>
            </a:r>
            <a:r>
              <a:rPr lang="en-US" dirty="0"/>
              <a:t> </a:t>
            </a:r>
            <a:r>
              <a:rPr lang="en-US" dirty="0" err="1"/>
              <a:t>greutatii</a:t>
            </a:r>
            <a:r>
              <a:rPr lang="en-US" dirty="0"/>
              <a:t> </a:t>
            </a:r>
            <a:r>
              <a:rPr lang="en-US" dirty="0" err="1"/>
              <a:t>corpului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evitarea</a:t>
            </a:r>
            <a:r>
              <a:rPr lang="en-US" dirty="0"/>
              <a:t> </a:t>
            </a:r>
            <a:r>
              <a:rPr lang="en-US" dirty="0" err="1"/>
              <a:t>purtarii</a:t>
            </a:r>
            <a:r>
              <a:rPr lang="en-US" dirty="0"/>
              <a:t> de </a:t>
            </a:r>
            <a:r>
              <a:rPr lang="en-US" dirty="0" err="1"/>
              <a:t>greutati</a:t>
            </a:r>
            <a:r>
              <a:rPr lang="en-US" dirty="0"/>
              <a:t> </a:t>
            </a:r>
            <a:r>
              <a:rPr lang="en-US" dirty="0" err="1"/>
              <a:t>mari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evitarea</a:t>
            </a:r>
            <a:r>
              <a:rPr lang="en-US" dirty="0"/>
              <a:t> </a:t>
            </a:r>
            <a:r>
              <a:rPr lang="en-US" dirty="0" err="1"/>
              <a:t>mersului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teren</a:t>
            </a:r>
            <a:r>
              <a:rPr lang="en-US" dirty="0"/>
              <a:t> </a:t>
            </a:r>
            <a:r>
              <a:rPr lang="en-US" dirty="0" err="1"/>
              <a:t>accidentat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decubitul</a:t>
            </a:r>
            <a:r>
              <a:rPr lang="en-US" dirty="0"/>
              <a:t> lateral </a:t>
            </a:r>
            <a:r>
              <a:rPr lang="en-US" dirty="0" err="1"/>
              <a:t>si</a:t>
            </a:r>
            <a:r>
              <a:rPr lang="en-US" dirty="0"/>
              <a:t> dorsal se face </a:t>
            </a:r>
            <a:r>
              <a:rPr lang="en-US" dirty="0" err="1"/>
              <a:t>numai</a:t>
            </a:r>
            <a:r>
              <a:rPr lang="en-US" dirty="0"/>
              <a:t> cu </a:t>
            </a:r>
            <a:r>
              <a:rPr lang="en-US" dirty="0" err="1"/>
              <a:t>perna</a:t>
            </a:r>
            <a:r>
              <a:rPr lang="en-US" dirty="0"/>
              <a:t> </a:t>
            </a:r>
            <a:r>
              <a:rPr lang="en-US" dirty="0" err="1"/>
              <a:t>intre</a:t>
            </a:r>
            <a:r>
              <a:rPr lang="en-US" dirty="0"/>
              <a:t> </a:t>
            </a:r>
            <a:r>
              <a:rPr lang="en-US" dirty="0" err="1"/>
              <a:t>genunchi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-Evita </a:t>
            </a:r>
            <a:r>
              <a:rPr lang="en-US" dirty="0" err="1"/>
              <a:t>adductia</a:t>
            </a:r>
            <a:r>
              <a:rPr lang="en-US" dirty="0"/>
              <a:t> </a:t>
            </a:r>
            <a:r>
              <a:rPr lang="en-US" dirty="0" err="1"/>
              <a:t>soldului</a:t>
            </a:r>
            <a:r>
              <a:rPr lang="en-US" dirty="0"/>
              <a:t> </a:t>
            </a:r>
            <a:r>
              <a:rPr lang="en-US" dirty="0" err="1"/>
              <a:t>operat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ales </a:t>
            </a:r>
            <a:r>
              <a:rPr lang="en-US" dirty="0" err="1"/>
              <a:t>asociate</a:t>
            </a:r>
            <a:r>
              <a:rPr lang="en-US" dirty="0"/>
              <a:t> cu </a:t>
            </a:r>
            <a:r>
              <a:rPr lang="en-US" dirty="0" err="1"/>
              <a:t>flexia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RI </a:t>
            </a:r>
          </a:p>
          <a:p>
            <a:pPr marL="0" indent="0">
              <a:buNone/>
            </a:pPr>
            <a:r>
              <a:rPr lang="en-US" dirty="0"/>
              <a:t>-Evita </a:t>
            </a:r>
            <a:r>
              <a:rPr lang="en-US" dirty="0" err="1"/>
              <a:t>pozitia</a:t>
            </a:r>
            <a:r>
              <a:rPr lang="en-US" dirty="0"/>
              <a:t> </a:t>
            </a:r>
            <a:r>
              <a:rPr lang="en-US" dirty="0" err="1"/>
              <a:t>picior</a:t>
            </a:r>
            <a:r>
              <a:rPr lang="en-US" dirty="0"/>
              <a:t> </a:t>
            </a:r>
            <a:r>
              <a:rPr lang="en-US" dirty="0" err="1"/>
              <a:t>peste</a:t>
            </a:r>
            <a:r>
              <a:rPr lang="en-US" dirty="0"/>
              <a:t> </a:t>
            </a:r>
            <a:r>
              <a:rPr lang="en-US" dirty="0" err="1"/>
              <a:t>picior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-Evita </a:t>
            </a:r>
            <a:r>
              <a:rPr lang="en-US" dirty="0" err="1"/>
              <a:t>adductia</a:t>
            </a:r>
            <a:r>
              <a:rPr lang="en-US" dirty="0"/>
              <a:t> </a:t>
            </a:r>
            <a:r>
              <a:rPr lang="en-US" dirty="0" err="1"/>
              <a:t>peste</a:t>
            </a:r>
            <a:r>
              <a:rPr lang="en-US" dirty="0"/>
              <a:t> </a:t>
            </a:r>
            <a:r>
              <a:rPr lang="en-US" dirty="0" err="1"/>
              <a:t>linia</a:t>
            </a:r>
            <a:r>
              <a:rPr lang="en-US" dirty="0"/>
              <a:t> </a:t>
            </a:r>
            <a:r>
              <a:rPr lang="en-US" dirty="0" err="1"/>
              <a:t>mediana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-Evita </a:t>
            </a:r>
            <a:r>
              <a:rPr lang="en-US" dirty="0" err="1"/>
              <a:t>flexia</a:t>
            </a:r>
            <a:r>
              <a:rPr lang="en-US" dirty="0"/>
              <a:t> </a:t>
            </a:r>
            <a:r>
              <a:rPr lang="en-US" dirty="0" err="1"/>
              <a:t>soldului</a:t>
            </a:r>
            <a:r>
              <a:rPr lang="en-US" dirty="0"/>
              <a:t> </a:t>
            </a:r>
            <a:r>
              <a:rPr lang="en-US" dirty="0" err="1"/>
              <a:t>peste</a:t>
            </a:r>
            <a:r>
              <a:rPr lang="en-US" dirty="0"/>
              <a:t> 90 </a:t>
            </a:r>
            <a:r>
              <a:rPr lang="en-US" dirty="0" err="1"/>
              <a:t>grd,rotatiile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-Evita </a:t>
            </a:r>
            <a:r>
              <a:rPr lang="en-US" dirty="0" err="1"/>
              <a:t>statul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scaune</a:t>
            </a:r>
            <a:r>
              <a:rPr lang="en-US" dirty="0"/>
              <a:t> </a:t>
            </a:r>
            <a:r>
              <a:rPr lang="en-US" dirty="0" err="1"/>
              <a:t>joase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Vasul</a:t>
            </a:r>
            <a:r>
              <a:rPr lang="en-US" dirty="0"/>
              <a:t> de </a:t>
            </a:r>
            <a:r>
              <a:rPr lang="en-US" dirty="0" err="1"/>
              <a:t>toaleta</a:t>
            </a:r>
            <a:r>
              <a:rPr lang="en-US" dirty="0"/>
              <a:t> se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inalata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-Se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folosii</a:t>
            </a:r>
            <a:r>
              <a:rPr lang="en-US" dirty="0"/>
              <a:t> </a:t>
            </a:r>
            <a:r>
              <a:rPr lang="en-US" dirty="0" err="1"/>
              <a:t>incaltatoare</a:t>
            </a:r>
            <a:r>
              <a:rPr lang="en-US" dirty="0"/>
              <a:t> cu </a:t>
            </a:r>
            <a:r>
              <a:rPr lang="en-US" dirty="0" err="1"/>
              <a:t>maner</a:t>
            </a:r>
            <a:r>
              <a:rPr lang="en-US" dirty="0"/>
              <a:t> lung</a:t>
            </a:r>
          </a:p>
          <a:p>
            <a:pPr marL="0" indent="0">
              <a:buNone/>
            </a:pPr>
            <a:r>
              <a:rPr lang="en-US" dirty="0"/>
              <a:t>-Evita </a:t>
            </a:r>
            <a:r>
              <a:rPr lang="en-US" dirty="0" err="1"/>
              <a:t>pantofi</a:t>
            </a:r>
            <a:r>
              <a:rPr lang="en-US" dirty="0"/>
              <a:t> cu toc </a:t>
            </a:r>
            <a:r>
              <a:rPr lang="en-US" dirty="0" err="1"/>
              <a:t>inalt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745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3691" y="367678"/>
            <a:ext cx="9905999" cy="63246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3)</a:t>
            </a:r>
            <a:r>
              <a:rPr lang="en-US" b="1" dirty="0" err="1"/>
              <a:t>Tratament</a:t>
            </a:r>
            <a:r>
              <a:rPr lang="en-US" b="1" dirty="0"/>
              <a:t> </a:t>
            </a:r>
            <a:r>
              <a:rPr lang="en-US" b="1" dirty="0" err="1"/>
              <a:t>medicamentos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 - </a:t>
            </a:r>
            <a:r>
              <a:rPr lang="en-US" dirty="0" err="1"/>
              <a:t>Antialgice</a:t>
            </a:r>
            <a:r>
              <a:rPr lang="en-US" dirty="0"/>
              <a:t> : </a:t>
            </a:r>
            <a:r>
              <a:rPr lang="en-US" dirty="0" err="1"/>
              <a:t>Metamizol</a:t>
            </a:r>
            <a:r>
              <a:rPr lang="en-US" dirty="0"/>
              <a:t> 500 mg </a:t>
            </a:r>
            <a:r>
              <a:rPr lang="en-US" dirty="0" err="1"/>
              <a:t>cp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II(1-0-1)</a:t>
            </a:r>
          </a:p>
          <a:p>
            <a:pPr marL="0" indent="0">
              <a:buNone/>
            </a:pPr>
            <a:r>
              <a:rPr lang="en-US" dirty="0"/>
              <a:t>       -</a:t>
            </a:r>
            <a:r>
              <a:rPr lang="en-US" dirty="0" err="1"/>
              <a:t>Antihipertensiv:Tertensif</a:t>
            </a:r>
            <a:r>
              <a:rPr lang="en-US" dirty="0"/>
              <a:t> SR 1,5 mg </a:t>
            </a:r>
            <a:r>
              <a:rPr lang="en-US" dirty="0" err="1"/>
              <a:t>cp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I (1-0- 0)</a:t>
            </a:r>
          </a:p>
          <a:p>
            <a:pPr marL="0" indent="0">
              <a:buNone/>
            </a:pPr>
            <a:r>
              <a:rPr lang="en-US" dirty="0"/>
              <a:t>       -</a:t>
            </a:r>
            <a:r>
              <a:rPr lang="en-US" dirty="0" err="1"/>
              <a:t>Antitrombotic:Fraxiparine</a:t>
            </a:r>
            <a:r>
              <a:rPr lang="en-US" dirty="0"/>
              <a:t> 0,6 </a:t>
            </a:r>
            <a:r>
              <a:rPr lang="en-US" dirty="0" err="1"/>
              <a:t>mlfl</a:t>
            </a:r>
            <a:r>
              <a:rPr lang="en-US" dirty="0"/>
              <a:t>/</a:t>
            </a:r>
            <a:r>
              <a:rPr lang="en-US" dirty="0" err="1"/>
              <a:t>zi</a:t>
            </a:r>
            <a:r>
              <a:rPr lang="en-US" dirty="0"/>
              <a:t> </a:t>
            </a:r>
            <a:r>
              <a:rPr lang="en-US" dirty="0" err="1"/>
              <a:t>sc</a:t>
            </a:r>
            <a:r>
              <a:rPr lang="en-US" dirty="0"/>
              <a:t> (1-0-0)(</a:t>
            </a:r>
            <a:r>
              <a:rPr lang="en-US" dirty="0" err="1"/>
              <a:t>pana</a:t>
            </a:r>
            <a:r>
              <a:rPr lang="en-US" dirty="0"/>
              <a:t> la 30 de </a:t>
            </a:r>
            <a:r>
              <a:rPr lang="en-US" dirty="0" err="1"/>
              <a:t>zile</a:t>
            </a:r>
            <a:r>
              <a:rPr lang="en-US" dirty="0"/>
              <a:t> </a:t>
            </a:r>
            <a:r>
              <a:rPr lang="en-US" dirty="0" err="1"/>
              <a:t>postoperator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Continua </a:t>
            </a:r>
            <a:r>
              <a:rPr lang="en-US" dirty="0" err="1"/>
              <a:t>administrarea</a:t>
            </a:r>
            <a:r>
              <a:rPr lang="en-US" dirty="0"/>
              <a:t> </a:t>
            </a:r>
            <a:r>
              <a:rPr lang="en-US" dirty="0" err="1"/>
              <a:t>medicatiei</a:t>
            </a:r>
            <a:r>
              <a:rPr lang="en-US" dirty="0"/>
              <a:t> cornice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Astmul</a:t>
            </a:r>
            <a:r>
              <a:rPr lang="en-US" dirty="0"/>
              <a:t> </a:t>
            </a:r>
            <a:r>
              <a:rPr lang="en-US" dirty="0" err="1"/>
              <a:t>Bronsic</a:t>
            </a:r>
            <a:r>
              <a:rPr lang="en-US" dirty="0"/>
              <a:t> :                   -</a:t>
            </a:r>
            <a:r>
              <a:rPr lang="en-US" dirty="0" err="1"/>
              <a:t>Seretide</a:t>
            </a:r>
            <a:r>
              <a:rPr lang="en-US" dirty="0"/>
              <a:t> 50µg/250µg ;2 </a:t>
            </a:r>
            <a:r>
              <a:rPr lang="en-US" dirty="0" err="1"/>
              <a:t>pufuri</a:t>
            </a:r>
            <a:r>
              <a:rPr lang="en-US" dirty="0"/>
              <a:t>/</a:t>
            </a:r>
            <a:r>
              <a:rPr lang="en-US" dirty="0" err="1"/>
              <a:t>zi</a:t>
            </a:r>
            <a:r>
              <a:rPr lang="en-US" dirty="0"/>
              <a:t>(1 puf-0-1puf).</a:t>
            </a:r>
          </a:p>
          <a:p>
            <a:pPr marL="0" indent="0">
              <a:buNone/>
            </a:pPr>
            <a:r>
              <a:rPr lang="en-US" b="1" dirty="0"/>
              <a:t>4)</a:t>
            </a:r>
            <a:r>
              <a:rPr lang="en-US" b="1" dirty="0" err="1"/>
              <a:t>Tratament</a:t>
            </a:r>
            <a:r>
              <a:rPr lang="en-US" b="1" dirty="0"/>
              <a:t> </a:t>
            </a:r>
            <a:r>
              <a:rPr lang="en-US" b="1" dirty="0" err="1"/>
              <a:t>fizical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a)</a:t>
            </a:r>
            <a:r>
              <a:rPr lang="en-US" dirty="0" err="1"/>
              <a:t>Curent</a:t>
            </a:r>
            <a:r>
              <a:rPr lang="en-US" dirty="0"/>
              <a:t> interferential sold </a:t>
            </a:r>
            <a:r>
              <a:rPr lang="en-US" dirty="0" err="1"/>
              <a:t>drept</a:t>
            </a:r>
            <a:r>
              <a:rPr lang="en-US" dirty="0"/>
              <a:t> manual 90 Hz 5 </a:t>
            </a:r>
            <a:r>
              <a:rPr lang="en-US" dirty="0" err="1"/>
              <a:t>min,spectru</a:t>
            </a:r>
            <a:r>
              <a:rPr lang="en-US" dirty="0"/>
              <a:t> 0-100 10 min (C1-fesier/</a:t>
            </a:r>
            <a:r>
              <a:rPr lang="en-US" dirty="0" err="1"/>
              <a:t>inghinal</a:t>
            </a:r>
            <a:r>
              <a:rPr lang="en-US" dirty="0"/>
              <a:t> , C2-lombar/fata </a:t>
            </a:r>
            <a:r>
              <a:rPr lang="en-US" dirty="0" err="1"/>
              <a:t>anterioara</a:t>
            </a:r>
            <a:r>
              <a:rPr lang="en-US" dirty="0"/>
              <a:t> a </a:t>
            </a:r>
            <a:r>
              <a:rPr lang="en-US" dirty="0" err="1"/>
              <a:t>coapsei</a:t>
            </a:r>
            <a:r>
              <a:rPr lang="en-US" dirty="0"/>
              <a:t> 1/3 </a:t>
            </a:r>
            <a:r>
              <a:rPr lang="en-US" dirty="0" err="1"/>
              <a:t>superioara</a:t>
            </a:r>
            <a:r>
              <a:rPr lang="en-US" dirty="0"/>
              <a:t>).</a:t>
            </a:r>
            <a:r>
              <a:rPr lang="en-US" dirty="0" err="1"/>
              <a:t>Efect</a:t>
            </a:r>
            <a:r>
              <a:rPr lang="en-US" dirty="0"/>
              <a:t> </a:t>
            </a:r>
            <a:r>
              <a:rPr lang="en-US" dirty="0" err="1"/>
              <a:t>antialgic,miorelaxant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b)</a:t>
            </a:r>
            <a:r>
              <a:rPr lang="en-US" dirty="0" err="1"/>
              <a:t>Masaj</a:t>
            </a:r>
            <a:r>
              <a:rPr lang="en-US" dirty="0"/>
              <a:t> sedative </a:t>
            </a:r>
            <a:r>
              <a:rPr lang="en-US" dirty="0" err="1"/>
              <a:t>membre</a:t>
            </a:r>
            <a:r>
              <a:rPr lang="en-US" dirty="0"/>
              <a:t> </a:t>
            </a:r>
            <a:r>
              <a:rPr lang="en-US" dirty="0" err="1"/>
              <a:t>inferioare</a:t>
            </a:r>
            <a:r>
              <a:rPr lang="en-US" dirty="0"/>
              <a:t> 10 min in </a:t>
            </a:r>
            <a:r>
              <a:rPr lang="en-US" dirty="0" err="1"/>
              <a:t>sensul</a:t>
            </a:r>
            <a:r>
              <a:rPr lang="en-US" dirty="0"/>
              <a:t> </a:t>
            </a:r>
            <a:r>
              <a:rPr lang="en-US" dirty="0" err="1"/>
              <a:t>circulatiei</a:t>
            </a:r>
            <a:r>
              <a:rPr lang="en-US" dirty="0"/>
              <a:t> de </a:t>
            </a:r>
            <a:r>
              <a:rPr lang="en-US" dirty="0" err="1"/>
              <a:t>intoarcere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efectul</a:t>
            </a:r>
            <a:r>
              <a:rPr lang="en-US" dirty="0"/>
              <a:t> </a:t>
            </a:r>
            <a:r>
              <a:rPr lang="en-US" dirty="0" err="1"/>
              <a:t>miorelaxant,de</a:t>
            </a:r>
            <a:r>
              <a:rPr lang="en-US" dirty="0"/>
              <a:t> </a:t>
            </a:r>
            <a:r>
              <a:rPr lang="en-US" dirty="0" err="1"/>
              <a:t>stimulare</a:t>
            </a:r>
            <a:r>
              <a:rPr lang="en-US" dirty="0"/>
              <a:t> a </a:t>
            </a:r>
            <a:r>
              <a:rPr lang="en-US" dirty="0" err="1"/>
              <a:t>circulatiei.Tehnici</a:t>
            </a:r>
            <a:r>
              <a:rPr lang="en-US" dirty="0"/>
              <a:t> </a:t>
            </a:r>
            <a:r>
              <a:rPr lang="en-US" dirty="0" err="1"/>
              <a:t>superficiale</a:t>
            </a:r>
            <a:r>
              <a:rPr lang="en-US" dirty="0"/>
              <a:t> :</a:t>
            </a:r>
            <a:r>
              <a:rPr lang="en-US" dirty="0" err="1"/>
              <a:t>efleuraj</a:t>
            </a:r>
            <a:r>
              <a:rPr lang="en-US" dirty="0"/>
              <a:t>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petrisaj</a:t>
            </a:r>
            <a:r>
              <a:rPr lang="en-US" dirty="0"/>
              <a:t> longitudinal cu </a:t>
            </a:r>
            <a:r>
              <a:rPr lang="en-US" dirty="0" err="1"/>
              <a:t>ritm</a:t>
            </a:r>
            <a:r>
              <a:rPr lang="en-US" dirty="0"/>
              <a:t> lent.</a:t>
            </a:r>
          </a:p>
          <a:p>
            <a:r>
              <a:rPr lang="en-US" dirty="0"/>
              <a:t>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28257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151" y="394182"/>
            <a:ext cx="9905999" cy="6298165"/>
          </a:xfrm>
        </p:spPr>
        <p:txBody>
          <a:bodyPr>
            <a:normAutofit/>
          </a:bodyPr>
          <a:lstStyle/>
          <a:p>
            <a:r>
              <a:rPr lang="en-US" dirty="0"/>
              <a:t>KINETOTERAPIE</a:t>
            </a:r>
          </a:p>
          <a:p>
            <a:r>
              <a:rPr lang="en-US" dirty="0"/>
              <a:t>OBIECTIVE: - </a:t>
            </a:r>
            <a:r>
              <a:rPr lang="en-US" dirty="0" err="1"/>
              <a:t>prevenirea</a:t>
            </a:r>
            <a:r>
              <a:rPr lang="en-US" dirty="0"/>
              <a:t> </a:t>
            </a:r>
            <a:r>
              <a:rPr lang="en-US" dirty="0" err="1"/>
              <a:t>aparitiei</a:t>
            </a:r>
            <a:r>
              <a:rPr lang="en-US" dirty="0"/>
              <a:t> </a:t>
            </a:r>
            <a:r>
              <a:rPr lang="en-US" dirty="0" err="1"/>
              <a:t>tromboflebitei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emboliei</a:t>
            </a:r>
            <a:r>
              <a:rPr lang="en-US" dirty="0"/>
              <a:t> </a:t>
            </a:r>
            <a:r>
              <a:rPr lang="en-US" dirty="0" err="1"/>
              <a:t>pulmonare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-</a:t>
            </a:r>
            <a:r>
              <a:rPr lang="en-US" dirty="0" err="1"/>
              <a:t>corectarea</a:t>
            </a:r>
            <a:r>
              <a:rPr lang="en-US" dirty="0"/>
              <a:t> </a:t>
            </a:r>
            <a:r>
              <a:rPr lang="en-US" dirty="0" err="1"/>
              <a:t>deficitului</a:t>
            </a:r>
            <a:r>
              <a:rPr lang="en-US" dirty="0"/>
              <a:t> de </a:t>
            </a:r>
            <a:r>
              <a:rPr lang="en-US" dirty="0" err="1"/>
              <a:t>stabilitate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-</a:t>
            </a:r>
            <a:r>
              <a:rPr lang="en-US" dirty="0" err="1"/>
              <a:t>corectarea</a:t>
            </a:r>
            <a:r>
              <a:rPr lang="en-US" dirty="0"/>
              <a:t> </a:t>
            </a:r>
            <a:r>
              <a:rPr lang="en-US" dirty="0" err="1"/>
              <a:t>deficitului</a:t>
            </a:r>
            <a:r>
              <a:rPr lang="en-US" dirty="0"/>
              <a:t> de </a:t>
            </a:r>
            <a:r>
              <a:rPr lang="en-US" dirty="0" err="1"/>
              <a:t>mobilitate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            -</a:t>
            </a:r>
            <a:r>
              <a:rPr lang="en-US" dirty="0" err="1"/>
              <a:t>reeducare</a:t>
            </a:r>
            <a:r>
              <a:rPr lang="en-US" dirty="0"/>
              <a:t> </a:t>
            </a:r>
            <a:r>
              <a:rPr lang="en-US" dirty="0" err="1"/>
              <a:t>mers</a:t>
            </a:r>
            <a:endParaRPr lang="en-US" dirty="0"/>
          </a:p>
          <a:p>
            <a:r>
              <a:rPr lang="en-US" b="1" u="sng" dirty="0" err="1"/>
              <a:t>Prevenirea</a:t>
            </a:r>
            <a:r>
              <a:rPr lang="en-US" b="1" u="sng" dirty="0"/>
              <a:t> </a:t>
            </a:r>
            <a:r>
              <a:rPr lang="en-US" b="1" u="sng" dirty="0" err="1"/>
              <a:t>aparitie</a:t>
            </a:r>
            <a:r>
              <a:rPr lang="en-US" b="1" u="sng" dirty="0"/>
              <a:t> </a:t>
            </a:r>
            <a:r>
              <a:rPr lang="en-US" b="1" u="sng" dirty="0" err="1"/>
              <a:t>tromboflebitei</a:t>
            </a:r>
            <a:r>
              <a:rPr lang="en-US" b="1" u="sng" dirty="0"/>
              <a:t> </a:t>
            </a:r>
            <a:r>
              <a:rPr lang="en-US" b="1" u="sng" dirty="0" err="1"/>
              <a:t>si</a:t>
            </a:r>
            <a:r>
              <a:rPr lang="en-US" b="1" u="sng" dirty="0"/>
              <a:t> </a:t>
            </a:r>
            <a:r>
              <a:rPr lang="en-US" b="1" u="sng" dirty="0" err="1"/>
              <a:t>emboliei</a:t>
            </a:r>
            <a:r>
              <a:rPr lang="en-US" b="1" u="sng" dirty="0"/>
              <a:t> </a:t>
            </a:r>
            <a:r>
              <a:rPr lang="en-US" b="1" u="sng" dirty="0" err="1"/>
              <a:t>pulmonare</a:t>
            </a:r>
            <a:r>
              <a:rPr lang="en-US" dirty="0"/>
              <a:t>:    Se face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posturare</a:t>
            </a:r>
            <a:r>
              <a:rPr lang="en-US" dirty="0"/>
              <a:t> </a:t>
            </a:r>
            <a:r>
              <a:rPr lang="en-US" dirty="0" err="1"/>
              <a:t>antidecliva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pompaj</a:t>
            </a:r>
            <a:r>
              <a:rPr lang="en-US" dirty="0"/>
              <a:t> muscular al </a:t>
            </a:r>
            <a:r>
              <a:rPr lang="en-US" dirty="0" err="1"/>
              <a:t>gambei</a:t>
            </a:r>
            <a:r>
              <a:rPr lang="en-US" dirty="0"/>
              <a:t> (</a:t>
            </a:r>
            <a:r>
              <a:rPr lang="en-US" dirty="0" err="1"/>
              <a:t>miscari</a:t>
            </a:r>
            <a:r>
              <a:rPr lang="en-US" dirty="0"/>
              <a:t> </a:t>
            </a:r>
            <a:r>
              <a:rPr lang="en-US" dirty="0" err="1"/>
              <a:t>pasive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active de </a:t>
            </a:r>
            <a:r>
              <a:rPr lang="en-US" dirty="0" err="1"/>
              <a:t>flexie-extensie,picior</a:t>
            </a:r>
            <a:r>
              <a:rPr lang="en-US" dirty="0"/>
              <a:t> ,</a:t>
            </a:r>
            <a:r>
              <a:rPr lang="en-US" dirty="0" err="1"/>
              <a:t>genunchi</a:t>
            </a:r>
            <a:r>
              <a:rPr lang="en-US" dirty="0"/>
              <a:t>) .</a:t>
            </a:r>
          </a:p>
          <a:p>
            <a:r>
              <a:rPr lang="en-US" b="1" dirty="0" err="1"/>
              <a:t>Corectarea</a:t>
            </a:r>
            <a:r>
              <a:rPr lang="en-US" b="1" dirty="0"/>
              <a:t> </a:t>
            </a:r>
            <a:r>
              <a:rPr lang="en-US" b="1" dirty="0" err="1"/>
              <a:t>deficitului</a:t>
            </a:r>
            <a:r>
              <a:rPr lang="en-US" b="1" dirty="0"/>
              <a:t> de </a:t>
            </a:r>
            <a:r>
              <a:rPr lang="en-US" b="1" dirty="0" err="1"/>
              <a:t>stabilitate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Exercitii</a:t>
            </a:r>
            <a:r>
              <a:rPr lang="en-US" dirty="0"/>
              <a:t> de </a:t>
            </a:r>
            <a:r>
              <a:rPr lang="en-US" dirty="0" err="1"/>
              <a:t>tonifiere</a:t>
            </a:r>
            <a:r>
              <a:rPr lang="en-US" dirty="0"/>
              <a:t> a </a:t>
            </a:r>
            <a:r>
              <a:rPr lang="en-US" dirty="0" err="1"/>
              <a:t>musculaturii</a:t>
            </a:r>
            <a:r>
              <a:rPr lang="en-US" dirty="0"/>
              <a:t> </a:t>
            </a:r>
            <a:r>
              <a:rPr lang="en-US" dirty="0" err="1"/>
              <a:t>stabilizatoare</a:t>
            </a:r>
            <a:r>
              <a:rPr lang="en-US" dirty="0"/>
              <a:t> a </a:t>
            </a:r>
            <a:r>
              <a:rPr lang="en-US" dirty="0" err="1"/>
              <a:t>soldului</a:t>
            </a:r>
            <a:r>
              <a:rPr lang="en-US" dirty="0"/>
              <a:t> (</a:t>
            </a:r>
            <a:r>
              <a:rPr lang="en-US" dirty="0" err="1"/>
              <a:t>fesier</a:t>
            </a:r>
            <a:r>
              <a:rPr lang="en-US" dirty="0"/>
              <a:t> </a:t>
            </a:r>
            <a:r>
              <a:rPr lang="en-US" dirty="0" err="1"/>
              <a:t>mijlociu,fesier</a:t>
            </a:r>
            <a:r>
              <a:rPr lang="en-US" dirty="0"/>
              <a:t> </a:t>
            </a:r>
            <a:r>
              <a:rPr lang="en-US" dirty="0" err="1"/>
              <a:t>mare,psoas</a:t>
            </a:r>
            <a:r>
              <a:rPr lang="en-US" dirty="0"/>
              <a:t>-iliac) -</a:t>
            </a:r>
            <a:r>
              <a:rPr lang="en-US" dirty="0" err="1"/>
              <a:t>exercitii</a:t>
            </a:r>
            <a:r>
              <a:rPr lang="en-US" dirty="0"/>
              <a:t> </a:t>
            </a:r>
            <a:r>
              <a:rPr lang="en-US" dirty="0" err="1"/>
              <a:t>dinamice</a:t>
            </a:r>
            <a:r>
              <a:rPr lang="en-US" dirty="0"/>
              <a:t>-resistive cu </a:t>
            </a:r>
            <a:r>
              <a:rPr lang="en-US" dirty="0" err="1"/>
              <a:t>incarcare</a:t>
            </a:r>
            <a:r>
              <a:rPr lang="en-US" dirty="0"/>
              <a:t> </a:t>
            </a:r>
            <a:r>
              <a:rPr lang="en-US" dirty="0" err="1"/>
              <a:t>progresiva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361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710" y="235157"/>
            <a:ext cx="9905999" cy="6112634"/>
          </a:xfrm>
        </p:spPr>
        <p:txBody>
          <a:bodyPr>
            <a:normAutofit/>
          </a:bodyPr>
          <a:lstStyle/>
          <a:p>
            <a:r>
              <a:rPr lang="en-US" b="1" u="sng" dirty="0" err="1"/>
              <a:t>Corectarea</a:t>
            </a:r>
            <a:r>
              <a:rPr lang="en-US" b="1" u="sng" dirty="0"/>
              <a:t> </a:t>
            </a:r>
            <a:r>
              <a:rPr lang="en-US" b="1" u="sng" dirty="0" err="1"/>
              <a:t>deficitului</a:t>
            </a:r>
            <a:r>
              <a:rPr lang="en-US" b="1" u="sng" dirty="0"/>
              <a:t> de </a:t>
            </a:r>
            <a:r>
              <a:rPr lang="en-US" b="1" u="sng" dirty="0" err="1"/>
              <a:t>mobilitate</a:t>
            </a:r>
            <a:r>
              <a:rPr lang="en-US" u="sng" dirty="0"/>
              <a:t> 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antrenare</a:t>
            </a:r>
            <a:r>
              <a:rPr lang="en-US" dirty="0"/>
              <a:t> </a:t>
            </a:r>
            <a:r>
              <a:rPr lang="en-US" dirty="0" err="1"/>
              <a:t>flexiei</a:t>
            </a:r>
            <a:r>
              <a:rPr lang="en-US" dirty="0"/>
              <a:t> de circa 70 de grade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abductiile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membrul</a:t>
            </a:r>
            <a:r>
              <a:rPr lang="en-US" dirty="0"/>
              <a:t> </a:t>
            </a:r>
            <a:r>
              <a:rPr lang="en-US" dirty="0" err="1"/>
              <a:t>operat.Nu</a:t>
            </a:r>
            <a:r>
              <a:rPr lang="en-US" dirty="0"/>
              <a:t> se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folosii</a:t>
            </a:r>
            <a:r>
              <a:rPr lang="en-US" dirty="0"/>
              <a:t> </a:t>
            </a:r>
            <a:r>
              <a:rPr lang="en-US" dirty="0" err="1"/>
              <a:t>adductiile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rotatia</a:t>
            </a:r>
            <a:r>
              <a:rPr lang="en-US" dirty="0"/>
              <a:t> </a:t>
            </a:r>
            <a:r>
              <a:rPr lang="en-US" dirty="0" err="1"/>
              <a:t>interna.Se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efectua</a:t>
            </a:r>
            <a:r>
              <a:rPr lang="en-US" dirty="0"/>
              <a:t> </a:t>
            </a:r>
            <a:r>
              <a:rPr lang="en-US" dirty="0" err="1"/>
              <a:t>mobilizari</a:t>
            </a:r>
            <a:r>
              <a:rPr lang="en-US" dirty="0"/>
              <a:t> passive ,</a:t>
            </a:r>
            <a:r>
              <a:rPr lang="en-US" dirty="0" err="1"/>
              <a:t>miscari</a:t>
            </a:r>
            <a:r>
              <a:rPr lang="en-US" dirty="0"/>
              <a:t> active </a:t>
            </a:r>
            <a:r>
              <a:rPr lang="en-US" dirty="0" err="1"/>
              <a:t>pasive</a:t>
            </a:r>
            <a:r>
              <a:rPr lang="en-US" dirty="0"/>
              <a:t> ,</a:t>
            </a:r>
            <a:r>
              <a:rPr lang="en-US" dirty="0" err="1"/>
              <a:t>miscari</a:t>
            </a:r>
            <a:r>
              <a:rPr lang="en-US" dirty="0"/>
              <a:t> active </a:t>
            </a:r>
            <a:r>
              <a:rPr lang="en-US" dirty="0" err="1"/>
              <a:t>libere</a:t>
            </a:r>
            <a:r>
              <a:rPr lang="en-US" dirty="0"/>
              <a:t>.</a:t>
            </a:r>
          </a:p>
          <a:p>
            <a:endParaRPr lang="en-US" u="sng" dirty="0"/>
          </a:p>
          <a:p>
            <a:pPr marL="0" indent="0">
              <a:buNone/>
            </a:pPr>
            <a:r>
              <a:rPr lang="en-US" dirty="0" err="1"/>
              <a:t>Crestera</a:t>
            </a:r>
            <a:r>
              <a:rPr lang="en-US" dirty="0"/>
              <a:t> </a:t>
            </a:r>
            <a:r>
              <a:rPr lang="en-US" dirty="0" err="1"/>
              <a:t>mobilitatii</a:t>
            </a:r>
            <a:r>
              <a:rPr lang="en-US" dirty="0"/>
              <a:t> </a:t>
            </a:r>
            <a:r>
              <a:rPr lang="en-US" dirty="0" err="1"/>
              <a:t>articulare</a:t>
            </a:r>
            <a:r>
              <a:rPr lang="en-US" dirty="0"/>
              <a:t> sold </a:t>
            </a:r>
            <a:r>
              <a:rPr lang="en-US" dirty="0" err="1"/>
              <a:t>drept</a:t>
            </a:r>
            <a:r>
              <a:rPr lang="en-US" dirty="0"/>
              <a:t> :</a:t>
            </a:r>
            <a:r>
              <a:rPr lang="en-US" dirty="0" err="1"/>
              <a:t>cresterea</a:t>
            </a:r>
            <a:r>
              <a:rPr lang="en-US" dirty="0"/>
              <a:t> </a:t>
            </a:r>
            <a:r>
              <a:rPr lang="en-US" dirty="0" err="1"/>
              <a:t>amplitudinii</a:t>
            </a:r>
            <a:r>
              <a:rPr lang="en-US" dirty="0"/>
              <a:t> de </a:t>
            </a:r>
            <a:r>
              <a:rPr lang="en-US" dirty="0" err="1"/>
              <a:t>miscare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flexie</a:t>
            </a:r>
            <a:r>
              <a:rPr lang="en-US" dirty="0"/>
              <a:t>/</a:t>
            </a:r>
            <a:r>
              <a:rPr lang="en-US" dirty="0" err="1"/>
              <a:t>extensie,rotatie</a:t>
            </a:r>
            <a:r>
              <a:rPr lang="en-US" dirty="0"/>
              <a:t> </a:t>
            </a:r>
            <a:r>
              <a:rPr lang="en-US" dirty="0" err="1"/>
              <a:t>interna</a:t>
            </a:r>
            <a:r>
              <a:rPr lang="en-US" dirty="0"/>
              <a:t>/</a:t>
            </a:r>
            <a:r>
              <a:rPr lang="en-US" dirty="0" err="1"/>
              <a:t>rotatie</a:t>
            </a:r>
            <a:r>
              <a:rPr lang="en-US" dirty="0"/>
              <a:t> externa ,</a:t>
            </a:r>
            <a:r>
              <a:rPr lang="en-US" dirty="0" err="1"/>
              <a:t>abductie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Hidrokinetoterapia</a:t>
            </a:r>
            <a:r>
              <a:rPr lang="en-US" dirty="0"/>
              <a:t> – se face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efectul</a:t>
            </a:r>
            <a:r>
              <a:rPr lang="en-US" dirty="0"/>
              <a:t> </a:t>
            </a:r>
            <a:r>
              <a:rPr lang="en-US" dirty="0" err="1"/>
              <a:t>decontracturant</a:t>
            </a:r>
            <a:r>
              <a:rPr lang="en-US" dirty="0"/>
              <a:t> ,</a:t>
            </a:r>
            <a:r>
              <a:rPr lang="en-US" dirty="0" err="1"/>
              <a:t>sedativ</a:t>
            </a:r>
            <a:r>
              <a:rPr lang="en-US" dirty="0"/>
              <a:t> al </a:t>
            </a:r>
            <a:r>
              <a:rPr lang="en-US" dirty="0" err="1"/>
              <a:t>apei</a:t>
            </a:r>
            <a:r>
              <a:rPr lang="en-US" dirty="0"/>
              <a:t> </a:t>
            </a:r>
            <a:r>
              <a:rPr lang="en-US" dirty="0" err="1"/>
              <a:t>calde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usurinta</a:t>
            </a:r>
            <a:r>
              <a:rPr lang="en-US" dirty="0"/>
              <a:t> </a:t>
            </a:r>
            <a:r>
              <a:rPr lang="en-US" dirty="0" err="1"/>
              <a:t>executarii</a:t>
            </a:r>
            <a:r>
              <a:rPr lang="en-US" dirty="0"/>
              <a:t> </a:t>
            </a:r>
            <a:r>
              <a:rPr lang="en-US" dirty="0" err="1"/>
              <a:t>exercitiilor</a:t>
            </a:r>
            <a:r>
              <a:rPr lang="en-US" dirty="0"/>
              <a:t> in </a:t>
            </a:r>
            <a:r>
              <a:rPr lang="en-US" dirty="0" err="1"/>
              <a:t>apa</a:t>
            </a:r>
            <a:r>
              <a:rPr lang="en-US" dirty="0"/>
              <a:t> in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careia</a:t>
            </a:r>
            <a:r>
              <a:rPr lang="en-US" dirty="0"/>
              <a:t> se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recomanda</a:t>
            </a:r>
            <a:r>
              <a:rPr lang="en-US" dirty="0"/>
              <a:t> </a:t>
            </a:r>
            <a:r>
              <a:rPr lang="en-US" dirty="0" err="1"/>
              <a:t>exercitii</a:t>
            </a:r>
            <a:r>
              <a:rPr lang="en-US" dirty="0"/>
              <a:t> de </a:t>
            </a:r>
            <a:r>
              <a:rPr lang="en-US" dirty="0" err="1"/>
              <a:t>tipul</a:t>
            </a:r>
            <a:r>
              <a:rPr lang="en-US" dirty="0"/>
              <a:t>: </a:t>
            </a:r>
            <a:r>
              <a:rPr lang="en-US" dirty="0" err="1"/>
              <a:t>pasiv,pasiv-activ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active.</a:t>
            </a:r>
          </a:p>
        </p:txBody>
      </p:sp>
    </p:spTree>
    <p:extLst>
      <p:ext uri="{BB962C8B-B14F-4D97-AF65-F5344CB8AC3E}">
        <p14:creationId xmlns:p14="http://schemas.microsoft.com/office/powerpoint/2010/main" val="3358153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48" y="114936"/>
            <a:ext cx="9905998" cy="1478570"/>
          </a:xfrm>
        </p:spPr>
        <p:txBody>
          <a:bodyPr>
            <a:normAutofit/>
          </a:bodyPr>
          <a:lstStyle/>
          <a:p>
            <a:r>
              <a:rPr lang="en-US" sz="3200" dirty="0" err="1"/>
              <a:t>reeducare</a:t>
            </a:r>
            <a:r>
              <a:rPr lang="en-US" sz="3200" dirty="0"/>
              <a:t> </a:t>
            </a:r>
            <a:r>
              <a:rPr lang="en-US" sz="3200" dirty="0" err="1"/>
              <a:t>mers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060174"/>
            <a:ext cx="9905999" cy="5592417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Incepe</a:t>
            </a:r>
            <a:r>
              <a:rPr lang="en-US" dirty="0"/>
              <a:t> in </a:t>
            </a:r>
            <a:r>
              <a:rPr lang="en-US" dirty="0" err="1"/>
              <a:t>cadru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in </a:t>
            </a:r>
            <a:r>
              <a:rPr lang="en-US" dirty="0" err="1"/>
              <a:t>carje</a:t>
            </a:r>
            <a:r>
              <a:rPr lang="en-US" dirty="0"/>
              <a:t> ,</a:t>
            </a:r>
            <a:r>
              <a:rPr lang="en-US" dirty="0" err="1"/>
              <a:t>fara</a:t>
            </a:r>
            <a:r>
              <a:rPr lang="en-US" dirty="0"/>
              <a:t> </a:t>
            </a:r>
            <a:r>
              <a:rPr lang="en-US" dirty="0" err="1"/>
              <a:t>incarcarea</a:t>
            </a:r>
            <a:r>
              <a:rPr lang="en-US" dirty="0"/>
              <a:t> </a:t>
            </a:r>
            <a:r>
              <a:rPr lang="en-US" dirty="0" err="1"/>
              <a:t>membrului</a:t>
            </a:r>
            <a:r>
              <a:rPr lang="en-US" dirty="0"/>
              <a:t> inferior ,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mima</a:t>
            </a:r>
            <a:r>
              <a:rPr lang="en-US" dirty="0"/>
              <a:t> </a:t>
            </a:r>
            <a:r>
              <a:rPr lang="en-US" dirty="0" err="1"/>
              <a:t>atacul</a:t>
            </a:r>
            <a:r>
              <a:rPr lang="en-US" dirty="0"/>
              <a:t> cu </a:t>
            </a:r>
            <a:r>
              <a:rPr lang="en-US" dirty="0" err="1"/>
              <a:t>talonul,va</a:t>
            </a:r>
            <a:r>
              <a:rPr lang="en-US" dirty="0"/>
              <a:t> </a:t>
            </a:r>
            <a:r>
              <a:rPr lang="en-US" dirty="0" err="1"/>
              <a:t>rula</a:t>
            </a:r>
            <a:r>
              <a:rPr lang="en-US" dirty="0"/>
              <a:t> </a:t>
            </a:r>
            <a:r>
              <a:rPr lang="en-US" dirty="0" err="1"/>
              <a:t>piciorul</a:t>
            </a:r>
            <a:r>
              <a:rPr lang="en-US" dirty="0"/>
              <a:t> pe </a:t>
            </a:r>
            <a:r>
              <a:rPr lang="en-US" dirty="0" err="1"/>
              <a:t>sol,presiunea</a:t>
            </a:r>
            <a:r>
              <a:rPr lang="en-US" dirty="0"/>
              <a:t> </a:t>
            </a:r>
            <a:r>
              <a:rPr lang="en-US" dirty="0" err="1"/>
              <a:t>piciorului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fi ca </a:t>
            </a:r>
            <a:r>
              <a:rPr lang="en-US" dirty="0" err="1"/>
              <a:t>si</a:t>
            </a:r>
            <a:r>
              <a:rPr lang="en-US" dirty="0"/>
              <a:t> cum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strivi</a:t>
            </a:r>
            <a:r>
              <a:rPr lang="en-US" dirty="0"/>
              <a:t> </a:t>
            </a:r>
            <a:r>
              <a:rPr lang="en-US" dirty="0" err="1"/>
              <a:t>incomplet</a:t>
            </a:r>
            <a:r>
              <a:rPr lang="en-US" dirty="0"/>
              <a:t> o cutie de </a:t>
            </a:r>
            <a:r>
              <a:rPr lang="en-US" dirty="0" err="1"/>
              <a:t>chibrituri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sterge</a:t>
            </a:r>
            <a:r>
              <a:rPr lang="en-US" dirty="0"/>
              <a:t> cu </a:t>
            </a:r>
            <a:r>
              <a:rPr lang="en-US" dirty="0" err="1"/>
              <a:t>piciorul</a:t>
            </a:r>
            <a:r>
              <a:rPr lang="en-US" dirty="0"/>
              <a:t> o </a:t>
            </a:r>
            <a:r>
              <a:rPr lang="en-US" dirty="0" err="1"/>
              <a:t>pata</a:t>
            </a:r>
            <a:r>
              <a:rPr lang="en-US" dirty="0"/>
              <a:t> de pe </a:t>
            </a:r>
            <a:r>
              <a:rPr lang="en-US" dirty="0" err="1"/>
              <a:t>podea.Se</a:t>
            </a:r>
            <a:r>
              <a:rPr lang="en-US" dirty="0"/>
              <a:t> </a:t>
            </a:r>
            <a:r>
              <a:rPr lang="en-US" dirty="0" err="1"/>
              <a:t>apreciaza</a:t>
            </a:r>
            <a:r>
              <a:rPr lang="en-US" dirty="0"/>
              <a:t> ca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presiune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egala</a:t>
            </a:r>
            <a:r>
              <a:rPr lang="en-US" dirty="0"/>
              <a:t> cu 7-8% din </a:t>
            </a:r>
            <a:r>
              <a:rPr lang="en-US" dirty="0" err="1"/>
              <a:t>greutatea</a:t>
            </a:r>
            <a:r>
              <a:rPr lang="en-US" dirty="0"/>
              <a:t> </a:t>
            </a:r>
            <a:r>
              <a:rPr lang="en-US" dirty="0" err="1"/>
              <a:t>corpului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reprezenta</a:t>
            </a:r>
            <a:r>
              <a:rPr lang="en-US" dirty="0"/>
              <a:t> </a:t>
            </a:r>
            <a:r>
              <a:rPr lang="en-US" dirty="0" err="1"/>
              <a:t>greuatea</a:t>
            </a:r>
            <a:r>
              <a:rPr lang="en-US" dirty="0"/>
              <a:t> </a:t>
            </a:r>
            <a:r>
              <a:rPr lang="en-US" dirty="0" err="1"/>
              <a:t>separata</a:t>
            </a:r>
            <a:r>
              <a:rPr lang="en-US" dirty="0"/>
              <a:t> a </a:t>
            </a:r>
            <a:r>
              <a:rPr lang="en-US" dirty="0" err="1"/>
              <a:t>membrului</a:t>
            </a:r>
            <a:r>
              <a:rPr lang="en-US" dirty="0"/>
              <a:t> </a:t>
            </a:r>
            <a:r>
              <a:rPr lang="en-US" dirty="0" err="1"/>
              <a:t>inferior.Acest</a:t>
            </a:r>
            <a:r>
              <a:rPr lang="en-US" dirty="0"/>
              <a:t> contact </a:t>
            </a:r>
            <a:r>
              <a:rPr lang="en-US" dirty="0" err="1"/>
              <a:t>este</a:t>
            </a:r>
            <a:r>
              <a:rPr lang="en-US" dirty="0"/>
              <a:t> important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pastrarea</a:t>
            </a:r>
            <a:r>
              <a:rPr lang="en-US" dirty="0"/>
              <a:t> </a:t>
            </a:r>
            <a:r>
              <a:rPr lang="en-US" dirty="0" err="1"/>
              <a:t>schemelor</a:t>
            </a:r>
            <a:r>
              <a:rPr lang="en-US" dirty="0"/>
              <a:t> proprioceptive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contributia</a:t>
            </a:r>
            <a:r>
              <a:rPr lang="en-US" dirty="0"/>
              <a:t> la o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rapida</a:t>
            </a:r>
            <a:r>
              <a:rPr lang="en-US" dirty="0"/>
              <a:t> </a:t>
            </a:r>
            <a:r>
              <a:rPr lang="en-US" dirty="0" err="1"/>
              <a:t>consolidare</a:t>
            </a:r>
            <a:r>
              <a:rPr lang="en-US" dirty="0"/>
              <a:t> a </a:t>
            </a:r>
            <a:r>
              <a:rPr lang="en-US" dirty="0" err="1"/>
              <a:t>protezei</a:t>
            </a:r>
            <a:r>
              <a:rPr lang="en-US" dirty="0"/>
              <a:t>.</a:t>
            </a:r>
          </a:p>
          <a:p>
            <a:r>
              <a:rPr lang="en-US" dirty="0" err="1"/>
              <a:t>Progresia</a:t>
            </a:r>
            <a:r>
              <a:rPr lang="en-US" dirty="0"/>
              <a:t> </a:t>
            </a:r>
            <a:r>
              <a:rPr lang="en-US" dirty="0" err="1"/>
              <a:t>incarcarii</a:t>
            </a:r>
            <a:r>
              <a:rPr lang="en-US" dirty="0"/>
              <a:t> la 10% din </a:t>
            </a:r>
            <a:r>
              <a:rPr lang="en-US" dirty="0" err="1"/>
              <a:t>greutatea</a:t>
            </a:r>
            <a:r>
              <a:rPr lang="en-US" dirty="0"/>
              <a:t> </a:t>
            </a:r>
            <a:r>
              <a:rPr lang="en-US" dirty="0" err="1"/>
              <a:t>corpului</a:t>
            </a:r>
            <a:r>
              <a:rPr lang="en-US" dirty="0"/>
              <a:t> ,</a:t>
            </a:r>
            <a:r>
              <a:rPr lang="en-US" dirty="0" err="1"/>
              <a:t>apoi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masura</a:t>
            </a:r>
            <a:r>
              <a:rPr lang="en-US" dirty="0"/>
              <a:t> </a:t>
            </a:r>
            <a:r>
              <a:rPr lang="en-US" dirty="0" err="1"/>
              <a:t>adaptarii</a:t>
            </a:r>
            <a:r>
              <a:rPr lang="en-US" dirty="0"/>
              <a:t> la </a:t>
            </a:r>
            <a:r>
              <a:rPr lang="en-US" dirty="0" err="1"/>
              <a:t>incarcare</a:t>
            </a:r>
            <a:r>
              <a:rPr lang="en-US" dirty="0"/>
              <a:t> (</a:t>
            </a:r>
            <a:r>
              <a:rPr lang="en-US" dirty="0" err="1"/>
              <a:t>lipsa</a:t>
            </a:r>
            <a:r>
              <a:rPr lang="en-US" dirty="0"/>
              <a:t> </a:t>
            </a:r>
            <a:r>
              <a:rPr lang="en-US" dirty="0" err="1"/>
              <a:t>durerii,a</a:t>
            </a:r>
            <a:r>
              <a:rPr lang="en-US" dirty="0"/>
              <a:t> </a:t>
            </a:r>
            <a:r>
              <a:rPr lang="en-US" dirty="0" err="1"/>
              <a:t>schiopatarii</a:t>
            </a:r>
            <a:r>
              <a:rPr lang="en-US" dirty="0"/>
              <a:t>) se  </a:t>
            </a:r>
            <a:r>
              <a:rPr lang="en-US" dirty="0" err="1"/>
              <a:t>creste</a:t>
            </a:r>
            <a:r>
              <a:rPr lang="en-US" dirty="0"/>
              <a:t> </a:t>
            </a:r>
            <a:r>
              <a:rPr lang="en-US" dirty="0" err="1"/>
              <a:t>progresiv</a:t>
            </a:r>
            <a:r>
              <a:rPr lang="en-US" dirty="0"/>
              <a:t> </a:t>
            </a:r>
            <a:r>
              <a:rPr lang="en-US" dirty="0" err="1"/>
              <a:t>incarcarea</a:t>
            </a:r>
            <a:r>
              <a:rPr lang="en-US" dirty="0"/>
              <a:t>.</a:t>
            </a:r>
          </a:p>
          <a:p>
            <a:r>
              <a:rPr lang="en-US" dirty="0" err="1"/>
              <a:t>Cand</a:t>
            </a:r>
            <a:r>
              <a:rPr lang="en-US" dirty="0"/>
              <a:t> a </a:t>
            </a:r>
            <a:r>
              <a:rPr lang="en-US" dirty="0" err="1"/>
              <a:t>ajuns</a:t>
            </a:r>
            <a:r>
              <a:rPr lang="en-US" dirty="0"/>
              <a:t> la 50% din </a:t>
            </a:r>
            <a:r>
              <a:rPr lang="en-US" dirty="0" err="1"/>
              <a:t>greutatea</a:t>
            </a:r>
            <a:r>
              <a:rPr lang="en-US" dirty="0"/>
              <a:t> </a:t>
            </a:r>
            <a:r>
              <a:rPr lang="en-US" dirty="0" err="1"/>
              <a:t>corpului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fesierul</a:t>
            </a:r>
            <a:r>
              <a:rPr lang="en-US" dirty="0"/>
              <a:t> </a:t>
            </a:r>
            <a:r>
              <a:rPr lang="en-US" dirty="0" err="1"/>
              <a:t>mijlociu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bun(nu </a:t>
            </a:r>
            <a:r>
              <a:rPr lang="en-US" dirty="0" err="1"/>
              <a:t>schiopateaza,daca</a:t>
            </a:r>
            <a:r>
              <a:rPr lang="en-US" dirty="0"/>
              <a:t> nu </a:t>
            </a:r>
            <a:r>
              <a:rPr lang="en-US" dirty="0" err="1"/>
              <a:t>exista</a:t>
            </a:r>
            <a:r>
              <a:rPr lang="en-US" dirty="0"/>
              <a:t> </a:t>
            </a:r>
            <a:r>
              <a:rPr lang="en-US" dirty="0" err="1"/>
              <a:t>semnul</a:t>
            </a:r>
            <a:r>
              <a:rPr lang="en-US" dirty="0"/>
              <a:t> </a:t>
            </a:r>
            <a:r>
              <a:rPr lang="en-US" dirty="0" err="1"/>
              <a:t>Trendeleburg</a:t>
            </a:r>
            <a:r>
              <a:rPr lang="en-US" dirty="0"/>
              <a:t>)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trece</a:t>
            </a:r>
            <a:r>
              <a:rPr lang="en-US" dirty="0"/>
              <a:t> la </a:t>
            </a:r>
            <a:r>
              <a:rPr lang="en-US" dirty="0" err="1"/>
              <a:t>mersul</a:t>
            </a:r>
            <a:r>
              <a:rPr lang="en-US" dirty="0"/>
              <a:t> cu baston in mana </a:t>
            </a:r>
            <a:r>
              <a:rPr lang="en-US" dirty="0" err="1"/>
              <a:t>opusa.Bastonul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aiba</a:t>
            </a:r>
            <a:r>
              <a:rPr lang="en-US" dirty="0"/>
              <a:t> o </a:t>
            </a:r>
            <a:r>
              <a:rPr lang="en-US" dirty="0" err="1"/>
              <a:t>inaltime</a:t>
            </a:r>
            <a:r>
              <a:rPr lang="en-US" dirty="0"/>
              <a:t> </a:t>
            </a:r>
            <a:r>
              <a:rPr lang="en-US" dirty="0" err="1"/>
              <a:t>adecvata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incat</a:t>
            </a:r>
            <a:r>
              <a:rPr lang="en-US" dirty="0"/>
              <a:t> </a:t>
            </a:r>
            <a:r>
              <a:rPr lang="en-US" dirty="0" err="1"/>
              <a:t>cotul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fac o </a:t>
            </a:r>
            <a:r>
              <a:rPr lang="en-US" dirty="0" err="1"/>
              <a:t>flexie</a:t>
            </a:r>
            <a:r>
              <a:rPr lang="en-US" dirty="0"/>
              <a:t> de 25-30 </a:t>
            </a:r>
            <a:r>
              <a:rPr lang="en-US" dirty="0" err="1"/>
              <a:t>grd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899" y="539956"/>
            <a:ext cx="9905999" cy="58740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Pacienta</a:t>
            </a:r>
            <a:r>
              <a:rPr lang="en-US" dirty="0"/>
              <a:t> P.F in </a:t>
            </a:r>
            <a:r>
              <a:rPr lang="en-US" dirty="0" err="1"/>
              <a:t>varsta</a:t>
            </a:r>
            <a:r>
              <a:rPr lang="en-US" dirty="0"/>
              <a:t> de 70 de </a:t>
            </a:r>
            <a:r>
              <a:rPr lang="en-US" dirty="0" err="1"/>
              <a:t>ani</a:t>
            </a:r>
            <a:r>
              <a:rPr lang="en-US" dirty="0"/>
              <a:t> din </a:t>
            </a:r>
            <a:r>
              <a:rPr lang="en-US" dirty="0" err="1"/>
              <a:t>mediul</a:t>
            </a:r>
            <a:r>
              <a:rPr lang="en-US" dirty="0"/>
              <a:t> </a:t>
            </a:r>
            <a:r>
              <a:rPr lang="en-US" dirty="0" err="1"/>
              <a:t>urban,pensionara</a:t>
            </a:r>
            <a:r>
              <a:rPr lang="en-US" dirty="0"/>
              <a:t> care s-a </a:t>
            </a:r>
            <a:r>
              <a:rPr lang="en-US" dirty="0" err="1"/>
              <a:t>internat</a:t>
            </a:r>
            <a:r>
              <a:rPr lang="en-US" dirty="0"/>
              <a:t>  </a:t>
            </a:r>
            <a:r>
              <a:rPr lang="en-US" dirty="0" err="1"/>
              <a:t>prin</a:t>
            </a:r>
            <a:r>
              <a:rPr lang="en-US" dirty="0"/>
              <a:t> transfer din </a:t>
            </a:r>
            <a:r>
              <a:rPr lang="en-US" dirty="0" err="1"/>
              <a:t>clinica</a:t>
            </a:r>
            <a:r>
              <a:rPr lang="en-US" dirty="0"/>
              <a:t> de </a:t>
            </a:r>
            <a:r>
              <a:rPr lang="en-US" dirty="0" err="1"/>
              <a:t>Ortopedie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urmatoarele</a:t>
            </a:r>
            <a:r>
              <a:rPr lang="en-US" dirty="0"/>
              <a:t> motive: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recuperarea</a:t>
            </a:r>
            <a:r>
              <a:rPr lang="en-US" dirty="0"/>
              <a:t> </a:t>
            </a:r>
            <a:r>
              <a:rPr lang="en-US" dirty="0" err="1"/>
              <a:t>deficitului</a:t>
            </a:r>
            <a:r>
              <a:rPr lang="en-US" dirty="0"/>
              <a:t> </a:t>
            </a:r>
            <a:r>
              <a:rPr lang="en-US" dirty="0" err="1"/>
              <a:t>algo</a:t>
            </a:r>
            <a:r>
              <a:rPr lang="en-US" dirty="0"/>
              <a:t> functional la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soldului</a:t>
            </a:r>
            <a:r>
              <a:rPr lang="en-US" dirty="0"/>
              <a:t> </a:t>
            </a:r>
            <a:r>
              <a:rPr lang="en-US" dirty="0" err="1"/>
              <a:t>stang</a:t>
            </a:r>
            <a:r>
              <a:rPr lang="en-US" dirty="0"/>
              <a:t> </a:t>
            </a:r>
            <a:r>
              <a:rPr lang="en-US" dirty="0" err="1"/>
              <a:t>postartroplastie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dureri</a:t>
            </a:r>
            <a:r>
              <a:rPr lang="en-US" dirty="0"/>
              <a:t> cu </a:t>
            </a:r>
            <a:r>
              <a:rPr lang="en-US" dirty="0" err="1"/>
              <a:t>caracter</a:t>
            </a:r>
            <a:r>
              <a:rPr lang="en-US" dirty="0"/>
              <a:t>  </a:t>
            </a:r>
            <a:r>
              <a:rPr lang="en-US" dirty="0" err="1"/>
              <a:t>cvasipermanent</a:t>
            </a:r>
            <a:r>
              <a:rPr lang="en-US" dirty="0"/>
              <a:t> la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articulatiei</a:t>
            </a:r>
            <a:r>
              <a:rPr lang="en-US" dirty="0"/>
              <a:t> </a:t>
            </a:r>
            <a:r>
              <a:rPr lang="en-US" dirty="0" err="1"/>
              <a:t>coxo-femurala</a:t>
            </a:r>
            <a:r>
              <a:rPr lang="en-US" dirty="0"/>
              <a:t> </a:t>
            </a:r>
            <a:r>
              <a:rPr lang="en-US" dirty="0" err="1"/>
              <a:t>dreapta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58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890" y="659225"/>
            <a:ext cx="9905999" cy="5423522"/>
          </a:xfrm>
        </p:spPr>
        <p:txBody>
          <a:bodyPr/>
          <a:lstStyle/>
          <a:p>
            <a:r>
              <a:rPr lang="en-US" dirty="0"/>
              <a:t>Se </a:t>
            </a:r>
            <a:r>
              <a:rPr lang="en-US" dirty="0" err="1"/>
              <a:t>refeac</a:t>
            </a:r>
            <a:r>
              <a:rPr lang="en-US" dirty="0"/>
              <a:t> </a:t>
            </a:r>
            <a:r>
              <a:rPr lang="en-US" dirty="0" err="1"/>
              <a:t>schemele</a:t>
            </a:r>
            <a:r>
              <a:rPr lang="en-US" dirty="0"/>
              <a:t> </a:t>
            </a:r>
            <a:r>
              <a:rPr lang="en-US" dirty="0" err="1"/>
              <a:t>corecte</a:t>
            </a:r>
            <a:r>
              <a:rPr lang="en-US" dirty="0"/>
              <a:t> de </a:t>
            </a:r>
            <a:r>
              <a:rPr lang="en-US" dirty="0" err="1"/>
              <a:t>mers</a:t>
            </a:r>
            <a:r>
              <a:rPr lang="en-US" dirty="0"/>
              <a:t> ,cu </a:t>
            </a:r>
            <a:r>
              <a:rPr lang="en-US" dirty="0" err="1"/>
              <a:t>balansul</a:t>
            </a:r>
            <a:r>
              <a:rPr lang="en-US" dirty="0"/>
              <a:t> bazinului,</a:t>
            </a:r>
            <a:r>
              <a:rPr lang="en-US" dirty="0" err="1"/>
              <a:t>trunchiului</a:t>
            </a:r>
            <a:r>
              <a:rPr lang="en-US" dirty="0"/>
              <a:t>,,</a:t>
            </a:r>
            <a:r>
              <a:rPr lang="en-US" dirty="0" err="1"/>
              <a:t>membrelor</a:t>
            </a:r>
            <a:r>
              <a:rPr lang="en-US" dirty="0"/>
              <a:t> </a:t>
            </a:r>
            <a:r>
              <a:rPr lang="en-US" dirty="0" err="1"/>
              <a:t>superioarein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mersului</a:t>
            </a:r>
            <a:r>
              <a:rPr lang="en-US" dirty="0"/>
              <a:t>.</a:t>
            </a:r>
          </a:p>
          <a:p>
            <a:r>
              <a:rPr lang="en-US" dirty="0"/>
              <a:t>Se </a:t>
            </a:r>
            <a:r>
              <a:rPr lang="en-US" dirty="0" err="1"/>
              <a:t>invata</a:t>
            </a:r>
            <a:r>
              <a:rPr lang="en-US" dirty="0"/>
              <a:t> </a:t>
            </a:r>
            <a:r>
              <a:rPr lang="en-US" dirty="0" err="1"/>
              <a:t>urcatul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coboratul</a:t>
            </a:r>
            <a:r>
              <a:rPr lang="en-US" dirty="0"/>
              <a:t> </a:t>
            </a:r>
            <a:r>
              <a:rPr lang="en-US" dirty="0" err="1"/>
              <a:t>scarilor:urca</a:t>
            </a:r>
            <a:r>
              <a:rPr lang="en-US" dirty="0"/>
              <a:t> cu </a:t>
            </a:r>
            <a:r>
              <a:rPr lang="en-US" dirty="0" err="1"/>
              <a:t>piciorul</a:t>
            </a:r>
            <a:r>
              <a:rPr lang="en-US" dirty="0"/>
              <a:t> bun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coboara</a:t>
            </a:r>
            <a:r>
              <a:rPr lang="en-US" dirty="0"/>
              <a:t> cu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operat</a:t>
            </a:r>
            <a:r>
              <a:rPr lang="en-US" dirty="0"/>
              <a:t>.</a:t>
            </a:r>
          </a:p>
          <a:p>
            <a:r>
              <a:rPr lang="en-US" dirty="0"/>
              <a:t>Se reface </a:t>
            </a:r>
            <a:r>
              <a:rPr lang="en-US" dirty="0" err="1"/>
              <a:t>echilibrul</a:t>
            </a:r>
            <a:r>
              <a:rPr lang="en-US" dirty="0"/>
              <a:t> cu </a:t>
            </a:r>
            <a:r>
              <a:rPr lang="en-US" dirty="0" err="1"/>
              <a:t>ajutorul</a:t>
            </a:r>
            <a:r>
              <a:rPr lang="en-US" dirty="0"/>
              <a:t> </a:t>
            </a:r>
            <a:r>
              <a:rPr lang="en-US" dirty="0" err="1"/>
              <a:t>tehnicilor</a:t>
            </a:r>
            <a:r>
              <a:rPr lang="en-US" dirty="0"/>
              <a:t> care </a:t>
            </a:r>
            <a:r>
              <a:rPr lang="en-US" dirty="0" err="1"/>
              <a:t>implica</a:t>
            </a:r>
            <a:r>
              <a:rPr lang="en-US" dirty="0"/>
              <a:t> </a:t>
            </a:r>
            <a:r>
              <a:rPr lang="en-US" dirty="0" err="1"/>
              <a:t>dezechilibrari</a:t>
            </a:r>
            <a:r>
              <a:rPr lang="en-US" dirty="0"/>
              <a:t> </a:t>
            </a:r>
            <a:r>
              <a:rPr lang="en-US" dirty="0" err="1"/>
              <a:t>succesive</a:t>
            </a:r>
            <a:r>
              <a:rPr lang="en-US" dirty="0"/>
              <a:t> ,se </a:t>
            </a:r>
            <a:r>
              <a:rPr lang="en-US" dirty="0" err="1"/>
              <a:t>invata</a:t>
            </a:r>
            <a:r>
              <a:rPr lang="en-US" dirty="0"/>
              <a:t> </a:t>
            </a:r>
            <a:r>
              <a:rPr lang="en-US" dirty="0" err="1"/>
              <a:t>mersul</a:t>
            </a:r>
            <a:r>
              <a:rPr lang="en-US" dirty="0"/>
              <a:t> </a:t>
            </a:r>
            <a:r>
              <a:rPr lang="en-US" dirty="0" err="1"/>
              <a:t>peste</a:t>
            </a:r>
            <a:r>
              <a:rPr lang="en-US" dirty="0"/>
              <a:t> </a:t>
            </a:r>
            <a:r>
              <a:rPr lang="en-US" dirty="0" err="1"/>
              <a:t>obstacole,intoarcerile</a:t>
            </a:r>
            <a:r>
              <a:rPr lang="en-US" dirty="0"/>
              <a:t>.</a:t>
            </a:r>
          </a:p>
          <a:p>
            <a:r>
              <a:rPr lang="en-US" dirty="0"/>
              <a:t>Se </a:t>
            </a:r>
            <a:r>
              <a:rPr lang="en-US" dirty="0" err="1"/>
              <a:t>recomanda</a:t>
            </a:r>
            <a:r>
              <a:rPr lang="en-US" dirty="0"/>
              <a:t> </a:t>
            </a:r>
            <a:r>
              <a:rPr lang="en-US" dirty="0" err="1"/>
              <a:t>pastrarea</a:t>
            </a:r>
            <a:r>
              <a:rPr lang="en-US" dirty="0"/>
              <a:t>  </a:t>
            </a:r>
            <a:r>
              <a:rPr lang="en-US" dirty="0" err="1"/>
              <a:t>bastonului</a:t>
            </a:r>
            <a:r>
              <a:rPr lang="en-US" dirty="0"/>
              <a:t> minim 6 </a:t>
            </a:r>
            <a:r>
              <a:rPr lang="en-US" dirty="0" err="1"/>
              <a:t>luni,pentru</a:t>
            </a:r>
            <a:r>
              <a:rPr lang="en-US" dirty="0"/>
              <a:t> </a:t>
            </a:r>
            <a:r>
              <a:rPr lang="en-US" dirty="0" err="1"/>
              <a:t>protectia</a:t>
            </a:r>
            <a:r>
              <a:rPr lang="en-US" dirty="0"/>
              <a:t> </a:t>
            </a:r>
            <a:r>
              <a:rPr lang="en-US" dirty="0" err="1"/>
              <a:t>soldului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prelungirea</a:t>
            </a:r>
            <a:r>
              <a:rPr lang="en-US" dirty="0"/>
              <a:t> </a:t>
            </a:r>
            <a:r>
              <a:rPr lang="en-US" dirty="0" err="1"/>
              <a:t>duratei</a:t>
            </a:r>
            <a:r>
              <a:rPr lang="en-US" dirty="0"/>
              <a:t> de </a:t>
            </a:r>
            <a:r>
              <a:rPr lang="en-US" dirty="0" err="1"/>
              <a:t>viata</a:t>
            </a:r>
            <a:r>
              <a:rPr lang="en-US" dirty="0"/>
              <a:t> a </a:t>
            </a:r>
            <a:r>
              <a:rPr lang="en-US" dirty="0" err="1"/>
              <a:t>protezei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48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360" y="159026"/>
            <a:ext cx="9905999" cy="6175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EVOLUTIE  SI COMPLICATII</a:t>
            </a:r>
          </a:p>
          <a:p>
            <a:r>
              <a:rPr lang="en-US" dirty="0" err="1"/>
              <a:t>Complicatii</a:t>
            </a:r>
            <a:r>
              <a:rPr lang="en-US" dirty="0"/>
              <a:t> </a:t>
            </a:r>
            <a:r>
              <a:rPr lang="en-US" dirty="0" err="1"/>
              <a:t>generale</a:t>
            </a:r>
            <a:r>
              <a:rPr lang="en-US" dirty="0"/>
              <a:t> : </a:t>
            </a:r>
            <a:r>
              <a:rPr lang="en-US" dirty="0" err="1"/>
              <a:t>congestia</a:t>
            </a:r>
            <a:r>
              <a:rPr lang="en-US" dirty="0"/>
              <a:t> </a:t>
            </a:r>
            <a:r>
              <a:rPr lang="en-US" dirty="0" err="1"/>
              <a:t>pulmonara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pneumonia , </a:t>
            </a:r>
            <a:r>
              <a:rPr lang="en-US" dirty="0" err="1"/>
              <a:t>tromboflebita</a:t>
            </a:r>
            <a:r>
              <a:rPr lang="en-US" dirty="0"/>
              <a:t> ,</a:t>
            </a:r>
            <a:r>
              <a:rPr lang="en-US" dirty="0" err="1"/>
              <a:t>tromboembolia</a:t>
            </a:r>
            <a:r>
              <a:rPr lang="en-US" dirty="0"/>
              <a:t> </a:t>
            </a:r>
            <a:r>
              <a:rPr lang="en-US" dirty="0" err="1"/>
              <a:t>pulmonara</a:t>
            </a:r>
            <a:r>
              <a:rPr lang="en-US" dirty="0"/>
              <a:t>.</a:t>
            </a:r>
          </a:p>
          <a:p>
            <a:r>
              <a:rPr lang="en-US" dirty="0" err="1"/>
              <a:t>Complicatii</a:t>
            </a:r>
            <a:r>
              <a:rPr lang="en-US" dirty="0"/>
              <a:t> locale </a:t>
            </a:r>
            <a:r>
              <a:rPr lang="en-US" dirty="0" err="1"/>
              <a:t>imediate</a:t>
            </a:r>
            <a:r>
              <a:rPr lang="en-US" dirty="0"/>
              <a:t> : </a:t>
            </a:r>
            <a:r>
              <a:rPr lang="en-US" dirty="0" err="1"/>
              <a:t>leziuni</a:t>
            </a:r>
            <a:r>
              <a:rPr lang="en-US" dirty="0"/>
              <a:t> </a:t>
            </a:r>
            <a:r>
              <a:rPr lang="en-US" dirty="0" err="1"/>
              <a:t>tegumentare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fractura</a:t>
            </a:r>
            <a:r>
              <a:rPr lang="en-US" dirty="0"/>
              <a:t> </a:t>
            </a:r>
            <a:r>
              <a:rPr lang="en-US" dirty="0" err="1"/>
              <a:t>deschisa</a:t>
            </a:r>
            <a:r>
              <a:rPr lang="en-US" dirty="0"/>
              <a:t> , </a:t>
            </a:r>
            <a:r>
              <a:rPr lang="en-US" dirty="0" err="1"/>
              <a:t>fractura-luxatia,leziuni</a:t>
            </a:r>
            <a:r>
              <a:rPr lang="en-US" dirty="0"/>
              <a:t> </a:t>
            </a:r>
            <a:r>
              <a:rPr lang="en-US" dirty="0" err="1"/>
              <a:t>arteriale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venoase,necrozele</a:t>
            </a:r>
            <a:r>
              <a:rPr lang="en-US" dirty="0"/>
              <a:t> </a:t>
            </a:r>
            <a:r>
              <a:rPr lang="en-US" dirty="0" err="1"/>
              <a:t>tegumentare,infectia</a:t>
            </a:r>
            <a:r>
              <a:rPr lang="en-US" dirty="0"/>
              <a:t> </a:t>
            </a:r>
            <a:r>
              <a:rPr lang="en-US" dirty="0" err="1"/>
              <a:t>locala</a:t>
            </a:r>
            <a:r>
              <a:rPr lang="en-US" dirty="0"/>
              <a:t>.</a:t>
            </a:r>
          </a:p>
          <a:p>
            <a:r>
              <a:rPr lang="en-US" dirty="0" err="1"/>
              <a:t>Complicatii</a:t>
            </a:r>
            <a:r>
              <a:rPr lang="en-US" dirty="0"/>
              <a:t> </a:t>
            </a:r>
            <a:r>
              <a:rPr lang="en-US" dirty="0" err="1"/>
              <a:t>tardive:intarziera</a:t>
            </a:r>
            <a:r>
              <a:rPr lang="en-US" dirty="0"/>
              <a:t> in </a:t>
            </a:r>
            <a:r>
              <a:rPr lang="en-US" dirty="0" err="1"/>
              <a:t>consolidare,consolidare</a:t>
            </a:r>
            <a:r>
              <a:rPr lang="en-US" dirty="0"/>
              <a:t> </a:t>
            </a:r>
            <a:r>
              <a:rPr lang="en-US" dirty="0" err="1"/>
              <a:t>vicioasa,redoarea</a:t>
            </a:r>
            <a:r>
              <a:rPr lang="en-US" dirty="0"/>
              <a:t> </a:t>
            </a:r>
            <a:r>
              <a:rPr lang="en-US" dirty="0" err="1"/>
              <a:t>articulara</a:t>
            </a:r>
            <a:r>
              <a:rPr lang="en-US" dirty="0"/>
              <a:t>, </a:t>
            </a:r>
            <a:r>
              <a:rPr lang="en-US" dirty="0" err="1"/>
              <a:t>fracturarea</a:t>
            </a:r>
            <a:r>
              <a:rPr lang="en-US" dirty="0"/>
              <a:t> </a:t>
            </a:r>
            <a:r>
              <a:rPr lang="en-US" dirty="0" err="1"/>
              <a:t>femurului</a:t>
            </a:r>
            <a:r>
              <a:rPr lang="en-US" dirty="0"/>
              <a:t> sub </a:t>
            </a:r>
            <a:r>
              <a:rPr lang="en-US" dirty="0" err="1"/>
              <a:t>proteza,fracturarea</a:t>
            </a:r>
            <a:r>
              <a:rPr lang="en-US" dirty="0"/>
              <a:t> </a:t>
            </a:r>
            <a:r>
              <a:rPr lang="en-US" dirty="0" err="1"/>
              <a:t>protezei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99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A80F0-8F33-49A1-AB2C-451AB298D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646" y="526704"/>
            <a:ext cx="9905999" cy="620539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EVOLUTIA:Pe</a:t>
            </a:r>
            <a:r>
              <a:rPr lang="en-US" dirty="0"/>
              <a:t> </a:t>
            </a:r>
            <a:r>
              <a:rPr lang="en-US" dirty="0" err="1"/>
              <a:t>parcursul</a:t>
            </a:r>
            <a:r>
              <a:rPr lang="en-US" dirty="0"/>
              <a:t> </a:t>
            </a:r>
            <a:r>
              <a:rPr lang="en-US" dirty="0" err="1"/>
              <a:t>internarii</a:t>
            </a:r>
            <a:r>
              <a:rPr lang="en-US" dirty="0"/>
              <a:t> </a:t>
            </a:r>
            <a:r>
              <a:rPr lang="en-US" dirty="0" err="1"/>
              <a:t>evolutia</a:t>
            </a:r>
            <a:r>
              <a:rPr lang="en-US" dirty="0"/>
              <a:t>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favorabila</a:t>
            </a:r>
            <a:r>
              <a:rPr lang="en-US" dirty="0"/>
              <a:t> cu </a:t>
            </a:r>
            <a:r>
              <a:rPr lang="en-US" dirty="0" err="1"/>
              <a:t>ameliorarea</a:t>
            </a:r>
            <a:r>
              <a:rPr lang="en-US" dirty="0"/>
              <a:t> </a:t>
            </a:r>
            <a:r>
              <a:rPr lang="en-US" dirty="0" err="1"/>
              <a:t>semnificativa</a:t>
            </a:r>
            <a:r>
              <a:rPr lang="en-US" dirty="0"/>
              <a:t> a </a:t>
            </a:r>
            <a:r>
              <a:rPr lang="en-US" dirty="0" err="1"/>
              <a:t>simptomatologiei</a:t>
            </a:r>
            <a:r>
              <a:rPr lang="en-US" dirty="0"/>
              <a:t> </a:t>
            </a:r>
            <a:r>
              <a:rPr lang="en-US" dirty="0" err="1"/>
              <a:t>algice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evolutie</a:t>
            </a:r>
            <a:r>
              <a:rPr lang="en-US" dirty="0"/>
              <a:t> </a:t>
            </a:r>
            <a:r>
              <a:rPr lang="en-US" dirty="0" err="1"/>
              <a:t>moderata</a:t>
            </a:r>
            <a:r>
              <a:rPr lang="en-US" dirty="0"/>
              <a:t> a </a:t>
            </a:r>
            <a:r>
              <a:rPr lang="en-US" dirty="0" err="1"/>
              <a:t>mobilitatii</a:t>
            </a:r>
            <a:r>
              <a:rPr lang="en-US" dirty="0"/>
              <a:t> </a:t>
            </a:r>
            <a:r>
              <a:rPr lang="en-US" dirty="0" err="1"/>
              <a:t>articulare,imbunatatirea</a:t>
            </a:r>
            <a:r>
              <a:rPr lang="en-US" dirty="0"/>
              <a:t> </a:t>
            </a:r>
            <a:r>
              <a:rPr lang="en-US" dirty="0" err="1"/>
              <a:t>schemei</a:t>
            </a:r>
            <a:r>
              <a:rPr lang="en-US" dirty="0"/>
              <a:t> de </a:t>
            </a:r>
            <a:r>
              <a:rPr lang="en-US" dirty="0" err="1"/>
              <a:t>mers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a </a:t>
            </a:r>
            <a:r>
              <a:rPr lang="en-US" dirty="0" err="1"/>
              <a:t>calitatii</a:t>
            </a:r>
            <a:r>
              <a:rPr lang="en-US" dirty="0"/>
              <a:t> </a:t>
            </a:r>
            <a:r>
              <a:rPr lang="en-US" dirty="0" err="1"/>
              <a:t>vietii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PROGNOSTIC:</a:t>
            </a:r>
          </a:p>
          <a:p>
            <a:pPr marL="0" indent="0">
              <a:buNone/>
            </a:pPr>
            <a:r>
              <a:rPr lang="en-US" dirty="0"/>
              <a:t>Vital : Este bun </a:t>
            </a:r>
            <a:r>
              <a:rPr lang="en-US" dirty="0" err="1"/>
              <a:t>tinand</a:t>
            </a:r>
            <a:r>
              <a:rPr lang="en-US" dirty="0"/>
              <a:t> </a:t>
            </a:r>
            <a:r>
              <a:rPr lang="en-US" dirty="0" err="1"/>
              <a:t>cont</a:t>
            </a:r>
            <a:r>
              <a:rPr lang="en-US" dirty="0"/>
              <a:t> de </a:t>
            </a:r>
            <a:r>
              <a:rPr lang="en-US" dirty="0" err="1"/>
              <a:t>complianta</a:t>
            </a:r>
            <a:r>
              <a:rPr lang="en-US" dirty="0"/>
              <a:t> </a:t>
            </a:r>
            <a:r>
              <a:rPr lang="en-US" dirty="0" err="1"/>
              <a:t>pacientei</a:t>
            </a:r>
            <a:r>
              <a:rPr lang="en-US" dirty="0"/>
              <a:t> la </a:t>
            </a:r>
            <a:r>
              <a:rPr lang="en-US" dirty="0" err="1"/>
              <a:t>tratamentul</a:t>
            </a:r>
            <a:r>
              <a:rPr lang="en-US" dirty="0"/>
              <a:t> </a:t>
            </a:r>
            <a:r>
              <a:rPr lang="en-US" dirty="0" err="1"/>
              <a:t>medicamentos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de </a:t>
            </a:r>
            <a:r>
              <a:rPr lang="en-US" dirty="0" err="1"/>
              <a:t>recuperare</a:t>
            </a:r>
            <a:r>
              <a:rPr lang="en-US" dirty="0"/>
              <a:t> precum </a:t>
            </a:r>
            <a:r>
              <a:rPr lang="en-US" dirty="0" err="1"/>
              <a:t>si</a:t>
            </a:r>
            <a:r>
              <a:rPr lang="en-US" dirty="0"/>
              <a:t> de </a:t>
            </a:r>
            <a:r>
              <a:rPr lang="en-US" dirty="0" err="1"/>
              <a:t>rezerva</a:t>
            </a:r>
            <a:r>
              <a:rPr lang="en-US" dirty="0"/>
              <a:t> </a:t>
            </a:r>
            <a:r>
              <a:rPr lang="en-US" dirty="0" err="1"/>
              <a:t>functionala</a:t>
            </a:r>
            <a:r>
              <a:rPr lang="en-US" dirty="0"/>
              <a:t> </a:t>
            </a:r>
            <a:r>
              <a:rPr lang="en-US" dirty="0" err="1"/>
              <a:t>organica</a:t>
            </a:r>
            <a:r>
              <a:rPr lang="en-US" dirty="0"/>
              <a:t> </a:t>
            </a:r>
            <a:r>
              <a:rPr lang="en-US" dirty="0" err="1"/>
              <a:t>buna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Functional : bun, </a:t>
            </a:r>
            <a:r>
              <a:rPr lang="en-US" dirty="0" err="1"/>
              <a:t>daca</a:t>
            </a:r>
            <a:r>
              <a:rPr lang="en-US" dirty="0"/>
              <a:t> nu </a:t>
            </a:r>
            <a:r>
              <a:rPr lang="en-US" dirty="0" err="1"/>
              <a:t>survin</a:t>
            </a:r>
            <a:r>
              <a:rPr lang="en-US" dirty="0"/>
              <a:t> </a:t>
            </a:r>
            <a:r>
              <a:rPr lang="en-US" dirty="0" err="1"/>
              <a:t>complicatii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De </a:t>
            </a:r>
            <a:r>
              <a:rPr lang="en-US" dirty="0" err="1"/>
              <a:t>munca</a:t>
            </a:r>
            <a:r>
              <a:rPr lang="en-US" dirty="0"/>
              <a:t> : </a:t>
            </a:r>
            <a:r>
              <a:rPr lang="en-US" dirty="0" err="1"/>
              <a:t>pacienta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pensionara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5595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1282-4DA2-41BE-9E7F-48630B2E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436" y="1"/>
            <a:ext cx="10270434" cy="834886"/>
          </a:xfrm>
        </p:spPr>
        <p:txBody>
          <a:bodyPr>
            <a:normAutofit/>
          </a:bodyPr>
          <a:lstStyle/>
          <a:p>
            <a:r>
              <a:rPr lang="en-US" dirty="0" err="1"/>
              <a:t>Recomandari</a:t>
            </a:r>
            <a:r>
              <a:rPr lang="en-US" dirty="0"/>
              <a:t> la </a:t>
            </a:r>
            <a:r>
              <a:rPr lang="en-US" dirty="0" err="1"/>
              <a:t>externare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780EA-269B-4E1E-B6C2-365A0BF3F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649358"/>
            <a:ext cx="10103058" cy="620864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1.Regim </a:t>
            </a:r>
            <a:r>
              <a:rPr lang="en-US" dirty="0" err="1"/>
              <a:t>alimentar</a:t>
            </a:r>
            <a:r>
              <a:rPr lang="en-US" dirty="0"/>
              <a:t> </a:t>
            </a:r>
            <a:r>
              <a:rPr lang="en-US" dirty="0" err="1"/>
              <a:t>hipocaloric</a:t>
            </a:r>
            <a:r>
              <a:rPr lang="en-US" dirty="0"/>
              <a:t>, </a:t>
            </a:r>
            <a:r>
              <a:rPr lang="en-US" dirty="0" err="1"/>
              <a:t>hiposodat</a:t>
            </a:r>
            <a:r>
              <a:rPr lang="en-US" dirty="0"/>
              <a:t>, </a:t>
            </a:r>
            <a:r>
              <a:rPr lang="en-US" dirty="0" err="1"/>
              <a:t>normoglucidic</a:t>
            </a:r>
            <a:r>
              <a:rPr lang="en-US" dirty="0"/>
              <a:t> ,</a:t>
            </a:r>
            <a:r>
              <a:rPr lang="en-US" dirty="0" err="1"/>
              <a:t>aport</a:t>
            </a:r>
            <a:r>
              <a:rPr lang="en-US" dirty="0"/>
              <a:t> </a:t>
            </a:r>
            <a:r>
              <a:rPr lang="en-US" dirty="0" err="1"/>
              <a:t>hidric</a:t>
            </a:r>
            <a:r>
              <a:rPr lang="en-US" dirty="0"/>
              <a:t> </a:t>
            </a:r>
            <a:r>
              <a:rPr lang="en-US" dirty="0" err="1"/>
              <a:t>adecvat</a:t>
            </a:r>
            <a:r>
              <a:rPr lang="en-US" dirty="0"/>
              <a:t> 2 l/</a:t>
            </a:r>
            <a:r>
              <a:rPr lang="en-US" dirty="0" err="1"/>
              <a:t>zi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2.Continua la </a:t>
            </a:r>
            <a:r>
              <a:rPr lang="en-US" dirty="0" err="1"/>
              <a:t>domiciliu</a:t>
            </a:r>
            <a:r>
              <a:rPr lang="en-US" dirty="0"/>
              <a:t> </a:t>
            </a:r>
            <a:r>
              <a:rPr lang="en-US" dirty="0" err="1"/>
              <a:t>indicatiile</a:t>
            </a:r>
            <a:r>
              <a:rPr lang="en-US" dirty="0"/>
              <a:t> </a:t>
            </a:r>
            <a:r>
              <a:rPr lang="en-US" dirty="0" err="1"/>
              <a:t>mentionate</a:t>
            </a:r>
            <a:r>
              <a:rPr lang="en-US" dirty="0"/>
              <a:t> la </a:t>
            </a:r>
            <a:r>
              <a:rPr lang="en-US" dirty="0" err="1"/>
              <a:t>regimul</a:t>
            </a:r>
            <a:r>
              <a:rPr lang="en-US" dirty="0"/>
              <a:t> </a:t>
            </a:r>
            <a:r>
              <a:rPr lang="en-US" dirty="0" err="1"/>
              <a:t>igieno</a:t>
            </a:r>
            <a:r>
              <a:rPr lang="en-US" dirty="0"/>
              <a:t>-dietetic al </a:t>
            </a:r>
            <a:r>
              <a:rPr lang="en-US" dirty="0" err="1"/>
              <a:t>soldului</a:t>
            </a:r>
            <a:r>
              <a:rPr lang="en-US" dirty="0"/>
              <a:t> </a:t>
            </a:r>
            <a:r>
              <a:rPr lang="en-US" dirty="0" err="1"/>
              <a:t>operat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3.Terapia </a:t>
            </a:r>
            <a:r>
              <a:rPr lang="en-US" dirty="0" err="1"/>
              <a:t>ocupationala:ADL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Rearanjati-va</a:t>
            </a:r>
            <a:r>
              <a:rPr lang="en-US" dirty="0"/>
              <a:t> </a:t>
            </a:r>
            <a:r>
              <a:rPr lang="en-US" dirty="0" err="1"/>
              <a:t>piesle</a:t>
            </a:r>
            <a:r>
              <a:rPr lang="en-US" dirty="0"/>
              <a:t> de mobilier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incat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puteti</a:t>
            </a:r>
            <a:r>
              <a:rPr lang="en-US" dirty="0"/>
              <a:t> </a:t>
            </a:r>
            <a:r>
              <a:rPr lang="en-US" dirty="0" err="1"/>
              <a:t>manevra</a:t>
            </a:r>
            <a:r>
              <a:rPr lang="en-US" dirty="0"/>
              <a:t> </a:t>
            </a:r>
            <a:r>
              <a:rPr lang="en-US" dirty="0" err="1"/>
              <a:t>printre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 cu </a:t>
            </a:r>
            <a:r>
              <a:rPr lang="en-US" dirty="0" err="1"/>
              <a:t>carjele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cu </a:t>
            </a:r>
            <a:r>
              <a:rPr lang="en-US" dirty="0" err="1"/>
              <a:t>cadru</a:t>
            </a:r>
            <a:r>
              <a:rPr lang="en-US" dirty="0"/>
              <a:t>;                                                                                                                                   In </a:t>
            </a:r>
            <a:r>
              <a:rPr lang="en-US" dirty="0" err="1"/>
              <a:t>bucatarie</a:t>
            </a:r>
            <a:r>
              <a:rPr lang="en-US" dirty="0"/>
              <a:t> </a:t>
            </a:r>
            <a:r>
              <a:rPr lang="en-US" dirty="0" err="1"/>
              <a:t>plasati</a:t>
            </a:r>
            <a:r>
              <a:rPr lang="en-US" dirty="0"/>
              <a:t> </a:t>
            </a:r>
            <a:r>
              <a:rPr lang="en-US" dirty="0" err="1"/>
              <a:t>obiectele</a:t>
            </a:r>
            <a:r>
              <a:rPr lang="en-US" dirty="0"/>
              <a:t> pe care le </a:t>
            </a:r>
            <a:r>
              <a:rPr lang="en-US" dirty="0" err="1"/>
              <a:t>folositi</a:t>
            </a:r>
            <a:r>
              <a:rPr lang="en-US" dirty="0"/>
              <a:t> in mod current la un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accsebil</a:t>
            </a:r>
            <a:r>
              <a:rPr lang="en-US" dirty="0"/>
              <a:t>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incat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nu </a:t>
            </a:r>
            <a:r>
              <a:rPr lang="en-US" dirty="0" err="1"/>
              <a:t>trebuiasca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intindeti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aplecati</a:t>
            </a:r>
            <a:r>
              <a:rPr lang="en-US" dirty="0"/>
              <a:t> </a:t>
            </a:r>
            <a:r>
              <a:rPr lang="en-US" dirty="0" err="1"/>
              <a:t>dupa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;                                            </a:t>
            </a:r>
            <a:r>
              <a:rPr lang="en-US" dirty="0" err="1"/>
              <a:t>Indepartati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carpetele</a:t>
            </a:r>
            <a:r>
              <a:rPr lang="en-US" dirty="0"/>
              <a:t> care </a:t>
            </a:r>
            <a:r>
              <a:rPr lang="en-US" dirty="0" err="1"/>
              <a:t>va</a:t>
            </a:r>
            <a:r>
              <a:rPr lang="en-US" dirty="0"/>
              <a:t> pot face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alunecati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impidicati</a:t>
            </a:r>
            <a:r>
              <a:rPr lang="en-US" dirty="0"/>
              <a:t>; </a:t>
            </a:r>
            <a:r>
              <a:rPr lang="en-US" dirty="0" err="1"/>
              <a:t>fixati</a:t>
            </a:r>
            <a:r>
              <a:rPr lang="en-US" dirty="0"/>
              <a:t> </a:t>
            </a:r>
            <a:r>
              <a:rPr lang="en-US" dirty="0" err="1"/>
              <a:t>cablurile</a:t>
            </a:r>
            <a:r>
              <a:rPr lang="en-US" dirty="0"/>
              <a:t> </a:t>
            </a:r>
            <a:r>
              <a:rPr lang="en-US" dirty="0" err="1"/>
              <a:t>electrice</a:t>
            </a:r>
            <a:r>
              <a:rPr lang="en-US" dirty="0"/>
              <a:t> de </a:t>
            </a:r>
            <a:r>
              <a:rPr lang="en-US" dirty="0" err="1"/>
              <a:t>jur</a:t>
            </a:r>
            <a:r>
              <a:rPr lang="en-US" dirty="0"/>
              <a:t> </a:t>
            </a:r>
            <a:r>
              <a:rPr lang="en-US" dirty="0" err="1"/>
              <a:t>imprejurul</a:t>
            </a:r>
            <a:r>
              <a:rPr lang="en-US" dirty="0"/>
              <a:t> </a:t>
            </a:r>
            <a:r>
              <a:rPr lang="en-US" dirty="0" err="1"/>
              <a:t>camerei</a:t>
            </a:r>
            <a:r>
              <a:rPr lang="en-US" dirty="0"/>
              <a:t>;                                                                                     </a:t>
            </a:r>
            <a:r>
              <a:rPr lang="en-US" dirty="0" err="1"/>
              <a:t>Folositi</a:t>
            </a:r>
            <a:r>
              <a:rPr lang="en-US" dirty="0"/>
              <a:t> </a:t>
            </a:r>
            <a:r>
              <a:rPr lang="en-US" dirty="0" err="1"/>
              <a:t>dispozitive</a:t>
            </a:r>
            <a:r>
              <a:rPr lang="en-US" dirty="0"/>
              <a:t> de </a:t>
            </a:r>
            <a:r>
              <a:rPr lang="en-US" dirty="0" err="1"/>
              <a:t>asistare</a:t>
            </a:r>
            <a:r>
              <a:rPr lang="en-US" dirty="0"/>
              <a:t>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lingura</a:t>
            </a:r>
            <a:r>
              <a:rPr lang="en-US" dirty="0"/>
              <a:t> de </a:t>
            </a:r>
            <a:r>
              <a:rPr lang="en-US" dirty="0" err="1"/>
              <a:t>incaltaminte</a:t>
            </a:r>
            <a:r>
              <a:rPr lang="en-US" dirty="0"/>
              <a:t> cu </a:t>
            </a:r>
            <a:r>
              <a:rPr lang="en-US" dirty="0" err="1"/>
              <a:t>coada</a:t>
            </a:r>
            <a:r>
              <a:rPr lang="en-US" dirty="0"/>
              <a:t> </a:t>
            </a:r>
            <a:r>
              <a:rPr lang="en-US" dirty="0" err="1"/>
              <a:t>lunga</a:t>
            </a:r>
            <a:r>
              <a:rPr lang="en-US" dirty="0"/>
              <a:t>, un </a:t>
            </a:r>
            <a:r>
              <a:rPr lang="en-US" dirty="0" err="1"/>
              <a:t>burete</a:t>
            </a:r>
            <a:r>
              <a:rPr lang="en-US" dirty="0"/>
              <a:t> de </a:t>
            </a:r>
            <a:r>
              <a:rPr lang="en-US" dirty="0" err="1"/>
              <a:t>baie</a:t>
            </a:r>
            <a:r>
              <a:rPr lang="en-US" dirty="0"/>
              <a:t> cu </a:t>
            </a:r>
            <a:r>
              <a:rPr lang="en-US" dirty="0" err="1"/>
              <a:t>maner</a:t>
            </a:r>
            <a:r>
              <a:rPr lang="en-US" dirty="0"/>
              <a:t> lung,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un instrument cu care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culegeti</a:t>
            </a:r>
            <a:r>
              <a:rPr lang="en-US" dirty="0"/>
              <a:t> </a:t>
            </a:r>
            <a:r>
              <a:rPr lang="en-US" dirty="0" err="1"/>
              <a:t>obiectele</a:t>
            </a:r>
            <a:r>
              <a:rPr lang="en-US" dirty="0"/>
              <a:t> de pe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fara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aplecati</a:t>
            </a:r>
            <a:r>
              <a:rPr lang="en-US" dirty="0"/>
              <a:t> </a:t>
            </a:r>
            <a:r>
              <a:rPr lang="en-US" dirty="0" err="1"/>
              <a:t>prea</a:t>
            </a:r>
            <a:r>
              <a:rPr lang="en-US" dirty="0"/>
              <a:t> </a:t>
            </a:r>
            <a:r>
              <a:rPr lang="en-US" dirty="0" err="1"/>
              <a:t>mult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4..Continua la </a:t>
            </a:r>
            <a:r>
              <a:rPr lang="en-US" dirty="0" err="1"/>
              <a:t>domiciliu</a:t>
            </a:r>
            <a:r>
              <a:rPr lang="en-US" dirty="0"/>
              <a:t> </a:t>
            </a:r>
            <a:r>
              <a:rPr lang="en-US" dirty="0" err="1"/>
              <a:t>programul</a:t>
            </a:r>
            <a:r>
              <a:rPr lang="en-US" dirty="0"/>
              <a:t> KT </a:t>
            </a:r>
            <a:r>
              <a:rPr lang="en-US" dirty="0" err="1"/>
              <a:t>invatat</a:t>
            </a:r>
            <a:r>
              <a:rPr lang="en-US" dirty="0"/>
              <a:t>  la </a:t>
            </a:r>
            <a:r>
              <a:rPr lang="en-US" dirty="0" err="1"/>
              <a:t>spital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5.Control periodic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cabinetul</a:t>
            </a:r>
            <a:r>
              <a:rPr lang="en-US" dirty="0"/>
              <a:t> de </a:t>
            </a:r>
            <a:r>
              <a:rPr lang="en-US" dirty="0" err="1"/>
              <a:t>Cardiologie</a:t>
            </a:r>
            <a:r>
              <a:rPr lang="en-US" dirty="0"/>
              <a:t>, </a:t>
            </a:r>
            <a:r>
              <a:rPr lang="en-US" dirty="0" err="1"/>
              <a:t>Pneumologie</a:t>
            </a:r>
            <a:r>
              <a:rPr lang="en-US" dirty="0"/>
              <a:t>, </a:t>
            </a:r>
            <a:r>
              <a:rPr lang="en-US" dirty="0" err="1"/>
              <a:t>Ortopedie</a:t>
            </a:r>
            <a:r>
              <a:rPr lang="en-US" dirty="0"/>
              <a:t> din ambulator.</a:t>
            </a:r>
          </a:p>
          <a:p>
            <a:pPr marL="0" indent="0">
              <a:buNone/>
            </a:pPr>
            <a:r>
              <a:rPr lang="en-US" dirty="0"/>
              <a:t>6.Cura </a:t>
            </a:r>
            <a:r>
              <a:rPr lang="en-US" dirty="0" err="1"/>
              <a:t>balneara</a:t>
            </a:r>
            <a:r>
              <a:rPr lang="en-US" dirty="0"/>
              <a:t> in </a:t>
            </a:r>
            <a:r>
              <a:rPr lang="en-US" dirty="0" err="1"/>
              <a:t>statiuni</a:t>
            </a:r>
            <a:r>
              <a:rPr lang="en-US" dirty="0"/>
              <a:t> care au </a:t>
            </a:r>
            <a:r>
              <a:rPr lang="en-US" dirty="0" err="1"/>
              <a:t>bazine</a:t>
            </a:r>
            <a:r>
              <a:rPr lang="en-US" dirty="0"/>
              <a:t> cu ape </a:t>
            </a:r>
            <a:r>
              <a:rPr lang="en-US" dirty="0" err="1"/>
              <a:t>termale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sarate</a:t>
            </a:r>
            <a:r>
              <a:rPr lang="en-US" dirty="0"/>
              <a:t>, </a:t>
            </a:r>
            <a:r>
              <a:rPr lang="en-US" dirty="0" err="1"/>
              <a:t>peloidoterapie</a:t>
            </a:r>
            <a:r>
              <a:rPr lang="en-US" dirty="0"/>
              <a:t> (</a:t>
            </a:r>
            <a:r>
              <a:rPr lang="en-US" dirty="0" err="1"/>
              <a:t>Baile</a:t>
            </a:r>
            <a:r>
              <a:rPr lang="en-US" dirty="0"/>
              <a:t> </a:t>
            </a:r>
            <a:r>
              <a:rPr lang="en-US" dirty="0" err="1"/>
              <a:t>Herculane</a:t>
            </a:r>
            <a:r>
              <a:rPr lang="en-US" dirty="0"/>
              <a:t>, Covasna, </a:t>
            </a:r>
            <a:r>
              <a:rPr lang="en-US" dirty="0" err="1"/>
              <a:t>Baile</a:t>
            </a:r>
            <a:r>
              <a:rPr lang="en-US" dirty="0"/>
              <a:t> Felix, Mangalia)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532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5260D-CBFB-4E0A-96FB-22BD81F79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410816"/>
            <a:ext cx="9905999" cy="6447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7.Tratament: </a:t>
            </a:r>
            <a:r>
              <a:rPr lang="en-US" dirty="0" err="1"/>
              <a:t>Tertensif</a:t>
            </a:r>
            <a:r>
              <a:rPr lang="en-US" dirty="0"/>
              <a:t> SR 1,5 mg po cp1(1-0-0)  </a:t>
            </a:r>
          </a:p>
          <a:p>
            <a:pPr marL="0" indent="0">
              <a:buNone/>
            </a:pPr>
            <a:r>
              <a:rPr lang="en-US" dirty="0"/>
              <a:t>                   Seretide 50 µg/250µg 2 </a:t>
            </a:r>
            <a:r>
              <a:rPr lang="en-US" dirty="0" err="1"/>
              <a:t>puf</a:t>
            </a:r>
            <a:r>
              <a:rPr lang="en-US" dirty="0"/>
              <a:t> (1 puf-0-1puf)</a:t>
            </a:r>
          </a:p>
          <a:p>
            <a:pPr marL="0" indent="0">
              <a:buNone/>
            </a:pPr>
            <a:r>
              <a:rPr lang="en-US" dirty="0"/>
              <a:t>                    </a:t>
            </a:r>
            <a:r>
              <a:rPr lang="en-US" dirty="0" err="1"/>
              <a:t>Fraxiparine</a:t>
            </a:r>
            <a:r>
              <a:rPr lang="en-US" dirty="0"/>
              <a:t> 0,6 ml </a:t>
            </a:r>
            <a:r>
              <a:rPr lang="en-US" dirty="0" err="1"/>
              <a:t>fl</a:t>
            </a:r>
            <a:r>
              <a:rPr lang="en-US" dirty="0"/>
              <a:t>/</a:t>
            </a:r>
            <a:r>
              <a:rPr lang="en-US" dirty="0" err="1"/>
              <a:t>zi</a:t>
            </a:r>
            <a:r>
              <a:rPr lang="en-US" dirty="0"/>
              <a:t> </a:t>
            </a:r>
            <a:r>
              <a:rPr lang="en-US" dirty="0" err="1"/>
              <a:t>sc</a:t>
            </a:r>
            <a:r>
              <a:rPr lang="en-US" dirty="0"/>
              <a:t> (1-0-0) </a:t>
            </a:r>
            <a:r>
              <a:rPr lang="en-US" dirty="0" err="1"/>
              <a:t>pana</a:t>
            </a:r>
            <a:r>
              <a:rPr lang="en-US" dirty="0"/>
              <a:t> la 30 </a:t>
            </a:r>
            <a:r>
              <a:rPr lang="en-US" dirty="0" err="1"/>
              <a:t>zile</a:t>
            </a:r>
            <a:r>
              <a:rPr lang="en-US" dirty="0"/>
              <a:t> </a:t>
            </a:r>
            <a:r>
              <a:rPr lang="en-US" dirty="0" err="1"/>
              <a:t>postoperator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                   </a:t>
            </a:r>
            <a:r>
              <a:rPr lang="en-US" dirty="0" err="1"/>
              <a:t>Metamizol</a:t>
            </a:r>
            <a:r>
              <a:rPr lang="en-US" dirty="0"/>
              <a:t> 500 mg cp po la </a:t>
            </a:r>
            <a:r>
              <a:rPr lang="en-US" dirty="0" err="1"/>
              <a:t>nevoie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8.Cura </a:t>
            </a:r>
            <a:r>
              <a:rPr lang="en-US" dirty="0" err="1"/>
              <a:t>balneara</a:t>
            </a:r>
            <a:r>
              <a:rPr lang="en-US" dirty="0"/>
              <a:t> in </a:t>
            </a:r>
            <a:r>
              <a:rPr lang="en-US" dirty="0" err="1"/>
              <a:t>statiuni</a:t>
            </a:r>
            <a:r>
              <a:rPr lang="en-US" dirty="0"/>
              <a:t> care au </a:t>
            </a:r>
            <a:r>
              <a:rPr lang="en-US" dirty="0" err="1"/>
              <a:t>bazine</a:t>
            </a:r>
            <a:r>
              <a:rPr lang="en-US" dirty="0"/>
              <a:t> cu ape </a:t>
            </a:r>
            <a:r>
              <a:rPr lang="en-US" dirty="0" err="1"/>
              <a:t>termale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sarate</a:t>
            </a:r>
            <a:r>
              <a:rPr lang="en-US" dirty="0"/>
              <a:t>, </a:t>
            </a:r>
            <a:r>
              <a:rPr lang="en-US" dirty="0" err="1"/>
              <a:t>peloidoterapie</a:t>
            </a:r>
            <a:r>
              <a:rPr lang="en-US" dirty="0"/>
              <a:t> (</a:t>
            </a:r>
            <a:r>
              <a:rPr lang="en-US" dirty="0" err="1"/>
              <a:t>Baile</a:t>
            </a:r>
            <a:r>
              <a:rPr lang="en-US" dirty="0"/>
              <a:t> </a:t>
            </a:r>
            <a:r>
              <a:rPr lang="en-US" dirty="0" err="1"/>
              <a:t>Herculane</a:t>
            </a:r>
            <a:r>
              <a:rPr lang="en-US" dirty="0"/>
              <a:t>, Covasna, </a:t>
            </a:r>
            <a:r>
              <a:rPr lang="en-US" dirty="0" err="1"/>
              <a:t>Baile</a:t>
            </a:r>
            <a:r>
              <a:rPr lang="en-US" dirty="0"/>
              <a:t> Felix, Mangalia</a:t>
            </a:r>
          </a:p>
          <a:p>
            <a:pPr marL="0" indent="0">
              <a:buNone/>
            </a:pPr>
            <a:r>
              <a:rPr lang="en-US" b="1" dirty="0"/>
              <a:t>PARTICULARITATEA CAZULUI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Pacienta</a:t>
            </a:r>
            <a:r>
              <a:rPr lang="en-US" dirty="0"/>
              <a:t>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cardiaca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cu </a:t>
            </a:r>
            <a:r>
              <a:rPr lang="en-US" dirty="0" err="1"/>
              <a:t>Astm</a:t>
            </a:r>
            <a:r>
              <a:rPr lang="en-US" dirty="0"/>
              <a:t> </a:t>
            </a:r>
            <a:r>
              <a:rPr lang="en-US" dirty="0" err="1"/>
              <a:t>Bronsic</a:t>
            </a:r>
            <a:r>
              <a:rPr lang="en-US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kinetoterapia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fie </a:t>
            </a:r>
            <a:r>
              <a:rPr lang="en-US" dirty="0" err="1"/>
              <a:t>indrumata</a:t>
            </a:r>
            <a:r>
              <a:rPr lang="en-US" dirty="0"/>
              <a:t> </a:t>
            </a:r>
            <a:r>
              <a:rPr lang="en-US" dirty="0" err="1"/>
              <a:t>corect</a:t>
            </a:r>
            <a:r>
              <a:rPr lang="en-US" dirty="0"/>
              <a:t> cu </a:t>
            </a:r>
            <a:r>
              <a:rPr lang="en-US" dirty="0" err="1"/>
              <a:t>limitarea</a:t>
            </a:r>
            <a:r>
              <a:rPr lang="en-US" dirty="0"/>
              <a:t> </a:t>
            </a:r>
            <a:r>
              <a:rPr lang="en-US" dirty="0" err="1"/>
              <a:t>exercitiilor</a:t>
            </a:r>
            <a:r>
              <a:rPr lang="en-US" dirty="0"/>
              <a:t> </a:t>
            </a:r>
            <a:r>
              <a:rPr lang="en-US" dirty="0" err="1"/>
              <a:t>avand</a:t>
            </a:r>
            <a:r>
              <a:rPr lang="en-US" dirty="0"/>
              <a:t> in </a:t>
            </a:r>
            <a:r>
              <a:rPr lang="en-US" dirty="0" err="1"/>
              <a:t>vedere</a:t>
            </a:r>
            <a:r>
              <a:rPr lang="en-US" dirty="0"/>
              <a:t> </a:t>
            </a:r>
            <a:r>
              <a:rPr lang="en-US" dirty="0" err="1"/>
              <a:t>patologia</a:t>
            </a:r>
            <a:r>
              <a:rPr lang="en-US" dirty="0"/>
              <a:t> </a:t>
            </a:r>
            <a:r>
              <a:rPr lang="en-US" dirty="0" err="1"/>
              <a:t>asociata</a:t>
            </a:r>
            <a:r>
              <a:rPr lang="en-US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9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636104"/>
            <a:ext cx="10212524" cy="5499653"/>
          </a:xfrm>
        </p:spPr>
        <p:txBody>
          <a:bodyPr>
            <a:normAutofit/>
          </a:bodyPr>
          <a:lstStyle/>
          <a:p>
            <a:r>
              <a:rPr lang="en-US" dirty="0" err="1"/>
              <a:t>AHC:mama-Astm</a:t>
            </a:r>
            <a:r>
              <a:rPr lang="en-US" dirty="0"/>
              <a:t> </a:t>
            </a:r>
            <a:r>
              <a:rPr lang="en-US" dirty="0" err="1"/>
              <a:t>Bronsic</a:t>
            </a:r>
            <a:endParaRPr lang="en-US" dirty="0"/>
          </a:p>
          <a:p>
            <a:r>
              <a:rPr lang="en-US" dirty="0" err="1"/>
              <a:t>APF:menarha</a:t>
            </a:r>
            <a:r>
              <a:rPr lang="en-US" dirty="0"/>
              <a:t> -13 </a:t>
            </a:r>
            <a:r>
              <a:rPr lang="en-US" dirty="0" err="1"/>
              <a:t>ani;menopauza</a:t>
            </a:r>
            <a:r>
              <a:rPr lang="en-US" dirty="0"/>
              <a:t> -45 ani;Nasteri-2;Avorturi-2;</a:t>
            </a:r>
          </a:p>
          <a:p>
            <a:r>
              <a:rPr lang="en-US" dirty="0"/>
              <a:t>APP: HTA (2000) in </a:t>
            </a:r>
            <a:r>
              <a:rPr lang="en-US" dirty="0" err="1"/>
              <a:t>tratament</a:t>
            </a:r>
            <a:r>
              <a:rPr lang="en-US" dirty="0"/>
              <a:t> cu </a:t>
            </a:r>
            <a:r>
              <a:rPr lang="en-US" dirty="0" err="1"/>
              <a:t>Tertensif</a:t>
            </a:r>
            <a:r>
              <a:rPr lang="en-US" dirty="0"/>
              <a:t> SR1,5 mg cp1(1-0-0)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Astm</a:t>
            </a:r>
            <a:r>
              <a:rPr lang="en-US" dirty="0"/>
              <a:t> </a:t>
            </a:r>
            <a:r>
              <a:rPr lang="en-US" dirty="0" err="1"/>
              <a:t>Bronsic</a:t>
            </a:r>
            <a:r>
              <a:rPr lang="en-US" dirty="0"/>
              <a:t> (2015) in </a:t>
            </a:r>
            <a:r>
              <a:rPr lang="en-US" dirty="0" err="1"/>
              <a:t>tratament</a:t>
            </a:r>
            <a:r>
              <a:rPr lang="en-US" dirty="0"/>
              <a:t> cu :</a:t>
            </a:r>
            <a:r>
              <a:rPr lang="en-US" dirty="0" err="1"/>
              <a:t>Seretide</a:t>
            </a:r>
            <a:r>
              <a:rPr lang="en-US" dirty="0"/>
              <a:t> 50µg\250µg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(1 puf-0-1 </a:t>
            </a:r>
            <a:r>
              <a:rPr lang="en-US" dirty="0" err="1"/>
              <a:t>puf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Coxartroza</a:t>
            </a:r>
            <a:r>
              <a:rPr lang="en-US" dirty="0"/>
              <a:t> </a:t>
            </a:r>
            <a:r>
              <a:rPr lang="en-US" dirty="0" err="1"/>
              <a:t>primitiva</a:t>
            </a:r>
            <a:r>
              <a:rPr lang="en-US" dirty="0"/>
              <a:t> </a:t>
            </a:r>
            <a:r>
              <a:rPr lang="en-US" dirty="0" err="1"/>
              <a:t>bilaterala</a:t>
            </a:r>
            <a:r>
              <a:rPr lang="en-US" dirty="0"/>
              <a:t> (2010)</a:t>
            </a:r>
          </a:p>
          <a:p>
            <a:r>
              <a:rPr lang="en-US" dirty="0" err="1"/>
              <a:t>CVM:pensionara</a:t>
            </a:r>
            <a:r>
              <a:rPr lang="en-US" dirty="0"/>
              <a:t>(</a:t>
            </a:r>
            <a:r>
              <a:rPr lang="en-US" dirty="0" err="1"/>
              <a:t>fosta</a:t>
            </a:r>
            <a:r>
              <a:rPr lang="en-US" dirty="0"/>
              <a:t> </a:t>
            </a:r>
            <a:r>
              <a:rPr lang="en-US" dirty="0" err="1"/>
              <a:t>telefonista</a:t>
            </a:r>
            <a:r>
              <a:rPr lang="en-US" dirty="0"/>
              <a:t>),</a:t>
            </a:r>
            <a:r>
              <a:rPr lang="en-US" dirty="0" err="1"/>
              <a:t>munca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a </a:t>
            </a:r>
            <a:r>
              <a:rPr lang="en-US" dirty="0" err="1"/>
              <a:t>necesitat</a:t>
            </a:r>
            <a:r>
              <a:rPr lang="en-US" dirty="0"/>
              <a:t> o </a:t>
            </a:r>
            <a:r>
              <a:rPr lang="en-US" dirty="0" err="1"/>
              <a:t>pozitie</a:t>
            </a:r>
            <a:r>
              <a:rPr lang="en-US" dirty="0"/>
              <a:t> </a:t>
            </a:r>
            <a:r>
              <a:rPr lang="en-US" dirty="0" err="1"/>
              <a:t>monotona</a:t>
            </a:r>
            <a:r>
              <a:rPr lang="en-US" dirty="0"/>
              <a:t> </a:t>
            </a:r>
            <a:r>
              <a:rPr lang="en-US" dirty="0" err="1"/>
              <a:t>prelungita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scaun</a:t>
            </a:r>
            <a:r>
              <a:rPr lang="en-US" dirty="0"/>
              <a:t>(10-12 ore/</a:t>
            </a:r>
            <a:r>
              <a:rPr lang="en-US" dirty="0" err="1"/>
              <a:t>zi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-</a:t>
            </a:r>
            <a:r>
              <a:rPr lang="en-US" dirty="0" err="1"/>
              <a:t>nefumatoare,nu</a:t>
            </a:r>
            <a:r>
              <a:rPr lang="en-US" dirty="0"/>
              <a:t> </a:t>
            </a:r>
            <a:r>
              <a:rPr lang="en-US" dirty="0" err="1"/>
              <a:t>consuma</a:t>
            </a:r>
            <a:r>
              <a:rPr lang="en-US" dirty="0"/>
              <a:t> </a:t>
            </a:r>
            <a:r>
              <a:rPr lang="en-US" dirty="0" err="1"/>
              <a:t>alcool,o</a:t>
            </a:r>
            <a:r>
              <a:rPr lang="en-US" dirty="0"/>
              <a:t> </a:t>
            </a:r>
            <a:r>
              <a:rPr lang="en-US" dirty="0" err="1"/>
              <a:t>cafea</a:t>
            </a:r>
            <a:r>
              <a:rPr lang="en-US" dirty="0"/>
              <a:t> /</a:t>
            </a:r>
            <a:r>
              <a:rPr lang="en-US" dirty="0" err="1"/>
              <a:t>zi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71635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665" y="503583"/>
            <a:ext cx="9905999" cy="6149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ISTORICUL BOLII:</a:t>
            </a:r>
          </a:p>
          <a:p>
            <a:pPr marL="0" indent="0">
              <a:buNone/>
            </a:pPr>
            <a:r>
              <a:rPr lang="en-US" b="1" dirty="0"/>
              <a:t>    </a:t>
            </a:r>
            <a:r>
              <a:rPr lang="en-US" b="1" dirty="0" err="1"/>
              <a:t>Debutul</a:t>
            </a:r>
            <a:r>
              <a:rPr lang="en-US" b="1" dirty="0"/>
              <a:t> </a:t>
            </a:r>
            <a:r>
              <a:rPr lang="en-US" b="1" dirty="0" err="1"/>
              <a:t>bolii</a:t>
            </a:r>
            <a:r>
              <a:rPr lang="en-US" b="1" dirty="0"/>
              <a:t> a </a:t>
            </a:r>
            <a:r>
              <a:rPr lang="en-US" b="1" dirty="0" err="1"/>
              <a:t>fost</a:t>
            </a:r>
            <a:r>
              <a:rPr lang="en-US" b="1" dirty="0"/>
              <a:t>  in </a:t>
            </a:r>
            <a:r>
              <a:rPr lang="en-US" b="1" dirty="0" err="1"/>
              <a:t>urma</a:t>
            </a:r>
            <a:r>
              <a:rPr lang="en-US" b="1" dirty="0"/>
              <a:t> cu </a:t>
            </a:r>
            <a:r>
              <a:rPr lang="en-US" b="1" dirty="0" err="1"/>
              <a:t>aproximativ</a:t>
            </a:r>
            <a:r>
              <a:rPr lang="en-US" b="1" dirty="0"/>
              <a:t> 10 ani a </a:t>
            </a:r>
            <a:r>
              <a:rPr lang="en-US" b="1" dirty="0" err="1"/>
              <a:t>unor</a:t>
            </a:r>
            <a:r>
              <a:rPr lang="en-US" b="1" dirty="0"/>
              <a:t> </a:t>
            </a:r>
            <a:r>
              <a:rPr lang="en-US" b="1" dirty="0" err="1"/>
              <a:t>dureri</a:t>
            </a:r>
            <a:r>
              <a:rPr lang="en-US" b="1" dirty="0"/>
              <a:t> cu </a:t>
            </a:r>
            <a:r>
              <a:rPr lang="en-US" b="1" dirty="0" err="1"/>
              <a:t>caracter</a:t>
            </a:r>
            <a:r>
              <a:rPr lang="en-US" b="1" dirty="0"/>
              <a:t> </a:t>
            </a:r>
            <a:r>
              <a:rPr lang="en-US" b="1" dirty="0" err="1"/>
              <a:t>mecanic</a:t>
            </a:r>
            <a:r>
              <a:rPr lang="en-US" b="1" dirty="0"/>
              <a:t> la </a:t>
            </a:r>
            <a:r>
              <a:rPr lang="en-US" b="1" dirty="0" err="1"/>
              <a:t>nivelul</a:t>
            </a:r>
            <a:r>
              <a:rPr lang="en-US" b="1" dirty="0"/>
              <a:t> </a:t>
            </a:r>
            <a:r>
              <a:rPr lang="en-US" b="1" dirty="0" err="1"/>
              <a:t>articulatiei</a:t>
            </a:r>
            <a:r>
              <a:rPr lang="en-US" b="1" dirty="0"/>
              <a:t> </a:t>
            </a:r>
            <a:r>
              <a:rPr lang="en-US" b="1" dirty="0" err="1"/>
              <a:t>coxo</a:t>
            </a:r>
            <a:r>
              <a:rPr lang="en-US" b="1" dirty="0"/>
              <a:t> </a:t>
            </a:r>
            <a:r>
              <a:rPr lang="en-US" b="1" dirty="0" err="1"/>
              <a:t>femurale</a:t>
            </a:r>
            <a:r>
              <a:rPr lang="en-US" b="1" dirty="0"/>
              <a:t> bilateral predominant </a:t>
            </a:r>
            <a:r>
              <a:rPr lang="en-US" b="1" dirty="0" err="1"/>
              <a:t>dreapta,accentuate</a:t>
            </a:r>
            <a:r>
              <a:rPr lang="en-US" b="1" dirty="0"/>
              <a:t> de </a:t>
            </a:r>
            <a:r>
              <a:rPr lang="en-US" b="1" dirty="0" err="1"/>
              <a:t>ortostatism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mers</a:t>
            </a:r>
            <a:r>
              <a:rPr lang="en-US" b="1" dirty="0"/>
              <a:t> </a:t>
            </a:r>
            <a:r>
              <a:rPr lang="en-US" b="1" dirty="0" err="1"/>
              <a:t>prelungit</a:t>
            </a:r>
            <a:r>
              <a:rPr lang="en-US" b="1" dirty="0"/>
              <a:t> , </a:t>
            </a:r>
            <a:r>
              <a:rPr lang="en-US" b="1" dirty="0" err="1"/>
              <a:t>urcatul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coboratul</a:t>
            </a:r>
            <a:r>
              <a:rPr lang="en-US" b="1" dirty="0"/>
              <a:t> </a:t>
            </a:r>
            <a:r>
              <a:rPr lang="en-US" b="1" dirty="0" err="1"/>
              <a:t>scarilor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 </a:t>
            </a:r>
            <a:r>
              <a:rPr lang="en-US" b="1" dirty="0" err="1"/>
              <a:t>calmate</a:t>
            </a:r>
            <a:r>
              <a:rPr lang="en-US" b="1" dirty="0"/>
              <a:t> de </a:t>
            </a:r>
            <a:r>
              <a:rPr lang="en-US" b="1" dirty="0" err="1"/>
              <a:t>repaus</a:t>
            </a:r>
            <a:r>
              <a:rPr lang="en-US" b="1" dirty="0"/>
              <a:t> .</a:t>
            </a:r>
          </a:p>
          <a:p>
            <a:pPr marL="0" indent="0">
              <a:buNone/>
            </a:pPr>
            <a:r>
              <a:rPr lang="en-US" b="1" dirty="0"/>
              <a:t>    </a:t>
            </a:r>
            <a:r>
              <a:rPr lang="en-US" b="1" dirty="0" err="1"/>
              <a:t>Aceste</a:t>
            </a:r>
            <a:r>
              <a:rPr lang="en-US" b="1" dirty="0"/>
              <a:t> </a:t>
            </a:r>
            <a:r>
              <a:rPr lang="en-US" b="1" dirty="0" err="1"/>
              <a:t>acuze</a:t>
            </a:r>
            <a:r>
              <a:rPr lang="en-US" b="1" dirty="0"/>
              <a:t> s-au </a:t>
            </a:r>
            <a:r>
              <a:rPr lang="en-US" b="1" dirty="0" err="1"/>
              <a:t>accentuat</a:t>
            </a:r>
            <a:r>
              <a:rPr lang="en-US" b="1" dirty="0"/>
              <a:t> </a:t>
            </a:r>
            <a:r>
              <a:rPr lang="en-US" b="1" dirty="0" err="1"/>
              <a:t>dupa</a:t>
            </a:r>
            <a:r>
              <a:rPr lang="en-US" b="1" dirty="0"/>
              <a:t> </a:t>
            </a:r>
            <a:r>
              <a:rPr lang="en-US" b="1" dirty="0" err="1"/>
              <a:t>aproximativ</a:t>
            </a:r>
            <a:r>
              <a:rPr lang="en-US" b="1" dirty="0"/>
              <a:t> 5 </a:t>
            </a:r>
            <a:r>
              <a:rPr lang="en-US" b="1" dirty="0" err="1"/>
              <a:t>ani</a:t>
            </a:r>
            <a:r>
              <a:rPr lang="en-US" b="1" dirty="0"/>
              <a:t> </a:t>
            </a:r>
            <a:r>
              <a:rPr lang="en-US" b="1" dirty="0" err="1"/>
              <a:t>necesitand</a:t>
            </a:r>
            <a:r>
              <a:rPr lang="en-US" b="1" dirty="0"/>
              <a:t> </a:t>
            </a:r>
            <a:r>
              <a:rPr lang="en-US" b="1" dirty="0" err="1"/>
              <a:t>administrarea</a:t>
            </a:r>
            <a:r>
              <a:rPr lang="en-US" b="1" dirty="0"/>
              <a:t> de AINS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Antialgice</a:t>
            </a:r>
            <a:r>
              <a:rPr lang="en-US" b="1" dirty="0"/>
              <a:t>  </a:t>
            </a:r>
            <a:r>
              <a:rPr lang="en-US" b="1" dirty="0" err="1"/>
              <a:t>dar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terapie</a:t>
            </a:r>
            <a:r>
              <a:rPr lang="en-US" b="1" dirty="0"/>
              <a:t> </a:t>
            </a:r>
            <a:r>
              <a:rPr lang="en-US" b="1" dirty="0" err="1"/>
              <a:t>fizicala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balneara</a:t>
            </a:r>
            <a:r>
              <a:rPr lang="en-US" b="1" dirty="0"/>
              <a:t> care a </a:t>
            </a:r>
            <a:r>
              <a:rPr lang="en-US" b="1" dirty="0" err="1"/>
              <a:t>ameliorat</a:t>
            </a:r>
            <a:r>
              <a:rPr lang="en-US" b="1" dirty="0"/>
              <a:t> </a:t>
            </a:r>
            <a:r>
              <a:rPr lang="en-US" b="1" dirty="0" err="1"/>
              <a:t>simptomatologia</a:t>
            </a:r>
            <a:r>
              <a:rPr lang="en-US" b="1" dirty="0"/>
              <a:t> </a:t>
            </a:r>
            <a:r>
              <a:rPr lang="en-US" b="1" dirty="0" err="1"/>
              <a:t>algica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perioade</a:t>
            </a:r>
            <a:r>
              <a:rPr lang="en-US" b="1" dirty="0"/>
              <a:t> </a:t>
            </a:r>
            <a:r>
              <a:rPr lang="en-US" b="1" dirty="0" err="1"/>
              <a:t>variabile</a:t>
            </a:r>
            <a:r>
              <a:rPr lang="en-US" b="1" dirty="0"/>
              <a:t> de </a:t>
            </a:r>
            <a:r>
              <a:rPr lang="en-US" b="1" dirty="0" err="1"/>
              <a:t>timp</a:t>
            </a:r>
            <a:r>
              <a:rPr lang="en-US" b="1" dirty="0"/>
              <a:t> </a:t>
            </a:r>
            <a:r>
              <a:rPr lang="en-US" b="1" dirty="0" err="1"/>
              <a:t>dar</a:t>
            </a:r>
            <a:r>
              <a:rPr lang="en-US" b="1" dirty="0"/>
              <a:t> cu </a:t>
            </a:r>
            <a:r>
              <a:rPr lang="en-US" b="1" dirty="0" err="1"/>
              <a:t>reaparitia</a:t>
            </a:r>
            <a:r>
              <a:rPr lang="en-US" b="1" dirty="0"/>
              <a:t> </a:t>
            </a:r>
            <a:r>
              <a:rPr lang="en-US" b="1" dirty="0" err="1"/>
              <a:t>ulterioara</a:t>
            </a:r>
            <a:r>
              <a:rPr lang="en-US" b="1" dirty="0"/>
              <a:t> a </a:t>
            </a:r>
            <a:r>
              <a:rPr lang="en-US" b="1" dirty="0" err="1"/>
              <a:t>acestora</a:t>
            </a:r>
            <a:r>
              <a:rPr lang="en-US" b="1" dirty="0"/>
              <a:t> in </a:t>
            </a:r>
            <a:r>
              <a:rPr lang="en-US" b="1" dirty="0" err="1"/>
              <a:t>urma</a:t>
            </a:r>
            <a:r>
              <a:rPr lang="en-US" b="1" dirty="0"/>
              <a:t> cu un an </a:t>
            </a:r>
            <a:r>
              <a:rPr lang="en-US" b="1" dirty="0" err="1"/>
              <a:t>prin</a:t>
            </a:r>
            <a:r>
              <a:rPr lang="en-US" b="1" dirty="0"/>
              <a:t> </a:t>
            </a:r>
            <a:r>
              <a:rPr lang="en-US" b="1" dirty="0" err="1"/>
              <a:t>dureri</a:t>
            </a:r>
            <a:r>
              <a:rPr lang="en-US" b="1" dirty="0"/>
              <a:t> </a:t>
            </a:r>
            <a:r>
              <a:rPr lang="en-US" b="1" dirty="0" err="1"/>
              <a:t>permanente</a:t>
            </a:r>
            <a:r>
              <a:rPr lang="en-US" b="1" dirty="0"/>
              <a:t> la </a:t>
            </a:r>
            <a:r>
              <a:rPr lang="en-US" b="1" dirty="0" err="1"/>
              <a:t>nivelul</a:t>
            </a:r>
            <a:r>
              <a:rPr lang="en-US" b="1" dirty="0"/>
              <a:t> </a:t>
            </a:r>
            <a:r>
              <a:rPr lang="en-US" b="1" dirty="0" err="1"/>
              <a:t>membrului</a:t>
            </a:r>
            <a:r>
              <a:rPr lang="en-US" b="1" dirty="0"/>
              <a:t> inferior </a:t>
            </a:r>
            <a:r>
              <a:rPr lang="en-US" b="1" dirty="0" err="1"/>
              <a:t>stang</a:t>
            </a:r>
            <a:r>
              <a:rPr lang="en-US" b="1" dirty="0"/>
              <a:t> cu </a:t>
            </a:r>
            <a:r>
              <a:rPr lang="en-US" b="1" dirty="0" err="1"/>
              <a:t>limitarea</a:t>
            </a:r>
            <a:r>
              <a:rPr lang="en-US" b="1" dirty="0"/>
              <a:t> </a:t>
            </a:r>
            <a:r>
              <a:rPr lang="en-US" b="1" dirty="0" err="1"/>
              <a:t>marcata</a:t>
            </a:r>
            <a:r>
              <a:rPr lang="en-US" b="1" dirty="0"/>
              <a:t> de </a:t>
            </a:r>
            <a:r>
              <a:rPr lang="en-US" b="1" dirty="0" err="1"/>
              <a:t>mobilitate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mers</a:t>
            </a:r>
            <a:r>
              <a:rPr lang="en-US" b="1" dirty="0"/>
              <a:t> </a:t>
            </a:r>
            <a:r>
              <a:rPr lang="en-US" b="1" dirty="0" err="1"/>
              <a:t>schiopatat</a:t>
            </a:r>
            <a:r>
              <a:rPr lang="en-US" b="1" dirty="0"/>
              <a:t> cu </a:t>
            </a:r>
            <a:r>
              <a:rPr lang="en-US" b="1" dirty="0" err="1"/>
              <a:t>sprijin</a:t>
            </a:r>
            <a:r>
              <a:rPr lang="en-US" b="1" dirty="0"/>
              <a:t> in </a:t>
            </a:r>
            <a:r>
              <a:rPr lang="en-US" b="1" dirty="0" err="1"/>
              <a:t>baston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4300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0"/>
            <a:ext cx="3814900" cy="1086678"/>
          </a:xfrm>
        </p:spPr>
        <p:txBody>
          <a:bodyPr>
            <a:normAutofit/>
          </a:bodyPr>
          <a:lstStyle/>
          <a:p>
            <a:r>
              <a:rPr lang="en-US" sz="2400" dirty="0" err="1"/>
              <a:t>Istoricul</a:t>
            </a:r>
            <a:r>
              <a:rPr lang="en-US" sz="2400" dirty="0"/>
              <a:t> </a:t>
            </a:r>
            <a:r>
              <a:rPr lang="en-US" sz="2400" dirty="0" err="1"/>
              <a:t>bolii</a:t>
            </a:r>
            <a:r>
              <a:rPr lang="en-US" sz="24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781878"/>
            <a:ext cx="9905999" cy="50093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data de 28.02.2020 se </a:t>
            </a:r>
            <a:r>
              <a:rPr lang="en-US" dirty="0" err="1"/>
              <a:t>interneaza</a:t>
            </a:r>
            <a:r>
              <a:rPr lang="en-US" dirty="0"/>
              <a:t> in </a:t>
            </a:r>
            <a:r>
              <a:rPr lang="en-US" dirty="0" err="1"/>
              <a:t>Clinica</a:t>
            </a:r>
            <a:r>
              <a:rPr lang="en-US" dirty="0"/>
              <a:t> de </a:t>
            </a:r>
            <a:r>
              <a:rPr lang="en-US" dirty="0" err="1"/>
              <a:t>Ortopedie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se </a:t>
            </a:r>
            <a:r>
              <a:rPr lang="en-US" dirty="0" err="1"/>
              <a:t>intervine</a:t>
            </a:r>
            <a:r>
              <a:rPr lang="en-US" dirty="0"/>
              <a:t> chirurgical </a:t>
            </a:r>
            <a:r>
              <a:rPr lang="en-US" dirty="0" err="1"/>
              <a:t>practicandu</a:t>
            </a:r>
            <a:r>
              <a:rPr lang="en-US" dirty="0"/>
              <a:t>-se </a:t>
            </a:r>
            <a:r>
              <a:rPr lang="en-US" dirty="0" err="1"/>
              <a:t>Artroplastie</a:t>
            </a:r>
            <a:r>
              <a:rPr lang="en-US" dirty="0"/>
              <a:t> </a:t>
            </a:r>
            <a:r>
              <a:rPr lang="en-US" dirty="0" err="1"/>
              <a:t>totala</a:t>
            </a:r>
            <a:r>
              <a:rPr lang="en-US" dirty="0"/>
              <a:t> </a:t>
            </a:r>
            <a:r>
              <a:rPr lang="en-US" dirty="0" err="1"/>
              <a:t>hibrida</a:t>
            </a:r>
            <a:r>
              <a:rPr lang="en-US" dirty="0"/>
              <a:t> sold </a:t>
            </a:r>
            <a:r>
              <a:rPr lang="en-US" dirty="0" err="1"/>
              <a:t>stang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Postoperator</a:t>
            </a:r>
            <a:r>
              <a:rPr lang="en-US" dirty="0"/>
              <a:t> </a:t>
            </a:r>
            <a:r>
              <a:rPr lang="en-US" dirty="0" err="1"/>
              <a:t>evolutia</a:t>
            </a:r>
            <a:r>
              <a:rPr lang="en-US" dirty="0"/>
              <a:t> </a:t>
            </a:r>
            <a:r>
              <a:rPr lang="en-US" dirty="0" err="1"/>
              <a:t>locala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generala</a:t>
            </a:r>
            <a:r>
              <a:rPr lang="en-US" dirty="0"/>
              <a:t>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favorabila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In data de 06.03.2020 se </a:t>
            </a:r>
            <a:r>
              <a:rPr lang="en-US" dirty="0" err="1"/>
              <a:t>transfera</a:t>
            </a:r>
            <a:r>
              <a:rPr lang="en-US" dirty="0"/>
              <a:t> din </a:t>
            </a:r>
            <a:r>
              <a:rPr lang="en-US" dirty="0" err="1"/>
              <a:t>Clinica</a:t>
            </a:r>
            <a:r>
              <a:rPr lang="en-US" dirty="0"/>
              <a:t> de </a:t>
            </a:r>
            <a:r>
              <a:rPr lang="en-US" dirty="0" err="1"/>
              <a:t>Ortopedie</a:t>
            </a:r>
            <a:r>
              <a:rPr lang="en-US" dirty="0"/>
              <a:t> in </a:t>
            </a:r>
            <a:r>
              <a:rPr lang="en-US" dirty="0" err="1"/>
              <a:t>Clinica</a:t>
            </a:r>
            <a:r>
              <a:rPr lang="en-US" dirty="0"/>
              <a:t> de </a:t>
            </a:r>
            <a:r>
              <a:rPr lang="en-US" dirty="0" err="1"/>
              <a:t>Recuperare</a:t>
            </a:r>
            <a:r>
              <a:rPr lang="en-US" dirty="0"/>
              <a:t> </a:t>
            </a:r>
            <a:r>
              <a:rPr lang="en-US" dirty="0" err="1"/>
              <a:t>Medicala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motivele</a:t>
            </a:r>
            <a:r>
              <a:rPr lang="en-US" dirty="0"/>
              <a:t> </a:t>
            </a:r>
            <a:r>
              <a:rPr lang="en-US" dirty="0" err="1"/>
              <a:t>internarii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        -</a:t>
            </a:r>
            <a:r>
              <a:rPr lang="en-US" dirty="0" err="1"/>
              <a:t>recuperarea</a:t>
            </a:r>
            <a:r>
              <a:rPr lang="en-US" dirty="0"/>
              <a:t>  </a:t>
            </a:r>
            <a:r>
              <a:rPr lang="en-US" dirty="0" err="1"/>
              <a:t>deficitului</a:t>
            </a:r>
            <a:r>
              <a:rPr lang="en-US" dirty="0"/>
              <a:t> </a:t>
            </a:r>
            <a:r>
              <a:rPr lang="en-US" dirty="0" err="1"/>
              <a:t>algo</a:t>
            </a:r>
            <a:r>
              <a:rPr lang="en-US" dirty="0"/>
              <a:t> functional la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soldului</a:t>
            </a:r>
            <a:r>
              <a:rPr lang="en-US" dirty="0"/>
              <a:t> </a:t>
            </a:r>
            <a:r>
              <a:rPr lang="en-US" dirty="0" err="1"/>
              <a:t>stang</a:t>
            </a:r>
            <a:r>
              <a:rPr lang="en-US" dirty="0"/>
              <a:t> </a:t>
            </a:r>
            <a:r>
              <a:rPr lang="en-US" dirty="0" err="1"/>
              <a:t>postartroplastie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        -</a:t>
            </a:r>
            <a:r>
              <a:rPr lang="en-US" dirty="0" err="1"/>
              <a:t>dureri</a:t>
            </a:r>
            <a:r>
              <a:rPr lang="en-US" dirty="0"/>
              <a:t> cu </a:t>
            </a:r>
            <a:r>
              <a:rPr lang="en-US" dirty="0" err="1"/>
              <a:t>caracter</a:t>
            </a:r>
            <a:r>
              <a:rPr lang="en-US" dirty="0"/>
              <a:t> </a:t>
            </a:r>
            <a:r>
              <a:rPr lang="en-US" dirty="0" err="1"/>
              <a:t>cvasipermanent</a:t>
            </a:r>
            <a:r>
              <a:rPr lang="en-US" dirty="0"/>
              <a:t> la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articulatie</a:t>
            </a:r>
            <a:r>
              <a:rPr lang="en-US" dirty="0"/>
              <a:t> </a:t>
            </a:r>
            <a:r>
              <a:rPr lang="en-US" dirty="0" err="1"/>
              <a:t>coxo</a:t>
            </a:r>
            <a:r>
              <a:rPr lang="en-US" dirty="0"/>
              <a:t> </a:t>
            </a:r>
            <a:r>
              <a:rPr lang="en-US" dirty="0" err="1"/>
              <a:t>femurale</a:t>
            </a:r>
            <a:r>
              <a:rPr lang="en-US" dirty="0"/>
              <a:t> </a:t>
            </a:r>
            <a:r>
              <a:rPr lang="en-US" dirty="0" err="1"/>
              <a:t>dreapta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57802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20139" cy="1046922"/>
          </a:xfrm>
        </p:spPr>
        <p:txBody>
          <a:bodyPr>
            <a:normAutofit/>
          </a:bodyPr>
          <a:lstStyle/>
          <a:p>
            <a:r>
              <a:rPr lang="en-US" sz="2800" dirty="0"/>
              <a:t>Diagnostic de </a:t>
            </a:r>
            <a:r>
              <a:rPr lang="en-US" sz="2800" dirty="0" err="1"/>
              <a:t>sindrom</a:t>
            </a:r>
            <a:r>
              <a:rPr lang="en-US" sz="28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158" y="1272209"/>
            <a:ext cx="10093254" cy="4518992"/>
          </a:xfrm>
        </p:spPr>
        <p:txBody>
          <a:bodyPr>
            <a:normAutofit/>
          </a:bodyPr>
          <a:lstStyle/>
          <a:p>
            <a:r>
              <a:rPr lang="en-US" sz="2800" dirty="0" err="1"/>
              <a:t>Sindrom</a:t>
            </a:r>
            <a:r>
              <a:rPr lang="en-US" sz="2800" dirty="0"/>
              <a:t> </a:t>
            </a:r>
            <a:r>
              <a:rPr lang="en-US" sz="2800" dirty="0" err="1"/>
              <a:t>algo</a:t>
            </a:r>
            <a:r>
              <a:rPr lang="en-US" sz="2800" dirty="0"/>
              <a:t>-functional sold </a:t>
            </a:r>
            <a:r>
              <a:rPr lang="en-US" sz="2800" dirty="0" err="1"/>
              <a:t>stang</a:t>
            </a:r>
            <a:r>
              <a:rPr lang="en-US" sz="2800" dirty="0"/>
              <a:t> </a:t>
            </a:r>
            <a:r>
              <a:rPr lang="en-US" sz="2800" dirty="0" err="1"/>
              <a:t>postartroplastie</a:t>
            </a:r>
            <a:r>
              <a:rPr lang="en-US" sz="2800" dirty="0"/>
              <a:t> cu </a:t>
            </a:r>
            <a:r>
              <a:rPr lang="en-US" sz="2800" dirty="0" err="1"/>
              <a:t>proteza</a:t>
            </a:r>
            <a:r>
              <a:rPr lang="en-US" sz="2800" dirty="0"/>
              <a:t> </a:t>
            </a:r>
            <a:r>
              <a:rPr lang="en-US" sz="2800" dirty="0" err="1"/>
              <a:t>totala</a:t>
            </a:r>
            <a:r>
              <a:rPr lang="en-US" sz="2800" dirty="0"/>
              <a:t>  </a:t>
            </a:r>
            <a:r>
              <a:rPr lang="en-US" sz="2800" dirty="0" err="1"/>
              <a:t>hibrida</a:t>
            </a:r>
            <a:r>
              <a:rPr lang="en-US" sz="2800" dirty="0"/>
              <a:t> </a:t>
            </a:r>
            <a:r>
              <a:rPr lang="en-US" sz="2800" dirty="0" err="1"/>
              <a:t>inversata</a:t>
            </a:r>
            <a:r>
              <a:rPr lang="en-US" sz="2800" dirty="0"/>
              <a:t> .</a:t>
            </a:r>
          </a:p>
          <a:p>
            <a:endParaRPr lang="en-US" sz="2800" dirty="0"/>
          </a:p>
          <a:p>
            <a:r>
              <a:rPr lang="en-US" sz="2800" dirty="0" err="1"/>
              <a:t>Sindrom</a:t>
            </a:r>
            <a:r>
              <a:rPr lang="en-US" sz="2800" dirty="0"/>
              <a:t> </a:t>
            </a:r>
            <a:r>
              <a:rPr lang="en-US" sz="2800" dirty="0" err="1"/>
              <a:t>algic</a:t>
            </a:r>
            <a:r>
              <a:rPr lang="en-US" sz="2800" dirty="0"/>
              <a:t> </a:t>
            </a:r>
            <a:r>
              <a:rPr lang="en-US" sz="2800" dirty="0" err="1"/>
              <a:t>coxo-femural</a:t>
            </a:r>
            <a:r>
              <a:rPr lang="en-US" sz="2800" dirty="0"/>
              <a:t> </a:t>
            </a:r>
            <a:r>
              <a:rPr lang="en-US" sz="2800" dirty="0" err="1"/>
              <a:t>dreapta</a:t>
            </a:r>
            <a:r>
              <a:rPr lang="en-US" sz="2800" dirty="0"/>
              <a:t> predominant </a:t>
            </a:r>
            <a:r>
              <a:rPr lang="en-US" sz="2800" dirty="0" err="1"/>
              <a:t>mecanic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545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36" y="0"/>
            <a:ext cx="5791199" cy="993913"/>
          </a:xfrm>
        </p:spPr>
        <p:txBody>
          <a:bodyPr>
            <a:normAutofit/>
          </a:bodyPr>
          <a:lstStyle/>
          <a:p>
            <a:r>
              <a:rPr lang="en-US" sz="2800" dirty="0" err="1"/>
              <a:t>Examen</a:t>
            </a:r>
            <a:r>
              <a:rPr lang="en-US" sz="2800" dirty="0"/>
              <a:t> </a:t>
            </a:r>
            <a:r>
              <a:rPr lang="en-US" sz="2800" dirty="0" err="1"/>
              <a:t>obiectiv</a:t>
            </a:r>
            <a:r>
              <a:rPr lang="en-US" sz="2800" dirty="0"/>
              <a:t> 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342" y="1172817"/>
            <a:ext cx="9905999" cy="5685183"/>
          </a:xfrm>
        </p:spPr>
        <p:txBody>
          <a:bodyPr/>
          <a:lstStyle/>
          <a:p>
            <a:r>
              <a:rPr lang="en-US" dirty="0"/>
              <a:t>I=156 </a:t>
            </a:r>
            <a:r>
              <a:rPr lang="en-US" dirty="0" err="1"/>
              <a:t>cm,G</a:t>
            </a:r>
            <a:r>
              <a:rPr lang="en-US" dirty="0"/>
              <a:t>=80 </a:t>
            </a:r>
            <a:r>
              <a:rPr lang="en-US" dirty="0" err="1"/>
              <a:t>kg,IMC</a:t>
            </a:r>
            <a:r>
              <a:rPr lang="en-US" dirty="0"/>
              <a:t>=32,87(</a:t>
            </a:r>
            <a:r>
              <a:rPr lang="en-US" dirty="0" err="1"/>
              <a:t>obezitate</a:t>
            </a:r>
            <a:r>
              <a:rPr lang="en-US" dirty="0"/>
              <a:t> grad 1)</a:t>
            </a:r>
          </a:p>
          <a:p>
            <a:r>
              <a:rPr lang="en-US" dirty="0"/>
              <a:t>Stare </a:t>
            </a:r>
            <a:r>
              <a:rPr lang="en-US" dirty="0" err="1"/>
              <a:t>generala</a:t>
            </a:r>
            <a:r>
              <a:rPr lang="en-US" dirty="0"/>
              <a:t> </a:t>
            </a:r>
            <a:r>
              <a:rPr lang="en-US" dirty="0" err="1"/>
              <a:t>buna,cicatrice</a:t>
            </a:r>
            <a:r>
              <a:rPr lang="en-US" dirty="0"/>
              <a:t> </a:t>
            </a:r>
            <a:r>
              <a:rPr lang="en-US" dirty="0" err="1"/>
              <a:t>postartroplastie</a:t>
            </a:r>
            <a:r>
              <a:rPr lang="en-US" dirty="0"/>
              <a:t> sold </a:t>
            </a:r>
            <a:r>
              <a:rPr lang="en-US" dirty="0" err="1"/>
              <a:t>stang</a:t>
            </a:r>
            <a:r>
              <a:rPr lang="en-US" dirty="0"/>
              <a:t> de </a:t>
            </a:r>
            <a:r>
              <a:rPr lang="en-US" dirty="0" err="1"/>
              <a:t>aproximativ</a:t>
            </a:r>
            <a:r>
              <a:rPr lang="en-US" dirty="0"/>
              <a:t> 10 cm </a:t>
            </a:r>
            <a:r>
              <a:rPr lang="en-US" dirty="0" err="1"/>
              <a:t>pe</a:t>
            </a:r>
            <a:r>
              <a:rPr lang="en-US" dirty="0"/>
              <a:t> fata </a:t>
            </a:r>
            <a:r>
              <a:rPr lang="en-US" dirty="0" err="1"/>
              <a:t>laterala</a:t>
            </a:r>
            <a:r>
              <a:rPr lang="en-US" dirty="0"/>
              <a:t> a </a:t>
            </a:r>
            <a:r>
              <a:rPr lang="en-US" dirty="0" err="1"/>
              <a:t>coapsei,tesut</a:t>
            </a:r>
            <a:r>
              <a:rPr lang="en-US" dirty="0"/>
              <a:t> </a:t>
            </a:r>
            <a:r>
              <a:rPr lang="en-US" dirty="0" err="1"/>
              <a:t>adipos</a:t>
            </a:r>
            <a:r>
              <a:rPr lang="en-US" dirty="0"/>
              <a:t> in </a:t>
            </a:r>
            <a:r>
              <a:rPr lang="en-US" dirty="0" err="1"/>
              <a:t>exces</a:t>
            </a:r>
            <a:r>
              <a:rPr lang="en-US" dirty="0"/>
              <a:t> </a:t>
            </a:r>
            <a:r>
              <a:rPr lang="en-US" dirty="0" err="1"/>
              <a:t>prezent</a:t>
            </a:r>
            <a:r>
              <a:rPr lang="en-US" dirty="0"/>
              <a:t> in special la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abdomenului,amplitudinea</a:t>
            </a:r>
            <a:r>
              <a:rPr lang="en-US" dirty="0"/>
              <a:t> </a:t>
            </a:r>
            <a:r>
              <a:rPr lang="en-US" dirty="0" err="1"/>
              <a:t>miscarilor</a:t>
            </a:r>
            <a:r>
              <a:rPr lang="en-US" dirty="0"/>
              <a:t> </a:t>
            </a:r>
            <a:r>
              <a:rPr lang="en-US" dirty="0" err="1"/>
              <a:t>respiratorii</a:t>
            </a:r>
            <a:r>
              <a:rPr lang="en-US" dirty="0"/>
              <a:t> </a:t>
            </a:r>
            <a:r>
              <a:rPr lang="en-US" dirty="0" err="1"/>
              <a:t>usor</a:t>
            </a:r>
            <a:r>
              <a:rPr lang="en-US" dirty="0"/>
              <a:t> </a:t>
            </a:r>
            <a:r>
              <a:rPr lang="en-US" dirty="0" err="1"/>
              <a:t>diminuata</a:t>
            </a:r>
            <a:r>
              <a:rPr lang="en-US" dirty="0"/>
              <a:t> </a:t>
            </a:r>
            <a:r>
              <a:rPr lang="en-US" dirty="0" err="1"/>
              <a:t>bilateral,murmur</a:t>
            </a:r>
            <a:r>
              <a:rPr lang="en-US" dirty="0"/>
              <a:t> </a:t>
            </a:r>
            <a:r>
              <a:rPr lang="en-US" dirty="0" err="1"/>
              <a:t>vezicular</a:t>
            </a:r>
            <a:r>
              <a:rPr lang="en-US" dirty="0"/>
              <a:t> </a:t>
            </a:r>
            <a:r>
              <a:rPr lang="en-US" dirty="0" err="1"/>
              <a:t>usor</a:t>
            </a:r>
            <a:r>
              <a:rPr lang="en-US" dirty="0"/>
              <a:t> </a:t>
            </a:r>
            <a:r>
              <a:rPr lang="en-US" dirty="0" err="1"/>
              <a:t>inasprit</a:t>
            </a:r>
            <a:r>
              <a:rPr lang="en-US" dirty="0"/>
              <a:t> bilateral</a:t>
            </a:r>
          </a:p>
          <a:p>
            <a:r>
              <a:rPr lang="en-US" dirty="0" err="1"/>
              <a:t>Pacienta</a:t>
            </a:r>
            <a:r>
              <a:rPr lang="en-US" dirty="0"/>
              <a:t> </a:t>
            </a:r>
            <a:r>
              <a:rPr lang="en-US" dirty="0" err="1"/>
              <a:t>echilibrata</a:t>
            </a:r>
            <a:r>
              <a:rPr lang="en-US" dirty="0"/>
              <a:t> cardio-vascular ,</a:t>
            </a:r>
            <a:r>
              <a:rPr lang="en-US" dirty="0" err="1"/>
              <a:t>zgomote</a:t>
            </a:r>
            <a:r>
              <a:rPr lang="en-US" dirty="0"/>
              <a:t> </a:t>
            </a:r>
            <a:r>
              <a:rPr lang="en-US" dirty="0" err="1"/>
              <a:t>cardiace</a:t>
            </a:r>
            <a:r>
              <a:rPr lang="en-US" dirty="0"/>
              <a:t> </a:t>
            </a:r>
            <a:r>
              <a:rPr lang="en-US" dirty="0" err="1"/>
              <a:t>ritmice</a:t>
            </a:r>
            <a:r>
              <a:rPr lang="en-US" dirty="0"/>
              <a:t> ,TA-130/80 mm Hg,AV-76 b/min.</a:t>
            </a:r>
          </a:p>
        </p:txBody>
      </p:sp>
    </p:spTree>
    <p:extLst>
      <p:ext uri="{BB962C8B-B14F-4D97-AF65-F5344CB8AC3E}">
        <p14:creationId xmlns:p14="http://schemas.microsoft.com/office/powerpoint/2010/main" val="3228373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06018"/>
            <a:ext cx="9905998" cy="702366"/>
          </a:xfrm>
        </p:spPr>
        <p:txBody>
          <a:bodyPr>
            <a:normAutofit/>
          </a:bodyPr>
          <a:lstStyle/>
          <a:p>
            <a:r>
              <a:rPr lang="en-US" sz="2800" dirty="0" err="1"/>
              <a:t>Examen</a:t>
            </a:r>
            <a:r>
              <a:rPr lang="en-US" sz="2800" dirty="0"/>
              <a:t> clinic de </a:t>
            </a:r>
            <a:r>
              <a:rPr lang="en-US" sz="2800" dirty="0" err="1"/>
              <a:t>specialitate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352" y="808384"/>
            <a:ext cx="9905999" cy="5738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Ortostatism</a:t>
            </a:r>
            <a:r>
              <a:rPr lang="en-US" dirty="0"/>
              <a:t> </a:t>
            </a:r>
            <a:r>
              <a:rPr lang="en-US" dirty="0" err="1"/>
              <a:t>posibil</a:t>
            </a:r>
            <a:r>
              <a:rPr lang="en-US" dirty="0"/>
              <a:t> ,</a:t>
            </a:r>
            <a:r>
              <a:rPr lang="en-US" dirty="0" err="1"/>
              <a:t>mers</a:t>
            </a:r>
            <a:r>
              <a:rPr lang="en-US" dirty="0"/>
              <a:t> </a:t>
            </a:r>
            <a:r>
              <a:rPr lang="en-US" dirty="0" err="1"/>
              <a:t>posibil</a:t>
            </a:r>
            <a:r>
              <a:rPr lang="en-US" dirty="0"/>
              <a:t> cu </a:t>
            </a:r>
            <a:r>
              <a:rPr lang="en-US" dirty="0" err="1"/>
              <a:t>sprijin</a:t>
            </a:r>
            <a:r>
              <a:rPr lang="en-US" dirty="0"/>
              <a:t> in </a:t>
            </a:r>
            <a:r>
              <a:rPr lang="en-US" dirty="0" err="1"/>
              <a:t>cadru,schiopatat</a:t>
            </a:r>
            <a:r>
              <a:rPr lang="en-US" dirty="0"/>
              <a:t> cu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de </a:t>
            </a:r>
            <a:r>
              <a:rPr lang="en-US" dirty="0" err="1"/>
              <a:t>sustinere</a:t>
            </a:r>
            <a:r>
              <a:rPr lang="en-US" dirty="0"/>
              <a:t> cu </a:t>
            </a:r>
            <a:r>
              <a:rPr lang="en-US" dirty="0" err="1"/>
              <a:t>pasi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egali,semnul</a:t>
            </a:r>
            <a:r>
              <a:rPr lang="en-US" dirty="0"/>
              <a:t> Duchene </a:t>
            </a:r>
            <a:r>
              <a:rPr lang="en-US" dirty="0" err="1"/>
              <a:t>Trendeleburg</a:t>
            </a:r>
            <a:r>
              <a:rPr lang="en-US" dirty="0"/>
              <a:t> </a:t>
            </a:r>
            <a:r>
              <a:rPr lang="en-US" dirty="0" err="1"/>
              <a:t>prezent.Transferurile</a:t>
            </a:r>
            <a:r>
              <a:rPr lang="en-US" dirty="0"/>
              <a:t> </a:t>
            </a:r>
            <a:r>
              <a:rPr lang="en-US" dirty="0" err="1"/>
              <a:t>posibile</a:t>
            </a:r>
            <a:r>
              <a:rPr lang="en-US" dirty="0"/>
              <a:t> (pat-</a:t>
            </a:r>
            <a:r>
              <a:rPr lang="en-US" dirty="0" err="1"/>
              <a:t>scaun,pat</a:t>
            </a:r>
            <a:r>
              <a:rPr lang="en-US" dirty="0"/>
              <a:t>-</a:t>
            </a:r>
            <a:r>
              <a:rPr lang="en-US" dirty="0" err="1"/>
              <a:t>ortostatism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Articulatia</a:t>
            </a:r>
            <a:r>
              <a:rPr lang="en-US" dirty="0"/>
              <a:t> </a:t>
            </a:r>
            <a:r>
              <a:rPr lang="en-US" dirty="0" err="1"/>
              <a:t>coxo-femurala</a:t>
            </a:r>
            <a:r>
              <a:rPr lang="en-US" dirty="0"/>
              <a:t> </a:t>
            </a:r>
            <a:r>
              <a:rPr lang="en-US" dirty="0" err="1"/>
              <a:t>stanga</a:t>
            </a:r>
            <a:r>
              <a:rPr lang="en-US" dirty="0"/>
              <a:t>(sold </a:t>
            </a:r>
            <a:r>
              <a:rPr lang="en-US" dirty="0" err="1"/>
              <a:t>operat</a:t>
            </a:r>
            <a:r>
              <a:rPr lang="en-US" dirty="0"/>
              <a:t>)-</a:t>
            </a:r>
            <a:r>
              <a:rPr lang="en-US" dirty="0" err="1"/>
              <a:t>cicatrice</a:t>
            </a:r>
            <a:r>
              <a:rPr lang="en-US" dirty="0"/>
              <a:t> </a:t>
            </a:r>
            <a:r>
              <a:rPr lang="en-US" dirty="0" err="1"/>
              <a:t>postartroplastie</a:t>
            </a:r>
            <a:r>
              <a:rPr lang="en-US" dirty="0"/>
              <a:t> de </a:t>
            </a:r>
            <a:r>
              <a:rPr lang="en-US" dirty="0" err="1"/>
              <a:t>aproximativ</a:t>
            </a:r>
            <a:r>
              <a:rPr lang="en-US" dirty="0"/>
              <a:t> 10 cm </a:t>
            </a:r>
            <a:r>
              <a:rPr lang="en-US" dirty="0" err="1"/>
              <a:t>pe</a:t>
            </a:r>
            <a:r>
              <a:rPr lang="en-US" dirty="0"/>
              <a:t> fata </a:t>
            </a:r>
            <a:r>
              <a:rPr lang="en-US" dirty="0" err="1"/>
              <a:t>laterala</a:t>
            </a:r>
            <a:r>
              <a:rPr lang="en-US" dirty="0"/>
              <a:t> a </a:t>
            </a:r>
            <a:r>
              <a:rPr lang="en-US" dirty="0" err="1"/>
              <a:t>coapsei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    Testing </a:t>
            </a:r>
            <a:r>
              <a:rPr lang="en-US" dirty="0" err="1"/>
              <a:t>articular:Miscari</a:t>
            </a:r>
            <a:r>
              <a:rPr lang="en-US" dirty="0"/>
              <a:t> </a:t>
            </a:r>
            <a:r>
              <a:rPr lang="en-US" dirty="0" err="1"/>
              <a:t>pasive</a:t>
            </a:r>
            <a:r>
              <a:rPr lang="en-US" dirty="0"/>
              <a:t> </a:t>
            </a:r>
            <a:r>
              <a:rPr lang="en-US" dirty="0" err="1"/>
              <a:t>limitate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dureroase</a:t>
            </a:r>
            <a:r>
              <a:rPr lang="en-US" dirty="0"/>
              <a:t> ,</a:t>
            </a:r>
            <a:r>
              <a:rPr lang="en-US" dirty="0" err="1"/>
              <a:t>flexie</a:t>
            </a:r>
            <a:r>
              <a:rPr lang="en-US" dirty="0"/>
              <a:t> </a:t>
            </a:r>
            <a:r>
              <a:rPr lang="en-US" dirty="0" err="1"/>
              <a:t>pasiva</a:t>
            </a:r>
            <a:r>
              <a:rPr lang="en-US" dirty="0"/>
              <a:t> cu </a:t>
            </a:r>
            <a:r>
              <a:rPr lang="en-US" dirty="0" err="1"/>
              <a:t>genunchi</a:t>
            </a:r>
            <a:r>
              <a:rPr lang="en-US" dirty="0"/>
              <a:t> </a:t>
            </a:r>
            <a:r>
              <a:rPr lang="en-US" dirty="0" err="1"/>
              <a:t>extins</a:t>
            </a:r>
            <a:r>
              <a:rPr lang="en-US" dirty="0"/>
              <a:t> 30 </a:t>
            </a:r>
            <a:r>
              <a:rPr lang="en-US" dirty="0" err="1"/>
              <a:t>grd,flexie</a:t>
            </a:r>
            <a:r>
              <a:rPr lang="en-US" dirty="0"/>
              <a:t> </a:t>
            </a:r>
            <a:r>
              <a:rPr lang="en-US" dirty="0" err="1"/>
              <a:t>pasiva</a:t>
            </a:r>
            <a:r>
              <a:rPr lang="en-US" dirty="0"/>
              <a:t> cu </a:t>
            </a:r>
            <a:r>
              <a:rPr lang="en-US" dirty="0" err="1"/>
              <a:t>genunchi</a:t>
            </a:r>
            <a:r>
              <a:rPr lang="en-US" dirty="0"/>
              <a:t> </a:t>
            </a:r>
            <a:r>
              <a:rPr lang="en-US" dirty="0" err="1"/>
              <a:t>flectat</a:t>
            </a:r>
            <a:r>
              <a:rPr lang="en-US" dirty="0"/>
              <a:t> 50 </a:t>
            </a:r>
            <a:r>
              <a:rPr lang="en-US" dirty="0" err="1"/>
              <a:t>grd,abductia</a:t>
            </a:r>
            <a:r>
              <a:rPr lang="en-US" dirty="0"/>
              <a:t> </a:t>
            </a:r>
            <a:r>
              <a:rPr lang="en-US" dirty="0" err="1"/>
              <a:t>pasiva</a:t>
            </a:r>
            <a:r>
              <a:rPr lang="en-US" dirty="0"/>
              <a:t> 25 </a:t>
            </a:r>
            <a:r>
              <a:rPr lang="en-US" dirty="0" err="1"/>
              <a:t>grd.Miscari</a:t>
            </a:r>
            <a:r>
              <a:rPr lang="en-US" dirty="0"/>
              <a:t> active :</a:t>
            </a:r>
            <a:r>
              <a:rPr lang="en-US" dirty="0" err="1"/>
              <a:t>flexia</a:t>
            </a:r>
            <a:r>
              <a:rPr lang="en-US" dirty="0"/>
              <a:t> 15 </a:t>
            </a:r>
            <a:r>
              <a:rPr lang="en-US" dirty="0" err="1"/>
              <a:t>grd,abductia</a:t>
            </a:r>
            <a:r>
              <a:rPr lang="en-US" dirty="0"/>
              <a:t> 10 </a:t>
            </a:r>
            <a:r>
              <a:rPr lang="en-US" dirty="0" err="1"/>
              <a:t>grd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    Testing muscular  : </a:t>
            </a:r>
            <a:r>
              <a:rPr lang="en-US" dirty="0" err="1"/>
              <a:t>Flexori</a:t>
            </a:r>
            <a:r>
              <a:rPr lang="en-US" dirty="0"/>
              <a:t> </a:t>
            </a:r>
            <a:r>
              <a:rPr lang="en-US" dirty="0" err="1"/>
              <a:t>soldului</a:t>
            </a:r>
            <a:r>
              <a:rPr lang="en-US" dirty="0"/>
              <a:t>(</a:t>
            </a:r>
            <a:r>
              <a:rPr lang="en-US" dirty="0" err="1"/>
              <a:t>marele</a:t>
            </a:r>
            <a:r>
              <a:rPr lang="en-US" dirty="0"/>
              <a:t> </a:t>
            </a:r>
            <a:r>
              <a:rPr lang="en-US" dirty="0" err="1"/>
              <a:t>psoas,iliac</a:t>
            </a:r>
            <a:r>
              <a:rPr lang="en-US" dirty="0"/>
              <a:t>)FM2</a:t>
            </a:r>
          </a:p>
          <a:p>
            <a:pPr marL="0" indent="0">
              <a:buNone/>
            </a:pPr>
            <a:r>
              <a:rPr lang="en-US" dirty="0"/>
              <a:t>                                </a:t>
            </a:r>
            <a:r>
              <a:rPr lang="en-US" dirty="0" err="1"/>
              <a:t>Abductorii</a:t>
            </a:r>
            <a:r>
              <a:rPr lang="en-US" dirty="0"/>
              <a:t> </a:t>
            </a:r>
            <a:r>
              <a:rPr lang="en-US" dirty="0" err="1"/>
              <a:t>soldului</a:t>
            </a:r>
            <a:r>
              <a:rPr lang="en-US" dirty="0"/>
              <a:t>(</a:t>
            </a:r>
            <a:r>
              <a:rPr lang="en-US" dirty="0" err="1"/>
              <a:t>fesier</a:t>
            </a:r>
            <a:r>
              <a:rPr lang="en-US" dirty="0"/>
              <a:t> </a:t>
            </a:r>
            <a:r>
              <a:rPr lang="en-US" dirty="0" err="1"/>
              <a:t>mijlociu,fesier</a:t>
            </a:r>
            <a:r>
              <a:rPr lang="en-US" dirty="0"/>
              <a:t> mic ,tensor fascia </a:t>
            </a:r>
            <a:r>
              <a:rPr lang="en-US" dirty="0" err="1"/>
              <a:t>lata</a:t>
            </a:r>
            <a:r>
              <a:rPr lang="en-US" dirty="0"/>
              <a:t>)FM2</a:t>
            </a:r>
          </a:p>
        </p:txBody>
      </p:sp>
    </p:spTree>
    <p:extLst>
      <p:ext uri="{BB962C8B-B14F-4D97-AF65-F5344CB8AC3E}">
        <p14:creationId xmlns:p14="http://schemas.microsoft.com/office/powerpoint/2010/main" val="3599980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6864626" cy="569843"/>
          </a:xfrm>
        </p:spPr>
        <p:txBody>
          <a:bodyPr>
            <a:normAutofit/>
          </a:bodyPr>
          <a:lstStyle/>
          <a:p>
            <a:r>
              <a:rPr lang="en-US" sz="2800" dirty="0"/>
              <a:t>EXAMEN CLINIC DE SPECIALITATE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099" y="569843"/>
            <a:ext cx="9905999" cy="610925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   </a:t>
            </a:r>
            <a:r>
              <a:rPr lang="en-US" dirty="0" err="1"/>
              <a:t>Articulatia</a:t>
            </a:r>
            <a:r>
              <a:rPr lang="en-US" dirty="0"/>
              <a:t> </a:t>
            </a:r>
            <a:r>
              <a:rPr lang="en-US" dirty="0" err="1"/>
              <a:t>coxo</a:t>
            </a:r>
            <a:r>
              <a:rPr lang="en-US" dirty="0"/>
              <a:t> </a:t>
            </a:r>
            <a:r>
              <a:rPr lang="en-US" dirty="0" err="1"/>
              <a:t>femura</a:t>
            </a:r>
            <a:r>
              <a:rPr lang="en-US" dirty="0"/>
              <a:t> </a:t>
            </a:r>
            <a:r>
              <a:rPr lang="en-US" dirty="0" err="1"/>
              <a:t>dreapta:durere</a:t>
            </a:r>
            <a:r>
              <a:rPr lang="en-US" dirty="0"/>
              <a:t> cu </a:t>
            </a:r>
            <a:r>
              <a:rPr lang="en-US" dirty="0" err="1"/>
              <a:t>caracter</a:t>
            </a:r>
            <a:r>
              <a:rPr lang="en-US" dirty="0"/>
              <a:t> </a:t>
            </a:r>
            <a:r>
              <a:rPr lang="en-US" dirty="0" err="1"/>
              <a:t>mecanic</a:t>
            </a:r>
            <a:r>
              <a:rPr lang="en-US" dirty="0"/>
              <a:t> cu </a:t>
            </a:r>
            <a:r>
              <a:rPr lang="en-US" dirty="0" err="1"/>
              <a:t>iradiere</a:t>
            </a:r>
            <a:r>
              <a:rPr lang="en-US" dirty="0"/>
              <a:t> </a:t>
            </a:r>
            <a:r>
              <a:rPr lang="en-US" dirty="0" err="1"/>
              <a:t>inghinala</a:t>
            </a:r>
            <a:r>
              <a:rPr lang="en-US" dirty="0"/>
              <a:t> la </a:t>
            </a:r>
            <a:r>
              <a:rPr lang="en-US" dirty="0" err="1"/>
              <a:t>mobilizarea</a:t>
            </a:r>
            <a:r>
              <a:rPr lang="en-US" dirty="0"/>
              <a:t> </a:t>
            </a:r>
            <a:r>
              <a:rPr lang="en-US" dirty="0" err="1"/>
              <a:t>articulatiei</a:t>
            </a:r>
            <a:r>
              <a:rPr lang="en-US" dirty="0"/>
              <a:t>.</a:t>
            </a:r>
          </a:p>
          <a:p>
            <a:r>
              <a:rPr lang="en-US" dirty="0"/>
              <a:t>Testing </a:t>
            </a:r>
            <a:r>
              <a:rPr lang="en-US" dirty="0" err="1"/>
              <a:t>articular:flexie</a:t>
            </a:r>
            <a:r>
              <a:rPr lang="en-US" dirty="0"/>
              <a:t> active cu </a:t>
            </a:r>
            <a:r>
              <a:rPr lang="en-US" dirty="0" err="1"/>
              <a:t>genunchi</a:t>
            </a:r>
            <a:r>
              <a:rPr lang="en-US" dirty="0"/>
              <a:t> </a:t>
            </a:r>
            <a:r>
              <a:rPr lang="en-US" dirty="0" err="1"/>
              <a:t>extins</a:t>
            </a:r>
            <a:r>
              <a:rPr lang="en-US" dirty="0"/>
              <a:t> 50 </a:t>
            </a:r>
            <a:r>
              <a:rPr lang="en-US" dirty="0" err="1"/>
              <a:t>grd,flexie</a:t>
            </a:r>
            <a:r>
              <a:rPr lang="en-US" dirty="0"/>
              <a:t> active cu </a:t>
            </a:r>
            <a:r>
              <a:rPr lang="en-US" dirty="0" err="1"/>
              <a:t>genunchi</a:t>
            </a:r>
            <a:r>
              <a:rPr lang="en-US" dirty="0"/>
              <a:t> </a:t>
            </a:r>
            <a:r>
              <a:rPr lang="en-US" dirty="0" err="1"/>
              <a:t>flectat</a:t>
            </a:r>
            <a:r>
              <a:rPr lang="en-US" dirty="0"/>
              <a:t> 70 </a:t>
            </a:r>
            <a:r>
              <a:rPr lang="en-US" dirty="0" err="1"/>
              <a:t>grd,flexie</a:t>
            </a:r>
            <a:r>
              <a:rPr lang="en-US" dirty="0"/>
              <a:t> </a:t>
            </a:r>
            <a:r>
              <a:rPr lang="en-US" dirty="0" err="1"/>
              <a:t>pasiva</a:t>
            </a:r>
            <a:r>
              <a:rPr lang="en-US" dirty="0"/>
              <a:t> 90 </a:t>
            </a:r>
            <a:r>
              <a:rPr lang="en-US" dirty="0" err="1"/>
              <a:t>grd,extensia</a:t>
            </a:r>
            <a:r>
              <a:rPr lang="en-US" dirty="0"/>
              <a:t> active cu </a:t>
            </a:r>
            <a:r>
              <a:rPr lang="en-US" dirty="0" err="1"/>
              <a:t>genunchi</a:t>
            </a:r>
            <a:r>
              <a:rPr lang="en-US" dirty="0"/>
              <a:t> </a:t>
            </a:r>
            <a:r>
              <a:rPr lang="en-US" dirty="0" err="1"/>
              <a:t>extins</a:t>
            </a:r>
            <a:r>
              <a:rPr lang="en-US" dirty="0"/>
              <a:t> 10 </a:t>
            </a:r>
            <a:r>
              <a:rPr lang="en-US" dirty="0" err="1"/>
              <a:t>grd,extensia</a:t>
            </a:r>
            <a:r>
              <a:rPr lang="en-US" dirty="0"/>
              <a:t> active cu </a:t>
            </a:r>
            <a:r>
              <a:rPr lang="en-US" dirty="0" err="1"/>
              <a:t>genunchi</a:t>
            </a:r>
            <a:r>
              <a:rPr lang="en-US" dirty="0"/>
              <a:t> </a:t>
            </a:r>
            <a:r>
              <a:rPr lang="en-US" dirty="0" err="1"/>
              <a:t>flectat</a:t>
            </a:r>
            <a:r>
              <a:rPr lang="en-US" dirty="0"/>
              <a:t> 5 </a:t>
            </a:r>
            <a:r>
              <a:rPr lang="en-US" dirty="0" err="1"/>
              <a:t>grd,abductia</a:t>
            </a:r>
            <a:r>
              <a:rPr lang="en-US" dirty="0"/>
              <a:t> active 25 </a:t>
            </a:r>
            <a:r>
              <a:rPr lang="en-US" dirty="0" err="1"/>
              <a:t>grd,abductia</a:t>
            </a:r>
            <a:r>
              <a:rPr lang="en-US" dirty="0"/>
              <a:t> </a:t>
            </a:r>
            <a:r>
              <a:rPr lang="en-US" dirty="0" err="1"/>
              <a:t>pasiva</a:t>
            </a:r>
            <a:r>
              <a:rPr lang="en-US" dirty="0"/>
              <a:t> 50 </a:t>
            </a:r>
            <a:r>
              <a:rPr lang="en-US" dirty="0" err="1"/>
              <a:t>grd,adductia</a:t>
            </a:r>
            <a:r>
              <a:rPr lang="en-US" dirty="0"/>
              <a:t> 20 </a:t>
            </a:r>
            <a:r>
              <a:rPr lang="en-US" dirty="0" err="1"/>
              <a:t>grd</a:t>
            </a:r>
            <a:r>
              <a:rPr lang="en-US" dirty="0"/>
              <a:t> ,RI active 20 </a:t>
            </a:r>
            <a:r>
              <a:rPr lang="en-US" dirty="0" err="1"/>
              <a:t>grd,RI</a:t>
            </a:r>
            <a:r>
              <a:rPr lang="en-US" dirty="0"/>
              <a:t> </a:t>
            </a:r>
            <a:r>
              <a:rPr lang="en-US" dirty="0" err="1"/>
              <a:t>pasiva</a:t>
            </a:r>
            <a:r>
              <a:rPr lang="en-US" dirty="0"/>
              <a:t> 30 </a:t>
            </a:r>
            <a:r>
              <a:rPr lang="en-US" dirty="0" err="1"/>
              <a:t>grd,RE</a:t>
            </a:r>
            <a:r>
              <a:rPr lang="en-US" dirty="0"/>
              <a:t> active 20 </a:t>
            </a:r>
            <a:r>
              <a:rPr lang="en-US" dirty="0" err="1"/>
              <a:t>grd,RE</a:t>
            </a:r>
            <a:r>
              <a:rPr lang="en-US" dirty="0"/>
              <a:t> </a:t>
            </a:r>
            <a:r>
              <a:rPr lang="en-US" dirty="0" err="1"/>
              <a:t>pasiva</a:t>
            </a:r>
            <a:r>
              <a:rPr lang="en-US" dirty="0"/>
              <a:t> 30 </a:t>
            </a:r>
            <a:r>
              <a:rPr lang="en-US" dirty="0" err="1"/>
              <a:t>grd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 Testing </a:t>
            </a:r>
            <a:r>
              <a:rPr lang="en-US" dirty="0" err="1"/>
              <a:t>muscular:flexori</a:t>
            </a:r>
            <a:r>
              <a:rPr lang="en-US" dirty="0"/>
              <a:t>(</a:t>
            </a:r>
            <a:r>
              <a:rPr lang="en-US" dirty="0" err="1"/>
              <a:t>marele</a:t>
            </a:r>
            <a:r>
              <a:rPr lang="en-US" dirty="0"/>
              <a:t> psoas ,iliac)FM 3</a:t>
            </a:r>
          </a:p>
          <a:p>
            <a:pPr marL="0" indent="0">
              <a:buNone/>
            </a:pPr>
            <a:r>
              <a:rPr lang="en-US" dirty="0"/>
              <a:t>                             </a:t>
            </a:r>
            <a:r>
              <a:rPr lang="en-US" dirty="0" err="1"/>
              <a:t>extensie</a:t>
            </a:r>
            <a:r>
              <a:rPr lang="en-US" dirty="0"/>
              <a:t>(</a:t>
            </a:r>
            <a:r>
              <a:rPr lang="en-US" dirty="0" err="1"/>
              <a:t>fesier</a:t>
            </a:r>
            <a:r>
              <a:rPr lang="en-US" dirty="0"/>
              <a:t> mare) FM3</a:t>
            </a:r>
          </a:p>
          <a:p>
            <a:pPr marL="0" indent="0">
              <a:buNone/>
            </a:pPr>
            <a:r>
              <a:rPr lang="en-US" dirty="0"/>
              <a:t>                             </a:t>
            </a:r>
            <a:r>
              <a:rPr lang="en-US" dirty="0" err="1"/>
              <a:t>abductie</a:t>
            </a:r>
            <a:r>
              <a:rPr lang="en-US" dirty="0"/>
              <a:t>(</a:t>
            </a:r>
            <a:r>
              <a:rPr lang="en-US" dirty="0" err="1"/>
              <a:t>fesier</a:t>
            </a:r>
            <a:r>
              <a:rPr lang="en-US" dirty="0"/>
              <a:t> </a:t>
            </a:r>
            <a:r>
              <a:rPr lang="en-US" dirty="0" err="1"/>
              <a:t>mic,mijlociu,tensor</a:t>
            </a:r>
            <a:r>
              <a:rPr lang="en-US" dirty="0"/>
              <a:t> fascia </a:t>
            </a:r>
            <a:r>
              <a:rPr lang="en-US" dirty="0" err="1"/>
              <a:t>lata</a:t>
            </a:r>
            <a:r>
              <a:rPr lang="en-US" dirty="0"/>
              <a:t>)FM 3</a:t>
            </a:r>
          </a:p>
          <a:p>
            <a:pPr marL="0" indent="0">
              <a:buNone/>
            </a:pPr>
            <a:r>
              <a:rPr lang="en-US" dirty="0"/>
              <a:t>                             </a:t>
            </a:r>
            <a:r>
              <a:rPr lang="en-US" dirty="0" err="1"/>
              <a:t>adductia</a:t>
            </a:r>
            <a:r>
              <a:rPr lang="en-US" dirty="0"/>
              <a:t>(adductor </a:t>
            </a:r>
            <a:r>
              <a:rPr lang="en-US" dirty="0" err="1"/>
              <a:t>mare,mijlociu,mic</a:t>
            </a:r>
            <a:r>
              <a:rPr lang="en-US" dirty="0"/>
              <a:t>)  FM 3</a:t>
            </a:r>
          </a:p>
          <a:p>
            <a:pPr marL="0" indent="0">
              <a:buNone/>
            </a:pPr>
            <a:r>
              <a:rPr lang="en-US" dirty="0"/>
              <a:t>                             RI (</a:t>
            </a:r>
            <a:r>
              <a:rPr lang="en-US" dirty="0" err="1"/>
              <a:t>fesier</a:t>
            </a:r>
            <a:r>
              <a:rPr lang="en-US" dirty="0"/>
              <a:t> </a:t>
            </a:r>
            <a:r>
              <a:rPr lang="en-US" dirty="0" err="1"/>
              <a:t>mijlociu,mic,tensor</a:t>
            </a:r>
            <a:r>
              <a:rPr lang="en-US" dirty="0"/>
              <a:t> fascia </a:t>
            </a:r>
            <a:r>
              <a:rPr lang="en-US" dirty="0" err="1"/>
              <a:t>lata</a:t>
            </a:r>
            <a:r>
              <a:rPr lang="en-US" dirty="0"/>
              <a:t>) FM 3</a:t>
            </a:r>
          </a:p>
          <a:p>
            <a:pPr marL="0" indent="0">
              <a:buNone/>
            </a:pPr>
            <a:r>
              <a:rPr lang="en-US" dirty="0"/>
              <a:t>                             RE (obturator </a:t>
            </a:r>
            <a:r>
              <a:rPr lang="en-US" dirty="0" err="1"/>
              <a:t>intern,extern,gemen</a:t>
            </a:r>
            <a:r>
              <a:rPr lang="en-US" dirty="0"/>
              <a:t> superior ,inferior ,</a:t>
            </a:r>
            <a:r>
              <a:rPr lang="en-US" dirty="0" err="1"/>
              <a:t>patrat</a:t>
            </a:r>
            <a:r>
              <a:rPr lang="en-US" dirty="0"/>
              <a:t> </a:t>
            </a:r>
            <a:r>
              <a:rPr lang="en-US" dirty="0" err="1"/>
              <a:t>femural</a:t>
            </a:r>
            <a:r>
              <a:rPr lang="en-US" dirty="0"/>
              <a:t>) FM3  .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00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669</TotalTime>
  <Words>2188</Words>
  <Application>Microsoft Office PowerPoint</Application>
  <PresentationFormat>Widescreen</PresentationFormat>
  <Paragraphs>151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Tw Cen MT</vt:lpstr>
      <vt:lpstr>Circuit</vt:lpstr>
      <vt:lpstr>Artroplastia de sold LP3 </vt:lpstr>
      <vt:lpstr>PowerPoint Presentation</vt:lpstr>
      <vt:lpstr>PowerPoint Presentation</vt:lpstr>
      <vt:lpstr>PowerPoint Presentation</vt:lpstr>
      <vt:lpstr>Istoricul bolii:</vt:lpstr>
      <vt:lpstr>Diagnostic de sindrom:</vt:lpstr>
      <vt:lpstr>Examen obiectiv general</vt:lpstr>
      <vt:lpstr>Examen clinic de specialitate</vt:lpstr>
      <vt:lpstr>EXAMEN CLINIC DE SPECIALITATE </vt:lpstr>
      <vt:lpstr>Diagnostic clinic de probabilitate</vt:lpstr>
      <vt:lpstr>Examene paraclinice </vt:lpstr>
      <vt:lpstr>Explorari functionale</vt:lpstr>
      <vt:lpstr>PowerPoint Presentation</vt:lpstr>
      <vt:lpstr>tratament</vt:lpstr>
      <vt:lpstr>PowerPoint Presentation</vt:lpstr>
      <vt:lpstr>PowerPoint Presentation</vt:lpstr>
      <vt:lpstr>PowerPoint Presentation</vt:lpstr>
      <vt:lpstr>PowerPoint Presentation</vt:lpstr>
      <vt:lpstr>reeducare mers</vt:lpstr>
      <vt:lpstr>PowerPoint Presentation</vt:lpstr>
      <vt:lpstr>PowerPoint Presentation</vt:lpstr>
      <vt:lpstr>PowerPoint Presentation</vt:lpstr>
      <vt:lpstr>Recomandari la externare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Artroplastia de sold</dc:title>
  <dc:creator>a</dc:creator>
  <cp:lastModifiedBy>George-Ovidiu Cioroianu</cp:lastModifiedBy>
  <cp:revision>75</cp:revision>
  <dcterms:created xsi:type="dcterms:W3CDTF">2020-03-17T11:29:47Z</dcterms:created>
  <dcterms:modified xsi:type="dcterms:W3CDTF">2020-12-18T11:23:09Z</dcterms:modified>
</cp:coreProperties>
</file>