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467690"/>
            <a:ext cx="8072119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DFDCB7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DFDCB7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DFDCB7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DFDC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39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226" y="198500"/>
            <a:ext cx="4146550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DFDCB7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9144" y="2891104"/>
            <a:ext cx="7120255" cy="17329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Relationship Id="rId9" Type="http://schemas.openxmlformats.org/officeDocument/2006/relationships/image" Target="../media/image24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06472"/>
            <a:ext cx="5773420" cy="2513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spc="-145" dirty="0"/>
              <a:t>SPONDILITA  </a:t>
            </a:r>
            <a:r>
              <a:rPr sz="6600" spc="-95" dirty="0"/>
              <a:t>A</a:t>
            </a:r>
            <a:r>
              <a:rPr sz="6600" spc="-105" dirty="0"/>
              <a:t>NC</a:t>
            </a:r>
            <a:r>
              <a:rPr sz="6600" spc="-95" dirty="0"/>
              <a:t>H</a:t>
            </a:r>
            <a:r>
              <a:rPr sz="6600" spc="-105" dirty="0"/>
              <a:t>I</a:t>
            </a:r>
            <a:r>
              <a:rPr sz="6600" spc="-150" dirty="0"/>
              <a:t>L</a:t>
            </a:r>
            <a:r>
              <a:rPr sz="6600" spc="-235" dirty="0"/>
              <a:t>O</a:t>
            </a:r>
            <a:r>
              <a:rPr sz="6600" spc="-95" dirty="0"/>
              <a:t>Z</a:t>
            </a:r>
            <a:r>
              <a:rPr sz="6600" spc="-110" dirty="0"/>
              <a:t>A</a:t>
            </a:r>
            <a:r>
              <a:rPr sz="6600" spc="-105" dirty="0"/>
              <a:t>N</a:t>
            </a:r>
            <a:r>
              <a:rPr sz="6600" spc="-635" dirty="0"/>
              <a:t>T</a:t>
            </a:r>
            <a:r>
              <a:rPr sz="6600" dirty="0"/>
              <a:t>A</a:t>
            </a:r>
            <a:endParaRPr sz="6600"/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7872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Explorari</a:t>
            </a:r>
            <a:r>
              <a:rPr spc="-204" dirty="0"/>
              <a:t> </a:t>
            </a:r>
            <a:r>
              <a:rPr spc="-95" dirty="0"/>
              <a:t>imagistice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24723"/>
            <a:ext cx="6859905" cy="412305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Rx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cord-pulmon:</a:t>
            </a:r>
            <a:endParaRPr sz="28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670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accentuarea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interstitiului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pulmonar</a:t>
            </a:r>
            <a:endParaRPr sz="28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675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fara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leziuni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active</a:t>
            </a:r>
            <a:r>
              <a:rPr sz="28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pleuro-pulmonare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Rx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coloana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cervicala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prezenta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punti</a:t>
            </a:r>
            <a:r>
              <a:rPr sz="2800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osoase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Rx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coloana</a:t>
            </a:r>
            <a:r>
              <a:rPr sz="28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lombara:</a:t>
            </a:r>
            <a:endParaRPr sz="28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675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Rectitudine</a:t>
            </a:r>
            <a:endParaRPr sz="28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670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Prezenta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punti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ososase</a:t>
            </a:r>
            <a:r>
              <a:rPr sz="2800" spc="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anterioar</a:t>
            </a:r>
            <a:endParaRPr sz="28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675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Aspect de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sina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de</a:t>
            </a:r>
            <a:r>
              <a:rPr sz="2800" spc="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tramvai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7872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Explorari</a:t>
            </a:r>
            <a:r>
              <a:rPr spc="-204" dirty="0"/>
              <a:t> </a:t>
            </a:r>
            <a:r>
              <a:rPr spc="-95" dirty="0"/>
              <a:t>imagistice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9107"/>
            <a:ext cx="7030720" cy="31000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Rx bazin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 sacroiliace</a:t>
            </a:r>
            <a:endParaRPr sz="2200">
              <a:latin typeface="Carlito"/>
              <a:cs typeface="Carlito"/>
            </a:endParaRPr>
          </a:p>
          <a:p>
            <a:pPr marL="241300">
              <a:lnSpc>
                <a:spcPct val="100000"/>
              </a:lnSpc>
              <a:spcBef>
                <a:spcPts val="530"/>
              </a:spcBef>
            </a:pP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Stergerea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spatiilor</a:t>
            </a:r>
            <a:r>
              <a:rPr sz="22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sacroiliace</a:t>
            </a:r>
            <a:endParaRPr sz="2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Rx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bazin pentru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coxofemurale proteza</a:t>
            </a:r>
            <a:r>
              <a:rPr sz="2200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necimentata</a:t>
            </a:r>
            <a:endParaRPr sz="2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Ecografie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genunchi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dr-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Sectiune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longitudinala 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si</a:t>
            </a:r>
            <a:r>
              <a:rPr sz="2200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transversala</a:t>
            </a:r>
            <a:endParaRPr sz="22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Regiunea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 suprapatelara</a:t>
            </a:r>
            <a:endParaRPr sz="2000">
              <a:latin typeface="Carlito"/>
              <a:cs typeface="Carlito"/>
            </a:endParaRPr>
          </a:p>
          <a:p>
            <a:pPr marL="812800" marR="3602354" lvl="1" indent="-502920">
              <a:lnSpc>
                <a:spcPct val="12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Evidetierea</a:t>
            </a:r>
            <a:r>
              <a:rPr sz="20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epansamentului 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transonic,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hipoecogen</a:t>
            </a:r>
            <a:endParaRPr sz="2000">
              <a:latin typeface="Carlito"/>
              <a:cs typeface="Carlito"/>
            </a:endParaRPr>
          </a:p>
          <a:p>
            <a:pPr marL="413384">
              <a:lnSpc>
                <a:spcPct val="100000"/>
              </a:lnSpc>
              <a:spcBef>
                <a:spcPts val="480"/>
              </a:spcBef>
            </a:pP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Entezofit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calcaneu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drept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996780"/>
            <a:ext cx="3085211" cy="1800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542522" y="3428474"/>
            <a:ext cx="4936490" cy="3317240"/>
            <a:chOff x="3390010" y="3364052"/>
            <a:chExt cx="4936490" cy="3317240"/>
          </a:xfrm>
        </p:grpSpPr>
        <p:sp>
          <p:nvSpPr>
            <p:cNvPr id="6" name="object 6"/>
            <p:cNvSpPr/>
            <p:nvPr/>
          </p:nvSpPr>
          <p:spPr>
            <a:xfrm>
              <a:off x="4468621" y="3364052"/>
              <a:ext cx="3048254" cy="11742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15200" y="4572050"/>
              <a:ext cx="1011110" cy="192989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90010" y="4880292"/>
              <a:ext cx="2209545" cy="180073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0645" y="4876736"/>
              <a:ext cx="1178267" cy="17402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7071614" y="228600"/>
            <a:ext cx="1254645" cy="25306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04507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Explorari</a:t>
            </a:r>
            <a:r>
              <a:rPr spc="-204" dirty="0"/>
              <a:t> </a:t>
            </a:r>
            <a:r>
              <a:rPr spc="-95" dirty="0"/>
              <a:t>functionale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07642"/>
            <a:ext cx="7294880" cy="3733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157480" indent="-229235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EKG: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ritm sinusal, </a:t>
            </a:r>
            <a:r>
              <a:rPr sz="3200" spc="-75" dirty="0">
                <a:solidFill>
                  <a:srgbClr val="FFFFFF"/>
                </a:solidFill>
                <a:latin typeface="Carlito"/>
                <a:cs typeface="Carlito"/>
              </a:rPr>
              <a:t>AV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60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b/min, </a:t>
            </a:r>
            <a:r>
              <a:rPr sz="3200" spc="-125" dirty="0">
                <a:solidFill>
                  <a:srgbClr val="FFFFFF"/>
                </a:solidFill>
                <a:latin typeface="Carlito"/>
                <a:cs typeface="Carlito"/>
              </a:rPr>
              <a:t>TA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130/70  mmHg</a:t>
            </a:r>
            <a:endParaRPr sz="32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Ecografie cord: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minima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stenozare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nivelul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valvei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 aortice</a:t>
            </a:r>
            <a:endParaRPr sz="3200">
              <a:latin typeface="Carlito"/>
              <a:cs typeface="Carlito"/>
            </a:endParaRPr>
          </a:p>
          <a:p>
            <a:pPr marL="241300" marR="8001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Probe ventilatorii: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modificari de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tip  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restrictiv,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disfunctie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respiratorie</a:t>
            </a:r>
            <a:r>
              <a:rPr sz="3200" spc="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restrictiva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Determinare </a:t>
            </a: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Dexa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score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 -1.3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07238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DIAGNOSTIC</a:t>
            </a:r>
            <a:r>
              <a:rPr spc="-285" dirty="0"/>
              <a:t> </a:t>
            </a:r>
            <a:r>
              <a:rPr spc="-100" dirty="0"/>
              <a:t>POZITV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07642"/>
            <a:ext cx="681037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26670" indent="-229235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SPONDILITA 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ANCHILOZANTA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HLA B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27  </a:t>
            </a:r>
            <a:r>
              <a:rPr sz="3200" spc="-45" dirty="0">
                <a:solidFill>
                  <a:srgbClr val="FFFFFF"/>
                </a:solidFill>
                <a:latin typeface="Carlito"/>
                <a:cs typeface="Carlito"/>
              </a:rPr>
              <a:t>PREZENT,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FORMA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AXIALA SI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 PERIFERICA</a:t>
            </a:r>
            <a:endParaRPr sz="3200">
              <a:latin typeface="Carlito"/>
              <a:cs typeface="Carlito"/>
            </a:endParaRPr>
          </a:p>
          <a:p>
            <a:pPr marL="241300" marR="319405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65" dirty="0">
                <a:solidFill>
                  <a:srgbClr val="FFFFFF"/>
                </a:solidFill>
                <a:latin typeface="Carlito"/>
                <a:cs typeface="Carlito"/>
              </a:rPr>
              <a:t>COXITA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REUMATSIMALA </a:t>
            </a:r>
            <a:r>
              <a:rPr sz="3200" spc="-75" dirty="0">
                <a:solidFill>
                  <a:srgbClr val="FFFFFF"/>
                </a:solidFill>
                <a:latin typeface="Carlito"/>
                <a:cs typeface="Carlito"/>
              </a:rPr>
              <a:t>OPERATA  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ATROPLASTIE </a:t>
            </a:r>
            <a:r>
              <a:rPr sz="3200" spc="-75" dirty="0">
                <a:solidFill>
                  <a:srgbClr val="FFFFFF"/>
                </a:solidFill>
                <a:latin typeface="Carlito"/>
                <a:cs typeface="Carlito"/>
              </a:rPr>
              <a:t>TOTALA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DE SOLD</a:t>
            </a:r>
            <a:r>
              <a:rPr sz="3200" spc="1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60" dirty="0">
                <a:solidFill>
                  <a:srgbClr val="FFFFFF"/>
                </a:solidFill>
                <a:latin typeface="Carlito"/>
                <a:cs typeface="Carlito"/>
              </a:rPr>
              <a:t>STANG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45" dirty="0">
                <a:solidFill>
                  <a:srgbClr val="FFFFFF"/>
                </a:solidFill>
                <a:latin typeface="Carlito"/>
                <a:cs typeface="Carlito"/>
              </a:rPr>
              <a:t>ARTRITA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GENUNCHI</a:t>
            </a:r>
            <a:r>
              <a:rPr sz="3200" spc="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DREPT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DISFUNCTIE 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RESPIRATORIE</a:t>
            </a:r>
            <a:r>
              <a:rPr sz="32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RESTRICTIVA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STENOZA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AORTICA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MINORA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OSTEOPENIE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6401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DIAGNOSTIC</a:t>
            </a:r>
            <a:r>
              <a:rPr spc="-260" dirty="0"/>
              <a:t> </a:t>
            </a:r>
            <a:r>
              <a:rPr spc="-95" dirty="0"/>
              <a:t>DIFERENTIAL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10690"/>
            <a:ext cx="6512559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469265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Alte spondilartrite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seronegative: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Artrita  psoriazica, Sdr </a:t>
            </a:r>
            <a:r>
              <a:rPr sz="2800" spc="-50" dirty="0">
                <a:solidFill>
                  <a:srgbClr val="FFFFFF"/>
                </a:solidFill>
                <a:latin typeface="Carlito"/>
                <a:cs typeface="Carlito"/>
              </a:rPr>
              <a:t>Reiter,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Boala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inflamatorie  intestinala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Artrita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reumatoida</a:t>
            </a:r>
            <a:r>
              <a:rPr sz="28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seropozitiva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Afectiuni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lombare</a:t>
            </a:r>
            <a:r>
              <a:rPr sz="28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discogene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Sacroileite infectioase,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TBC,</a:t>
            </a:r>
            <a:r>
              <a:rPr sz="28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etc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Sindroame reumatoide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paraneoplazice,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secundare 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infectiilor,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afectarii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viral</a:t>
            </a:r>
            <a:r>
              <a:rPr sz="2800" spc="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hepatice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Boala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Scheuermann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Malformatii congenitale,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spina</a:t>
            </a:r>
            <a:r>
              <a:rPr sz="2800" spc="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bifida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31877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TRATAMENT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24723"/>
            <a:ext cx="7188200" cy="489140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775"/>
              </a:spcBef>
            </a:pPr>
            <a:r>
              <a:rPr sz="2800" i="1" spc="-10" dirty="0">
                <a:solidFill>
                  <a:srgbClr val="FFFFFF"/>
                </a:solidFill>
                <a:latin typeface="Carlito"/>
                <a:cs typeface="Carlito"/>
              </a:rPr>
              <a:t>Obiective:</a:t>
            </a:r>
            <a:endParaRPr sz="2800">
              <a:latin typeface="Carlito"/>
              <a:cs typeface="Carlito"/>
            </a:endParaRPr>
          </a:p>
          <a:p>
            <a:pPr marL="241300" marR="49022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Combaterea durerii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obținerea răspunsului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clinic;</a:t>
            </a:r>
            <a:endParaRPr sz="2800">
              <a:latin typeface="Carlito"/>
              <a:cs typeface="Carlito"/>
            </a:endParaRPr>
          </a:p>
          <a:p>
            <a:pPr marL="241300" marR="466725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Combaterea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inflamației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stoparea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evoluției  bolii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și 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distrucțiilor</a:t>
            </a:r>
            <a:r>
              <a:rPr sz="28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articulare;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Menținerea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aliniamentului corpului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și a</a:t>
            </a:r>
            <a:r>
              <a:rPr sz="2800" spc="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posturii;</a:t>
            </a:r>
            <a:endParaRPr sz="2800">
              <a:latin typeface="Carlito"/>
              <a:cs typeface="Carlito"/>
            </a:endParaRPr>
          </a:p>
          <a:p>
            <a:pPr marL="241300" marR="53086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Refacerea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mobilității articulare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și 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tonusului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muscular;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Combaterea posturilor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vicioase.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Kinetoterapie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respiratorie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1562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IGIENA</a:t>
            </a:r>
            <a:r>
              <a:rPr spc="-265" dirty="0"/>
              <a:t> </a:t>
            </a:r>
            <a:r>
              <a:rPr spc="-114" dirty="0"/>
              <a:t>ORTOPEDICA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585925"/>
            <a:ext cx="7353300" cy="46913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79400" marR="163830" indent="-229235">
              <a:lnSpc>
                <a:spcPct val="90000"/>
              </a:lnSpc>
              <a:spcBef>
                <a:spcPts val="345"/>
              </a:spcBef>
              <a:buClr>
                <a:srgbClr val="A9A47B"/>
              </a:buClr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Respectarea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repausului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nocturn pe un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plan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drept,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fără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pernă,  trebuie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evitat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patul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tare, </a:t>
            </a:r>
            <a:r>
              <a:rPr sz="2000" spc="-45" dirty="0">
                <a:solidFill>
                  <a:srgbClr val="FFFFFF"/>
                </a:solidFill>
                <a:latin typeface="Carlito"/>
                <a:cs typeface="Carlito"/>
              </a:rPr>
              <a:t>dur,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trebuie să fie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drept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pentru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combate 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posturile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vicioase ale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trunchiului,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Exerciții posturale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descrise de 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Forestier:</a:t>
            </a:r>
            <a:endParaRPr sz="2000">
              <a:latin typeface="Carlito"/>
              <a:cs typeface="Carlito"/>
            </a:endParaRPr>
          </a:p>
          <a:p>
            <a:pPr marL="576580" lvl="1" indent="-229235">
              <a:lnSpc>
                <a:spcPts val="2165"/>
              </a:lnSpc>
              <a:spcBef>
                <a:spcPts val="229"/>
              </a:spcBef>
              <a:buClr>
                <a:srgbClr val="9CBDBC"/>
              </a:buClr>
              <a:buFont typeface="Arial"/>
              <a:buChar char="•"/>
              <a:tabLst>
                <a:tab pos="576580" algn="l"/>
                <a:tab pos="577215" algn="l"/>
              </a:tabLst>
            </a:pP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clinostatism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pernă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sub coloana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toracală,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greutăți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-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săculețe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2 -</a:t>
            </a:r>
            <a:r>
              <a:rPr sz="1900" spc="1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1900">
              <a:latin typeface="Carlito"/>
              <a:cs typeface="Carlito"/>
            </a:endParaRPr>
          </a:p>
          <a:p>
            <a:pPr marL="576580">
              <a:lnSpc>
                <a:spcPts val="2165"/>
              </a:lnSpc>
            </a:pP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kg - </a:t>
            </a:r>
            <a:r>
              <a:rPr sz="1900" spc="-20" dirty="0">
                <a:solidFill>
                  <a:srgbClr val="FFFFFF"/>
                </a:solidFill>
                <a:latin typeface="Carlito"/>
                <a:cs typeface="Carlito"/>
              </a:rPr>
              <a:t>fixate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nivelul </a:t>
            </a:r>
            <a:r>
              <a:rPr sz="1900" spc="-20" dirty="0">
                <a:solidFill>
                  <a:srgbClr val="FFFFFF"/>
                </a:solidFill>
                <a:latin typeface="Carlito"/>
                <a:cs typeface="Carlito"/>
              </a:rPr>
              <a:t>genunchilor, </a:t>
            </a:r>
            <a:r>
              <a:rPr sz="1900" spc="-25" dirty="0">
                <a:solidFill>
                  <a:srgbClr val="FFFFFF"/>
                </a:solidFill>
                <a:latin typeface="Carlito"/>
                <a:cs typeface="Carlito"/>
              </a:rPr>
              <a:t>șoldurilor,</a:t>
            </a:r>
            <a:r>
              <a:rPr sz="1900" spc="1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umerilor</a:t>
            </a:r>
            <a:endParaRPr sz="1900">
              <a:latin typeface="Carlito"/>
              <a:cs typeface="Carlito"/>
            </a:endParaRPr>
          </a:p>
          <a:p>
            <a:pPr marL="576580" marR="499109" lvl="1" indent="-228600">
              <a:lnSpc>
                <a:spcPts val="205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76580" algn="l"/>
                <a:tab pos="577215" algn="l"/>
              </a:tabLst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Decubit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ventral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pernă sub piept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și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frunte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sprijin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pe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antebrațe, 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greutăți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-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săculețe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- </a:t>
            </a:r>
            <a:r>
              <a:rPr sz="1900" spc="-20" dirty="0">
                <a:solidFill>
                  <a:srgbClr val="FFFFFF"/>
                </a:solidFill>
                <a:latin typeface="Carlito"/>
                <a:cs typeface="Carlito"/>
              </a:rPr>
              <a:t>așezate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pe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coloana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dorsală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și</a:t>
            </a:r>
            <a:r>
              <a:rPr sz="1900" spc="1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bazin;</a:t>
            </a:r>
            <a:endParaRPr sz="1900">
              <a:latin typeface="Carlito"/>
              <a:cs typeface="Carlito"/>
            </a:endParaRPr>
          </a:p>
          <a:p>
            <a:pPr marL="576580" lvl="1" indent="-229235">
              <a:lnSpc>
                <a:spcPts val="2170"/>
              </a:lnSpc>
              <a:spcBef>
                <a:spcPts val="200"/>
              </a:spcBef>
              <a:buClr>
                <a:srgbClr val="9CBDBC"/>
              </a:buClr>
              <a:buFont typeface="Arial"/>
              <a:buChar char="•"/>
              <a:tabLst>
                <a:tab pos="576580" algn="l"/>
                <a:tab pos="577215" algn="l"/>
              </a:tabLst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Decubit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ventral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pernă sub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abdomen,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membrele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inferioare</a:t>
            </a:r>
            <a:r>
              <a:rPr sz="1900" spc="1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în</a:t>
            </a:r>
            <a:endParaRPr sz="1900">
              <a:latin typeface="Carlito"/>
              <a:cs typeface="Carlito"/>
            </a:endParaRPr>
          </a:p>
          <a:p>
            <a:pPr marL="576580">
              <a:lnSpc>
                <a:spcPts val="2170"/>
              </a:lnSpc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extensie, mâinile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pe</a:t>
            </a:r>
            <a:r>
              <a:rPr sz="19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cap;</a:t>
            </a:r>
            <a:endParaRPr sz="1900">
              <a:latin typeface="Carlito"/>
              <a:cs typeface="Carlito"/>
            </a:endParaRPr>
          </a:p>
          <a:p>
            <a:pPr marL="576580" marR="154940" lvl="1" indent="-228600">
              <a:lnSpc>
                <a:spcPts val="2050"/>
              </a:lnSpc>
              <a:spcBef>
                <a:spcPts val="489"/>
              </a:spcBef>
              <a:buClr>
                <a:srgbClr val="9CBDBC"/>
              </a:buClr>
              <a:buFont typeface="Arial"/>
              <a:buChar char="•"/>
              <a:tabLst>
                <a:tab pos="576580" algn="l"/>
                <a:tab pos="577215" algn="l"/>
              </a:tabLst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Clinostatism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pernă mică sub coloana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toracală, </a:t>
            </a:r>
            <a:r>
              <a:rPr sz="1900" spc="-25" dirty="0">
                <a:solidFill>
                  <a:srgbClr val="FFFFFF"/>
                </a:solidFill>
                <a:latin typeface="Carlito"/>
                <a:cs typeface="Carlito"/>
              </a:rPr>
              <a:t>fără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pernă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la cap,  mâinile încrucișate la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ceafă, coatele trebuie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să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atingă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planul</a:t>
            </a:r>
            <a:r>
              <a:rPr sz="1900" spc="1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patului.</a:t>
            </a:r>
            <a:endParaRPr sz="1900">
              <a:latin typeface="Carlito"/>
              <a:cs typeface="Carlito"/>
            </a:endParaRPr>
          </a:p>
          <a:p>
            <a:pPr marL="279400" marR="372110" indent="-229235">
              <a:lnSpc>
                <a:spcPts val="216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Este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recomandat mersul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pe călcâie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mâinile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nivelul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cefei,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sau  pacientul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ortostatism,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călcâiele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000" spc="10" dirty="0">
                <a:solidFill>
                  <a:srgbClr val="FFFFFF"/>
                </a:solidFill>
                <a:latin typeface="Carlito"/>
                <a:cs typeface="Carlito"/>
              </a:rPr>
              <a:t>15</a:t>
            </a:r>
            <a:r>
              <a:rPr sz="1950" spc="15" baseline="25641" dirty="0">
                <a:solidFill>
                  <a:srgbClr val="FFFFFF"/>
                </a:solidFill>
                <a:latin typeface="Carlito"/>
                <a:cs typeface="Carlito"/>
              </a:rPr>
              <a:t>0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zid,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ia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contact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cu 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sacrul pe zid,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apoi cu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scapulele și ultimul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este</a:t>
            </a:r>
            <a:r>
              <a:rPr sz="20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occiputul.</a:t>
            </a:r>
            <a:endParaRPr sz="2000">
              <a:latin typeface="Carlito"/>
              <a:cs typeface="Carlito"/>
            </a:endParaRPr>
          </a:p>
          <a:p>
            <a:pPr marL="279400" indent="-229235">
              <a:lnSpc>
                <a:spcPct val="100000"/>
              </a:lnSpc>
              <a:spcBef>
                <a:spcPts val="209"/>
              </a:spcBef>
              <a:buClr>
                <a:srgbClr val="A9A47B"/>
              </a:buClr>
              <a:buFont typeface="Arial"/>
              <a:buChar char="•"/>
              <a:tabLst>
                <a:tab pos="279400" algn="l"/>
                <a:tab pos="280035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Exerciții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fizice de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recreere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înot,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ciclism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fara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încărcarea</a:t>
            </a:r>
            <a:r>
              <a:rPr sz="2000" spc="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articulară..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16648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Tratament</a:t>
            </a:r>
            <a:r>
              <a:rPr spc="-245" dirty="0"/>
              <a:t> </a:t>
            </a:r>
            <a:r>
              <a:rPr spc="-100" dirty="0"/>
              <a:t>medicamentos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07642"/>
            <a:ext cx="6713220" cy="4806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126364" indent="-229235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Dicloreum 150 </a:t>
            </a:r>
            <a:r>
              <a:rPr sz="3200" spc="15" dirty="0">
                <a:solidFill>
                  <a:srgbClr val="FFFFFF"/>
                </a:solidFill>
                <a:latin typeface="Carlito"/>
                <a:cs typeface="Carlito"/>
              </a:rPr>
              <a:t>mg/zi,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seara,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maxim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10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zile/luna</a:t>
            </a:r>
            <a:endParaRPr sz="3200">
              <a:latin typeface="Carlito"/>
              <a:cs typeface="Carlito"/>
            </a:endParaRPr>
          </a:p>
          <a:p>
            <a:pPr marL="241300" marR="785495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Remicade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(infliximab)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5 </a:t>
            </a:r>
            <a:r>
              <a:rPr sz="3200" spc="15" dirty="0">
                <a:solidFill>
                  <a:srgbClr val="FFFFFF"/>
                </a:solidFill>
                <a:latin typeface="Carlito"/>
                <a:cs typeface="Carlito"/>
              </a:rPr>
              <a:t>mg/kgc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cu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administrare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la 10</a:t>
            </a:r>
            <a:r>
              <a:rPr sz="32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saptamani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Omeran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1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cp/zi 10</a:t>
            </a:r>
            <a:r>
              <a:rPr sz="32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zile/luma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Osteocare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2 cp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zi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15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zile/luna</a:t>
            </a:r>
            <a:endParaRPr sz="32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7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45" dirty="0">
                <a:solidFill>
                  <a:srgbClr val="FFFFFF"/>
                </a:solidFill>
                <a:latin typeface="Carlito"/>
                <a:cs typeface="Carlito"/>
              </a:rPr>
              <a:t>Taratment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intraarticular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dupa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evacuare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epansament sub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control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ecografic,  bethametazona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7 </a:t>
            </a:r>
            <a:r>
              <a:rPr sz="3200" spc="20" dirty="0">
                <a:solidFill>
                  <a:srgbClr val="FFFFFF"/>
                </a:solidFill>
                <a:latin typeface="Carlito"/>
                <a:cs typeface="Carlito"/>
              </a:rPr>
              <a:t>mg/ml</a:t>
            </a:r>
            <a:r>
              <a:rPr sz="32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(Diprophos)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27939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Tratament</a:t>
            </a:r>
            <a:r>
              <a:rPr spc="-290" dirty="0"/>
              <a:t> </a:t>
            </a:r>
            <a:r>
              <a:rPr spc="-114" dirty="0"/>
              <a:t>recuperare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10690"/>
            <a:ext cx="6972300" cy="429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25095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Eletroterapia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scop antialgic,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antiinflamator,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miorelaxant,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decontracturant;</a:t>
            </a:r>
            <a:endParaRPr sz="2800">
              <a:latin typeface="Carlito"/>
              <a:cs typeface="Carlito"/>
            </a:endParaRPr>
          </a:p>
          <a:p>
            <a:pPr marL="241300" marR="97155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Masoterapia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multiple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efecte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la nivel  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tegumentar,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muscular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și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circulator</a:t>
            </a:r>
            <a:r>
              <a:rPr sz="2800" spc="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local;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Kinetoterapia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reprezintă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terapia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fond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pacientului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</a:t>
            </a:r>
            <a:r>
              <a:rPr sz="28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spondilită;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Hidrotermoterapia;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Cura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balneară;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0" dirty="0">
                <a:solidFill>
                  <a:srgbClr val="FFFFFF"/>
                </a:solidFill>
                <a:latin typeface="Carlito"/>
                <a:cs typeface="Carlito"/>
              </a:rPr>
              <a:t>Terapia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 ocupațională.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08444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Electroterapie/masaj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24723"/>
            <a:ext cx="7225665" cy="404114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775"/>
              </a:spcBef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Electroterapie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CDD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lombar</a:t>
            </a:r>
            <a:endParaRPr sz="2800">
              <a:latin typeface="Carlito"/>
              <a:cs typeface="Carlito"/>
            </a:endParaRPr>
          </a:p>
          <a:p>
            <a:pPr marL="241300" marR="10414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Curent interferential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genunchi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drept/sold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stang/dupa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caz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9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Ultrasunete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0,5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W/cm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²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genunchi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stang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20000"/>
              </a:lnSpc>
              <a:spcBef>
                <a:spcPts val="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Galvanizre longitudinala coloana cervico-lombar  Masaj 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sedativ,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relaxant</a:t>
            </a:r>
            <a:endParaRPr sz="28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1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Coloana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CDL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36106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Date</a:t>
            </a:r>
            <a:r>
              <a:rPr spc="-275" dirty="0"/>
              <a:t> </a:t>
            </a:r>
            <a:r>
              <a:rPr spc="-90" dirty="0"/>
              <a:t>personale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10703"/>
            <a:ext cx="5419725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8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Barbat,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47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ani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Mediu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urban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Profesie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activitate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sedentara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0200" y="3733800"/>
            <a:ext cx="5334000" cy="280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1478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KINETOTERAPIE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07642"/>
            <a:ext cx="726313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Exercitii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patrupedie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Klapp de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reeducare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posturala</a:t>
            </a:r>
            <a:endParaRPr sz="3200">
              <a:latin typeface="Carlito"/>
              <a:cs typeface="Carlito"/>
            </a:endParaRPr>
          </a:p>
          <a:p>
            <a:pPr marL="241300" marR="616585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Exercitii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asuplizare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coloanei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CDL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si 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refacerea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balantei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musculare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lombo-  abdomnale</a:t>
            </a:r>
            <a:endParaRPr sz="3200">
              <a:latin typeface="Carlito"/>
              <a:cs typeface="Carlito"/>
            </a:endParaRPr>
          </a:p>
          <a:p>
            <a:pPr marL="241300" marR="654685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Tonifierea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musculaturii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stabilizatoare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soldului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drept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Reeducare</a:t>
            </a:r>
            <a:r>
              <a:rPr sz="32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ADL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67200" y="4952936"/>
            <a:ext cx="3688079" cy="1671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KINETOTERAPIE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39" y="854710"/>
            <a:ext cx="6784975" cy="45002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30480" indent="-228600">
              <a:lnSpc>
                <a:spcPct val="12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66700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Exercitii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patrupedie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Klapp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reeducare posturala 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cele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trei poziții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peste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orizontală:</a:t>
            </a:r>
            <a:endParaRPr sz="2400">
              <a:latin typeface="Carlito"/>
              <a:cs typeface="Carlito"/>
            </a:endParaRPr>
          </a:p>
          <a:p>
            <a:pPr marL="563880" lvl="1" indent="-2286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  <a:tab pos="85471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1	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400" spc="-15" baseline="-20833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-L</a:t>
            </a:r>
            <a:r>
              <a:rPr sz="2400" spc="-15" baseline="-20833" dirty="0">
                <a:solidFill>
                  <a:srgbClr val="FFFFFF"/>
                </a:solidFill>
                <a:latin typeface="Carlito"/>
                <a:cs typeface="Carlito"/>
              </a:rPr>
              <a:t>5</a:t>
            </a:r>
            <a:endParaRPr sz="2400" baseline="-20833">
              <a:latin typeface="Carlito"/>
              <a:cs typeface="Carlito"/>
            </a:endParaRPr>
          </a:p>
          <a:p>
            <a:pPr marL="563880" lvl="1" indent="-228600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  <a:tab pos="85471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2	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-L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endParaRPr sz="2400" baseline="-20833">
              <a:latin typeface="Carlito"/>
              <a:cs typeface="Carlito"/>
            </a:endParaRPr>
          </a:p>
          <a:p>
            <a:pPr marL="266700" marR="1763395" lvl="1" indent="68580">
              <a:lnSpc>
                <a:spcPts val="3460"/>
              </a:lnSpc>
              <a:spcBef>
                <a:spcPts val="204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  <a:tab pos="85471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3	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 </a:t>
            </a:r>
            <a:r>
              <a:rPr sz="2400" spc="-1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spc="-15" baseline="-20833">
                <a:solidFill>
                  <a:srgbClr val="FFFFFF"/>
                </a:solidFill>
                <a:latin typeface="Carlito"/>
                <a:cs typeface="Carlito"/>
              </a:rPr>
              <a:t>11</a:t>
            </a:r>
            <a:r>
              <a:rPr sz="2400" spc="-10">
                <a:solidFill>
                  <a:srgbClr val="FFFFFF"/>
                </a:solidFill>
                <a:latin typeface="Carlito"/>
                <a:cs typeface="Carlito"/>
              </a:rPr>
              <a:t>-D</a:t>
            </a:r>
            <a:r>
              <a:rPr sz="2400" spc="-15" baseline="-20833">
                <a:solidFill>
                  <a:srgbClr val="FFFFFF"/>
                </a:solidFill>
                <a:latin typeface="Carlito"/>
                <a:cs typeface="Carlito"/>
              </a:rPr>
              <a:t>12 </a:t>
            </a:r>
            <a:endParaRPr lang="en-GB" sz="2400" spc="-15" baseline="-20833">
              <a:solidFill>
                <a:srgbClr val="FFFFFF"/>
              </a:solidFill>
              <a:latin typeface="Carlito"/>
              <a:cs typeface="Carlito"/>
            </a:endParaRPr>
          </a:p>
          <a:p>
            <a:pPr marL="266700" marR="1763395" lvl="1">
              <a:lnSpc>
                <a:spcPts val="3460"/>
              </a:lnSpc>
              <a:spcBef>
                <a:spcPts val="204"/>
              </a:spcBef>
              <a:buClr>
                <a:srgbClr val="9CBDBC"/>
              </a:buClr>
              <a:tabLst>
                <a:tab pos="563880" algn="l"/>
                <a:tab pos="854710" algn="l"/>
              </a:tabLst>
            </a:pPr>
            <a:r>
              <a:rPr lang="en-GB" sz="1600" spc="-10">
                <a:solidFill>
                  <a:srgbClr val="FFFFFF"/>
                </a:solidFill>
                <a:latin typeface="Carlito"/>
                <a:cs typeface="Carlito"/>
              </a:rPr>
              <a:t>    </a:t>
            </a:r>
            <a:r>
              <a:rPr sz="2400">
                <a:solidFill>
                  <a:srgbClr val="FFFFFF"/>
                </a:solidFill>
                <a:latin typeface="Carlito"/>
                <a:cs typeface="Carlito"/>
              </a:rPr>
              <a:t>o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poziție orizontală:</a:t>
            </a:r>
            <a:endParaRPr sz="2400">
              <a:latin typeface="Carlito"/>
              <a:cs typeface="Carlito"/>
            </a:endParaRPr>
          </a:p>
          <a:p>
            <a:pPr marL="563880" lvl="1" indent="-228600">
              <a:lnSpc>
                <a:spcPct val="100000"/>
              </a:lnSpc>
              <a:spcBef>
                <a:spcPts val="365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4 -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8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-D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10</a:t>
            </a:r>
            <a:endParaRPr sz="2400" baseline="-20833">
              <a:latin typeface="Carlito"/>
              <a:cs typeface="Carlito"/>
            </a:endParaRPr>
          </a:p>
          <a:p>
            <a:pPr marL="266700">
              <a:lnSpc>
                <a:spcPct val="100000"/>
              </a:lnSpc>
              <a:spcBef>
                <a:spcPts val="575"/>
              </a:spcBef>
            </a:pPr>
            <a:r>
              <a:rPr lang="en-GB" sz="2400" spc="-5">
                <a:solidFill>
                  <a:srgbClr val="FFFFFF"/>
                </a:solidFill>
                <a:latin typeface="Carlito"/>
                <a:cs typeface="Carlito"/>
              </a:rPr>
              <a:t>  </a:t>
            </a:r>
            <a:r>
              <a:rPr sz="2400" spc="-5">
                <a:solidFill>
                  <a:srgbClr val="FFFFFF"/>
                </a:solidFill>
                <a:latin typeface="Carlito"/>
                <a:cs typeface="Carlito"/>
              </a:rPr>
              <a:t>două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poziții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sub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orizontală:</a:t>
            </a:r>
            <a:endParaRPr sz="2400">
              <a:latin typeface="Carlito"/>
              <a:cs typeface="Carlito"/>
            </a:endParaRPr>
          </a:p>
          <a:p>
            <a:pPr marL="563880" lvl="1" indent="-228600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5 -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</a:t>
            </a:r>
            <a:r>
              <a:rPr sz="24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7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-D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6</a:t>
            </a:r>
            <a:endParaRPr sz="2400" baseline="-20833">
              <a:latin typeface="Carlito"/>
              <a:cs typeface="Carlito"/>
            </a:endParaRPr>
          </a:p>
          <a:p>
            <a:pPr marL="563880" lvl="1" indent="-228600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Font typeface="Arial"/>
              <a:buChar char="•"/>
              <a:tabLst>
                <a:tab pos="563880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6 -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corespunde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segmentului</a:t>
            </a:r>
            <a:r>
              <a:rPr sz="24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5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-D</a:t>
            </a:r>
            <a:r>
              <a:rPr sz="2400" spc="-7" baseline="-20833" dirty="0">
                <a:solidFill>
                  <a:srgbClr val="FFFFFF"/>
                </a:solidFill>
                <a:latin typeface="Carlito"/>
                <a:cs typeface="Carlito"/>
              </a:rPr>
              <a:t>3</a:t>
            </a:r>
            <a:endParaRPr sz="2400" baseline="-20833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400611" y="1981200"/>
            <a:ext cx="2791460" cy="4581525"/>
            <a:chOff x="5400611" y="1981200"/>
            <a:chExt cx="2791460" cy="4581525"/>
          </a:xfrm>
        </p:grpSpPr>
        <p:sp>
          <p:nvSpPr>
            <p:cNvPr id="5" name="object 5"/>
            <p:cNvSpPr/>
            <p:nvPr/>
          </p:nvSpPr>
          <p:spPr>
            <a:xfrm>
              <a:off x="5427979" y="1981200"/>
              <a:ext cx="2114550" cy="2114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199" y="5029200"/>
              <a:ext cx="1592072" cy="152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05373" y="5024437"/>
              <a:ext cx="1602105" cy="1533525"/>
            </a:xfrm>
            <a:custGeom>
              <a:avLst/>
              <a:gdLst/>
              <a:ahLst/>
              <a:cxnLst/>
              <a:rect l="l" t="t" r="r" b="b"/>
              <a:pathLst>
                <a:path w="1602104" h="1533525">
                  <a:moveTo>
                    <a:pt x="0" y="1533525"/>
                  </a:moveTo>
                  <a:lnTo>
                    <a:pt x="1601597" y="1533525"/>
                  </a:lnTo>
                  <a:lnTo>
                    <a:pt x="1601597" y="0"/>
                  </a:lnTo>
                  <a:lnTo>
                    <a:pt x="0" y="0"/>
                  </a:lnTo>
                  <a:lnTo>
                    <a:pt x="0" y="153352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67270" y="3962400"/>
              <a:ext cx="1314830" cy="1524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62571" y="3957573"/>
              <a:ext cx="1324610" cy="1533525"/>
            </a:xfrm>
            <a:custGeom>
              <a:avLst/>
              <a:gdLst/>
              <a:ahLst/>
              <a:cxnLst/>
              <a:rect l="l" t="t" r="r" b="b"/>
              <a:pathLst>
                <a:path w="1324609" h="1533525">
                  <a:moveTo>
                    <a:pt x="0" y="1533525"/>
                  </a:moveTo>
                  <a:lnTo>
                    <a:pt x="1324355" y="1533525"/>
                  </a:lnTo>
                  <a:lnTo>
                    <a:pt x="1324355" y="0"/>
                  </a:lnTo>
                  <a:lnTo>
                    <a:pt x="0" y="0"/>
                  </a:lnTo>
                  <a:lnTo>
                    <a:pt x="0" y="153352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38200" y="5334063"/>
            <a:ext cx="3505200" cy="1380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1478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KINETOTERAPIE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0574"/>
            <a:ext cx="7184390" cy="46355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Program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menținere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mobilității sold,</a:t>
            </a:r>
            <a:r>
              <a:rPr sz="24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genunchi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Program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kinetic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soldului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protezat</a:t>
            </a:r>
            <a:endParaRPr sz="2400">
              <a:latin typeface="Carlito"/>
              <a:cs typeface="Carlito"/>
            </a:endParaRPr>
          </a:p>
          <a:p>
            <a:pPr marL="241300" marR="644525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Program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prevenție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retracturilor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musculare și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redorilor articulare.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Exerciții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succesive de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mobilizare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contracție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și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relaxare</a:t>
            </a:r>
            <a:endParaRPr sz="2400">
              <a:latin typeface="Carlito"/>
              <a:cs typeface="Carlito"/>
            </a:endParaRPr>
          </a:p>
          <a:p>
            <a:pPr marL="241300" marR="508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Tehnici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stretching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grupelor musculare,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asigurând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o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întindere eficientă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lor și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o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derulare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corectă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programului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kinetic.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Acest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program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exerciții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trebuie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realizat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</a:t>
            </a:r>
            <a:r>
              <a:rPr sz="24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domiciliu.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Exercitii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reeducare respiratorie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Exercitii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bazin,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hidrokinetoterapia,</a:t>
            </a:r>
            <a:r>
              <a:rPr sz="24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inot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1478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KINETOTERAPIE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553976"/>
            <a:ext cx="7136130" cy="447929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55"/>
              </a:spcBef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Reeducarea respiraţiei toracice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cu</a:t>
            </a:r>
            <a:r>
              <a:rPr sz="20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scopul:</a:t>
            </a:r>
            <a:endParaRPr sz="2000">
              <a:latin typeface="Carlito"/>
              <a:cs typeface="Carlito"/>
            </a:endParaRPr>
          </a:p>
          <a:p>
            <a:pPr marL="347980" indent="-228600">
              <a:lnSpc>
                <a:spcPct val="100000"/>
              </a:lnSpc>
              <a:spcBef>
                <a:spcPts val="235"/>
              </a:spcBef>
              <a:buClr>
                <a:srgbClr val="9CBDBC"/>
              </a:buClr>
              <a:buFont typeface="Arial"/>
              <a:buChar char="•"/>
              <a:tabLst>
                <a:tab pos="347345" algn="l"/>
                <a:tab pos="347980" algn="l"/>
              </a:tabLst>
            </a:pP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conştientizarea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mişcării</a:t>
            </a:r>
            <a:r>
              <a:rPr sz="19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costale</a:t>
            </a:r>
            <a:endParaRPr sz="1900">
              <a:latin typeface="Carlito"/>
              <a:cs typeface="Carlito"/>
            </a:endParaRPr>
          </a:p>
          <a:p>
            <a:pPr marL="347980" indent="-228600">
              <a:lnSpc>
                <a:spcPct val="100000"/>
              </a:lnSpc>
              <a:spcBef>
                <a:spcPts val="229"/>
              </a:spcBef>
              <a:buClr>
                <a:srgbClr val="9CBDBC"/>
              </a:buClr>
              <a:buFont typeface="Arial"/>
              <a:buChar char="•"/>
              <a:tabLst>
                <a:tab pos="347345" algn="l"/>
                <a:tab pos="347980" algn="l"/>
              </a:tabLst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mărirea ventilaţiei</a:t>
            </a:r>
            <a:r>
              <a:rPr sz="19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pulmonare</a:t>
            </a:r>
            <a:endParaRPr sz="1900">
              <a:latin typeface="Carlito"/>
              <a:cs typeface="Carlito"/>
            </a:endParaRPr>
          </a:p>
          <a:p>
            <a:pPr marL="347980" indent="-228600">
              <a:lnSpc>
                <a:spcPct val="100000"/>
              </a:lnSpc>
              <a:spcBef>
                <a:spcPts val="225"/>
              </a:spcBef>
              <a:buClr>
                <a:srgbClr val="9CBDBC"/>
              </a:buClr>
              <a:buFont typeface="Arial"/>
              <a:buChar char="•"/>
              <a:tabLst>
                <a:tab pos="347345" algn="l"/>
                <a:tab pos="347980" algn="l"/>
              </a:tabLst>
            </a:pP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creşterea forţei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musculaturii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inspiratorii</a:t>
            </a:r>
            <a:r>
              <a:rPr sz="1900" spc="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regionale</a:t>
            </a:r>
            <a:endParaRPr sz="1900">
              <a:latin typeface="Carlito"/>
              <a:cs typeface="Carlito"/>
            </a:endParaRPr>
          </a:p>
          <a:p>
            <a:pPr marL="50800">
              <a:lnSpc>
                <a:spcPct val="100000"/>
              </a:lnSpc>
              <a:spcBef>
                <a:spcPts val="240"/>
              </a:spcBef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Reeducarea respiraţiei</a:t>
            </a:r>
            <a:r>
              <a:rPr sz="20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abdominale:</a:t>
            </a:r>
            <a:endParaRPr sz="2000">
              <a:latin typeface="Carlito"/>
              <a:cs typeface="Carlito"/>
            </a:endParaRPr>
          </a:p>
          <a:p>
            <a:pPr marL="736600" marR="161925" lvl="1" indent="-285750">
              <a:lnSpc>
                <a:spcPts val="205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Deoarece diafragmul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nu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poate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fi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controlat </a:t>
            </a:r>
            <a:r>
              <a:rPr sz="1900" spc="-30" dirty="0">
                <a:solidFill>
                  <a:srgbClr val="FFFFFF"/>
                </a:solidFill>
                <a:latin typeface="Carlito"/>
                <a:cs typeface="Carlito"/>
              </a:rPr>
              <a:t>voluntar,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mişcările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lui 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vor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fi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ajutate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prin jocul presiunii intraabdominale,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care poate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fi 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controlat voluntar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prin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contractarea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şi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relaxarea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peretelui 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abdominal.</a:t>
            </a:r>
            <a:endParaRPr sz="1900">
              <a:latin typeface="Carlito"/>
              <a:cs typeface="Carlito"/>
            </a:endParaRPr>
          </a:p>
          <a:p>
            <a:pPr marL="736600" marR="17780" lvl="1" indent="-285750">
              <a:lnSpc>
                <a:spcPts val="2050"/>
              </a:lnSpc>
              <a:spcBef>
                <a:spcPts val="470"/>
              </a:spcBef>
              <a:buClr>
                <a:srgbClr val="9CBDBC"/>
              </a:buClr>
              <a:buFont typeface="Arial"/>
              <a:buChar char="•"/>
              <a:tabLst>
                <a:tab pos="736600" algn="l"/>
                <a:tab pos="737235" algn="l"/>
              </a:tabLst>
            </a:pP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mişcările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ante-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şi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retropulsie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ale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peretelui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abdominal, un </a:t>
            </a:r>
            <a:r>
              <a:rPr sz="1900" spc="-20" dirty="0">
                <a:solidFill>
                  <a:srgbClr val="FFFFFF"/>
                </a:solidFill>
                <a:latin typeface="Carlito"/>
                <a:cs typeface="Carlito"/>
              </a:rPr>
              <a:t>rol 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important </a:t>
            </a:r>
            <a:r>
              <a:rPr sz="1900" dirty="0">
                <a:solidFill>
                  <a:srgbClr val="FFFFFF"/>
                </a:solidFill>
                <a:latin typeface="Carlito"/>
                <a:cs typeface="Carlito"/>
              </a:rPr>
              <a:t>îl </a:t>
            </a:r>
            <a:r>
              <a:rPr sz="1900" spc="-15" dirty="0">
                <a:solidFill>
                  <a:srgbClr val="FFFFFF"/>
                </a:solidFill>
                <a:latin typeface="Carlito"/>
                <a:cs typeface="Carlito"/>
              </a:rPr>
              <a:t>are tonifierea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muşchiului </a:t>
            </a:r>
            <a:r>
              <a:rPr sz="1900" spc="-20" dirty="0">
                <a:solidFill>
                  <a:srgbClr val="FFFFFF"/>
                </a:solidFill>
                <a:latin typeface="Carlito"/>
                <a:cs typeface="Carlito"/>
              </a:rPr>
              <a:t>transvers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abdominal în  </a:t>
            </a:r>
            <a:r>
              <a:rPr sz="1900" spc="-10" dirty="0">
                <a:solidFill>
                  <a:srgbClr val="FFFFFF"/>
                </a:solidFill>
                <a:latin typeface="Carlito"/>
                <a:cs typeface="Carlito"/>
              </a:rPr>
              <a:t>poziţia</a:t>
            </a:r>
            <a:r>
              <a:rPr sz="19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rlito"/>
                <a:cs typeface="Carlito"/>
              </a:rPr>
              <a:t>patrupedă.</a:t>
            </a:r>
            <a:endParaRPr sz="1900">
              <a:latin typeface="Carlito"/>
              <a:cs typeface="Carlito"/>
            </a:endParaRPr>
          </a:p>
          <a:p>
            <a:pPr marL="50800" marR="554990">
              <a:lnSpc>
                <a:spcPct val="90000"/>
              </a:lnSpc>
              <a:spcBef>
                <a:spcPts val="450"/>
              </a:spcBef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Exerciţiile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execută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pe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timpii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respiraţiei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(inspir-expir),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în ideea 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ritmării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duratei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unei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mişcări, dar şi pentru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realiza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o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ventilaţie  suficientă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consumului de </a:t>
            </a:r>
            <a:r>
              <a:rPr sz="2000" spc="2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1950" spc="30" baseline="-21367" dirty="0">
                <a:solidFill>
                  <a:srgbClr val="FFFFFF"/>
                </a:solidFill>
                <a:latin typeface="Carlito"/>
                <a:cs typeface="Carlito"/>
              </a:rPr>
              <a:t>2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muscular</a:t>
            </a:r>
            <a:r>
              <a:rPr sz="2000" spc="-1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crescut.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81600" y="304800"/>
            <a:ext cx="3120008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8514"/>
            <a:ext cx="4027804" cy="650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spc="-110" dirty="0"/>
              <a:t>Hidrotermoterapia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650240" y="1510703"/>
            <a:ext cx="7271384" cy="45135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8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Aplicații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locale</a:t>
            </a:r>
            <a:r>
              <a:rPr sz="32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termice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Parafină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nivel </a:t>
            </a:r>
            <a:r>
              <a:rPr sz="3200" spc="-40" dirty="0">
                <a:solidFill>
                  <a:srgbClr val="FFFFFF"/>
                </a:solidFill>
                <a:latin typeface="Carlito"/>
                <a:cs typeface="Carlito"/>
              </a:rPr>
              <a:t>lombar,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sold</a:t>
            </a:r>
            <a:r>
              <a:rPr sz="3200" spc="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stang</a:t>
            </a:r>
            <a:endParaRPr sz="32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Baie de lumină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parțială;</a:t>
            </a:r>
            <a:endParaRPr sz="32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Unde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scurte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, în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special </a:t>
            </a: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doze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medii și calde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nivelul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soldului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drept,</a:t>
            </a:r>
            <a:r>
              <a:rPr sz="32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neprotezat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>
              <a:latin typeface="Carlito"/>
              <a:cs typeface="Carlito"/>
            </a:endParaRPr>
          </a:p>
          <a:p>
            <a:pPr marL="241300" marR="595630">
              <a:lnSpc>
                <a:spcPct val="100000"/>
              </a:lnSpc>
            </a:pPr>
            <a:r>
              <a:rPr sz="32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!!! Nu se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aplica </a:t>
            </a:r>
            <a:r>
              <a:rPr sz="32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in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puseu, cu</a:t>
            </a:r>
            <a:r>
              <a:rPr sz="3200" b="1" u="heavy" spc="-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 </a:t>
            </a:r>
            <a:r>
              <a:rPr sz="3200" b="1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fenomene </a:t>
            </a:r>
            <a:r>
              <a:rPr sz="3200" b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rlito"/>
                <a:cs typeface="Carlito"/>
              </a:rPr>
              <a:t>artritice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90" y="192989"/>
            <a:ext cx="459359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Hidrokinetoterapia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049147"/>
            <a:ext cx="1666239" cy="2619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750" y="5354432"/>
            <a:ext cx="3238500" cy="140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14800" y="1049147"/>
            <a:ext cx="1819275" cy="2514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651217" y="1049147"/>
            <a:ext cx="7750175" cy="5788660"/>
            <a:chOff x="651217" y="1049147"/>
            <a:chExt cx="7750175" cy="5788660"/>
          </a:xfrm>
        </p:grpSpPr>
        <p:sp>
          <p:nvSpPr>
            <p:cNvPr id="7" name="object 7"/>
            <p:cNvSpPr/>
            <p:nvPr/>
          </p:nvSpPr>
          <p:spPr>
            <a:xfrm>
              <a:off x="2177796" y="1049147"/>
              <a:ext cx="1685925" cy="271462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91199" y="5507747"/>
              <a:ext cx="2609850" cy="132981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87063" y="3668509"/>
              <a:ext cx="2908299" cy="218122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1217" y="3786632"/>
              <a:ext cx="2369566" cy="139661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48399" y="1049147"/>
              <a:ext cx="1590675" cy="287655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744" y="192989"/>
            <a:ext cx="62350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TERAPIE</a:t>
            </a:r>
            <a:r>
              <a:rPr spc="-229" dirty="0"/>
              <a:t> </a:t>
            </a:r>
            <a:r>
              <a:rPr spc="-155" dirty="0"/>
              <a:t>OCUPATIONALA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3039" y="1119885"/>
            <a:ext cx="734949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Adaptarea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pacientului: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100">
              <a:latin typeface="Carlito"/>
              <a:cs typeface="Carlito"/>
            </a:endParaRPr>
          </a:p>
          <a:p>
            <a:pPr marL="241300" marR="5080" indent="-228600" algn="just">
              <a:lnSpc>
                <a:spcPts val="259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Trebuie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combătută obezitatea,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are rol negativ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suprasolicitare mecanică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coloanei vertebrale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și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articulațiilor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portante;</a:t>
            </a:r>
            <a:endParaRPr sz="2400">
              <a:latin typeface="Carlito"/>
              <a:cs typeface="Carlito"/>
            </a:endParaRPr>
          </a:p>
          <a:p>
            <a:pPr marL="241300" indent="-228600" algn="just">
              <a:lnSpc>
                <a:spcPts val="2735"/>
              </a:lnSpc>
              <a:spcBef>
                <a:spcPts val="25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Combaterea/renunțarea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fumat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pentru</a:t>
            </a:r>
            <a:r>
              <a:rPr sz="2400" spc="2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conservarea</a:t>
            </a:r>
            <a:endParaRPr sz="2400">
              <a:latin typeface="Carlito"/>
              <a:cs typeface="Carlito"/>
            </a:endParaRPr>
          </a:p>
          <a:p>
            <a:pPr marL="241300" algn="just">
              <a:lnSpc>
                <a:spcPts val="2735"/>
              </a:lnSpc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funcției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respiratorii, care este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afectată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acești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pacienți;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3039" y="3717417"/>
            <a:ext cx="3087370" cy="7213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1600835" algn="l"/>
                <a:tab pos="1753235" algn="l"/>
                <a:tab pos="2226945" algn="l"/>
              </a:tabLst>
            </a:pPr>
            <a:r>
              <a:rPr sz="2400" spc="-6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vi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ctivi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ă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țiilor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funcțional,		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	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flexia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2342" y="4046677"/>
            <a:ext cx="38144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0790" algn="l"/>
                <a:tab pos="2517775" algn="l"/>
                <a:tab pos="2891155" algn="l"/>
              </a:tabLst>
            </a:pP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ol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anei	c</a:t>
            </a:r>
            <a:r>
              <a:rPr sz="2400" spc="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400" spc="1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vi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ale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ș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sale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8103" y="3717417"/>
            <a:ext cx="392430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ts val="2735"/>
              </a:lnSpc>
              <a:spcBef>
                <a:spcPts val="100"/>
              </a:spcBef>
              <a:tabLst>
                <a:tab pos="2319655" algn="l"/>
                <a:tab pos="371094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sup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asolic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nt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	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anic	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și</a:t>
            </a:r>
            <a:endParaRPr sz="2400">
              <a:latin typeface="Carlito"/>
              <a:cs typeface="Carlito"/>
            </a:endParaRPr>
          </a:p>
          <a:p>
            <a:pPr marR="5080" algn="r">
              <a:lnSpc>
                <a:spcPts val="2735"/>
              </a:lnSpc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3039" y="4339590"/>
            <a:ext cx="7349490" cy="189103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85"/>
              </a:spcBef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conservarea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extensiei</a:t>
            </a:r>
            <a:r>
              <a:rPr sz="24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cervicale;</a:t>
            </a:r>
            <a:endParaRPr sz="2400">
              <a:latin typeface="Carlito"/>
              <a:cs typeface="Carlito"/>
            </a:endParaRPr>
          </a:p>
          <a:p>
            <a:pPr marL="241300" marR="5715" indent="-228600">
              <a:lnSpc>
                <a:spcPts val="2590"/>
              </a:lnSpc>
              <a:spcBef>
                <a:spcPts val="6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1824355" algn="l"/>
                <a:tab pos="2338070" algn="l"/>
                <a:tab pos="2890520" algn="l"/>
                <a:tab pos="3379470" algn="l"/>
                <a:tab pos="4583430" algn="l"/>
                <a:tab pos="6097270" algn="l"/>
                <a:tab pos="648589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Deplasa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jo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s	</a:t>
            </a:r>
            <a:r>
              <a:rPr sz="2400" spc="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u	e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le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tului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ș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săritul,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evitarea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șofatului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prelungit;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ts val="2735"/>
              </a:lnSpc>
              <a:spcBef>
                <a:spcPts val="25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Schimbarea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locului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muncă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atunci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când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sunt</a:t>
            </a:r>
            <a:r>
              <a:rPr sz="2400" spc="4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solicitate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ts val="2735"/>
              </a:lnSpc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posturi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accentuează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deformările.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23697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TERAPIE</a:t>
            </a:r>
            <a:r>
              <a:rPr spc="-290" dirty="0"/>
              <a:t> </a:t>
            </a:r>
            <a:r>
              <a:rPr spc="-150" dirty="0"/>
              <a:t>OCUPATIONALA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" y="1540610"/>
            <a:ext cx="7350125" cy="44894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algn="just">
              <a:lnSpc>
                <a:spcPct val="100000"/>
              </a:lnSpc>
              <a:spcBef>
                <a:spcPts val="390"/>
              </a:spcBef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Adaptarea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ambientului și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dispozitive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adaptate:</a:t>
            </a:r>
            <a:endParaRPr sz="2400">
              <a:latin typeface="Carlito"/>
              <a:cs typeface="Carlito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Baston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cârlig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poate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apuca obiectele de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sol,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manevrarea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unor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obiecte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clești,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prelungitoare,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oglinzi 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retrovizoare,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lentile prismatice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când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nu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mai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există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mobilitate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cervicală;</a:t>
            </a:r>
            <a:endParaRPr sz="2400">
              <a:latin typeface="Carlito"/>
              <a:cs typeface="Carlito"/>
            </a:endParaRPr>
          </a:p>
          <a:p>
            <a:pPr marL="241300" indent="-228600" algn="just">
              <a:lnSpc>
                <a:spcPct val="100000"/>
              </a:lnSpc>
              <a:spcBef>
                <a:spcPts val="29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Perie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duș,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prosop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agățătoare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</a:t>
            </a:r>
            <a:r>
              <a:rPr sz="24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mână;</a:t>
            </a:r>
            <a:endParaRPr sz="2400">
              <a:latin typeface="Carlito"/>
              <a:cs typeface="Carlito"/>
            </a:endParaRPr>
          </a:p>
          <a:p>
            <a:pPr marL="241300" marR="5080" indent="-228600">
              <a:lnSpc>
                <a:spcPts val="2590"/>
              </a:lnSpc>
              <a:spcBef>
                <a:spcPts val="6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1725295" algn="l"/>
                <a:tab pos="2850515" algn="l"/>
                <a:tab pos="3359785" algn="l"/>
                <a:tab pos="3890010" algn="l"/>
                <a:tab pos="5481320" algn="l"/>
                <a:tab pos="7106284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Adap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mobilei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	tip	e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on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mic,	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400" spc="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4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nja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în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cameră;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25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Amplasarea de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balustradă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în locurile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greu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accesibile;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28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Iluminarea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adecvată;</a:t>
            </a:r>
            <a:endParaRPr sz="2400">
              <a:latin typeface="Carlito"/>
              <a:cs typeface="Carlito"/>
            </a:endParaRPr>
          </a:p>
          <a:p>
            <a:pPr marL="241300" marR="5080" indent="-228600">
              <a:lnSpc>
                <a:spcPts val="2590"/>
              </a:lnSpc>
              <a:spcBef>
                <a:spcPts val="62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1511935" algn="l"/>
                <a:tab pos="2969260" algn="l"/>
                <a:tab pos="3437254" algn="l"/>
                <a:tab pos="4284980" algn="l"/>
                <a:tab pos="5038090" algn="l"/>
                <a:tab pos="6530340" algn="l"/>
              </a:tabLst>
            </a:pP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ol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si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ea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ba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st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onulu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	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e	me</a:t>
            </a:r>
            <a:r>
              <a:rPr sz="2400" spc="-4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,	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â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j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	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anadia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ă,	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oliu  rulant.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86600" y="37211"/>
            <a:ext cx="2041144" cy="1715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23697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TERAPIE</a:t>
            </a:r>
            <a:r>
              <a:rPr spc="-290" dirty="0"/>
              <a:t> </a:t>
            </a:r>
            <a:r>
              <a:rPr spc="-150" dirty="0"/>
              <a:t>OCUPATIONALA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386" y="1343913"/>
            <a:ext cx="6914515" cy="4703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Activități sportive</a:t>
            </a:r>
            <a:r>
              <a:rPr sz="26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indicate: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Ciclism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corecția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trunchiului la</a:t>
            </a:r>
            <a:r>
              <a:rPr sz="26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verticală;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Înot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brass,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spate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în apă</a:t>
            </a:r>
            <a:r>
              <a:rPr sz="26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caldă;</a:t>
            </a:r>
            <a:endParaRPr sz="2600">
              <a:latin typeface="Carlito"/>
              <a:cs typeface="Carlito"/>
            </a:endParaRPr>
          </a:p>
          <a:p>
            <a:pPr marL="241300" marR="5080" indent="-228600">
              <a:lnSpc>
                <a:spcPts val="2810"/>
              </a:lnSpc>
              <a:spcBef>
                <a:spcPts val="66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45" dirty="0">
                <a:solidFill>
                  <a:srgbClr val="FFFFFF"/>
                </a:solidFill>
                <a:latin typeface="Carlito"/>
                <a:cs typeface="Carlito"/>
              </a:rPr>
              <a:t>Tenis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masă,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badminton,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baschet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aruncare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 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coș;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26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Schi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fond,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plimbat.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Activități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recreative: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Pictura pe plan</a:t>
            </a:r>
            <a:r>
              <a:rPr sz="26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vertical;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1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Ștergerea ferestrelor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și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suprafețelor</a:t>
            </a:r>
            <a:r>
              <a:rPr sz="26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verticale;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Cicloergometru,</a:t>
            </a:r>
            <a:r>
              <a:rPr sz="26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arlito"/>
                <a:cs typeface="Carlito"/>
              </a:rPr>
              <a:t>roata.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5605" y="1447800"/>
            <a:ext cx="2726690" cy="152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97802" y="3505200"/>
            <a:ext cx="2049779" cy="18181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24298" y="3840111"/>
            <a:ext cx="2143125" cy="11483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69785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TRATAMENT</a:t>
            </a:r>
            <a:r>
              <a:rPr spc="-290" dirty="0"/>
              <a:t> </a:t>
            </a:r>
            <a:r>
              <a:rPr spc="-100" dirty="0"/>
              <a:t>BALNEAR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77162"/>
            <a:ext cx="7011034" cy="43465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300355" indent="-229235">
              <a:lnSpc>
                <a:spcPts val="259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Spondilita beneficiază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tratament 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balnear,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sunt  indicate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ape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termale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sulfuroase,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iodurate,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clorurate- 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sodice: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Băile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Herculane,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Amara, 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Techirgiol,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Pucioasa,  Băile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Felix, Ocnele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Mari,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Ocna Sibiului,</a:t>
            </a:r>
            <a:r>
              <a:rPr sz="24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Sovata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9A47B"/>
              </a:buClr>
              <a:buFont typeface="Arial"/>
              <a:buChar char="•"/>
            </a:pPr>
            <a:endParaRPr sz="3050">
              <a:latin typeface="Carlito"/>
              <a:cs typeface="Carlito"/>
            </a:endParaRPr>
          </a:p>
          <a:p>
            <a:pPr marL="241300" marR="595630" indent="-229235">
              <a:lnSpc>
                <a:spcPts val="2590"/>
              </a:lnSpc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Pacienții beneficiază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stațiuni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factorii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specifici 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naturali:</a:t>
            </a:r>
            <a:endParaRPr sz="24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235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Climă,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ape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minerale, nămoluri</a:t>
            </a:r>
            <a:r>
              <a:rPr sz="20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terapeutice.</a:t>
            </a:r>
            <a:endParaRPr sz="2000">
              <a:latin typeface="Carlito"/>
              <a:cs typeface="Carlito"/>
            </a:endParaRPr>
          </a:p>
          <a:p>
            <a:pPr marL="538480" marR="5080" lvl="1" indent="-228600">
              <a:lnSpc>
                <a:spcPts val="2160"/>
              </a:lnSpc>
              <a:spcBef>
                <a:spcPts val="509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Litoralul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Marii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Negre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este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cel mai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benefic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curele balneare, 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talasoterapia care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induce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reacții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sistemice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efect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adaptativ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al  funcției de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termoreglare</a:t>
            </a:r>
            <a:endParaRPr sz="2000">
              <a:latin typeface="Carlito"/>
              <a:cs typeface="Carlito"/>
            </a:endParaRPr>
          </a:p>
          <a:p>
            <a:pPr marL="538480" marR="455930" lvl="1" indent="-228600">
              <a:lnSpc>
                <a:spcPts val="216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Stimularea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procesului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adaptare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al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termoreglării ajută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la 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toleranța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mai</a:t>
            </a:r>
            <a:r>
              <a:rPr sz="20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buna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40855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App/CVM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494854"/>
            <a:ext cx="6643370" cy="320865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95" dirty="0">
                <a:solidFill>
                  <a:srgbClr val="FFFFFF"/>
                </a:solidFill>
                <a:latin typeface="Carlito"/>
                <a:cs typeface="Carlito"/>
              </a:rPr>
              <a:t>Tata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3600" spc="-10" dirty="0">
                <a:solidFill>
                  <a:srgbClr val="FFFFFF"/>
                </a:solidFill>
                <a:latin typeface="Carlito"/>
                <a:cs typeface="Carlito"/>
              </a:rPr>
              <a:t>spondilita</a:t>
            </a:r>
            <a:r>
              <a:rPr sz="36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anchilozanta</a:t>
            </a:r>
            <a:endParaRPr sz="3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8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30" dirty="0">
                <a:solidFill>
                  <a:srgbClr val="FFFFFF"/>
                </a:solidFill>
                <a:latin typeface="Carlito"/>
                <a:cs typeface="Carlito"/>
              </a:rPr>
              <a:t>Proteza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3600" spc="-10" dirty="0">
                <a:solidFill>
                  <a:srgbClr val="FFFFFF"/>
                </a:solidFill>
                <a:latin typeface="Carlito"/>
                <a:cs typeface="Carlito"/>
              </a:rPr>
              <a:t>sold</a:t>
            </a:r>
            <a:r>
              <a:rPr sz="36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spc="-20" dirty="0">
                <a:solidFill>
                  <a:srgbClr val="FFFFFF"/>
                </a:solidFill>
                <a:latin typeface="Carlito"/>
                <a:cs typeface="Carlito"/>
              </a:rPr>
              <a:t>stang</a:t>
            </a:r>
            <a:endParaRPr sz="3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8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BPOC</a:t>
            </a:r>
            <a:endParaRPr sz="36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8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50" dirty="0">
                <a:solidFill>
                  <a:srgbClr val="FFFFFF"/>
                </a:solidFill>
                <a:latin typeface="Carlito"/>
                <a:cs typeface="Carlito"/>
              </a:rPr>
              <a:t>Fumator, </a:t>
            </a: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consumator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ocazional de  </a:t>
            </a:r>
            <a:r>
              <a:rPr sz="3600" spc="-10" dirty="0">
                <a:solidFill>
                  <a:srgbClr val="FFFFFF"/>
                </a:solidFill>
                <a:latin typeface="Carlito"/>
                <a:cs typeface="Carlito"/>
              </a:rPr>
              <a:t>alcool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276288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Sfat</a:t>
            </a:r>
            <a:r>
              <a:rPr spc="-260" dirty="0"/>
              <a:t> </a:t>
            </a:r>
            <a:r>
              <a:rPr spc="-90" dirty="0"/>
              <a:t>genetic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37528" y="1610690"/>
            <a:ext cx="1859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determinism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1610690"/>
            <a:ext cx="54864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  <a:tab pos="1617345" algn="l"/>
                <a:tab pos="1972310" algn="l"/>
                <a:tab pos="2277745" algn="l"/>
                <a:tab pos="3856990" algn="l"/>
                <a:tab pos="4076065" algn="l"/>
                <a:tab pos="483362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Spondilita	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anchilozantă		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are	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un 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en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tic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u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2800" spc="-5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spc="-70" dirty="0">
                <a:solidFill>
                  <a:srgbClr val="FFFFFF"/>
                </a:solidFill>
                <a:latin typeface="Carlito"/>
                <a:cs typeface="Carlito"/>
              </a:rPr>
              <a:t>z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ț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ti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nu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ui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2464435"/>
            <a:ext cx="5430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48025" algn="l"/>
                <a:tab pos="4312285" algn="l"/>
                <a:tab pos="484124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hi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ti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800" spc="-5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clasa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,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HLA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33565" y="2037714"/>
            <a:ext cx="15665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95"/>
              </a:spcBef>
              <a:tabLst>
                <a:tab pos="1174750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jo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de</a:t>
            </a:r>
            <a:endParaRPr sz="280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  <a:tabLst>
                <a:tab pos="995044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B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7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,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cu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posibilitatea </a:t>
            </a:r>
            <a:r>
              <a:rPr spc="-10" dirty="0"/>
              <a:t>de </a:t>
            </a:r>
            <a:r>
              <a:rPr spc="-20" dirty="0"/>
              <a:t>transmitere ereditară, </a:t>
            </a:r>
            <a:r>
              <a:rPr spc="-5" dirty="0"/>
              <a:t>fiind </a:t>
            </a:r>
            <a:r>
              <a:rPr spc="-20" dirty="0"/>
              <a:t>citate  </a:t>
            </a:r>
            <a:r>
              <a:rPr spc="-10" dirty="0"/>
              <a:t>aglomerări familiale. Rudele </a:t>
            </a:r>
            <a:r>
              <a:rPr dirty="0"/>
              <a:t>de </a:t>
            </a:r>
            <a:r>
              <a:rPr spc="-20" dirty="0"/>
              <a:t>grad </a:t>
            </a:r>
            <a:r>
              <a:rPr spc="-5" dirty="0"/>
              <a:t>I </a:t>
            </a:r>
            <a:r>
              <a:rPr spc="-20" dirty="0"/>
              <a:t>dezvoltă  </a:t>
            </a:r>
            <a:r>
              <a:rPr spc="-15" dirty="0"/>
              <a:t>elemente </a:t>
            </a:r>
            <a:r>
              <a:rPr spc="-5" dirty="0"/>
              <a:t>de </a:t>
            </a:r>
            <a:r>
              <a:rPr spc="-10" dirty="0"/>
              <a:t>boală clinic </a:t>
            </a:r>
            <a:r>
              <a:rPr spc="-5" dirty="0"/>
              <a:t>și </a:t>
            </a:r>
            <a:r>
              <a:rPr spc="-10" dirty="0"/>
              <a:t>imagistic </a:t>
            </a:r>
            <a:r>
              <a:rPr dirty="0"/>
              <a:t>în </a:t>
            </a:r>
            <a:r>
              <a:rPr spc="-20" dirty="0"/>
              <a:t>procent  </a:t>
            </a:r>
            <a:r>
              <a:rPr spc="-10" dirty="0"/>
              <a:t>de</a:t>
            </a:r>
            <a:r>
              <a:rPr spc="105" dirty="0"/>
              <a:t> </a:t>
            </a:r>
            <a:r>
              <a:rPr dirty="0"/>
              <a:t>10</a:t>
            </a:r>
            <a:r>
              <a:rPr spc="105" dirty="0"/>
              <a:t> </a:t>
            </a:r>
            <a:r>
              <a:rPr spc="-5" dirty="0"/>
              <a:t>-</a:t>
            </a:r>
            <a:r>
              <a:rPr spc="114" dirty="0"/>
              <a:t> </a:t>
            </a:r>
            <a:r>
              <a:rPr spc="-5" dirty="0"/>
              <a:t>30%,</a:t>
            </a:r>
            <a:r>
              <a:rPr spc="95" dirty="0"/>
              <a:t> </a:t>
            </a:r>
            <a:r>
              <a:rPr spc="-5" dirty="0"/>
              <a:t>iar</a:t>
            </a:r>
            <a:r>
              <a:rPr spc="85" dirty="0"/>
              <a:t> </a:t>
            </a:r>
            <a:r>
              <a:rPr spc="-5" dirty="0"/>
              <a:t>gemenii</a:t>
            </a:r>
            <a:r>
              <a:rPr spc="95" dirty="0"/>
              <a:t> </a:t>
            </a:r>
            <a:r>
              <a:rPr spc="-10" dirty="0"/>
              <a:t>monozigoți</a:t>
            </a:r>
            <a:r>
              <a:rPr spc="95" dirty="0"/>
              <a:t> </a:t>
            </a:r>
            <a:r>
              <a:rPr spc="-5" dirty="0"/>
              <a:t>au</a:t>
            </a:r>
            <a:r>
              <a:rPr spc="105" dirty="0"/>
              <a:t> </a:t>
            </a:r>
            <a:r>
              <a:rPr spc="-5" dirty="0"/>
              <a:t>o</a:t>
            </a:r>
            <a:r>
              <a:rPr spc="110" dirty="0"/>
              <a:t> </a:t>
            </a:r>
            <a:r>
              <a:rPr spc="-35" dirty="0"/>
              <a:t>rată</a:t>
            </a:r>
            <a:r>
              <a:rPr spc="110" dirty="0"/>
              <a:t> </a:t>
            </a:r>
            <a:r>
              <a:rPr spc="-15" dirty="0"/>
              <a:t>de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79144" y="4598670"/>
            <a:ext cx="31165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86255" algn="l"/>
                <a:tab pos="2065655" algn="l"/>
                <a:tab pos="2486025" algn="l"/>
              </a:tabLst>
            </a:pP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on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da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ț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ă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bo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ii  aglome</a:t>
            </a:r>
            <a:r>
              <a:rPr sz="2800" spc="-7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ări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70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ami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ia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e,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6554" y="4598670"/>
            <a:ext cx="381190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95"/>
              </a:spcBef>
              <a:tabLst>
                <a:tab pos="660400" algn="l"/>
                <a:tab pos="835660" algn="l"/>
                <a:tab pos="1416050" algn="l"/>
                <a:tab pos="1617345" algn="l"/>
                <a:tab pos="2187575" algn="l"/>
                <a:tab pos="2568575" algn="l"/>
                <a:tab pos="267716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60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%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Fiin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decel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at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  e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u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î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uț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5452059"/>
            <a:ext cx="71183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952500" algn="l"/>
                <a:tab pos="2157095" algn="l"/>
                <a:tab pos="3301365" algn="l"/>
                <a:tab pos="3815079" algn="l"/>
                <a:tab pos="5370195" algn="l"/>
                <a:tab pos="5770880" algn="l"/>
              </a:tabLst>
            </a:pP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2800" spc="-70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tul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ene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ic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î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ai</a:t>
            </a:r>
            <a:r>
              <a:rPr sz="2800" spc="-40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2800" spc="-6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2800" spc="5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2800" spc="-5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ea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pacie</a:t>
            </a:r>
            <a:r>
              <a:rPr sz="2800" spc="-4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tul  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spondilită.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92989"/>
            <a:ext cx="33013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COMPLICATII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50543"/>
            <a:ext cx="7391400" cy="49771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775"/>
              </a:spcBef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Ale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 bolii:</a:t>
            </a:r>
            <a:endParaRPr sz="2800">
              <a:latin typeface="Carlito"/>
              <a:cs typeface="Carlito"/>
            </a:endParaRPr>
          </a:p>
          <a:p>
            <a:pPr marL="355600" marR="1112520" indent="-3429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Modificări articulare 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distrucție până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la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anchiloză,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dizabilitate severă,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handicap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Dizabilitate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nivelul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soldurilor,</a:t>
            </a:r>
            <a:r>
              <a:rPr sz="2800" spc="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genuchilor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Afectare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severă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coloanei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ridigizare</a:t>
            </a:r>
            <a:r>
              <a:rPr sz="28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completa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Afecte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multiorganică,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pulmon,</a:t>
            </a:r>
            <a:r>
              <a:rPr sz="2800" spc="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cord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Osteoporoza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Asocierea unei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colagenoze</a:t>
            </a:r>
            <a:endParaRPr sz="2800">
              <a:latin typeface="Carlito"/>
              <a:cs typeface="Carlito"/>
            </a:endParaRPr>
          </a:p>
          <a:p>
            <a:pPr marL="355600" marR="871219" indent="-3429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Evoluție nevaforabilă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ce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necesită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protezare 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genunchi,</a:t>
            </a:r>
            <a:r>
              <a:rPr sz="28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șold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0" y="228600"/>
            <a:ext cx="1495298" cy="222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33020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COMPLICATII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90"/>
            <a:ext cx="6151245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Ale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 tratamentului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5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Anemie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Fibroză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pulmonară,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disfunctie</a:t>
            </a:r>
            <a:r>
              <a:rPr sz="2800" spc="1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restricitva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Leziuni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gastrice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Limfom –tratament</a:t>
            </a:r>
            <a:r>
              <a:rPr sz="28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biologic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TBC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–tratament</a:t>
            </a:r>
            <a:r>
              <a:rPr sz="28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biologic</a:t>
            </a:r>
            <a:endParaRPr sz="28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Afectare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renală-</a:t>
            </a:r>
            <a:r>
              <a:rPr sz="2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AINS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715000" y="533400"/>
            <a:ext cx="1905000" cy="2160270"/>
            <a:chOff x="5715000" y="533400"/>
            <a:chExt cx="1905000" cy="2160270"/>
          </a:xfrm>
        </p:grpSpPr>
        <p:sp>
          <p:nvSpPr>
            <p:cNvPr id="5" name="object 5"/>
            <p:cNvSpPr/>
            <p:nvPr/>
          </p:nvSpPr>
          <p:spPr>
            <a:xfrm>
              <a:off x="5715000" y="533400"/>
              <a:ext cx="1905000" cy="215976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09435" y="19812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22300" y="0"/>
                  </a:moveTo>
                  <a:lnTo>
                    <a:pt x="63500" y="0"/>
                  </a:lnTo>
                  <a:lnTo>
                    <a:pt x="38790" y="4992"/>
                  </a:lnTo>
                  <a:lnTo>
                    <a:pt x="18605" y="18605"/>
                  </a:lnTo>
                  <a:lnTo>
                    <a:pt x="4992" y="38790"/>
                  </a:lnTo>
                  <a:lnTo>
                    <a:pt x="0" y="63500"/>
                  </a:lnTo>
                  <a:lnTo>
                    <a:pt x="0" y="317500"/>
                  </a:lnTo>
                  <a:lnTo>
                    <a:pt x="4992" y="342209"/>
                  </a:lnTo>
                  <a:lnTo>
                    <a:pt x="18605" y="362394"/>
                  </a:lnTo>
                  <a:lnTo>
                    <a:pt x="38790" y="376007"/>
                  </a:lnTo>
                  <a:lnTo>
                    <a:pt x="63500" y="381000"/>
                  </a:lnTo>
                  <a:lnTo>
                    <a:pt x="622300" y="381000"/>
                  </a:lnTo>
                  <a:lnTo>
                    <a:pt x="647009" y="376007"/>
                  </a:lnTo>
                  <a:lnTo>
                    <a:pt x="667194" y="362394"/>
                  </a:lnTo>
                  <a:lnTo>
                    <a:pt x="680807" y="342209"/>
                  </a:lnTo>
                  <a:lnTo>
                    <a:pt x="685800" y="317500"/>
                  </a:lnTo>
                  <a:lnTo>
                    <a:pt x="685800" y="63500"/>
                  </a:lnTo>
                  <a:lnTo>
                    <a:pt x="680807" y="38790"/>
                  </a:lnTo>
                  <a:lnTo>
                    <a:pt x="667194" y="18605"/>
                  </a:lnTo>
                  <a:lnTo>
                    <a:pt x="647009" y="4992"/>
                  </a:lnTo>
                  <a:lnTo>
                    <a:pt x="6223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09435" y="19812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63500"/>
                  </a:moveTo>
                  <a:lnTo>
                    <a:pt x="4992" y="38790"/>
                  </a:lnTo>
                  <a:lnTo>
                    <a:pt x="18605" y="18605"/>
                  </a:lnTo>
                  <a:lnTo>
                    <a:pt x="38790" y="4992"/>
                  </a:lnTo>
                  <a:lnTo>
                    <a:pt x="63500" y="0"/>
                  </a:lnTo>
                  <a:lnTo>
                    <a:pt x="622300" y="0"/>
                  </a:lnTo>
                  <a:lnTo>
                    <a:pt x="647009" y="4992"/>
                  </a:lnTo>
                  <a:lnTo>
                    <a:pt x="667194" y="18605"/>
                  </a:lnTo>
                  <a:lnTo>
                    <a:pt x="680807" y="38790"/>
                  </a:lnTo>
                  <a:lnTo>
                    <a:pt x="685800" y="63500"/>
                  </a:lnTo>
                  <a:lnTo>
                    <a:pt x="685800" y="317500"/>
                  </a:lnTo>
                  <a:lnTo>
                    <a:pt x="680807" y="342209"/>
                  </a:lnTo>
                  <a:lnTo>
                    <a:pt x="667194" y="362394"/>
                  </a:lnTo>
                  <a:lnTo>
                    <a:pt x="647009" y="376007"/>
                  </a:lnTo>
                  <a:lnTo>
                    <a:pt x="622300" y="381000"/>
                  </a:lnTo>
                  <a:lnTo>
                    <a:pt x="63500" y="381000"/>
                  </a:lnTo>
                  <a:lnTo>
                    <a:pt x="38790" y="376007"/>
                  </a:lnTo>
                  <a:lnTo>
                    <a:pt x="18605" y="362394"/>
                  </a:lnTo>
                  <a:lnTo>
                    <a:pt x="4992" y="342209"/>
                  </a:lnTo>
                  <a:lnTo>
                    <a:pt x="0" y="317500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7A7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03694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EVOLUTIE/PROGNOSTIC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04594"/>
            <a:ext cx="6764655" cy="364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78130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20" dirty="0">
                <a:solidFill>
                  <a:srgbClr val="FFFFFF"/>
                </a:solidFill>
                <a:latin typeface="Carlito"/>
                <a:cs typeface="Carlito"/>
              </a:rPr>
              <a:t>Evolutie </a:t>
            </a:r>
            <a:r>
              <a:rPr sz="3600" spc="-25" dirty="0">
                <a:solidFill>
                  <a:srgbClr val="FFFFFF"/>
                </a:solidFill>
                <a:latin typeface="Carlito"/>
                <a:cs typeface="Carlito"/>
              </a:rPr>
              <a:t>favorabila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3600" spc="-20" dirty="0">
                <a:solidFill>
                  <a:srgbClr val="FFFFFF"/>
                </a:solidFill>
                <a:latin typeface="Carlito"/>
                <a:cs typeface="Carlito"/>
              </a:rPr>
              <a:t>repsectarea  tratamentului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si </a:t>
            </a: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programului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de  </a:t>
            </a:r>
            <a:r>
              <a:rPr sz="3600" spc="-20" dirty="0">
                <a:solidFill>
                  <a:srgbClr val="FFFFFF"/>
                </a:solidFill>
                <a:latin typeface="Carlito"/>
                <a:cs typeface="Carlito"/>
              </a:rPr>
              <a:t>recuperare</a:t>
            </a:r>
            <a:endParaRPr sz="3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8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Prognostic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ad </a:t>
            </a:r>
            <a:r>
              <a:rPr sz="3600" spc="-10" dirty="0">
                <a:solidFill>
                  <a:srgbClr val="FFFFFF"/>
                </a:solidFill>
                <a:latin typeface="Carlito"/>
                <a:cs typeface="Carlito"/>
              </a:rPr>
              <a:t>vitam-</a:t>
            </a: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bun</a:t>
            </a:r>
            <a:endParaRPr sz="3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869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Prognostic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ad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laborem</a:t>
            </a:r>
            <a:r>
              <a:rPr sz="36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Carlito"/>
                <a:cs typeface="Carlito"/>
              </a:rPr>
              <a:t>–rezervat</a:t>
            </a:r>
            <a:endParaRPr sz="36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86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3600" spc="-15" dirty="0">
                <a:solidFill>
                  <a:srgbClr val="FFFFFF"/>
                </a:solidFill>
                <a:latin typeface="Carlito"/>
                <a:cs typeface="Carlito"/>
              </a:rPr>
              <a:t>Prognostic </a:t>
            </a:r>
            <a:r>
              <a:rPr sz="3600" dirty="0">
                <a:solidFill>
                  <a:srgbClr val="FFFFFF"/>
                </a:solidFill>
                <a:latin typeface="Carlito"/>
                <a:cs typeface="Carlito"/>
              </a:rPr>
              <a:t>ad </a:t>
            </a:r>
            <a:r>
              <a:rPr sz="3600" spc="-5" dirty="0">
                <a:solidFill>
                  <a:srgbClr val="FFFFFF"/>
                </a:solidFill>
                <a:latin typeface="Carlito"/>
                <a:cs typeface="Carlito"/>
              </a:rPr>
              <a:t>functionem-</a:t>
            </a:r>
            <a:r>
              <a:rPr sz="36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Carlito"/>
                <a:cs typeface="Carlito"/>
              </a:rPr>
              <a:t>rezervat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383222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R</a:t>
            </a:r>
            <a:r>
              <a:rPr spc="-105" dirty="0"/>
              <a:t>E</a:t>
            </a:r>
            <a:r>
              <a:rPr spc="-130" dirty="0"/>
              <a:t>C</a:t>
            </a:r>
            <a:r>
              <a:rPr spc="-100" dirty="0"/>
              <a:t>OMAN</a:t>
            </a:r>
            <a:r>
              <a:rPr spc="-240" dirty="0"/>
              <a:t>D</a:t>
            </a:r>
            <a:r>
              <a:rPr spc="-100" dirty="0"/>
              <a:t>AR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3601"/>
            <a:ext cx="7192009" cy="46628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409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Continuă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tratamentul medicamentos</a:t>
            </a:r>
            <a:r>
              <a:rPr sz="26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prescris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Continuă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programul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kinetoterapie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</a:t>
            </a:r>
            <a:r>
              <a:rPr sz="26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domiciliu</a:t>
            </a:r>
            <a:endParaRPr sz="2600">
              <a:latin typeface="Carlito"/>
              <a:cs typeface="Carlito"/>
            </a:endParaRPr>
          </a:p>
          <a:p>
            <a:pPr marL="469900" marR="970915" indent="-457834">
              <a:lnSpc>
                <a:spcPts val="2810"/>
              </a:lnSpc>
              <a:spcBef>
                <a:spcPts val="66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Respectă terapia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ocupațională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domiciliu, 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reconfigurarea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locuinței,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harta</a:t>
            </a:r>
            <a:r>
              <a:rPr sz="26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camerei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27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Respectă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igiena</a:t>
            </a:r>
            <a:r>
              <a:rPr sz="26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ortopedică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1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Regim alimentar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normocaloric,</a:t>
            </a:r>
            <a:r>
              <a:rPr sz="26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normoproteic</a:t>
            </a:r>
            <a:endParaRPr sz="2600">
              <a:latin typeface="Carlito"/>
              <a:cs typeface="Carlito"/>
            </a:endParaRPr>
          </a:p>
          <a:p>
            <a:pPr marL="469900" marR="5080" indent="-457834">
              <a:lnSpc>
                <a:spcPts val="2810"/>
              </a:lnSpc>
              <a:spcBef>
                <a:spcPts val="66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Continuă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programul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recuperare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kinetic si</a:t>
            </a:r>
            <a:r>
              <a:rPr sz="2600" spc="-1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fizical 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electric la 6</a:t>
            </a:r>
            <a:r>
              <a:rPr sz="26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luni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27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35" dirty="0">
                <a:solidFill>
                  <a:srgbClr val="FFFFFF"/>
                </a:solidFill>
                <a:latin typeface="Carlito"/>
                <a:cs typeface="Carlito"/>
              </a:rPr>
              <a:t>Tratament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balnear de </a:t>
            </a:r>
            <a:r>
              <a:rPr sz="2600" spc="-25" dirty="0">
                <a:solidFill>
                  <a:srgbClr val="FFFFFF"/>
                </a:solidFill>
                <a:latin typeface="Carlito"/>
                <a:cs typeface="Carlito"/>
              </a:rPr>
              <a:t>preferat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 6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luni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1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Revine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600" spc="-15" dirty="0">
                <a:solidFill>
                  <a:srgbClr val="FFFFFF"/>
                </a:solidFill>
                <a:latin typeface="Carlito"/>
                <a:cs typeface="Carlito"/>
              </a:rPr>
              <a:t>control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la 6 luni </a:t>
            </a: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sau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caz </a:t>
            </a:r>
            <a:r>
              <a:rPr sz="2600" dirty="0">
                <a:solidFill>
                  <a:srgbClr val="FFFFFF"/>
                </a:solidFill>
                <a:latin typeface="Carlito"/>
                <a:cs typeface="Carlito"/>
              </a:rPr>
              <a:t>de</a:t>
            </a:r>
            <a:r>
              <a:rPr sz="26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acutizare</a:t>
            </a:r>
            <a:endParaRPr sz="26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1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600" spc="-5" dirty="0">
                <a:solidFill>
                  <a:srgbClr val="FFFFFF"/>
                </a:solidFill>
                <a:latin typeface="Carlito"/>
                <a:cs typeface="Carlito"/>
              </a:rPr>
              <a:t>Sport</a:t>
            </a:r>
            <a:r>
              <a:rPr sz="26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rlito"/>
                <a:cs typeface="Carlito"/>
              </a:rPr>
              <a:t>terapeutic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4200" y="228600"/>
            <a:ext cx="1270000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7175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70" dirty="0"/>
              <a:t>PARTICULARITATE</a:t>
            </a:r>
            <a:r>
              <a:rPr spc="-270" dirty="0"/>
              <a:t> </a:t>
            </a:r>
            <a:r>
              <a:rPr spc="-70" dirty="0"/>
              <a:t>CAZ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806" y="1958467"/>
            <a:ext cx="7047865" cy="395541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484"/>
              </a:spcBef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Pacient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tanar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spondilita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anchilozanta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cu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debut clasic,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inceput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terapia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biologica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tardiv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dupa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ce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s-a impus 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protezarea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soldului</a:t>
            </a:r>
            <a:r>
              <a:rPr sz="32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stang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4150">
              <a:latin typeface="Carlito"/>
              <a:cs typeface="Carlito"/>
            </a:endParaRPr>
          </a:p>
          <a:p>
            <a:pPr marL="26034" marR="17145" algn="ctr">
              <a:lnSpc>
                <a:spcPct val="90000"/>
              </a:lnSpc>
            </a:pPr>
            <a:r>
              <a:rPr sz="3600" b="1" spc="-15" dirty="0">
                <a:solidFill>
                  <a:srgbClr val="FFFFFF"/>
                </a:solidFill>
                <a:latin typeface="Carlito"/>
                <a:cs typeface="Carlito"/>
              </a:rPr>
              <a:t>Importanta </a:t>
            </a:r>
            <a:r>
              <a:rPr sz="3600" b="1" spc="-5" dirty="0">
                <a:solidFill>
                  <a:srgbClr val="FFFFFF"/>
                </a:solidFill>
                <a:latin typeface="Carlito"/>
                <a:cs typeface="Carlito"/>
              </a:rPr>
              <a:t>initierii </a:t>
            </a:r>
            <a:r>
              <a:rPr sz="3600" b="1" spc="-20" dirty="0">
                <a:solidFill>
                  <a:srgbClr val="FFFFFF"/>
                </a:solidFill>
                <a:latin typeface="Carlito"/>
                <a:cs typeface="Carlito"/>
              </a:rPr>
              <a:t>terapiei </a:t>
            </a: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biologice  </a:t>
            </a:r>
            <a:r>
              <a:rPr sz="3600" b="1" spc="-20" dirty="0">
                <a:solidFill>
                  <a:srgbClr val="FFFFFF"/>
                </a:solidFill>
                <a:latin typeface="Carlito"/>
                <a:cs typeface="Carlito"/>
              </a:rPr>
              <a:t>cat </a:t>
            </a:r>
            <a:r>
              <a:rPr sz="3600" b="1" spc="-5" dirty="0">
                <a:solidFill>
                  <a:srgbClr val="FFFFFF"/>
                </a:solidFill>
                <a:latin typeface="Carlito"/>
                <a:cs typeface="Carlito"/>
              </a:rPr>
              <a:t>mai </a:t>
            </a:r>
            <a:r>
              <a:rPr sz="3600" b="1" spc="-10" dirty="0">
                <a:solidFill>
                  <a:srgbClr val="FFFFFF"/>
                </a:solidFill>
                <a:latin typeface="Carlito"/>
                <a:cs typeface="Carlito"/>
              </a:rPr>
              <a:t>preoce </a:t>
            </a:r>
            <a:r>
              <a:rPr sz="3600" b="1" spc="-5" dirty="0">
                <a:solidFill>
                  <a:srgbClr val="FFFFFF"/>
                </a:solidFill>
                <a:latin typeface="Carlito"/>
                <a:cs typeface="Carlito"/>
              </a:rPr>
              <a:t>pentru </a:t>
            </a: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600" b="1" spc="-15" dirty="0">
                <a:solidFill>
                  <a:srgbClr val="FFFFFF"/>
                </a:solidFill>
                <a:latin typeface="Carlito"/>
                <a:cs typeface="Carlito"/>
              </a:rPr>
              <a:t>prevenii  </a:t>
            </a:r>
            <a:r>
              <a:rPr sz="3600" b="1" spc="-5" dirty="0">
                <a:solidFill>
                  <a:srgbClr val="FFFFFF"/>
                </a:solidFill>
                <a:latin typeface="Carlito"/>
                <a:cs typeface="Carlito"/>
              </a:rPr>
              <a:t>situatiile</a:t>
            </a:r>
            <a:r>
              <a:rPr sz="3600" b="1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600" b="1" spc="-20" dirty="0">
                <a:solidFill>
                  <a:srgbClr val="FFFFFF"/>
                </a:solidFill>
                <a:latin typeface="Carlito"/>
                <a:cs typeface="Carlito"/>
              </a:rPr>
              <a:t>invalidante.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155638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Istoric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9107"/>
            <a:ext cx="7285355" cy="472059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Boala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debutat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la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varsta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de 17 ani cu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durere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lombara</a:t>
            </a:r>
            <a:r>
              <a:rPr sz="2200" spc="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joasa</a:t>
            </a:r>
            <a:endParaRPr sz="2200">
              <a:latin typeface="Carlito"/>
              <a:cs typeface="Carlito"/>
            </a:endParaRPr>
          </a:p>
          <a:p>
            <a:pPr marL="241300" marR="299720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urmat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tratament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 AINS,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tratament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de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recuperare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in mai 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multe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etape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 multiple</a:t>
            </a:r>
            <a:r>
              <a:rPr sz="22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acutizari</a:t>
            </a:r>
            <a:endParaRPr sz="2200">
              <a:latin typeface="Carlito"/>
              <a:cs typeface="Carlito"/>
            </a:endParaRPr>
          </a:p>
          <a:p>
            <a:pPr marL="241300" marR="50800" indent="-229235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Pe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baza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decompensarii clinice 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si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biologice se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introduce 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sulfasalazina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doze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progresive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pana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la 3 </a:t>
            </a:r>
            <a:r>
              <a:rPr sz="2200" spc="15" dirty="0">
                <a:solidFill>
                  <a:srgbClr val="FFFFFF"/>
                </a:solidFill>
                <a:latin typeface="Carlito"/>
                <a:cs typeface="Carlito"/>
              </a:rPr>
              <a:t>g/zi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asociat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</a:t>
            </a:r>
            <a:r>
              <a:rPr sz="2200" spc="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AINS.</a:t>
            </a:r>
            <a:endParaRPr sz="2200">
              <a:latin typeface="Carlito"/>
              <a:cs typeface="Carlito"/>
            </a:endParaRPr>
          </a:p>
          <a:p>
            <a:pPr marL="241300" marR="97155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Simptomatologia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agraveaza,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constat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disfunctie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severa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la 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nivelul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soldului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stang 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si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decide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protezare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proteza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totala  necimentata</a:t>
            </a:r>
            <a:endParaRPr sz="22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acest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context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reevaluaza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cazul,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motiv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pentru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care 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se 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introduce terapia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biologica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Remicade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5 </a:t>
            </a:r>
            <a:r>
              <a:rPr sz="2200" spc="10" dirty="0">
                <a:solidFill>
                  <a:srgbClr val="FFFFFF"/>
                </a:solidFill>
                <a:latin typeface="Carlito"/>
                <a:cs typeface="Carlito"/>
              </a:rPr>
              <a:t>mg/kg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corp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doze 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progresive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de la o/2/4/6/8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saptamana, urmand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tratament 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timp de 9 ani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cand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se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decide tapering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la 10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saptamani, fiind 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si 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prezent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cu acelasi ritm de</a:t>
            </a:r>
            <a:r>
              <a:rPr sz="2200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administrare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690"/>
            <a:ext cx="53574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5" dirty="0">
                <a:solidFill>
                  <a:srgbClr val="DFDCB7"/>
                </a:solidFill>
                <a:latin typeface="Caladea"/>
                <a:cs typeface="Caladea"/>
              </a:rPr>
              <a:t>Diagnostic </a:t>
            </a:r>
            <a:r>
              <a:rPr sz="4600" spc="-55" dirty="0">
                <a:solidFill>
                  <a:srgbClr val="DFDCB7"/>
                </a:solidFill>
                <a:latin typeface="Caladea"/>
                <a:cs typeface="Caladea"/>
              </a:rPr>
              <a:t>de</a:t>
            </a:r>
            <a:r>
              <a:rPr sz="4600" spc="-375" dirty="0">
                <a:solidFill>
                  <a:srgbClr val="DFDCB7"/>
                </a:solidFill>
                <a:latin typeface="Caladea"/>
                <a:cs typeface="Caladea"/>
              </a:rPr>
              <a:t> </a:t>
            </a:r>
            <a:r>
              <a:rPr sz="4600" spc="-100" dirty="0">
                <a:solidFill>
                  <a:srgbClr val="DFDCB7"/>
                </a:solidFill>
                <a:latin typeface="Caladea"/>
                <a:cs typeface="Caladea"/>
              </a:rPr>
              <a:t>sindrom</a:t>
            </a:r>
            <a:endParaRPr sz="4600">
              <a:latin typeface="Caladea"/>
              <a:cs typeface="Calade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1970" y="2469007"/>
            <a:ext cx="58654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FFFFFF"/>
                </a:solidFill>
                <a:latin typeface="Carlito"/>
                <a:cs typeface="Carlito"/>
              </a:rPr>
              <a:t>SINDROM </a:t>
            </a:r>
            <a:r>
              <a:rPr sz="4400" spc="-20" dirty="0">
                <a:solidFill>
                  <a:srgbClr val="FFFFFF"/>
                </a:solidFill>
                <a:latin typeface="Carlito"/>
                <a:cs typeface="Carlito"/>
              </a:rPr>
              <a:t>ALGIC</a:t>
            </a:r>
            <a:r>
              <a:rPr sz="44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Carlito"/>
                <a:cs typeface="Carlito"/>
              </a:rPr>
              <a:t>LOMBAR</a:t>
            </a:r>
            <a:endParaRPr sz="4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384365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Examen</a:t>
            </a:r>
            <a:r>
              <a:rPr spc="-280" dirty="0"/>
              <a:t> </a:t>
            </a:r>
            <a:r>
              <a:rPr spc="-100" dirty="0"/>
              <a:t>general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24723"/>
            <a:ext cx="7152005" cy="446468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Examen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general 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fără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modificări</a:t>
            </a:r>
            <a:r>
              <a:rPr sz="28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semnificative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10" dirty="0">
                <a:solidFill>
                  <a:srgbClr val="FFFFFF"/>
                </a:solidFill>
                <a:latin typeface="Carlito"/>
                <a:cs typeface="Carlito"/>
              </a:rPr>
              <a:t>TA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130/70</a:t>
            </a:r>
            <a:r>
              <a:rPr sz="2800" spc="1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mmHG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65" dirty="0">
                <a:solidFill>
                  <a:srgbClr val="FFFFFF"/>
                </a:solidFill>
                <a:latin typeface="Carlito"/>
                <a:cs typeface="Carlito"/>
              </a:rPr>
              <a:t>AV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60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b/min,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cord</a:t>
            </a:r>
            <a:r>
              <a:rPr sz="2800" spc="1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ritmic</a:t>
            </a:r>
            <a:endParaRPr sz="2800">
              <a:latin typeface="Carlito"/>
              <a:cs typeface="Carlito"/>
            </a:endParaRPr>
          </a:p>
          <a:p>
            <a:pPr marL="241300" marR="280670" indent="-229235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Ampliatii pulmonare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reduse,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MV </a:t>
            </a:r>
            <a:r>
              <a:rPr sz="2800" spc="-25" dirty="0">
                <a:solidFill>
                  <a:srgbClr val="FFFFFF"/>
                </a:solidFill>
                <a:latin typeface="Carlito"/>
                <a:cs typeface="Carlito"/>
              </a:rPr>
              <a:t>prezent,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egal  transmis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în ambele arii</a:t>
            </a:r>
            <a:r>
              <a:rPr sz="2800" spc="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pulmonare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Abdomen suplu, elastic,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nedureros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spontan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și la 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palpare, tranzit</a:t>
            </a:r>
            <a:r>
              <a:rPr sz="2800" spc="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prezent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Micțiuni</a:t>
            </a:r>
            <a:r>
              <a:rPr sz="28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fiziologice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Psihic</a:t>
            </a:r>
            <a:r>
              <a:rPr sz="28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echilibrat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0852" y="5105387"/>
            <a:ext cx="3449320" cy="1601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50" y="198500"/>
            <a:ext cx="31788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Examen</a:t>
            </a:r>
            <a:r>
              <a:rPr spc="-290" dirty="0"/>
              <a:t> </a:t>
            </a:r>
            <a:r>
              <a:rPr spc="-80" dirty="0"/>
              <a:t>local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9240" y="1311906"/>
            <a:ext cx="7845425" cy="50025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Coloana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vartebrala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ax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cu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stergerea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curburilor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fiziologice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Col.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Cervicala: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IMS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4 cm,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IMA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6 cm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bilatral, </a:t>
            </a:r>
            <a:r>
              <a:rPr sz="2400" spc="-70" dirty="0">
                <a:solidFill>
                  <a:srgbClr val="FFFFFF"/>
                </a:solidFill>
                <a:latin typeface="Carlito"/>
                <a:cs typeface="Carlito"/>
              </a:rPr>
              <a:t>ITA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4 cm</a:t>
            </a:r>
            <a:r>
              <a:rPr sz="24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bilateral,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indice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occiput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perete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cm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Col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toralaca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Indice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cirtometric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1 cm, Indice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Ott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r>
              <a:rPr sz="2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cm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Col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lombara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Indice Schober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0 cm,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inclinatii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laterale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si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 extensie</a:t>
            </a:r>
            <a:endParaRPr sz="2400">
              <a:latin typeface="Carlito"/>
              <a:cs typeface="Carlito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imposibila,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IDS 10</a:t>
            </a:r>
            <a:r>
              <a:rPr sz="24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cm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58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Sold dr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flexie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70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º, extensie imposibila, rotatii</a:t>
            </a:r>
            <a:r>
              <a:rPr sz="24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imposibile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Sold stang,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cicatrice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post operatorie, flexie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90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º, rotatii</a:t>
            </a:r>
            <a:r>
              <a:rPr sz="2400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si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extensie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limitate</a:t>
            </a:r>
            <a:endParaRPr sz="2400">
              <a:latin typeface="Times New Roman"/>
              <a:cs typeface="Times New Roman"/>
            </a:endParaRPr>
          </a:p>
          <a:p>
            <a:pPr marL="241300" marR="213995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Genuchi drpet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marit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de volum prin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epansament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suprapatelar, 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cald,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dureros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Manevra Erisksen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sensibila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7690"/>
            <a:ext cx="466979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5" dirty="0">
                <a:solidFill>
                  <a:srgbClr val="DFDCB7"/>
                </a:solidFill>
                <a:latin typeface="Caladea"/>
                <a:cs typeface="Caladea"/>
              </a:rPr>
              <a:t>Diagnostic </a:t>
            </a:r>
            <a:r>
              <a:rPr sz="4600" spc="-55" dirty="0">
                <a:solidFill>
                  <a:srgbClr val="DFDCB7"/>
                </a:solidFill>
                <a:latin typeface="Caladea"/>
                <a:cs typeface="Caladea"/>
              </a:rPr>
              <a:t>de</a:t>
            </a:r>
            <a:r>
              <a:rPr sz="4600" spc="-380" dirty="0">
                <a:solidFill>
                  <a:srgbClr val="DFDCB7"/>
                </a:solidFill>
                <a:latin typeface="Caladea"/>
                <a:cs typeface="Caladea"/>
              </a:rPr>
              <a:t> </a:t>
            </a:r>
            <a:r>
              <a:rPr sz="4600" spc="-80" dirty="0">
                <a:solidFill>
                  <a:srgbClr val="DFDCB7"/>
                </a:solidFill>
                <a:latin typeface="Caladea"/>
                <a:cs typeface="Caladea"/>
              </a:rPr>
              <a:t>etapa</a:t>
            </a:r>
            <a:endParaRPr sz="4600">
              <a:latin typeface="Caladea"/>
              <a:cs typeface="Calade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0772" y="2443099"/>
            <a:ext cx="697610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SINDROM </a:t>
            </a:r>
            <a:r>
              <a:rPr sz="3200" spc="-40" dirty="0">
                <a:solidFill>
                  <a:srgbClr val="FFFFFF"/>
                </a:solidFill>
                <a:latin typeface="Carlito"/>
                <a:cs typeface="Carlito"/>
              </a:rPr>
              <a:t>REUMATOID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AXIAL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SI</a:t>
            </a:r>
            <a:r>
              <a:rPr sz="32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PERIFERIC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39737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Examen</a:t>
            </a:r>
            <a:r>
              <a:rPr spc="-280" dirty="0"/>
              <a:t> </a:t>
            </a:r>
            <a:r>
              <a:rPr spc="-100" dirty="0"/>
              <a:t>paraclinic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40574"/>
            <a:ext cx="7004050" cy="44157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Curbe fiziologice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în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limite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normale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55" dirty="0">
                <a:solidFill>
                  <a:srgbClr val="FFFFFF"/>
                </a:solidFill>
                <a:latin typeface="Carlito"/>
                <a:cs typeface="Carlito"/>
              </a:rPr>
              <a:t>Teste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de</a:t>
            </a:r>
            <a:r>
              <a:rPr sz="2400" spc="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inflamație:</a:t>
            </a:r>
            <a:endParaRPr sz="24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VSH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30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mm/h</a:t>
            </a:r>
            <a:endParaRPr sz="24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575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CRP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12</a:t>
            </a:r>
            <a:r>
              <a:rPr sz="24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Carlito"/>
                <a:cs typeface="Carlito"/>
              </a:rPr>
              <a:t>mg/dl</a:t>
            </a:r>
            <a:endParaRPr sz="240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580"/>
              </a:spcBef>
              <a:buClr>
                <a:srgbClr val="9CBDBC"/>
              </a:buClr>
              <a:buFont typeface="Arial"/>
              <a:buChar char="•"/>
              <a:tabLst>
                <a:tab pos="53911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Fibrinogenul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600 </a:t>
            </a:r>
            <a:r>
              <a:rPr sz="2400" spc="10" dirty="0">
                <a:solidFill>
                  <a:srgbClr val="FFFFFF"/>
                </a:solidFill>
                <a:latin typeface="Carlito"/>
                <a:cs typeface="Carlito"/>
              </a:rPr>
              <a:t>mg/dl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HLG-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Hb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10 </a:t>
            </a:r>
            <a:r>
              <a:rPr sz="2400" spc="10" dirty="0">
                <a:solidFill>
                  <a:srgbClr val="FFFFFF"/>
                </a:solidFill>
                <a:latin typeface="Carlito"/>
                <a:cs typeface="Carlito"/>
              </a:rPr>
              <a:t>g/dl, 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fără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modificări de 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formulă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leucocitară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Factor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reumatoid</a:t>
            </a:r>
            <a:r>
              <a:rPr sz="24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absent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Antigen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HLA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B 27</a:t>
            </a: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rlito"/>
                <a:cs typeface="Carlito"/>
              </a:rPr>
              <a:t>prezent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30" dirty="0">
                <a:solidFill>
                  <a:srgbClr val="FFFFFF"/>
                </a:solidFill>
                <a:latin typeface="Carlito"/>
                <a:cs typeface="Carlito"/>
              </a:rPr>
              <a:t>Fără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alte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modificări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ale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valorilor</a:t>
            </a:r>
            <a:r>
              <a:rPr sz="24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biologice</a:t>
            </a:r>
            <a:endParaRPr sz="24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Vitamina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D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20 </a:t>
            </a:r>
            <a:r>
              <a:rPr sz="2400" spc="10" dirty="0">
                <a:solidFill>
                  <a:srgbClr val="FFFFFF"/>
                </a:solidFill>
                <a:latin typeface="Carlito"/>
                <a:cs typeface="Carlito"/>
              </a:rPr>
              <a:t>ng/ml </a:t>
            </a: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( N </a:t>
            </a:r>
            <a:r>
              <a:rPr sz="2400" spc="-5" dirty="0">
                <a:solidFill>
                  <a:srgbClr val="FFFFFF"/>
                </a:solidFill>
                <a:latin typeface="Carlito"/>
                <a:cs typeface="Carlito"/>
              </a:rPr>
              <a:t>30-55,5</a:t>
            </a:r>
            <a:r>
              <a:rPr sz="2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rlito"/>
                <a:cs typeface="Carlito"/>
              </a:rPr>
              <a:t>ng/ml)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316356"/>
            <a:ext cx="2962275" cy="1543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1877</Words>
  <Application>Microsoft Office PowerPoint</Application>
  <PresentationFormat>On-screen Show (4:3)</PresentationFormat>
  <Paragraphs>254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Caladea</vt:lpstr>
      <vt:lpstr>Calibri</vt:lpstr>
      <vt:lpstr>Carlito</vt:lpstr>
      <vt:lpstr>Times New Roman</vt:lpstr>
      <vt:lpstr>Office Theme</vt:lpstr>
      <vt:lpstr>SPONDILITA  ANCHILOZANTA </vt:lpstr>
      <vt:lpstr>Date personale</vt:lpstr>
      <vt:lpstr>App/CVM</vt:lpstr>
      <vt:lpstr>Istoric</vt:lpstr>
      <vt:lpstr>PowerPoint Presentation</vt:lpstr>
      <vt:lpstr>Examen general</vt:lpstr>
      <vt:lpstr>Examen local</vt:lpstr>
      <vt:lpstr>PowerPoint Presentation</vt:lpstr>
      <vt:lpstr>Examen paraclinic</vt:lpstr>
      <vt:lpstr>Explorari imagistice</vt:lpstr>
      <vt:lpstr>Explorari imagistice</vt:lpstr>
      <vt:lpstr>Explorari functionale</vt:lpstr>
      <vt:lpstr>DIAGNOSTIC POZITV</vt:lpstr>
      <vt:lpstr>DIAGNOSTIC DIFERENTIAL</vt:lpstr>
      <vt:lpstr>TRATAMENT</vt:lpstr>
      <vt:lpstr>IGIENA ORTOPEDICA</vt:lpstr>
      <vt:lpstr>Tratament medicamentos</vt:lpstr>
      <vt:lpstr>Tratament recuperare</vt:lpstr>
      <vt:lpstr>Electroterapie/masaj</vt:lpstr>
      <vt:lpstr>KINETOTERAPIE</vt:lpstr>
      <vt:lpstr>KINETOTERAPIE</vt:lpstr>
      <vt:lpstr>KINETOTERAPIE</vt:lpstr>
      <vt:lpstr>KINETOTERAPIE</vt:lpstr>
      <vt:lpstr>Hidrotermoterapia</vt:lpstr>
      <vt:lpstr>Hidrokinetoterapia</vt:lpstr>
      <vt:lpstr>TERAPIE OCUPATIONALA</vt:lpstr>
      <vt:lpstr>TERAPIE OCUPATIONALA</vt:lpstr>
      <vt:lpstr>TERAPIE OCUPATIONALA</vt:lpstr>
      <vt:lpstr>TRATAMENT BALNEAR</vt:lpstr>
      <vt:lpstr>Sfat genetic</vt:lpstr>
      <vt:lpstr>COMPLICATII</vt:lpstr>
      <vt:lpstr>COMPLICATII</vt:lpstr>
      <vt:lpstr>EVOLUTIE/PROGNOSTIC</vt:lpstr>
      <vt:lpstr>RECOMANDARI</vt:lpstr>
      <vt:lpstr>PARTICULARITATE CAZ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SPONDILITA ANCHILOZANTA</dc:title>
  <dc:creator>bumbeaam</dc:creator>
  <cp:lastModifiedBy>George-Ovidiu Cioroianu</cp:lastModifiedBy>
  <cp:revision>3</cp:revision>
  <dcterms:created xsi:type="dcterms:W3CDTF">2020-11-03T22:07:43Z</dcterms:created>
  <dcterms:modified xsi:type="dcterms:W3CDTF">2021-03-25T12:51:54Z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2020-10-26T00:00:00Z</vt:filetime>
  </property>
  <property fmtid="{D5CDD505-2E9C-101B-9397-08002B2CF9AE}" pid="3" name="Creator">
    <vt:lpwstr>Microsoft® PowerPoint® 2010 Trial</vt:lpwstr>
  </property>
  <property fmtid="{D5CDD505-2E9C-101B-9397-08002B2CF9AE}" pid="4" name="LastSaved">
    <vt:filetime>2020-11-03T00:00:00Z</vt:filetime>
  </property>
</Properties>
</file>