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80" r:id="rId18"/>
    <p:sldId id="277" r:id="rId19"/>
    <p:sldId id="272" r:id="rId20"/>
    <p:sldId id="275" r:id="rId21"/>
    <p:sldId id="273" r:id="rId22"/>
    <p:sldId id="278" r:id="rId23"/>
    <p:sldId id="279"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DEF68-6A77-4B34-B656-B5526E035793}" v="2" dt="2020-03-06T16:28:5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57" autoAdjust="0"/>
  </p:normalViewPr>
  <p:slideViewPr>
    <p:cSldViewPr snapToGrid="0">
      <p:cViewPr varScale="1">
        <p:scale>
          <a:sx n="75" d="100"/>
          <a:sy n="75" d="100"/>
        </p:scale>
        <p:origin x="8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Bighea" userId="04231c34c8d43e83" providerId="LiveId" clId="{FD2A9D10-248B-4A4D-81C1-30D49B1A5285}"/>
    <pc:docChg chg="undo custSel addSld modSld">
      <pc:chgData name="Adrian Bighea" userId="04231c34c8d43e83" providerId="LiveId" clId="{FD2A9D10-248B-4A4D-81C1-30D49B1A5285}" dt="2020-03-04T11:22:20.526" v="2313" actId="403"/>
      <pc:docMkLst>
        <pc:docMk/>
      </pc:docMkLst>
      <pc:sldChg chg="addSp modSp">
        <pc:chgData name="Adrian Bighea" userId="04231c34c8d43e83" providerId="LiveId" clId="{FD2A9D10-248B-4A4D-81C1-30D49B1A5285}" dt="2020-03-04T11:17:32.012" v="2298" actId="1076"/>
        <pc:sldMkLst>
          <pc:docMk/>
          <pc:sldMk cId="3021026391" sldId="257"/>
        </pc:sldMkLst>
        <pc:spChg chg="mod">
          <ac:chgData name="Adrian Bighea" userId="04231c34c8d43e83" providerId="LiveId" clId="{FD2A9D10-248B-4A4D-81C1-30D49B1A5285}" dt="2020-03-04T11:16:47.222" v="2294" actId="14100"/>
          <ac:spMkLst>
            <pc:docMk/>
            <pc:sldMk cId="3021026391" sldId="257"/>
            <ac:spMk id="3" creationId="{39AA8F14-6EBA-41A0-81BD-5F24374A0E17}"/>
          </ac:spMkLst>
        </pc:spChg>
        <pc:picChg chg="add mod">
          <ac:chgData name="Adrian Bighea" userId="04231c34c8d43e83" providerId="LiveId" clId="{FD2A9D10-248B-4A4D-81C1-30D49B1A5285}" dt="2020-03-04T11:17:32.012" v="2298" actId="1076"/>
          <ac:picMkLst>
            <pc:docMk/>
            <pc:sldMk cId="3021026391" sldId="257"/>
            <ac:picMk id="2050" creationId="{3B425C16-81E5-4D7B-B8CA-073F8034806F}"/>
          </ac:picMkLst>
        </pc:picChg>
      </pc:sldChg>
      <pc:sldChg chg="addSp modSp">
        <pc:chgData name="Adrian Bighea" userId="04231c34c8d43e83" providerId="LiveId" clId="{FD2A9D10-248B-4A4D-81C1-30D49B1A5285}" dt="2020-03-04T11:20:10.677" v="2306" actId="14100"/>
        <pc:sldMkLst>
          <pc:docMk/>
          <pc:sldMk cId="1949520641" sldId="260"/>
        </pc:sldMkLst>
        <pc:spChg chg="mod">
          <ac:chgData name="Adrian Bighea" userId="04231c34c8d43e83" providerId="LiveId" clId="{FD2A9D10-248B-4A4D-81C1-30D49B1A5285}" dt="2020-03-04T07:29:24.495" v="21" actId="20577"/>
          <ac:spMkLst>
            <pc:docMk/>
            <pc:sldMk cId="1949520641" sldId="260"/>
            <ac:spMk id="2" creationId="{10934BAC-C884-4677-833E-F6524FD283B0}"/>
          </ac:spMkLst>
        </pc:spChg>
        <pc:spChg chg="mod">
          <ac:chgData name="Adrian Bighea" userId="04231c34c8d43e83" providerId="LiveId" clId="{FD2A9D10-248B-4A4D-81C1-30D49B1A5285}" dt="2020-03-04T11:20:10.677" v="2306" actId="14100"/>
          <ac:spMkLst>
            <pc:docMk/>
            <pc:sldMk cId="1949520641" sldId="260"/>
            <ac:spMk id="3" creationId="{9432298C-0DB2-48E1-8FB7-AFCBE773A237}"/>
          </ac:spMkLst>
        </pc:spChg>
        <pc:picChg chg="add mod">
          <ac:chgData name="Adrian Bighea" userId="04231c34c8d43e83" providerId="LiveId" clId="{FD2A9D10-248B-4A4D-81C1-30D49B1A5285}" dt="2020-03-04T11:19:57.618" v="2304" actId="14100"/>
          <ac:picMkLst>
            <pc:docMk/>
            <pc:sldMk cId="1949520641" sldId="260"/>
            <ac:picMk id="3074" creationId="{89631E93-70CD-443F-826D-7B70DC90A16C}"/>
          </ac:picMkLst>
        </pc:picChg>
      </pc:sldChg>
      <pc:sldChg chg="modSp add">
        <pc:chgData name="Adrian Bighea" userId="04231c34c8d43e83" providerId="LiveId" clId="{FD2A9D10-248B-4A4D-81C1-30D49B1A5285}" dt="2020-03-04T11:21:17.702" v="2307" actId="14100"/>
        <pc:sldMkLst>
          <pc:docMk/>
          <pc:sldMk cId="1140101235" sldId="261"/>
        </pc:sldMkLst>
        <pc:spChg chg="mod">
          <ac:chgData name="Adrian Bighea" userId="04231c34c8d43e83" providerId="LiveId" clId="{FD2A9D10-248B-4A4D-81C1-30D49B1A5285}" dt="2020-03-04T07:30:54.945" v="34"/>
          <ac:spMkLst>
            <pc:docMk/>
            <pc:sldMk cId="1140101235" sldId="261"/>
            <ac:spMk id="2" creationId="{FB90ABC0-25B2-4F14-B04B-590B48BFA12F}"/>
          </ac:spMkLst>
        </pc:spChg>
        <pc:spChg chg="mod">
          <ac:chgData name="Adrian Bighea" userId="04231c34c8d43e83" providerId="LiveId" clId="{FD2A9D10-248B-4A4D-81C1-30D49B1A5285}" dt="2020-03-04T11:21:17.702" v="2307" actId="14100"/>
          <ac:spMkLst>
            <pc:docMk/>
            <pc:sldMk cId="1140101235" sldId="261"/>
            <ac:spMk id="3" creationId="{5C265AE0-2AF7-43A1-A45E-D5CB5070AC6F}"/>
          </ac:spMkLst>
        </pc:spChg>
      </pc:sldChg>
      <pc:sldChg chg="modSp add">
        <pc:chgData name="Adrian Bighea" userId="04231c34c8d43e83" providerId="LiveId" clId="{FD2A9D10-248B-4A4D-81C1-30D49B1A5285}" dt="2020-03-04T11:21:41.120" v="2310" actId="14100"/>
        <pc:sldMkLst>
          <pc:docMk/>
          <pc:sldMk cId="1321835398" sldId="262"/>
        </pc:sldMkLst>
        <pc:spChg chg="mod">
          <ac:chgData name="Adrian Bighea" userId="04231c34c8d43e83" providerId="LiveId" clId="{FD2A9D10-248B-4A4D-81C1-30D49B1A5285}" dt="2020-03-04T07:34:51.536" v="124"/>
          <ac:spMkLst>
            <pc:docMk/>
            <pc:sldMk cId="1321835398" sldId="262"/>
            <ac:spMk id="2" creationId="{B49E276E-3715-490C-BFFC-50D4CAC796A0}"/>
          </ac:spMkLst>
        </pc:spChg>
        <pc:spChg chg="mod">
          <ac:chgData name="Adrian Bighea" userId="04231c34c8d43e83" providerId="LiveId" clId="{FD2A9D10-248B-4A4D-81C1-30D49B1A5285}" dt="2020-03-04T11:21:41.120" v="2310" actId="14100"/>
          <ac:spMkLst>
            <pc:docMk/>
            <pc:sldMk cId="1321835398" sldId="262"/>
            <ac:spMk id="3" creationId="{F741D11F-2D26-4C90-A253-46BEE10AC2DE}"/>
          </ac:spMkLst>
        </pc:spChg>
      </pc:sldChg>
      <pc:sldChg chg="modSp add">
        <pc:chgData name="Adrian Bighea" userId="04231c34c8d43e83" providerId="LiveId" clId="{FD2A9D10-248B-4A4D-81C1-30D49B1A5285}" dt="2020-03-04T11:21:51.462" v="2311" actId="14100"/>
        <pc:sldMkLst>
          <pc:docMk/>
          <pc:sldMk cId="166425561" sldId="263"/>
        </pc:sldMkLst>
        <pc:spChg chg="mod">
          <ac:chgData name="Adrian Bighea" userId="04231c34c8d43e83" providerId="LiveId" clId="{FD2A9D10-248B-4A4D-81C1-30D49B1A5285}" dt="2020-03-04T07:54:30.368" v="206" actId="20577"/>
          <ac:spMkLst>
            <pc:docMk/>
            <pc:sldMk cId="166425561" sldId="263"/>
            <ac:spMk id="2" creationId="{46E641E3-3A03-4380-A644-7212491E0CD1}"/>
          </ac:spMkLst>
        </pc:spChg>
        <pc:spChg chg="mod">
          <ac:chgData name="Adrian Bighea" userId="04231c34c8d43e83" providerId="LiveId" clId="{FD2A9D10-248B-4A4D-81C1-30D49B1A5285}" dt="2020-03-04T11:21:51.462" v="2311" actId="14100"/>
          <ac:spMkLst>
            <pc:docMk/>
            <pc:sldMk cId="166425561" sldId="263"/>
            <ac:spMk id="3" creationId="{DDD7A67D-6318-43FA-9FA8-9A7D512244E4}"/>
          </ac:spMkLst>
        </pc:spChg>
      </pc:sldChg>
      <pc:sldChg chg="modSp add">
        <pc:chgData name="Adrian Bighea" userId="04231c34c8d43e83" providerId="LiveId" clId="{FD2A9D10-248B-4A4D-81C1-30D49B1A5285}" dt="2020-03-04T08:02:17.955" v="323" actId="20577"/>
        <pc:sldMkLst>
          <pc:docMk/>
          <pc:sldMk cId="2978342177" sldId="264"/>
        </pc:sldMkLst>
        <pc:spChg chg="mod">
          <ac:chgData name="Adrian Bighea" userId="04231c34c8d43e83" providerId="LiveId" clId="{FD2A9D10-248B-4A4D-81C1-30D49B1A5285}" dt="2020-03-04T07:57:12.144" v="233" actId="20577"/>
          <ac:spMkLst>
            <pc:docMk/>
            <pc:sldMk cId="2978342177" sldId="264"/>
            <ac:spMk id="2" creationId="{503E0476-8D24-43A5-8BD0-FDCA2D38BA93}"/>
          </ac:spMkLst>
        </pc:spChg>
        <pc:spChg chg="mod">
          <ac:chgData name="Adrian Bighea" userId="04231c34c8d43e83" providerId="LiveId" clId="{FD2A9D10-248B-4A4D-81C1-30D49B1A5285}" dt="2020-03-04T08:02:17.955" v="323" actId="20577"/>
          <ac:spMkLst>
            <pc:docMk/>
            <pc:sldMk cId="2978342177" sldId="264"/>
            <ac:spMk id="3" creationId="{ECEFBD74-EFAC-4153-B4A1-0948C2A1F8A8}"/>
          </ac:spMkLst>
        </pc:spChg>
      </pc:sldChg>
      <pc:sldChg chg="delSp modSp add">
        <pc:chgData name="Adrian Bighea" userId="04231c34c8d43e83" providerId="LiveId" clId="{FD2A9D10-248B-4A4D-81C1-30D49B1A5285}" dt="2020-03-04T08:05:06.751" v="337"/>
        <pc:sldMkLst>
          <pc:docMk/>
          <pc:sldMk cId="1319262440" sldId="265"/>
        </pc:sldMkLst>
        <pc:spChg chg="mod">
          <ac:chgData name="Adrian Bighea" userId="04231c34c8d43e83" providerId="LiveId" clId="{FD2A9D10-248B-4A4D-81C1-30D49B1A5285}" dt="2020-03-04T08:02:54.918" v="325"/>
          <ac:spMkLst>
            <pc:docMk/>
            <pc:sldMk cId="1319262440" sldId="265"/>
            <ac:spMk id="2" creationId="{1ED22288-E1B6-4033-9F8E-018D8A327A8B}"/>
          </ac:spMkLst>
        </pc:spChg>
        <pc:spChg chg="mod">
          <ac:chgData name="Adrian Bighea" userId="04231c34c8d43e83" providerId="LiveId" clId="{FD2A9D10-248B-4A4D-81C1-30D49B1A5285}" dt="2020-03-04T08:03:57.442" v="336" actId="6549"/>
          <ac:spMkLst>
            <pc:docMk/>
            <pc:sldMk cId="1319262440" sldId="265"/>
            <ac:spMk id="3" creationId="{7EB77401-F42A-4C17-AA5A-F1B7EB09944D}"/>
          </ac:spMkLst>
        </pc:spChg>
        <pc:spChg chg="del">
          <ac:chgData name="Adrian Bighea" userId="04231c34c8d43e83" providerId="LiveId" clId="{FD2A9D10-248B-4A4D-81C1-30D49B1A5285}" dt="2020-03-04T08:05:06.751" v="337"/>
          <ac:spMkLst>
            <pc:docMk/>
            <pc:sldMk cId="1319262440" sldId="265"/>
            <ac:spMk id="4" creationId="{38E29A22-AE52-488C-8496-2E31A0E1E399}"/>
          </ac:spMkLst>
        </pc:spChg>
      </pc:sldChg>
      <pc:sldChg chg="addSp modSp add">
        <pc:chgData name="Adrian Bighea" userId="04231c34c8d43e83" providerId="LiveId" clId="{FD2A9D10-248B-4A4D-81C1-30D49B1A5285}" dt="2020-03-04T11:22:09.466" v="2312" actId="403"/>
        <pc:sldMkLst>
          <pc:docMk/>
          <pc:sldMk cId="2088603350" sldId="266"/>
        </pc:sldMkLst>
        <pc:spChg chg="mod">
          <ac:chgData name="Adrian Bighea" userId="04231c34c8d43e83" providerId="LiveId" clId="{FD2A9D10-248B-4A4D-81C1-30D49B1A5285}" dt="2020-03-04T08:05:14.829" v="339"/>
          <ac:spMkLst>
            <pc:docMk/>
            <pc:sldMk cId="2088603350" sldId="266"/>
            <ac:spMk id="2" creationId="{218A77FF-1943-423E-8C90-E86CE399647F}"/>
          </ac:spMkLst>
        </pc:spChg>
        <pc:spChg chg="mod">
          <ac:chgData name="Adrian Bighea" userId="04231c34c8d43e83" providerId="LiveId" clId="{FD2A9D10-248B-4A4D-81C1-30D49B1A5285}" dt="2020-03-04T11:22:09.466" v="2312" actId="403"/>
          <ac:spMkLst>
            <pc:docMk/>
            <pc:sldMk cId="2088603350" sldId="266"/>
            <ac:spMk id="3" creationId="{77BC9D4A-7DA9-4C3C-96B0-435FCD98D91F}"/>
          </ac:spMkLst>
        </pc:spChg>
        <pc:picChg chg="add mod">
          <ac:chgData name="Adrian Bighea" userId="04231c34c8d43e83" providerId="LiveId" clId="{FD2A9D10-248B-4A4D-81C1-30D49B1A5285}" dt="2020-03-04T10:17:56.755" v="1082" actId="14100"/>
          <ac:picMkLst>
            <pc:docMk/>
            <pc:sldMk cId="2088603350" sldId="266"/>
            <ac:picMk id="5" creationId="{F1F93E3B-8FCF-4DF7-B66D-F5FA984E3376}"/>
          </ac:picMkLst>
        </pc:picChg>
      </pc:sldChg>
      <pc:sldChg chg="addSp delSp modSp add">
        <pc:chgData name="Adrian Bighea" userId="04231c34c8d43e83" providerId="LiveId" clId="{FD2A9D10-248B-4A4D-81C1-30D49B1A5285}" dt="2020-03-04T10:31:26.835" v="1393" actId="20577"/>
        <pc:sldMkLst>
          <pc:docMk/>
          <pc:sldMk cId="2755346370" sldId="267"/>
        </pc:sldMkLst>
        <pc:spChg chg="mod">
          <ac:chgData name="Adrian Bighea" userId="04231c34c8d43e83" providerId="LiveId" clId="{FD2A9D10-248B-4A4D-81C1-30D49B1A5285}" dt="2020-03-04T10:26:55.488" v="1259" actId="113"/>
          <ac:spMkLst>
            <pc:docMk/>
            <pc:sldMk cId="2755346370" sldId="267"/>
            <ac:spMk id="2" creationId="{A0F634ED-5C76-4053-B4DE-A8066EC012A9}"/>
          </ac:spMkLst>
        </pc:spChg>
        <pc:spChg chg="del">
          <ac:chgData name="Adrian Bighea" userId="04231c34c8d43e83" providerId="LiveId" clId="{FD2A9D10-248B-4A4D-81C1-30D49B1A5285}" dt="2020-03-04T08:11:23.004" v="346" actId="1032"/>
          <ac:spMkLst>
            <pc:docMk/>
            <pc:sldMk cId="2755346370" sldId="267"/>
            <ac:spMk id="3" creationId="{66B18812-2595-4800-9580-33A69C1FA39F}"/>
          </ac:spMkLst>
        </pc:spChg>
        <pc:spChg chg="add mod">
          <ac:chgData name="Adrian Bighea" userId="04231c34c8d43e83" providerId="LiveId" clId="{FD2A9D10-248B-4A4D-81C1-30D49B1A5285}" dt="2020-03-04T10:31:26.835" v="1393" actId="20577"/>
          <ac:spMkLst>
            <pc:docMk/>
            <pc:sldMk cId="2755346370" sldId="267"/>
            <ac:spMk id="8" creationId="{9633FB56-7A99-41BC-B85E-684B8BAA06A0}"/>
          </ac:spMkLst>
        </pc:spChg>
        <pc:graphicFrameChg chg="add del mod">
          <ac:chgData name="Adrian Bighea" userId="04231c34c8d43e83" providerId="LiveId" clId="{FD2A9D10-248B-4A4D-81C1-30D49B1A5285}" dt="2020-03-04T08:29:20.329" v="870" actId="478"/>
          <ac:graphicFrameMkLst>
            <pc:docMk/>
            <pc:sldMk cId="2755346370" sldId="267"/>
            <ac:graphicFrameMk id="6" creationId="{7087F65E-2FF4-4F67-B314-CCB16316CC34}"/>
          </ac:graphicFrameMkLst>
        </pc:graphicFrameChg>
      </pc:sldChg>
      <pc:sldChg chg="addSp delSp modSp add">
        <pc:chgData name="Adrian Bighea" userId="04231c34c8d43e83" providerId="LiveId" clId="{FD2A9D10-248B-4A4D-81C1-30D49B1A5285}" dt="2020-03-04T11:22:20.526" v="2313" actId="403"/>
        <pc:sldMkLst>
          <pc:docMk/>
          <pc:sldMk cId="4191476819" sldId="268"/>
        </pc:sldMkLst>
        <pc:spChg chg="mod">
          <ac:chgData name="Adrian Bighea" userId="04231c34c8d43e83" providerId="LiveId" clId="{FD2A9D10-248B-4A4D-81C1-30D49B1A5285}" dt="2020-03-04T11:22:20.526" v="2313" actId="403"/>
          <ac:spMkLst>
            <pc:docMk/>
            <pc:sldMk cId="4191476819" sldId="268"/>
            <ac:spMk id="3" creationId="{77BC9D4A-7DA9-4C3C-96B0-435FCD98D91F}"/>
          </ac:spMkLst>
        </pc:spChg>
        <pc:picChg chg="del">
          <ac:chgData name="Adrian Bighea" userId="04231c34c8d43e83" providerId="LiveId" clId="{FD2A9D10-248B-4A4D-81C1-30D49B1A5285}" dt="2020-03-04T10:18:38.204" v="1087" actId="478"/>
          <ac:picMkLst>
            <pc:docMk/>
            <pc:sldMk cId="4191476819" sldId="268"/>
            <ac:picMk id="5" creationId="{F1F93E3B-8FCF-4DF7-B66D-F5FA984E3376}"/>
          </ac:picMkLst>
        </pc:picChg>
        <pc:picChg chg="add mod">
          <ac:chgData name="Adrian Bighea" userId="04231c34c8d43e83" providerId="LiveId" clId="{FD2A9D10-248B-4A4D-81C1-30D49B1A5285}" dt="2020-03-04T10:43:53.990" v="1590" actId="1076"/>
          <ac:picMkLst>
            <pc:docMk/>
            <pc:sldMk cId="4191476819" sldId="268"/>
            <ac:picMk id="6" creationId="{12F3519C-874A-4D68-894D-4833609D84F8}"/>
          </ac:picMkLst>
        </pc:picChg>
        <pc:picChg chg="add mod">
          <ac:chgData name="Adrian Bighea" userId="04231c34c8d43e83" providerId="LiveId" clId="{FD2A9D10-248B-4A4D-81C1-30D49B1A5285}" dt="2020-03-04T10:43:53.990" v="1590" actId="1076"/>
          <ac:picMkLst>
            <pc:docMk/>
            <pc:sldMk cId="4191476819" sldId="268"/>
            <ac:picMk id="8" creationId="{E3A3702D-6E8F-4263-AA57-8B7BF97FAA01}"/>
          </ac:picMkLst>
        </pc:picChg>
        <pc:picChg chg="add mod">
          <ac:chgData name="Adrian Bighea" userId="04231c34c8d43e83" providerId="LiveId" clId="{FD2A9D10-248B-4A4D-81C1-30D49B1A5285}" dt="2020-03-04T10:44:06.138" v="1594" actId="1035"/>
          <ac:picMkLst>
            <pc:docMk/>
            <pc:sldMk cId="4191476819" sldId="268"/>
            <ac:picMk id="10" creationId="{E658061F-5D6D-4D8C-B715-D67070F267BB}"/>
          </ac:picMkLst>
        </pc:picChg>
      </pc:sldChg>
      <pc:sldChg chg="modSp add">
        <pc:chgData name="Adrian Bighea" userId="04231c34c8d43e83" providerId="LiveId" clId="{FD2A9D10-248B-4A4D-81C1-30D49B1A5285}" dt="2020-03-04T10:33:05.827" v="1429" actId="20577"/>
        <pc:sldMkLst>
          <pc:docMk/>
          <pc:sldMk cId="2672622458" sldId="269"/>
        </pc:sldMkLst>
        <pc:spChg chg="mod">
          <ac:chgData name="Adrian Bighea" userId="04231c34c8d43e83" providerId="LiveId" clId="{FD2A9D10-248B-4A4D-81C1-30D49B1A5285}" dt="2020-03-04T10:32:11.612" v="1423" actId="20577"/>
          <ac:spMkLst>
            <pc:docMk/>
            <pc:sldMk cId="2672622458" sldId="269"/>
            <ac:spMk id="2" creationId="{87638B91-1F67-4FDB-8A47-DA8780AAFE50}"/>
          </ac:spMkLst>
        </pc:spChg>
        <pc:spChg chg="mod">
          <ac:chgData name="Adrian Bighea" userId="04231c34c8d43e83" providerId="LiveId" clId="{FD2A9D10-248B-4A4D-81C1-30D49B1A5285}" dt="2020-03-04T10:33:05.827" v="1429" actId="20577"/>
          <ac:spMkLst>
            <pc:docMk/>
            <pc:sldMk cId="2672622458" sldId="269"/>
            <ac:spMk id="3" creationId="{5981BE88-CB0E-4B5C-BC0E-0AA5F30E2E3F}"/>
          </ac:spMkLst>
        </pc:spChg>
      </pc:sldChg>
      <pc:sldChg chg="modSp add">
        <pc:chgData name="Adrian Bighea" userId="04231c34c8d43e83" providerId="LiveId" clId="{FD2A9D10-248B-4A4D-81C1-30D49B1A5285}" dt="2020-03-04T10:37:07.529" v="1520" actId="20577"/>
        <pc:sldMkLst>
          <pc:docMk/>
          <pc:sldMk cId="2281822061" sldId="270"/>
        </pc:sldMkLst>
        <pc:spChg chg="mod">
          <ac:chgData name="Adrian Bighea" userId="04231c34c8d43e83" providerId="LiveId" clId="{FD2A9D10-248B-4A4D-81C1-30D49B1A5285}" dt="2020-03-04T10:34:00.153" v="1431"/>
          <ac:spMkLst>
            <pc:docMk/>
            <pc:sldMk cId="2281822061" sldId="270"/>
            <ac:spMk id="2" creationId="{4F2F6FDE-50F0-446B-832E-E11E9A38A446}"/>
          </ac:spMkLst>
        </pc:spChg>
        <pc:spChg chg="mod">
          <ac:chgData name="Adrian Bighea" userId="04231c34c8d43e83" providerId="LiveId" clId="{FD2A9D10-248B-4A4D-81C1-30D49B1A5285}" dt="2020-03-04T10:37:07.529" v="1520" actId="20577"/>
          <ac:spMkLst>
            <pc:docMk/>
            <pc:sldMk cId="2281822061" sldId="270"/>
            <ac:spMk id="3" creationId="{F99268EF-087B-4F0C-9D99-BE3E685C72F6}"/>
          </ac:spMkLst>
        </pc:spChg>
      </pc:sldChg>
      <pc:sldChg chg="addSp modSp add">
        <pc:chgData name="Adrian Bighea" userId="04231c34c8d43e83" providerId="LiveId" clId="{FD2A9D10-248B-4A4D-81C1-30D49B1A5285}" dt="2020-03-04T10:42:04.987" v="1581" actId="1076"/>
        <pc:sldMkLst>
          <pc:docMk/>
          <pc:sldMk cId="91516409" sldId="271"/>
        </pc:sldMkLst>
        <pc:spChg chg="mod">
          <ac:chgData name="Adrian Bighea" userId="04231c34c8d43e83" providerId="LiveId" clId="{FD2A9D10-248B-4A4D-81C1-30D49B1A5285}" dt="2020-03-04T10:38:52.229" v="1535" actId="20577"/>
          <ac:spMkLst>
            <pc:docMk/>
            <pc:sldMk cId="91516409" sldId="271"/>
            <ac:spMk id="2" creationId="{62E22474-BB1F-47F8-912B-9008B8A6A605}"/>
          </ac:spMkLst>
        </pc:spChg>
        <pc:spChg chg="mod">
          <ac:chgData name="Adrian Bighea" userId="04231c34c8d43e83" providerId="LiveId" clId="{FD2A9D10-248B-4A4D-81C1-30D49B1A5285}" dt="2020-03-04T10:41:15.688" v="1566" actId="27636"/>
          <ac:spMkLst>
            <pc:docMk/>
            <pc:sldMk cId="91516409" sldId="271"/>
            <ac:spMk id="3" creationId="{7A006A5A-0D82-4785-9833-A26E315C479E}"/>
          </ac:spMkLst>
        </pc:spChg>
        <pc:picChg chg="add mod">
          <ac:chgData name="Adrian Bighea" userId="04231c34c8d43e83" providerId="LiveId" clId="{FD2A9D10-248B-4A4D-81C1-30D49B1A5285}" dt="2020-03-04T10:41:31.584" v="1573" actId="1076"/>
          <ac:picMkLst>
            <pc:docMk/>
            <pc:sldMk cId="91516409" sldId="271"/>
            <ac:picMk id="5" creationId="{883EC286-B704-4027-BC34-C20958604D0D}"/>
          </ac:picMkLst>
        </pc:picChg>
        <pc:picChg chg="add mod">
          <ac:chgData name="Adrian Bighea" userId="04231c34c8d43e83" providerId="LiveId" clId="{FD2A9D10-248B-4A4D-81C1-30D49B1A5285}" dt="2020-03-04T10:42:04.987" v="1581" actId="1076"/>
          <ac:picMkLst>
            <pc:docMk/>
            <pc:sldMk cId="91516409" sldId="271"/>
            <ac:picMk id="7" creationId="{AD4FB8C4-D997-40A2-B36A-9CE617932162}"/>
          </ac:picMkLst>
        </pc:picChg>
      </pc:sldChg>
      <pc:sldChg chg="modSp add">
        <pc:chgData name="Adrian Bighea" userId="04231c34c8d43e83" providerId="LiveId" clId="{FD2A9D10-248B-4A4D-81C1-30D49B1A5285}" dt="2020-03-04T10:57:04.516" v="1659" actId="15"/>
        <pc:sldMkLst>
          <pc:docMk/>
          <pc:sldMk cId="741484165" sldId="272"/>
        </pc:sldMkLst>
        <pc:spChg chg="mod">
          <ac:chgData name="Adrian Bighea" userId="04231c34c8d43e83" providerId="LiveId" clId="{FD2A9D10-248B-4A4D-81C1-30D49B1A5285}" dt="2020-03-04T10:56:16.723" v="1633" actId="20577"/>
          <ac:spMkLst>
            <pc:docMk/>
            <pc:sldMk cId="741484165" sldId="272"/>
            <ac:spMk id="2" creationId="{281316AC-BC01-4892-8639-4D6436CB7D8A}"/>
          </ac:spMkLst>
        </pc:spChg>
        <pc:spChg chg="mod">
          <ac:chgData name="Adrian Bighea" userId="04231c34c8d43e83" providerId="LiveId" clId="{FD2A9D10-248B-4A4D-81C1-30D49B1A5285}" dt="2020-03-04T10:57:04.516" v="1659" actId="15"/>
          <ac:spMkLst>
            <pc:docMk/>
            <pc:sldMk cId="741484165" sldId="272"/>
            <ac:spMk id="3" creationId="{C0690B25-0809-4798-9F26-27557C56803C}"/>
          </ac:spMkLst>
        </pc:spChg>
      </pc:sldChg>
      <pc:sldChg chg="addSp modSp add">
        <pc:chgData name="Adrian Bighea" userId="04231c34c8d43e83" providerId="LiveId" clId="{FD2A9D10-248B-4A4D-81C1-30D49B1A5285}" dt="2020-03-04T11:06:37.882" v="1698" actId="20577"/>
        <pc:sldMkLst>
          <pc:docMk/>
          <pc:sldMk cId="1291185682" sldId="273"/>
        </pc:sldMkLst>
        <pc:spChg chg="mod">
          <ac:chgData name="Adrian Bighea" userId="04231c34c8d43e83" providerId="LiveId" clId="{FD2A9D10-248B-4A4D-81C1-30D49B1A5285}" dt="2020-03-04T10:57:45.748" v="1661"/>
          <ac:spMkLst>
            <pc:docMk/>
            <pc:sldMk cId="1291185682" sldId="273"/>
            <ac:spMk id="2" creationId="{FF9A6C80-712F-4A45-A48F-1C11BDBB2A97}"/>
          </ac:spMkLst>
        </pc:spChg>
        <pc:spChg chg="mod">
          <ac:chgData name="Adrian Bighea" userId="04231c34c8d43e83" providerId="LiveId" clId="{FD2A9D10-248B-4A4D-81C1-30D49B1A5285}" dt="2020-03-04T11:06:37.882" v="1698" actId="20577"/>
          <ac:spMkLst>
            <pc:docMk/>
            <pc:sldMk cId="1291185682" sldId="273"/>
            <ac:spMk id="3" creationId="{84F30D1F-0FEA-49F8-8900-4B50C7BA217E}"/>
          </ac:spMkLst>
        </pc:spChg>
        <pc:picChg chg="add mod">
          <ac:chgData name="Adrian Bighea" userId="04231c34c8d43e83" providerId="LiveId" clId="{FD2A9D10-248B-4A4D-81C1-30D49B1A5285}" dt="2020-03-04T11:06:28.930" v="1695" actId="1076"/>
          <ac:picMkLst>
            <pc:docMk/>
            <pc:sldMk cId="1291185682" sldId="273"/>
            <ac:picMk id="1026" creationId="{5CA0771B-3D63-4187-A80A-801388C9995E}"/>
          </ac:picMkLst>
        </pc:picChg>
        <pc:picChg chg="add mod">
          <ac:chgData name="Adrian Bighea" userId="04231c34c8d43e83" providerId="LiveId" clId="{FD2A9D10-248B-4A4D-81C1-30D49B1A5285}" dt="2020-03-04T11:06:30.472" v="1696" actId="1076"/>
          <ac:picMkLst>
            <pc:docMk/>
            <pc:sldMk cId="1291185682" sldId="273"/>
            <ac:picMk id="1028" creationId="{5AA6DC38-3353-4B93-81FF-1F155F350237}"/>
          </ac:picMkLst>
        </pc:picChg>
        <pc:picChg chg="add mod">
          <ac:chgData name="Adrian Bighea" userId="04231c34c8d43e83" providerId="LiveId" clId="{FD2A9D10-248B-4A4D-81C1-30D49B1A5285}" dt="2020-03-04T11:06:34.120" v="1697" actId="1076"/>
          <ac:picMkLst>
            <pc:docMk/>
            <pc:sldMk cId="1291185682" sldId="273"/>
            <ac:picMk id="1030" creationId="{26D6E634-266B-4767-B995-58DDE0ED90B2}"/>
          </ac:picMkLst>
        </pc:picChg>
      </pc:sldChg>
      <pc:sldChg chg="modSp add">
        <pc:chgData name="Adrian Bighea" userId="04231c34c8d43e83" providerId="LiveId" clId="{FD2A9D10-248B-4A4D-81C1-30D49B1A5285}" dt="2020-03-04T11:16:26.215" v="2292" actId="20577"/>
        <pc:sldMkLst>
          <pc:docMk/>
          <pc:sldMk cId="1092122710" sldId="274"/>
        </pc:sldMkLst>
        <pc:spChg chg="mod">
          <ac:chgData name="Adrian Bighea" userId="04231c34c8d43e83" providerId="LiveId" clId="{FD2A9D10-248B-4A4D-81C1-30D49B1A5285}" dt="2020-03-04T11:07:27.860" v="1702" actId="113"/>
          <ac:spMkLst>
            <pc:docMk/>
            <pc:sldMk cId="1092122710" sldId="274"/>
            <ac:spMk id="2" creationId="{65BCF6AC-1842-4E02-AC8D-B3E5D51EDD24}"/>
          </ac:spMkLst>
        </pc:spChg>
        <pc:spChg chg="mod">
          <ac:chgData name="Adrian Bighea" userId="04231c34c8d43e83" providerId="LiveId" clId="{FD2A9D10-248B-4A4D-81C1-30D49B1A5285}" dt="2020-03-04T11:16:26.215" v="2292" actId="20577"/>
          <ac:spMkLst>
            <pc:docMk/>
            <pc:sldMk cId="1092122710" sldId="274"/>
            <ac:spMk id="3" creationId="{A51F25E2-1E88-4987-B821-90E5A8627816}"/>
          </ac:spMkLst>
        </pc:spChg>
      </pc:sldChg>
    </pc:docChg>
  </pc:docChgLst>
  <pc:docChgLst>
    <pc:chgData name="Adrian Bighea" userId="04231c34c8d43e83" providerId="LiveId" clId="{D4EDEF68-6A77-4B34-B656-B5526E035793}"/>
    <pc:docChg chg="custSel modSld">
      <pc:chgData name="Adrian Bighea" userId="04231c34c8d43e83" providerId="LiveId" clId="{D4EDEF68-6A77-4B34-B656-B5526E035793}" dt="2020-03-06T16:36:22.155" v="93" actId="14100"/>
      <pc:docMkLst>
        <pc:docMk/>
      </pc:docMkLst>
      <pc:sldChg chg="modSp mod">
        <pc:chgData name="Adrian Bighea" userId="04231c34c8d43e83" providerId="LiveId" clId="{D4EDEF68-6A77-4B34-B656-B5526E035793}" dt="2020-03-06T16:29:45.511" v="19" actId="20577"/>
        <pc:sldMkLst>
          <pc:docMk/>
          <pc:sldMk cId="1319262440" sldId="265"/>
        </pc:sldMkLst>
        <pc:spChg chg="mod">
          <ac:chgData name="Adrian Bighea" userId="04231c34c8d43e83" providerId="LiveId" clId="{D4EDEF68-6A77-4B34-B656-B5526E035793}" dt="2020-03-06T16:29:45.511" v="19" actId="20577"/>
          <ac:spMkLst>
            <pc:docMk/>
            <pc:sldMk cId="1319262440" sldId="265"/>
            <ac:spMk id="3" creationId="{7EB77401-F42A-4C17-AA5A-F1B7EB09944D}"/>
          </ac:spMkLst>
        </pc:spChg>
      </pc:sldChg>
      <pc:sldChg chg="modSp mod">
        <pc:chgData name="Adrian Bighea" userId="04231c34c8d43e83" providerId="LiveId" clId="{D4EDEF68-6A77-4B34-B656-B5526E035793}" dt="2020-03-06T16:30:14.131" v="20" actId="14100"/>
        <pc:sldMkLst>
          <pc:docMk/>
          <pc:sldMk cId="2755346370" sldId="267"/>
        </pc:sldMkLst>
        <pc:spChg chg="mod">
          <ac:chgData name="Adrian Bighea" userId="04231c34c8d43e83" providerId="LiveId" clId="{D4EDEF68-6A77-4B34-B656-B5526E035793}" dt="2020-03-06T16:30:14.131" v="20" actId="14100"/>
          <ac:spMkLst>
            <pc:docMk/>
            <pc:sldMk cId="2755346370" sldId="267"/>
            <ac:spMk id="8" creationId="{9633FB56-7A99-41BC-B85E-684B8BAA06A0}"/>
          </ac:spMkLst>
        </pc:spChg>
      </pc:sldChg>
      <pc:sldChg chg="modSp mod">
        <pc:chgData name="Adrian Bighea" userId="04231c34c8d43e83" providerId="LiveId" clId="{D4EDEF68-6A77-4B34-B656-B5526E035793}" dt="2020-03-06T16:30:32.503" v="21" actId="14100"/>
        <pc:sldMkLst>
          <pc:docMk/>
          <pc:sldMk cId="2672622458" sldId="269"/>
        </pc:sldMkLst>
        <pc:spChg chg="mod">
          <ac:chgData name="Adrian Bighea" userId="04231c34c8d43e83" providerId="LiveId" clId="{D4EDEF68-6A77-4B34-B656-B5526E035793}" dt="2020-03-06T16:30:32.503" v="21" actId="14100"/>
          <ac:spMkLst>
            <pc:docMk/>
            <pc:sldMk cId="2672622458" sldId="269"/>
            <ac:spMk id="3" creationId="{5981BE88-CB0E-4B5C-BC0E-0AA5F30E2E3F}"/>
          </ac:spMkLst>
        </pc:spChg>
      </pc:sldChg>
      <pc:sldChg chg="modSp mod">
        <pc:chgData name="Adrian Bighea" userId="04231c34c8d43e83" providerId="LiveId" clId="{D4EDEF68-6A77-4B34-B656-B5526E035793}" dt="2020-03-06T16:31:16.713" v="22" actId="14100"/>
        <pc:sldMkLst>
          <pc:docMk/>
          <pc:sldMk cId="2281822061" sldId="270"/>
        </pc:sldMkLst>
        <pc:spChg chg="mod">
          <ac:chgData name="Adrian Bighea" userId="04231c34c8d43e83" providerId="LiveId" clId="{D4EDEF68-6A77-4B34-B656-B5526E035793}" dt="2020-03-06T16:31:16.713" v="22" actId="14100"/>
          <ac:spMkLst>
            <pc:docMk/>
            <pc:sldMk cId="2281822061" sldId="270"/>
            <ac:spMk id="3" creationId="{F99268EF-087B-4F0C-9D99-BE3E685C72F6}"/>
          </ac:spMkLst>
        </pc:spChg>
      </pc:sldChg>
      <pc:sldChg chg="modSp mod">
        <pc:chgData name="Adrian Bighea" userId="04231c34c8d43e83" providerId="LiveId" clId="{D4EDEF68-6A77-4B34-B656-B5526E035793}" dt="2020-03-06T16:36:22.155" v="93" actId="14100"/>
        <pc:sldMkLst>
          <pc:docMk/>
          <pc:sldMk cId="1291185682" sldId="273"/>
        </pc:sldMkLst>
        <pc:spChg chg="mod">
          <ac:chgData name="Adrian Bighea" userId="04231c34c8d43e83" providerId="LiveId" clId="{D4EDEF68-6A77-4B34-B656-B5526E035793}" dt="2020-03-06T16:36:22.155" v="93" actId="14100"/>
          <ac:spMkLst>
            <pc:docMk/>
            <pc:sldMk cId="1291185682" sldId="273"/>
            <ac:spMk id="3" creationId="{84F30D1F-0FEA-49F8-8900-4B50C7BA217E}"/>
          </ac:spMkLst>
        </pc:spChg>
      </pc:sldChg>
      <pc:sldChg chg="modSp mod">
        <pc:chgData name="Adrian Bighea" userId="04231c34c8d43e83" providerId="LiveId" clId="{D4EDEF68-6A77-4B34-B656-B5526E035793}" dt="2020-03-06T16:31:39.936" v="24" actId="6549"/>
        <pc:sldMkLst>
          <pc:docMk/>
          <pc:sldMk cId="1335715524" sldId="275"/>
        </pc:sldMkLst>
        <pc:spChg chg="mod">
          <ac:chgData name="Adrian Bighea" userId="04231c34c8d43e83" providerId="LiveId" clId="{D4EDEF68-6A77-4B34-B656-B5526E035793}" dt="2020-03-06T16:31:39.936" v="24" actId="6549"/>
          <ac:spMkLst>
            <pc:docMk/>
            <pc:sldMk cId="1335715524" sldId="27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9D828-7C53-455E-9D68-8612D6353809}" type="datetimeFigureOut">
              <a:rPr lang="ro-RO" smtClean="0"/>
              <a:t>18.12.2020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5C9A2-4806-4002-9420-CB7C7448EA19}" type="slidenum">
              <a:rPr lang="ro-RO" smtClean="0"/>
              <a:t>‹#›</a:t>
            </a:fld>
            <a:endParaRPr lang="ro-RO"/>
          </a:p>
        </p:txBody>
      </p:sp>
    </p:spTree>
    <p:extLst>
      <p:ext uri="{BB962C8B-B14F-4D97-AF65-F5344CB8AC3E}">
        <p14:creationId xmlns:p14="http://schemas.microsoft.com/office/powerpoint/2010/main" val="143108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F735C9A2-4806-4002-9420-CB7C7448EA19}" type="slidenum">
              <a:rPr lang="ro-RO" smtClean="0"/>
              <a:t>2</a:t>
            </a:fld>
            <a:endParaRPr lang="ro-RO"/>
          </a:p>
        </p:txBody>
      </p:sp>
    </p:spTree>
    <p:extLst>
      <p:ext uri="{BB962C8B-B14F-4D97-AF65-F5344CB8AC3E}">
        <p14:creationId xmlns:p14="http://schemas.microsoft.com/office/powerpoint/2010/main" val="250085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F735C9A2-4806-4002-9420-CB7C7448EA19}" type="slidenum">
              <a:rPr lang="ro-RO" smtClean="0"/>
              <a:t>3</a:t>
            </a:fld>
            <a:endParaRPr lang="ro-RO"/>
          </a:p>
        </p:txBody>
      </p:sp>
    </p:spTree>
    <p:extLst>
      <p:ext uri="{BB962C8B-B14F-4D97-AF65-F5344CB8AC3E}">
        <p14:creationId xmlns:p14="http://schemas.microsoft.com/office/powerpoint/2010/main" val="185851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F735C9A2-4806-4002-9420-CB7C7448EA19}" type="slidenum">
              <a:rPr lang="ro-RO" smtClean="0"/>
              <a:t>4</a:t>
            </a:fld>
            <a:endParaRPr lang="ro-RO"/>
          </a:p>
        </p:txBody>
      </p:sp>
    </p:spTree>
    <p:extLst>
      <p:ext uri="{BB962C8B-B14F-4D97-AF65-F5344CB8AC3E}">
        <p14:creationId xmlns:p14="http://schemas.microsoft.com/office/powerpoint/2010/main" val="227508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F735C9A2-4806-4002-9420-CB7C7448EA19}" type="slidenum">
              <a:rPr lang="ro-RO" smtClean="0"/>
              <a:t>11</a:t>
            </a:fld>
            <a:endParaRPr lang="ro-RO"/>
          </a:p>
        </p:txBody>
      </p:sp>
    </p:spTree>
    <p:extLst>
      <p:ext uri="{BB962C8B-B14F-4D97-AF65-F5344CB8AC3E}">
        <p14:creationId xmlns:p14="http://schemas.microsoft.com/office/powerpoint/2010/main" val="219593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F735C9A2-4806-4002-9420-CB7C7448EA19}" type="slidenum">
              <a:rPr lang="ro-RO" smtClean="0"/>
              <a:t>12</a:t>
            </a:fld>
            <a:endParaRPr lang="ro-RO"/>
          </a:p>
        </p:txBody>
      </p:sp>
    </p:spTree>
    <p:extLst>
      <p:ext uri="{BB962C8B-B14F-4D97-AF65-F5344CB8AC3E}">
        <p14:creationId xmlns:p14="http://schemas.microsoft.com/office/powerpoint/2010/main" val="341178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5C9A2-4806-4002-9420-CB7C7448EA19}" type="slidenum">
              <a:rPr lang="ro-RO" smtClean="0"/>
              <a:t>16</a:t>
            </a:fld>
            <a:endParaRPr lang="ro-RO"/>
          </a:p>
        </p:txBody>
      </p:sp>
    </p:spTree>
    <p:extLst>
      <p:ext uri="{BB962C8B-B14F-4D97-AF65-F5344CB8AC3E}">
        <p14:creationId xmlns:p14="http://schemas.microsoft.com/office/powerpoint/2010/main" val="317031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4E9941-EB72-4D19-BC7B-40E63FEE6D6A}" type="datetimeFigureOut">
              <a:rPr lang="ro-RO" smtClean="0"/>
              <a:t>18.12.2020</a:t>
            </a:fld>
            <a:endParaRPr lang="ro-RO"/>
          </a:p>
        </p:txBody>
      </p:sp>
      <p:sp>
        <p:nvSpPr>
          <p:cNvPr id="5" name="Footer Placeholder 4"/>
          <p:cNvSpPr>
            <a:spLocks noGrp="1"/>
          </p:cNvSpPr>
          <p:nvPr>
            <p:ph type="ftr" sz="quarter" idx="11"/>
          </p:nvPr>
        </p:nvSpPr>
        <p:spPr>
          <a:xfrm>
            <a:off x="2416500" y="329307"/>
            <a:ext cx="4973915" cy="309201"/>
          </a:xfrm>
        </p:spPr>
        <p:txBody>
          <a:bodyPr/>
          <a:lstStyle/>
          <a:p>
            <a:endParaRPr lang="ro-RO"/>
          </a:p>
        </p:txBody>
      </p:sp>
      <p:sp>
        <p:nvSpPr>
          <p:cNvPr id="6" name="Slide Number Placeholder 5"/>
          <p:cNvSpPr>
            <a:spLocks noGrp="1"/>
          </p:cNvSpPr>
          <p:nvPr>
            <p:ph type="sldNum" sz="quarter" idx="12"/>
          </p:nvPr>
        </p:nvSpPr>
        <p:spPr>
          <a:xfrm>
            <a:off x="1437664" y="798973"/>
            <a:ext cx="811019" cy="503578"/>
          </a:xfrm>
        </p:spPr>
        <p:txBody>
          <a:bodyPr/>
          <a:lstStyle/>
          <a:p>
            <a:fld id="{CCB6EA9C-6B8C-4500-B822-8393E201809D}" type="slidenum">
              <a:rPr lang="ro-RO" smtClean="0"/>
              <a:t>‹#›</a:t>
            </a:fld>
            <a:endParaRPr lang="ro-RO"/>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36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E9941-EB72-4D19-BC7B-40E63FEE6D6A}" type="datetimeFigureOut">
              <a:rPr lang="ro-RO" smtClean="0"/>
              <a:t>18.12.2020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B6EA9C-6B8C-4500-B822-8393E201809D}" type="slidenum">
              <a:rPr lang="ro-RO" smtClean="0"/>
              <a:t>‹#›</a:t>
            </a:fld>
            <a:endParaRPr lang="ro-RO"/>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80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E9941-EB72-4D19-BC7B-40E63FEE6D6A}" type="datetimeFigureOut">
              <a:rPr lang="ro-RO" smtClean="0"/>
              <a:t>18.12.2020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B6EA9C-6B8C-4500-B822-8393E201809D}" type="slidenum">
              <a:rPr lang="ro-RO" smtClean="0"/>
              <a:t>‹#›</a:t>
            </a:fld>
            <a:endParaRPr lang="ro-RO"/>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209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587136"/>
          </a:xfrm>
        </p:spPr>
        <p:txBody>
          <a:bodyPr/>
          <a:lstStyle/>
          <a:p>
            <a:r>
              <a:rPr lang="en-US"/>
              <a:t>Click to edit Master title style</a:t>
            </a:r>
            <a:endParaRPr lang="en-US" dirty="0"/>
          </a:p>
        </p:txBody>
      </p:sp>
      <p:sp>
        <p:nvSpPr>
          <p:cNvPr id="3" name="Content Placeholder 2"/>
          <p:cNvSpPr>
            <a:spLocks noGrp="1"/>
          </p:cNvSpPr>
          <p:nvPr>
            <p:ph idx="1"/>
          </p:nvPr>
        </p:nvSpPr>
        <p:spPr>
          <a:xfrm>
            <a:off x="1451579" y="1493240"/>
            <a:ext cx="9603275" cy="39731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E9941-EB72-4D19-BC7B-40E63FEE6D6A}" type="datetimeFigureOut">
              <a:rPr lang="ro-RO" smtClean="0"/>
              <a:t>18.12.2020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B6EA9C-6B8C-4500-B822-8393E201809D}" type="slidenum">
              <a:rPr lang="ro-RO" smtClean="0"/>
              <a:t>‹#›</a:t>
            </a:fld>
            <a:endParaRPr lang="ro-RO"/>
          </a:p>
        </p:txBody>
      </p:sp>
      <p:cxnSp>
        <p:nvCxnSpPr>
          <p:cNvPr id="33" name="Straight Connector 32"/>
          <p:cNvCxnSpPr/>
          <p:nvPr/>
        </p:nvCxnSpPr>
        <p:spPr>
          <a:xfrm>
            <a:off x="1453896" y="1410860"/>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949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E9941-EB72-4D19-BC7B-40E63FEE6D6A}" type="datetimeFigureOut">
              <a:rPr lang="ro-RO" smtClean="0"/>
              <a:t>18.12.2020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B6EA9C-6B8C-4500-B822-8393E201809D}" type="slidenum">
              <a:rPr lang="ro-RO" smtClean="0"/>
              <a:t>‹#›</a:t>
            </a:fld>
            <a:endParaRPr lang="ro-RO"/>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55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E9941-EB72-4D19-BC7B-40E63FEE6D6A}" type="datetimeFigureOut">
              <a:rPr lang="ro-RO" smtClean="0"/>
              <a:t>18.12.2020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B6EA9C-6B8C-4500-B822-8393E201809D}" type="slidenum">
              <a:rPr lang="ro-RO" smtClean="0"/>
              <a:t>‹#›</a:t>
            </a:fld>
            <a:endParaRPr lang="ro-RO"/>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74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E9941-EB72-4D19-BC7B-40E63FEE6D6A}" type="datetimeFigureOut">
              <a:rPr lang="ro-RO" smtClean="0"/>
              <a:t>18.12.2020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CB6EA9C-6B8C-4500-B822-8393E201809D}" type="slidenum">
              <a:rPr lang="ro-RO" smtClean="0"/>
              <a:t>‹#›</a:t>
            </a:fld>
            <a:endParaRPr lang="ro-RO"/>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43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E9941-EB72-4D19-BC7B-40E63FEE6D6A}" type="datetimeFigureOut">
              <a:rPr lang="ro-RO" smtClean="0"/>
              <a:t>18.12.2020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CB6EA9C-6B8C-4500-B822-8393E201809D}" type="slidenum">
              <a:rPr lang="ro-RO" smtClean="0"/>
              <a:t>‹#›</a:t>
            </a:fld>
            <a:endParaRPr lang="ro-RO"/>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196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E9941-EB72-4D19-BC7B-40E63FEE6D6A}" type="datetimeFigureOut">
              <a:rPr lang="ro-RO" smtClean="0"/>
              <a:t>18.12.2020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CB6EA9C-6B8C-4500-B822-8393E201809D}" type="slidenum">
              <a:rPr lang="ro-RO" smtClean="0"/>
              <a:t>‹#›</a:t>
            </a:fld>
            <a:endParaRPr lang="ro-RO"/>
          </a:p>
        </p:txBody>
      </p:sp>
    </p:spTree>
    <p:extLst>
      <p:ext uri="{BB962C8B-B14F-4D97-AF65-F5344CB8AC3E}">
        <p14:creationId xmlns:p14="http://schemas.microsoft.com/office/powerpoint/2010/main" val="33039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E9941-EB72-4D19-BC7B-40E63FEE6D6A}" type="datetimeFigureOut">
              <a:rPr lang="ro-RO" smtClean="0"/>
              <a:t>18.12.2020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B6EA9C-6B8C-4500-B822-8393E201809D}" type="slidenum">
              <a:rPr lang="ro-RO" smtClean="0"/>
              <a:t>‹#›</a:t>
            </a:fld>
            <a:endParaRPr lang="ro-RO"/>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910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E4E9941-EB72-4D19-BC7B-40E63FEE6D6A}" type="datetimeFigureOut">
              <a:rPr lang="ro-RO" smtClean="0"/>
              <a:t>18.12.2020</a:t>
            </a:fld>
            <a:endParaRPr lang="ro-RO"/>
          </a:p>
        </p:txBody>
      </p:sp>
      <p:sp>
        <p:nvSpPr>
          <p:cNvPr id="6" name="Footer Placeholder 5"/>
          <p:cNvSpPr>
            <a:spLocks noGrp="1"/>
          </p:cNvSpPr>
          <p:nvPr>
            <p:ph type="ftr" sz="quarter" idx="11"/>
          </p:nvPr>
        </p:nvSpPr>
        <p:spPr>
          <a:xfrm>
            <a:off x="1447382" y="318640"/>
            <a:ext cx="5541004" cy="320931"/>
          </a:xfrm>
        </p:spPr>
        <p:txBody>
          <a:bodyPr/>
          <a:lstStyle/>
          <a:p>
            <a:endParaRPr lang="ro-RO"/>
          </a:p>
        </p:txBody>
      </p:sp>
      <p:sp>
        <p:nvSpPr>
          <p:cNvPr id="7" name="Slide Number Placeholder 6"/>
          <p:cNvSpPr>
            <a:spLocks noGrp="1"/>
          </p:cNvSpPr>
          <p:nvPr>
            <p:ph type="sldNum" sz="quarter" idx="12"/>
          </p:nvPr>
        </p:nvSpPr>
        <p:spPr/>
        <p:txBody>
          <a:bodyPr/>
          <a:lstStyle/>
          <a:p>
            <a:fld id="{CCB6EA9C-6B8C-4500-B822-8393E201809D}" type="slidenum">
              <a:rPr lang="ro-RO" smtClean="0"/>
              <a:t>‹#›</a:t>
            </a:fld>
            <a:endParaRPr lang="ro-RO"/>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935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14680"/>
            <a:ext cx="12192000" cy="50797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o-RO" dirty="0"/>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694414"/>
            <a:ext cx="12192000" cy="175015"/>
          </a:xfrm>
          <a:prstGeom prst="rect">
            <a:avLst/>
          </a:prstGeom>
        </p:spPr>
      </p:pic>
      <p:sp>
        <p:nvSpPr>
          <p:cNvPr id="2" name="Title Placeholder 1"/>
          <p:cNvSpPr>
            <a:spLocks noGrp="1"/>
          </p:cNvSpPr>
          <p:nvPr>
            <p:ph type="title"/>
          </p:nvPr>
        </p:nvSpPr>
        <p:spPr>
          <a:xfrm>
            <a:off x="1451579" y="804519"/>
            <a:ext cx="9603275" cy="64521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1613617"/>
            <a:ext cx="9603275" cy="4275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E4E9941-EB72-4D19-BC7B-40E63FEE6D6A}" type="datetimeFigureOut">
              <a:rPr lang="ro-RO" smtClean="0"/>
              <a:t>18.12.2020</a:t>
            </a:fld>
            <a:endParaRPr lang="ro-RO"/>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CB6EA9C-6B8C-4500-B822-8393E201809D}" type="slidenum">
              <a:rPr lang="ro-RO" smtClean="0"/>
              <a:t>‹#›</a:t>
            </a:fld>
            <a:endParaRPr lang="ro-RO"/>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81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047-E1EC-4951-B893-7398B214B4AA}"/>
              </a:ext>
            </a:extLst>
          </p:cNvPr>
          <p:cNvSpPr>
            <a:spLocks noGrp="1"/>
          </p:cNvSpPr>
          <p:nvPr>
            <p:ph type="ctrTitle"/>
          </p:nvPr>
        </p:nvSpPr>
        <p:spPr>
          <a:xfrm>
            <a:off x="2325176" y="282753"/>
            <a:ext cx="8729676" cy="3146247"/>
          </a:xfrm>
        </p:spPr>
        <p:txBody>
          <a:bodyPr>
            <a:noAutofit/>
          </a:bodyPr>
          <a:lstStyle/>
          <a:p>
            <a:r>
              <a:rPr lang="ro-RO" sz="5400" dirty="0"/>
              <a:t>PREZENTARE </a:t>
            </a:r>
            <a:r>
              <a:rPr lang="ro-RO" sz="5400"/>
              <a:t>DE CAZ</a:t>
            </a:r>
            <a:r>
              <a:rPr lang="en-GB" sz="5400"/>
              <a:t>-</a:t>
            </a:r>
            <a:r>
              <a:rPr lang="ro-RO" sz="5400">
                <a:solidFill>
                  <a:srgbClr val="000000"/>
                </a:solidFill>
                <a:effectLst/>
                <a:ea typeface="Times New Roman" panose="02020603050405020304" pitchFamily="18" charset="0"/>
              </a:rPr>
              <a:t>pacientul cu afecțiuni </a:t>
            </a:r>
            <a:r>
              <a:rPr lang="it-IT" sz="5400">
                <a:effectLst/>
                <a:ea typeface="Times New Roman" panose="02020603050405020304" pitchFamily="18" charset="0"/>
              </a:rPr>
              <a:t>ale coloanei vertebrale</a:t>
            </a:r>
            <a:r>
              <a:rPr lang="it-IT" sz="5400">
                <a:solidFill>
                  <a:srgbClr val="000000"/>
                </a:solidFill>
                <a:effectLst/>
                <a:ea typeface="Times New Roman" panose="02020603050405020304" pitchFamily="18" charset="0"/>
              </a:rPr>
              <a:t> </a:t>
            </a:r>
            <a:endParaRPr lang="ro-RO" sz="5400" dirty="0"/>
          </a:p>
        </p:txBody>
      </p:sp>
      <p:sp>
        <p:nvSpPr>
          <p:cNvPr id="5" name="Subtitle 4">
            <a:extLst>
              <a:ext uri="{FF2B5EF4-FFF2-40B4-BE49-F238E27FC236}">
                <a16:creationId xmlns:a16="http://schemas.microsoft.com/office/drawing/2014/main" id="{C7201660-F5DF-45CC-8899-CD1FF56154E7}"/>
              </a:ext>
            </a:extLst>
          </p:cNvPr>
          <p:cNvSpPr>
            <a:spLocks noGrp="1"/>
          </p:cNvSpPr>
          <p:nvPr>
            <p:ph type="subTitle" idx="1"/>
          </p:nvPr>
        </p:nvSpPr>
        <p:spPr/>
        <p:txBody>
          <a:bodyPr>
            <a:normAutofit/>
          </a:bodyPr>
          <a:lstStyle/>
          <a:p>
            <a:r>
              <a:rPr lang="en-GB" sz="2000"/>
              <a:t>Lucrarea Practică 5</a:t>
            </a:r>
          </a:p>
        </p:txBody>
      </p:sp>
    </p:spTree>
    <p:extLst>
      <p:ext uri="{BB962C8B-B14F-4D97-AF65-F5344CB8AC3E}">
        <p14:creationId xmlns:p14="http://schemas.microsoft.com/office/powerpoint/2010/main" val="426499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2288-E1B6-4033-9F8E-018D8A327A8B}"/>
              </a:ext>
            </a:extLst>
          </p:cNvPr>
          <p:cNvSpPr>
            <a:spLocks noGrp="1"/>
          </p:cNvSpPr>
          <p:nvPr>
            <p:ph type="title"/>
          </p:nvPr>
        </p:nvSpPr>
        <p:spPr/>
        <p:txBody>
          <a:bodyPr/>
          <a:lstStyle/>
          <a:p>
            <a:r>
              <a:rPr lang="ro-RO" dirty="0"/>
              <a:t>diagnosticul de certitudine</a:t>
            </a:r>
          </a:p>
        </p:txBody>
      </p:sp>
      <p:sp>
        <p:nvSpPr>
          <p:cNvPr id="3" name="Content Placeholder 2">
            <a:extLst>
              <a:ext uri="{FF2B5EF4-FFF2-40B4-BE49-F238E27FC236}">
                <a16:creationId xmlns:a16="http://schemas.microsoft.com/office/drawing/2014/main" id="{7EB77401-F42A-4C17-AA5A-F1B7EB09944D}"/>
              </a:ext>
            </a:extLst>
          </p:cNvPr>
          <p:cNvSpPr>
            <a:spLocks noGrp="1"/>
          </p:cNvSpPr>
          <p:nvPr>
            <p:ph idx="1"/>
          </p:nvPr>
        </p:nvSpPr>
        <p:spPr>
          <a:xfrm>
            <a:off x="365760" y="1645920"/>
            <a:ext cx="11691257" cy="4441371"/>
          </a:xfrm>
        </p:spPr>
        <p:txBody>
          <a:bodyPr>
            <a:normAutofit/>
          </a:bodyPr>
          <a:lstStyle/>
          <a:p>
            <a:pPr marL="457200" indent="-457200">
              <a:buFont typeface="+mj-lt"/>
              <a:buAutoNum type="arabicPeriod"/>
            </a:pPr>
            <a:r>
              <a:rPr lang="ro-RO" sz="2400" dirty="0"/>
              <a:t>Radiculopatie L4 stanga forma algo-parestezica reziduala dupa HDL operata</a:t>
            </a:r>
            <a:endParaRPr lang="en-US" sz="2400" dirty="0"/>
          </a:p>
          <a:p>
            <a:pPr lvl="1"/>
            <a:r>
              <a:rPr lang="en-US" sz="1600" dirty="0" err="1"/>
              <a:t>durere</a:t>
            </a:r>
            <a:r>
              <a:rPr lang="en-US" sz="1600" dirty="0"/>
              <a:t> </a:t>
            </a:r>
            <a:r>
              <a:rPr lang="en-US" sz="1600" dirty="0" err="1"/>
              <a:t>lombara</a:t>
            </a:r>
            <a:r>
              <a:rPr lang="en-US" sz="1600" dirty="0"/>
              <a:t> cu </a:t>
            </a:r>
            <a:r>
              <a:rPr lang="en-US" sz="1600" dirty="0" err="1"/>
              <a:t>caracter</a:t>
            </a:r>
            <a:r>
              <a:rPr lang="en-US" sz="1600" dirty="0"/>
              <a:t> </a:t>
            </a:r>
            <a:r>
              <a:rPr lang="en-US" sz="1600" dirty="0" err="1"/>
              <a:t>mecanic</a:t>
            </a:r>
            <a:endParaRPr lang="en-US" sz="1600" dirty="0"/>
          </a:p>
          <a:p>
            <a:pPr lvl="1"/>
            <a:r>
              <a:rPr lang="en-US" sz="1600" dirty="0" err="1"/>
              <a:t>durere</a:t>
            </a:r>
            <a:r>
              <a:rPr lang="en-US" sz="1600" dirty="0"/>
              <a:t> </a:t>
            </a:r>
            <a:r>
              <a:rPr lang="en-US" sz="1600" dirty="0" err="1"/>
              <a:t>radiculara</a:t>
            </a:r>
            <a:r>
              <a:rPr lang="en-US" sz="1600" dirty="0"/>
              <a:t> in </a:t>
            </a:r>
            <a:r>
              <a:rPr lang="en-US" sz="1600" dirty="0" err="1"/>
              <a:t>teritoriul</a:t>
            </a:r>
            <a:r>
              <a:rPr lang="en-US" sz="1600" dirty="0"/>
              <a:t> </a:t>
            </a:r>
            <a:r>
              <a:rPr lang="en-US" sz="1600" dirty="0" err="1"/>
              <a:t>dermatomului</a:t>
            </a:r>
            <a:r>
              <a:rPr lang="en-US" sz="1600" dirty="0"/>
              <a:t> L4</a:t>
            </a:r>
            <a:endParaRPr lang="ro-RO" sz="1600" dirty="0"/>
          </a:p>
          <a:p>
            <a:pPr marL="457200" indent="-457200">
              <a:buFont typeface="+mj-lt"/>
              <a:buAutoNum type="arabicPeriod"/>
            </a:pPr>
            <a:r>
              <a:rPr lang="ro-RO" sz="2400" dirty="0"/>
              <a:t>Obezitate gradul III</a:t>
            </a:r>
            <a:r>
              <a:rPr lang="en-US" sz="2400" dirty="0"/>
              <a:t> </a:t>
            </a:r>
          </a:p>
          <a:p>
            <a:pPr lvl="1"/>
            <a:r>
              <a:rPr lang="en-US" sz="1600" dirty="0"/>
              <a:t>IMC=41,5</a:t>
            </a:r>
            <a:endParaRPr lang="ro-RO" sz="1600" dirty="0"/>
          </a:p>
          <a:p>
            <a:pPr marL="457200" indent="-457200">
              <a:buFont typeface="+mj-lt"/>
              <a:buAutoNum type="arabicPeriod"/>
            </a:pPr>
            <a:r>
              <a:rPr lang="ro-RO" sz="2400" dirty="0"/>
              <a:t>Dislipidemie mixta</a:t>
            </a:r>
            <a:r>
              <a:rPr lang="en-US" sz="2400" dirty="0"/>
              <a:t> </a:t>
            </a:r>
          </a:p>
          <a:p>
            <a:pPr lvl="1"/>
            <a:r>
              <a:rPr lang="en-US" sz="1600" dirty="0" err="1"/>
              <a:t>valori</a:t>
            </a:r>
            <a:r>
              <a:rPr lang="en-US" sz="1600" dirty="0"/>
              <a:t> </a:t>
            </a:r>
            <a:r>
              <a:rPr lang="en-US" sz="1600" dirty="0" err="1"/>
              <a:t>crescute</a:t>
            </a:r>
            <a:r>
              <a:rPr lang="en-US" sz="1600" dirty="0"/>
              <a:t> </a:t>
            </a:r>
            <a:r>
              <a:rPr lang="en-US" sz="1600" dirty="0" err="1"/>
              <a:t>colesterol</a:t>
            </a:r>
            <a:r>
              <a:rPr lang="ro-RO" sz="1600" dirty="0"/>
              <a:t> </a:t>
            </a:r>
            <a:r>
              <a:rPr lang="en-US" sz="1600" dirty="0"/>
              <a:t>(</a:t>
            </a:r>
            <a:r>
              <a:rPr lang="ro-RO" sz="1600" dirty="0"/>
              <a:t>226 mg/dl</a:t>
            </a:r>
            <a:r>
              <a:rPr lang="en-US" sz="1600" dirty="0"/>
              <a:t>)</a:t>
            </a:r>
            <a:r>
              <a:rPr lang="ro-RO" sz="1600" dirty="0"/>
              <a:t> </a:t>
            </a:r>
            <a:r>
              <a:rPr lang="en-US" sz="1600" dirty="0" err="1"/>
              <a:t>si</a:t>
            </a:r>
            <a:r>
              <a:rPr lang="en-US" sz="1600" dirty="0"/>
              <a:t> </a:t>
            </a:r>
            <a:r>
              <a:rPr lang="en-US" sz="1600" dirty="0" err="1"/>
              <a:t>trigliceride</a:t>
            </a:r>
            <a:r>
              <a:rPr lang="en-US" sz="1600" dirty="0"/>
              <a:t>(</a:t>
            </a:r>
            <a:r>
              <a:rPr lang="ro-RO" sz="1600" dirty="0"/>
              <a:t>225mg/dl</a:t>
            </a:r>
            <a:r>
              <a:rPr lang="en-US" sz="1600" dirty="0"/>
              <a:t>)</a:t>
            </a:r>
            <a:endParaRPr lang="ro-RO" sz="1600" dirty="0"/>
          </a:p>
          <a:p>
            <a:pPr marL="457200" indent="-457200">
              <a:buFont typeface="+mj-lt"/>
              <a:buAutoNum type="arabicPeriod"/>
            </a:pPr>
            <a:r>
              <a:rPr lang="ro-RO" sz="2400" dirty="0"/>
              <a:t>Astm bronsic - in tratam</a:t>
            </a:r>
            <a:r>
              <a:rPr lang="en-US" sz="2400" dirty="0" err="1"/>
              <a:t>ent</a:t>
            </a:r>
            <a:r>
              <a:rPr lang="en-US" sz="2400" dirty="0"/>
              <a:t> </a:t>
            </a:r>
            <a:endParaRPr lang="ro-RO" sz="2400" dirty="0"/>
          </a:p>
          <a:p>
            <a:pPr lvl="1"/>
            <a:r>
              <a:rPr lang="en-US" sz="1600" dirty="0" err="1"/>
              <a:t>afectiune</a:t>
            </a:r>
            <a:r>
              <a:rPr lang="en-US" sz="1600" dirty="0"/>
              <a:t> </a:t>
            </a:r>
            <a:r>
              <a:rPr lang="en-US" sz="1600" dirty="0" err="1"/>
              <a:t>cronica</a:t>
            </a:r>
            <a:r>
              <a:rPr lang="en-US" sz="1600" dirty="0"/>
              <a:t> a </a:t>
            </a:r>
            <a:r>
              <a:rPr lang="en-US" sz="1600" dirty="0" err="1"/>
              <a:t>pacientului</a:t>
            </a:r>
            <a:endParaRPr lang="ro-RO" sz="1600" dirty="0"/>
          </a:p>
        </p:txBody>
      </p:sp>
    </p:spTree>
    <p:extLst>
      <p:ext uri="{BB962C8B-B14F-4D97-AF65-F5344CB8AC3E}">
        <p14:creationId xmlns:p14="http://schemas.microsoft.com/office/powerpoint/2010/main" val="131926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77FF-1943-423E-8C90-E86CE399647F}"/>
              </a:ext>
            </a:extLst>
          </p:cNvPr>
          <p:cNvSpPr>
            <a:spLocks noGrp="1"/>
          </p:cNvSpPr>
          <p:nvPr>
            <p:ph type="title"/>
          </p:nvPr>
        </p:nvSpPr>
        <p:spPr/>
        <p:txBody>
          <a:bodyPr/>
          <a:lstStyle/>
          <a:p>
            <a:r>
              <a:rPr lang="ro-RO" dirty="0"/>
              <a:t>Diagnosticul</a:t>
            </a:r>
            <a:r>
              <a:rPr lang="en-US" dirty="0"/>
              <a:t> </a:t>
            </a:r>
            <a:r>
              <a:rPr lang="ro-RO" dirty="0"/>
              <a:t> etiopatogenic </a:t>
            </a:r>
            <a:r>
              <a:rPr lang="en-US" dirty="0"/>
              <a:t> </a:t>
            </a:r>
            <a:r>
              <a:rPr lang="ro-RO" dirty="0"/>
              <a:t>al </a:t>
            </a:r>
            <a:r>
              <a:rPr lang="en-US" dirty="0"/>
              <a:t> </a:t>
            </a:r>
            <a:r>
              <a:rPr lang="ro-RO" dirty="0"/>
              <a:t>afectiunii</a:t>
            </a:r>
          </a:p>
        </p:txBody>
      </p:sp>
      <p:sp>
        <p:nvSpPr>
          <p:cNvPr id="3" name="Content Placeholder 2">
            <a:extLst>
              <a:ext uri="{FF2B5EF4-FFF2-40B4-BE49-F238E27FC236}">
                <a16:creationId xmlns:a16="http://schemas.microsoft.com/office/drawing/2014/main" id="{77BC9D4A-7DA9-4C3C-96B0-435FCD98D91F}"/>
              </a:ext>
            </a:extLst>
          </p:cNvPr>
          <p:cNvSpPr>
            <a:spLocks noGrp="1"/>
          </p:cNvSpPr>
          <p:nvPr>
            <p:ph idx="1"/>
          </p:nvPr>
        </p:nvSpPr>
        <p:spPr>
          <a:xfrm>
            <a:off x="494523" y="2099388"/>
            <a:ext cx="7571304" cy="4058816"/>
          </a:xfrm>
        </p:spPr>
        <p:txBody>
          <a:bodyPr>
            <a:normAutofit/>
          </a:bodyPr>
          <a:lstStyle/>
          <a:p>
            <a:r>
              <a:rPr lang="ro-RO" dirty="0"/>
              <a:t>Solicitarea dinamica excesiva </a:t>
            </a:r>
          </a:p>
          <a:p>
            <a:r>
              <a:rPr lang="ro-RO" dirty="0"/>
              <a:t>Dezechilibre musculare intre agonisti si antagonisti</a:t>
            </a:r>
          </a:p>
          <a:p>
            <a:r>
              <a:rPr lang="ro-RO" dirty="0"/>
              <a:t>Discul isi modifica volumul, forma, compozitia biochimica si proprietatile biomecanice</a:t>
            </a:r>
          </a:p>
          <a:p>
            <a:r>
              <a:rPr lang="ro-RO" dirty="0"/>
              <a:t>Ruperea inelului fibros </a:t>
            </a:r>
          </a:p>
          <a:p>
            <a:r>
              <a:rPr lang="ro-RO" dirty="0"/>
              <a:t>Hernierea nucleului pulpos</a:t>
            </a:r>
          </a:p>
          <a:p>
            <a:endParaRPr lang="ro-RO" dirty="0"/>
          </a:p>
        </p:txBody>
      </p:sp>
      <p:pic>
        <p:nvPicPr>
          <p:cNvPr id="5" name="Picture 4" descr="A birthday cake&#10;&#10;Description automatically generated">
            <a:extLst>
              <a:ext uri="{FF2B5EF4-FFF2-40B4-BE49-F238E27FC236}">
                <a16:creationId xmlns:a16="http://schemas.microsoft.com/office/drawing/2014/main" id="{F1F93E3B-8FCF-4DF7-B66D-F5FA984E3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858" y="1617047"/>
            <a:ext cx="2748432" cy="4511013"/>
          </a:xfrm>
          <a:prstGeom prst="rect">
            <a:avLst/>
          </a:prstGeom>
        </p:spPr>
      </p:pic>
    </p:spTree>
    <p:extLst>
      <p:ext uri="{BB962C8B-B14F-4D97-AF65-F5344CB8AC3E}">
        <p14:creationId xmlns:p14="http://schemas.microsoft.com/office/powerpoint/2010/main" val="208860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77FF-1943-423E-8C90-E86CE399647F}"/>
              </a:ext>
            </a:extLst>
          </p:cNvPr>
          <p:cNvSpPr>
            <a:spLocks noGrp="1"/>
          </p:cNvSpPr>
          <p:nvPr>
            <p:ph type="title"/>
          </p:nvPr>
        </p:nvSpPr>
        <p:spPr/>
        <p:txBody>
          <a:bodyPr/>
          <a:lstStyle/>
          <a:p>
            <a:r>
              <a:rPr lang="ro-RO" dirty="0"/>
              <a:t>Diagnosticul etiopatogenic al afectiunii</a:t>
            </a:r>
          </a:p>
        </p:txBody>
      </p:sp>
      <p:sp>
        <p:nvSpPr>
          <p:cNvPr id="3" name="Content Placeholder 2">
            <a:extLst>
              <a:ext uri="{FF2B5EF4-FFF2-40B4-BE49-F238E27FC236}">
                <a16:creationId xmlns:a16="http://schemas.microsoft.com/office/drawing/2014/main" id="{77BC9D4A-7DA9-4C3C-96B0-435FCD98D91F}"/>
              </a:ext>
            </a:extLst>
          </p:cNvPr>
          <p:cNvSpPr>
            <a:spLocks noGrp="1"/>
          </p:cNvSpPr>
          <p:nvPr>
            <p:ph idx="1"/>
          </p:nvPr>
        </p:nvSpPr>
        <p:spPr>
          <a:xfrm>
            <a:off x="494523" y="2332653"/>
            <a:ext cx="5430416" cy="3825550"/>
          </a:xfrm>
        </p:spPr>
        <p:txBody>
          <a:bodyPr>
            <a:normAutofit/>
          </a:bodyPr>
          <a:lstStyle/>
          <a:p>
            <a:r>
              <a:rPr lang="ro-RO" dirty="0"/>
              <a:t>Fibozarea cicatricii post-laminectomie</a:t>
            </a:r>
          </a:p>
          <a:p>
            <a:pPr lvl="1"/>
            <a:r>
              <a:rPr lang="ro-RO" dirty="0"/>
              <a:t>Limitare de mobilitate</a:t>
            </a:r>
          </a:p>
          <a:p>
            <a:pPr lvl="1"/>
            <a:r>
              <a:rPr lang="ro-RO" dirty="0"/>
              <a:t>Deviatie axiala</a:t>
            </a:r>
          </a:p>
          <a:p>
            <a:pPr lvl="1"/>
            <a:r>
              <a:rPr lang="ro-RO" dirty="0"/>
              <a:t>Scaderea fortei musculare prin inutilizare </a:t>
            </a:r>
          </a:p>
          <a:p>
            <a:pPr lvl="1"/>
            <a:r>
              <a:rPr lang="ro-RO" dirty="0"/>
              <a:t>Prinderea radacinii nervoase in procesul de fibroza</a:t>
            </a:r>
          </a:p>
        </p:txBody>
      </p:sp>
      <p:pic>
        <p:nvPicPr>
          <p:cNvPr id="6" name="Picture 5" descr="A picture containing table, orange, fruit, cake&#10;&#10;Description automatically generated">
            <a:extLst>
              <a:ext uri="{FF2B5EF4-FFF2-40B4-BE49-F238E27FC236}">
                <a16:creationId xmlns:a16="http://schemas.microsoft.com/office/drawing/2014/main" id="{12F3519C-874A-4D68-894D-4833609D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17480"/>
            <a:ext cx="2707474" cy="2007118"/>
          </a:xfrm>
          <a:prstGeom prst="rect">
            <a:avLst/>
          </a:prstGeom>
        </p:spPr>
      </p:pic>
      <p:pic>
        <p:nvPicPr>
          <p:cNvPr id="8" name="Picture 7" descr="A picture containing table, orange, food, fruit&#10;&#10;Description automatically generated">
            <a:extLst>
              <a:ext uri="{FF2B5EF4-FFF2-40B4-BE49-F238E27FC236}">
                <a16:creationId xmlns:a16="http://schemas.microsoft.com/office/drawing/2014/main" id="{E3A3702D-6E8F-4263-AA57-8B7BF97FA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914" y="3917480"/>
            <a:ext cx="2653917" cy="1992531"/>
          </a:xfrm>
          <a:prstGeom prst="rect">
            <a:avLst/>
          </a:prstGeom>
        </p:spPr>
      </p:pic>
      <p:pic>
        <p:nvPicPr>
          <p:cNvPr id="10" name="Picture 9" descr="A picture containing animal, photo, man, front&#10;&#10;Description automatically generated">
            <a:extLst>
              <a:ext uri="{FF2B5EF4-FFF2-40B4-BE49-F238E27FC236}">
                <a16:creationId xmlns:a16="http://schemas.microsoft.com/office/drawing/2014/main" id="{E658061F-5D6D-4D8C-B715-D67070F26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083" y="1583702"/>
            <a:ext cx="2950706" cy="2260115"/>
          </a:xfrm>
          <a:prstGeom prst="rect">
            <a:avLst/>
          </a:prstGeom>
        </p:spPr>
      </p:pic>
    </p:spTree>
    <p:extLst>
      <p:ext uri="{BB962C8B-B14F-4D97-AF65-F5344CB8AC3E}">
        <p14:creationId xmlns:p14="http://schemas.microsoft.com/office/powerpoint/2010/main" val="419147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34ED-5C76-4053-B4DE-A8066EC012A9}"/>
              </a:ext>
            </a:extLst>
          </p:cNvPr>
          <p:cNvSpPr>
            <a:spLocks noGrp="1"/>
          </p:cNvSpPr>
          <p:nvPr>
            <p:ph type="title"/>
          </p:nvPr>
        </p:nvSpPr>
        <p:spPr/>
        <p:txBody>
          <a:bodyPr/>
          <a:lstStyle/>
          <a:p>
            <a:r>
              <a:rPr lang="ro-RO" dirty="0"/>
              <a:t>Diagnosticul diferential</a:t>
            </a:r>
          </a:p>
        </p:txBody>
      </p:sp>
      <p:sp>
        <p:nvSpPr>
          <p:cNvPr id="8" name="Content Placeholder 7">
            <a:extLst>
              <a:ext uri="{FF2B5EF4-FFF2-40B4-BE49-F238E27FC236}">
                <a16:creationId xmlns:a16="http://schemas.microsoft.com/office/drawing/2014/main" id="{9633FB56-7A99-41BC-B85E-684B8BAA06A0}"/>
              </a:ext>
            </a:extLst>
          </p:cNvPr>
          <p:cNvSpPr>
            <a:spLocks noGrp="1"/>
          </p:cNvSpPr>
          <p:nvPr>
            <p:ph idx="1"/>
          </p:nvPr>
        </p:nvSpPr>
        <p:spPr>
          <a:xfrm>
            <a:off x="831273" y="1493240"/>
            <a:ext cx="10223581" cy="4560240"/>
          </a:xfrm>
        </p:spPr>
        <p:txBody>
          <a:bodyPr/>
          <a:lstStyle/>
          <a:p>
            <a:pPr lvl="0"/>
            <a:r>
              <a:rPr lang="ro-RO" dirty="0"/>
              <a:t>Afectiuni neoplazice de tip primar sau metastaze lombare ale altor neoplazii situate la distanta (dureri cu caracter continuu, cu exacerbari nocturne, necalmate de repaus, postura, medicatie)</a:t>
            </a:r>
          </a:p>
          <a:p>
            <a:pPr lvl="0"/>
            <a:r>
              <a:rPr lang="ro-RO" dirty="0"/>
              <a:t>Afectiuni discovertebrale de natura traumatica (clinic se intalnesc semne neurologice grave, inclusive parapareza sau sindrom de coada de cal)</a:t>
            </a:r>
          </a:p>
          <a:p>
            <a:pPr lvl="0"/>
            <a:r>
              <a:rPr lang="ro-RO" dirty="0"/>
              <a:t>Afectiuni discovert</a:t>
            </a:r>
            <a:r>
              <a:rPr lang="en-US" dirty="0"/>
              <a:t>e</a:t>
            </a:r>
            <a:r>
              <a:rPr lang="ro-RO" dirty="0"/>
              <a:t>brale de natura infectioasa (discite de diverse etiologii)</a:t>
            </a:r>
          </a:p>
          <a:p>
            <a:r>
              <a:rPr lang="ro-RO" dirty="0"/>
              <a:t>Alte radiculopatii discogene: L5, S1</a:t>
            </a:r>
          </a:p>
          <a:p>
            <a:r>
              <a:rPr lang="ro-RO" dirty="0"/>
              <a:t>Afectarea articulatiilor interapofizare</a:t>
            </a:r>
          </a:p>
          <a:p>
            <a:r>
              <a:rPr lang="ro-RO" dirty="0"/>
              <a:t>Spondilita anchilozanta</a:t>
            </a:r>
          </a:p>
          <a:p>
            <a:r>
              <a:rPr lang="ro-RO" dirty="0"/>
              <a:t>Alte nevralgii si nevrite (ex: metale grele)</a:t>
            </a:r>
          </a:p>
          <a:p>
            <a:endParaRPr lang="ro-RO" dirty="0"/>
          </a:p>
        </p:txBody>
      </p:sp>
    </p:spTree>
    <p:extLst>
      <p:ext uri="{BB962C8B-B14F-4D97-AF65-F5344CB8AC3E}">
        <p14:creationId xmlns:p14="http://schemas.microsoft.com/office/powerpoint/2010/main" val="275534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8B91-1F67-4FDB-8A47-DA8780AAFE50}"/>
              </a:ext>
            </a:extLst>
          </p:cNvPr>
          <p:cNvSpPr>
            <a:spLocks noGrp="1"/>
          </p:cNvSpPr>
          <p:nvPr>
            <p:ph type="title"/>
          </p:nvPr>
        </p:nvSpPr>
        <p:spPr/>
        <p:txBody>
          <a:bodyPr/>
          <a:lstStyle/>
          <a:p>
            <a:r>
              <a:rPr lang="ro-RO" dirty="0"/>
              <a:t>Plan de recuperare</a:t>
            </a:r>
          </a:p>
        </p:txBody>
      </p:sp>
      <p:sp>
        <p:nvSpPr>
          <p:cNvPr id="3" name="Content Placeholder 2">
            <a:extLst>
              <a:ext uri="{FF2B5EF4-FFF2-40B4-BE49-F238E27FC236}">
                <a16:creationId xmlns:a16="http://schemas.microsoft.com/office/drawing/2014/main" id="{5981BE88-CB0E-4B5C-BC0E-0AA5F30E2E3F}"/>
              </a:ext>
            </a:extLst>
          </p:cNvPr>
          <p:cNvSpPr>
            <a:spLocks noGrp="1"/>
          </p:cNvSpPr>
          <p:nvPr>
            <p:ph idx="1"/>
          </p:nvPr>
        </p:nvSpPr>
        <p:spPr>
          <a:xfrm>
            <a:off x="766619" y="1698171"/>
            <a:ext cx="10288236" cy="3768174"/>
          </a:xfrm>
        </p:spPr>
        <p:txBody>
          <a:bodyPr/>
          <a:lstStyle/>
          <a:p>
            <a:pPr lvl="0"/>
            <a:r>
              <a:rPr lang="ro-RO" dirty="0"/>
              <a:t>ameliorarea durerilor lomboradiculare</a:t>
            </a:r>
          </a:p>
          <a:p>
            <a:pPr lvl="0"/>
            <a:r>
              <a:rPr lang="ro-RO" dirty="0"/>
              <a:t>ameliorarea mobilitatii coloanei vertebrale</a:t>
            </a:r>
          </a:p>
          <a:p>
            <a:pPr lvl="0"/>
            <a:r>
              <a:rPr lang="ro-RO" dirty="0"/>
              <a:t>ameliorarea modificarilor de statica vertebrala</a:t>
            </a:r>
          </a:p>
          <a:p>
            <a:pPr lvl="0"/>
            <a:r>
              <a:rPr lang="ro-RO" dirty="0"/>
              <a:t>corectarea dezechilibrelor musculare intre agonisti si antagonisti</a:t>
            </a:r>
          </a:p>
          <a:p>
            <a:r>
              <a:rPr lang="ro-RO" dirty="0"/>
              <a:t>ameliorarea sindromului de retractura musculara paralombara dreapta </a:t>
            </a:r>
          </a:p>
          <a:p>
            <a:r>
              <a:rPr lang="ro-RO" dirty="0"/>
              <a:t>echilibrarea fortei musculare intre muculatura abdominala si lombara</a:t>
            </a:r>
          </a:p>
        </p:txBody>
      </p:sp>
    </p:spTree>
    <p:extLst>
      <p:ext uri="{BB962C8B-B14F-4D97-AF65-F5344CB8AC3E}">
        <p14:creationId xmlns:p14="http://schemas.microsoft.com/office/powerpoint/2010/main" val="267262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6FDE-50F0-446B-832E-E11E9A38A446}"/>
              </a:ext>
            </a:extLst>
          </p:cNvPr>
          <p:cNvSpPr>
            <a:spLocks noGrp="1"/>
          </p:cNvSpPr>
          <p:nvPr>
            <p:ph type="title"/>
          </p:nvPr>
        </p:nvSpPr>
        <p:spPr/>
        <p:txBody>
          <a:bodyPr/>
          <a:lstStyle/>
          <a:p>
            <a:r>
              <a:rPr lang="ro-RO" dirty="0"/>
              <a:t>Mijloace de tratament</a:t>
            </a:r>
          </a:p>
        </p:txBody>
      </p:sp>
      <p:sp>
        <p:nvSpPr>
          <p:cNvPr id="3" name="Content Placeholder 2">
            <a:extLst>
              <a:ext uri="{FF2B5EF4-FFF2-40B4-BE49-F238E27FC236}">
                <a16:creationId xmlns:a16="http://schemas.microsoft.com/office/drawing/2014/main" id="{F99268EF-087B-4F0C-9D99-BE3E685C72F6}"/>
              </a:ext>
            </a:extLst>
          </p:cNvPr>
          <p:cNvSpPr>
            <a:spLocks noGrp="1"/>
          </p:cNvSpPr>
          <p:nvPr>
            <p:ph idx="1"/>
          </p:nvPr>
        </p:nvSpPr>
        <p:spPr>
          <a:xfrm>
            <a:off x="1043709" y="1884218"/>
            <a:ext cx="10011145" cy="3582127"/>
          </a:xfrm>
        </p:spPr>
        <p:txBody>
          <a:bodyPr>
            <a:normAutofit/>
          </a:bodyPr>
          <a:lstStyle/>
          <a:p>
            <a:pPr lvl="0"/>
            <a:r>
              <a:rPr lang="ro-RO" sz="2400" dirty="0"/>
              <a:t>Tratament medicamentos: </a:t>
            </a:r>
          </a:p>
          <a:p>
            <a:pPr lvl="1"/>
            <a:r>
              <a:rPr lang="ro-RO" sz="2000" dirty="0"/>
              <a:t>Metamizol 500 mg 2cp p.o (1-0-1),</a:t>
            </a:r>
          </a:p>
          <a:p>
            <a:pPr lvl="1"/>
            <a:r>
              <a:rPr lang="ro-RO" sz="2000" dirty="0"/>
              <a:t>Diclofenac 150 mg 1cps p.o (1-0-0)</a:t>
            </a:r>
          </a:p>
          <a:p>
            <a:pPr lvl="1"/>
            <a:r>
              <a:rPr lang="ro-RO" sz="2000" dirty="0"/>
              <a:t>Protector gastric</a:t>
            </a:r>
            <a:r>
              <a:rPr lang="en-US" sz="2000" dirty="0"/>
              <a:t>:</a:t>
            </a:r>
            <a:r>
              <a:rPr lang="ro-RO" sz="2000" dirty="0"/>
              <a:t> Omeprazol 20 mg -1cps p.o (1-0-0)</a:t>
            </a:r>
          </a:p>
          <a:p>
            <a:pPr lvl="1"/>
            <a:r>
              <a:rPr lang="ro-RO" sz="2000" dirty="0"/>
              <a:t>Hipolipemiant</a:t>
            </a:r>
            <a:r>
              <a:rPr lang="en-US" sz="2000" dirty="0"/>
              <a:t>:</a:t>
            </a:r>
            <a:r>
              <a:rPr lang="ro-RO" sz="2000" dirty="0"/>
              <a:t> Atorvastatina 20 mg 1cp p.o (0-0-1)</a:t>
            </a:r>
          </a:p>
          <a:p>
            <a:pPr lvl="1"/>
            <a:r>
              <a:rPr lang="ro-RO" sz="2000" dirty="0"/>
              <a:t>Continuarea administrarii medicatiei cronice pentru astmul bronsic:</a:t>
            </a:r>
          </a:p>
          <a:p>
            <a:pPr lvl="2"/>
            <a:r>
              <a:rPr lang="ro-RO" dirty="0"/>
              <a:t>Respimat 2,5 mcg/2,5 mcg-4 pufuri/zi (2-0-2), </a:t>
            </a:r>
          </a:p>
          <a:p>
            <a:pPr lvl="2"/>
            <a:r>
              <a:rPr lang="ro-RO" dirty="0"/>
              <a:t>Serroflo 25 mcg/250mcg -2 pufuri/zi (0-0-2)</a:t>
            </a:r>
            <a:endParaRPr lang="ro-RO" sz="1800" dirty="0"/>
          </a:p>
        </p:txBody>
      </p:sp>
    </p:spTree>
    <p:extLst>
      <p:ext uri="{BB962C8B-B14F-4D97-AF65-F5344CB8AC3E}">
        <p14:creationId xmlns:p14="http://schemas.microsoft.com/office/powerpoint/2010/main" val="228182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2474-BB1F-47F8-912B-9008B8A6A605}"/>
              </a:ext>
            </a:extLst>
          </p:cNvPr>
          <p:cNvSpPr>
            <a:spLocks noGrp="1"/>
          </p:cNvSpPr>
          <p:nvPr>
            <p:ph type="title"/>
          </p:nvPr>
        </p:nvSpPr>
        <p:spPr/>
        <p:txBody>
          <a:bodyPr/>
          <a:lstStyle/>
          <a:p>
            <a:r>
              <a:rPr lang="ro-RO" dirty="0"/>
              <a:t>Mijloace de tratament Fizica</a:t>
            </a:r>
            <a:r>
              <a:rPr lang="en-US" dirty="0"/>
              <a:t>l</a:t>
            </a:r>
            <a:endParaRPr lang="ro-RO" dirty="0"/>
          </a:p>
        </p:txBody>
      </p:sp>
      <p:sp>
        <p:nvSpPr>
          <p:cNvPr id="3" name="Content Placeholder 2">
            <a:extLst>
              <a:ext uri="{FF2B5EF4-FFF2-40B4-BE49-F238E27FC236}">
                <a16:creationId xmlns:a16="http://schemas.microsoft.com/office/drawing/2014/main" id="{7A006A5A-0D82-4785-9833-A26E315C479E}"/>
              </a:ext>
            </a:extLst>
          </p:cNvPr>
          <p:cNvSpPr>
            <a:spLocks noGrp="1"/>
          </p:cNvSpPr>
          <p:nvPr>
            <p:ph idx="1"/>
          </p:nvPr>
        </p:nvSpPr>
        <p:spPr>
          <a:xfrm>
            <a:off x="419880" y="1554481"/>
            <a:ext cx="8763310" cy="4410890"/>
          </a:xfrm>
        </p:spPr>
        <p:txBody>
          <a:bodyPr>
            <a:normAutofit fontScale="92500" lnSpcReduction="20000"/>
          </a:bodyPr>
          <a:lstStyle/>
          <a:p>
            <a:r>
              <a:rPr lang="ro-RO" sz="2100" dirty="0"/>
              <a:t>Electroterapie </a:t>
            </a:r>
          </a:p>
          <a:p>
            <a:pPr lvl="1"/>
            <a:r>
              <a:rPr lang="ro-RO" dirty="0"/>
              <a:t>Galvanizare (+) lombar (-) plantar stang, I la furnicatura 20 minute (pentru efectul antialgic, vasculotrop)</a:t>
            </a:r>
            <a:endParaRPr lang="ro-RO" sz="1600" dirty="0"/>
          </a:p>
          <a:p>
            <a:pPr lvl="1"/>
            <a:r>
              <a:rPr lang="ro-RO" dirty="0"/>
              <a:t>Ultasunet paravertebral lombar 0,6 W/ cm ² 5 minute (efect antialgic  si fibrolitic asupra nodulilor de miogeloza)</a:t>
            </a:r>
            <a:endParaRPr lang="ro-RO" sz="1600" dirty="0"/>
          </a:p>
          <a:p>
            <a:pPr lvl="1"/>
            <a:r>
              <a:rPr lang="ro-RO" dirty="0"/>
              <a:t>Curenti diadinamici latero-lateral lombar DF=2minute+2 minute, PL=2 min+2 min (efect analgetic si miorelaxant)</a:t>
            </a:r>
            <a:endParaRPr lang="ro-RO" sz="1600" dirty="0"/>
          </a:p>
          <a:p>
            <a:r>
              <a:rPr lang="ro-RO" sz="2100" dirty="0"/>
              <a:t>Masaj </a:t>
            </a:r>
            <a:r>
              <a:rPr lang="ro-RO" dirty="0"/>
              <a:t>sedativ lombosacrofesier si membrul inferior stang</a:t>
            </a:r>
            <a:r>
              <a:rPr lang="en-US" dirty="0"/>
              <a:t>, 10 minute</a:t>
            </a:r>
            <a:endParaRPr lang="ro-RO" sz="1800" dirty="0"/>
          </a:p>
          <a:p>
            <a:r>
              <a:rPr lang="ro-RO" sz="2100"/>
              <a:t>Kinetoterapie</a:t>
            </a:r>
            <a:r>
              <a:rPr lang="ro-RO"/>
              <a:t> </a:t>
            </a:r>
            <a:r>
              <a:rPr lang="ro-RO" dirty="0"/>
              <a:t>pentru asuplizare si tonifierea musculaturii </a:t>
            </a:r>
            <a:r>
              <a:rPr lang="ro-RO"/>
              <a:t>slabe</a:t>
            </a:r>
            <a:r>
              <a:rPr lang="en-US"/>
              <a:t>:</a:t>
            </a:r>
          </a:p>
          <a:p>
            <a:pPr marL="0" indent="0">
              <a:buNone/>
            </a:pPr>
            <a:r>
              <a:rPr lang="en-US"/>
              <a:t>1. Asuplizarea trunchiului inferior prin exrcitii de remobilizare a coloanei vertebrale, basculari de bazin, intinderea musculaturii paravertebrale si psoasiliacului( care este si un extensor al coloanei lombare):  exercitii din faza I si faza a II-a a programului Williams.</a:t>
            </a:r>
          </a:p>
          <a:p>
            <a:pPr marL="0" indent="0">
              <a:buNone/>
            </a:pPr>
            <a:endParaRPr lang="en-US" dirty="0"/>
          </a:p>
          <a:p>
            <a:pPr marL="0" indent="0">
              <a:buNone/>
            </a:pPr>
            <a:endParaRPr lang="en-US" dirty="0"/>
          </a:p>
          <a:p>
            <a:endParaRPr lang="en-US" dirty="0"/>
          </a:p>
          <a:p>
            <a:endParaRPr lang="en-US" dirty="0"/>
          </a:p>
          <a:p>
            <a:endParaRPr lang="ro-RO" dirty="0"/>
          </a:p>
        </p:txBody>
      </p:sp>
      <p:pic>
        <p:nvPicPr>
          <p:cNvPr id="5" name="Picture 4" descr="A person sitting on a bed&#10;&#10;Description automatically generated">
            <a:extLst>
              <a:ext uri="{FF2B5EF4-FFF2-40B4-BE49-F238E27FC236}">
                <a16:creationId xmlns:a16="http://schemas.microsoft.com/office/drawing/2014/main" id="{883EC286-B704-4027-BC34-C20958604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6204" y="2558230"/>
            <a:ext cx="1805917" cy="1354438"/>
          </a:xfrm>
          <a:prstGeom prst="rect">
            <a:avLst/>
          </a:prstGeom>
        </p:spPr>
      </p:pic>
      <p:pic>
        <p:nvPicPr>
          <p:cNvPr id="7" name="Picture 6" descr="A picture containing red, indoor, person, toothbrush&#10;&#10;Description automatically generated">
            <a:extLst>
              <a:ext uri="{FF2B5EF4-FFF2-40B4-BE49-F238E27FC236}">
                <a16:creationId xmlns:a16="http://schemas.microsoft.com/office/drawing/2014/main" id="{AD4FB8C4-D997-40A2-B36A-9CE61793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203" y="4111907"/>
            <a:ext cx="1805917" cy="1354438"/>
          </a:xfrm>
          <a:prstGeom prst="rect">
            <a:avLst/>
          </a:prstGeom>
        </p:spPr>
      </p:pic>
    </p:spTree>
    <p:extLst>
      <p:ext uri="{BB962C8B-B14F-4D97-AF65-F5344CB8AC3E}">
        <p14:creationId xmlns:p14="http://schemas.microsoft.com/office/powerpoint/2010/main" val="9151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188686"/>
            <a:ext cx="10798629" cy="4647426"/>
          </a:xfrm>
          <a:prstGeom prst="rect">
            <a:avLst/>
          </a:prstGeom>
          <a:noFill/>
        </p:spPr>
        <p:txBody>
          <a:bodyPr wrap="square" rtlCol="0">
            <a:spAutoFit/>
          </a:bodyPr>
          <a:lstStyle/>
          <a:p>
            <a:r>
              <a:rPr lang="en-US" dirty="0" err="1"/>
              <a:t>Faza</a:t>
            </a:r>
            <a:r>
              <a:rPr lang="en-US" dirty="0"/>
              <a:t> I a </a:t>
            </a:r>
            <a:r>
              <a:rPr lang="en-US" dirty="0" err="1"/>
              <a:t>programului</a:t>
            </a:r>
            <a:r>
              <a:rPr lang="en-US" dirty="0"/>
              <a:t> Williams </a:t>
            </a:r>
            <a:r>
              <a:rPr lang="en-US" dirty="0" err="1"/>
              <a:t>cuprinde</a:t>
            </a:r>
            <a:r>
              <a:rPr lang="en-US" dirty="0"/>
              <a:t>:</a:t>
            </a:r>
          </a:p>
          <a:p>
            <a:endParaRPr lang="en-US" dirty="0"/>
          </a:p>
          <a:p>
            <a:pPr lvl="1"/>
            <a:r>
              <a:rPr lang="en-US" sz="1600" dirty="0"/>
              <a:t>- </a:t>
            </a:r>
            <a:r>
              <a:rPr lang="en-US" sz="1600" dirty="0" err="1"/>
              <a:t>decubit</a:t>
            </a:r>
            <a:r>
              <a:rPr lang="en-US" sz="1600" dirty="0"/>
              <a:t> dorsal: se </a:t>
            </a:r>
            <a:r>
              <a:rPr lang="en-US" sz="1600" dirty="0" err="1"/>
              <a:t>flecteaza</a:t>
            </a:r>
            <a:r>
              <a:rPr lang="en-US" sz="1600" dirty="0"/>
              <a:t> </a:t>
            </a:r>
            <a:r>
              <a:rPr lang="en-US" sz="1600" dirty="0" err="1"/>
              <a:t>si</a:t>
            </a:r>
            <a:r>
              <a:rPr lang="en-US" sz="1600" dirty="0"/>
              <a:t> se </a:t>
            </a:r>
            <a:r>
              <a:rPr lang="en-US" sz="1600" dirty="0" err="1"/>
              <a:t>extind</a:t>
            </a:r>
            <a:r>
              <a:rPr lang="en-US" sz="1600" dirty="0"/>
              <a:t> </a:t>
            </a:r>
            <a:r>
              <a:rPr lang="en-US" sz="1600" dirty="0" err="1"/>
              <a:t>genunchii</a:t>
            </a:r>
            <a:endParaRPr lang="en-US" sz="1600" dirty="0"/>
          </a:p>
          <a:p>
            <a:pPr lvl="1"/>
            <a:r>
              <a:rPr lang="en-US" sz="1600" dirty="0"/>
              <a:t>- </a:t>
            </a:r>
            <a:r>
              <a:rPr lang="en-US" sz="1600" dirty="0" err="1"/>
              <a:t>decubit</a:t>
            </a:r>
            <a:r>
              <a:rPr lang="en-US" sz="1600" dirty="0"/>
              <a:t> dorsal: se </a:t>
            </a:r>
            <a:r>
              <a:rPr lang="en-US" sz="1600" dirty="0" err="1"/>
              <a:t>trage</a:t>
            </a:r>
            <a:r>
              <a:rPr lang="en-US" sz="1600" dirty="0"/>
              <a:t> cu </a:t>
            </a:r>
            <a:r>
              <a:rPr lang="en-US" sz="1600" dirty="0" err="1"/>
              <a:t>mainile</a:t>
            </a:r>
            <a:r>
              <a:rPr lang="en-US" sz="1600" dirty="0"/>
              <a:t> un </a:t>
            </a:r>
            <a:r>
              <a:rPr lang="en-US" sz="1600" dirty="0" err="1"/>
              <a:t>genunchi</a:t>
            </a:r>
            <a:r>
              <a:rPr lang="en-US" sz="1600" dirty="0"/>
              <a:t> la </a:t>
            </a:r>
            <a:r>
              <a:rPr lang="en-US" sz="1600" dirty="0" err="1"/>
              <a:t>piept</a:t>
            </a:r>
            <a:r>
              <a:rPr lang="en-US" sz="1600" dirty="0"/>
              <a:t> </a:t>
            </a:r>
            <a:r>
              <a:rPr lang="en-US" sz="1600" dirty="0" err="1"/>
              <a:t>incercand</a:t>
            </a:r>
            <a:r>
              <a:rPr lang="en-US" sz="1600" dirty="0"/>
              <a:t> </a:t>
            </a:r>
            <a:r>
              <a:rPr lang="en-US" sz="1600" dirty="0" err="1"/>
              <a:t>atingerea</a:t>
            </a:r>
            <a:r>
              <a:rPr lang="en-US" sz="1600" dirty="0"/>
              <a:t> cu </a:t>
            </a:r>
            <a:r>
              <a:rPr lang="en-US" sz="1600" dirty="0" err="1"/>
              <a:t>fruntea</a:t>
            </a:r>
            <a:r>
              <a:rPr lang="en-US" sz="1600" dirty="0"/>
              <a:t>, se face </a:t>
            </a:r>
            <a:r>
              <a:rPr lang="en-US" sz="1600" dirty="0" err="1"/>
              <a:t>apoi</a:t>
            </a:r>
            <a:r>
              <a:rPr lang="en-US" sz="1600" dirty="0"/>
              <a:t> la </a:t>
            </a:r>
            <a:r>
              <a:rPr lang="en-US" sz="1600" dirty="0" err="1"/>
              <a:t>fel</a:t>
            </a:r>
            <a:r>
              <a:rPr lang="en-US" sz="1600" dirty="0"/>
              <a:t> cu </a:t>
            </a:r>
            <a:r>
              <a:rPr lang="en-US" sz="1600" dirty="0" err="1"/>
              <a:t>celalat</a:t>
            </a:r>
            <a:r>
              <a:rPr lang="en-US" sz="1600" dirty="0"/>
              <a:t> </a:t>
            </a:r>
            <a:r>
              <a:rPr lang="en-US" sz="1600" dirty="0" err="1"/>
              <a:t>genunchi</a:t>
            </a:r>
            <a:endParaRPr lang="en-US" sz="1600" dirty="0"/>
          </a:p>
          <a:p>
            <a:pPr lvl="1"/>
            <a:r>
              <a:rPr lang="en-US" sz="1600" dirty="0"/>
              <a:t>- </a:t>
            </a:r>
            <a:r>
              <a:rPr lang="en-US" sz="1600" dirty="0" err="1"/>
              <a:t>ca</a:t>
            </a:r>
            <a:r>
              <a:rPr lang="en-US" sz="1600" dirty="0"/>
              <a:t> </a:t>
            </a:r>
            <a:r>
              <a:rPr lang="en-US" sz="1600" dirty="0" err="1"/>
              <a:t>exercitiul</a:t>
            </a:r>
            <a:r>
              <a:rPr lang="en-US" sz="1600" dirty="0"/>
              <a:t> 2, </a:t>
            </a:r>
            <a:r>
              <a:rPr lang="en-US" sz="1600" dirty="0" err="1"/>
              <a:t>dar</a:t>
            </a:r>
            <a:r>
              <a:rPr lang="en-US" sz="1600" dirty="0"/>
              <a:t> </a:t>
            </a:r>
            <a:r>
              <a:rPr lang="en-US" sz="1600" dirty="0" err="1"/>
              <a:t>concomitent</a:t>
            </a:r>
            <a:r>
              <a:rPr lang="en-US" sz="1600" dirty="0"/>
              <a:t> cu </a:t>
            </a:r>
            <a:r>
              <a:rPr lang="en-US" sz="1600" dirty="0" err="1"/>
              <a:t>ambii</a:t>
            </a:r>
            <a:r>
              <a:rPr lang="en-US" sz="1600" dirty="0"/>
              <a:t> </a:t>
            </a:r>
            <a:r>
              <a:rPr lang="en-US" sz="1600" dirty="0" err="1"/>
              <a:t>genunchi</a:t>
            </a:r>
            <a:endParaRPr lang="en-US" sz="1600" dirty="0"/>
          </a:p>
          <a:p>
            <a:pPr lvl="1"/>
            <a:r>
              <a:rPr lang="en-US" sz="1600" dirty="0"/>
              <a:t>- </a:t>
            </a:r>
            <a:r>
              <a:rPr lang="en-US" sz="1600" dirty="0" err="1"/>
              <a:t>decubit</a:t>
            </a:r>
            <a:r>
              <a:rPr lang="en-US" sz="1600" dirty="0"/>
              <a:t> dorsal, </a:t>
            </a:r>
            <a:r>
              <a:rPr lang="en-US" sz="1600" dirty="0" err="1"/>
              <a:t>manile</a:t>
            </a:r>
            <a:r>
              <a:rPr lang="en-US" sz="1600" dirty="0"/>
              <a:t> sub cap: se </a:t>
            </a:r>
            <a:r>
              <a:rPr lang="en-US" sz="1600" dirty="0" err="1"/>
              <a:t>trage</a:t>
            </a:r>
            <a:r>
              <a:rPr lang="en-US" sz="1600" dirty="0"/>
              <a:t> un </a:t>
            </a:r>
            <a:r>
              <a:rPr lang="en-US" sz="1600" dirty="0" err="1"/>
              <a:t>genunchi</a:t>
            </a:r>
            <a:r>
              <a:rPr lang="en-US" sz="1600" dirty="0"/>
              <a:t> la </a:t>
            </a:r>
            <a:r>
              <a:rPr lang="en-US" sz="1600" dirty="0" err="1"/>
              <a:t>piept</a:t>
            </a:r>
            <a:r>
              <a:rPr lang="en-US" sz="1600" dirty="0"/>
              <a:t>, </a:t>
            </a:r>
            <a:r>
              <a:rPr lang="en-US" sz="1600" dirty="0" err="1"/>
              <a:t>apoi</a:t>
            </a:r>
            <a:r>
              <a:rPr lang="en-US" sz="1600" dirty="0"/>
              <a:t> </a:t>
            </a:r>
            <a:r>
              <a:rPr lang="en-US" sz="1600" dirty="0" err="1"/>
              <a:t>celalat</a:t>
            </a:r>
            <a:r>
              <a:rPr lang="en-US" sz="1600" dirty="0"/>
              <a:t>, </a:t>
            </a:r>
            <a:r>
              <a:rPr lang="en-US" sz="1600" dirty="0" err="1"/>
              <a:t>apoi</a:t>
            </a:r>
            <a:r>
              <a:rPr lang="en-US" sz="1600" dirty="0"/>
              <a:t> </a:t>
            </a:r>
            <a:r>
              <a:rPr lang="en-US" sz="1600" dirty="0" err="1"/>
              <a:t>concomitent</a:t>
            </a:r>
            <a:r>
              <a:rPr lang="en-US" sz="1600" dirty="0"/>
              <a:t> </a:t>
            </a:r>
            <a:r>
              <a:rPr lang="en-US" sz="1600" dirty="0" err="1"/>
              <a:t>ambii</a:t>
            </a:r>
            <a:endParaRPr lang="en-US" sz="1600" dirty="0"/>
          </a:p>
          <a:p>
            <a:pPr lvl="1"/>
            <a:r>
              <a:rPr lang="en-US" sz="1600" dirty="0"/>
              <a:t>- </a:t>
            </a:r>
            <a:r>
              <a:rPr lang="en-US" sz="1600" dirty="0" err="1"/>
              <a:t>decubit</a:t>
            </a:r>
            <a:r>
              <a:rPr lang="en-US" sz="1600" dirty="0"/>
              <a:t> dorsal </a:t>
            </a:r>
            <a:r>
              <a:rPr lang="en-US" sz="1600" dirty="0" err="1"/>
              <a:t>bratele</a:t>
            </a:r>
            <a:r>
              <a:rPr lang="en-US" sz="1600" dirty="0"/>
              <a:t> </a:t>
            </a:r>
            <a:r>
              <a:rPr lang="en-US" sz="1600" dirty="0" err="1"/>
              <a:t>ridicate</a:t>
            </a:r>
            <a:r>
              <a:rPr lang="en-US" sz="1600" dirty="0"/>
              <a:t> </a:t>
            </a:r>
            <a:r>
              <a:rPr lang="en-US" sz="1600" dirty="0" err="1"/>
              <a:t>pe</a:t>
            </a:r>
            <a:r>
              <a:rPr lang="en-US" sz="1600" dirty="0"/>
              <a:t> </a:t>
            </a:r>
            <a:r>
              <a:rPr lang="en-US" sz="1600" dirty="0" err="1"/>
              <a:t>langa</a:t>
            </a:r>
            <a:r>
              <a:rPr lang="en-US" sz="1600" dirty="0"/>
              <a:t> </a:t>
            </a:r>
            <a:r>
              <a:rPr lang="en-US" sz="1600" dirty="0" err="1"/>
              <a:t>corp</a:t>
            </a:r>
            <a:r>
              <a:rPr lang="en-US" sz="1600" dirty="0"/>
              <a:t> in </a:t>
            </a:r>
            <a:r>
              <a:rPr lang="en-US" sz="1600" dirty="0" err="1"/>
              <a:t>sus</a:t>
            </a:r>
            <a:r>
              <a:rPr lang="en-US" sz="1600" dirty="0"/>
              <a:t>, </a:t>
            </a:r>
            <a:r>
              <a:rPr lang="en-US" sz="1600" dirty="0" err="1"/>
              <a:t>genunchii</a:t>
            </a:r>
            <a:r>
              <a:rPr lang="en-US" sz="1600" dirty="0"/>
              <a:t> </a:t>
            </a:r>
            <a:r>
              <a:rPr lang="en-US" sz="1600" dirty="0" err="1"/>
              <a:t>flectati</a:t>
            </a:r>
            <a:r>
              <a:rPr lang="en-US" sz="1600" dirty="0"/>
              <a:t> la 90 grade, </a:t>
            </a:r>
            <a:r>
              <a:rPr lang="en-US" sz="1600" dirty="0" err="1"/>
              <a:t>talpile</a:t>
            </a:r>
            <a:r>
              <a:rPr lang="en-US" sz="1600" dirty="0"/>
              <a:t> </a:t>
            </a:r>
            <a:r>
              <a:rPr lang="en-US" sz="1600" dirty="0" err="1"/>
              <a:t>pe</a:t>
            </a:r>
            <a:r>
              <a:rPr lang="en-US" sz="1600" dirty="0"/>
              <a:t> pat: se impinge </a:t>
            </a:r>
            <a:r>
              <a:rPr lang="en-US" sz="1600" dirty="0" err="1"/>
              <a:t>lomba</a:t>
            </a:r>
            <a:r>
              <a:rPr lang="en-US" sz="1600" dirty="0"/>
              <a:t> </a:t>
            </a:r>
            <a:r>
              <a:rPr lang="en-US" sz="1600" dirty="0" err="1"/>
              <a:t>spre</a:t>
            </a:r>
            <a:r>
              <a:rPr lang="en-US" sz="1600" dirty="0"/>
              <a:t> pat, se </a:t>
            </a:r>
            <a:r>
              <a:rPr lang="en-US" sz="1600" dirty="0" err="1"/>
              <a:t>contracta</a:t>
            </a:r>
            <a:r>
              <a:rPr lang="en-US" sz="1600" dirty="0"/>
              <a:t> </a:t>
            </a:r>
            <a:r>
              <a:rPr lang="en-US" sz="1600" dirty="0" err="1"/>
              <a:t>abdominalii</a:t>
            </a:r>
            <a:r>
              <a:rPr lang="en-US" sz="1600" dirty="0"/>
              <a:t>, se </a:t>
            </a:r>
            <a:r>
              <a:rPr lang="en-US" sz="1600" dirty="0" err="1"/>
              <a:t>salta</a:t>
            </a:r>
            <a:r>
              <a:rPr lang="en-US" sz="1600" dirty="0"/>
              <a:t> </a:t>
            </a:r>
            <a:r>
              <a:rPr lang="en-US" sz="1600" dirty="0" err="1"/>
              <a:t>usor</a:t>
            </a:r>
            <a:r>
              <a:rPr lang="en-US" sz="1600" dirty="0"/>
              <a:t> </a:t>
            </a:r>
            <a:r>
              <a:rPr lang="en-US" sz="1600" dirty="0" err="1"/>
              <a:t>sacrul</a:t>
            </a:r>
            <a:r>
              <a:rPr lang="en-US" sz="1600" dirty="0"/>
              <a:t> de </a:t>
            </a:r>
            <a:r>
              <a:rPr lang="en-US" sz="1600" dirty="0" err="1"/>
              <a:t>pe</a:t>
            </a:r>
            <a:r>
              <a:rPr lang="en-US" sz="1600" dirty="0"/>
              <a:t> pat, se </a:t>
            </a:r>
            <a:r>
              <a:rPr lang="en-US" sz="1600" dirty="0" err="1"/>
              <a:t>revine</a:t>
            </a:r>
            <a:r>
              <a:rPr lang="en-US" sz="1600" dirty="0"/>
              <a:t> </a:t>
            </a:r>
            <a:r>
              <a:rPr lang="en-US" sz="1600" dirty="0" err="1"/>
              <a:t>apoi</a:t>
            </a:r>
            <a:r>
              <a:rPr lang="en-US" sz="1600" dirty="0"/>
              <a:t> se </a:t>
            </a:r>
            <a:r>
              <a:rPr lang="en-US" sz="1600" dirty="0" err="1"/>
              <a:t>repeta</a:t>
            </a:r>
            <a:r>
              <a:rPr lang="en-US" sz="1600" dirty="0"/>
              <a:t> </a:t>
            </a:r>
          </a:p>
          <a:p>
            <a:pPr lvl="1"/>
            <a:r>
              <a:rPr lang="en-US" sz="1600" dirty="0"/>
              <a:t>- in </a:t>
            </a:r>
            <a:r>
              <a:rPr lang="en-US" sz="1600" dirty="0" err="1"/>
              <a:t>sezand</a:t>
            </a:r>
            <a:r>
              <a:rPr lang="en-US" sz="1600" dirty="0"/>
              <a:t> </a:t>
            </a:r>
            <a:r>
              <a:rPr lang="en-US" sz="1600" dirty="0" err="1"/>
              <a:t>pe</a:t>
            </a:r>
            <a:r>
              <a:rPr lang="en-US" sz="1600" dirty="0"/>
              <a:t> un </a:t>
            </a:r>
            <a:r>
              <a:rPr lang="en-US" sz="1600" dirty="0" err="1"/>
              <a:t>scaun</a:t>
            </a:r>
            <a:r>
              <a:rPr lang="en-US" sz="1600" dirty="0"/>
              <a:t> , </a:t>
            </a:r>
            <a:r>
              <a:rPr lang="en-US" sz="1600" dirty="0" err="1"/>
              <a:t>genunchii</a:t>
            </a:r>
            <a:r>
              <a:rPr lang="en-US" sz="1600" dirty="0"/>
              <a:t> </a:t>
            </a:r>
            <a:r>
              <a:rPr lang="en-US" sz="1600" dirty="0" err="1"/>
              <a:t>mult</a:t>
            </a:r>
            <a:r>
              <a:rPr lang="en-US" sz="1600" dirty="0"/>
              <a:t> </a:t>
            </a:r>
            <a:r>
              <a:rPr lang="en-US" sz="1600" dirty="0" err="1"/>
              <a:t>indreptati</a:t>
            </a:r>
            <a:r>
              <a:rPr lang="en-US" sz="1600" dirty="0"/>
              <a:t>, se </a:t>
            </a:r>
            <a:r>
              <a:rPr lang="en-US" sz="1600" dirty="0" err="1"/>
              <a:t>apleaca</a:t>
            </a:r>
            <a:r>
              <a:rPr lang="en-US" sz="1600" dirty="0"/>
              <a:t> cu </a:t>
            </a:r>
            <a:r>
              <a:rPr lang="en-US" sz="1600" dirty="0" err="1"/>
              <a:t>mainile</a:t>
            </a:r>
            <a:r>
              <a:rPr lang="en-US" sz="1600" dirty="0"/>
              <a:t> </a:t>
            </a:r>
            <a:r>
              <a:rPr lang="en-US" sz="1600" dirty="0" err="1"/>
              <a:t>inainte</a:t>
            </a:r>
            <a:r>
              <a:rPr lang="en-US" sz="1600" dirty="0"/>
              <a:t> </a:t>
            </a:r>
            <a:r>
              <a:rPr lang="en-US" sz="1600" dirty="0" err="1"/>
              <a:t>astfel</a:t>
            </a:r>
            <a:r>
              <a:rPr lang="en-US" sz="1600" dirty="0"/>
              <a:t> </a:t>
            </a:r>
            <a:r>
              <a:rPr lang="en-US" sz="1600" dirty="0" err="1"/>
              <a:t>incat</a:t>
            </a:r>
            <a:r>
              <a:rPr lang="en-US" sz="1600" dirty="0"/>
              <a:t> </a:t>
            </a:r>
            <a:r>
              <a:rPr lang="en-US" sz="1600" dirty="0" err="1"/>
              <a:t>sa</a:t>
            </a:r>
            <a:r>
              <a:rPr lang="en-US" sz="1600" dirty="0"/>
              <a:t> se </a:t>
            </a:r>
            <a:r>
              <a:rPr lang="en-US" sz="1600" dirty="0" err="1"/>
              <a:t>atinga</a:t>
            </a:r>
            <a:r>
              <a:rPr lang="en-US" sz="1600" dirty="0"/>
              <a:t> </a:t>
            </a:r>
            <a:r>
              <a:rPr lang="en-US" sz="1600" dirty="0" err="1"/>
              <a:t>solul</a:t>
            </a:r>
            <a:r>
              <a:rPr lang="en-US" sz="1600" dirty="0"/>
              <a:t> de </a:t>
            </a:r>
            <a:r>
              <a:rPr lang="en-US" sz="1600" dirty="0" err="1"/>
              <a:t>pe</a:t>
            </a:r>
            <a:r>
              <a:rPr lang="en-US" sz="1600" dirty="0"/>
              <a:t> </a:t>
            </a:r>
            <a:r>
              <a:rPr lang="en-US" sz="1600" dirty="0" err="1"/>
              <a:t>scaun</a:t>
            </a:r>
            <a:r>
              <a:rPr lang="en-US" sz="1600" dirty="0"/>
              <a:t>, se </a:t>
            </a:r>
            <a:r>
              <a:rPr lang="en-US" sz="1600" dirty="0" err="1"/>
              <a:t>mentine</a:t>
            </a:r>
            <a:r>
              <a:rPr lang="en-US" sz="1600" dirty="0"/>
              <a:t> </a:t>
            </a:r>
            <a:r>
              <a:rPr lang="en-US" sz="1600" dirty="0" err="1"/>
              <a:t>aceasta</a:t>
            </a:r>
            <a:r>
              <a:rPr lang="en-US" sz="1600" dirty="0"/>
              <a:t> </a:t>
            </a:r>
            <a:r>
              <a:rPr lang="en-US" sz="1600" dirty="0" err="1"/>
              <a:t>aplecare</a:t>
            </a:r>
            <a:r>
              <a:rPr lang="en-US" sz="1600" dirty="0"/>
              <a:t> 5 </a:t>
            </a:r>
            <a:r>
              <a:rPr lang="en-US" sz="1600" dirty="0" err="1"/>
              <a:t>secunde</a:t>
            </a:r>
            <a:r>
              <a:rPr lang="en-US" sz="1600" dirty="0"/>
              <a:t> se </a:t>
            </a:r>
            <a:r>
              <a:rPr lang="en-US" sz="1600" dirty="0" err="1"/>
              <a:t>revine</a:t>
            </a:r>
            <a:r>
              <a:rPr lang="en-US" sz="1600" dirty="0"/>
              <a:t> </a:t>
            </a:r>
            <a:r>
              <a:rPr lang="en-US" sz="1600" dirty="0" err="1"/>
              <a:t>apoi</a:t>
            </a:r>
            <a:r>
              <a:rPr lang="en-US" sz="1600" dirty="0"/>
              <a:t> se </a:t>
            </a:r>
            <a:r>
              <a:rPr lang="en-US" sz="1600" dirty="0" err="1"/>
              <a:t>repeta</a:t>
            </a:r>
            <a:r>
              <a:rPr lang="en-US" sz="1600" dirty="0"/>
              <a:t>.</a:t>
            </a:r>
          </a:p>
          <a:p>
            <a:pPr lvl="1"/>
            <a:endParaRPr lang="en-US" sz="1600" dirty="0"/>
          </a:p>
          <a:p>
            <a:r>
              <a:rPr lang="en-US" dirty="0" err="1"/>
              <a:t>Faza</a:t>
            </a:r>
            <a:r>
              <a:rPr lang="en-US" dirty="0"/>
              <a:t> a II-a a </a:t>
            </a:r>
            <a:r>
              <a:rPr lang="en-US" dirty="0" err="1"/>
              <a:t>programului</a:t>
            </a:r>
            <a:r>
              <a:rPr lang="en-US" dirty="0"/>
              <a:t> Williams:</a:t>
            </a:r>
          </a:p>
          <a:p>
            <a:endParaRPr lang="en-US" dirty="0"/>
          </a:p>
          <a:p>
            <a:pPr lvl="1"/>
            <a:r>
              <a:rPr lang="en-US" sz="1600" dirty="0"/>
              <a:t>-</a:t>
            </a:r>
            <a:r>
              <a:rPr lang="en-US" sz="1600" dirty="0" err="1"/>
              <a:t>decubit</a:t>
            </a:r>
            <a:r>
              <a:rPr lang="en-US" sz="1600" dirty="0"/>
              <a:t> dorsal cu </a:t>
            </a:r>
            <a:r>
              <a:rPr lang="en-US" sz="1600" dirty="0" err="1"/>
              <a:t>genunchii</a:t>
            </a:r>
            <a:r>
              <a:rPr lang="en-US" sz="1600" dirty="0"/>
              <a:t> </a:t>
            </a:r>
            <a:r>
              <a:rPr lang="en-US" sz="1600" dirty="0" err="1"/>
              <a:t>flectati</a:t>
            </a:r>
            <a:r>
              <a:rPr lang="en-US" sz="1600" dirty="0"/>
              <a:t>, </a:t>
            </a:r>
            <a:r>
              <a:rPr lang="en-US" sz="1600" dirty="0" err="1"/>
              <a:t>talpile</a:t>
            </a:r>
            <a:r>
              <a:rPr lang="en-US" sz="1600" dirty="0"/>
              <a:t> </a:t>
            </a:r>
            <a:r>
              <a:rPr lang="en-US" sz="1600" dirty="0" err="1"/>
              <a:t>pe</a:t>
            </a:r>
            <a:r>
              <a:rPr lang="en-US" sz="1600" dirty="0"/>
              <a:t> pat se </a:t>
            </a:r>
            <a:r>
              <a:rPr lang="en-US" sz="1600" dirty="0" err="1"/>
              <a:t>apleaca</a:t>
            </a:r>
            <a:r>
              <a:rPr lang="en-US" sz="1600" dirty="0"/>
              <a:t> </a:t>
            </a:r>
            <a:r>
              <a:rPr lang="en-US" sz="1600" dirty="0" err="1"/>
              <a:t>ambii</a:t>
            </a:r>
            <a:r>
              <a:rPr lang="en-US" sz="1600" dirty="0"/>
              <a:t> </a:t>
            </a:r>
            <a:r>
              <a:rPr lang="en-US" sz="1600" dirty="0" err="1"/>
              <a:t>genunchii</a:t>
            </a:r>
            <a:r>
              <a:rPr lang="en-US" sz="1600" dirty="0"/>
              <a:t> </a:t>
            </a:r>
            <a:r>
              <a:rPr lang="en-US" sz="1600" dirty="0" err="1"/>
              <a:t>spre</a:t>
            </a:r>
            <a:r>
              <a:rPr lang="en-US" sz="1600" dirty="0"/>
              <a:t> </a:t>
            </a:r>
            <a:r>
              <a:rPr lang="en-US" sz="1600" dirty="0" err="1"/>
              <a:t>dreapta</a:t>
            </a:r>
            <a:r>
              <a:rPr lang="en-US" sz="1600" dirty="0"/>
              <a:t> </a:t>
            </a:r>
            <a:r>
              <a:rPr lang="en-US" sz="1600" dirty="0" err="1"/>
              <a:t>apoi</a:t>
            </a:r>
            <a:r>
              <a:rPr lang="en-US" sz="1600" dirty="0"/>
              <a:t> </a:t>
            </a:r>
            <a:r>
              <a:rPr lang="en-US" sz="1600" dirty="0" err="1"/>
              <a:t>spre</a:t>
            </a:r>
            <a:r>
              <a:rPr lang="en-US" sz="1600" dirty="0"/>
              <a:t> </a:t>
            </a:r>
            <a:r>
              <a:rPr lang="en-US" sz="1600" dirty="0" err="1"/>
              <a:t>stanga</a:t>
            </a:r>
            <a:r>
              <a:rPr lang="en-US" sz="1600" dirty="0"/>
              <a:t> </a:t>
            </a:r>
            <a:r>
              <a:rPr lang="en-US" sz="1600" dirty="0" err="1"/>
              <a:t>pana</a:t>
            </a:r>
            <a:r>
              <a:rPr lang="en-US" sz="1600" dirty="0"/>
              <a:t> </a:t>
            </a:r>
            <a:r>
              <a:rPr lang="en-US" sz="1600" dirty="0" err="1"/>
              <a:t>ating</a:t>
            </a:r>
            <a:r>
              <a:rPr lang="en-US" sz="1600" dirty="0"/>
              <a:t> </a:t>
            </a:r>
            <a:r>
              <a:rPr lang="en-US" sz="1600" dirty="0" err="1"/>
              <a:t>patul</a:t>
            </a:r>
            <a:endParaRPr lang="en-US" sz="1600" dirty="0"/>
          </a:p>
          <a:p>
            <a:pPr lvl="1"/>
            <a:r>
              <a:rPr lang="en-US" sz="1600" dirty="0"/>
              <a:t>-</a:t>
            </a:r>
            <a:r>
              <a:rPr lang="en-US" sz="1600" dirty="0" err="1"/>
              <a:t>decubit</a:t>
            </a:r>
            <a:r>
              <a:rPr lang="en-US" sz="1600" dirty="0"/>
              <a:t> dorsal </a:t>
            </a:r>
            <a:r>
              <a:rPr lang="en-US" sz="1600" dirty="0" err="1"/>
              <a:t>calcaiul</a:t>
            </a:r>
            <a:r>
              <a:rPr lang="en-US" sz="1600" dirty="0"/>
              <a:t> </a:t>
            </a:r>
            <a:r>
              <a:rPr lang="en-US" sz="1600" dirty="0" err="1"/>
              <a:t>drept</a:t>
            </a:r>
            <a:r>
              <a:rPr lang="en-US" sz="1600" dirty="0"/>
              <a:t> se </a:t>
            </a:r>
            <a:r>
              <a:rPr lang="en-US" sz="1600" dirty="0" err="1"/>
              <a:t>aseaza</a:t>
            </a:r>
            <a:r>
              <a:rPr lang="en-US" sz="1600" dirty="0"/>
              <a:t> </a:t>
            </a:r>
            <a:r>
              <a:rPr lang="en-US" sz="1600" dirty="0" err="1"/>
              <a:t>peste</a:t>
            </a:r>
            <a:r>
              <a:rPr lang="en-US" sz="1600" dirty="0"/>
              <a:t> </a:t>
            </a:r>
            <a:r>
              <a:rPr lang="en-US" sz="1600" dirty="0" err="1"/>
              <a:t>genunchiul</a:t>
            </a:r>
            <a:r>
              <a:rPr lang="en-US" sz="1600" dirty="0"/>
              <a:t> </a:t>
            </a:r>
            <a:r>
              <a:rPr lang="en-US" sz="1600" dirty="0" err="1"/>
              <a:t>stang</a:t>
            </a:r>
            <a:r>
              <a:rPr lang="en-US" sz="1600" dirty="0"/>
              <a:t> se </a:t>
            </a:r>
            <a:r>
              <a:rPr lang="en-US" sz="1600" dirty="0" err="1"/>
              <a:t>executa</a:t>
            </a:r>
            <a:r>
              <a:rPr lang="en-US" sz="1600" dirty="0"/>
              <a:t> o </a:t>
            </a:r>
            <a:r>
              <a:rPr lang="en-US" sz="1600" dirty="0" err="1"/>
              <a:t>abductie</a:t>
            </a:r>
            <a:r>
              <a:rPr lang="en-US" sz="1600" dirty="0"/>
              <a:t> cat </a:t>
            </a:r>
            <a:r>
              <a:rPr lang="en-US" sz="1600" dirty="0" err="1"/>
              <a:t>mai</a:t>
            </a:r>
            <a:r>
              <a:rPr lang="en-US" sz="1600" dirty="0"/>
              <a:t> </a:t>
            </a:r>
            <a:r>
              <a:rPr lang="en-US" sz="1600" dirty="0" err="1"/>
              <a:t>intena</a:t>
            </a:r>
            <a:r>
              <a:rPr lang="en-US" sz="1600" dirty="0"/>
              <a:t> a </a:t>
            </a:r>
            <a:r>
              <a:rPr lang="en-US" sz="1600" dirty="0" err="1"/>
              <a:t>soldului</a:t>
            </a:r>
            <a:r>
              <a:rPr lang="en-US" sz="1600" dirty="0"/>
              <a:t> </a:t>
            </a:r>
            <a:r>
              <a:rPr lang="en-US" sz="1600" dirty="0" err="1"/>
              <a:t>drept</a:t>
            </a:r>
            <a:r>
              <a:rPr lang="en-US" sz="1600" dirty="0"/>
              <a:t> </a:t>
            </a:r>
            <a:r>
              <a:rPr lang="en-US" sz="1600" dirty="0" err="1"/>
              <a:t>pana</a:t>
            </a:r>
            <a:r>
              <a:rPr lang="en-US" sz="1600" dirty="0"/>
              <a:t> se </a:t>
            </a:r>
            <a:r>
              <a:rPr lang="en-US" sz="1600" dirty="0" err="1"/>
              <a:t>atinge</a:t>
            </a:r>
            <a:r>
              <a:rPr lang="en-US" sz="1600" dirty="0"/>
              <a:t> cu </a:t>
            </a:r>
            <a:r>
              <a:rPr lang="en-US" sz="1600" dirty="0" err="1"/>
              <a:t>genunchiul</a:t>
            </a:r>
            <a:r>
              <a:rPr lang="en-US" sz="1600" dirty="0"/>
              <a:t> </a:t>
            </a:r>
            <a:r>
              <a:rPr lang="en-US" sz="1600" dirty="0" err="1"/>
              <a:t>drept</a:t>
            </a:r>
            <a:r>
              <a:rPr lang="en-US" sz="1600" dirty="0"/>
              <a:t> </a:t>
            </a:r>
            <a:r>
              <a:rPr lang="en-US" sz="1600" dirty="0" err="1"/>
              <a:t>patul</a:t>
            </a:r>
            <a:r>
              <a:rPr lang="en-US" sz="1600" dirty="0"/>
              <a:t> </a:t>
            </a:r>
            <a:r>
              <a:rPr lang="en-US" sz="1600" dirty="0" err="1"/>
              <a:t>apoi</a:t>
            </a:r>
            <a:r>
              <a:rPr lang="en-US" sz="1600" dirty="0"/>
              <a:t> se </a:t>
            </a:r>
            <a:r>
              <a:rPr lang="en-US" sz="1600" dirty="0" err="1"/>
              <a:t>inverseaza</a:t>
            </a:r>
            <a:endParaRPr lang="en-US" sz="1600" dirty="0"/>
          </a:p>
          <a:p>
            <a:pPr lvl="1"/>
            <a:r>
              <a:rPr lang="en-US" sz="1600" dirty="0"/>
              <a:t>-</a:t>
            </a:r>
            <a:r>
              <a:rPr lang="en-US" sz="1600" dirty="0" err="1"/>
              <a:t>decubit</a:t>
            </a:r>
            <a:r>
              <a:rPr lang="en-US" sz="1600" dirty="0"/>
              <a:t> dorsal: se </a:t>
            </a:r>
            <a:r>
              <a:rPr lang="en-US" sz="1600" dirty="0" err="1"/>
              <a:t>retracta</a:t>
            </a:r>
            <a:r>
              <a:rPr lang="en-US" sz="1600" dirty="0"/>
              <a:t> </a:t>
            </a:r>
            <a:r>
              <a:rPr lang="en-US" sz="1600" dirty="0" err="1"/>
              <a:t>alternativ</a:t>
            </a:r>
            <a:r>
              <a:rPr lang="en-US" sz="1600" dirty="0"/>
              <a:t> </a:t>
            </a:r>
            <a:r>
              <a:rPr lang="en-US" sz="1600" dirty="0" err="1"/>
              <a:t>cate</a:t>
            </a:r>
            <a:r>
              <a:rPr lang="en-US" sz="1600" dirty="0"/>
              <a:t> un </a:t>
            </a:r>
            <a:r>
              <a:rPr lang="en-US" sz="1600" dirty="0" err="1"/>
              <a:t>membru</a:t>
            </a:r>
            <a:r>
              <a:rPr lang="en-US" sz="1600" dirty="0"/>
              <a:t> inferior, cu </a:t>
            </a:r>
            <a:r>
              <a:rPr lang="en-US" sz="1600" dirty="0" err="1"/>
              <a:t>genunchiul</a:t>
            </a:r>
            <a:r>
              <a:rPr lang="en-US" sz="1600" dirty="0"/>
              <a:t> perfect </a:t>
            </a:r>
            <a:r>
              <a:rPr lang="en-US" sz="1600" dirty="0" err="1"/>
              <a:t>intins</a:t>
            </a:r>
            <a:endParaRPr lang="en-US" sz="1600" dirty="0"/>
          </a:p>
        </p:txBody>
      </p:sp>
    </p:spTree>
    <p:extLst>
      <p:ext uri="{BB962C8B-B14F-4D97-AF65-F5344CB8AC3E}">
        <p14:creationId xmlns:p14="http://schemas.microsoft.com/office/powerpoint/2010/main" val="38120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3689"/>
            <a:ext cx="12192000" cy="6109365"/>
          </a:xfrm>
          <a:prstGeom prst="rect">
            <a:avLst/>
          </a:prstGeom>
        </p:spPr>
        <p:txBody>
          <a:bodyPr wrap="square">
            <a:spAutoFit/>
          </a:bodyPr>
          <a:lstStyle/>
          <a:p>
            <a:pPr lvl="1"/>
            <a:r>
              <a:rPr lang="en-US" sz="1700" dirty="0"/>
              <a:t>2.  </a:t>
            </a:r>
            <a:r>
              <a:rPr lang="en-US" sz="1700" dirty="0" err="1"/>
              <a:t>Asuplizarea</a:t>
            </a:r>
            <a:r>
              <a:rPr lang="en-US" sz="1700" dirty="0"/>
              <a:t> </a:t>
            </a:r>
            <a:r>
              <a:rPr lang="en-US" sz="1700" dirty="0" err="1"/>
              <a:t>lombara</a:t>
            </a:r>
            <a:r>
              <a:rPr lang="en-US" sz="1700" dirty="0"/>
              <a:t> se </a:t>
            </a:r>
            <a:r>
              <a:rPr lang="en-US" sz="1700" dirty="0" err="1"/>
              <a:t>realizeaza</a:t>
            </a:r>
            <a:r>
              <a:rPr lang="en-US" sz="1700" dirty="0"/>
              <a:t> </a:t>
            </a:r>
            <a:r>
              <a:rPr lang="en-US" sz="1700" dirty="0" err="1"/>
              <a:t>prin</a:t>
            </a:r>
            <a:r>
              <a:rPr lang="en-US" sz="1700" dirty="0"/>
              <a:t> :</a:t>
            </a:r>
          </a:p>
          <a:p>
            <a:pPr marL="1200150" lvl="2" indent="-285750">
              <a:buFont typeface="Arial" pitchFamily="34" charset="0"/>
              <a:buChar char="•"/>
            </a:pPr>
            <a:r>
              <a:rPr lang="en-US" sz="1700" dirty="0" err="1"/>
              <a:t>bascularea</a:t>
            </a:r>
            <a:r>
              <a:rPr lang="en-US" sz="1700" dirty="0"/>
              <a:t> </a:t>
            </a:r>
            <a:r>
              <a:rPr lang="en-US" sz="1700" dirty="0" err="1"/>
              <a:t>pelvisului</a:t>
            </a:r>
            <a:r>
              <a:rPr lang="en-US" sz="1700" dirty="0"/>
              <a:t> </a:t>
            </a:r>
            <a:r>
              <a:rPr lang="en-US" sz="1700" dirty="0" err="1"/>
              <a:t>prin</a:t>
            </a:r>
            <a:r>
              <a:rPr lang="en-US" sz="1700" dirty="0"/>
              <a:t> </a:t>
            </a:r>
            <a:r>
              <a:rPr lang="en-US" sz="1700" dirty="0" err="1"/>
              <a:t>executarea</a:t>
            </a:r>
            <a:r>
              <a:rPr lang="en-US" sz="1700" dirty="0"/>
              <a:t> </a:t>
            </a:r>
            <a:r>
              <a:rPr lang="en-US" sz="1700" dirty="0" err="1"/>
              <a:t>exercitiilor</a:t>
            </a:r>
            <a:r>
              <a:rPr lang="en-US" sz="1700" dirty="0"/>
              <a:t> din </a:t>
            </a:r>
            <a:r>
              <a:rPr lang="en-US" sz="1700" dirty="0" err="1"/>
              <a:t>cea</a:t>
            </a:r>
            <a:r>
              <a:rPr lang="en-US" sz="1700" dirty="0"/>
              <a:t> de-a III-a </a:t>
            </a:r>
            <a:r>
              <a:rPr lang="en-US" sz="1700" dirty="0" err="1"/>
              <a:t>faza</a:t>
            </a:r>
            <a:r>
              <a:rPr lang="en-US" sz="1700" dirty="0"/>
              <a:t> a </a:t>
            </a:r>
            <a:r>
              <a:rPr lang="en-US" sz="1700" dirty="0" err="1"/>
              <a:t>programului</a:t>
            </a:r>
            <a:r>
              <a:rPr lang="en-US" sz="1700" dirty="0"/>
              <a:t> Williams:</a:t>
            </a:r>
          </a:p>
          <a:p>
            <a:pPr lvl="3"/>
            <a:r>
              <a:rPr lang="en-US" sz="1500" dirty="0"/>
              <a:t>    - </a:t>
            </a:r>
            <a:r>
              <a:rPr lang="en-US" sz="1500" dirty="0" err="1"/>
              <a:t>decubit</a:t>
            </a:r>
            <a:r>
              <a:rPr lang="en-US" sz="1500" dirty="0"/>
              <a:t> dorsal, </a:t>
            </a:r>
            <a:r>
              <a:rPr lang="en-US" sz="1500" dirty="0" err="1"/>
              <a:t>genunchii</a:t>
            </a:r>
            <a:r>
              <a:rPr lang="en-US" sz="1500" dirty="0"/>
              <a:t> </a:t>
            </a:r>
            <a:r>
              <a:rPr lang="en-US" sz="1500" dirty="0" err="1"/>
              <a:t>flectati</a:t>
            </a:r>
            <a:r>
              <a:rPr lang="en-US" sz="1500" dirty="0"/>
              <a:t>, se impinge </a:t>
            </a:r>
            <a:r>
              <a:rPr lang="en-US" sz="1500" dirty="0" err="1"/>
              <a:t>lomba</a:t>
            </a:r>
            <a:r>
              <a:rPr lang="en-US" sz="1500" dirty="0"/>
              <a:t> </a:t>
            </a:r>
            <a:r>
              <a:rPr lang="en-US" sz="1500" dirty="0" err="1"/>
              <a:t>spre</a:t>
            </a:r>
            <a:r>
              <a:rPr lang="en-US" sz="1500" dirty="0"/>
              <a:t> pat, se </a:t>
            </a:r>
            <a:r>
              <a:rPr lang="en-US" sz="1500" dirty="0" err="1"/>
              <a:t>basculeaza</a:t>
            </a:r>
            <a:r>
              <a:rPr lang="en-US" sz="1500" dirty="0"/>
              <a:t> in </a:t>
            </a:r>
            <a:r>
              <a:rPr lang="en-US" sz="1500" dirty="0" err="1"/>
              <a:t>sus</a:t>
            </a:r>
            <a:r>
              <a:rPr lang="en-US" sz="1500" dirty="0"/>
              <a:t> </a:t>
            </a:r>
            <a:r>
              <a:rPr lang="en-US" sz="1500" dirty="0" err="1"/>
              <a:t>sacrul</a:t>
            </a:r>
            <a:r>
              <a:rPr lang="en-US" sz="1500" dirty="0"/>
              <a:t>, se </a:t>
            </a:r>
            <a:r>
              <a:rPr lang="en-US" sz="1500" dirty="0" err="1"/>
              <a:t>contracta</a:t>
            </a:r>
            <a:r>
              <a:rPr lang="en-US" sz="1500" dirty="0"/>
              <a:t> </a:t>
            </a:r>
            <a:r>
              <a:rPr lang="en-US" sz="1500" dirty="0" err="1"/>
              <a:t>peretele</a:t>
            </a:r>
            <a:r>
              <a:rPr lang="en-US" sz="1500" dirty="0"/>
              <a:t> abdominal</a:t>
            </a:r>
          </a:p>
          <a:p>
            <a:pPr lvl="3"/>
            <a:r>
              <a:rPr lang="en-US" sz="1500" dirty="0"/>
              <a:t>    - </a:t>
            </a:r>
            <a:r>
              <a:rPr lang="en-US" sz="1500" dirty="0" err="1"/>
              <a:t>decubit</a:t>
            </a:r>
            <a:r>
              <a:rPr lang="en-US" sz="1500" dirty="0"/>
              <a:t> dorsal: se </a:t>
            </a:r>
            <a:r>
              <a:rPr lang="en-US" sz="1500" dirty="0" err="1"/>
              <a:t>executa</a:t>
            </a:r>
            <a:r>
              <a:rPr lang="en-US" sz="1500" dirty="0"/>
              <a:t> </a:t>
            </a:r>
            <a:r>
              <a:rPr lang="en-US" sz="1500" dirty="0" err="1"/>
              <a:t>bicicleta</a:t>
            </a:r>
            <a:r>
              <a:rPr lang="en-US" sz="1500" dirty="0"/>
              <a:t>, cu </a:t>
            </a:r>
            <a:r>
              <a:rPr lang="en-US" sz="1500" dirty="0" err="1"/>
              <a:t>pelvisul</a:t>
            </a:r>
            <a:r>
              <a:rPr lang="en-US" sz="1500" dirty="0"/>
              <a:t> </a:t>
            </a:r>
            <a:r>
              <a:rPr lang="en-US" sz="1500" dirty="0" err="1"/>
              <a:t>mult</a:t>
            </a:r>
            <a:r>
              <a:rPr lang="en-US" sz="1500" dirty="0"/>
              <a:t> </a:t>
            </a:r>
            <a:r>
              <a:rPr lang="en-US" sz="1500" dirty="0" err="1"/>
              <a:t>basculat</a:t>
            </a:r>
            <a:r>
              <a:rPr lang="en-US" sz="1500" dirty="0"/>
              <a:t> </a:t>
            </a:r>
            <a:r>
              <a:rPr lang="en-US" sz="1500" dirty="0" err="1"/>
              <a:t>inainte</a:t>
            </a:r>
            <a:r>
              <a:rPr lang="en-US" sz="1500" dirty="0"/>
              <a:t>.</a:t>
            </a:r>
          </a:p>
          <a:p>
            <a:pPr marL="1657350" lvl="3" indent="-285750">
              <a:buFont typeface="Arial" pitchFamily="34" charset="0"/>
              <a:buChar char="•"/>
            </a:pPr>
            <a:endParaRPr lang="en-US" sz="1500" dirty="0"/>
          </a:p>
          <a:p>
            <a:pPr marL="1200150" lvl="2" indent="-285750">
              <a:buFont typeface="Arial" pitchFamily="34" charset="0"/>
              <a:buChar char="•"/>
            </a:pPr>
            <a:r>
              <a:rPr lang="en-US" dirty="0" err="1"/>
              <a:t>intinderea</a:t>
            </a:r>
            <a:r>
              <a:rPr lang="en-US" dirty="0"/>
              <a:t> </a:t>
            </a:r>
            <a:r>
              <a:rPr lang="en-US" dirty="0" err="1"/>
              <a:t>flexorilor</a:t>
            </a:r>
            <a:r>
              <a:rPr lang="en-US" dirty="0"/>
              <a:t> </a:t>
            </a:r>
            <a:r>
              <a:rPr lang="en-US" dirty="0" err="1"/>
              <a:t>soldului</a:t>
            </a:r>
            <a:r>
              <a:rPr lang="en-US" dirty="0"/>
              <a:t>( </a:t>
            </a:r>
            <a:r>
              <a:rPr lang="en-US" dirty="0" err="1"/>
              <a:t>muschi</a:t>
            </a:r>
            <a:r>
              <a:rPr lang="en-US" dirty="0"/>
              <a:t> </a:t>
            </a:r>
            <a:r>
              <a:rPr lang="en-US" dirty="0" err="1"/>
              <a:t>ce</a:t>
            </a:r>
            <a:r>
              <a:rPr lang="en-US" dirty="0"/>
              <a:t> </a:t>
            </a:r>
            <a:r>
              <a:rPr lang="en-US" dirty="0" err="1"/>
              <a:t>lordozeaza</a:t>
            </a:r>
            <a:r>
              <a:rPr lang="en-US" dirty="0"/>
              <a:t> </a:t>
            </a:r>
            <a:r>
              <a:rPr lang="en-US" dirty="0" err="1"/>
              <a:t>coloana</a:t>
            </a:r>
            <a:r>
              <a:rPr lang="en-US" dirty="0"/>
              <a:t> </a:t>
            </a:r>
            <a:r>
              <a:rPr lang="en-US" dirty="0" err="1"/>
              <a:t>lombara</a:t>
            </a:r>
            <a:r>
              <a:rPr lang="en-US" dirty="0"/>
              <a:t> , </a:t>
            </a:r>
            <a:r>
              <a:rPr lang="en-US" dirty="0" err="1"/>
              <a:t>iar</a:t>
            </a:r>
            <a:r>
              <a:rPr lang="en-US" dirty="0"/>
              <a:t> </a:t>
            </a:r>
            <a:r>
              <a:rPr lang="en-US" dirty="0" err="1"/>
              <a:t>prin</a:t>
            </a:r>
            <a:r>
              <a:rPr lang="en-US" dirty="0"/>
              <a:t> </a:t>
            </a:r>
            <a:r>
              <a:rPr lang="en-US" dirty="0" err="1"/>
              <a:t>retractura</a:t>
            </a:r>
            <a:r>
              <a:rPr lang="en-US" dirty="0"/>
              <a:t> </a:t>
            </a:r>
            <a:r>
              <a:rPr lang="en-US" dirty="0" err="1"/>
              <a:t>lor</a:t>
            </a:r>
            <a:r>
              <a:rPr lang="en-US" dirty="0"/>
              <a:t> </a:t>
            </a:r>
            <a:r>
              <a:rPr lang="en-US" dirty="0" err="1"/>
              <a:t>limiteaza</a:t>
            </a:r>
            <a:r>
              <a:rPr lang="en-US" dirty="0"/>
              <a:t> </a:t>
            </a:r>
            <a:r>
              <a:rPr lang="en-US" dirty="0" err="1"/>
              <a:t>mobilitatea</a:t>
            </a:r>
            <a:r>
              <a:rPr lang="en-US" dirty="0"/>
              <a:t> </a:t>
            </a:r>
            <a:r>
              <a:rPr lang="en-US" dirty="0" err="1"/>
              <a:t>lombara</a:t>
            </a:r>
            <a:r>
              <a:rPr lang="en-US" dirty="0"/>
              <a:t>) conform </a:t>
            </a:r>
            <a:r>
              <a:rPr lang="en-US" dirty="0" err="1"/>
              <a:t>schemelor</a:t>
            </a:r>
            <a:r>
              <a:rPr lang="en-US" dirty="0"/>
              <a:t> </a:t>
            </a:r>
            <a:r>
              <a:rPr lang="en-US" dirty="0" err="1"/>
              <a:t>Kabat</a:t>
            </a:r>
            <a:endParaRPr lang="en-US" dirty="0"/>
          </a:p>
          <a:p>
            <a:pPr lvl="3"/>
            <a:r>
              <a:rPr lang="en-US" dirty="0"/>
              <a:t>   - </a:t>
            </a:r>
            <a:r>
              <a:rPr lang="en-US" sz="1500" dirty="0"/>
              <a:t>schema D1F: </a:t>
            </a:r>
            <a:r>
              <a:rPr lang="en-US" sz="1500" dirty="0" err="1"/>
              <a:t>membrul</a:t>
            </a:r>
            <a:r>
              <a:rPr lang="en-US" sz="1500" dirty="0"/>
              <a:t> in “</a:t>
            </a:r>
            <a:r>
              <a:rPr lang="en-US" sz="1500" dirty="0" err="1"/>
              <a:t>pozitie</a:t>
            </a:r>
            <a:r>
              <a:rPr lang="en-US" sz="1500" dirty="0"/>
              <a:t> </a:t>
            </a:r>
            <a:r>
              <a:rPr lang="en-US" sz="1500" dirty="0" err="1"/>
              <a:t>alungita</a:t>
            </a:r>
            <a:r>
              <a:rPr lang="en-US" sz="1500" dirty="0"/>
              <a:t>”(de </a:t>
            </a:r>
            <a:r>
              <a:rPr lang="en-US" sz="1500" dirty="0" err="1"/>
              <a:t>pornire</a:t>
            </a:r>
            <a:r>
              <a:rPr lang="en-US" sz="1500" dirty="0"/>
              <a:t> a </a:t>
            </a:r>
            <a:r>
              <a:rPr lang="en-US" sz="1500" dirty="0" err="1"/>
              <a:t>diagonalei</a:t>
            </a:r>
            <a:r>
              <a:rPr lang="en-US" sz="1500" dirty="0"/>
              <a:t>), </a:t>
            </a:r>
            <a:r>
              <a:rPr lang="en-US" sz="1500" dirty="0" err="1"/>
              <a:t>genunchiul</a:t>
            </a:r>
            <a:r>
              <a:rPr lang="en-US" sz="1500" dirty="0"/>
              <a:t> </a:t>
            </a:r>
            <a:r>
              <a:rPr lang="en-US" sz="1500" dirty="0" err="1"/>
              <a:t>flectat</a:t>
            </a:r>
            <a:r>
              <a:rPr lang="en-US" sz="1500" dirty="0"/>
              <a:t>  </a:t>
            </a:r>
            <a:r>
              <a:rPr lang="en-US" sz="1500" dirty="0" err="1"/>
              <a:t>usor</a:t>
            </a:r>
            <a:r>
              <a:rPr lang="en-US" sz="1500" dirty="0"/>
              <a:t> la </a:t>
            </a:r>
            <a:r>
              <a:rPr lang="en-US" sz="1500" dirty="0" err="1"/>
              <a:t>marginea</a:t>
            </a:r>
            <a:r>
              <a:rPr lang="en-US" sz="1500" dirty="0"/>
              <a:t> </a:t>
            </a:r>
            <a:r>
              <a:rPr lang="en-US" sz="1500" dirty="0" err="1"/>
              <a:t>mesei</a:t>
            </a:r>
            <a:r>
              <a:rPr lang="en-US" sz="1500" dirty="0"/>
              <a:t>, </a:t>
            </a:r>
            <a:r>
              <a:rPr lang="en-US" sz="1500" dirty="0" err="1"/>
              <a:t>gamba</a:t>
            </a:r>
            <a:r>
              <a:rPr lang="en-US" sz="1500" dirty="0"/>
              <a:t> </a:t>
            </a:r>
            <a:r>
              <a:rPr lang="en-US" sz="1500" dirty="0" err="1"/>
              <a:t>fiind</a:t>
            </a:r>
            <a:r>
              <a:rPr lang="en-US" sz="1500" dirty="0"/>
              <a:t> sub </a:t>
            </a:r>
            <a:r>
              <a:rPr lang="en-US" sz="1500" dirty="0" err="1"/>
              <a:t>nivelul</a:t>
            </a:r>
            <a:r>
              <a:rPr lang="en-US" sz="1500" dirty="0"/>
              <a:t> </a:t>
            </a:r>
            <a:r>
              <a:rPr lang="en-US" sz="1500" dirty="0" err="1"/>
              <a:t>acesteia;priza</a:t>
            </a:r>
            <a:r>
              <a:rPr lang="en-US" sz="1500" dirty="0"/>
              <a:t> </a:t>
            </a:r>
            <a:r>
              <a:rPr lang="en-US" sz="1500" dirty="0" err="1"/>
              <a:t>peste</a:t>
            </a:r>
            <a:r>
              <a:rPr lang="en-US" sz="1500" dirty="0"/>
              <a:t> </a:t>
            </a:r>
            <a:r>
              <a:rPr lang="en-US" sz="1500" dirty="0" err="1"/>
              <a:t>genunchi</a:t>
            </a:r>
            <a:r>
              <a:rPr lang="en-US" sz="1500" dirty="0"/>
              <a:t>, se </a:t>
            </a:r>
            <a:r>
              <a:rPr lang="en-US" sz="1500" dirty="0" err="1"/>
              <a:t>realizeaza</a:t>
            </a:r>
            <a:r>
              <a:rPr lang="en-US" sz="1500" dirty="0"/>
              <a:t> o </a:t>
            </a:r>
            <a:r>
              <a:rPr lang="en-US" sz="1500" dirty="0" err="1"/>
              <a:t>contrarezistenta</a:t>
            </a:r>
            <a:r>
              <a:rPr lang="en-US" sz="1500" dirty="0"/>
              <a:t> de </a:t>
            </a:r>
            <a:r>
              <a:rPr lang="en-US" sz="1500" dirty="0" err="1"/>
              <a:t>izometrie</a:t>
            </a:r>
            <a:r>
              <a:rPr lang="en-US" sz="1500" dirty="0"/>
              <a:t>, </a:t>
            </a:r>
            <a:r>
              <a:rPr lang="en-US" sz="1500" dirty="0" err="1"/>
              <a:t>apoi</a:t>
            </a:r>
            <a:r>
              <a:rPr lang="en-US" sz="1500" dirty="0"/>
              <a:t> o </a:t>
            </a:r>
            <a:r>
              <a:rPr lang="en-US" sz="1500" dirty="0" err="1"/>
              <a:t>relaxare</a:t>
            </a:r>
            <a:r>
              <a:rPr lang="en-US" sz="1500" dirty="0"/>
              <a:t> in </a:t>
            </a:r>
            <a:r>
              <a:rPr lang="en-US" sz="1500" dirty="0" err="1"/>
              <a:t>cadrul</a:t>
            </a:r>
            <a:r>
              <a:rPr lang="en-US" sz="1500" dirty="0"/>
              <a:t> </a:t>
            </a:r>
            <a:r>
              <a:rPr lang="en-US" sz="1500" dirty="0" err="1"/>
              <a:t>tehnicii</a:t>
            </a:r>
            <a:r>
              <a:rPr lang="en-US" sz="1500" dirty="0"/>
              <a:t> “hold relax”</a:t>
            </a:r>
          </a:p>
          <a:p>
            <a:pPr lvl="3"/>
            <a:r>
              <a:rPr lang="en-US" sz="1500" dirty="0"/>
              <a:t>   - schema D2F: </a:t>
            </a:r>
            <a:r>
              <a:rPr lang="en-US" sz="1500" dirty="0" err="1"/>
              <a:t>membrul</a:t>
            </a:r>
            <a:r>
              <a:rPr lang="en-US" sz="1500" dirty="0"/>
              <a:t> inferior in </a:t>
            </a:r>
            <a:r>
              <a:rPr lang="en-US" sz="1500" dirty="0" err="1"/>
              <a:t>pozitie</a:t>
            </a:r>
            <a:r>
              <a:rPr lang="en-US" sz="1500" dirty="0"/>
              <a:t> “</a:t>
            </a:r>
            <a:r>
              <a:rPr lang="en-US" sz="1500" dirty="0" err="1"/>
              <a:t>alungita</a:t>
            </a:r>
            <a:r>
              <a:rPr lang="en-US" sz="1500" dirty="0"/>
              <a:t>”   , </a:t>
            </a:r>
            <a:r>
              <a:rPr lang="en-US" sz="1500" dirty="0" err="1"/>
              <a:t>genunchiul</a:t>
            </a:r>
            <a:r>
              <a:rPr lang="en-US" sz="1500" dirty="0"/>
              <a:t> </a:t>
            </a:r>
            <a:r>
              <a:rPr lang="en-US" sz="1500" dirty="0" err="1"/>
              <a:t>intins</a:t>
            </a:r>
            <a:r>
              <a:rPr lang="en-US" sz="1500" dirty="0"/>
              <a:t>, </a:t>
            </a:r>
            <a:r>
              <a:rPr lang="en-US" sz="1500" dirty="0" err="1"/>
              <a:t>contrezistenta</a:t>
            </a:r>
            <a:r>
              <a:rPr lang="en-US" sz="1500" dirty="0"/>
              <a:t> </a:t>
            </a:r>
            <a:r>
              <a:rPr lang="en-US" sz="1500" dirty="0" err="1"/>
              <a:t>prin</a:t>
            </a:r>
            <a:r>
              <a:rPr lang="en-US" sz="1500" dirty="0"/>
              <a:t> </a:t>
            </a:r>
            <a:r>
              <a:rPr lang="en-US" sz="1500" dirty="0" err="1"/>
              <a:t>priza</a:t>
            </a:r>
            <a:r>
              <a:rPr lang="en-US" sz="1500" dirty="0"/>
              <a:t> </a:t>
            </a:r>
            <a:r>
              <a:rPr lang="en-US" sz="1500" dirty="0" err="1"/>
              <a:t>pe</a:t>
            </a:r>
            <a:r>
              <a:rPr lang="en-US" sz="1500" dirty="0"/>
              <a:t> fata </a:t>
            </a:r>
            <a:r>
              <a:rPr lang="en-US" sz="1500" dirty="0" err="1"/>
              <a:t>antero-laterala</a:t>
            </a:r>
            <a:r>
              <a:rPr lang="en-US" sz="1500" dirty="0"/>
              <a:t> a </a:t>
            </a:r>
            <a:r>
              <a:rPr lang="en-US" sz="1500" dirty="0" err="1"/>
              <a:t>coapsei</a:t>
            </a:r>
            <a:r>
              <a:rPr lang="en-US" sz="1500" dirty="0"/>
              <a:t> </a:t>
            </a:r>
            <a:r>
              <a:rPr lang="en-US" sz="1500" dirty="0" err="1"/>
              <a:t>si</a:t>
            </a:r>
            <a:r>
              <a:rPr lang="en-US" sz="1500" dirty="0"/>
              <a:t> </a:t>
            </a:r>
            <a:r>
              <a:rPr lang="en-US" sz="1500" dirty="0" err="1"/>
              <a:t>priza</a:t>
            </a:r>
            <a:r>
              <a:rPr lang="en-US" sz="1500" dirty="0"/>
              <a:t> </a:t>
            </a:r>
            <a:r>
              <a:rPr lang="en-US" sz="1500" dirty="0" err="1"/>
              <a:t>pe</a:t>
            </a:r>
            <a:r>
              <a:rPr lang="en-US" sz="1500" dirty="0"/>
              <a:t> fata </a:t>
            </a:r>
            <a:r>
              <a:rPr lang="en-US" sz="1500" dirty="0" err="1"/>
              <a:t>dorsala</a:t>
            </a:r>
            <a:r>
              <a:rPr lang="en-US" sz="1500" dirty="0"/>
              <a:t> a </a:t>
            </a:r>
            <a:r>
              <a:rPr lang="en-US" sz="1500" dirty="0" err="1"/>
              <a:t>antepiciorului</a:t>
            </a:r>
            <a:r>
              <a:rPr lang="en-US" sz="1500" dirty="0"/>
              <a:t>.</a:t>
            </a:r>
          </a:p>
          <a:p>
            <a:pPr marL="1200150" lvl="2" indent="-285750">
              <a:buFont typeface="Arial" pitchFamily="34" charset="0"/>
              <a:buChar char="•"/>
            </a:pPr>
            <a:r>
              <a:rPr lang="en-US" dirty="0" err="1"/>
              <a:t>intinderea</a:t>
            </a:r>
            <a:r>
              <a:rPr lang="en-US" dirty="0"/>
              <a:t> </a:t>
            </a:r>
            <a:r>
              <a:rPr lang="en-US" dirty="0" err="1"/>
              <a:t>extensorilor</a:t>
            </a:r>
            <a:r>
              <a:rPr lang="en-US" dirty="0"/>
              <a:t> </a:t>
            </a:r>
            <a:r>
              <a:rPr lang="en-US" dirty="0" err="1"/>
              <a:t>lombari</a:t>
            </a:r>
            <a:r>
              <a:rPr lang="en-US" dirty="0"/>
              <a:t> care se </a:t>
            </a:r>
            <a:r>
              <a:rPr lang="en-US" dirty="0" err="1"/>
              <a:t>realizeaza</a:t>
            </a:r>
            <a:r>
              <a:rPr lang="en-US" dirty="0"/>
              <a:t>  </a:t>
            </a:r>
            <a:r>
              <a:rPr lang="en-US" dirty="0" err="1"/>
              <a:t>mai</a:t>
            </a:r>
            <a:r>
              <a:rPr lang="en-US" dirty="0"/>
              <a:t> bine </a:t>
            </a:r>
            <a:r>
              <a:rPr lang="en-US" dirty="0" err="1"/>
              <a:t>prin</a:t>
            </a:r>
            <a:r>
              <a:rPr lang="en-US" dirty="0"/>
              <a:t> </a:t>
            </a:r>
            <a:r>
              <a:rPr lang="en-US" dirty="0" err="1"/>
              <a:t>executarea</a:t>
            </a:r>
            <a:r>
              <a:rPr lang="en-US" dirty="0"/>
              <a:t> ‘’hold relax’’ </a:t>
            </a:r>
            <a:r>
              <a:rPr lang="en-US" dirty="0" err="1"/>
              <a:t>pe</a:t>
            </a:r>
            <a:r>
              <a:rPr lang="en-US" dirty="0"/>
              <a:t> </a:t>
            </a:r>
            <a:r>
              <a:rPr lang="en-US" dirty="0" err="1"/>
              <a:t>antagonisti</a:t>
            </a:r>
            <a:r>
              <a:rPr lang="en-US" dirty="0"/>
              <a:t>(</a:t>
            </a:r>
            <a:r>
              <a:rPr lang="en-US" dirty="0" err="1"/>
              <a:t>m.flexori</a:t>
            </a:r>
            <a:r>
              <a:rPr lang="en-US" dirty="0"/>
              <a:t>) </a:t>
            </a:r>
            <a:r>
              <a:rPr lang="en-US" dirty="0" err="1"/>
              <a:t>decat</a:t>
            </a:r>
            <a:r>
              <a:rPr lang="en-US" dirty="0"/>
              <a:t> </a:t>
            </a:r>
            <a:r>
              <a:rPr lang="en-US" dirty="0" err="1"/>
              <a:t>pe</a:t>
            </a:r>
            <a:r>
              <a:rPr lang="en-US" dirty="0"/>
              <a:t> </a:t>
            </a:r>
            <a:r>
              <a:rPr lang="en-US" dirty="0" err="1"/>
              <a:t>agonisti</a:t>
            </a:r>
            <a:r>
              <a:rPr lang="en-US" dirty="0"/>
              <a:t>(</a:t>
            </a:r>
            <a:r>
              <a:rPr lang="en-US" dirty="0" err="1"/>
              <a:t>m.paravertebrala</a:t>
            </a:r>
            <a:r>
              <a:rPr lang="en-US" dirty="0"/>
              <a:t>)</a:t>
            </a:r>
          </a:p>
          <a:p>
            <a:pPr lvl="3"/>
            <a:r>
              <a:rPr lang="en-US" sz="1500" dirty="0"/>
              <a:t>   - </a:t>
            </a:r>
            <a:r>
              <a:rPr lang="en-US" sz="1500" dirty="0" err="1"/>
              <a:t>decubit</a:t>
            </a:r>
            <a:r>
              <a:rPr lang="en-US" sz="1500" dirty="0"/>
              <a:t> dorsal CF </a:t>
            </a:r>
            <a:r>
              <a:rPr lang="en-US" sz="1500" dirty="0" err="1"/>
              <a:t>si</a:t>
            </a:r>
            <a:r>
              <a:rPr lang="en-US" sz="1500" dirty="0"/>
              <a:t> G la 90 grade: </a:t>
            </a:r>
            <a:r>
              <a:rPr lang="en-US" sz="1500" dirty="0" err="1"/>
              <a:t>pacientul</a:t>
            </a:r>
            <a:r>
              <a:rPr lang="en-US" sz="1500" dirty="0"/>
              <a:t> </a:t>
            </a:r>
            <a:r>
              <a:rPr lang="en-US" sz="1500" dirty="0" err="1"/>
              <a:t>trage</a:t>
            </a:r>
            <a:r>
              <a:rPr lang="en-US" sz="1500" dirty="0"/>
              <a:t> </a:t>
            </a:r>
            <a:r>
              <a:rPr lang="en-US" sz="1500" dirty="0" err="1"/>
              <a:t>genunchii</a:t>
            </a:r>
            <a:r>
              <a:rPr lang="en-US" sz="1500" dirty="0"/>
              <a:t> </a:t>
            </a:r>
            <a:r>
              <a:rPr lang="en-US" sz="1500" dirty="0" err="1"/>
              <a:t>spre</a:t>
            </a:r>
            <a:r>
              <a:rPr lang="en-US" sz="1500" dirty="0"/>
              <a:t> </a:t>
            </a:r>
            <a:r>
              <a:rPr lang="en-US" sz="1500" dirty="0" err="1"/>
              <a:t>piept</a:t>
            </a:r>
            <a:r>
              <a:rPr lang="en-US" sz="1500" dirty="0"/>
              <a:t>, </a:t>
            </a:r>
            <a:r>
              <a:rPr lang="en-US" sz="1500" dirty="0" err="1"/>
              <a:t>miscare</a:t>
            </a:r>
            <a:r>
              <a:rPr lang="en-US" sz="1500" dirty="0"/>
              <a:t> </a:t>
            </a:r>
            <a:r>
              <a:rPr lang="en-US" sz="1500" dirty="0" err="1"/>
              <a:t>contrata</a:t>
            </a:r>
            <a:r>
              <a:rPr lang="en-US" sz="1500" dirty="0"/>
              <a:t> de </a:t>
            </a:r>
            <a:r>
              <a:rPr lang="en-US" sz="1500" dirty="0" err="1"/>
              <a:t>asistent</a:t>
            </a:r>
            <a:r>
              <a:rPr lang="en-US" sz="1500" dirty="0"/>
              <a:t>, in </a:t>
            </a:r>
            <a:r>
              <a:rPr lang="en-US" sz="1500" dirty="0" err="1"/>
              <a:t>acelasi</a:t>
            </a:r>
            <a:r>
              <a:rPr lang="en-US" sz="1500" dirty="0"/>
              <a:t> </a:t>
            </a:r>
            <a:r>
              <a:rPr lang="en-US" sz="1500" dirty="0" err="1"/>
              <a:t>timp</a:t>
            </a:r>
            <a:r>
              <a:rPr lang="en-US" sz="1500" dirty="0"/>
              <a:t> se </a:t>
            </a:r>
            <a:r>
              <a:rPr lang="en-US" sz="1500" dirty="0" err="1"/>
              <a:t>opune</a:t>
            </a:r>
            <a:r>
              <a:rPr lang="en-US" sz="1500" dirty="0"/>
              <a:t> </a:t>
            </a:r>
            <a:r>
              <a:rPr lang="en-US" sz="1500" dirty="0" err="1"/>
              <a:t>incercarii</a:t>
            </a:r>
            <a:r>
              <a:rPr lang="en-US" sz="1500" dirty="0"/>
              <a:t> de </a:t>
            </a:r>
            <a:r>
              <a:rPr lang="en-US" sz="1500" dirty="0" err="1"/>
              <a:t>rotatie</a:t>
            </a:r>
            <a:r>
              <a:rPr lang="en-US" sz="1500" dirty="0"/>
              <a:t>. </a:t>
            </a:r>
            <a:r>
              <a:rPr lang="en-US" sz="1500" dirty="0" err="1"/>
              <a:t>Izometria</a:t>
            </a:r>
            <a:r>
              <a:rPr lang="en-US" sz="1500" dirty="0"/>
              <a:t> </a:t>
            </a:r>
            <a:r>
              <a:rPr lang="en-US" sz="1500" dirty="0" err="1"/>
              <a:t>astfel</a:t>
            </a:r>
            <a:r>
              <a:rPr lang="en-US" sz="1500" dirty="0"/>
              <a:t> </a:t>
            </a:r>
            <a:r>
              <a:rPr lang="en-US" sz="1500" dirty="0" err="1"/>
              <a:t>realizata</a:t>
            </a:r>
            <a:r>
              <a:rPr lang="en-US" sz="1500" dirty="0"/>
              <a:t> </a:t>
            </a:r>
            <a:r>
              <a:rPr lang="en-US" sz="1500" dirty="0" err="1"/>
              <a:t>tonifica</a:t>
            </a:r>
            <a:r>
              <a:rPr lang="en-US" sz="1500" dirty="0"/>
              <a:t> </a:t>
            </a:r>
            <a:r>
              <a:rPr lang="en-US" sz="1500" dirty="0" err="1"/>
              <a:t>flexorii</a:t>
            </a:r>
            <a:r>
              <a:rPr lang="en-US" sz="1500" dirty="0"/>
              <a:t>, </a:t>
            </a:r>
            <a:r>
              <a:rPr lang="en-US" sz="1500" dirty="0" err="1"/>
              <a:t>relaxeaza</a:t>
            </a:r>
            <a:r>
              <a:rPr lang="en-US" sz="1500" dirty="0"/>
              <a:t> </a:t>
            </a:r>
            <a:r>
              <a:rPr lang="en-US" sz="1500" dirty="0" err="1"/>
              <a:t>extensorii</a:t>
            </a:r>
            <a:r>
              <a:rPr lang="en-US" sz="1500" dirty="0"/>
              <a:t> </a:t>
            </a:r>
            <a:r>
              <a:rPr lang="en-US" sz="1500" dirty="0" err="1"/>
              <a:t>trunchiului</a:t>
            </a:r>
            <a:r>
              <a:rPr lang="en-US" sz="1500" dirty="0"/>
              <a:t>.</a:t>
            </a:r>
          </a:p>
          <a:p>
            <a:pPr marL="1200150" lvl="2" indent="-285750">
              <a:buFont typeface="Arial" pitchFamily="34" charset="0"/>
              <a:buChar char="•"/>
            </a:pPr>
            <a:endParaRPr lang="en-US" dirty="0"/>
          </a:p>
          <a:p>
            <a:pPr lvl="1"/>
            <a:r>
              <a:rPr lang="en-US" dirty="0"/>
              <a:t>3.  </a:t>
            </a:r>
            <a:r>
              <a:rPr lang="en-US" dirty="0" err="1"/>
              <a:t>Tonifierea</a:t>
            </a:r>
            <a:r>
              <a:rPr lang="en-US" dirty="0"/>
              <a:t> </a:t>
            </a:r>
            <a:r>
              <a:rPr lang="en-US" dirty="0" err="1"/>
              <a:t>musculaturii</a:t>
            </a:r>
            <a:r>
              <a:rPr lang="en-US" dirty="0"/>
              <a:t> </a:t>
            </a:r>
            <a:r>
              <a:rPr lang="en-US" dirty="0" err="1"/>
              <a:t>trunchiului</a:t>
            </a:r>
            <a:r>
              <a:rPr lang="en-US" dirty="0"/>
              <a:t>, a </a:t>
            </a:r>
            <a:r>
              <a:rPr lang="en-US" dirty="0" err="1"/>
              <a:t>musculaturii</a:t>
            </a:r>
            <a:r>
              <a:rPr lang="en-US" dirty="0"/>
              <a:t> </a:t>
            </a:r>
            <a:r>
              <a:rPr lang="en-US" dirty="0" err="1"/>
              <a:t>abdominale</a:t>
            </a:r>
            <a:r>
              <a:rPr lang="en-US" dirty="0"/>
              <a:t> </a:t>
            </a:r>
            <a:r>
              <a:rPr lang="en-US" dirty="0" err="1"/>
              <a:t>si</a:t>
            </a:r>
            <a:r>
              <a:rPr lang="en-US" dirty="0"/>
              <a:t> </a:t>
            </a:r>
            <a:r>
              <a:rPr lang="en-US" dirty="0" err="1"/>
              <a:t>extensoare</a:t>
            </a:r>
            <a:r>
              <a:rPr lang="en-US" dirty="0"/>
              <a:t> </a:t>
            </a:r>
            <a:r>
              <a:rPr lang="en-US" dirty="0" err="1"/>
              <a:t>lombare</a:t>
            </a:r>
            <a:r>
              <a:rPr lang="en-US" dirty="0"/>
              <a:t>. </a:t>
            </a:r>
          </a:p>
          <a:p>
            <a:pPr lvl="2"/>
            <a:r>
              <a:rPr lang="en-US" sz="1500" dirty="0" err="1"/>
              <a:t>Scopul</a:t>
            </a:r>
            <a:r>
              <a:rPr lang="en-US" sz="1500" dirty="0"/>
              <a:t> </a:t>
            </a:r>
            <a:r>
              <a:rPr lang="en-US" sz="1500" dirty="0" err="1"/>
              <a:t>este</a:t>
            </a:r>
            <a:r>
              <a:rPr lang="en-US" sz="1500" dirty="0"/>
              <a:t> </a:t>
            </a:r>
            <a:r>
              <a:rPr lang="en-US" sz="1500" dirty="0" err="1"/>
              <a:t>ca</a:t>
            </a:r>
            <a:r>
              <a:rPr lang="en-US" sz="1500" dirty="0"/>
              <a:t> </a:t>
            </a:r>
            <a:r>
              <a:rPr lang="en-US" sz="1500" dirty="0" err="1"/>
              <a:t>trunchiul</a:t>
            </a:r>
            <a:r>
              <a:rPr lang="en-US" sz="1500" dirty="0"/>
              <a:t> inferior </a:t>
            </a:r>
            <a:r>
              <a:rPr lang="en-US" sz="1500" dirty="0" err="1"/>
              <a:t>sa</a:t>
            </a:r>
            <a:r>
              <a:rPr lang="en-US" sz="1500" dirty="0"/>
              <a:t> </a:t>
            </a:r>
            <a:r>
              <a:rPr lang="en-US" sz="1500" dirty="0" err="1"/>
              <a:t>realizeze</a:t>
            </a:r>
            <a:r>
              <a:rPr lang="en-US" sz="1500" dirty="0"/>
              <a:t> in </a:t>
            </a:r>
            <a:r>
              <a:rPr lang="en-US" sz="1500" dirty="0" err="1"/>
              <a:t>ortostatism</a:t>
            </a:r>
            <a:r>
              <a:rPr lang="en-US" sz="1500" dirty="0"/>
              <a:t> </a:t>
            </a:r>
            <a:r>
              <a:rPr lang="en-US" sz="1500" dirty="0" err="1"/>
              <a:t>mentinerea</a:t>
            </a:r>
            <a:r>
              <a:rPr lang="en-US" sz="1500" dirty="0"/>
              <a:t> </a:t>
            </a:r>
            <a:r>
              <a:rPr lang="en-US" sz="1500" dirty="0" err="1"/>
              <a:t>unei</a:t>
            </a:r>
            <a:r>
              <a:rPr lang="en-US" sz="1500" dirty="0"/>
              <a:t> </a:t>
            </a:r>
            <a:r>
              <a:rPr lang="en-US" sz="1500" dirty="0" err="1"/>
              <a:t>pozitii</a:t>
            </a:r>
            <a:r>
              <a:rPr lang="en-US" sz="1500" dirty="0"/>
              <a:t> </a:t>
            </a:r>
            <a:r>
              <a:rPr lang="en-US" sz="1500" dirty="0" err="1"/>
              <a:t>neutre</a:t>
            </a:r>
            <a:r>
              <a:rPr lang="en-US" sz="1500" dirty="0"/>
              <a:t> a </a:t>
            </a:r>
            <a:r>
              <a:rPr lang="en-US" sz="1500" dirty="0" err="1"/>
              <a:t>pelvisului</a:t>
            </a:r>
            <a:r>
              <a:rPr lang="en-US" sz="1500" dirty="0"/>
              <a:t> </a:t>
            </a:r>
            <a:r>
              <a:rPr lang="en-US" sz="1500" dirty="0" err="1"/>
              <a:t>si</a:t>
            </a:r>
            <a:r>
              <a:rPr lang="en-US" sz="1500" dirty="0"/>
              <a:t> </a:t>
            </a:r>
            <a:r>
              <a:rPr lang="en-US" sz="1500" dirty="0" err="1"/>
              <a:t>sa</a:t>
            </a:r>
            <a:r>
              <a:rPr lang="en-US" sz="1500" dirty="0"/>
              <a:t> </a:t>
            </a:r>
            <a:r>
              <a:rPr lang="en-US" sz="1500" dirty="0" err="1"/>
              <a:t>creeze</a:t>
            </a:r>
            <a:r>
              <a:rPr lang="en-US" sz="1500" dirty="0"/>
              <a:t> </a:t>
            </a:r>
            <a:r>
              <a:rPr lang="en-US" sz="1500" dirty="0" err="1"/>
              <a:t>presiune</a:t>
            </a:r>
            <a:r>
              <a:rPr lang="en-US" sz="1500" dirty="0"/>
              <a:t> </a:t>
            </a:r>
            <a:r>
              <a:rPr lang="en-US" sz="1500" dirty="0" err="1"/>
              <a:t>abdominala</a:t>
            </a:r>
            <a:r>
              <a:rPr lang="en-US" sz="1500" dirty="0"/>
              <a:t> de </a:t>
            </a:r>
            <a:r>
              <a:rPr lang="en-US" sz="1500" dirty="0" err="1"/>
              <a:t>preluare</a:t>
            </a:r>
            <a:r>
              <a:rPr lang="en-US" sz="1500" dirty="0"/>
              <a:t> a </a:t>
            </a:r>
            <a:r>
              <a:rPr lang="en-US" sz="1500" dirty="0" err="1"/>
              <a:t>unei</a:t>
            </a:r>
            <a:r>
              <a:rPr lang="en-US" sz="1500" dirty="0"/>
              <a:t> </a:t>
            </a:r>
            <a:r>
              <a:rPr lang="en-US" sz="1500" dirty="0" err="1"/>
              <a:t>parti</a:t>
            </a:r>
            <a:r>
              <a:rPr lang="en-US" sz="1500" dirty="0"/>
              <a:t> din </a:t>
            </a:r>
            <a:r>
              <a:rPr lang="en-US" sz="1500" dirty="0" err="1"/>
              <a:t>presiunea</a:t>
            </a:r>
            <a:r>
              <a:rPr lang="en-US" sz="1500" dirty="0"/>
              <a:t> </a:t>
            </a:r>
            <a:r>
              <a:rPr lang="en-US" sz="1500" dirty="0" err="1"/>
              <a:t>transmisa</a:t>
            </a:r>
            <a:r>
              <a:rPr lang="en-US" sz="1500" dirty="0"/>
              <a:t> </a:t>
            </a:r>
            <a:r>
              <a:rPr lang="en-US" sz="1500" dirty="0" err="1"/>
              <a:t>discurilor</a:t>
            </a:r>
            <a:r>
              <a:rPr lang="en-US" sz="1500" dirty="0"/>
              <a:t>.</a:t>
            </a:r>
          </a:p>
          <a:p>
            <a:pPr lvl="2"/>
            <a:endParaRPr lang="en-US" sz="15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59751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6AC-BC01-4892-8639-4D6436CB7D8A}"/>
              </a:ext>
            </a:extLst>
          </p:cNvPr>
          <p:cNvSpPr>
            <a:spLocks noGrp="1"/>
          </p:cNvSpPr>
          <p:nvPr>
            <p:ph type="title"/>
          </p:nvPr>
        </p:nvSpPr>
        <p:spPr/>
        <p:txBody>
          <a:bodyPr/>
          <a:lstStyle/>
          <a:p>
            <a:r>
              <a:rPr lang="ro-RO" dirty="0"/>
              <a:t>Evolutie si prognostic</a:t>
            </a:r>
          </a:p>
        </p:txBody>
      </p:sp>
      <p:sp>
        <p:nvSpPr>
          <p:cNvPr id="3" name="Content Placeholder 2">
            <a:extLst>
              <a:ext uri="{FF2B5EF4-FFF2-40B4-BE49-F238E27FC236}">
                <a16:creationId xmlns:a16="http://schemas.microsoft.com/office/drawing/2014/main" id="{C0690B25-0809-4798-9F26-27557C56803C}"/>
              </a:ext>
            </a:extLst>
          </p:cNvPr>
          <p:cNvSpPr>
            <a:spLocks noGrp="1"/>
          </p:cNvSpPr>
          <p:nvPr>
            <p:ph idx="1"/>
          </p:nvPr>
        </p:nvSpPr>
        <p:spPr/>
        <p:txBody>
          <a:bodyPr/>
          <a:lstStyle/>
          <a:p>
            <a:r>
              <a:rPr lang="ro-RO" dirty="0"/>
              <a:t>Evolutie favorabila:</a:t>
            </a:r>
          </a:p>
          <a:p>
            <a:pPr lvl="1"/>
            <a:r>
              <a:rPr lang="ro-RO" dirty="0"/>
              <a:t>ameliorarea semnificativa a simptomatologiei algice </a:t>
            </a:r>
          </a:p>
          <a:p>
            <a:pPr lvl="1"/>
            <a:r>
              <a:rPr lang="ro-RO" dirty="0"/>
              <a:t>ameliorarea partiala a mobilitatii coloanei vertebrale</a:t>
            </a:r>
          </a:p>
          <a:p>
            <a:r>
              <a:rPr lang="ro-RO" dirty="0"/>
              <a:t>Prognostic:</a:t>
            </a:r>
          </a:p>
          <a:p>
            <a:pPr lvl="1"/>
            <a:r>
              <a:rPr lang="ro-RO" b="1" dirty="0"/>
              <a:t>Vital -</a:t>
            </a:r>
            <a:r>
              <a:rPr lang="ro-RO" dirty="0"/>
              <a:t> este bun tinand cont de complianta pacientului la tratamentul medicamentos si fizical , pacientul este echilibrat cardio-respirator.</a:t>
            </a:r>
          </a:p>
          <a:p>
            <a:pPr lvl="1"/>
            <a:r>
              <a:rPr lang="ro-RO" b="1" dirty="0"/>
              <a:t>Functional- </a:t>
            </a:r>
            <a:r>
              <a:rPr lang="ro-RO" dirty="0"/>
              <a:t>rezervat din cauza vechimii mari a evolutiei bolii</a:t>
            </a:r>
          </a:p>
          <a:p>
            <a:pPr lvl="1"/>
            <a:r>
              <a:rPr lang="ro-RO" b="1" dirty="0"/>
              <a:t>De munca – </a:t>
            </a:r>
            <a:r>
              <a:rPr lang="ro-RO" dirty="0"/>
              <a:t>pacientul este pensionar.</a:t>
            </a:r>
          </a:p>
          <a:p>
            <a:pPr marL="457200" lvl="1" indent="0">
              <a:buNone/>
            </a:pPr>
            <a:endParaRPr lang="ro-RO" dirty="0"/>
          </a:p>
        </p:txBody>
      </p:sp>
    </p:spTree>
    <p:extLst>
      <p:ext uri="{BB962C8B-B14F-4D97-AF65-F5344CB8AC3E}">
        <p14:creationId xmlns:p14="http://schemas.microsoft.com/office/powerpoint/2010/main" val="74148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0FC9-8C69-438A-B0AE-4BE94545EE90}"/>
              </a:ext>
            </a:extLst>
          </p:cNvPr>
          <p:cNvSpPr>
            <a:spLocks noGrp="1"/>
          </p:cNvSpPr>
          <p:nvPr>
            <p:ph type="title"/>
          </p:nvPr>
        </p:nvSpPr>
        <p:spPr/>
        <p:txBody>
          <a:bodyPr/>
          <a:lstStyle/>
          <a:p>
            <a:r>
              <a:rPr lang="ro-RO" dirty="0"/>
              <a:t>Date generale</a:t>
            </a:r>
          </a:p>
        </p:txBody>
      </p:sp>
      <p:sp>
        <p:nvSpPr>
          <p:cNvPr id="3" name="Content Placeholder 2">
            <a:extLst>
              <a:ext uri="{FF2B5EF4-FFF2-40B4-BE49-F238E27FC236}">
                <a16:creationId xmlns:a16="http://schemas.microsoft.com/office/drawing/2014/main" id="{39AA8F14-6EBA-41A0-81BD-5F24374A0E17}"/>
              </a:ext>
            </a:extLst>
          </p:cNvPr>
          <p:cNvSpPr>
            <a:spLocks noGrp="1"/>
          </p:cNvSpPr>
          <p:nvPr>
            <p:ph idx="1"/>
          </p:nvPr>
        </p:nvSpPr>
        <p:spPr>
          <a:xfrm>
            <a:off x="849087" y="1493240"/>
            <a:ext cx="7912358" cy="3973105"/>
          </a:xfrm>
        </p:spPr>
        <p:txBody>
          <a:bodyPr>
            <a:normAutofit/>
          </a:bodyPr>
          <a:lstStyle/>
          <a:p>
            <a:r>
              <a:rPr lang="ro-RO" sz="2400" dirty="0"/>
              <a:t>S.P,  71 de ani, din mediul rural</a:t>
            </a:r>
          </a:p>
          <a:p>
            <a:r>
              <a:rPr lang="ro-RO" sz="2400" dirty="0"/>
              <a:t>internat in17.02.2019 pentru:</a:t>
            </a:r>
          </a:p>
          <a:p>
            <a:pPr lvl="1"/>
            <a:r>
              <a:rPr lang="ro-RO" sz="2000" dirty="0"/>
              <a:t>dureri cu caracter mecanic la nivelul coloanei vertebrale lombare </a:t>
            </a:r>
          </a:p>
          <a:p>
            <a:pPr lvl="1"/>
            <a:r>
              <a:rPr lang="ro-RO" sz="2000" dirty="0"/>
              <a:t>iradiere pe fata anterioara si laterala a coapsei stangi </a:t>
            </a:r>
          </a:p>
          <a:p>
            <a:pPr lvl="1"/>
            <a:r>
              <a:rPr lang="ro-RO" sz="2000" dirty="0"/>
              <a:t>parestezii pe traiectul iradierii durerilor.</a:t>
            </a:r>
          </a:p>
        </p:txBody>
      </p:sp>
      <p:pic>
        <p:nvPicPr>
          <p:cNvPr id="2050" name="Picture 2" descr="Imagini pentru low back pain williams">
            <a:extLst>
              <a:ext uri="{FF2B5EF4-FFF2-40B4-BE49-F238E27FC236}">
                <a16:creationId xmlns:a16="http://schemas.microsoft.com/office/drawing/2014/main" id="{3B425C16-81E5-4D7B-B8CA-073F80348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863" y="1814762"/>
            <a:ext cx="2769050" cy="338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2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COMPLICATII</a:t>
            </a:r>
          </a:p>
        </p:txBody>
      </p:sp>
      <p:sp>
        <p:nvSpPr>
          <p:cNvPr id="3" name="Content Placeholder 2"/>
          <p:cNvSpPr>
            <a:spLocks noGrp="1"/>
          </p:cNvSpPr>
          <p:nvPr>
            <p:ph idx="1"/>
          </p:nvPr>
        </p:nvSpPr>
        <p:spPr>
          <a:xfrm>
            <a:off x="833931" y="2036602"/>
            <a:ext cx="8397155" cy="3392269"/>
          </a:xfrm>
        </p:spPr>
        <p:txBody>
          <a:bodyPr/>
          <a:lstStyle/>
          <a:p>
            <a:r>
              <a:rPr lang="en-US" dirty="0" err="1"/>
              <a:t>Accentuarea</a:t>
            </a:r>
            <a:r>
              <a:rPr lang="en-US" dirty="0"/>
              <a:t> </a:t>
            </a:r>
            <a:r>
              <a:rPr lang="en-US" dirty="0" err="1"/>
              <a:t>simptomatologiei</a:t>
            </a:r>
            <a:r>
              <a:rPr lang="en-US" dirty="0"/>
              <a:t> </a:t>
            </a:r>
            <a:r>
              <a:rPr lang="en-US" dirty="0" err="1"/>
              <a:t>algice</a:t>
            </a:r>
            <a:endParaRPr lang="en-US" dirty="0"/>
          </a:p>
          <a:p>
            <a:r>
              <a:rPr lang="en-US" dirty="0" err="1"/>
              <a:t>Aparitia</a:t>
            </a:r>
            <a:r>
              <a:rPr lang="en-US" dirty="0"/>
              <a:t> </a:t>
            </a:r>
            <a:r>
              <a:rPr lang="en-US" dirty="0" err="1"/>
              <a:t>deficitului</a:t>
            </a:r>
            <a:r>
              <a:rPr lang="en-US" dirty="0"/>
              <a:t> motor radicular (</a:t>
            </a:r>
            <a:r>
              <a:rPr lang="en-US" dirty="0" err="1"/>
              <a:t>deficitul</a:t>
            </a:r>
            <a:r>
              <a:rPr lang="en-US" dirty="0"/>
              <a:t> motor al </a:t>
            </a:r>
            <a:r>
              <a:rPr lang="en-US" dirty="0" err="1"/>
              <a:t>radacinilor</a:t>
            </a:r>
            <a:r>
              <a:rPr lang="en-US" dirty="0"/>
              <a:t> de </a:t>
            </a:r>
            <a:r>
              <a:rPr lang="en-US" dirty="0" err="1"/>
              <a:t>origine</a:t>
            </a:r>
            <a:r>
              <a:rPr lang="en-US" dirty="0"/>
              <a:t> ale </a:t>
            </a:r>
            <a:r>
              <a:rPr lang="en-US" dirty="0" err="1"/>
              <a:t>nervului</a:t>
            </a:r>
            <a:r>
              <a:rPr lang="en-US" dirty="0"/>
              <a:t> </a:t>
            </a:r>
            <a:r>
              <a:rPr lang="en-US" dirty="0" err="1"/>
              <a:t>crural</a:t>
            </a:r>
            <a:r>
              <a:rPr lang="en-US" dirty="0"/>
              <a:t> </a:t>
            </a:r>
            <a:r>
              <a:rPr lang="en-US" dirty="0" err="1"/>
              <a:t>va</a:t>
            </a:r>
            <a:r>
              <a:rPr lang="en-US" dirty="0"/>
              <a:t> </a:t>
            </a:r>
            <a:r>
              <a:rPr lang="en-US" dirty="0" err="1"/>
              <a:t>provoca</a:t>
            </a:r>
            <a:r>
              <a:rPr lang="en-US" dirty="0"/>
              <a:t> un grad de </a:t>
            </a:r>
            <a:r>
              <a:rPr lang="en-US" dirty="0" err="1"/>
              <a:t>impotenta</a:t>
            </a:r>
            <a:r>
              <a:rPr lang="en-US" dirty="0"/>
              <a:t> </a:t>
            </a:r>
            <a:r>
              <a:rPr lang="en-US" dirty="0" err="1"/>
              <a:t>functionala</a:t>
            </a:r>
            <a:r>
              <a:rPr lang="en-US" dirty="0"/>
              <a:t> la </a:t>
            </a:r>
            <a:r>
              <a:rPr lang="en-US" dirty="0" err="1"/>
              <a:t>nivelul</a:t>
            </a:r>
            <a:r>
              <a:rPr lang="en-US" dirty="0"/>
              <a:t> </a:t>
            </a:r>
            <a:r>
              <a:rPr lang="en-US" dirty="0" err="1"/>
              <a:t>muschiului</a:t>
            </a:r>
            <a:r>
              <a:rPr lang="en-US" dirty="0"/>
              <a:t> </a:t>
            </a:r>
            <a:r>
              <a:rPr lang="en-US" dirty="0" err="1"/>
              <a:t>cvadriceps</a:t>
            </a:r>
            <a:r>
              <a:rPr lang="en-US" dirty="0"/>
              <a:t>, </a:t>
            </a:r>
            <a:r>
              <a:rPr lang="en-US" dirty="0" err="1"/>
              <a:t>bolnavul</a:t>
            </a:r>
            <a:r>
              <a:rPr lang="en-US" dirty="0"/>
              <a:t> </a:t>
            </a:r>
            <a:r>
              <a:rPr lang="en-US" dirty="0" err="1"/>
              <a:t>avand</a:t>
            </a:r>
            <a:r>
              <a:rPr lang="en-US" dirty="0"/>
              <a:t> </a:t>
            </a:r>
            <a:r>
              <a:rPr lang="en-US" dirty="0" err="1"/>
              <a:t>dificultati</a:t>
            </a:r>
            <a:r>
              <a:rPr lang="en-US" dirty="0"/>
              <a:t> la </a:t>
            </a:r>
            <a:r>
              <a:rPr lang="en-US" dirty="0" err="1"/>
              <a:t>extensia</a:t>
            </a:r>
            <a:r>
              <a:rPr lang="en-US" dirty="0"/>
              <a:t> </a:t>
            </a:r>
            <a:r>
              <a:rPr lang="en-US" dirty="0" err="1"/>
              <a:t>genunchiului</a:t>
            </a:r>
            <a:r>
              <a:rPr lang="en-US" dirty="0"/>
              <a:t>).</a:t>
            </a:r>
          </a:p>
          <a:p>
            <a:endParaRPr lang="en-US" dirty="0"/>
          </a:p>
        </p:txBody>
      </p:sp>
    </p:spTree>
    <p:extLst>
      <p:ext uri="{BB962C8B-B14F-4D97-AF65-F5344CB8AC3E}">
        <p14:creationId xmlns:p14="http://schemas.microsoft.com/office/powerpoint/2010/main" val="133571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6C80-712F-4A45-A48F-1C11BDBB2A97}"/>
              </a:ext>
            </a:extLst>
          </p:cNvPr>
          <p:cNvSpPr>
            <a:spLocks noGrp="1"/>
          </p:cNvSpPr>
          <p:nvPr>
            <p:ph type="title"/>
          </p:nvPr>
        </p:nvSpPr>
        <p:spPr/>
        <p:txBody>
          <a:bodyPr/>
          <a:lstStyle/>
          <a:p>
            <a:r>
              <a:rPr lang="ro-RO" dirty="0"/>
              <a:t>Recomandari la externare</a:t>
            </a:r>
          </a:p>
        </p:txBody>
      </p:sp>
      <p:sp>
        <p:nvSpPr>
          <p:cNvPr id="3" name="Content Placeholder 2">
            <a:extLst>
              <a:ext uri="{FF2B5EF4-FFF2-40B4-BE49-F238E27FC236}">
                <a16:creationId xmlns:a16="http://schemas.microsoft.com/office/drawing/2014/main" id="{84F30D1F-0FEA-49F8-8900-4B50C7BA217E}"/>
              </a:ext>
            </a:extLst>
          </p:cNvPr>
          <p:cNvSpPr>
            <a:spLocks noGrp="1"/>
          </p:cNvSpPr>
          <p:nvPr>
            <p:ph idx="1"/>
          </p:nvPr>
        </p:nvSpPr>
        <p:spPr>
          <a:xfrm>
            <a:off x="184727" y="1549224"/>
            <a:ext cx="8920599" cy="4575805"/>
          </a:xfrm>
        </p:spPr>
        <p:txBody>
          <a:bodyPr>
            <a:normAutofit fontScale="92500"/>
          </a:bodyPr>
          <a:lstStyle/>
          <a:p>
            <a:pPr lvl="0"/>
            <a:r>
              <a:rPr lang="ro-RO" sz="2100" dirty="0"/>
              <a:t>Va evita ortostatismul prelungit, mersul pe distante lungi si teren accidentat, ridicarea si purtarea de greutati, efortul fizic intens,pozitiile vicioase ale coloanei vertebrale.</a:t>
            </a:r>
          </a:p>
          <a:p>
            <a:pPr lvl="0"/>
            <a:r>
              <a:rPr lang="ro-RO" sz="2100" dirty="0"/>
              <a:t>Regim alimentar hipolipidic, hipocaloric, cu scadere ponderala.</a:t>
            </a:r>
          </a:p>
          <a:p>
            <a:pPr lvl="0"/>
            <a:r>
              <a:rPr lang="ro-RO" sz="2100" dirty="0"/>
              <a:t>Va continua la domiciliu programul kinetic deprins pe perioada spitalizari</a:t>
            </a:r>
            <a:r>
              <a:rPr lang="en-US" sz="2100" dirty="0"/>
              <a:t>i</a:t>
            </a:r>
            <a:r>
              <a:rPr lang="ro-RO" sz="2100" dirty="0"/>
              <a:t>.</a:t>
            </a:r>
            <a:endParaRPr lang="en-US" sz="2100" dirty="0"/>
          </a:p>
          <a:p>
            <a:pPr lvl="0"/>
            <a:r>
              <a:rPr lang="en-US" sz="2100" dirty="0"/>
              <a:t>Se </a:t>
            </a:r>
            <a:r>
              <a:rPr lang="en-US" sz="2100" dirty="0" err="1"/>
              <a:t>recomanda</a:t>
            </a:r>
            <a:r>
              <a:rPr lang="en-US" sz="2100" dirty="0"/>
              <a:t> </a:t>
            </a:r>
            <a:r>
              <a:rPr lang="en-US" sz="2100" dirty="0" err="1"/>
              <a:t>programul</a:t>
            </a:r>
            <a:r>
              <a:rPr lang="en-US" sz="2100" dirty="0"/>
              <a:t> de </a:t>
            </a:r>
            <a:r>
              <a:rPr lang="en-US" sz="2100" dirty="0" err="1"/>
              <a:t>kinetoprofilaxie</a:t>
            </a:r>
            <a:r>
              <a:rPr lang="en-US" sz="2100" dirty="0"/>
              <a:t> </a:t>
            </a:r>
            <a:r>
              <a:rPr lang="en-US" sz="2100" dirty="0" err="1"/>
              <a:t>secundara</a:t>
            </a:r>
            <a:r>
              <a:rPr lang="en-US" sz="2100" dirty="0"/>
              <a:t>(‘’ </a:t>
            </a:r>
            <a:r>
              <a:rPr lang="en-US" sz="2100" dirty="0" err="1"/>
              <a:t>scoala</a:t>
            </a:r>
            <a:r>
              <a:rPr lang="en-US" sz="2100" dirty="0"/>
              <a:t> </a:t>
            </a:r>
            <a:r>
              <a:rPr lang="en-US" sz="2100" dirty="0" err="1"/>
              <a:t>spatelui</a:t>
            </a:r>
            <a:r>
              <a:rPr lang="en-US" sz="2100" dirty="0"/>
              <a:t>’’), care are 3 </a:t>
            </a:r>
            <a:r>
              <a:rPr lang="en-US" sz="2100" dirty="0" err="1"/>
              <a:t>obiective</a:t>
            </a:r>
            <a:r>
              <a:rPr lang="en-US" sz="2100" dirty="0"/>
              <a:t>:</a:t>
            </a:r>
          </a:p>
          <a:p>
            <a:pPr marL="914400" lvl="1" indent="-457200">
              <a:buAutoNum type="arabicPeriod"/>
            </a:pPr>
            <a:r>
              <a:rPr lang="en-US" dirty="0" err="1"/>
              <a:t>Constientizarea</a:t>
            </a:r>
            <a:r>
              <a:rPr lang="en-US" dirty="0"/>
              <a:t> </a:t>
            </a:r>
            <a:r>
              <a:rPr lang="en-US" dirty="0" err="1"/>
              <a:t>pozitiei</a:t>
            </a:r>
            <a:r>
              <a:rPr lang="en-US" dirty="0"/>
              <a:t>  (</a:t>
            </a:r>
            <a:r>
              <a:rPr lang="en-US" dirty="0" err="1"/>
              <a:t>corecte</a:t>
            </a:r>
            <a:r>
              <a:rPr lang="en-US" dirty="0"/>
              <a:t>) a </a:t>
            </a:r>
            <a:r>
              <a:rPr lang="en-US" dirty="0" err="1"/>
              <a:t>coloanei</a:t>
            </a:r>
            <a:r>
              <a:rPr lang="en-US" dirty="0"/>
              <a:t> </a:t>
            </a:r>
            <a:r>
              <a:rPr lang="en-US" dirty="0" err="1"/>
              <a:t>lombare</a:t>
            </a:r>
            <a:r>
              <a:rPr lang="en-US" dirty="0"/>
              <a:t> </a:t>
            </a:r>
            <a:r>
              <a:rPr lang="en-US" dirty="0" err="1"/>
              <a:t>si</a:t>
            </a:r>
            <a:r>
              <a:rPr lang="en-US" dirty="0"/>
              <a:t> </a:t>
            </a:r>
            <a:r>
              <a:rPr lang="en-US" dirty="0" err="1"/>
              <a:t>bazinului</a:t>
            </a:r>
            <a:r>
              <a:rPr lang="en-US" dirty="0"/>
              <a:t> </a:t>
            </a:r>
            <a:r>
              <a:rPr lang="en-US" dirty="0" err="1"/>
              <a:t>prin</a:t>
            </a:r>
            <a:r>
              <a:rPr lang="en-US" dirty="0"/>
              <a:t> </a:t>
            </a:r>
            <a:r>
              <a:rPr lang="en-US" dirty="0" err="1"/>
              <a:t>realizarea</a:t>
            </a:r>
            <a:r>
              <a:rPr lang="en-US" dirty="0"/>
              <a:t> in </a:t>
            </a:r>
            <a:r>
              <a:rPr lang="en-US" dirty="0" err="1"/>
              <a:t>permananta</a:t>
            </a:r>
            <a:r>
              <a:rPr lang="en-US" dirty="0"/>
              <a:t> a </a:t>
            </a:r>
            <a:r>
              <a:rPr lang="en-US" dirty="0" err="1"/>
              <a:t>tinutei</a:t>
            </a:r>
            <a:r>
              <a:rPr lang="en-US" dirty="0"/>
              <a:t> </a:t>
            </a:r>
            <a:r>
              <a:rPr lang="en-US" dirty="0" err="1"/>
              <a:t>neutre</a:t>
            </a:r>
            <a:r>
              <a:rPr lang="en-US" dirty="0"/>
              <a:t> a </a:t>
            </a:r>
            <a:r>
              <a:rPr lang="en-US" dirty="0" err="1"/>
              <a:t>coloanei</a:t>
            </a:r>
            <a:r>
              <a:rPr lang="en-US" dirty="0"/>
              <a:t> </a:t>
            </a:r>
            <a:r>
              <a:rPr lang="en-US" dirty="0" err="1"/>
              <a:t>lombare</a:t>
            </a:r>
            <a:r>
              <a:rPr lang="en-US" dirty="0"/>
              <a:t>, </a:t>
            </a:r>
            <a:r>
              <a:rPr lang="en-US" dirty="0" err="1"/>
              <a:t>indiferent</a:t>
            </a:r>
            <a:r>
              <a:rPr lang="en-US" dirty="0"/>
              <a:t> de </a:t>
            </a:r>
            <a:r>
              <a:rPr lang="en-US" dirty="0" err="1"/>
              <a:t>pozitia</a:t>
            </a:r>
            <a:r>
              <a:rPr lang="en-US" dirty="0"/>
              <a:t> </a:t>
            </a:r>
            <a:r>
              <a:rPr lang="en-US" dirty="0" err="1"/>
              <a:t>corpului</a:t>
            </a:r>
            <a:r>
              <a:rPr lang="en-US" dirty="0"/>
              <a:t> </a:t>
            </a:r>
            <a:r>
              <a:rPr lang="en-US" dirty="0" err="1"/>
              <a:t>sau</a:t>
            </a:r>
            <a:r>
              <a:rPr lang="en-US" dirty="0"/>
              <a:t> de </a:t>
            </a:r>
            <a:r>
              <a:rPr lang="en-US" dirty="0" err="1"/>
              <a:t>activitatile</a:t>
            </a:r>
            <a:r>
              <a:rPr lang="en-US" dirty="0"/>
              <a:t> </a:t>
            </a:r>
            <a:r>
              <a:rPr lang="en-US" dirty="0" err="1"/>
              <a:t>desfasurate</a:t>
            </a:r>
            <a:r>
              <a:rPr lang="en-US" dirty="0"/>
              <a:t>.</a:t>
            </a:r>
          </a:p>
          <a:p>
            <a:pPr marL="914400" lvl="2" indent="0">
              <a:buNone/>
            </a:pPr>
            <a:r>
              <a:rPr lang="en-US" dirty="0"/>
              <a:t>a) </a:t>
            </a:r>
            <a:r>
              <a:rPr lang="en-US" dirty="0" err="1"/>
              <a:t>Adoptarea</a:t>
            </a:r>
            <a:r>
              <a:rPr lang="en-US" dirty="0"/>
              <a:t> </a:t>
            </a:r>
            <a:r>
              <a:rPr lang="en-US" dirty="0" err="1"/>
              <a:t>unor</a:t>
            </a:r>
            <a:r>
              <a:rPr lang="en-US" dirty="0"/>
              <a:t> </a:t>
            </a:r>
            <a:r>
              <a:rPr lang="en-US" dirty="0" err="1"/>
              <a:t>posturi</a:t>
            </a:r>
            <a:r>
              <a:rPr lang="en-US" dirty="0"/>
              <a:t> </a:t>
            </a:r>
            <a:r>
              <a:rPr lang="en-US" dirty="0" err="1"/>
              <a:t>corectoare</a:t>
            </a:r>
            <a:r>
              <a:rPr lang="en-US" dirty="0"/>
              <a:t>: - in </a:t>
            </a:r>
            <a:r>
              <a:rPr lang="en-US" dirty="0" err="1"/>
              <a:t>decubit</a:t>
            </a:r>
            <a:r>
              <a:rPr lang="en-US" dirty="0"/>
              <a:t> dorsal cu </a:t>
            </a:r>
            <a:r>
              <a:rPr lang="en-US" dirty="0" err="1"/>
              <a:t>genunchii</a:t>
            </a:r>
            <a:r>
              <a:rPr lang="en-US" dirty="0"/>
              <a:t> </a:t>
            </a:r>
            <a:r>
              <a:rPr lang="en-US" dirty="0" err="1"/>
              <a:t>flectati</a:t>
            </a:r>
            <a:r>
              <a:rPr lang="en-US" dirty="0"/>
              <a:t> </a:t>
            </a:r>
            <a:r>
              <a:rPr lang="en-US" dirty="0" err="1"/>
              <a:t>si</a:t>
            </a:r>
            <a:r>
              <a:rPr lang="en-US" dirty="0"/>
              <a:t> </a:t>
            </a:r>
            <a:r>
              <a:rPr lang="en-US" dirty="0" err="1"/>
              <a:t>umerii</a:t>
            </a:r>
            <a:r>
              <a:rPr lang="en-US" dirty="0"/>
              <a:t> </a:t>
            </a:r>
            <a:r>
              <a:rPr lang="en-US" dirty="0" err="1"/>
              <a:t>usor</a:t>
            </a:r>
            <a:r>
              <a:rPr lang="en-US" dirty="0"/>
              <a:t> </a:t>
            </a:r>
            <a:r>
              <a:rPr lang="en-US" dirty="0" err="1"/>
              <a:t>ridicati</a:t>
            </a:r>
            <a:endParaRPr lang="en-US" dirty="0"/>
          </a:p>
          <a:p>
            <a:pPr marL="457200" lvl="1" indent="0">
              <a:buNone/>
            </a:pPr>
            <a:r>
              <a:rPr lang="en-US" sz="1600" dirty="0"/>
              <a:t>                                                       	     - in </a:t>
            </a:r>
            <a:r>
              <a:rPr lang="en-US" sz="1600" dirty="0" err="1"/>
              <a:t>decubit</a:t>
            </a:r>
            <a:r>
              <a:rPr lang="en-US" sz="1600" dirty="0"/>
              <a:t> lateral cu </a:t>
            </a:r>
            <a:r>
              <a:rPr lang="en-US" sz="1600" dirty="0" err="1"/>
              <a:t>coapsele</a:t>
            </a:r>
            <a:r>
              <a:rPr lang="en-US" sz="1600" dirty="0"/>
              <a:t> </a:t>
            </a:r>
            <a:r>
              <a:rPr lang="en-US" sz="1600" dirty="0" err="1"/>
              <a:t>si</a:t>
            </a:r>
            <a:r>
              <a:rPr lang="en-US" sz="1600" dirty="0"/>
              <a:t> </a:t>
            </a:r>
            <a:r>
              <a:rPr lang="en-US" sz="1600" dirty="0" err="1"/>
              <a:t>genunchii</a:t>
            </a:r>
            <a:r>
              <a:rPr lang="en-US" sz="1600" dirty="0"/>
              <a:t> </a:t>
            </a:r>
            <a:r>
              <a:rPr lang="en-US" sz="1600" dirty="0" err="1"/>
              <a:t>flectati</a:t>
            </a:r>
            <a:endParaRPr lang="en-US" sz="1600" dirty="0"/>
          </a:p>
          <a:p>
            <a:pPr lvl="0">
              <a:buFontTx/>
              <a:buChar char="-"/>
            </a:pPr>
            <a:endParaRPr lang="en-US" dirty="0"/>
          </a:p>
          <a:p>
            <a:pPr marL="0" lvl="0" indent="0">
              <a:buNone/>
            </a:pPr>
            <a:endParaRPr lang="en-US" dirty="0"/>
          </a:p>
          <a:p>
            <a:pPr marL="0" lvl="0" indent="0">
              <a:buNone/>
            </a:pPr>
            <a:endParaRPr lang="ro-RO" dirty="0"/>
          </a:p>
          <a:p>
            <a:pPr marL="457200" lvl="1" indent="0">
              <a:buNone/>
            </a:pPr>
            <a:endParaRPr lang="en-US" dirty="0"/>
          </a:p>
          <a:p>
            <a:pPr marL="457200" lvl="1" indent="0">
              <a:buNone/>
            </a:pPr>
            <a:endParaRPr lang="en-US" dirty="0"/>
          </a:p>
          <a:p>
            <a:pPr marL="457200" lvl="1" indent="0">
              <a:buNone/>
            </a:pPr>
            <a:endParaRPr lang="en-US" dirty="0"/>
          </a:p>
        </p:txBody>
      </p:sp>
      <p:pic>
        <p:nvPicPr>
          <p:cNvPr id="1026" name="Picture 2" descr="Imagini pentru tratament baile herculane">
            <a:extLst>
              <a:ext uri="{FF2B5EF4-FFF2-40B4-BE49-F238E27FC236}">
                <a16:creationId xmlns:a16="http://schemas.microsoft.com/office/drawing/2014/main" id="{5CA0771B-3D63-4187-A80A-801388C99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5" r="6759"/>
          <a:stretch/>
        </p:blipFill>
        <p:spPr bwMode="auto">
          <a:xfrm>
            <a:off x="9105326" y="849136"/>
            <a:ext cx="2624138"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tratament baile herculane">
            <a:extLst>
              <a:ext uri="{FF2B5EF4-FFF2-40B4-BE49-F238E27FC236}">
                <a16:creationId xmlns:a16="http://schemas.microsoft.com/office/drawing/2014/main" id="{5AA6DC38-3353-4B93-81FF-1F155F350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022" y="268702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i pentru kinetoterapie caciulata">
            <a:extLst>
              <a:ext uri="{FF2B5EF4-FFF2-40B4-BE49-F238E27FC236}">
                <a16:creationId xmlns:a16="http://schemas.microsoft.com/office/drawing/2014/main" id="{26D6E634-266B-4767-B995-58DDE0ED9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547" y="478117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8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3" y="478971"/>
            <a:ext cx="11640457" cy="5693866"/>
          </a:xfrm>
          <a:prstGeom prst="rect">
            <a:avLst/>
          </a:prstGeom>
        </p:spPr>
        <p:txBody>
          <a:bodyPr wrap="square">
            <a:spAutoFit/>
          </a:bodyPr>
          <a:lstStyle/>
          <a:p>
            <a:pPr lvl="1"/>
            <a:r>
              <a:rPr lang="en-US" dirty="0">
                <a:latin typeface="Gill Sans MT (Body)"/>
              </a:rPr>
              <a:t>  </a:t>
            </a:r>
            <a:r>
              <a:rPr lang="en-US" sz="1500" dirty="0">
                <a:latin typeface="Gill Sans MT (Body)"/>
              </a:rPr>
              <a:t> b) </a:t>
            </a:r>
            <a:r>
              <a:rPr lang="en-US" sz="1500" dirty="0" err="1">
                <a:latin typeface="Gill Sans MT (Body)"/>
              </a:rPr>
              <a:t>Exercitii</a:t>
            </a:r>
            <a:r>
              <a:rPr lang="en-US" sz="1500" dirty="0">
                <a:latin typeface="Gill Sans MT (Body)"/>
              </a:rPr>
              <a:t> de </a:t>
            </a:r>
            <a:r>
              <a:rPr lang="en-US" sz="1500" dirty="0" err="1">
                <a:latin typeface="Gill Sans MT (Body)"/>
              </a:rPr>
              <a:t>delordozare</a:t>
            </a:r>
            <a:r>
              <a:rPr lang="en-US" sz="1500" dirty="0">
                <a:latin typeface="Gill Sans MT (Body)"/>
              </a:rPr>
              <a:t> </a:t>
            </a:r>
            <a:r>
              <a:rPr lang="en-US" sz="1500" dirty="0" err="1">
                <a:latin typeface="Gill Sans MT (Body)"/>
              </a:rPr>
              <a:t>prin</a:t>
            </a:r>
            <a:r>
              <a:rPr lang="en-US" sz="1500" dirty="0">
                <a:latin typeface="Gill Sans MT (Body)"/>
              </a:rPr>
              <a:t> </a:t>
            </a:r>
            <a:r>
              <a:rPr lang="en-US" sz="1500" dirty="0" err="1">
                <a:latin typeface="Gill Sans MT (Body)"/>
              </a:rPr>
              <a:t>bascularea</a:t>
            </a:r>
            <a:r>
              <a:rPr lang="en-US" sz="1500" dirty="0">
                <a:latin typeface="Gill Sans MT (Body)"/>
              </a:rPr>
              <a:t> </a:t>
            </a:r>
            <a:r>
              <a:rPr lang="en-US" sz="1500" dirty="0" err="1">
                <a:latin typeface="Gill Sans MT (Body)"/>
              </a:rPr>
              <a:t>bazinului</a:t>
            </a:r>
            <a:r>
              <a:rPr lang="en-US" sz="1500" dirty="0">
                <a:latin typeface="Gill Sans MT (Body)"/>
              </a:rPr>
              <a:t>:</a:t>
            </a:r>
          </a:p>
          <a:p>
            <a:pPr marL="1200150" lvl="2" indent="-285750">
              <a:buFontTx/>
              <a:buChar char="-"/>
            </a:pPr>
            <a:r>
              <a:rPr lang="en-US" sz="1500" dirty="0">
                <a:latin typeface="Gill Sans MT (Body)"/>
              </a:rPr>
              <a:t>in </a:t>
            </a:r>
            <a:r>
              <a:rPr lang="en-US" sz="1500" dirty="0" err="1">
                <a:latin typeface="Gill Sans MT (Body)"/>
              </a:rPr>
              <a:t>decubit</a:t>
            </a:r>
            <a:r>
              <a:rPr lang="en-US" sz="1500" dirty="0">
                <a:latin typeface="Gill Sans MT (Body)"/>
              </a:rPr>
              <a:t> dorsal cu </a:t>
            </a:r>
            <a:r>
              <a:rPr lang="en-US" sz="1500" dirty="0" err="1">
                <a:latin typeface="Gill Sans MT (Body)"/>
              </a:rPr>
              <a:t>genunchii</a:t>
            </a:r>
            <a:r>
              <a:rPr lang="en-US" sz="1500" dirty="0">
                <a:latin typeface="Gill Sans MT (Body)"/>
              </a:rPr>
              <a:t> </a:t>
            </a:r>
            <a:r>
              <a:rPr lang="en-US" sz="1500" dirty="0" err="1">
                <a:latin typeface="Gill Sans MT (Body)"/>
              </a:rPr>
              <a:t>flectati</a:t>
            </a:r>
            <a:r>
              <a:rPr lang="en-US" sz="1500" dirty="0">
                <a:latin typeface="Gill Sans MT (Body)"/>
              </a:rPr>
              <a:t>, </a:t>
            </a:r>
            <a:r>
              <a:rPr lang="en-US" sz="1500" dirty="0" err="1">
                <a:latin typeface="Gill Sans MT (Body)"/>
              </a:rPr>
              <a:t>apoi</a:t>
            </a:r>
            <a:r>
              <a:rPr lang="en-US" sz="1500" dirty="0">
                <a:latin typeface="Gill Sans MT (Body)"/>
              </a:rPr>
              <a:t> </a:t>
            </a:r>
            <a:r>
              <a:rPr lang="en-US" sz="1500" dirty="0" err="1">
                <a:latin typeface="Gill Sans MT (Body)"/>
              </a:rPr>
              <a:t>treptat</a:t>
            </a:r>
            <a:r>
              <a:rPr lang="en-US" sz="1500" dirty="0">
                <a:latin typeface="Gill Sans MT (Body)"/>
              </a:rPr>
              <a:t> cu </a:t>
            </a:r>
            <a:r>
              <a:rPr lang="en-US" sz="1500" dirty="0" err="1">
                <a:latin typeface="Gill Sans MT (Body)"/>
              </a:rPr>
              <a:t>genunchii</a:t>
            </a:r>
            <a:r>
              <a:rPr lang="en-US" sz="1500" dirty="0">
                <a:latin typeface="Gill Sans MT (Body)"/>
              </a:rPr>
              <a:t> </a:t>
            </a:r>
            <a:r>
              <a:rPr lang="en-US" sz="1500" dirty="0" err="1">
                <a:latin typeface="Gill Sans MT (Body)"/>
              </a:rPr>
              <a:t>intinsi</a:t>
            </a:r>
            <a:endParaRPr lang="en-US" sz="1500" dirty="0">
              <a:latin typeface="Gill Sans MT (Body)"/>
            </a:endParaRPr>
          </a:p>
          <a:p>
            <a:pPr marL="1200150" lvl="2" indent="-285750">
              <a:buFontTx/>
              <a:buChar char="-"/>
            </a:pPr>
            <a:r>
              <a:rPr lang="en-US" sz="1500" dirty="0">
                <a:latin typeface="Gill Sans MT (Body)"/>
              </a:rPr>
              <a:t>In </a:t>
            </a:r>
            <a:r>
              <a:rPr lang="en-US" sz="1500" dirty="0" err="1">
                <a:latin typeface="Gill Sans MT (Body)"/>
              </a:rPr>
              <a:t>ortostatism</a:t>
            </a:r>
            <a:r>
              <a:rPr lang="en-US" sz="1500" dirty="0">
                <a:latin typeface="Gill Sans MT (Body)"/>
              </a:rPr>
              <a:t> la </a:t>
            </a:r>
            <a:r>
              <a:rPr lang="en-US" sz="1500" dirty="0" err="1">
                <a:latin typeface="Gill Sans MT (Body)"/>
              </a:rPr>
              <a:t>perete</a:t>
            </a:r>
            <a:r>
              <a:rPr lang="en-US" sz="1500" dirty="0">
                <a:latin typeface="Gill Sans MT (Body)"/>
              </a:rPr>
              <a:t>, cu </a:t>
            </a:r>
            <a:r>
              <a:rPr lang="en-US" sz="1500" dirty="0" err="1">
                <a:latin typeface="Gill Sans MT (Body)"/>
              </a:rPr>
              <a:t>calcaiele</a:t>
            </a:r>
            <a:r>
              <a:rPr lang="en-US" sz="1500" dirty="0">
                <a:latin typeface="Gill Sans MT (Body)"/>
              </a:rPr>
              <a:t> la 25-30 cm </a:t>
            </a:r>
            <a:r>
              <a:rPr lang="en-US" sz="1500" dirty="0" err="1">
                <a:latin typeface="Gill Sans MT (Body)"/>
              </a:rPr>
              <a:t>distanta</a:t>
            </a:r>
            <a:r>
              <a:rPr lang="en-US" sz="1500" dirty="0">
                <a:latin typeface="Gill Sans MT (Body)"/>
              </a:rPr>
              <a:t> de </a:t>
            </a:r>
            <a:r>
              <a:rPr lang="en-US" sz="1500" dirty="0" err="1">
                <a:latin typeface="Gill Sans MT (Body)"/>
              </a:rPr>
              <a:t>zid</a:t>
            </a:r>
            <a:r>
              <a:rPr lang="en-US" sz="1500" dirty="0">
                <a:latin typeface="Gill Sans MT (Body)"/>
              </a:rPr>
              <a:t>, </a:t>
            </a:r>
            <a:r>
              <a:rPr lang="en-US" sz="1500" dirty="0" err="1">
                <a:latin typeface="Gill Sans MT (Body)"/>
              </a:rPr>
              <a:t>apoi</a:t>
            </a:r>
            <a:r>
              <a:rPr lang="en-US" sz="1500" dirty="0">
                <a:latin typeface="Gill Sans MT (Body)"/>
              </a:rPr>
              <a:t> </a:t>
            </a:r>
            <a:r>
              <a:rPr lang="en-US" sz="1500" dirty="0" err="1">
                <a:latin typeface="Gill Sans MT (Body)"/>
              </a:rPr>
              <a:t>apropiindu</a:t>
            </a:r>
            <a:r>
              <a:rPr lang="en-US" sz="1500" dirty="0">
                <a:latin typeface="Gill Sans MT (Body)"/>
              </a:rPr>
              <a:t>-se </a:t>
            </a:r>
            <a:r>
              <a:rPr lang="en-US" sz="1500" dirty="0" err="1">
                <a:latin typeface="Gill Sans MT (Body)"/>
              </a:rPr>
              <a:t>treptat</a:t>
            </a:r>
            <a:endParaRPr lang="en-US" sz="1500" dirty="0">
              <a:latin typeface="Gill Sans MT (Body)"/>
            </a:endParaRPr>
          </a:p>
          <a:p>
            <a:pPr marL="1200150" lvl="2" indent="-285750">
              <a:buFontTx/>
              <a:buChar char="-"/>
            </a:pPr>
            <a:r>
              <a:rPr lang="en-US" sz="1500" dirty="0">
                <a:latin typeface="Gill Sans MT (Body)"/>
              </a:rPr>
              <a:t>din </a:t>
            </a:r>
            <a:r>
              <a:rPr lang="en-US" sz="1500" dirty="0" err="1">
                <a:latin typeface="Gill Sans MT (Body)"/>
              </a:rPr>
              <a:t>sezand</a:t>
            </a:r>
            <a:r>
              <a:rPr lang="en-US" sz="1500" dirty="0">
                <a:latin typeface="Gill Sans MT (Body)"/>
              </a:rPr>
              <a:t>, cu </a:t>
            </a:r>
            <a:r>
              <a:rPr lang="en-US" sz="1500" dirty="0" err="1">
                <a:latin typeface="Gill Sans MT (Body)"/>
              </a:rPr>
              <a:t>sprijin</a:t>
            </a:r>
            <a:r>
              <a:rPr lang="en-US" sz="1500" dirty="0">
                <a:latin typeface="Gill Sans MT (Body)"/>
              </a:rPr>
              <a:t> </a:t>
            </a:r>
            <a:r>
              <a:rPr lang="en-US" sz="1500" dirty="0" err="1">
                <a:latin typeface="Gill Sans MT (Body)"/>
              </a:rPr>
              <a:t>pe</a:t>
            </a:r>
            <a:r>
              <a:rPr lang="en-US" sz="1500" dirty="0">
                <a:latin typeface="Gill Sans MT (Body)"/>
              </a:rPr>
              <a:t> </a:t>
            </a:r>
            <a:r>
              <a:rPr lang="en-US" sz="1500" dirty="0" err="1">
                <a:latin typeface="Gill Sans MT (Body)"/>
              </a:rPr>
              <a:t>maini</a:t>
            </a:r>
            <a:r>
              <a:rPr lang="en-US" sz="1500" dirty="0">
                <a:latin typeface="Gill Sans MT (Body)"/>
              </a:rPr>
              <a:t> la spate: se </a:t>
            </a:r>
            <a:r>
              <a:rPr lang="en-US" sz="1500" dirty="0" err="1">
                <a:latin typeface="Gill Sans MT (Body)"/>
              </a:rPr>
              <a:t>executa</a:t>
            </a:r>
            <a:r>
              <a:rPr lang="en-US" sz="1500" dirty="0">
                <a:latin typeface="Gill Sans MT (Body)"/>
              </a:rPr>
              <a:t> </a:t>
            </a:r>
            <a:r>
              <a:rPr lang="en-US" sz="1500" dirty="0" err="1">
                <a:latin typeface="Gill Sans MT (Body)"/>
              </a:rPr>
              <a:t>lordozari</a:t>
            </a:r>
            <a:r>
              <a:rPr lang="en-US" sz="1500" dirty="0">
                <a:latin typeface="Gill Sans MT (Body)"/>
              </a:rPr>
              <a:t> </a:t>
            </a:r>
            <a:r>
              <a:rPr lang="en-US" sz="1500" dirty="0" err="1">
                <a:latin typeface="Gill Sans MT (Body)"/>
              </a:rPr>
              <a:t>si</a:t>
            </a:r>
            <a:r>
              <a:rPr lang="en-US" sz="1500" dirty="0">
                <a:latin typeface="Gill Sans MT (Body)"/>
              </a:rPr>
              <a:t> </a:t>
            </a:r>
            <a:r>
              <a:rPr lang="en-US" sz="1500" dirty="0" err="1">
                <a:latin typeface="Gill Sans MT (Body)"/>
              </a:rPr>
              <a:t>delordozari</a:t>
            </a:r>
            <a:endParaRPr lang="en-US" sz="1500" dirty="0">
              <a:latin typeface="Gill Sans MT (Body)"/>
            </a:endParaRPr>
          </a:p>
          <a:p>
            <a:pPr marL="1200150" lvl="2" indent="-285750">
              <a:buFontTx/>
              <a:buChar char="-"/>
            </a:pPr>
            <a:r>
              <a:rPr lang="en-US" sz="1500" dirty="0">
                <a:latin typeface="Gill Sans MT (Body)"/>
              </a:rPr>
              <a:t>din </a:t>
            </a:r>
            <a:r>
              <a:rPr lang="en-US" sz="1500" dirty="0" err="1">
                <a:latin typeface="Gill Sans MT (Body)"/>
              </a:rPr>
              <a:t>pozitia</a:t>
            </a:r>
            <a:r>
              <a:rPr lang="en-US" sz="1500" dirty="0">
                <a:latin typeface="Gill Sans MT (Body)"/>
              </a:rPr>
              <a:t> ‘’</a:t>
            </a:r>
            <a:r>
              <a:rPr lang="en-US" sz="1500" dirty="0" err="1">
                <a:latin typeface="Gill Sans MT (Body)"/>
              </a:rPr>
              <a:t>patrupeda</a:t>
            </a:r>
            <a:r>
              <a:rPr lang="en-US" sz="1500" dirty="0">
                <a:latin typeface="Gill Sans MT (Body)"/>
              </a:rPr>
              <a:t>’’se </a:t>
            </a:r>
            <a:r>
              <a:rPr lang="en-US" sz="1500" dirty="0" err="1">
                <a:latin typeface="Gill Sans MT (Body)"/>
              </a:rPr>
              <a:t>executa</a:t>
            </a:r>
            <a:r>
              <a:rPr lang="en-US" sz="1500" dirty="0">
                <a:latin typeface="Gill Sans MT (Body)"/>
              </a:rPr>
              <a:t> </a:t>
            </a:r>
            <a:r>
              <a:rPr lang="en-US" sz="1500" dirty="0" err="1">
                <a:latin typeface="Gill Sans MT (Body)"/>
              </a:rPr>
              <a:t>lordozari</a:t>
            </a:r>
            <a:r>
              <a:rPr lang="en-US" sz="1500" dirty="0">
                <a:latin typeface="Gill Sans MT (Body)"/>
              </a:rPr>
              <a:t> </a:t>
            </a:r>
            <a:r>
              <a:rPr lang="en-US" sz="1500" dirty="0" err="1">
                <a:latin typeface="Gill Sans MT (Body)"/>
              </a:rPr>
              <a:t>si</a:t>
            </a:r>
            <a:r>
              <a:rPr lang="en-US" sz="1500" dirty="0">
                <a:latin typeface="Gill Sans MT (Body)"/>
              </a:rPr>
              <a:t> </a:t>
            </a:r>
            <a:r>
              <a:rPr lang="en-US" sz="1500" dirty="0" err="1">
                <a:latin typeface="Gill Sans MT (Body)"/>
              </a:rPr>
              <a:t>delordozari</a:t>
            </a:r>
            <a:endParaRPr lang="en-US" sz="1500" dirty="0">
              <a:latin typeface="Gill Sans MT (Body)"/>
            </a:endParaRPr>
          </a:p>
          <a:p>
            <a:pPr marL="742950" lvl="1" indent="-285750">
              <a:buFontTx/>
              <a:buChar char="-"/>
            </a:pPr>
            <a:endParaRPr lang="en-US" sz="1500" dirty="0">
              <a:latin typeface="Gill Sans MT (Body)"/>
            </a:endParaRPr>
          </a:p>
          <a:p>
            <a:pPr lvl="1"/>
            <a:r>
              <a:rPr lang="en-US" sz="1500" dirty="0">
                <a:latin typeface="Gill Sans MT (Body)"/>
              </a:rPr>
              <a:t>   c) </a:t>
            </a:r>
            <a:r>
              <a:rPr lang="en-US" sz="1500" dirty="0" err="1">
                <a:latin typeface="Gill Sans MT (Body)"/>
              </a:rPr>
              <a:t>Exercitii</a:t>
            </a:r>
            <a:r>
              <a:rPr lang="en-US" sz="1500" dirty="0">
                <a:latin typeface="Gill Sans MT (Body)"/>
              </a:rPr>
              <a:t> </a:t>
            </a:r>
            <a:r>
              <a:rPr lang="en-US" sz="1500" dirty="0" err="1">
                <a:latin typeface="Gill Sans MT (Body)"/>
              </a:rPr>
              <a:t>uzuale</a:t>
            </a:r>
            <a:r>
              <a:rPr lang="en-US" sz="1500" dirty="0">
                <a:latin typeface="Gill Sans MT (Body)"/>
              </a:rPr>
              <a:t> cu </a:t>
            </a:r>
            <a:r>
              <a:rPr lang="en-US" sz="1500" dirty="0" err="1">
                <a:latin typeface="Gill Sans MT (Body)"/>
              </a:rPr>
              <a:t>delordozare</a:t>
            </a:r>
            <a:endParaRPr lang="en-US" sz="1500" dirty="0">
              <a:latin typeface="Gill Sans MT (Body)"/>
            </a:endParaRPr>
          </a:p>
          <a:p>
            <a:pPr lvl="1"/>
            <a:r>
              <a:rPr lang="en-US" sz="1500" dirty="0">
                <a:latin typeface="Gill Sans MT (Body)"/>
              </a:rPr>
              <a:t>	- </a:t>
            </a:r>
            <a:r>
              <a:rPr lang="en-US" sz="1500" dirty="0" err="1">
                <a:latin typeface="Gill Sans MT (Body)"/>
              </a:rPr>
              <a:t>genuflexiune</a:t>
            </a:r>
            <a:r>
              <a:rPr lang="en-US" sz="1500" dirty="0">
                <a:latin typeface="Gill Sans MT (Body)"/>
              </a:rPr>
              <a:t> cu </a:t>
            </a:r>
            <a:r>
              <a:rPr lang="en-US" sz="1500" dirty="0" err="1">
                <a:latin typeface="Gill Sans MT (Body)"/>
              </a:rPr>
              <a:t>flexie</a:t>
            </a:r>
            <a:r>
              <a:rPr lang="en-US" sz="1500" dirty="0">
                <a:latin typeface="Gill Sans MT (Body)"/>
              </a:rPr>
              <a:t> </a:t>
            </a:r>
            <a:r>
              <a:rPr lang="en-US" sz="1500" dirty="0" err="1">
                <a:latin typeface="Gill Sans MT (Body)"/>
              </a:rPr>
              <a:t>si</a:t>
            </a:r>
            <a:r>
              <a:rPr lang="en-US" sz="1500" dirty="0">
                <a:latin typeface="Gill Sans MT (Body)"/>
              </a:rPr>
              <a:t> din </a:t>
            </a:r>
            <a:r>
              <a:rPr lang="en-US" sz="1500" dirty="0" err="1">
                <a:latin typeface="Gill Sans MT (Body)"/>
              </a:rPr>
              <a:t>solduri</a:t>
            </a:r>
            <a:r>
              <a:rPr lang="en-US" sz="1500" dirty="0">
                <a:latin typeface="Gill Sans MT (Body)"/>
              </a:rPr>
              <a:t> </a:t>
            </a:r>
            <a:r>
              <a:rPr lang="en-US" sz="1500" dirty="0" err="1">
                <a:latin typeface="Gill Sans MT (Body)"/>
              </a:rPr>
              <a:t>pentru</a:t>
            </a:r>
            <a:r>
              <a:rPr lang="en-US" sz="1500" dirty="0">
                <a:latin typeface="Gill Sans MT (Body)"/>
              </a:rPr>
              <a:t> a </a:t>
            </a:r>
            <a:r>
              <a:rPr lang="en-US" sz="1500" dirty="0" err="1">
                <a:latin typeface="Gill Sans MT (Body)"/>
              </a:rPr>
              <a:t>ridica</a:t>
            </a:r>
            <a:r>
              <a:rPr lang="en-US" sz="1500" dirty="0">
                <a:latin typeface="Gill Sans MT (Body)"/>
              </a:rPr>
              <a:t> cu </a:t>
            </a:r>
            <a:r>
              <a:rPr lang="en-US" sz="1500" dirty="0" err="1">
                <a:latin typeface="Gill Sans MT (Body)"/>
              </a:rPr>
              <a:t>ambele</a:t>
            </a:r>
            <a:r>
              <a:rPr lang="en-US" sz="1500" dirty="0">
                <a:latin typeface="Gill Sans MT (Body)"/>
              </a:rPr>
              <a:t> </a:t>
            </a:r>
            <a:r>
              <a:rPr lang="en-US" sz="1500" dirty="0" err="1">
                <a:latin typeface="Gill Sans MT (Body)"/>
              </a:rPr>
              <a:t>maini</a:t>
            </a:r>
            <a:r>
              <a:rPr lang="en-US" sz="1500" dirty="0">
                <a:latin typeface="Gill Sans MT (Body)"/>
              </a:rPr>
              <a:t> o </a:t>
            </a:r>
            <a:r>
              <a:rPr lang="en-US" sz="1500" dirty="0" err="1">
                <a:latin typeface="Gill Sans MT (Body)"/>
              </a:rPr>
              <a:t>greutate</a:t>
            </a:r>
            <a:r>
              <a:rPr lang="en-US" sz="1500" dirty="0">
                <a:latin typeface="Gill Sans MT (Body)"/>
              </a:rPr>
              <a:t>, </a:t>
            </a:r>
            <a:r>
              <a:rPr lang="en-US" sz="1500" dirty="0" err="1">
                <a:latin typeface="Gill Sans MT (Body)"/>
              </a:rPr>
              <a:t>purtandu</a:t>
            </a:r>
            <a:r>
              <a:rPr lang="en-US" sz="1500" dirty="0">
                <a:latin typeface="Gill Sans MT (Body)"/>
              </a:rPr>
              <a:t>-se </a:t>
            </a:r>
            <a:r>
              <a:rPr lang="en-US" sz="1500" dirty="0" err="1">
                <a:latin typeface="Gill Sans MT (Body)"/>
              </a:rPr>
              <a:t>apoi</a:t>
            </a:r>
            <a:r>
              <a:rPr lang="en-US" sz="1500" dirty="0">
                <a:latin typeface="Gill Sans MT (Body)"/>
              </a:rPr>
              <a:t> </a:t>
            </a:r>
            <a:r>
              <a:rPr lang="en-US" sz="1500" dirty="0" err="1">
                <a:latin typeface="Gill Sans MT (Body)"/>
              </a:rPr>
              <a:t>greutatea</a:t>
            </a:r>
            <a:r>
              <a:rPr lang="en-US" sz="1500" dirty="0">
                <a:latin typeface="Gill Sans MT (Body)"/>
              </a:rPr>
              <a:t> la </a:t>
            </a:r>
            <a:r>
              <a:rPr lang="en-US" sz="1500" dirty="0" err="1">
                <a:latin typeface="Gill Sans MT (Body)"/>
              </a:rPr>
              <a:t>nivelul</a:t>
            </a:r>
            <a:r>
              <a:rPr lang="en-US" sz="1500" dirty="0">
                <a:latin typeface="Gill Sans MT (Body)"/>
              </a:rPr>
              <a:t> </a:t>
            </a:r>
            <a:r>
              <a:rPr lang="en-US" sz="1500" dirty="0" err="1">
                <a:latin typeface="Gill Sans MT (Body)"/>
              </a:rPr>
              <a:t>bazinului</a:t>
            </a:r>
            <a:r>
              <a:rPr lang="en-US" sz="1500" dirty="0">
                <a:latin typeface="Gill Sans MT (Body)"/>
              </a:rPr>
              <a:t>, cu </a:t>
            </a:r>
            <a:r>
              <a:rPr lang="en-US" sz="1500" dirty="0" err="1">
                <a:latin typeface="Gill Sans MT (Body)"/>
              </a:rPr>
              <a:t>bratele</a:t>
            </a:r>
            <a:r>
              <a:rPr lang="en-US" sz="1500" dirty="0">
                <a:latin typeface="Gill Sans MT (Body)"/>
              </a:rPr>
              <a:t> </a:t>
            </a:r>
            <a:r>
              <a:rPr lang="en-US" sz="1500" dirty="0" err="1">
                <a:latin typeface="Gill Sans MT (Body)"/>
              </a:rPr>
              <a:t>intinse</a:t>
            </a:r>
            <a:r>
              <a:rPr lang="en-US" sz="1500" dirty="0">
                <a:latin typeface="Gill Sans MT (Body)"/>
              </a:rPr>
              <a:t>( nu la </a:t>
            </a:r>
            <a:r>
              <a:rPr lang="en-US" sz="1500" dirty="0" err="1">
                <a:latin typeface="Gill Sans MT (Body)"/>
              </a:rPr>
              <a:t>nivelul</a:t>
            </a:r>
            <a:r>
              <a:rPr lang="en-US" sz="1500" dirty="0">
                <a:latin typeface="Gill Sans MT (Body)"/>
              </a:rPr>
              <a:t> </a:t>
            </a:r>
            <a:r>
              <a:rPr lang="en-US" sz="1500" dirty="0" err="1">
                <a:latin typeface="Gill Sans MT (Body)"/>
              </a:rPr>
              <a:t>pieptului</a:t>
            </a:r>
            <a:r>
              <a:rPr lang="en-US" sz="1500" dirty="0">
                <a:latin typeface="Gill Sans MT (Body)"/>
              </a:rPr>
              <a:t>)</a:t>
            </a:r>
          </a:p>
          <a:p>
            <a:pPr lvl="0"/>
            <a:endParaRPr lang="en-US" sz="1600" dirty="0">
              <a:latin typeface="Gill Sans MT (Body)"/>
            </a:endParaRPr>
          </a:p>
          <a:p>
            <a:pPr lvl="1"/>
            <a:r>
              <a:rPr lang="en-US" sz="1700" dirty="0">
                <a:solidFill>
                  <a:srgbClr val="C00000"/>
                </a:solidFill>
                <a:latin typeface="Gill Sans MT (Body)"/>
              </a:rPr>
              <a:t> 2</a:t>
            </a:r>
            <a:r>
              <a:rPr lang="en-US" sz="1700" dirty="0">
                <a:latin typeface="Gill Sans MT (Body)"/>
              </a:rPr>
              <a:t>. </a:t>
            </a:r>
            <a:r>
              <a:rPr lang="en-US" sz="1700" dirty="0" err="1">
                <a:latin typeface="Gill Sans MT (Body)"/>
              </a:rPr>
              <a:t>Inzavorirea</a:t>
            </a:r>
            <a:r>
              <a:rPr lang="en-US" sz="1700" dirty="0">
                <a:latin typeface="Gill Sans MT (Body)"/>
              </a:rPr>
              <a:t> </a:t>
            </a:r>
            <a:r>
              <a:rPr lang="en-US" sz="1700" dirty="0" err="1">
                <a:latin typeface="Gill Sans MT (Body)"/>
              </a:rPr>
              <a:t>coloanei</a:t>
            </a:r>
            <a:r>
              <a:rPr lang="en-US" sz="1700" dirty="0">
                <a:latin typeface="Gill Sans MT (Body)"/>
              </a:rPr>
              <a:t> </a:t>
            </a:r>
            <a:r>
              <a:rPr lang="en-US" sz="1700" dirty="0" err="1">
                <a:latin typeface="Gill Sans MT (Body)"/>
              </a:rPr>
              <a:t>lombare</a:t>
            </a:r>
            <a:r>
              <a:rPr lang="en-US" sz="1700" dirty="0">
                <a:latin typeface="Gill Sans MT (Body)"/>
              </a:rPr>
              <a:t>, </a:t>
            </a:r>
            <a:r>
              <a:rPr lang="en-US" sz="1700" dirty="0" err="1">
                <a:latin typeface="Gill Sans MT (Body)"/>
              </a:rPr>
              <a:t>avand</a:t>
            </a:r>
            <a:r>
              <a:rPr lang="en-US" sz="1700" dirty="0">
                <a:latin typeface="Gill Sans MT (Body)"/>
              </a:rPr>
              <a:t> </a:t>
            </a:r>
            <a:r>
              <a:rPr lang="en-US" sz="1700" dirty="0" err="1">
                <a:latin typeface="Gill Sans MT (Body)"/>
              </a:rPr>
              <a:t>ca</a:t>
            </a:r>
            <a:r>
              <a:rPr lang="en-US" sz="1700" dirty="0">
                <a:latin typeface="Gill Sans MT (Body)"/>
              </a:rPr>
              <a:t> </a:t>
            </a:r>
            <a:r>
              <a:rPr lang="en-US" sz="1700" dirty="0" err="1">
                <a:latin typeface="Gill Sans MT (Body)"/>
              </a:rPr>
              <a:t>scopuri</a:t>
            </a:r>
            <a:r>
              <a:rPr lang="en-US" sz="1700" dirty="0">
                <a:latin typeface="Gill Sans MT (Body)"/>
              </a:rPr>
              <a:t> </a:t>
            </a:r>
            <a:r>
              <a:rPr lang="en-US" sz="1700" dirty="0" err="1">
                <a:latin typeface="Gill Sans MT (Body)"/>
              </a:rPr>
              <a:t>blocarea</a:t>
            </a:r>
            <a:r>
              <a:rPr lang="en-US" sz="1700" dirty="0">
                <a:latin typeface="Gill Sans MT (Body)"/>
              </a:rPr>
              <a:t> in </a:t>
            </a:r>
            <a:r>
              <a:rPr lang="en-US" sz="1700" dirty="0" err="1">
                <a:latin typeface="Gill Sans MT (Body)"/>
              </a:rPr>
              <a:t>timpul</a:t>
            </a:r>
            <a:r>
              <a:rPr lang="en-US" sz="1700" dirty="0">
                <a:latin typeface="Gill Sans MT (Body)"/>
              </a:rPr>
              <a:t> </a:t>
            </a:r>
            <a:r>
              <a:rPr lang="en-US" sz="1700" dirty="0" err="1">
                <a:latin typeface="Gill Sans MT (Body)"/>
              </a:rPr>
              <a:t>efortului</a:t>
            </a:r>
            <a:r>
              <a:rPr lang="en-US" sz="1700" dirty="0">
                <a:latin typeface="Gill Sans MT (Body)"/>
              </a:rPr>
              <a:t> a </a:t>
            </a:r>
            <a:r>
              <a:rPr lang="en-US" sz="1700" dirty="0" err="1">
                <a:latin typeface="Gill Sans MT (Body)"/>
              </a:rPr>
              <a:t>segmentului</a:t>
            </a:r>
            <a:r>
              <a:rPr lang="en-US" sz="1700" dirty="0">
                <a:latin typeface="Gill Sans MT (Body)"/>
              </a:rPr>
              <a:t> </a:t>
            </a:r>
            <a:r>
              <a:rPr lang="en-US" sz="1700" dirty="0" err="1">
                <a:latin typeface="Gill Sans MT (Body)"/>
              </a:rPr>
              <a:t>afectat</a:t>
            </a:r>
            <a:r>
              <a:rPr lang="en-US" sz="1700" dirty="0">
                <a:latin typeface="Gill Sans MT (Body)"/>
              </a:rPr>
              <a:t>, </a:t>
            </a:r>
            <a:r>
              <a:rPr lang="en-US" sz="1700" dirty="0" err="1">
                <a:latin typeface="Gill Sans MT (Body)"/>
              </a:rPr>
              <a:t>invatarea</a:t>
            </a:r>
            <a:r>
              <a:rPr lang="en-US" sz="1700" dirty="0">
                <a:latin typeface="Gill Sans MT (Body)"/>
              </a:rPr>
              <a:t> </a:t>
            </a:r>
            <a:r>
              <a:rPr lang="en-US" sz="1700" dirty="0" err="1">
                <a:latin typeface="Gill Sans MT (Body)"/>
              </a:rPr>
              <a:t>mentinerii</a:t>
            </a:r>
            <a:r>
              <a:rPr lang="en-US" sz="1700" dirty="0">
                <a:latin typeface="Gill Sans MT (Body)"/>
              </a:rPr>
              <a:t> </a:t>
            </a:r>
            <a:r>
              <a:rPr lang="en-US" sz="1700" dirty="0" err="1">
                <a:latin typeface="Gill Sans MT (Body)"/>
              </a:rPr>
              <a:t>pozitiei</a:t>
            </a:r>
            <a:r>
              <a:rPr lang="en-US" sz="1700" dirty="0">
                <a:latin typeface="Gill Sans MT (Body)"/>
              </a:rPr>
              <a:t> </a:t>
            </a:r>
            <a:r>
              <a:rPr lang="en-US" sz="1700" dirty="0" err="1">
                <a:latin typeface="Gill Sans MT (Body)"/>
              </a:rPr>
              <a:t>neutre</a:t>
            </a:r>
            <a:r>
              <a:rPr lang="en-US" sz="1700" dirty="0">
                <a:latin typeface="Gill Sans MT (Body)"/>
              </a:rPr>
              <a:t> </a:t>
            </a:r>
            <a:r>
              <a:rPr lang="en-US" sz="1700" dirty="0" err="1">
                <a:latin typeface="Gill Sans MT (Body)"/>
              </a:rPr>
              <a:t>si</a:t>
            </a:r>
            <a:r>
              <a:rPr lang="en-US" sz="1700" dirty="0">
                <a:latin typeface="Gill Sans MT (Body)"/>
              </a:rPr>
              <a:t> </a:t>
            </a:r>
            <a:r>
              <a:rPr lang="en-US" sz="1700" dirty="0" err="1">
                <a:latin typeface="Gill Sans MT (Body)"/>
              </a:rPr>
              <a:t>invatarea</a:t>
            </a:r>
            <a:r>
              <a:rPr lang="en-US" sz="1700" dirty="0">
                <a:latin typeface="Gill Sans MT (Body)"/>
              </a:rPr>
              <a:t> </a:t>
            </a:r>
            <a:r>
              <a:rPr lang="en-US" sz="1700" dirty="0" err="1">
                <a:latin typeface="Gill Sans MT (Body)"/>
              </a:rPr>
              <a:t>mobilizarii</a:t>
            </a:r>
            <a:r>
              <a:rPr lang="en-US" sz="1700" dirty="0">
                <a:latin typeface="Gill Sans MT (Body)"/>
              </a:rPr>
              <a:t> cu </a:t>
            </a:r>
            <a:r>
              <a:rPr lang="en-US" sz="1700" dirty="0" err="1">
                <a:latin typeface="Gill Sans MT (Body)"/>
              </a:rPr>
              <a:t>totul</a:t>
            </a:r>
            <a:r>
              <a:rPr lang="en-US" sz="1700" dirty="0">
                <a:latin typeface="Gill Sans MT (Body)"/>
              </a:rPr>
              <a:t> </a:t>
            </a:r>
            <a:r>
              <a:rPr lang="en-US" sz="1700" dirty="0" err="1">
                <a:latin typeface="Gill Sans MT (Body)"/>
              </a:rPr>
              <a:t>independente</a:t>
            </a:r>
            <a:r>
              <a:rPr lang="en-US" sz="1700" dirty="0">
                <a:latin typeface="Gill Sans MT (Body)"/>
              </a:rPr>
              <a:t> a </a:t>
            </a:r>
            <a:r>
              <a:rPr lang="en-US" sz="1700" dirty="0" err="1">
                <a:latin typeface="Gill Sans MT (Body)"/>
              </a:rPr>
              <a:t>membrelor</a:t>
            </a:r>
            <a:r>
              <a:rPr lang="en-US" sz="1700" dirty="0">
                <a:latin typeface="Gill Sans MT (Body)"/>
              </a:rPr>
              <a:t> fata de </a:t>
            </a:r>
            <a:r>
              <a:rPr lang="en-US" sz="1700" dirty="0" err="1">
                <a:latin typeface="Gill Sans MT (Body)"/>
              </a:rPr>
              <a:t>trunchi</a:t>
            </a:r>
            <a:r>
              <a:rPr lang="en-US" sz="1700" dirty="0">
                <a:latin typeface="Gill Sans MT (Body)"/>
              </a:rPr>
              <a:t>.</a:t>
            </a:r>
          </a:p>
          <a:p>
            <a:pPr lvl="1"/>
            <a:endParaRPr lang="en-US" sz="1500" dirty="0">
              <a:latin typeface="Gill Sans MT (Body)"/>
            </a:endParaRPr>
          </a:p>
          <a:p>
            <a:pPr lvl="2"/>
            <a:r>
              <a:rPr lang="en-US" sz="1500" dirty="0" err="1">
                <a:latin typeface="Gill Sans MT (Body)"/>
              </a:rPr>
              <a:t>Tehnica</a:t>
            </a:r>
            <a:r>
              <a:rPr lang="en-US" sz="1500" dirty="0">
                <a:latin typeface="Gill Sans MT (Body)"/>
              </a:rPr>
              <a:t> ‘’</a:t>
            </a:r>
            <a:r>
              <a:rPr lang="en-US" sz="1500" dirty="0" err="1">
                <a:latin typeface="Gill Sans MT (Body)"/>
              </a:rPr>
              <a:t>inzavoririi</a:t>
            </a:r>
            <a:r>
              <a:rPr lang="en-US" sz="1500" dirty="0">
                <a:latin typeface="Gill Sans MT (Body)"/>
              </a:rPr>
              <a:t>’’ </a:t>
            </a:r>
            <a:r>
              <a:rPr lang="en-US" sz="1500" dirty="0" err="1">
                <a:latin typeface="Gill Sans MT (Body)"/>
              </a:rPr>
              <a:t>parcurge</a:t>
            </a:r>
            <a:r>
              <a:rPr lang="en-US" sz="1500" dirty="0">
                <a:latin typeface="Gill Sans MT (Body)"/>
              </a:rPr>
              <a:t> </a:t>
            </a:r>
            <a:r>
              <a:rPr lang="en-US" sz="1500" dirty="0" err="1">
                <a:latin typeface="Gill Sans MT (Body)"/>
              </a:rPr>
              <a:t>patru</a:t>
            </a:r>
            <a:r>
              <a:rPr lang="en-US" sz="1500" dirty="0">
                <a:latin typeface="Gill Sans MT (Body)"/>
              </a:rPr>
              <a:t> </a:t>
            </a:r>
            <a:r>
              <a:rPr lang="en-US" sz="1500" dirty="0" err="1">
                <a:latin typeface="Gill Sans MT (Body)"/>
              </a:rPr>
              <a:t>stadii</a:t>
            </a:r>
            <a:r>
              <a:rPr lang="en-US" sz="1500" dirty="0">
                <a:latin typeface="Gill Sans MT (Body)"/>
              </a:rPr>
              <a:t>:</a:t>
            </a:r>
          </a:p>
          <a:p>
            <a:pPr lvl="3"/>
            <a:r>
              <a:rPr lang="en-US" sz="1500" dirty="0">
                <a:latin typeface="Gill Sans MT (Body)"/>
              </a:rPr>
              <a:t>-”</a:t>
            </a:r>
            <a:r>
              <a:rPr lang="en-US" sz="1500" dirty="0" err="1">
                <a:latin typeface="Gill Sans MT (Body)"/>
              </a:rPr>
              <a:t>inzavorirea</a:t>
            </a:r>
            <a:r>
              <a:rPr lang="en-US" sz="1500" dirty="0">
                <a:latin typeface="Gill Sans MT (Body)"/>
              </a:rPr>
              <a:t>’’ </a:t>
            </a:r>
            <a:r>
              <a:rPr lang="en-US" sz="1500" dirty="0" err="1">
                <a:latin typeface="Gill Sans MT (Body)"/>
              </a:rPr>
              <a:t>rahisului</a:t>
            </a:r>
            <a:r>
              <a:rPr lang="en-US" sz="1500" dirty="0">
                <a:latin typeface="Gill Sans MT (Body)"/>
              </a:rPr>
              <a:t> </a:t>
            </a:r>
            <a:r>
              <a:rPr lang="en-US" sz="1500" dirty="0" err="1">
                <a:latin typeface="Gill Sans MT (Body)"/>
              </a:rPr>
              <a:t>lombar</a:t>
            </a:r>
            <a:r>
              <a:rPr lang="en-US" sz="1500" dirty="0">
                <a:latin typeface="Gill Sans MT (Body)"/>
              </a:rPr>
              <a:t> in </a:t>
            </a:r>
            <a:r>
              <a:rPr lang="en-US" sz="1500" dirty="0" err="1">
                <a:latin typeface="Gill Sans MT (Body)"/>
              </a:rPr>
              <a:t>pozitie</a:t>
            </a:r>
            <a:r>
              <a:rPr lang="en-US" sz="1500" dirty="0">
                <a:latin typeface="Gill Sans MT (Body)"/>
              </a:rPr>
              <a:t> </a:t>
            </a:r>
            <a:r>
              <a:rPr lang="en-US" sz="1500" dirty="0" err="1">
                <a:latin typeface="Gill Sans MT (Body)"/>
              </a:rPr>
              <a:t>neutra</a:t>
            </a:r>
            <a:r>
              <a:rPr lang="en-US" sz="1500" dirty="0">
                <a:latin typeface="Gill Sans MT (Body)"/>
              </a:rPr>
              <a:t> </a:t>
            </a:r>
            <a:r>
              <a:rPr lang="en-US" sz="1500" dirty="0" err="1">
                <a:latin typeface="Gill Sans MT (Body)"/>
              </a:rPr>
              <a:t>concomitent</a:t>
            </a:r>
            <a:r>
              <a:rPr lang="en-US" sz="1500" dirty="0">
                <a:latin typeface="Gill Sans MT (Body)"/>
              </a:rPr>
              <a:t> cu </a:t>
            </a:r>
            <a:r>
              <a:rPr lang="en-US" sz="1500" dirty="0" err="1">
                <a:latin typeface="Gill Sans MT (Body)"/>
              </a:rPr>
              <a:t>imobilizarea</a:t>
            </a:r>
            <a:r>
              <a:rPr lang="en-US" sz="1500" dirty="0">
                <a:latin typeface="Gill Sans MT (Body)"/>
              </a:rPr>
              <a:t> </a:t>
            </a:r>
            <a:r>
              <a:rPr lang="en-US" sz="1500" dirty="0" err="1">
                <a:latin typeface="Gill Sans MT (Body)"/>
              </a:rPr>
              <a:t>membrelor</a:t>
            </a:r>
            <a:endParaRPr lang="en-US" sz="1500" dirty="0">
              <a:latin typeface="Gill Sans MT (Body)"/>
            </a:endParaRPr>
          </a:p>
          <a:p>
            <a:pPr lvl="3"/>
            <a:r>
              <a:rPr lang="en-US" sz="1500" dirty="0">
                <a:latin typeface="Gill Sans MT (Body)"/>
              </a:rPr>
              <a:t>- </a:t>
            </a:r>
            <a:r>
              <a:rPr lang="en-US" sz="1500" dirty="0" err="1">
                <a:latin typeface="Gill Sans MT (Body)"/>
              </a:rPr>
              <a:t>mentinand</a:t>
            </a:r>
            <a:r>
              <a:rPr lang="en-US" sz="1500" dirty="0">
                <a:latin typeface="Gill Sans MT (Body)"/>
              </a:rPr>
              <a:t> in </a:t>
            </a:r>
            <a:r>
              <a:rPr lang="en-US" sz="1500" dirty="0" err="1">
                <a:latin typeface="Gill Sans MT (Body)"/>
              </a:rPr>
              <a:t>continuare</a:t>
            </a:r>
            <a:r>
              <a:rPr lang="en-US" sz="1500" dirty="0">
                <a:latin typeface="Gill Sans MT (Body)"/>
              </a:rPr>
              <a:t> </a:t>
            </a:r>
            <a:r>
              <a:rPr lang="en-US" sz="1500" dirty="0" err="1">
                <a:latin typeface="Gill Sans MT (Body)"/>
              </a:rPr>
              <a:t>trunchiul</a:t>
            </a:r>
            <a:r>
              <a:rPr lang="en-US" sz="1500" dirty="0">
                <a:latin typeface="Gill Sans MT (Body)"/>
              </a:rPr>
              <a:t> ‘’</a:t>
            </a:r>
            <a:r>
              <a:rPr lang="en-US" sz="1500" dirty="0" err="1">
                <a:latin typeface="Gill Sans MT (Body)"/>
              </a:rPr>
              <a:t>inzavorit</a:t>
            </a:r>
            <a:r>
              <a:rPr lang="en-US" sz="1500" dirty="0">
                <a:latin typeface="Gill Sans MT (Body)"/>
              </a:rPr>
              <a:t>’’, se </a:t>
            </a:r>
            <a:r>
              <a:rPr lang="en-US" sz="1500" dirty="0" err="1">
                <a:latin typeface="Gill Sans MT (Body)"/>
              </a:rPr>
              <a:t>mobilizeaza</a:t>
            </a:r>
            <a:r>
              <a:rPr lang="en-US" sz="1500" dirty="0">
                <a:latin typeface="Gill Sans MT (Body)"/>
              </a:rPr>
              <a:t> </a:t>
            </a:r>
            <a:r>
              <a:rPr lang="en-US" sz="1500" dirty="0" err="1">
                <a:latin typeface="Gill Sans MT (Body)"/>
              </a:rPr>
              <a:t>complet</a:t>
            </a:r>
            <a:r>
              <a:rPr lang="en-US" sz="1500" dirty="0">
                <a:latin typeface="Gill Sans MT (Body)"/>
              </a:rPr>
              <a:t> independent </a:t>
            </a:r>
            <a:r>
              <a:rPr lang="en-US" sz="1500" dirty="0" err="1">
                <a:latin typeface="Gill Sans MT (Body)"/>
              </a:rPr>
              <a:t>membrele-lomba</a:t>
            </a:r>
            <a:r>
              <a:rPr lang="en-US" sz="1500" dirty="0">
                <a:latin typeface="Gill Sans MT (Body)"/>
              </a:rPr>
              <a:t> </a:t>
            </a:r>
            <a:r>
              <a:rPr lang="en-US" sz="1500" dirty="0" err="1">
                <a:latin typeface="Gill Sans MT (Body)"/>
              </a:rPr>
              <a:t>delordozata</a:t>
            </a:r>
            <a:endParaRPr lang="en-US" sz="1500" dirty="0">
              <a:latin typeface="Gill Sans MT (Body)"/>
            </a:endParaRPr>
          </a:p>
          <a:p>
            <a:pPr lvl="3"/>
            <a:r>
              <a:rPr lang="en-US" sz="1500" dirty="0">
                <a:latin typeface="Gill Sans MT (Body)"/>
              </a:rPr>
              <a:t>- </a:t>
            </a:r>
            <a:r>
              <a:rPr lang="en-US" sz="1500" dirty="0" err="1">
                <a:latin typeface="Gill Sans MT (Body)"/>
              </a:rPr>
              <a:t>mobilizarea</a:t>
            </a:r>
            <a:r>
              <a:rPr lang="en-US" sz="1500" dirty="0">
                <a:latin typeface="Gill Sans MT (Body)"/>
              </a:rPr>
              <a:t> </a:t>
            </a:r>
            <a:r>
              <a:rPr lang="en-US" sz="1500" dirty="0" err="1">
                <a:latin typeface="Gill Sans MT (Body)"/>
              </a:rPr>
              <a:t>trunchiului</a:t>
            </a:r>
            <a:r>
              <a:rPr lang="en-US" sz="1500" dirty="0">
                <a:latin typeface="Gill Sans MT (Body)"/>
              </a:rPr>
              <a:t> ‘’</a:t>
            </a:r>
            <a:r>
              <a:rPr lang="en-US" sz="1500" dirty="0" err="1">
                <a:latin typeface="Gill Sans MT (Body)"/>
              </a:rPr>
              <a:t>inzavorit</a:t>
            </a:r>
            <a:r>
              <a:rPr lang="en-US" sz="1500" dirty="0">
                <a:latin typeface="Gill Sans MT (Body)"/>
              </a:rPr>
              <a:t>’’</a:t>
            </a:r>
          </a:p>
          <a:p>
            <a:pPr lvl="3"/>
            <a:r>
              <a:rPr lang="en-US" sz="1500" dirty="0">
                <a:latin typeface="Gill Sans MT (Body)"/>
              </a:rPr>
              <a:t>- in care </a:t>
            </a:r>
            <a:r>
              <a:rPr lang="en-US" sz="1500" dirty="0" err="1">
                <a:latin typeface="Gill Sans MT (Body)"/>
              </a:rPr>
              <a:t>cele</a:t>
            </a:r>
            <a:r>
              <a:rPr lang="en-US" sz="1500" dirty="0">
                <a:latin typeface="Gill Sans MT (Body)"/>
              </a:rPr>
              <a:t> </a:t>
            </a:r>
            <a:r>
              <a:rPr lang="en-US" sz="1500" dirty="0" err="1">
                <a:latin typeface="Gill Sans MT (Body)"/>
              </a:rPr>
              <a:t>invatate</a:t>
            </a:r>
            <a:r>
              <a:rPr lang="en-US" sz="1500" dirty="0">
                <a:latin typeface="Gill Sans MT (Body)"/>
              </a:rPr>
              <a:t> in </a:t>
            </a:r>
            <a:r>
              <a:rPr lang="en-US" sz="1500" dirty="0" err="1">
                <a:latin typeface="Gill Sans MT (Body)"/>
              </a:rPr>
              <a:t>primele</a:t>
            </a:r>
            <a:r>
              <a:rPr lang="en-US" sz="1500" dirty="0">
                <a:latin typeface="Gill Sans MT (Body)"/>
              </a:rPr>
              <a:t> </a:t>
            </a:r>
            <a:r>
              <a:rPr lang="en-US" sz="1500" dirty="0" err="1">
                <a:latin typeface="Gill Sans MT (Body)"/>
              </a:rPr>
              <a:t>trei</a:t>
            </a:r>
            <a:r>
              <a:rPr lang="en-US" sz="1500" dirty="0">
                <a:latin typeface="Gill Sans MT (Body)"/>
              </a:rPr>
              <a:t> </a:t>
            </a:r>
            <a:r>
              <a:rPr lang="en-US" sz="1500" dirty="0" err="1">
                <a:latin typeface="Gill Sans MT (Body)"/>
              </a:rPr>
              <a:t>stadii</a:t>
            </a:r>
            <a:r>
              <a:rPr lang="en-US" sz="1500" dirty="0">
                <a:latin typeface="Gill Sans MT (Body)"/>
              </a:rPr>
              <a:t> se </a:t>
            </a:r>
            <a:r>
              <a:rPr lang="en-US" sz="1500" dirty="0" err="1">
                <a:latin typeface="Gill Sans MT (Body)"/>
              </a:rPr>
              <a:t>aplica</a:t>
            </a:r>
            <a:r>
              <a:rPr lang="en-US" sz="1500" dirty="0">
                <a:latin typeface="Gill Sans MT (Body)"/>
              </a:rPr>
              <a:t> </a:t>
            </a:r>
            <a:r>
              <a:rPr lang="en-US" sz="1500" dirty="0" err="1">
                <a:latin typeface="Gill Sans MT (Body)"/>
              </a:rPr>
              <a:t>diferentiat</a:t>
            </a:r>
            <a:r>
              <a:rPr lang="en-US" sz="1500" dirty="0">
                <a:latin typeface="Gill Sans MT (Body)"/>
              </a:rPr>
              <a:t>, in </a:t>
            </a:r>
            <a:r>
              <a:rPr lang="en-US" sz="1500" dirty="0" err="1">
                <a:latin typeface="Gill Sans MT (Body)"/>
              </a:rPr>
              <a:t>activittaea</a:t>
            </a:r>
            <a:r>
              <a:rPr lang="en-US" sz="1500" dirty="0">
                <a:latin typeface="Gill Sans MT (Body)"/>
              </a:rPr>
              <a:t> </a:t>
            </a:r>
            <a:r>
              <a:rPr lang="en-US" sz="1500" dirty="0" err="1">
                <a:latin typeface="Gill Sans MT (Body)"/>
              </a:rPr>
              <a:t>zilnica</a:t>
            </a:r>
            <a:r>
              <a:rPr lang="en-US" sz="1500" dirty="0">
                <a:latin typeface="Gill Sans MT (Body)"/>
              </a:rPr>
              <a:t> de la </a:t>
            </a:r>
            <a:r>
              <a:rPr lang="en-US" sz="1500" dirty="0" err="1">
                <a:latin typeface="Gill Sans MT (Body)"/>
              </a:rPr>
              <a:t>domiciliu</a:t>
            </a:r>
            <a:r>
              <a:rPr lang="en-US" sz="1500" dirty="0">
                <a:latin typeface="Gill Sans MT (Body)"/>
              </a:rPr>
              <a:t> </a:t>
            </a:r>
            <a:r>
              <a:rPr lang="en-US" sz="1500" dirty="0" err="1">
                <a:latin typeface="Gill Sans MT (Body)"/>
              </a:rPr>
              <a:t>sau</a:t>
            </a:r>
            <a:r>
              <a:rPr lang="en-US" sz="1500" dirty="0">
                <a:latin typeface="Gill Sans MT (Body)"/>
              </a:rPr>
              <a:t> </a:t>
            </a:r>
            <a:r>
              <a:rPr lang="en-US" sz="1500" dirty="0" err="1">
                <a:latin typeface="Gill Sans MT (Body)"/>
              </a:rPr>
              <a:t>profesionala</a:t>
            </a:r>
            <a:endParaRPr lang="en-US" sz="1500" dirty="0">
              <a:latin typeface="Gill Sans MT (Body)"/>
            </a:endParaRPr>
          </a:p>
          <a:p>
            <a:pPr marL="1657350" lvl="3" indent="-285750">
              <a:buFontTx/>
              <a:buChar char="-"/>
            </a:pPr>
            <a:endParaRPr lang="en-US" sz="1500" dirty="0">
              <a:latin typeface="Gill Sans MT (Body)"/>
            </a:endParaRPr>
          </a:p>
          <a:p>
            <a:pPr lvl="1"/>
            <a:r>
              <a:rPr lang="en-US" sz="1700" dirty="0">
                <a:solidFill>
                  <a:srgbClr val="C00000"/>
                </a:solidFill>
                <a:latin typeface="Gill Sans MT (Body)"/>
              </a:rPr>
              <a:t>3</a:t>
            </a:r>
            <a:r>
              <a:rPr lang="en-US" sz="1700" dirty="0">
                <a:latin typeface="Gill Sans MT (Body)"/>
              </a:rPr>
              <a:t>. </a:t>
            </a:r>
            <a:r>
              <a:rPr lang="en-US" sz="1700" dirty="0" err="1">
                <a:latin typeface="Gill Sans MT (Body)"/>
              </a:rPr>
              <a:t>Mentinerea</a:t>
            </a:r>
            <a:r>
              <a:rPr lang="en-US" sz="1700" dirty="0">
                <a:latin typeface="Gill Sans MT (Body)"/>
              </a:rPr>
              <a:t> </a:t>
            </a:r>
            <a:r>
              <a:rPr lang="en-US" sz="1700" dirty="0" err="1">
                <a:latin typeface="Gill Sans MT (Body)"/>
              </a:rPr>
              <a:t>fortei</a:t>
            </a:r>
            <a:r>
              <a:rPr lang="en-US" sz="1700" dirty="0">
                <a:latin typeface="Gill Sans MT (Body)"/>
              </a:rPr>
              <a:t> </a:t>
            </a:r>
            <a:r>
              <a:rPr lang="en-US" sz="1700" dirty="0" err="1">
                <a:latin typeface="Gill Sans MT (Body)"/>
              </a:rPr>
              <a:t>musculare</a:t>
            </a:r>
            <a:r>
              <a:rPr lang="en-US" sz="1700" dirty="0">
                <a:latin typeface="Gill Sans MT (Body)"/>
              </a:rPr>
              <a:t>( </a:t>
            </a:r>
            <a:r>
              <a:rPr lang="en-US" sz="1700" dirty="0" err="1">
                <a:latin typeface="Gill Sans MT (Body)"/>
              </a:rPr>
              <a:t>musculatura</a:t>
            </a:r>
            <a:r>
              <a:rPr lang="en-US" sz="1700" dirty="0">
                <a:latin typeface="Gill Sans MT (Body)"/>
              </a:rPr>
              <a:t> </a:t>
            </a:r>
            <a:r>
              <a:rPr lang="en-US" sz="1700" dirty="0" err="1">
                <a:latin typeface="Gill Sans MT (Body)"/>
              </a:rPr>
              <a:t>trunchului</a:t>
            </a:r>
            <a:r>
              <a:rPr lang="en-US" sz="1700" dirty="0">
                <a:latin typeface="Gill Sans MT (Body)"/>
              </a:rPr>
              <a:t> inferior </a:t>
            </a:r>
            <a:r>
              <a:rPr lang="en-US" sz="1700" dirty="0" err="1">
                <a:latin typeface="Gill Sans MT (Body)"/>
              </a:rPr>
              <a:t>si</a:t>
            </a:r>
            <a:r>
              <a:rPr lang="en-US" sz="1700" dirty="0">
                <a:latin typeface="Gill Sans MT (Body)"/>
              </a:rPr>
              <a:t> </a:t>
            </a:r>
            <a:r>
              <a:rPr lang="en-US" sz="1700" dirty="0" err="1">
                <a:latin typeface="Gill Sans MT (Body)"/>
              </a:rPr>
              <a:t>fesierii</a:t>
            </a:r>
            <a:r>
              <a:rPr lang="en-US" sz="1700" dirty="0">
                <a:latin typeface="Gill Sans MT (Body)"/>
              </a:rPr>
              <a:t>)</a:t>
            </a:r>
          </a:p>
          <a:p>
            <a:pPr lvl="1"/>
            <a:endParaRPr lang="en-US" dirty="0"/>
          </a:p>
          <a:p>
            <a:pPr marL="742950" lvl="1" indent="-285750">
              <a:buFont typeface="Arial" pitchFamily="34" charset="0"/>
              <a:buChar char="•"/>
            </a:pPr>
            <a:endParaRPr lang="en-US" dirty="0"/>
          </a:p>
          <a:p>
            <a:pPr marL="742950" lvl="1" indent="-285750">
              <a:buFont typeface="Arial" pitchFamily="34" charset="0"/>
              <a:buChar char="•"/>
            </a:pPr>
            <a:endParaRPr lang="en-US" dirty="0"/>
          </a:p>
        </p:txBody>
      </p:sp>
    </p:spTree>
    <p:extLst>
      <p:ext uri="{BB962C8B-B14F-4D97-AF65-F5344CB8AC3E}">
        <p14:creationId xmlns:p14="http://schemas.microsoft.com/office/powerpoint/2010/main" val="16667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115" y="443565"/>
            <a:ext cx="10276114" cy="2031325"/>
          </a:xfrm>
          <a:prstGeom prst="rect">
            <a:avLst/>
          </a:prstGeom>
        </p:spPr>
        <p:txBody>
          <a:bodyPr wrap="square">
            <a:spAutoFit/>
          </a:bodyPr>
          <a:lstStyle/>
          <a:p>
            <a:pPr marL="285750" lvl="0" indent="-285750">
              <a:buClr>
                <a:srgbClr val="C00000"/>
              </a:buClr>
              <a:buFont typeface="Arial" pitchFamily="34" charset="0"/>
              <a:buChar char="•"/>
            </a:pPr>
            <a:r>
              <a:rPr lang="ro-RO" dirty="0">
                <a:latin typeface="Gill Sans MT (Body)"/>
              </a:rPr>
              <a:t>Consult medical periodic prin cabinetul de Pneumologie din ambulator.</a:t>
            </a:r>
            <a:endParaRPr lang="en-US" dirty="0">
              <a:latin typeface="Gill Sans MT (Body)"/>
            </a:endParaRPr>
          </a:p>
          <a:p>
            <a:pPr marL="285750" lvl="0" indent="-285750">
              <a:buClr>
                <a:srgbClr val="C00000"/>
              </a:buClr>
              <a:buFont typeface="Arial" pitchFamily="34" charset="0"/>
              <a:buChar char="•"/>
            </a:pPr>
            <a:endParaRPr lang="en-US" dirty="0">
              <a:latin typeface="Gill Sans MT (Body)"/>
            </a:endParaRPr>
          </a:p>
          <a:p>
            <a:pPr marL="285750" indent="-285750">
              <a:buClr>
                <a:srgbClr val="C00000"/>
              </a:buClr>
              <a:buFont typeface="Arial" pitchFamily="34" charset="0"/>
              <a:buChar char="•"/>
            </a:pPr>
            <a:r>
              <a:rPr lang="ro-RO" dirty="0">
                <a:latin typeface="Gill Sans MT (Body)"/>
              </a:rPr>
              <a:t>Cura balneara in statiuni cu ape minerale cloruro-sodice si sulfuroase: </a:t>
            </a:r>
          </a:p>
          <a:p>
            <a:pPr marL="742950" lvl="1" indent="-285750">
              <a:buClr>
                <a:srgbClr val="C00000"/>
              </a:buClr>
              <a:buFont typeface="Arial" pitchFamily="34" charset="0"/>
              <a:buChar char="•"/>
            </a:pPr>
            <a:r>
              <a:rPr lang="en-US" dirty="0" err="1">
                <a:latin typeface="Gill Sans MT (Body)"/>
              </a:rPr>
              <a:t>Baile</a:t>
            </a:r>
            <a:r>
              <a:rPr lang="en-US" dirty="0">
                <a:latin typeface="Gill Sans MT (Body)"/>
              </a:rPr>
              <a:t> </a:t>
            </a:r>
            <a:r>
              <a:rPr lang="en-US" dirty="0" err="1">
                <a:latin typeface="Gill Sans MT (Body)"/>
              </a:rPr>
              <a:t>Herculane</a:t>
            </a:r>
            <a:r>
              <a:rPr lang="en-US" dirty="0">
                <a:latin typeface="Gill Sans MT (Body)"/>
              </a:rPr>
              <a:t>, </a:t>
            </a:r>
            <a:r>
              <a:rPr lang="en-US" dirty="0" err="1">
                <a:latin typeface="Gill Sans MT (Body)"/>
              </a:rPr>
              <a:t>Caciulata</a:t>
            </a:r>
            <a:r>
              <a:rPr lang="en-US" dirty="0">
                <a:latin typeface="Gill Sans MT (Body)"/>
              </a:rPr>
              <a:t>, Amara</a:t>
            </a:r>
            <a:r>
              <a:rPr lang="en-US">
                <a:latin typeface="Gill Sans MT (Body)"/>
              </a:rPr>
              <a:t>, Bala</a:t>
            </a:r>
            <a:endParaRPr lang="en-US" dirty="0">
              <a:latin typeface="Gill Sans MT (Body)"/>
            </a:endParaRPr>
          </a:p>
          <a:p>
            <a:pPr marL="285750" indent="-285750">
              <a:buClr>
                <a:srgbClr val="C00000"/>
              </a:buClr>
              <a:buFont typeface="Arial" pitchFamily="34" charset="0"/>
              <a:buChar char="•"/>
            </a:pPr>
            <a:r>
              <a:rPr lang="en-US" dirty="0">
                <a:latin typeface="Gill Sans MT (Body)"/>
              </a:rPr>
              <a:t> </a:t>
            </a:r>
            <a:r>
              <a:rPr lang="en-US" dirty="0" err="1">
                <a:latin typeface="Gill Sans MT (Body)"/>
              </a:rPr>
              <a:t>Tratament</a:t>
            </a:r>
            <a:r>
              <a:rPr lang="en-US" dirty="0">
                <a:latin typeface="Gill Sans MT (Body)"/>
              </a:rPr>
              <a:t>: </a:t>
            </a:r>
            <a:endParaRPr lang="ro-RO" dirty="0">
              <a:latin typeface="Gill Sans MT (Body)"/>
            </a:endParaRPr>
          </a:p>
          <a:p>
            <a:pPr marL="742950" lvl="1" indent="-285750">
              <a:buClr>
                <a:srgbClr val="C00000"/>
              </a:buClr>
              <a:buFont typeface="Arial" pitchFamily="34" charset="0"/>
              <a:buChar char="•"/>
            </a:pPr>
            <a:r>
              <a:rPr lang="en-US" dirty="0" err="1">
                <a:latin typeface="Gill Sans MT (Body)"/>
              </a:rPr>
              <a:t>topice</a:t>
            </a:r>
            <a:r>
              <a:rPr lang="en-US" dirty="0">
                <a:latin typeface="Gill Sans MT (Body)"/>
              </a:rPr>
              <a:t> locale</a:t>
            </a:r>
            <a:r>
              <a:rPr lang="ro-RO" dirty="0">
                <a:latin typeface="Gill Sans MT (Body)"/>
              </a:rPr>
              <a:t> cu </a:t>
            </a:r>
            <a:r>
              <a:rPr lang="en-US" dirty="0" err="1">
                <a:latin typeface="Gill Sans MT (Body)"/>
              </a:rPr>
              <a:t>antiinflamatoare</a:t>
            </a:r>
            <a:r>
              <a:rPr lang="en-US" dirty="0">
                <a:latin typeface="Gill Sans MT (Body)"/>
              </a:rPr>
              <a:t> </a:t>
            </a:r>
            <a:r>
              <a:rPr lang="ro-RO" dirty="0">
                <a:latin typeface="Gill Sans MT (Body)"/>
              </a:rPr>
              <a:t>nesteroide</a:t>
            </a:r>
            <a:r>
              <a:rPr lang="en-US" dirty="0">
                <a:latin typeface="Gill Sans MT (Body)"/>
              </a:rPr>
              <a:t>: </a:t>
            </a:r>
            <a:r>
              <a:rPr lang="en-US" dirty="0" err="1">
                <a:latin typeface="Gill Sans MT (Body)"/>
              </a:rPr>
              <a:t>Diclac</a:t>
            </a:r>
            <a:r>
              <a:rPr lang="en-US" dirty="0">
                <a:latin typeface="Gill Sans MT (Body)"/>
              </a:rPr>
              <a:t> gel 5% 2-3 </a:t>
            </a:r>
            <a:r>
              <a:rPr lang="en-US" dirty="0" err="1">
                <a:latin typeface="Gill Sans MT (Body)"/>
              </a:rPr>
              <a:t>aplicatii</a:t>
            </a:r>
            <a:r>
              <a:rPr lang="en-US" dirty="0">
                <a:latin typeface="Gill Sans MT (Body)"/>
              </a:rPr>
              <a:t> locale </a:t>
            </a:r>
            <a:r>
              <a:rPr lang="en-US" dirty="0" err="1">
                <a:latin typeface="Gill Sans MT (Body)"/>
              </a:rPr>
              <a:t>pe</a:t>
            </a:r>
            <a:r>
              <a:rPr lang="en-US" dirty="0">
                <a:latin typeface="Gill Sans MT (Body)"/>
              </a:rPr>
              <a:t> </a:t>
            </a:r>
            <a:r>
              <a:rPr lang="en-US" dirty="0" err="1">
                <a:latin typeface="Gill Sans MT (Body)"/>
              </a:rPr>
              <a:t>zi</a:t>
            </a:r>
            <a:r>
              <a:rPr lang="en-US" dirty="0">
                <a:latin typeface="Gill Sans MT (Body)"/>
              </a:rPr>
              <a:t>;</a:t>
            </a:r>
          </a:p>
          <a:p>
            <a:pPr marL="742950" lvl="1" indent="-285750">
              <a:buClr>
                <a:srgbClr val="C00000"/>
              </a:buClr>
              <a:buFont typeface="Arial" pitchFamily="34" charset="0"/>
              <a:buChar char="•"/>
            </a:pPr>
            <a:r>
              <a:rPr lang="en-US" dirty="0" err="1">
                <a:latin typeface="Gill Sans MT (Body)"/>
              </a:rPr>
              <a:t>Rumalaya</a:t>
            </a:r>
            <a:r>
              <a:rPr lang="en-US" dirty="0">
                <a:latin typeface="Gill Sans MT (Body)"/>
              </a:rPr>
              <a:t> Forte 2 </a:t>
            </a:r>
            <a:r>
              <a:rPr lang="en-US" dirty="0" err="1">
                <a:latin typeface="Gill Sans MT (Body)"/>
              </a:rPr>
              <a:t>tablete</a:t>
            </a:r>
            <a:r>
              <a:rPr lang="en-US" dirty="0">
                <a:latin typeface="Gill Sans MT (Body)"/>
              </a:rPr>
              <a:t>/</a:t>
            </a:r>
            <a:r>
              <a:rPr lang="en-US" dirty="0" err="1">
                <a:latin typeface="Gill Sans MT (Body)"/>
              </a:rPr>
              <a:t>zi</a:t>
            </a:r>
            <a:r>
              <a:rPr lang="en-US" dirty="0">
                <a:latin typeface="Gill Sans MT (Body)"/>
              </a:rPr>
              <a:t>- 15 </a:t>
            </a:r>
            <a:r>
              <a:rPr lang="en-US" dirty="0" err="1">
                <a:latin typeface="Gill Sans MT (Body)"/>
              </a:rPr>
              <a:t>zile</a:t>
            </a:r>
            <a:r>
              <a:rPr lang="en-US" dirty="0">
                <a:latin typeface="Gill Sans MT (Body)"/>
              </a:rPr>
              <a:t> </a:t>
            </a:r>
            <a:r>
              <a:rPr lang="en-US" dirty="0" err="1">
                <a:latin typeface="Gill Sans MT (Body)"/>
              </a:rPr>
              <a:t>pe</a:t>
            </a:r>
            <a:r>
              <a:rPr lang="en-US" dirty="0">
                <a:latin typeface="Gill Sans MT (Body)"/>
              </a:rPr>
              <a:t> </a:t>
            </a:r>
            <a:r>
              <a:rPr lang="en-US" dirty="0" err="1">
                <a:latin typeface="Gill Sans MT (Body)"/>
              </a:rPr>
              <a:t>luna</a:t>
            </a:r>
            <a:endParaRPr lang="en-US" dirty="0">
              <a:latin typeface="Gill Sans MT (Body)"/>
            </a:endParaRPr>
          </a:p>
        </p:txBody>
      </p:sp>
    </p:spTree>
    <p:extLst>
      <p:ext uri="{BB962C8B-B14F-4D97-AF65-F5344CB8AC3E}">
        <p14:creationId xmlns:p14="http://schemas.microsoft.com/office/powerpoint/2010/main" val="407166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F6AC-1842-4E02-AC8D-B3E5D51EDD24}"/>
              </a:ext>
            </a:extLst>
          </p:cNvPr>
          <p:cNvSpPr>
            <a:spLocks noGrp="1"/>
          </p:cNvSpPr>
          <p:nvPr>
            <p:ph type="title"/>
          </p:nvPr>
        </p:nvSpPr>
        <p:spPr/>
        <p:txBody>
          <a:bodyPr/>
          <a:lstStyle/>
          <a:p>
            <a:r>
              <a:rPr lang="ro-RO" dirty="0"/>
              <a:t>Particularitatea cazului</a:t>
            </a:r>
          </a:p>
        </p:txBody>
      </p:sp>
      <p:sp>
        <p:nvSpPr>
          <p:cNvPr id="3" name="Content Placeholder 2">
            <a:extLst>
              <a:ext uri="{FF2B5EF4-FFF2-40B4-BE49-F238E27FC236}">
                <a16:creationId xmlns:a16="http://schemas.microsoft.com/office/drawing/2014/main" id="{A51F25E2-1E88-4987-B821-90E5A8627816}"/>
              </a:ext>
            </a:extLst>
          </p:cNvPr>
          <p:cNvSpPr>
            <a:spLocks noGrp="1"/>
          </p:cNvSpPr>
          <p:nvPr>
            <p:ph idx="1"/>
          </p:nvPr>
        </p:nvSpPr>
        <p:spPr>
          <a:xfrm>
            <a:off x="1451579" y="1856792"/>
            <a:ext cx="9603275" cy="3609553"/>
          </a:xfrm>
        </p:spPr>
        <p:txBody>
          <a:bodyPr>
            <a:normAutofit lnSpcReduction="10000"/>
          </a:bodyPr>
          <a:lstStyle/>
          <a:p>
            <a:pPr marL="457200" indent="-457200">
              <a:buFont typeface="+mj-lt"/>
              <a:buAutoNum type="arabicPeriod"/>
            </a:pPr>
            <a:r>
              <a:rPr lang="ro-RO" dirty="0"/>
              <a:t>Afectarea radacinii L4 prin hernie de disc este mult mai rara (sub 10%) fata de afectarea radacinii L5 (70%) sau S1 (25%)</a:t>
            </a:r>
          </a:p>
          <a:p>
            <a:pPr marL="457200" indent="-457200">
              <a:buFont typeface="+mj-lt"/>
              <a:buAutoNum type="arabicPeriod"/>
            </a:pPr>
            <a:r>
              <a:rPr lang="ro-RO" dirty="0"/>
              <a:t>Interventiile operatorii pentru HDL de tip laminectomie larga fara stabilizare intervertebrala sunt foarte rare, rezervate unor forme insotite de stenoza de canal lombar. Riscul instabilitatii vertebrale postlaminectomie cu spondilolistezis este ridicat.</a:t>
            </a:r>
            <a:endParaRPr lang="en-US" dirty="0"/>
          </a:p>
          <a:p>
            <a:pPr marL="457200" indent="-457200">
              <a:buFont typeface="+mj-lt"/>
              <a:buAutoNum type="arabicPeriod"/>
            </a:pPr>
            <a:r>
              <a:rPr lang="en-US" dirty="0" err="1"/>
              <a:t>Fiind</a:t>
            </a:r>
            <a:r>
              <a:rPr lang="en-US" dirty="0"/>
              <a:t> un </a:t>
            </a:r>
            <a:r>
              <a:rPr lang="en-US" dirty="0" err="1"/>
              <a:t>pacient</a:t>
            </a:r>
            <a:r>
              <a:rPr lang="en-US" dirty="0"/>
              <a:t> cu </a:t>
            </a:r>
            <a:r>
              <a:rPr lang="en-US" dirty="0" err="1"/>
              <a:t>indice</a:t>
            </a:r>
            <a:r>
              <a:rPr lang="en-US" dirty="0"/>
              <a:t> de </a:t>
            </a:r>
            <a:r>
              <a:rPr lang="en-US" dirty="0" err="1"/>
              <a:t>masa</a:t>
            </a:r>
            <a:r>
              <a:rPr lang="en-US" dirty="0"/>
              <a:t> </a:t>
            </a:r>
            <a:r>
              <a:rPr lang="en-US" dirty="0" err="1"/>
              <a:t>corporala</a:t>
            </a:r>
            <a:r>
              <a:rPr lang="en-US" dirty="0"/>
              <a:t> </a:t>
            </a:r>
            <a:r>
              <a:rPr lang="en-US" dirty="0" err="1"/>
              <a:t>crescut</a:t>
            </a:r>
            <a:r>
              <a:rPr lang="en-US" dirty="0"/>
              <a:t>( </a:t>
            </a:r>
            <a:r>
              <a:rPr lang="en-US" dirty="0" err="1"/>
              <a:t>obezitate</a:t>
            </a:r>
            <a:r>
              <a:rPr lang="en-US" dirty="0"/>
              <a:t> grad 3) </a:t>
            </a:r>
            <a:r>
              <a:rPr lang="en-US" dirty="0" err="1"/>
              <a:t>si</a:t>
            </a:r>
            <a:r>
              <a:rPr lang="en-US" dirty="0"/>
              <a:t> </a:t>
            </a:r>
            <a:r>
              <a:rPr lang="en-US" dirty="0" err="1"/>
              <a:t>varsta</a:t>
            </a:r>
            <a:r>
              <a:rPr lang="en-US" dirty="0"/>
              <a:t> </a:t>
            </a:r>
            <a:r>
              <a:rPr lang="en-US" dirty="0" err="1"/>
              <a:t>inaintata</a:t>
            </a:r>
            <a:r>
              <a:rPr lang="en-US" dirty="0"/>
              <a:t>(71 </a:t>
            </a:r>
            <a:r>
              <a:rPr lang="en-US" dirty="0" err="1"/>
              <a:t>ani</a:t>
            </a:r>
            <a:r>
              <a:rPr lang="en-US" dirty="0"/>
              <a:t>) </a:t>
            </a:r>
            <a:r>
              <a:rPr lang="en-US" dirty="0" err="1"/>
              <a:t>manifesta</a:t>
            </a:r>
            <a:r>
              <a:rPr lang="en-US" dirty="0"/>
              <a:t> un </a:t>
            </a:r>
            <a:r>
              <a:rPr lang="en-US" dirty="0" err="1"/>
              <a:t>risc</a:t>
            </a:r>
            <a:r>
              <a:rPr lang="en-US" dirty="0"/>
              <a:t> </a:t>
            </a:r>
            <a:r>
              <a:rPr lang="en-US" dirty="0" err="1"/>
              <a:t>crescut</a:t>
            </a:r>
            <a:r>
              <a:rPr lang="en-US" dirty="0"/>
              <a:t> </a:t>
            </a:r>
            <a:r>
              <a:rPr lang="en-US" dirty="0" err="1"/>
              <a:t>cumulativ</a:t>
            </a:r>
            <a:r>
              <a:rPr lang="en-US" dirty="0"/>
              <a:t> de a </a:t>
            </a:r>
            <a:r>
              <a:rPr lang="en-US" dirty="0" err="1"/>
              <a:t>dezvolta</a:t>
            </a:r>
            <a:r>
              <a:rPr lang="en-US" dirty="0"/>
              <a:t> </a:t>
            </a:r>
            <a:r>
              <a:rPr lang="en-US" dirty="0" err="1"/>
              <a:t>boala</a:t>
            </a:r>
            <a:r>
              <a:rPr lang="en-US" dirty="0"/>
              <a:t> </a:t>
            </a:r>
            <a:r>
              <a:rPr lang="en-US" dirty="0" err="1"/>
              <a:t>artrozica</a:t>
            </a:r>
            <a:r>
              <a:rPr lang="en-US" dirty="0"/>
              <a:t> </a:t>
            </a:r>
            <a:r>
              <a:rPr lang="en-US" dirty="0" err="1"/>
              <a:t>vertebro</a:t>
            </a:r>
            <a:r>
              <a:rPr lang="en-US" dirty="0"/>
              <a:t> </a:t>
            </a:r>
            <a:r>
              <a:rPr lang="en-US" dirty="0" err="1"/>
              <a:t>periferica</a:t>
            </a:r>
            <a:r>
              <a:rPr lang="en-US" dirty="0"/>
              <a:t> cat </a:t>
            </a:r>
            <a:r>
              <a:rPr lang="en-US" dirty="0" err="1"/>
              <a:t>si</a:t>
            </a:r>
            <a:r>
              <a:rPr lang="en-US" dirty="0"/>
              <a:t> un </a:t>
            </a:r>
            <a:r>
              <a:rPr lang="en-US" dirty="0" err="1"/>
              <a:t>risc</a:t>
            </a:r>
            <a:r>
              <a:rPr lang="en-US" dirty="0"/>
              <a:t> </a:t>
            </a:r>
            <a:r>
              <a:rPr lang="en-US" dirty="0" err="1"/>
              <a:t>crescut</a:t>
            </a:r>
            <a:r>
              <a:rPr lang="en-US" dirty="0"/>
              <a:t> de </a:t>
            </a:r>
            <a:r>
              <a:rPr lang="en-US" dirty="0" err="1"/>
              <a:t>fracturi</a:t>
            </a:r>
            <a:r>
              <a:rPr lang="en-US" dirty="0"/>
              <a:t> </a:t>
            </a:r>
            <a:r>
              <a:rPr lang="en-US" dirty="0" err="1"/>
              <a:t>osoase</a:t>
            </a:r>
            <a:r>
              <a:rPr lang="en-US" dirty="0"/>
              <a:t> </a:t>
            </a:r>
            <a:r>
              <a:rPr lang="en-US" dirty="0" err="1"/>
              <a:t>vertebrale</a:t>
            </a:r>
            <a:r>
              <a:rPr lang="en-US" dirty="0"/>
              <a:t> </a:t>
            </a:r>
            <a:r>
              <a:rPr lang="en-US" dirty="0" err="1"/>
              <a:t>sau</a:t>
            </a:r>
            <a:r>
              <a:rPr lang="en-US" dirty="0"/>
              <a:t> ale </a:t>
            </a:r>
            <a:r>
              <a:rPr lang="en-US" dirty="0" err="1"/>
              <a:t>membrelor</a:t>
            </a:r>
            <a:r>
              <a:rPr lang="en-US" dirty="0"/>
              <a:t>.</a:t>
            </a:r>
            <a:endParaRPr lang="ro-RO" dirty="0"/>
          </a:p>
          <a:p>
            <a:pPr marL="0" indent="0">
              <a:buNone/>
            </a:pPr>
            <a:endParaRPr lang="ro-RO" dirty="0"/>
          </a:p>
          <a:p>
            <a:endParaRPr lang="ro-RO" dirty="0"/>
          </a:p>
        </p:txBody>
      </p:sp>
    </p:spTree>
    <p:extLst>
      <p:ext uri="{BB962C8B-B14F-4D97-AF65-F5344CB8AC3E}">
        <p14:creationId xmlns:p14="http://schemas.microsoft.com/office/powerpoint/2010/main" val="10921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E1B7-1F34-4260-A488-BC240EB684B0}"/>
              </a:ext>
            </a:extLst>
          </p:cNvPr>
          <p:cNvSpPr>
            <a:spLocks noGrp="1"/>
          </p:cNvSpPr>
          <p:nvPr>
            <p:ph type="title"/>
          </p:nvPr>
        </p:nvSpPr>
        <p:spPr/>
        <p:txBody>
          <a:bodyPr/>
          <a:lstStyle/>
          <a:p>
            <a:r>
              <a:rPr lang="ro-RO" dirty="0"/>
              <a:t>Antecedente</a:t>
            </a:r>
          </a:p>
        </p:txBody>
      </p:sp>
      <p:sp>
        <p:nvSpPr>
          <p:cNvPr id="3" name="Content Placeholder 2">
            <a:extLst>
              <a:ext uri="{FF2B5EF4-FFF2-40B4-BE49-F238E27FC236}">
                <a16:creationId xmlns:a16="http://schemas.microsoft.com/office/drawing/2014/main" id="{B0AC6B73-DFDD-480A-BC5E-44EA532BDE10}"/>
              </a:ext>
            </a:extLst>
          </p:cNvPr>
          <p:cNvSpPr>
            <a:spLocks noGrp="1"/>
          </p:cNvSpPr>
          <p:nvPr>
            <p:ph idx="1"/>
          </p:nvPr>
        </p:nvSpPr>
        <p:spPr>
          <a:xfrm>
            <a:off x="1451579" y="1638678"/>
            <a:ext cx="9603275" cy="4414804"/>
          </a:xfrm>
        </p:spPr>
        <p:txBody>
          <a:bodyPr>
            <a:normAutofit fontScale="92500" lnSpcReduction="10000"/>
          </a:bodyPr>
          <a:lstStyle/>
          <a:p>
            <a:r>
              <a:rPr lang="ro-RO" b="1" dirty="0"/>
              <a:t>Antecedente Heredocolaterale:</a:t>
            </a:r>
            <a:r>
              <a:rPr lang="ro-RO" dirty="0"/>
              <a:t> neaga</a:t>
            </a:r>
          </a:p>
          <a:p>
            <a:r>
              <a:rPr lang="ro-RO" b="1" dirty="0"/>
              <a:t>Antecedentele personale patologice</a:t>
            </a:r>
            <a:r>
              <a:rPr lang="ro-RO" dirty="0"/>
              <a:t>: </a:t>
            </a:r>
          </a:p>
          <a:p>
            <a:pPr lvl="1"/>
            <a:r>
              <a:rPr lang="ro-RO" dirty="0"/>
              <a:t>2005 - HDL L4 operata, </a:t>
            </a:r>
          </a:p>
          <a:p>
            <a:pPr lvl="1"/>
            <a:r>
              <a:rPr lang="ro-RO" dirty="0"/>
              <a:t>2016 - Astm bronsic, </a:t>
            </a:r>
          </a:p>
          <a:p>
            <a:pPr lvl="1"/>
            <a:r>
              <a:rPr lang="ro-RO" dirty="0"/>
              <a:t>2005 - Amputatie traumatica deget IV mana dreapta.</a:t>
            </a:r>
          </a:p>
          <a:p>
            <a:r>
              <a:rPr lang="ro-RO" b="1" dirty="0"/>
              <a:t>Conditii de viata si munca</a:t>
            </a:r>
            <a:r>
              <a:rPr lang="ro-RO" dirty="0"/>
              <a:t>: </a:t>
            </a:r>
          </a:p>
          <a:p>
            <a:pPr lvl="1"/>
            <a:r>
              <a:rPr lang="ro-RO" dirty="0"/>
              <a:t>Conditii de viata bune, </a:t>
            </a:r>
          </a:p>
          <a:p>
            <a:pPr lvl="1"/>
            <a:r>
              <a:rPr lang="ro-RO" dirty="0"/>
              <a:t>pensionar (fost lucrator in abator),</a:t>
            </a:r>
          </a:p>
          <a:p>
            <a:pPr lvl="1"/>
            <a:r>
              <a:rPr lang="ro-RO" dirty="0"/>
              <a:t>Afirmativ fost fumator (1-2 pachete/zi).</a:t>
            </a:r>
          </a:p>
          <a:p>
            <a:r>
              <a:rPr lang="ro-RO" b="1" dirty="0"/>
              <a:t>Medicatie de fond administrat</a:t>
            </a:r>
            <a:r>
              <a:rPr lang="en-US" b="1" dirty="0"/>
              <a:t>a</a:t>
            </a:r>
            <a:r>
              <a:rPr lang="ro-RO" b="1" dirty="0"/>
              <a:t> inaintea internarii</a:t>
            </a:r>
            <a:r>
              <a:rPr lang="ro-RO" dirty="0"/>
              <a:t>:</a:t>
            </a:r>
          </a:p>
          <a:p>
            <a:pPr lvl="1"/>
            <a:r>
              <a:rPr lang="ro-RO" dirty="0"/>
              <a:t>Respimat 2,5 mcg/2,5 mcg-4 pufuri/zi (2-0-2), Serroflo 25 mcg/250mcg -2 pufuri/zi (0-0-2)</a:t>
            </a:r>
          </a:p>
        </p:txBody>
      </p:sp>
    </p:spTree>
    <p:extLst>
      <p:ext uri="{BB962C8B-B14F-4D97-AF65-F5344CB8AC3E}">
        <p14:creationId xmlns:p14="http://schemas.microsoft.com/office/powerpoint/2010/main" val="12065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F5C7-4DA5-4356-A35F-CD73ED03102E}"/>
              </a:ext>
            </a:extLst>
          </p:cNvPr>
          <p:cNvSpPr>
            <a:spLocks noGrp="1"/>
          </p:cNvSpPr>
          <p:nvPr>
            <p:ph type="title"/>
          </p:nvPr>
        </p:nvSpPr>
        <p:spPr/>
        <p:txBody>
          <a:bodyPr/>
          <a:lstStyle/>
          <a:p>
            <a:r>
              <a:rPr lang="ro-RO" dirty="0"/>
              <a:t>Istoric</a:t>
            </a:r>
          </a:p>
        </p:txBody>
      </p:sp>
      <p:sp>
        <p:nvSpPr>
          <p:cNvPr id="3" name="Content Placeholder 2">
            <a:extLst>
              <a:ext uri="{FF2B5EF4-FFF2-40B4-BE49-F238E27FC236}">
                <a16:creationId xmlns:a16="http://schemas.microsoft.com/office/drawing/2014/main" id="{5AF063BB-5ED7-4F7D-B93E-6DE4A33960F4}"/>
              </a:ext>
            </a:extLst>
          </p:cNvPr>
          <p:cNvSpPr>
            <a:spLocks noGrp="1"/>
          </p:cNvSpPr>
          <p:nvPr>
            <p:ph idx="1"/>
          </p:nvPr>
        </p:nvSpPr>
        <p:spPr>
          <a:xfrm>
            <a:off x="742385" y="1493240"/>
            <a:ext cx="10312470" cy="4934720"/>
          </a:xfrm>
        </p:spPr>
        <p:txBody>
          <a:bodyPr>
            <a:normAutofit fontScale="92500" lnSpcReduction="20000"/>
          </a:bodyPr>
          <a:lstStyle/>
          <a:p>
            <a:r>
              <a:rPr lang="ro-RO" dirty="0"/>
              <a:t>Debutul afectiunii in urma cu 25 de ani, brusc, cu dureri cu caracter mecanic la nivelul coloanei vertebrale lombare si iradiere pe fata anterioara si laterala a co</a:t>
            </a:r>
            <a:r>
              <a:rPr lang="en-US" dirty="0"/>
              <a:t>a</a:t>
            </a:r>
            <a:r>
              <a:rPr lang="ro-RO" dirty="0"/>
              <a:t>psei stangi, insotite de parestezii</a:t>
            </a:r>
          </a:p>
          <a:p>
            <a:r>
              <a:rPr lang="ro-RO" dirty="0"/>
              <a:t>Durerile sunt accentuate de:</a:t>
            </a:r>
          </a:p>
          <a:p>
            <a:pPr lvl="1"/>
            <a:r>
              <a:rPr lang="ro-RO" dirty="0"/>
              <a:t>ortostatismul prelungit, </a:t>
            </a:r>
          </a:p>
          <a:p>
            <a:pPr lvl="1"/>
            <a:r>
              <a:rPr lang="ro-RO" dirty="0"/>
              <a:t>efortul fizic intens, </a:t>
            </a:r>
          </a:p>
          <a:p>
            <a:pPr lvl="1"/>
            <a:r>
              <a:rPr lang="ro-RO" dirty="0"/>
              <a:t>ridicarea de greutati. </a:t>
            </a:r>
          </a:p>
          <a:p>
            <a:r>
              <a:rPr lang="ro-RO" dirty="0"/>
              <a:t>Numeroase pusee de acutizare a simptomatologiei, tratate cu antialgice, antiinflamatoare nesteroidiene si terapie fizicala, care apar pe un fond dureros cronic lombocrural</a:t>
            </a:r>
            <a:r>
              <a:rPr lang="en-US" dirty="0"/>
              <a:t> </a:t>
            </a:r>
            <a:r>
              <a:rPr lang="en-US" dirty="0" err="1"/>
              <a:t>stang</a:t>
            </a:r>
            <a:r>
              <a:rPr lang="ro-RO" dirty="0"/>
              <a:t>. </a:t>
            </a:r>
          </a:p>
          <a:p>
            <a:r>
              <a:rPr lang="ro-RO" dirty="0"/>
              <a:t>In 2005 s-a intervenit chirurgical practicandu-se laminectomie lombara larga pentru hernie de disc.  </a:t>
            </a:r>
          </a:p>
          <a:p>
            <a:r>
              <a:rPr lang="ro-RO" dirty="0"/>
              <a:t>Evolutie postoperatorie nefavorabila cu reaparitia simp</a:t>
            </a:r>
            <a:r>
              <a:rPr lang="en-US" dirty="0"/>
              <a:t>t</a:t>
            </a:r>
            <a:r>
              <a:rPr lang="ro-RO" dirty="0"/>
              <a:t>omatologiei anterioare intervenției operatorii la 2 luni.</a:t>
            </a:r>
          </a:p>
          <a:p>
            <a:r>
              <a:rPr lang="ro-RO" dirty="0"/>
              <a:t>Pacientul a urmat multiple etape de tratament recuperator in spital si in statiuni balneare, cu ameliorarea partiala a simptomatologiei algice.</a:t>
            </a:r>
          </a:p>
        </p:txBody>
      </p:sp>
    </p:spTree>
    <p:extLst>
      <p:ext uri="{BB962C8B-B14F-4D97-AF65-F5344CB8AC3E}">
        <p14:creationId xmlns:p14="http://schemas.microsoft.com/office/powerpoint/2010/main" val="152188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4BAC-C884-4677-833E-F6524FD283B0}"/>
              </a:ext>
            </a:extLst>
          </p:cNvPr>
          <p:cNvSpPr>
            <a:spLocks noGrp="1"/>
          </p:cNvSpPr>
          <p:nvPr>
            <p:ph type="title"/>
          </p:nvPr>
        </p:nvSpPr>
        <p:spPr/>
        <p:txBody>
          <a:bodyPr/>
          <a:lstStyle/>
          <a:p>
            <a:r>
              <a:rPr lang="ro-RO" dirty="0"/>
              <a:t>Diagnostic de sindrom</a:t>
            </a:r>
          </a:p>
        </p:txBody>
      </p:sp>
      <p:sp>
        <p:nvSpPr>
          <p:cNvPr id="3" name="Content Placeholder 2">
            <a:extLst>
              <a:ext uri="{FF2B5EF4-FFF2-40B4-BE49-F238E27FC236}">
                <a16:creationId xmlns:a16="http://schemas.microsoft.com/office/drawing/2014/main" id="{9432298C-0DB2-48E1-8FB7-AFCBE773A237}"/>
              </a:ext>
            </a:extLst>
          </p:cNvPr>
          <p:cNvSpPr>
            <a:spLocks noGrp="1"/>
          </p:cNvSpPr>
          <p:nvPr>
            <p:ph idx="1"/>
          </p:nvPr>
        </p:nvSpPr>
        <p:spPr>
          <a:xfrm>
            <a:off x="877078" y="2407298"/>
            <a:ext cx="6438122" cy="3059047"/>
          </a:xfrm>
        </p:spPr>
        <p:txBody>
          <a:bodyPr>
            <a:normAutofit/>
          </a:bodyPr>
          <a:lstStyle/>
          <a:p>
            <a:endParaRPr lang="ro-RO" sz="2800" dirty="0"/>
          </a:p>
          <a:p>
            <a:r>
              <a:rPr lang="ro-RO" sz="2800" dirty="0"/>
              <a:t>Sindrom algic lombocrural </a:t>
            </a:r>
            <a:r>
              <a:rPr lang="en-US" sz="2800" dirty="0" err="1"/>
              <a:t>stang</a:t>
            </a:r>
            <a:r>
              <a:rPr lang="ro-RO" sz="2800" dirty="0"/>
              <a:t> cu car</a:t>
            </a:r>
            <a:r>
              <a:rPr lang="en-US" sz="2800" dirty="0"/>
              <a:t>a</a:t>
            </a:r>
            <a:r>
              <a:rPr lang="ro-RO" sz="2800" dirty="0"/>
              <a:t>cter mecanic.</a:t>
            </a:r>
          </a:p>
        </p:txBody>
      </p:sp>
      <p:pic>
        <p:nvPicPr>
          <p:cNvPr id="3074" name="Picture 2" descr="Imagini pentru dermatoms">
            <a:extLst>
              <a:ext uri="{FF2B5EF4-FFF2-40B4-BE49-F238E27FC236}">
                <a16:creationId xmlns:a16="http://schemas.microsoft.com/office/drawing/2014/main" id="{89631E93-70CD-443F-826D-7B70DC90A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339" y="1472665"/>
            <a:ext cx="4503599" cy="487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ABC0-25B2-4F14-B04B-590B48BFA12F}"/>
              </a:ext>
            </a:extLst>
          </p:cNvPr>
          <p:cNvSpPr>
            <a:spLocks noGrp="1"/>
          </p:cNvSpPr>
          <p:nvPr>
            <p:ph type="title"/>
          </p:nvPr>
        </p:nvSpPr>
        <p:spPr/>
        <p:txBody>
          <a:bodyPr/>
          <a:lstStyle/>
          <a:p>
            <a:r>
              <a:rPr lang="ro-RO" dirty="0"/>
              <a:t>Examen obiectiv general</a:t>
            </a:r>
          </a:p>
        </p:txBody>
      </p:sp>
      <p:sp>
        <p:nvSpPr>
          <p:cNvPr id="3" name="Content Placeholder 2">
            <a:extLst>
              <a:ext uri="{FF2B5EF4-FFF2-40B4-BE49-F238E27FC236}">
                <a16:creationId xmlns:a16="http://schemas.microsoft.com/office/drawing/2014/main" id="{5C265AE0-2AF7-43A1-A45E-D5CB5070AC6F}"/>
              </a:ext>
            </a:extLst>
          </p:cNvPr>
          <p:cNvSpPr>
            <a:spLocks noGrp="1"/>
          </p:cNvSpPr>
          <p:nvPr>
            <p:ph idx="1"/>
          </p:nvPr>
        </p:nvSpPr>
        <p:spPr>
          <a:xfrm>
            <a:off x="1451579" y="1848051"/>
            <a:ext cx="9603275" cy="3618294"/>
          </a:xfrm>
        </p:spPr>
        <p:txBody>
          <a:bodyPr>
            <a:normAutofit lnSpcReduction="10000"/>
          </a:bodyPr>
          <a:lstStyle/>
          <a:p>
            <a:r>
              <a:rPr lang="ro-RO" dirty="0"/>
              <a:t>Î=170 cm, G=120 kg. IMC=41,5</a:t>
            </a:r>
          </a:p>
          <a:p>
            <a:r>
              <a:rPr lang="ro-RO" dirty="0"/>
              <a:t>Cicatrice postoperatorie de 7 cm, in regiunea lombara. </a:t>
            </a:r>
          </a:p>
          <a:p>
            <a:r>
              <a:rPr lang="ro-RO" dirty="0"/>
              <a:t>Unghii micotice la nivelul degetelor I-IV de la picioare. </a:t>
            </a:r>
          </a:p>
          <a:p>
            <a:r>
              <a:rPr lang="ro-RO" dirty="0"/>
              <a:t>Tesut adipos in exces prezent in special la nivelul abdomenului.</a:t>
            </a:r>
          </a:p>
          <a:p>
            <a:r>
              <a:rPr lang="ro-RO" dirty="0"/>
              <a:t>Cicatrice postoperatorie mana dreapta post amputatie deget IV</a:t>
            </a:r>
            <a:endParaRPr lang="en-US" dirty="0"/>
          </a:p>
          <a:p>
            <a:r>
              <a:rPr lang="en-US" dirty="0" err="1"/>
              <a:t>Amplitudinea</a:t>
            </a:r>
            <a:r>
              <a:rPr lang="en-US" dirty="0"/>
              <a:t> </a:t>
            </a:r>
            <a:r>
              <a:rPr lang="en-US" dirty="0" err="1"/>
              <a:t>miscarilor</a:t>
            </a:r>
            <a:r>
              <a:rPr lang="en-US" dirty="0"/>
              <a:t> </a:t>
            </a:r>
            <a:r>
              <a:rPr lang="en-US" dirty="0" err="1"/>
              <a:t>respiratorii</a:t>
            </a:r>
            <a:r>
              <a:rPr lang="en-US" dirty="0"/>
              <a:t> </a:t>
            </a:r>
            <a:r>
              <a:rPr lang="en-US" dirty="0" err="1"/>
              <a:t>usor</a:t>
            </a:r>
            <a:r>
              <a:rPr lang="en-US" dirty="0"/>
              <a:t> </a:t>
            </a:r>
            <a:r>
              <a:rPr lang="en-US" dirty="0" err="1"/>
              <a:t>diminuata</a:t>
            </a:r>
            <a:r>
              <a:rPr lang="en-US" dirty="0"/>
              <a:t> bilateral, murmur </a:t>
            </a:r>
            <a:r>
              <a:rPr lang="en-US" dirty="0" err="1"/>
              <a:t>vezicular</a:t>
            </a:r>
            <a:r>
              <a:rPr lang="en-US" dirty="0"/>
              <a:t> </a:t>
            </a:r>
            <a:r>
              <a:rPr lang="en-US" dirty="0" err="1"/>
              <a:t>usor</a:t>
            </a:r>
            <a:r>
              <a:rPr lang="en-US" dirty="0"/>
              <a:t> </a:t>
            </a:r>
            <a:r>
              <a:rPr lang="en-US" dirty="0" err="1"/>
              <a:t>inasprit</a:t>
            </a:r>
            <a:r>
              <a:rPr lang="en-US" dirty="0"/>
              <a:t> bilateral</a:t>
            </a:r>
          </a:p>
          <a:p>
            <a:r>
              <a:rPr lang="en-US" dirty="0" err="1"/>
              <a:t>Zgomote</a:t>
            </a:r>
            <a:r>
              <a:rPr lang="en-US" dirty="0"/>
              <a:t> </a:t>
            </a:r>
            <a:r>
              <a:rPr lang="en-US" dirty="0" err="1"/>
              <a:t>cardiace</a:t>
            </a:r>
            <a:r>
              <a:rPr lang="en-US" dirty="0"/>
              <a:t> </a:t>
            </a:r>
            <a:r>
              <a:rPr lang="en-US" dirty="0" err="1"/>
              <a:t>ritmice</a:t>
            </a:r>
            <a:r>
              <a:rPr lang="en-US" dirty="0"/>
              <a:t>, TA=130/80 mmHg, AV=74 </a:t>
            </a:r>
            <a:r>
              <a:rPr lang="en-US" dirty="0" err="1"/>
              <a:t>batai</a:t>
            </a:r>
            <a:r>
              <a:rPr lang="en-US" dirty="0"/>
              <a:t>/</a:t>
            </a:r>
            <a:r>
              <a:rPr lang="en-US" dirty="0" err="1"/>
              <a:t>minut</a:t>
            </a:r>
            <a:endParaRPr lang="ro-RO" dirty="0"/>
          </a:p>
        </p:txBody>
      </p:sp>
    </p:spTree>
    <p:extLst>
      <p:ext uri="{BB962C8B-B14F-4D97-AF65-F5344CB8AC3E}">
        <p14:creationId xmlns:p14="http://schemas.microsoft.com/office/powerpoint/2010/main" val="114010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276E-3715-490C-BFFC-50D4CAC796A0}"/>
              </a:ext>
            </a:extLst>
          </p:cNvPr>
          <p:cNvSpPr>
            <a:spLocks noGrp="1"/>
          </p:cNvSpPr>
          <p:nvPr>
            <p:ph type="title" idx="4294967295"/>
          </p:nvPr>
        </p:nvSpPr>
        <p:spPr>
          <a:xfrm>
            <a:off x="2587625" y="180975"/>
            <a:ext cx="9604375" cy="585788"/>
          </a:xfrm>
        </p:spPr>
        <p:txBody>
          <a:bodyPr/>
          <a:lstStyle/>
          <a:p>
            <a:r>
              <a:rPr lang="ro-RO" dirty="0"/>
              <a:t>Examen clinic de specialitate</a:t>
            </a:r>
          </a:p>
        </p:txBody>
      </p:sp>
      <p:sp>
        <p:nvSpPr>
          <p:cNvPr id="3" name="Content Placeholder 2">
            <a:extLst>
              <a:ext uri="{FF2B5EF4-FFF2-40B4-BE49-F238E27FC236}">
                <a16:creationId xmlns:a16="http://schemas.microsoft.com/office/drawing/2014/main" id="{F741D11F-2D26-4C90-A253-46BEE10AC2DE}"/>
              </a:ext>
            </a:extLst>
          </p:cNvPr>
          <p:cNvSpPr>
            <a:spLocks noGrp="1"/>
          </p:cNvSpPr>
          <p:nvPr>
            <p:ph idx="4294967295"/>
          </p:nvPr>
        </p:nvSpPr>
        <p:spPr>
          <a:xfrm>
            <a:off x="0" y="682398"/>
            <a:ext cx="12192000" cy="6008687"/>
          </a:xfrm>
        </p:spPr>
        <p:txBody>
          <a:bodyPr>
            <a:noAutofit/>
          </a:bodyPr>
          <a:lstStyle/>
          <a:p>
            <a:pPr>
              <a:lnSpc>
                <a:spcPct val="110000"/>
              </a:lnSpc>
            </a:pPr>
            <a:r>
              <a:rPr lang="ro-RO" sz="1400" dirty="0"/>
              <a:t>Ortostatism posibil. Mers posibil fara sprijin. </a:t>
            </a:r>
          </a:p>
          <a:p>
            <a:pPr>
              <a:lnSpc>
                <a:spcPct val="110000"/>
              </a:lnSpc>
            </a:pPr>
            <a:r>
              <a:rPr lang="ro-RO" sz="1400" dirty="0"/>
              <a:t>Coloana vertebrala: </a:t>
            </a:r>
            <a:endParaRPr lang="en-US" sz="1400" dirty="0"/>
          </a:p>
          <a:p>
            <a:pPr>
              <a:lnSpc>
                <a:spcPct val="110000"/>
              </a:lnSpc>
            </a:pPr>
            <a:r>
              <a:rPr lang="en-US" sz="1400" dirty="0"/>
              <a:t> </a:t>
            </a:r>
            <a:r>
              <a:rPr lang="en-US" sz="1400" dirty="0" err="1"/>
              <a:t>cervicala</a:t>
            </a:r>
            <a:r>
              <a:rPr lang="en-US" sz="1400" dirty="0"/>
              <a:t>:   - in ax, </a:t>
            </a:r>
          </a:p>
          <a:p>
            <a:pPr marL="0" indent="0">
              <a:lnSpc>
                <a:spcPct val="110000"/>
              </a:lnSpc>
              <a:buNone/>
            </a:pPr>
            <a:r>
              <a:rPr lang="en-US" sz="1400" dirty="0"/>
              <a:t>              	    - </a:t>
            </a:r>
            <a:r>
              <a:rPr lang="en-US" sz="1400" dirty="0" err="1"/>
              <a:t>durere</a:t>
            </a:r>
            <a:r>
              <a:rPr lang="en-US" sz="1400" dirty="0"/>
              <a:t> la </a:t>
            </a:r>
            <a:r>
              <a:rPr lang="en-US" sz="1400" dirty="0" err="1"/>
              <a:t>palparea</a:t>
            </a:r>
            <a:r>
              <a:rPr lang="en-US" sz="1400" dirty="0"/>
              <a:t> </a:t>
            </a:r>
            <a:r>
              <a:rPr lang="en-US" sz="1400" dirty="0" err="1"/>
              <a:t>apofizelor</a:t>
            </a:r>
            <a:r>
              <a:rPr lang="en-US" sz="1400" dirty="0"/>
              <a:t> </a:t>
            </a:r>
            <a:r>
              <a:rPr lang="en-US" sz="1400" dirty="0" err="1"/>
              <a:t>spinoase</a:t>
            </a:r>
            <a:r>
              <a:rPr lang="en-US" sz="1400" dirty="0"/>
              <a:t> </a:t>
            </a:r>
            <a:r>
              <a:rPr lang="en-US" sz="1400" dirty="0" err="1"/>
              <a:t>si</a:t>
            </a:r>
            <a:r>
              <a:rPr lang="en-US" sz="1400" dirty="0"/>
              <a:t> a </a:t>
            </a:r>
            <a:r>
              <a:rPr lang="en-US" sz="1400" dirty="0" err="1"/>
              <a:t>maselor</a:t>
            </a:r>
            <a:r>
              <a:rPr lang="en-US" sz="1400" dirty="0"/>
              <a:t> </a:t>
            </a:r>
            <a:r>
              <a:rPr lang="en-US" sz="1400" dirty="0" err="1"/>
              <a:t>musculare</a:t>
            </a:r>
            <a:r>
              <a:rPr lang="en-US" sz="1400" dirty="0"/>
              <a:t> </a:t>
            </a:r>
            <a:r>
              <a:rPr lang="en-US" sz="1400" dirty="0" err="1"/>
              <a:t>paravertebrale</a:t>
            </a:r>
            <a:r>
              <a:rPr lang="en-US" sz="1400" dirty="0"/>
              <a:t> bilateral, </a:t>
            </a:r>
            <a:r>
              <a:rPr lang="en-US" sz="1400" dirty="0" err="1"/>
              <a:t>puncte</a:t>
            </a:r>
            <a:r>
              <a:rPr lang="en-US" sz="1400" dirty="0"/>
              <a:t> Arnold </a:t>
            </a:r>
            <a:r>
              <a:rPr lang="en-US" sz="1400" dirty="0" err="1"/>
              <a:t>sensibile</a:t>
            </a:r>
            <a:r>
              <a:rPr lang="en-US" sz="1400" dirty="0"/>
              <a:t> la </a:t>
            </a:r>
            <a:r>
              <a:rPr lang="en-US" sz="1400" dirty="0" err="1"/>
              <a:t>presiune</a:t>
            </a:r>
            <a:r>
              <a:rPr lang="en-US" sz="1400" dirty="0"/>
              <a:t>, </a:t>
            </a:r>
          </a:p>
          <a:p>
            <a:pPr marL="0" indent="0">
              <a:lnSpc>
                <a:spcPct val="110000"/>
              </a:lnSpc>
              <a:buNone/>
            </a:pPr>
            <a:r>
              <a:rPr lang="en-US" sz="1400" dirty="0"/>
              <a:t>                      - </a:t>
            </a:r>
            <a:r>
              <a:rPr lang="ro-RO" sz="1400" dirty="0"/>
              <a:t>IMS=2 cm, ITA=6/7 cm, IMA=6/7 cm dreapta/stanga </a:t>
            </a:r>
            <a:endParaRPr lang="en-US" sz="1400" dirty="0"/>
          </a:p>
          <a:p>
            <a:pPr>
              <a:lnSpc>
                <a:spcPct val="110000"/>
              </a:lnSpc>
            </a:pPr>
            <a:r>
              <a:rPr lang="en-US" sz="1400" dirty="0"/>
              <a:t> </a:t>
            </a:r>
            <a:r>
              <a:rPr lang="en-US" sz="1400" dirty="0" err="1"/>
              <a:t>dorsala</a:t>
            </a:r>
            <a:r>
              <a:rPr lang="en-US" sz="1400" dirty="0"/>
              <a:t>:     - in ax, </a:t>
            </a:r>
            <a:r>
              <a:rPr lang="en-US" sz="1400" dirty="0" err="1"/>
              <a:t>durere</a:t>
            </a:r>
            <a:r>
              <a:rPr lang="en-US" sz="1400" dirty="0"/>
              <a:t> la </a:t>
            </a:r>
            <a:r>
              <a:rPr lang="en-US" sz="1400" dirty="0" err="1"/>
              <a:t>palparea</a:t>
            </a:r>
            <a:r>
              <a:rPr lang="en-US" sz="1400" dirty="0"/>
              <a:t> </a:t>
            </a:r>
            <a:r>
              <a:rPr lang="en-US" sz="1400" dirty="0" err="1"/>
              <a:t>apofizelor</a:t>
            </a:r>
            <a:r>
              <a:rPr lang="en-US" sz="1400" dirty="0"/>
              <a:t> </a:t>
            </a:r>
            <a:r>
              <a:rPr lang="en-US" sz="1400" dirty="0" err="1"/>
              <a:t>spinoase</a:t>
            </a:r>
            <a:r>
              <a:rPr lang="en-US" sz="1400" dirty="0"/>
              <a:t> </a:t>
            </a:r>
            <a:r>
              <a:rPr lang="en-US" sz="1400" dirty="0" err="1"/>
              <a:t>si</a:t>
            </a:r>
            <a:r>
              <a:rPr lang="en-US" sz="1400" dirty="0"/>
              <a:t> a </a:t>
            </a:r>
            <a:r>
              <a:rPr lang="en-US" sz="1400" dirty="0" err="1"/>
              <a:t>maselor</a:t>
            </a:r>
            <a:r>
              <a:rPr lang="en-US" sz="1400" dirty="0"/>
              <a:t> </a:t>
            </a:r>
            <a:r>
              <a:rPr lang="en-US" sz="1400" dirty="0" err="1"/>
              <a:t>musculare</a:t>
            </a:r>
            <a:r>
              <a:rPr lang="en-US" sz="1400" dirty="0"/>
              <a:t> </a:t>
            </a:r>
            <a:r>
              <a:rPr lang="en-US" sz="1400" dirty="0" err="1"/>
              <a:t>paravertebrale</a:t>
            </a:r>
            <a:r>
              <a:rPr lang="en-US" sz="1400" dirty="0"/>
              <a:t> bilateral, </a:t>
            </a:r>
            <a:r>
              <a:rPr lang="en-US" sz="1400" dirty="0" err="1"/>
              <a:t>indice</a:t>
            </a:r>
            <a:r>
              <a:rPr lang="en-US" sz="1400" dirty="0"/>
              <a:t> </a:t>
            </a:r>
            <a:r>
              <a:rPr lang="en-US" sz="1400" dirty="0" err="1"/>
              <a:t>cirtometric</a:t>
            </a:r>
            <a:r>
              <a:rPr lang="en-US" sz="1400" dirty="0"/>
              <a:t>=4cm</a:t>
            </a:r>
          </a:p>
          <a:p>
            <a:pPr>
              <a:lnSpc>
                <a:spcPct val="110000"/>
              </a:lnSpc>
            </a:pPr>
            <a:r>
              <a:rPr lang="en-US" sz="1400" dirty="0"/>
              <a:t> </a:t>
            </a:r>
            <a:r>
              <a:rPr lang="en-US" sz="1400" dirty="0" err="1"/>
              <a:t>lombara</a:t>
            </a:r>
            <a:r>
              <a:rPr lang="en-US" sz="1400" dirty="0"/>
              <a:t>:    - a</a:t>
            </a:r>
            <a:r>
              <a:rPr lang="ro-RO" sz="1400" dirty="0"/>
              <a:t>ccentuarea lordozei lombare fiziologice cu scolioza lombara sinistro-convexa </a:t>
            </a:r>
          </a:p>
          <a:p>
            <a:pPr marL="457200" lvl="1" indent="0">
              <a:lnSpc>
                <a:spcPct val="110000"/>
              </a:lnSpc>
              <a:buNone/>
            </a:pPr>
            <a:r>
              <a:rPr lang="en-US" sz="1400" dirty="0"/>
              <a:t>             - d</a:t>
            </a:r>
            <a:r>
              <a:rPr lang="ro-RO" sz="1400" dirty="0"/>
              <a:t>urere la palparea apofizelor spinoase si a maselor musculare paravertebrale </a:t>
            </a:r>
            <a:r>
              <a:rPr lang="en-US" sz="1400" dirty="0"/>
              <a:t>bilateral</a:t>
            </a:r>
            <a:endParaRPr lang="ro-RO" sz="1400" dirty="0"/>
          </a:p>
          <a:p>
            <a:pPr marL="457200" lvl="1" indent="0">
              <a:lnSpc>
                <a:spcPct val="110000"/>
              </a:lnSpc>
              <a:buNone/>
            </a:pPr>
            <a:r>
              <a:rPr lang="en-US" sz="1400" dirty="0"/>
              <a:t>             - n</a:t>
            </a:r>
            <a:r>
              <a:rPr lang="ro-RO" sz="1400" dirty="0"/>
              <a:t>oduli de miogeloza para</a:t>
            </a:r>
            <a:r>
              <a:rPr lang="en-US" sz="1400" dirty="0" err="1"/>
              <a:t>sacrati</a:t>
            </a:r>
            <a:r>
              <a:rPr lang="ro-RO" sz="1400" dirty="0"/>
              <a:t> lombar bilateral </a:t>
            </a:r>
          </a:p>
          <a:p>
            <a:pPr marL="457200" lvl="1" indent="0">
              <a:lnSpc>
                <a:spcPct val="110000"/>
              </a:lnSpc>
              <a:buNone/>
            </a:pPr>
            <a:r>
              <a:rPr lang="en-US" sz="1400" dirty="0"/>
              <a:t>             - r</a:t>
            </a:r>
            <a:r>
              <a:rPr lang="ro-RO" sz="1400" dirty="0"/>
              <a:t>etractura musculara cu fibroza pe dreapta, de partea concavitatii scoliozei cu extensia si inflexiunile laterale limitate, dureroase </a:t>
            </a:r>
          </a:p>
          <a:p>
            <a:pPr marL="457200" lvl="1" indent="0">
              <a:lnSpc>
                <a:spcPct val="110000"/>
              </a:lnSpc>
              <a:buNone/>
            </a:pPr>
            <a:r>
              <a:rPr lang="en-US" sz="1400" dirty="0"/>
              <a:t>             - i</a:t>
            </a:r>
            <a:r>
              <a:rPr lang="ro-RO" sz="1400" dirty="0"/>
              <a:t>ndice degete-sol la nivelul genunchilor</a:t>
            </a:r>
          </a:p>
          <a:p>
            <a:pPr marL="457200" lvl="1" indent="0">
              <a:lnSpc>
                <a:spcPct val="110000"/>
              </a:lnSpc>
              <a:buNone/>
            </a:pPr>
            <a:r>
              <a:rPr lang="en-US" sz="1400" dirty="0"/>
              <a:t>             - i</a:t>
            </a:r>
            <a:r>
              <a:rPr lang="ro-RO" sz="1400" dirty="0"/>
              <a:t>ndice Schober=2cm,</a:t>
            </a:r>
          </a:p>
          <a:p>
            <a:pPr marL="0" indent="0">
              <a:lnSpc>
                <a:spcPct val="110000"/>
              </a:lnSpc>
              <a:buNone/>
            </a:pPr>
            <a:r>
              <a:rPr lang="en-US" sz="1400" dirty="0"/>
              <a:t>                     - m</a:t>
            </a:r>
            <a:r>
              <a:rPr lang="ro-RO" sz="1400" dirty="0"/>
              <a:t>anevra Lassegue negativa bilateral </a:t>
            </a:r>
          </a:p>
          <a:p>
            <a:pPr marL="0" indent="0">
              <a:lnSpc>
                <a:spcPct val="110000"/>
              </a:lnSpc>
              <a:buNone/>
            </a:pPr>
            <a:r>
              <a:rPr lang="en-US" sz="1400" dirty="0"/>
              <a:t>                     - </a:t>
            </a:r>
            <a:r>
              <a:rPr lang="ro-RO" sz="1400" dirty="0"/>
              <a:t>ROT rotulian stanga </a:t>
            </a:r>
            <a:r>
              <a:rPr lang="en-US" sz="1400" dirty="0" err="1"/>
              <a:t>hipokinetic</a:t>
            </a:r>
            <a:r>
              <a:rPr lang="en-US" sz="1400" dirty="0"/>
              <a:t>, ROT </a:t>
            </a:r>
            <a:r>
              <a:rPr lang="en-US" sz="1400" dirty="0" err="1"/>
              <a:t>rotulian</a:t>
            </a:r>
            <a:r>
              <a:rPr lang="en-US" sz="1400" dirty="0"/>
              <a:t> </a:t>
            </a:r>
            <a:r>
              <a:rPr lang="en-US" sz="1400" dirty="0" err="1"/>
              <a:t>dreapta</a:t>
            </a:r>
            <a:r>
              <a:rPr lang="en-US" sz="1400" dirty="0"/>
              <a:t> </a:t>
            </a:r>
            <a:r>
              <a:rPr lang="en-US" sz="1400" dirty="0" err="1"/>
              <a:t>prezent</a:t>
            </a:r>
            <a:r>
              <a:rPr lang="en-US" sz="1400" dirty="0"/>
              <a:t> </a:t>
            </a:r>
            <a:r>
              <a:rPr lang="en-US" sz="1400" dirty="0" err="1"/>
              <a:t>si</a:t>
            </a:r>
            <a:r>
              <a:rPr lang="en-US" sz="1400" dirty="0"/>
              <a:t> normal </a:t>
            </a:r>
            <a:r>
              <a:rPr lang="en-US" sz="1400" dirty="0" err="1"/>
              <a:t>reprezentat</a:t>
            </a:r>
            <a:r>
              <a:rPr lang="en-US" sz="1400" dirty="0"/>
              <a:t>,</a:t>
            </a:r>
            <a:r>
              <a:rPr lang="ro-RO" sz="1400" dirty="0"/>
              <a:t> ROT achiliene prezente, egale, simetrice bilateral. </a:t>
            </a:r>
          </a:p>
          <a:p>
            <a:pPr marL="0" indent="0">
              <a:lnSpc>
                <a:spcPct val="110000"/>
              </a:lnSpc>
              <a:buNone/>
            </a:pPr>
            <a:r>
              <a:rPr lang="en-US" sz="1400" dirty="0"/>
              <a:t>                     - h</a:t>
            </a:r>
            <a:r>
              <a:rPr lang="ro-RO" sz="1400" dirty="0"/>
              <a:t>ipoestezie </a:t>
            </a:r>
            <a:r>
              <a:rPr lang="en-US" sz="1400" dirty="0"/>
              <a:t> </a:t>
            </a:r>
            <a:r>
              <a:rPr lang="en-US" sz="1400" dirty="0" err="1"/>
              <a:t>pe</a:t>
            </a:r>
            <a:r>
              <a:rPr lang="en-US" sz="1400" dirty="0"/>
              <a:t> </a:t>
            </a:r>
            <a:r>
              <a:rPr lang="en-US" sz="1400" dirty="0" err="1"/>
              <a:t>traiectul</a:t>
            </a:r>
            <a:r>
              <a:rPr lang="en-US" sz="1400" dirty="0"/>
              <a:t> </a:t>
            </a:r>
            <a:r>
              <a:rPr lang="en-US" sz="1400" dirty="0" err="1"/>
              <a:t>drematomului</a:t>
            </a:r>
            <a:r>
              <a:rPr lang="en-US" sz="1400" dirty="0"/>
              <a:t> L4 </a:t>
            </a:r>
            <a:r>
              <a:rPr lang="en-US" sz="1400" dirty="0" err="1"/>
              <a:t>stanga</a:t>
            </a:r>
            <a:endParaRPr lang="ro-RO" sz="1400" dirty="0"/>
          </a:p>
          <a:p>
            <a:pPr marL="0" indent="0">
              <a:lnSpc>
                <a:spcPct val="110000"/>
              </a:lnSpc>
              <a:buNone/>
            </a:pPr>
            <a:r>
              <a:rPr lang="en-US" sz="1400" dirty="0"/>
              <a:t>                     - f</a:t>
            </a:r>
            <a:r>
              <a:rPr lang="ro-RO" sz="1400" dirty="0"/>
              <a:t>ara deficit motor radicular</a:t>
            </a:r>
            <a:r>
              <a:rPr lang="ro-RO" sz="1500" dirty="0"/>
              <a:t>.</a:t>
            </a:r>
          </a:p>
        </p:txBody>
      </p:sp>
    </p:spTree>
    <p:extLst>
      <p:ext uri="{BB962C8B-B14F-4D97-AF65-F5344CB8AC3E}">
        <p14:creationId xmlns:p14="http://schemas.microsoft.com/office/powerpoint/2010/main" val="132183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41E3-3A03-4380-A644-7212491E0CD1}"/>
              </a:ext>
            </a:extLst>
          </p:cNvPr>
          <p:cNvSpPr>
            <a:spLocks noGrp="1"/>
          </p:cNvSpPr>
          <p:nvPr>
            <p:ph type="title"/>
          </p:nvPr>
        </p:nvSpPr>
        <p:spPr/>
        <p:txBody>
          <a:bodyPr>
            <a:normAutofit/>
          </a:bodyPr>
          <a:lstStyle/>
          <a:p>
            <a:r>
              <a:rPr lang="ro-RO" dirty="0"/>
              <a:t>diagnostic clinic de probabilitate</a:t>
            </a:r>
          </a:p>
        </p:txBody>
      </p:sp>
      <p:sp>
        <p:nvSpPr>
          <p:cNvPr id="3" name="Content Placeholder 2">
            <a:extLst>
              <a:ext uri="{FF2B5EF4-FFF2-40B4-BE49-F238E27FC236}">
                <a16:creationId xmlns:a16="http://schemas.microsoft.com/office/drawing/2014/main" id="{DDD7A67D-6318-43FA-9FA8-9A7D512244E4}"/>
              </a:ext>
            </a:extLst>
          </p:cNvPr>
          <p:cNvSpPr>
            <a:spLocks noGrp="1"/>
          </p:cNvSpPr>
          <p:nvPr>
            <p:ph idx="1"/>
          </p:nvPr>
        </p:nvSpPr>
        <p:spPr>
          <a:xfrm>
            <a:off x="1119673" y="2762451"/>
            <a:ext cx="9935181" cy="2703894"/>
          </a:xfrm>
        </p:spPr>
        <p:txBody>
          <a:bodyPr>
            <a:normAutofit/>
          </a:bodyPr>
          <a:lstStyle/>
          <a:p>
            <a:r>
              <a:rPr lang="ro-RO" sz="2400" dirty="0"/>
              <a:t>Radiculopatie L4 stanga forma algoparestezica reziduala dupa HDL operata</a:t>
            </a:r>
          </a:p>
        </p:txBody>
      </p:sp>
    </p:spTree>
    <p:extLst>
      <p:ext uri="{BB962C8B-B14F-4D97-AF65-F5344CB8AC3E}">
        <p14:creationId xmlns:p14="http://schemas.microsoft.com/office/powerpoint/2010/main" val="16642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0476-8D24-43A5-8BD0-FDCA2D38BA93}"/>
              </a:ext>
            </a:extLst>
          </p:cNvPr>
          <p:cNvSpPr>
            <a:spLocks noGrp="1"/>
          </p:cNvSpPr>
          <p:nvPr>
            <p:ph type="title"/>
          </p:nvPr>
        </p:nvSpPr>
        <p:spPr/>
        <p:txBody>
          <a:bodyPr/>
          <a:lstStyle/>
          <a:p>
            <a:r>
              <a:rPr lang="ro-RO" dirty="0"/>
              <a:t>Examene paraclinice</a:t>
            </a:r>
          </a:p>
        </p:txBody>
      </p:sp>
      <p:sp>
        <p:nvSpPr>
          <p:cNvPr id="3" name="Content Placeholder 2">
            <a:extLst>
              <a:ext uri="{FF2B5EF4-FFF2-40B4-BE49-F238E27FC236}">
                <a16:creationId xmlns:a16="http://schemas.microsoft.com/office/drawing/2014/main" id="{ECEFBD74-EFAC-4153-B4A1-0948C2A1F8A8}"/>
              </a:ext>
            </a:extLst>
          </p:cNvPr>
          <p:cNvSpPr>
            <a:spLocks noGrp="1"/>
          </p:cNvSpPr>
          <p:nvPr>
            <p:ph idx="1"/>
          </p:nvPr>
        </p:nvSpPr>
        <p:spPr>
          <a:xfrm>
            <a:off x="1451579" y="1436914"/>
            <a:ext cx="10740421" cy="4795935"/>
          </a:xfrm>
        </p:spPr>
        <p:txBody>
          <a:bodyPr>
            <a:normAutofit/>
          </a:bodyPr>
          <a:lstStyle/>
          <a:p>
            <a:r>
              <a:rPr lang="en-US" sz="1800" dirty="0" err="1"/>
              <a:t>Curbe</a:t>
            </a:r>
            <a:r>
              <a:rPr lang="en-US" sz="1800" dirty="0"/>
              <a:t> </a:t>
            </a:r>
            <a:r>
              <a:rPr lang="en-US" sz="1800" dirty="0" err="1"/>
              <a:t>fiziologice</a:t>
            </a:r>
            <a:r>
              <a:rPr lang="en-US" sz="1800" dirty="0"/>
              <a:t>: TA=130/80 mmHg,  AV=74 b/min,  </a:t>
            </a:r>
            <a:r>
              <a:rPr lang="en-US" sz="1800" dirty="0" err="1"/>
              <a:t>temperatura</a:t>
            </a:r>
            <a:r>
              <a:rPr lang="en-US" sz="1800" dirty="0"/>
              <a:t> in </a:t>
            </a:r>
            <a:r>
              <a:rPr lang="en-US" sz="1800" dirty="0" err="1"/>
              <a:t>limite</a:t>
            </a:r>
            <a:r>
              <a:rPr lang="en-US" sz="1800" dirty="0"/>
              <a:t> </a:t>
            </a:r>
            <a:r>
              <a:rPr lang="en-US" sz="1800" dirty="0" err="1"/>
              <a:t>normale</a:t>
            </a:r>
            <a:r>
              <a:rPr lang="en-US" sz="1800" dirty="0"/>
              <a:t>.</a:t>
            </a:r>
          </a:p>
          <a:p>
            <a:r>
              <a:rPr lang="en-US" sz="1800" dirty="0" err="1"/>
              <a:t>Examen</a:t>
            </a:r>
            <a:r>
              <a:rPr lang="en-US" sz="1800" dirty="0"/>
              <a:t> de </a:t>
            </a:r>
            <a:r>
              <a:rPr lang="en-US" sz="1800" dirty="0" err="1"/>
              <a:t>laborator</a:t>
            </a:r>
            <a:r>
              <a:rPr lang="en-US" sz="1800" dirty="0"/>
              <a:t>:</a:t>
            </a:r>
          </a:p>
          <a:p>
            <a:r>
              <a:rPr lang="en-US" sz="1800" dirty="0"/>
              <a:t> </a:t>
            </a:r>
            <a:r>
              <a:rPr lang="ro-RO" sz="1800" dirty="0"/>
              <a:t>Hb=15,16g/dl,L=6,87x10</a:t>
            </a:r>
            <a:r>
              <a:rPr lang="ro-RO" sz="1800" baseline="30000" dirty="0"/>
              <a:t>3</a:t>
            </a:r>
            <a:r>
              <a:rPr lang="ro-RO" sz="1800" dirty="0"/>
              <a:t>/μL,Trombocite=288x10</a:t>
            </a:r>
            <a:r>
              <a:rPr lang="ro-RO" sz="1800" baseline="30000" dirty="0"/>
              <a:t>3</a:t>
            </a:r>
            <a:r>
              <a:rPr lang="ro-RO" sz="1800" dirty="0"/>
              <a:t>/μL, Hematii=5,26x10</a:t>
            </a:r>
            <a:r>
              <a:rPr lang="ro-RO" sz="1800" baseline="30000" dirty="0"/>
              <a:t>6</a:t>
            </a:r>
            <a:r>
              <a:rPr lang="ro-RO" sz="1800" dirty="0"/>
              <a:t>/μL, Ht=47,90%,</a:t>
            </a:r>
          </a:p>
          <a:p>
            <a:r>
              <a:rPr lang="ro-RO" sz="1800" dirty="0"/>
              <a:t> VSH=9 mm/h</a:t>
            </a:r>
          </a:p>
          <a:p>
            <a:r>
              <a:rPr lang="ro-RO" sz="1800" dirty="0"/>
              <a:t>Glicemie=</a:t>
            </a:r>
            <a:r>
              <a:rPr lang="en-US" sz="1800" dirty="0"/>
              <a:t>100</a:t>
            </a:r>
            <a:r>
              <a:rPr lang="ro-RO" sz="1800" dirty="0"/>
              <a:t>mg/dl</a:t>
            </a:r>
          </a:p>
          <a:p>
            <a:r>
              <a:rPr lang="ro-RO" sz="1800" dirty="0"/>
              <a:t>Colesterol=226 mg/dl, trigiceride=225mg/dl, lipemie=823mg/dl </a:t>
            </a:r>
          </a:p>
          <a:p>
            <a:r>
              <a:rPr lang="ro-RO" sz="1800" dirty="0"/>
              <a:t>GOT=15 U/L, GPT=16U/L</a:t>
            </a:r>
          </a:p>
          <a:p>
            <a:r>
              <a:rPr lang="ro-RO" sz="1800" dirty="0"/>
              <a:t>Uree=34mg/dl, Crea</a:t>
            </a:r>
            <a:r>
              <a:rPr lang="en-US" sz="1800" dirty="0"/>
              <a:t>t</a:t>
            </a:r>
            <a:r>
              <a:rPr lang="ro-RO" sz="1800" dirty="0"/>
              <a:t>inina=0.90 mg/dl</a:t>
            </a:r>
          </a:p>
          <a:p>
            <a:r>
              <a:rPr lang="ro-RO" sz="1800" dirty="0"/>
              <a:t>Sumar de urina:</a:t>
            </a:r>
            <a:r>
              <a:rPr lang="en-US" sz="1800" dirty="0"/>
              <a:t> aspect normal</a:t>
            </a:r>
            <a:endParaRPr lang="ro-RO" sz="1800" dirty="0"/>
          </a:p>
          <a:p>
            <a:r>
              <a:rPr lang="ro-RO" sz="1800" dirty="0"/>
              <a:t>Rx coloana lombara, RMN coloana lombara – nu s-au efectuat</a:t>
            </a:r>
          </a:p>
        </p:txBody>
      </p:sp>
    </p:spTree>
    <p:extLst>
      <p:ext uri="{BB962C8B-B14F-4D97-AF65-F5344CB8AC3E}">
        <p14:creationId xmlns:p14="http://schemas.microsoft.com/office/powerpoint/2010/main" val="29783421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1038</TotalTime>
  <Words>2290</Words>
  <Application>Microsoft Office PowerPoint</Application>
  <PresentationFormat>Widescreen</PresentationFormat>
  <Paragraphs>216</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Gill Sans MT (Body)</vt:lpstr>
      <vt:lpstr>Gallery</vt:lpstr>
      <vt:lpstr>PREZENTARE DE CAZ-pacientul cu afecțiuni ale coloanei vertebrale </vt:lpstr>
      <vt:lpstr>Date generale</vt:lpstr>
      <vt:lpstr>Antecedente</vt:lpstr>
      <vt:lpstr>Istoric</vt:lpstr>
      <vt:lpstr>Diagnostic de sindrom</vt:lpstr>
      <vt:lpstr>Examen obiectiv general</vt:lpstr>
      <vt:lpstr>Examen clinic de specialitate</vt:lpstr>
      <vt:lpstr>diagnostic clinic de probabilitate</vt:lpstr>
      <vt:lpstr>Examene paraclinice</vt:lpstr>
      <vt:lpstr>diagnosticul de certitudine</vt:lpstr>
      <vt:lpstr>Diagnosticul  etiopatogenic  al  afectiunii</vt:lpstr>
      <vt:lpstr>Diagnosticul etiopatogenic al afectiunii</vt:lpstr>
      <vt:lpstr>Diagnosticul diferential</vt:lpstr>
      <vt:lpstr>Plan de recuperare</vt:lpstr>
      <vt:lpstr>Mijloace de tratament</vt:lpstr>
      <vt:lpstr>Mijloace de tratament Fizical</vt:lpstr>
      <vt:lpstr>PowerPoint Presentation</vt:lpstr>
      <vt:lpstr>PowerPoint Presentation</vt:lpstr>
      <vt:lpstr>Evolutie si prognostic</vt:lpstr>
      <vt:lpstr>COMPLICATII</vt:lpstr>
      <vt:lpstr>Recomandari la externare</vt:lpstr>
      <vt:lpstr>PowerPoint Presentation</vt:lpstr>
      <vt:lpstr>PowerPoint Presentation</vt:lpstr>
      <vt:lpstr>Particularitatea cazului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DE CAZ</dc:title>
  <dc:creator>Adrian Bighea</dc:creator>
  <cp:lastModifiedBy>George-Ovidiu Cioroianu</cp:lastModifiedBy>
  <cp:revision>138</cp:revision>
  <dcterms:created xsi:type="dcterms:W3CDTF">2020-03-04T06:56:01Z</dcterms:created>
  <dcterms:modified xsi:type="dcterms:W3CDTF">2020-12-18T11:21:23Z</dcterms:modified>
</cp:coreProperties>
</file>