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8" r:id="rId9"/>
    <p:sldId id="267" r:id="rId10"/>
    <p:sldId id="266" r:id="rId11"/>
    <p:sldId id="261" r:id="rId12"/>
    <p:sldId id="264" r:id="rId13"/>
    <p:sldId id="265" r:id="rId14"/>
    <p:sldId id="263" r:id="rId15"/>
    <p:sldId id="262" r:id="rId16"/>
    <p:sldId id="278" r:id="rId17"/>
    <p:sldId id="272" r:id="rId18"/>
    <p:sldId id="279" r:id="rId19"/>
    <p:sldId id="280" r:id="rId20"/>
    <p:sldId id="283" r:id="rId21"/>
    <p:sldId id="323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287" r:id="rId30"/>
    <p:sldId id="288" r:id="rId31"/>
    <p:sldId id="295" r:id="rId32"/>
    <p:sldId id="296" r:id="rId33"/>
    <p:sldId id="299" r:id="rId34"/>
    <p:sldId id="301" r:id="rId35"/>
    <p:sldId id="309" r:id="rId36"/>
    <p:sldId id="307" r:id="rId37"/>
    <p:sldId id="308" r:id="rId38"/>
    <p:sldId id="310" r:id="rId39"/>
    <p:sldId id="311" r:id="rId40"/>
    <p:sldId id="31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4912965-4E07-4F92-B53E-4C84C150B9E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6CCF59-132C-41A3-BA4E-C6D7812C792E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2965-4E07-4F92-B53E-4C84C150B9E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F59-132C-41A3-BA4E-C6D7812C79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2965-4E07-4F92-B53E-4C84C150B9E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F59-132C-41A3-BA4E-C6D7812C79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2965-4E07-4F92-B53E-4C84C150B9E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F59-132C-41A3-BA4E-C6D7812C79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2965-4E07-4F92-B53E-4C84C150B9E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F59-132C-41A3-BA4E-C6D7812C79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2965-4E07-4F92-B53E-4C84C150B9E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F59-132C-41A3-BA4E-C6D7812C792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2965-4E07-4F92-B53E-4C84C150B9E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F59-132C-41A3-BA4E-C6D7812C79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2965-4E07-4F92-B53E-4C84C150B9E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F59-132C-41A3-BA4E-C6D7812C79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2965-4E07-4F92-B53E-4C84C150B9E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F59-132C-41A3-BA4E-C6D7812C79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2965-4E07-4F92-B53E-4C84C150B9E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F59-132C-41A3-BA4E-C6D7812C792E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2965-4E07-4F92-B53E-4C84C150B9E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F59-132C-41A3-BA4E-C6D7812C79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4912965-4E07-4F92-B53E-4C84C150B9E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36CCF59-132C-41A3-BA4E-C6D7812C792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Hemiplegie</a:t>
            </a:r>
            <a:r>
              <a:rPr lang="en-GB" dirty="0"/>
              <a:t> </a:t>
            </a:r>
            <a:r>
              <a:rPr lang="en-GB" dirty="0" err="1"/>
              <a:t>spastica</a:t>
            </a:r>
            <a:r>
              <a:rPr lang="en-GB" dirty="0"/>
              <a:t> – AVC ischemic </a:t>
            </a:r>
            <a:r>
              <a:rPr lang="en-GB" dirty="0" err="1"/>
              <a:t>sechelar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Lucrare practică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37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Diagnostic </a:t>
            </a:r>
            <a:r>
              <a:rPr lang="en-GB" dirty="0" err="1"/>
              <a:t>pozitiv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Hemipareza</a:t>
            </a:r>
            <a:r>
              <a:rPr lang="en-GB" dirty="0"/>
              <a:t> </a:t>
            </a:r>
            <a:r>
              <a:rPr lang="en-GB" dirty="0" err="1"/>
              <a:t>stanga</a:t>
            </a:r>
            <a:r>
              <a:rPr lang="en-GB" dirty="0"/>
              <a:t> </a:t>
            </a:r>
            <a:r>
              <a:rPr lang="en-GB" dirty="0" err="1"/>
              <a:t>spastica</a:t>
            </a:r>
            <a:endParaRPr lang="en-GB" dirty="0"/>
          </a:p>
          <a:p>
            <a:r>
              <a:rPr lang="en-GB" dirty="0"/>
              <a:t>AVC ischemic cardio-embolic </a:t>
            </a:r>
            <a:r>
              <a:rPr lang="en-GB" dirty="0" err="1"/>
              <a:t>sechelar</a:t>
            </a:r>
            <a:r>
              <a:rPr lang="en-GB" dirty="0"/>
              <a:t> in </a:t>
            </a:r>
            <a:r>
              <a:rPr lang="en-GB" dirty="0" err="1"/>
              <a:t>teritoriul</a:t>
            </a:r>
            <a:r>
              <a:rPr lang="en-GB" dirty="0"/>
              <a:t> ACM </a:t>
            </a:r>
            <a:r>
              <a:rPr lang="en-GB" dirty="0" err="1"/>
              <a:t>dr</a:t>
            </a:r>
            <a:endParaRPr lang="en-GB" dirty="0"/>
          </a:p>
          <a:p>
            <a:r>
              <a:rPr lang="en-GB" dirty="0"/>
              <a:t>CIC</a:t>
            </a:r>
            <a:endParaRPr lang="ro-RO" dirty="0"/>
          </a:p>
          <a:p>
            <a:r>
              <a:rPr lang="ro-RO" dirty="0"/>
              <a:t>Fibrilatie atrila cu ritm mediu</a:t>
            </a:r>
          </a:p>
          <a:p>
            <a:r>
              <a:rPr lang="ro-RO" dirty="0"/>
              <a:t>BRD</a:t>
            </a:r>
            <a:endParaRPr lang="en-GB" dirty="0"/>
          </a:p>
          <a:p>
            <a:r>
              <a:rPr lang="en-GB" dirty="0"/>
              <a:t>HTA gr 3 </a:t>
            </a:r>
            <a:r>
              <a:rPr lang="en-GB" dirty="0" err="1"/>
              <a:t>clasa</a:t>
            </a:r>
            <a:r>
              <a:rPr lang="en-GB" dirty="0"/>
              <a:t> de </a:t>
            </a:r>
            <a:r>
              <a:rPr lang="en-GB" dirty="0" err="1"/>
              <a:t>risc</a:t>
            </a:r>
            <a:r>
              <a:rPr lang="en-GB" dirty="0"/>
              <a:t> major</a:t>
            </a:r>
          </a:p>
          <a:p>
            <a:r>
              <a:rPr lang="en-GB" dirty="0" err="1"/>
              <a:t>Dislipidemie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87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Diagnostic </a:t>
            </a:r>
            <a:r>
              <a:rPr lang="en-GB" dirty="0" err="1"/>
              <a:t>pozitiv</a:t>
            </a:r>
            <a:r>
              <a:rPr lang="en-GB" dirty="0"/>
              <a:t>- </a:t>
            </a:r>
            <a:r>
              <a:rPr lang="en-GB" dirty="0" err="1"/>
              <a:t>sustinere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412968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Date </a:t>
            </a:r>
            <a:r>
              <a:rPr lang="en-GB" dirty="0" err="1"/>
              <a:t>clinice</a:t>
            </a:r>
            <a:endParaRPr lang="en-GB" dirty="0"/>
          </a:p>
          <a:p>
            <a:pPr marL="365760" lvl="1" indent="0">
              <a:buNone/>
            </a:pPr>
            <a:r>
              <a:rPr lang="en-GB" dirty="0"/>
              <a:t>	Deficit motor paretic </a:t>
            </a:r>
            <a:r>
              <a:rPr lang="en-GB" dirty="0" err="1"/>
              <a:t>hemicorp</a:t>
            </a:r>
            <a:r>
              <a:rPr lang="en-GB" dirty="0"/>
              <a:t> </a:t>
            </a:r>
            <a:r>
              <a:rPr lang="en-GB" dirty="0" err="1"/>
              <a:t>stang</a:t>
            </a:r>
            <a:r>
              <a:rPr lang="en-GB" dirty="0"/>
              <a:t> de </a:t>
            </a:r>
            <a:r>
              <a:rPr lang="en-GB" dirty="0" err="1"/>
              <a:t>cauza</a:t>
            </a:r>
            <a:r>
              <a:rPr lang="en-GB" dirty="0"/>
              <a:t> </a:t>
            </a:r>
            <a:r>
              <a:rPr lang="en-GB" dirty="0" err="1"/>
              <a:t>centrala-semne</a:t>
            </a:r>
            <a:r>
              <a:rPr lang="en-GB" dirty="0"/>
              <a:t> </a:t>
            </a:r>
            <a:r>
              <a:rPr lang="en-GB" dirty="0" err="1"/>
              <a:t>piramidale</a:t>
            </a:r>
            <a:endParaRPr lang="en-GB" dirty="0"/>
          </a:p>
          <a:p>
            <a:pPr marL="365760" lvl="1" indent="0">
              <a:buNone/>
            </a:pPr>
            <a:r>
              <a:rPr lang="en-GB" dirty="0"/>
              <a:t>	deficit de </a:t>
            </a:r>
            <a:r>
              <a:rPr lang="en-GB" dirty="0" err="1"/>
              <a:t>puls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AV</a:t>
            </a:r>
          </a:p>
          <a:p>
            <a:pPr marL="365760" lvl="1" indent="0">
              <a:buNone/>
            </a:pPr>
            <a:r>
              <a:rPr lang="en-GB" dirty="0"/>
              <a:t>	</a:t>
            </a:r>
            <a:r>
              <a:rPr lang="en-GB" dirty="0" err="1"/>
              <a:t>greutate</a:t>
            </a:r>
            <a:r>
              <a:rPr lang="en-GB" dirty="0"/>
              <a:t> cu IMC </a:t>
            </a:r>
            <a:r>
              <a:rPr lang="en-GB" dirty="0" err="1"/>
              <a:t>modificat</a:t>
            </a:r>
            <a:endParaRPr lang="en-GB" dirty="0"/>
          </a:p>
          <a:p>
            <a:pPr marL="365760" lvl="1" indent="0">
              <a:buNone/>
            </a:pPr>
            <a:endParaRPr lang="en-GB" dirty="0"/>
          </a:p>
          <a:p>
            <a:r>
              <a:rPr lang="en-GB" dirty="0"/>
              <a:t>Date </a:t>
            </a:r>
            <a:r>
              <a:rPr lang="en-GB" dirty="0" err="1"/>
              <a:t>paraclinice</a:t>
            </a:r>
            <a:endParaRPr lang="en-GB" dirty="0"/>
          </a:p>
          <a:p>
            <a:pPr marL="365760" lvl="1" indent="0">
              <a:buNone/>
            </a:pPr>
            <a:r>
              <a:rPr lang="en-GB" dirty="0"/>
              <a:t>	</a:t>
            </a:r>
            <a:r>
              <a:rPr lang="en-GB" dirty="0" err="1"/>
              <a:t>Cresterea</a:t>
            </a:r>
            <a:r>
              <a:rPr lang="en-GB" dirty="0"/>
              <a:t> </a:t>
            </a:r>
            <a:r>
              <a:rPr lang="en-GB" dirty="0" err="1"/>
              <a:t>valorii</a:t>
            </a:r>
            <a:r>
              <a:rPr lang="en-GB" dirty="0"/>
              <a:t> </a:t>
            </a:r>
            <a:r>
              <a:rPr lang="en-GB" dirty="0" err="1"/>
              <a:t>colesterolului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LDL</a:t>
            </a:r>
          </a:p>
          <a:p>
            <a:pPr marL="365760" lvl="1" indent="0">
              <a:buNone/>
            </a:pPr>
            <a:endParaRPr lang="en-GB" dirty="0"/>
          </a:p>
          <a:p>
            <a:r>
              <a:rPr lang="en-GB" dirty="0"/>
              <a:t>Date </a:t>
            </a:r>
            <a:r>
              <a:rPr lang="en-GB" dirty="0" err="1"/>
              <a:t>imagistice</a:t>
            </a:r>
            <a:endParaRPr lang="en-GB" dirty="0"/>
          </a:p>
          <a:p>
            <a:pPr marL="365760" lvl="1" indent="0">
              <a:buNone/>
            </a:pPr>
            <a:r>
              <a:rPr lang="en-GB" dirty="0"/>
              <a:t>	Aspect CT de </a:t>
            </a:r>
            <a:r>
              <a:rPr lang="en-GB" dirty="0" err="1"/>
              <a:t>leziune</a:t>
            </a:r>
            <a:r>
              <a:rPr lang="en-GB" dirty="0"/>
              <a:t> </a:t>
            </a:r>
            <a:r>
              <a:rPr lang="en-GB" dirty="0" err="1"/>
              <a:t>ischemica</a:t>
            </a:r>
            <a:r>
              <a:rPr lang="en-GB" dirty="0"/>
              <a:t> </a:t>
            </a:r>
            <a:r>
              <a:rPr lang="en-GB" dirty="0" err="1"/>
              <a:t>cerebrala</a:t>
            </a:r>
            <a:r>
              <a:rPr lang="en-GB" dirty="0"/>
              <a:t> in 	</a:t>
            </a:r>
            <a:r>
              <a:rPr lang="en-GB" dirty="0" err="1"/>
              <a:t>teritoriul</a:t>
            </a:r>
            <a:r>
              <a:rPr lang="en-GB" dirty="0"/>
              <a:t> ACM </a:t>
            </a:r>
            <a:r>
              <a:rPr lang="en-GB" dirty="0" err="1"/>
              <a:t>stangi</a:t>
            </a:r>
            <a:endParaRPr lang="en-GB" dirty="0"/>
          </a:p>
          <a:p>
            <a:pPr marL="365760" lvl="1" indent="0">
              <a:buNone/>
            </a:pPr>
            <a:r>
              <a:rPr lang="en-GB" dirty="0"/>
              <a:t>	eco Doppler- exclude </a:t>
            </a:r>
            <a:r>
              <a:rPr lang="en-GB" dirty="0" err="1"/>
              <a:t>etiologia</a:t>
            </a:r>
            <a:r>
              <a:rPr lang="en-GB" dirty="0"/>
              <a:t> </a:t>
            </a:r>
            <a:r>
              <a:rPr lang="en-GB" dirty="0" err="1"/>
              <a:t>placii</a:t>
            </a:r>
            <a:r>
              <a:rPr lang="en-GB" dirty="0"/>
              <a:t> de </a:t>
            </a:r>
            <a:r>
              <a:rPr lang="en-GB" dirty="0" err="1"/>
              <a:t>aterom</a:t>
            </a:r>
            <a:endParaRPr lang="en-GB" dirty="0"/>
          </a:p>
          <a:p>
            <a:pPr marL="36576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81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CIC-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baza</a:t>
            </a:r>
            <a:r>
              <a:rPr lang="en-GB" dirty="0"/>
              <a:t> EKG</a:t>
            </a:r>
          </a:p>
          <a:p>
            <a:r>
              <a:rPr lang="en-GB" dirty="0"/>
              <a:t>BRD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baza</a:t>
            </a:r>
            <a:r>
              <a:rPr lang="en-GB" dirty="0"/>
              <a:t> EKG</a:t>
            </a:r>
          </a:p>
          <a:p>
            <a:r>
              <a:rPr lang="en-GB" dirty="0"/>
              <a:t>HTA- </a:t>
            </a:r>
            <a:r>
              <a:rPr lang="en-GB" dirty="0" err="1"/>
              <a:t>valori</a:t>
            </a:r>
            <a:r>
              <a:rPr lang="en-GB" dirty="0"/>
              <a:t> TA</a:t>
            </a:r>
          </a:p>
          <a:p>
            <a:r>
              <a:rPr lang="en-GB" dirty="0" err="1"/>
              <a:t>Dislipidemie</a:t>
            </a:r>
            <a:r>
              <a:rPr lang="en-GB" dirty="0"/>
              <a:t>- </a:t>
            </a:r>
            <a:r>
              <a:rPr lang="en-GB" dirty="0" err="1"/>
              <a:t>Colesterol</a:t>
            </a:r>
            <a:r>
              <a:rPr lang="en-GB" dirty="0"/>
              <a:t>, </a:t>
            </a:r>
            <a:r>
              <a:rPr lang="en-GB" dirty="0" err="1"/>
              <a:t>lipidograma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Diagnostic pozitiv – susținere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138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Diagnostic </a:t>
            </a:r>
            <a:r>
              <a:rPr lang="en-GB" dirty="0" err="1"/>
              <a:t>diferential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AVC </a:t>
            </a:r>
            <a:r>
              <a:rPr lang="en-GB" dirty="0" err="1"/>
              <a:t>hemoragic</a:t>
            </a:r>
            <a:r>
              <a:rPr lang="en-GB" dirty="0"/>
              <a:t>- nu are </a:t>
            </a:r>
            <a:r>
              <a:rPr lang="en-GB" dirty="0" err="1"/>
              <a:t>sustinere</a:t>
            </a:r>
            <a:r>
              <a:rPr lang="en-GB" dirty="0"/>
              <a:t> CT </a:t>
            </a:r>
            <a:r>
              <a:rPr lang="en-GB" dirty="0" err="1"/>
              <a:t>craniu</a:t>
            </a:r>
            <a:endParaRPr lang="en-GB" dirty="0"/>
          </a:p>
          <a:p>
            <a:r>
              <a:rPr lang="en-GB" dirty="0"/>
              <a:t>Traumatism </a:t>
            </a:r>
            <a:r>
              <a:rPr lang="en-GB" dirty="0" err="1"/>
              <a:t>craniocerebral</a:t>
            </a:r>
            <a:r>
              <a:rPr lang="en-GB" dirty="0"/>
              <a:t>- nu </a:t>
            </a:r>
            <a:r>
              <a:rPr lang="en-GB" dirty="0" err="1"/>
              <a:t>exista</a:t>
            </a:r>
            <a:r>
              <a:rPr lang="en-GB" dirty="0"/>
              <a:t> </a:t>
            </a:r>
            <a:r>
              <a:rPr lang="en-GB" dirty="0" err="1"/>
              <a:t>isotric</a:t>
            </a:r>
            <a:endParaRPr lang="en-GB" dirty="0"/>
          </a:p>
          <a:p>
            <a:r>
              <a:rPr lang="en-GB" dirty="0" err="1"/>
              <a:t>Formatiuni</a:t>
            </a:r>
            <a:r>
              <a:rPr lang="en-GB" dirty="0"/>
              <a:t> </a:t>
            </a:r>
            <a:r>
              <a:rPr lang="en-GB" dirty="0" err="1"/>
              <a:t>tumorale</a:t>
            </a:r>
            <a:r>
              <a:rPr lang="en-GB" dirty="0"/>
              <a:t> </a:t>
            </a:r>
            <a:r>
              <a:rPr lang="en-GB" dirty="0" err="1"/>
              <a:t>beninige-meningiom</a:t>
            </a:r>
            <a:r>
              <a:rPr lang="en-GB" dirty="0"/>
              <a:t>,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maligne</a:t>
            </a:r>
            <a:r>
              <a:rPr lang="en-GB" dirty="0"/>
              <a:t> </a:t>
            </a:r>
            <a:r>
              <a:rPr lang="en-GB" dirty="0" err="1"/>
              <a:t>primare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secundare</a:t>
            </a:r>
            <a:r>
              <a:rPr lang="en-GB" dirty="0"/>
              <a:t>- nu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confirmat</a:t>
            </a:r>
            <a:r>
              <a:rPr lang="en-GB" dirty="0"/>
              <a:t> CT</a:t>
            </a:r>
          </a:p>
          <a:p>
            <a:r>
              <a:rPr lang="en-GB" dirty="0" err="1"/>
              <a:t>Cavernoame</a:t>
            </a:r>
            <a:r>
              <a:rPr lang="en-GB" dirty="0"/>
              <a:t>, AVC ischemic in </a:t>
            </a:r>
            <a:r>
              <a:rPr lang="en-GB" dirty="0" err="1"/>
              <a:t>alte</a:t>
            </a:r>
            <a:r>
              <a:rPr lang="en-GB" dirty="0"/>
              <a:t> </a:t>
            </a:r>
            <a:r>
              <a:rPr lang="en-GB" dirty="0" err="1"/>
              <a:t>teritorii</a:t>
            </a:r>
            <a:r>
              <a:rPr lang="en-GB" dirty="0"/>
              <a:t>, nu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confirmat</a:t>
            </a:r>
            <a:r>
              <a:rPr lang="en-GB" dirty="0"/>
              <a:t> CT, </a:t>
            </a:r>
            <a:r>
              <a:rPr lang="en-GB" dirty="0" err="1"/>
              <a:t>istoric</a:t>
            </a:r>
            <a:endParaRPr lang="en-GB" dirty="0"/>
          </a:p>
          <a:p>
            <a:r>
              <a:rPr lang="en-GB" dirty="0"/>
              <a:t>AVC ischemic </a:t>
            </a:r>
            <a:r>
              <a:rPr lang="en-GB" dirty="0" err="1"/>
              <a:t>tranzitor</a:t>
            </a:r>
            <a:r>
              <a:rPr lang="en-GB" dirty="0"/>
              <a:t>- nu </a:t>
            </a:r>
            <a:r>
              <a:rPr lang="en-GB" dirty="0" err="1"/>
              <a:t>exista</a:t>
            </a:r>
            <a:r>
              <a:rPr lang="en-GB" dirty="0"/>
              <a:t> </a:t>
            </a:r>
            <a:r>
              <a:rPr lang="en-GB" dirty="0" err="1"/>
              <a:t>istoric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25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Tratament</a:t>
            </a:r>
            <a:r>
              <a:rPr lang="en-GB" dirty="0"/>
              <a:t> </a:t>
            </a:r>
            <a:r>
              <a:rPr lang="en-GB" dirty="0" err="1"/>
              <a:t>igieno</a:t>
            </a:r>
            <a:r>
              <a:rPr lang="en-GB" dirty="0"/>
              <a:t>-dietetic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Regim </a:t>
            </a:r>
          </a:p>
          <a:p>
            <a:pPr lvl="1"/>
            <a:r>
              <a:rPr lang="pt-BR" dirty="0"/>
              <a:t>h</a:t>
            </a:r>
            <a:r>
              <a:rPr lang="en-US" dirty="0" err="1"/>
              <a:t>ipolipidic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normocaloric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hiposodat</a:t>
            </a:r>
            <a:endParaRPr lang="en-GB" dirty="0"/>
          </a:p>
          <a:p>
            <a:pPr lvl="0"/>
            <a:r>
              <a:rPr lang="it-IT" dirty="0"/>
              <a:t>Mentinerea greutatii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28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Tratament</a:t>
            </a:r>
            <a:r>
              <a:rPr lang="en-GB" dirty="0"/>
              <a:t> </a:t>
            </a:r>
            <a:r>
              <a:rPr lang="en-GB" dirty="0" err="1"/>
              <a:t>medicamentos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t-BR" dirty="0"/>
              <a:t>Betablocant - Metoprolol 100 mg 1/2-0-1/2 </a:t>
            </a:r>
            <a:endParaRPr lang="en-GB" dirty="0"/>
          </a:p>
          <a:p>
            <a:r>
              <a:rPr lang="pt-BR" dirty="0"/>
              <a:t> </a:t>
            </a:r>
            <a:r>
              <a:rPr lang="en-US" dirty="0" err="1"/>
              <a:t>Nitrati</a:t>
            </a:r>
            <a:r>
              <a:rPr lang="en-US" dirty="0"/>
              <a:t>: </a:t>
            </a:r>
            <a:r>
              <a:rPr lang="en-US" dirty="0" err="1"/>
              <a:t>Maycor</a:t>
            </a:r>
            <a:r>
              <a:rPr lang="en-US" dirty="0"/>
              <a:t> 20 mg 1 -0-1</a:t>
            </a:r>
            <a:endParaRPr lang="en-GB" dirty="0"/>
          </a:p>
          <a:p>
            <a:r>
              <a:rPr lang="en-US" dirty="0"/>
              <a:t> </a:t>
            </a:r>
            <a:r>
              <a:rPr lang="en-US" dirty="0" err="1"/>
              <a:t>Hipolipemiant</a:t>
            </a:r>
            <a:r>
              <a:rPr lang="en-US" dirty="0"/>
              <a:t>: </a:t>
            </a:r>
            <a:r>
              <a:rPr lang="en-US" dirty="0" err="1"/>
              <a:t>Sortis</a:t>
            </a:r>
            <a:r>
              <a:rPr lang="en-US" dirty="0"/>
              <a:t> 40 mg 0-0-1</a:t>
            </a:r>
            <a:endParaRPr lang="en-GB" dirty="0"/>
          </a:p>
          <a:p>
            <a:r>
              <a:rPr lang="en-US" dirty="0"/>
              <a:t> Protector gastric: </a:t>
            </a:r>
            <a:r>
              <a:rPr lang="en-US" dirty="0" err="1"/>
              <a:t>Omeprazol</a:t>
            </a:r>
            <a:r>
              <a:rPr lang="en-US" dirty="0"/>
              <a:t> 40 mg 0-0-1</a:t>
            </a:r>
          </a:p>
          <a:p>
            <a:r>
              <a:rPr lang="en-US" dirty="0" err="1"/>
              <a:t>Antihipertensiv</a:t>
            </a:r>
            <a:r>
              <a:rPr lang="en-US" dirty="0"/>
              <a:t>: </a:t>
            </a:r>
            <a:r>
              <a:rPr lang="en-US" dirty="0" err="1"/>
              <a:t>Aprovel</a:t>
            </a:r>
            <a:r>
              <a:rPr lang="en-US" dirty="0"/>
              <a:t> 150 mg/</a:t>
            </a:r>
            <a:r>
              <a:rPr lang="en-US" dirty="0" err="1"/>
              <a:t>zi</a:t>
            </a:r>
            <a:endParaRPr lang="en-GB" dirty="0"/>
          </a:p>
          <a:p>
            <a:r>
              <a:rPr lang="en-US" dirty="0"/>
              <a:t> anticoagulant oral: </a:t>
            </a:r>
            <a:r>
              <a:rPr lang="en-US" dirty="0" err="1"/>
              <a:t>Sintrom</a:t>
            </a:r>
            <a:r>
              <a:rPr lang="en-US" dirty="0"/>
              <a:t> 4 mg in </a:t>
            </a:r>
            <a:r>
              <a:rPr lang="en-US" dirty="0" err="1"/>
              <a:t>functie</a:t>
            </a:r>
            <a:r>
              <a:rPr lang="en-US" dirty="0"/>
              <a:t> de </a:t>
            </a:r>
            <a:r>
              <a:rPr lang="en-US" dirty="0" err="1"/>
              <a:t>valorile</a:t>
            </a:r>
            <a:r>
              <a:rPr lang="en-US" dirty="0"/>
              <a:t> INR</a:t>
            </a:r>
            <a:endParaRPr lang="en-GB" dirty="0"/>
          </a:p>
          <a:p>
            <a:r>
              <a:rPr lang="en-US" dirty="0"/>
              <a:t> </a:t>
            </a:r>
            <a:r>
              <a:rPr lang="en-US" dirty="0" err="1"/>
              <a:t>Sermion</a:t>
            </a:r>
            <a:r>
              <a:rPr lang="en-US" dirty="0"/>
              <a:t> 30 mg 1-0-0.</a:t>
            </a:r>
          </a:p>
          <a:p>
            <a:r>
              <a:rPr lang="en-US" dirty="0" err="1"/>
              <a:t>Cerebrolysin</a:t>
            </a:r>
            <a:r>
              <a:rPr lang="en-US" dirty="0"/>
              <a:t> 10 ml in </a:t>
            </a:r>
            <a:r>
              <a:rPr lang="en-US" dirty="0" err="1"/>
              <a:t>pev</a:t>
            </a:r>
            <a:r>
              <a:rPr lang="en-US" dirty="0"/>
              <a:t> cu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fiziologic</a:t>
            </a:r>
            <a:r>
              <a:rPr lang="en-US" dirty="0"/>
              <a:t>, 250 ml</a:t>
            </a:r>
          </a:p>
          <a:p>
            <a:r>
              <a:rPr lang="en-US" dirty="0" err="1"/>
              <a:t>Injectare</a:t>
            </a:r>
            <a:r>
              <a:rPr lang="en-US" dirty="0"/>
              <a:t> </a:t>
            </a:r>
            <a:r>
              <a:rPr lang="en-US" dirty="0" err="1"/>
              <a:t>toxina</a:t>
            </a:r>
            <a:r>
              <a:rPr lang="en-US" dirty="0"/>
              <a:t> </a:t>
            </a:r>
            <a:r>
              <a:rPr lang="en-US" dirty="0" err="1"/>
              <a:t>botulinica</a:t>
            </a:r>
            <a:r>
              <a:rPr lang="en-US" dirty="0"/>
              <a:t> MS cu control </a:t>
            </a:r>
            <a:r>
              <a:rPr lang="en-US" dirty="0" err="1"/>
              <a:t>ecografic</a:t>
            </a:r>
            <a:r>
              <a:rPr lang="ro-RO" dirty="0"/>
              <a:t> si control INR, suprimare antiagregant 2 zile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153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Tratament</a:t>
            </a:r>
            <a:r>
              <a:rPr lang="en-GB" dirty="0"/>
              <a:t> de </a:t>
            </a:r>
            <a:r>
              <a:rPr lang="en-GB" dirty="0" err="1"/>
              <a:t>recuperare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8580" lvl="0" indent="0">
              <a:buNone/>
            </a:pPr>
            <a:r>
              <a:rPr lang="en-US" sz="2900" b="1" dirty="0" err="1">
                <a:solidFill>
                  <a:srgbClr val="92D050"/>
                </a:solidFill>
              </a:rPr>
              <a:t>Obiective</a:t>
            </a:r>
            <a:r>
              <a:rPr lang="en-US" sz="2900" b="1" dirty="0">
                <a:solidFill>
                  <a:srgbClr val="92D050"/>
                </a:solidFill>
              </a:rPr>
              <a:t>:</a:t>
            </a:r>
          </a:p>
          <a:p>
            <a:pPr marL="68580" lvl="0" indent="0">
              <a:buNone/>
            </a:pPr>
            <a:endParaRPr lang="en-US" dirty="0">
              <a:solidFill>
                <a:srgbClr val="92D050"/>
              </a:solidFill>
            </a:endParaRPr>
          </a:p>
          <a:p>
            <a:pPr lvl="0"/>
            <a:r>
              <a:rPr lang="it-IT" sz="2700" dirty="0"/>
              <a:t>Refacerea schemelor corporale</a:t>
            </a:r>
          </a:p>
          <a:p>
            <a:r>
              <a:rPr lang="ro-RO" altLang="en-US" sz="2700" dirty="0">
                <a:cs typeface="Tahoma" pitchFamily="34" charset="0"/>
              </a:rPr>
              <a:t>Posturare corectivă</a:t>
            </a:r>
            <a:endParaRPr lang="en-GB" altLang="en-US" sz="2700" dirty="0">
              <a:cs typeface="Tahoma" pitchFamily="34" charset="0"/>
            </a:endParaRPr>
          </a:p>
          <a:p>
            <a:r>
              <a:rPr lang="en-US" sz="2700" dirty="0" err="1">
                <a:solidFill>
                  <a:schemeClr val="tx1"/>
                </a:solidFill>
                <a:cs typeface="Arial" charset="0"/>
              </a:rPr>
              <a:t>Reeducarea</a:t>
            </a:r>
            <a:r>
              <a:rPr lang="en-US" sz="27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cs typeface="Arial" charset="0"/>
              </a:rPr>
              <a:t>controlului</a:t>
            </a:r>
            <a:r>
              <a:rPr lang="en-US" sz="27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cs typeface="Arial" charset="0"/>
              </a:rPr>
              <a:t>trunchiului</a:t>
            </a:r>
            <a:r>
              <a:rPr lang="en-US" sz="27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cs typeface="Arial" charset="0"/>
              </a:rPr>
              <a:t>si</a:t>
            </a:r>
            <a:r>
              <a:rPr lang="en-US" sz="27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cs typeface="Arial" charset="0"/>
              </a:rPr>
              <a:t>centurilor</a:t>
            </a:r>
            <a:endParaRPr lang="en-US" sz="2700" dirty="0">
              <a:solidFill>
                <a:schemeClr val="tx1"/>
              </a:solidFill>
              <a:cs typeface="Arial" charset="0"/>
            </a:endParaRPr>
          </a:p>
          <a:p>
            <a:r>
              <a:rPr lang="en-US" sz="2700" dirty="0" err="1">
                <a:solidFill>
                  <a:schemeClr val="tx1"/>
                </a:solidFill>
                <a:cs typeface="Arial" charset="0"/>
              </a:rPr>
              <a:t>Reeducarea</a:t>
            </a:r>
            <a:r>
              <a:rPr lang="en-US" sz="27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cs typeface="Arial" charset="0"/>
              </a:rPr>
              <a:t>transferurilor</a:t>
            </a:r>
            <a:endParaRPr lang="ro-RO" altLang="en-US" sz="2700" dirty="0">
              <a:cs typeface="Tahoma" pitchFamily="34" charset="0"/>
            </a:endParaRPr>
          </a:p>
          <a:p>
            <a:r>
              <a:rPr lang="ro-RO" altLang="en-US" sz="2700" dirty="0">
                <a:cs typeface="Tahoma" pitchFamily="34" charset="0"/>
              </a:rPr>
              <a:t>Mentinerea mobilității articulare</a:t>
            </a:r>
          </a:p>
          <a:p>
            <a:r>
              <a:rPr lang="ro-RO" altLang="en-US" sz="2700" dirty="0">
                <a:cs typeface="Tahoma" pitchFamily="34" charset="0"/>
              </a:rPr>
              <a:t>Menținerea și refacerea memoriei kinestezice</a:t>
            </a:r>
          </a:p>
          <a:p>
            <a:r>
              <a:rPr lang="ro-RO" altLang="en-US" sz="2700" dirty="0">
                <a:cs typeface="Tahoma" pitchFamily="34" charset="0"/>
              </a:rPr>
              <a:t>Reeducare propriocepție</a:t>
            </a:r>
          </a:p>
          <a:p>
            <a:r>
              <a:rPr lang="ro-RO" altLang="en-US" sz="2700" dirty="0">
                <a:cs typeface="Tahoma" pitchFamily="34" charset="0"/>
              </a:rPr>
              <a:t>Reeducare poziție șezut, </a:t>
            </a:r>
            <a:r>
              <a:rPr lang="en-GB" altLang="en-US" sz="2700" dirty="0" err="1">
                <a:cs typeface="Tahoma" pitchFamily="34" charset="0"/>
              </a:rPr>
              <a:t>echilibru</a:t>
            </a:r>
            <a:r>
              <a:rPr lang="en-GB" altLang="en-US" sz="2700" dirty="0">
                <a:cs typeface="Tahoma" pitchFamily="34" charset="0"/>
              </a:rPr>
              <a:t>,</a:t>
            </a:r>
            <a:r>
              <a:rPr lang="ro-RO" altLang="en-US" sz="2700" dirty="0">
                <a:cs typeface="Tahoma" pitchFamily="34" charset="0"/>
              </a:rPr>
              <a:t>ortostatism, mers, prehensiune</a:t>
            </a:r>
          </a:p>
          <a:p>
            <a:r>
              <a:rPr lang="ro-RO" altLang="en-US" sz="2700" dirty="0">
                <a:cs typeface="Tahoma" pitchFamily="34" charset="0"/>
              </a:rPr>
              <a:t>Refacerea forței și rezistenței musculare la musculatura paralizată: extensori-MS, flexori MI</a:t>
            </a:r>
          </a:p>
          <a:p>
            <a:r>
              <a:rPr lang="ro-RO" altLang="en-US" sz="2700" dirty="0">
                <a:cs typeface="Tahoma" pitchFamily="34" charset="0"/>
              </a:rPr>
              <a:t>Reeducare coordonare, abilitate</a:t>
            </a:r>
            <a:endParaRPr lang="en-GB" altLang="en-US" sz="2700" dirty="0">
              <a:cs typeface="Tahoma" pitchFamily="34" charset="0"/>
            </a:endParaRPr>
          </a:p>
          <a:p>
            <a:pPr marL="68580" indent="0">
              <a:buNone/>
            </a:pPr>
            <a:endParaRPr lang="ro-RO" altLang="en-US" dirty="0">
              <a:cs typeface="Tahoma" pitchFamily="34" charset="0"/>
            </a:endParaRPr>
          </a:p>
          <a:p>
            <a:pPr marL="6858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126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Mijloace</a:t>
            </a:r>
            <a:r>
              <a:rPr lang="en-GB" dirty="0"/>
              <a:t> </a:t>
            </a:r>
            <a:r>
              <a:rPr lang="en-GB" dirty="0" err="1"/>
              <a:t>recuperare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  <a:defRPr/>
            </a:pPr>
            <a:r>
              <a:rPr lang="en-US" sz="1700" dirty="0" err="1">
                <a:solidFill>
                  <a:schemeClr val="tx1"/>
                </a:solidFill>
                <a:cs typeface="Arial" charset="0"/>
              </a:rPr>
              <a:t>Electroterapie</a:t>
            </a:r>
            <a:endParaRPr lang="en-US" sz="1700" dirty="0">
              <a:solidFill>
                <a:schemeClr val="tx1"/>
              </a:solidFill>
              <a:cs typeface="Arial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17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cs typeface="Arial" charset="0"/>
              </a:rPr>
              <a:t>Masoterapie</a:t>
            </a:r>
            <a:r>
              <a:rPr lang="en-US" sz="17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7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cs typeface="Arial" charset="0"/>
              </a:rPr>
              <a:t>Kinetoterapie</a:t>
            </a:r>
            <a:endParaRPr lang="en-US" sz="1700" dirty="0">
              <a:solidFill>
                <a:schemeClr val="tx1"/>
              </a:solidFill>
              <a:cs typeface="Arial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17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cs typeface="Arial" charset="0"/>
              </a:rPr>
              <a:t>Hidrokinetoterapie</a:t>
            </a:r>
            <a:endParaRPr lang="ro-RO" sz="1700" dirty="0">
              <a:solidFill>
                <a:schemeClr val="tx1"/>
              </a:solidFill>
              <a:cs typeface="Arial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1700" dirty="0" err="1">
                <a:solidFill>
                  <a:schemeClr val="tx1"/>
                </a:solidFill>
                <a:cs typeface="Arial" charset="0"/>
              </a:rPr>
              <a:t>Terapie</a:t>
            </a:r>
            <a:r>
              <a:rPr lang="en-US" sz="17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cs typeface="Arial" charset="0"/>
              </a:rPr>
              <a:t>ocupationala</a:t>
            </a:r>
            <a:endParaRPr lang="en-US" sz="1700" dirty="0">
              <a:solidFill>
                <a:schemeClr val="tx1"/>
              </a:solidFill>
              <a:cs typeface="Arial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17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cs typeface="Arial" charset="0"/>
              </a:rPr>
              <a:t>Consiliere</a:t>
            </a:r>
            <a:r>
              <a:rPr lang="en-US" sz="17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cs typeface="Arial" charset="0"/>
              </a:rPr>
              <a:t>psihologica</a:t>
            </a:r>
            <a:endParaRPr lang="en-US" sz="1700" dirty="0">
              <a:solidFill>
                <a:schemeClr val="tx1"/>
              </a:solidFill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71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ELECTROTERAPIE</a:t>
            </a:r>
          </a:p>
          <a:p>
            <a:pPr algn="ctr">
              <a:defRPr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PROGRAM DE RECUPERARE</a:t>
            </a:r>
            <a:endParaRPr lang="en-US" sz="280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714752"/>
            <a:ext cx="3889398" cy="1415772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ROL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Neurotrofic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Stimulare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neuro-musculara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Despasticizant</a:t>
            </a:r>
            <a:endParaRPr lang="en-US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219200"/>
            <a:ext cx="3801041" cy="1292662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5"/>
          </a:lnRef>
          <a:fillRef idx="1002">
            <a:schemeClr val="dk2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FFFF00"/>
                </a:solidFill>
                <a:latin typeface="Arial Black" pitchFamily="34" charset="0"/>
              </a:rPr>
              <a:t>Neurotrofic</a:t>
            </a:r>
            <a:r>
              <a:rPr lang="en-US" sz="2400" dirty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FFFF00"/>
                </a:solidFill>
                <a:latin typeface="Arial Black" pitchFamily="34" charset="0"/>
              </a:rPr>
              <a:t>Galvanizare</a:t>
            </a: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Black" pitchFamily="34" charset="0"/>
              </a:rPr>
              <a:t>longitudinala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   Descendent  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   </a:t>
            </a:r>
            <a:r>
              <a:rPr lang="en-US" dirty="0" err="1">
                <a:solidFill>
                  <a:srgbClr val="FFFF00"/>
                </a:solidFill>
                <a:latin typeface="Arial Black" pitchFamily="34" charset="0"/>
              </a:rPr>
              <a:t>Lombo</a:t>
            </a: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-plantar MI </a:t>
            </a:r>
            <a:r>
              <a:rPr lang="en-US" dirty="0" err="1">
                <a:solidFill>
                  <a:srgbClr val="FFFF00"/>
                </a:solidFill>
                <a:latin typeface="Arial Black" pitchFamily="34" charset="0"/>
              </a:rPr>
              <a:t>paralizat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2554323"/>
            <a:ext cx="3511539" cy="350865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Despasticizant</a:t>
            </a:r>
            <a:endParaRPr lang="en-US" sz="24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Ultrasunet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reflex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Jonctiunea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n-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musc</a:t>
            </a:r>
            <a:endParaRPr lang="en-US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Plantar/palmar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Curenti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interferentiali</a:t>
            </a:r>
            <a:endParaRPr lang="en-US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Frecv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10-</a:t>
            </a:r>
            <a:r>
              <a:rPr lang="ro-RO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40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Hz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Cvadriceps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tibial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ant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Magnetodiaflux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regim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continuu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bobine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localizatoare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 lvl="1">
              <a:defRPr/>
            </a:pP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  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axilar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–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gambier</a:t>
            </a:r>
            <a:endParaRPr lang="en-US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Posturare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corectiva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o-RO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!</a:t>
            </a:r>
            <a:endParaRPr lang="en-US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1" name="Left-Right-Up Arrow 10"/>
          <p:cNvSpPr/>
          <p:nvPr/>
        </p:nvSpPr>
        <p:spPr>
          <a:xfrm rot="7883807">
            <a:off x="3008971" y="1708465"/>
            <a:ext cx="2470150" cy="1709738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50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5181600" cy="286232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Stimulare</a:t>
            </a:r>
            <a:r>
              <a:rPr lang="en-US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neuromusculara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Curenti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dreptunghiulari</a:t>
            </a:r>
            <a:endParaRPr lang="ro-RO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Ritm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sincopat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endParaRPr lang="ro-RO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Stimulare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ruseasca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o-RO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-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contractie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	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tetanigena</a:t>
            </a:r>
            <a:endParaRPr lang="ro-RO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ro-RO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Curenti interferentiali</a:t>
            </a:r>
          </a:p>
          <a:p>
            <a:pPr>
              <a:defRPr/>
            </a:pPr>
            <a:r>
              <a:rPr lang="ro-RO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	frecv 0-10 Hz</a:t>
            </a:r>
          </a:p>
          <a:p>
            <a:pPr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M. TIBIAL ANTERIOR/EXTENSORI MÂNĂ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ELECTROTERAPIE</a:t>
            </a:r>
          </a:p>
          <a:p>
            <a:pPr algn="ctr">
              <a:defRPr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PROGRAM DE RECUPERARE</a:t>
            </a:r>
            <a:endParaRPr lang="en-US" sz="280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pic>
        <p:nvPicPr>
          <p:cNvPr id="16388" name="Picture 5" descr="walk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14763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bionessL300-2008close_63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337050"/>
            <a:ext cx="3124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9A08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953000"/>
            <a:ext cx="2081213" cy="1676400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 descr="thorsenf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1295400"/>
            <a:ext cx="2151063" cy="3810000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928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 </a:t>
            </a:r>
            <a:r>
              <a:rPr lang="en-GB" dirty="0" err="1"/>
              <a:t>demografice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Barbat</a:t>
            </a:r>
            <a:endParaRPr lang="en-GB" dirty="0"/>
          </a:p>
          <a:p>
            <a:r>
              <a:rPr lang="en-GB" dirty="0"/>
              <a:t>58 </a:t>
            </a:r>
            <a:r>
              <a:rPr lang="en-GB" dirty="0" err="1"/>
              <a:t>ani</a:t>
            </a:r>
            <a:endParaRPr lang="en-GB" dirty="0"/>
          </a:p>
          <a:p>
            <a:r>
              <a:rPr lang="en-GB" dirty="0" err="1"/>
              <a:t>Mediu</a:t>
            </a:r>
            <a:r>
              <a:rPr lang="en-GB" dirty="0"/>
              <a:t> urban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00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o-RO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MASOTERAPIE</a:t>
            </a:r>
          </a:p>
          <a:p>
            <a:pPr algn="ctr">
              <a:defRPr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PROGRAM DE RECUPERARE</a:t>
            </a:r>
            <a:endParaRPr lang="en-US" sz="280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47" y="954088"/>
            <a:ext cx="6553200" cy="2185214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Rol</a:t>
            </a:r>
            <a:r>
              <a:rPr lang="en-US" sz="36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Trof</a:t>
            </a: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ic- muschii flexori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Combaterea </a:t>
            </a:r>
            <a:r>
              <a:rPr lang="ro-RO" sz="200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spasticitatii- extensori</a:t>
            </a:r>
            <a:endParaRPr lang="en-US" sz="20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Echilibrare</a:t>
            </a:r>
            <a:r>
              <a:rPr lang="en-US" sz="2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neurovegetativa</a:t>
            </a:r>
            <a:endParaRPr lang="en-US" sz="20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Reflex </a:t>
            </a:r>
            <a:endParaRPr lang="en-US" sz="20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Stimularea</a:t>
            </a:r>
            <a:r>
              <a:rPr lang="en-US" sz="2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circ</a:t>
            </a: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u</a:t>
            </a:r>
            <a:r>
              <a:rPr lang="en-US" sz="20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latiei</a:t>
            </a:r>
            <a:r>
              <a:rPr lang="en-US" sz="2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locale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Executie</a:t>
            </a:r>
            <a:r>
              <a:rPr lang="en-US" sz="2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blanda</a:t>
            </a:r>
            <a:endParaRPr lang="en-US" sz="20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Manevra</a:t>
            </a:r>
            <a:r>
              <a:rPr lang="en-US" sz="2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nedureroasa</a:t>
            </a:r>
            <a:endParaRPr lang="en-US" sz="20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Insotit</a:t>
            </a:r>
            <a:r>
              <a:rPr lang="en-US" sz="2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0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mobilizari</a:t>
            </a:r>
            <a:r>
              <a:rPr lang="en-US" sz="2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pasive</a:t>
            </a: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, stretching, rotatie </a:t>
            </a:r>
            <a:r>
              <a:rPr lang="ro-RO" sz="200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pivot central</a:t>
            </a:r>
            <a:endParaRPr lang="ro-RO" sz="20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7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o-RO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KINETOTERAPIE</a:t>
            </a:r>
          </a:p>
          <a:p>
            <a:pPr algn="ctr">
              <a:defRPr/>
            </a:pPr>
            <a:r>
              <a:rPr lang="ro-RO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OBIECTIVE</a:t>
            </a:r>
            <a:endParaRPr lang="en-US" sz="280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153400" cy="48942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Posturarea pacientului, pozitionare pat in 	camera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Posturare corectiva-ortezare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Posturare inhibitorie Bobath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Promovarea miscarii active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Mentinerea mobilitatii articulare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Reeducarea proprioceptiva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Reeducarea transferurilor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Refacerea stabilitatii bazinului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Refacerea pozitiei sezut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Refacerea ortostatismului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Reeducarea mersului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Reeducarea balansului</a:t>
            </a:r>
          </a:p>
        </p:txBody>
      </p:sp>
    </p:spTree>
    <p:extLst>
      <p:ext uri="{BB962C8B-B14F-4D97-AF65-F5344CB8AC3E}">
        <p14:creationId xmlns:p14="http://schemas.microsoft.com/office/powerpoint/2010/main" val="4034213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30" descr="C:\Documents and Settings\Ksp3r\Desktop\neuro_charcot_partial_foo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05" y="2514600"/>
            <a:ext cx="2438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C:\Documents and Settings\Ksp3r\Desktop\ortesis-de-ma-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9675" y="4332483"/>
            <a:ext cx="3143250" cy="2514600"/>
          </a:xfrm>
          <a:noFill/>
        </p:spPr>
      </p:pic>
      <p:pic>
        <p:nvPicPr>
          <p:cNvPr id="19460" name="Picture 5" descr="C:\Documents and Settings\Ksp3r\Desktop\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3738"/>
            <a:ext cx="32766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285" y="1037272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TEHNICI KINETICE DE COMBATERE A SPASTICITĂȚII Membru superior</a:t>
            </a:r>
          </a:p>
          <a:p>
            <a:endParaRPr lang="ro-RO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o-RO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Stretching </a:t>
            </a:r>
            <a:r>
              <a:rPr lang="ro-RO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pe musculatura spastică</a:t>
            </a:r>
          </a:p>
          <a:p>
            <a:r>
              <a:rPr lang="ro-RO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5-6 secunde, pauză de 20-30 secunde, repetat de 5-6 ori în 2-3 ședințe zilnice</a:t>
            </a:r>
          </a:p>
          <a:p>
            <a:endParaRPr lang="ro-RO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191000" y="365760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o-RO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ORTEZARE</a:t>
            </a:r>
          </a:p>
        </p:txBody>
      </p:sp>
    </p:spTree>
    <p:extLst>
      <p:ext uri="{BB962C8B-B14F-4D97-AF65-F5344CB8AC3E}">
        <p14:creationId xmlns:p14="http://schemas.microsoft.com/office/powerpoint/2010/main" val="3796165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4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4873625"/>
          </a:xfrm>
        </p:spPr>
        <p:txBody>
          <a:bodyPr>
            <a:normAutofit/>
          </a:bodyPr>
          <a:lstStyle/>
          <a:p>
            <a:pPr eaLnBrk="1" hangingPunct="1"/>
            <a:endParaRPr lang="ro-RO">
              <a:solidFill>
                <a:schemeClr val="tx2"/>
              </a:solidFill>
            </a:endParaRPr>
          </a:p>
          <a:p>
            <a:pPr eaLnBrk="1" hangingPunct="1"/>
            <a:r>
              <a:rPr lang="ro-RO">
                <a:solidFill>
                  <a:schemeClr val="tx2"/>
                </a:solidFill>
              </a:rPr>
              <a:t>Tehnici de biofeedback</a:t>
            </a:r>
            <a:endParaRPr lang="ro-RO">
              <a:solidFill>
                <a:srgbClr val="FF0000"/>
              </a:solidFill>
            </a:endParaRPr>
          </a:p>
          <a:p>
            <a:pPr eaLnBrk="1" hangingPunct="1"/>
            <a:r>
              <a:rPr lang="ro-RO">
                <a:solidFill>
                  <a:schemeClr val="tx2"/>
                </a:solidFill>
              </a:rPr>
              <a:t>Metode kinetice</a:t>
            </a:r>
          </a:p>
          <a:p>
            <a:pPr lvl="1" eaLnBrk="1" hangingPunct="1"/>
            <a:r>
              <a:rPr lang="ro-RO">
                <a:solidFill>
                  <a:schemeClr val="tx2"/>
                </a:solidFill>
              </a:rPr>
              <a:t>Diagonalele Kabat cu mișcare activă și/sau rezistivă</a:t>
            </a:r>
          </a:p>
          <a:p>
            <a:pPr lvl="1" eaLnBrk="1" hangingPunct="1"/>
            <a:r>
              <a:rPr lang="ro-RO">
                <a:solidFill>
                  <a:schemeClr val="tx2"/>
                </a:solidFill>
              </a:rPr>
              <a:t>Metoda Bobath</a:t>
            </a:r>
          </a:p>
          <a:p>
            <a:pPr lvl="1" eaLnBrk="1" hangingPunct="1"/>
            <a:r>
              <a:rPr lang="ro-RO">
                <a:solidFill>
                  <a:schemeClr val="tx2"/>
                </a:solidFill>
              </a:rPr>
              <a:t>Metoda Brunnstrom </a:t>
            </a:r>
          </a:p>
          <a:p>
            <a:pPr lvl="1" eaLnBrk="1" hangingPunct="1"/>
            <a:r>
              <a:rPr lang="ro-RO">
                <a:solidFill>
                  <a:schemeClr val="tx2"/>
                </a:solidFill>
              </a:rPr>
              <a:t>Metoda Rood</a:t>
            </a:r>
          </a:p>
          <a:p>
            <a:pPr lvl="1" eaLnBrk="1" hangingPunct="1"/>
            <a:r>
              <a:rPr lang="ro-RO">
                <a:solidFill>
                  <a:schemeClr val="tx2"/>
                </a:solidFill>
              </a:rPr>
              <a:t>Metoda Frenkel-pt coordonare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04800" y="152400"/>
            <a:ext cx="324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o-RO" sz="2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TEHNICI KINETICE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70633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o-RO" sz="2000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o-RO" sz="20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Tehinici de facilitare neuroproprioceptivă speciale și specifice </a:t>
            </a:r>
          </a:p>
          <a:p>
            <a:pPr eaLnBrk="1" hangingPunct="1">
              <a:buFont typeface="Wingdings" pitchFamily="2" charset="2"/>
              <a:buNone/>
            </a:pPr>
            <a:r>
              <a:rPr lang="ro-RO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ro-RO" sz="20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	IL-inversare lentă</a:t>
            </a:r>
          </a:p>
          <a:p>
            <a:pPr lvl="1" eaLnBrk="1" hangingPunct="1">
              <a:buFont typeface="Arial" charset="0"/>
              <a:buChar char="•"/>
            </a:pPr>
            <a:r>
              <a:rPr lang="ro-RO" sz="20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	ILO- inversare lentă cu opunere-legea inducției succesive Sherrington, </a:t>
            </a:r>
          </a:p>
          <a:p>
            <a:pPr lvl="1" eaLnBrk="1" hangingPunct="1">
              <a:buFont typeface="Arial" charset="0"/>
              <a:buChar char="•"/>
            </a:pPr>
            <a:r>
              <a:rPr lang="ro-RO" sz="20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	CR-contracții repetate; </a:t>
            </a:r>
          </a:p>
          <a:p>
            <a:pPr lvl="1" eaLnBrk="1" hangingPunct="1">
              <a:buFont typeface="Arial" charset="0"/>
              <a:buChar char="•"/>
            </a:pPr>
            <a:r>
              <a:rPr lang="ro-RO" sz="20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	MARO-mișcare activă de relaxare opunere; </a:t>
            </a:r>
          </a:p>
          <a:p>
            <a:pPr lvl="1" eaLnBrk="1" hangingPunct="1">
              <a:buFont typeface="Arial" charset="0"/>
              <a:buChar char="•"/>
            </a:pPr>
            <a:r>
              <a:rPr lang="ro-RO" sz="20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	RR-rotații ritmice; </a:t>
            </a:r>
          </a:p>
          <a:p>
            <a:pPr lvl="1" eaLnBrk="1" hangingPunct="1">
              <a:buFont typeface="Arial" charset="0"/>
              <a:buChar char="•"/>
            </a:pPr>
            <a:r>
              <a:rPr lang="ro-RO" sz="20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	IR-inițiere ritmică</a:t>
            </a:r>
          </a:p>
          <a:p>
            <a:pPr lvl="1" eaLnBrk="1" hangingPunct="1">
              <a:buFont typeface="Arial" charset="0"/>
              <a:buChar char="•"/>
            </a:pPr>
            <a:r>
              <a:rPr lang="ro-RO" sz="20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Metode kinetice</a:t>
            </a:r>
          </a:p>
          <a:p>
            <a:pPr lvl="1" eaLnBrk="1" hangingPunct="1">
              <a:buFont typeface="Wingdings 2" pitchFamily="18" charset="2"/>
              <a:buNone/>
            </a:pPr>
            <a:endParaRPr lang="ro-RO" sz="200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lvl="4" eaLnBrk="1" hangingPunct="1"/>
            <a:r>
              <a:rPr lang="ro-RO" sz="2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Prize</a:t>
            </a:r>
          </a:p>
          <a:p>
            <a:pPr lvl="4" eaLnBrk="1" hangingPunct="1"/>
            <a:r>
              <a:rPr lang="ro-RO" sz="2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Comanda-comunicarea</a:t>
            </a:r>
          </a:p>
          <a:p>
            <a:pPr lvl="4" eaLnBrk="1" hangingPunct="1"/>
            <a:r>
              <a:rPr lang="ro-RO" sz="2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Elemente facilitatorii</a:t>
            </a:r>
          </a:p>
          <a:p>
            <a:pPr lvl="4" eaLnBrk="1" hangingPunct="1"/>
            <a:r>
              <a:rPr lang="ro-RO" sz="2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!!Mișcare trucată</a:t>
            </a:r>
          </a:p>
          <a:p>
            <a:pPr lvl="4" eaLnBrk="1" hangingPunct="1"/>
            <a:r>
              <a:rPr lang="ro-RO" sz="2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Legile lui Kötke</a:t>
            </a:r>
            <a:endParaRPr lang="en-US" sz="2400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48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4800" y="1600200"/>
          <a:ext cx="8229600" cy="266382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Diagonala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Membrul superior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Membrul inferior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Flexie-Adducţie-Rot. externă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</a:t>
                      </a:r>
                      <a:r>
                        <a:rPr kumimoji="0" lang="ro-RO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-Flexie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Flexie-Adducţie-Rot.ext.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Extensie-Abducţie-Rot.int.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</a:t>
                      </a:r>
                      <a:r>
                        <a:rPr kumimoji="0" lang="ro-RO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-Extensie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Extensie-Abducţie-Rot.int.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Flexie-Abducţie-Rot.ext.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</a:t>
                      </a:r>
                      <a:r>
                        <a:rPr kumimoji="0" lang="ro-RO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-Flexie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Flexie-Abducţie-Rot.int.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Extensie-Adducţie-Rot.int.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</a:t>
                      </a:r>
                      <a:r>
                        <a:rPr kumimoji="0" lang="ro-RO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-Extensie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Extensie-Adducţie-Rot.ext.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56" name="TextBox 5"/>
          <p:cNvSpPr txBox="1">
            <a:spLocks noChangeArrowheads="1"/>
          </p:cNvSpPr>
          <p:nvPr/>
        </p:nvSpPr>
        <p:spPr bwMode="auto">
          <a:xfrm>
            <a:off x="228600" y="228600"/>
            <a:ext cx="305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o-RO"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METODA KABAT</a:t>
            </a:r>
            <a:endParaRPr lang="en-US" sz="2800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524000"/>
            <a:ext cx="2819400" cy="4281488"/>
          </a:xfrm>
          <a:noFill/>
        </p:spPr>
      </p:pic>
      <p:pic>
        <p:nvPicPr>
          <p:cNvPr id="2355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1"/>
          <p:cNvSpPr txBox="1">
            <a:spLocks noChangeArrowheads="1"/>
          </p:cNvSpPr>
          <p:nvPr/>
        </p:nvSpPr>
        <p:spPr bwMode="auto">
          <a:xfrm>
            <a:off x="228600" y="228600"/>
            <a:ext cx="30527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o-RO"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METODA KABAT</a:t>
            </a:r>
          </a:p>
          <a:p>
            <a:pPr eaLnBrk="1" hangingPunct="1"/>
            <a:endParaRPr lang="ro-RO" sz="200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o-RO" sz="20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Priza</a:t>
            </a:r>
          </a:p>
          <a:p>
            <a:pPr eaLnBrk="1" hangingPunct="1"/>
            <a:r>
              <a:rPr lang="ro-RO" sz="20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Comandă</a:t>
            </a:r>
          </a:p>
          <a:p>
            <a:pPr eaLnBrk="1" hangingPunct="1"/>
            <a:r>
              <a:rPr lang="ro-RO" sz="20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Rezistență</a:t>
            </a:r>
            <a:endParaRPr lang="en-US" sz="200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51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69093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6337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886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2743200" y="3276600"/>
            <a:ext cx="305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o-RO"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METODA KABAT</a:t>
            </a:r>
            <a:endParaRPr lang="en-US" sz="2800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83013"/>
            <a:ext cx="3668713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9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2971800" cy="2971800"/>
          </a:xfrm>
          <a:noFill/>
        </p:spPr>
      </p:pic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5814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2743200" y="3276600"/>
            <a:ext cx="305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o-RO"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METODA KABAT</a:t>
            </a:r>
            <a:endParaRPr lang="en-US" sz="2800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09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0" y="24340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  <a:defRPr/>
            </a:pPr>
            <a:r>
              <a:rPr lang="ro-RO" sz="2400" b="1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REEDUCAREA MISCARII ACTIVE SI MEMORIEI KINESTEZICE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endParaRPr lang="ro-RO" sz="2400" dirty="0">
              <a:solidFill>
                <a:srgbClr val="00B050"/>
              </a:solidFill>
              <a:latin typeface="Arial Black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endParaRPr lang="ro-RO" sz="2400" dirty="0">
              <a:solidFill>
                <a:srgbClr val="00B050"/>
              </a:solidFill>
              <a:latin typeface="Arial Black" pitchFamily="34" charset="0"/>
              <a:cs typeface="Tahoma" pitchFamily="34" charset="0"/>
            </a:endParaRP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Exerci</a:t>
            </a:r>
            <a:r>
              <a:rPr lang="en-US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t</a:t>
            </a: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ii pasive, pasivo-active, active rezistive 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Vizualizarea mi</a:t>
            </a:r>
            <a:r>
              <a:rPr lang="en-US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s</a:t>
            </a: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cării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Percep</a:t>
            </a:r>
            <a:r>
              <a:rPr lang="en-US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t</a:t>
            </a: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ia </a:t>
            </a:r>
            <a:r>
              <a:rPr lang="en-US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s</a:t>
            </a: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i con</a:t>
            </a:r>
            <a:r>
              <a:rPr lang="en-US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s</a:t>
            </a: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tientizarea mi</a:t>
            </a:r>
            <a:r>
              <a:rPr lang="en-US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s</a:t>
            </a: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cării ini</a:t>
            </a:r>
            <a:r>
              <a:rPr lang="en-US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t</a:t>
            </a: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ial la 	nivelul hemicorpului sănătos apoi la cel paretic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endParaRPr lang="ro-RO" sz="2400" dirty="0">
              <a:solidFill>
                <a:srgbClr val="00B050"/>
              </a:solidFill>
              <a:latin typeface="Arial Black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  <a:defRPr/>
            </a:pPr>
            <a:endParaRPr lang="en-US" sz="2400" dirty="0">
              <a:solidFill>
                <a:srgbClr val="00B050"/>
              </a:solidFill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61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Antecedente</a:t>
            </a:r>
            <a:r>
              <a:rPr lang="en-GB" dirty="0"/>
              <a:t> </a:t>
            </a:r>
            <a:r>
              <a:rPr lang="en-GB" dirty="0" err="1"/>
              <a:t>personale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Antecedente heredocolaterale</a:t>
            </a:r>
            <a:r>
              <a:rPr lang="pt-BR" dirty="0"/>
              <a:t>- o sora AVC</a:t>
            </a:r>
          </a:p>
          <a:p>
            <a:pPr marL="6858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Antecedente personale patologice</a:t>
            </a:r>
            <a:endParaRPr lang="pt-BR" dirty="0"/>
          </a:p>
          <a:p>
            <a:r>
              <a:rPr lang="pt-BR" dirty="0"/>
              <a:t>Colecistectomie,dislipidemie mixta neglijata dietetic si terapeutic</a:t>
            </a:r>
          </a:p>
          <a:p>
            <a:r>
              <a:rPr lang="pt-BR" dirty="0"/>
              <a:t>CIC, FIA cronica cu ritm mediu din 2005 </a:t>
            </a:r>
          </a:p>
          <a:p>
            <a:r>
              <a:rPr lang="pt-BR" dirty="0"/>
              <a:t>HTA PRIMARA GRAD 3</a:t>
            </a:r>
          </a:p>
          <a:p>
            <a:r>
              <a:rPr lang="pt-BR" dirty="0"/>
              <a:t>AVC cardioembolic recent -20 dec 2019.</a:t>
            </a:r>
          </a:p>
          <a:p>
            <a:pPr marL="6858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CVM </a:t>
            </a:r>
            <a:r>
              <a:rPr lang="pt-BR" dirty="0"/>
              <a:t>–bune, salariat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227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76400"/>
            <a:ext cx="9144000" cy="304641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Stabilizare bazin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Constientizarea posturii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DD cu sprijin pe trunchiul superior, palme, plante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B</a:t>
            </a:r>
            <a:r>
              <a:rPr lang="en-GB" sz="240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a</a:t>
            </a:r>
            <a:r>
              <a:rPr lang="ro-RO" sz="240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lans </a:t>
            </a:r>
            <a:endParaRPr lang="ro-RO" sz="24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Tonifiere stabilizatori sold-tehnici facilitare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Realizarea incrucisarii liniei mediane a corpului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Realizarea transferului DL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Realizarea tranferului in sezut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o-RO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REEDUCAREA TRANSFERURILOR SI REFACEREA STABILITATII BAZINULUI</a:t>
            </a:r>
            <a:endParaRPr lang="en-US" sz="280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41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http://books.google.ro/books?id=uuxdB3gVeOQC&amp;pg=PA147&amp;img=1&amp;zoom=3&amp;hl=ro&amp;sig=ACfU3U16Jz_PKqWzJW3TR18-GHl029og0A&amp;w=6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38800" y="152400"/>
            <a:ext cx="3505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o-RO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TRANSFER </a:t>
            </a:r>
          </a:p>
          <a:p>
            <a:pPr>
              <a:defRPr/>
            </a:pPr>
            <a:r>
              <a:rPr lang="ro-RO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ORTOSTATISM</a:t>
            </a:r>
            <a:endParaRPr lang="en-US" sz="28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752600"/>
            <a:ext cx="3581400" cy="3786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Sprijin bipodal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Baza larga de 	sprijin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Flexia trunchiului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Controlul 	centrului de 	greutate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Incarcare MI 	afectat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 rot="3731178">
            <a:off x="4211960" y="1484784"/>
            <a:ext cx="694358" cy="37692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 Same Side Corner Rectangle 6"/>
          <p:cNvSpPr/>
          <p:nvPr/>
        </p:nvSpPr>
        <p:spPr>
          <a:xfrm>
            <a:off x="2743200" y="1548524"/>
            <a:ext cx="694358" cy="31318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 Same Side Corner Rectangle 7"/>
          <p:cNvSpPr/>
          <p:nvPr/>
        </p:nvSpPr>
        <p:spPr>
          <a:xfrm>
            <a:off x="611560" y="1659371"/>
            <a:ext cx="864096" cy="31318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89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ooks.google.ro/books?id=uuxdB3gVeOQC&amp;pg=PA148&amp;img=1&amp;zoom=3&amp;hl=ro&amp;sig=ACfU3U28NrsbtOjJIw_HY3sl2LZF9hK1TA&amp;w=685"/>
          <p:cNvPicPr>
            <a:picLocks noChangeAspect="1" noChangeArrowheads="1"/>
          </p:cNvPicPr>
          <p:nvPr/>
        </p:nvPicPr>
        <p:blipFill rotWithShape="1">
          <a:blip r:embed="rId2"/>
          <a:srcRect l="15758" t="15744" b="8937"/>
          <a:stretch/>
        </p:blipFill>
        <p:spPr bwMode="auto">
          <a:xfrm>
            <a:off x="768484" y="1079770"/>
            <a:ext cx="4108315" cy="51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38800" y="152400"/>
            <a:ext cx="3505200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o-RO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TRANSFER </a:t>
            </a:r>
          </a:p>
          <a:p>
            <a:pPr>
              <a:defRPr/>
            </a:pPr>
            <a:r>
              <a:rPr lang="ro-RO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ORTOSTATISM</a:t>
            </a:r>
            <a:endParaRPr lang="en-US" sz="28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endParaRPr lang="en-US" sz="28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Control </a:t>
            </a:r>
            <a:r>
              <a:rPr lang="en-US" sz="28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centru</a:t>
            </a:r>
            <a:r>
              <a:rPr lang="en-US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greutate</a:t>
            </a:r>
            <a:endParaRPr lang="en-US" sz="28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8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Flexie</a:t>
            </a:r>
            <a:r>
              <a:rPr lang="en-US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trunchi</a:t>
            </a:r>
            <a:endParaRPr lang="en-US" sz="28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8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Extensie</a:t>
            </a:r>
            <a:r>
              <a:rPr lang="en-US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trunchi</a:t>
            </a:r>
            <a:endParaRPr lang="en-US" sz="28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8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Baza</a:t>
            </a:r>
            <a:r>
              <a:rPr lang="en-US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larga</a:t>
            </a:r>
            <a:r>
              <a:rPr lang="en-US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8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sustinere</a:t>
            </a:r>
            <a:endParaRPr lang="en-US" sz="28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8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Reducerea</a:t>
            </a:r>
            <a:r>
              <a:rPr lang="en-US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bazei</a:t>
            </a:r>
            <a:endParaRPr lang="en-US" sz="28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endParaRPr lang="en-US" sz="28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627784" y="1412776"/>
            <a:ext cx="694358" cy="31318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 Same Side Corner Rectangle 4"/>
          <p:cNvSpPr/>
          <p:nvPr/>
        </p:nvSpPr>
        <p:spPr>
          <a:xfrm>
            <a:off x="1475656" y="1844824"/>
            <a:ext cx="694358" cy="31318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 Same Side Corner Rectangle 5"/>
          <p:cNvSpPr/>
          <p:nvPr/>
        </p:nvSpPr>
        <p:spPr>
          <a:xfrm>
            <a:off x="1933426" y="3933056"/>
            <a:ext cx="694358" cy="31318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 Same Side Corner Rectangle 6"/>
          <p:cNvSpPr/>
          <p:nvPr/>
        </p:nvSpPr>
        <p:spPr>
          <a:xfrm>
            <a:off x="3754221" y="3981461"/>
            <a:ext cx="694358" cy="31318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94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533400"/>
            <a:ext cx="472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  <a:defRPr/>
            </a:pPr>
            <a:r>
              <a:rPr lang="ro-RO" sz="2000" b="1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Condiții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Ortostatism 15 min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Posibilitatea de a executa pas 	în 3 direcții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Stabilitate a bazinului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Spasticitate moderată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Funcție motorie voluntară: 	</a:t>
            </a:r>
            <a:r>
              <a:rPr lang="en-US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s</a:t>
            </a: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old, genunchi, gleznă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TEHNICA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Mers între bare paralele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!</a:t>
            </a:r>
            <a:r>
              <a:rPr lang="ro-RO" sz="200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Bazin treflă</a:t>
            </a:r>
            <a:r>
              <a:rPr lang="en-GB" sz="200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 - hidrokineotrerapie</a:t>
            </a:r>
            <a:endParaRPr lang="ro-RO" sz="2000" dirty="0">
              <a:solidFill>
                <a:srgbClr val="00B050"/>
              </a:solidFill>
              <a:latin typeface="Arial Black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Mers cu baston cu 4 puncte de sprijin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Mers cu baston simplu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Mers fără baston, zig-zag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Scări: urcă picior sănătos, coboară picior bolnav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914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ro-RO" sz="2800" b="1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REEDUCARE MERS</a:t>
            </a:r>
          </a:p>
        </p:txBody>
      </p:sp>
      <p:pic>
        <p:nvPicPr>
          <p:cNvPr id="40964" name="Picture 5" descr="bmig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650" y="0"/>
            <a:ext cx="43243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UM_exo2_4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4213" y="3276600"/>
            <a:ext cx="337978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2209800"/>
            <a:ext cx="3201988" cy="70802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ORTEZARE</a:t>
            </a:r>
          </a:p>
          <a:p>
            <a:pPr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ELECTROSTIMULARE</a:t>
            </a:r>
            <a:endParaRPr lang="en-US" sz="2000" dirty="0">
              <a:solidFill>
                <a:srgbClr val="00B05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36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00108"/>
            <a:ext cx="5562600" cy="2923877"/>
          </a:xfrm>
          <a:prstGeom prst="rect">
            <a:avLst/>
          </a:prstGeom>
          <a:ln w="76200">
            <a:noFill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TERAPIE OCUPA</a:t>
            </a:r>
            <a:r>
              <a:rPr lang="en-US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T</a:t>
            </a:r>
            <a:r>
              <a:rPr lang="ro-RO" sz="24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IONALĂ</a:t>
            </a:r>
          </a:p>
          <a:p>
            <a:pPr>
              <a:buFont typeface="Wingdings" pitchFamily="2" charset="2"/>
              <a:buNone/>
              <a:defRPr/>
            </a:pPr>
            <a:endParaRPr lang="ro-RO" sz="2000" dirty="0">
              <a:solidFill>
                <a:srgbClr val="00B050"/>
              </a:solidFill>
              <a:latin typeface="Arial Black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Realizarea de transferuri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Reeducare mers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ADL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I-ADL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Readaptarea cu noul deficit la 	vechile activită</a:t>
            </a:r>
            <a:r>
              <a:rPr lang="en-US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t</a:t>
            </a: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i-acolo unde e 	posibil-</a:t>
            </a:r>
            <a:r>
              <a:rPr lang="en-US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s</a:t>
            </a:r>
            <a:r>
              <a:rPr lang="ro-RO" sz="2000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ofat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4008" y="188640"/>
            <a:ext cx="4499992" cy="203132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o-RO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Cicloergometru</a:t>
            </a:r>
          </a:p>
          <a:p>
            <a:pPr>
              <a:buFont typeface="Arial" charset="0"/>
              <a:buChar char="•"/>
              <a:defRPr/>
            </a:pPr>
            <a:r>
              <a:rPr lang="ro-RO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Banda rulantă</a:t>
            </a:r>
          </a:p>
          <a:p>
            <a:pPr>
              <a:buFont typeface="Arial" charset="0"/>
              <a:buChar char="•"/>
              <a:defRPr/>
            </a:pPr>
            <a:r>
              <a:rPr lang="ro-RO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Mingea</a:t>
            </a:r>
          </a:p>
          <a:p>
            <a:pPr>
              <a:buFont typeface="Arial" charset="0"/>
              <a:buChar char="•"/>
              <a:defRPr/>
            </a:pPr>
            <a:r>
              <a:rPr lang="ro-RO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Mers pe semne prestabilite</a:t>
            </a:r>
          </a:p>
          <a:p>
            <a:pPr>
              <a:buFont typeface="Arial" charset="0"/>
              <a:buChar char="•"/>
              <a:defRPr/>
            </a:pPr>
            <a:r>
              <a:rPr lang="ro-RO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Aparate ajutatoare-baston, cadru</a:t>
            </a:r>
          </a:p>
          <a:p>
            <a:pPr>
              <a:buFont typeface="Arial" charset="0"/>
              <a:buChar char="•"/>
              <a:defRPr/>
            </a:pPr>
            <a:r>
              <a:rPr lang="ro-RO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Adaptare la vechile activită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t</a:t>
            </a:r>
            <a:r>
              <a:rPr lang="ro-RO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i-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s</a:t>
            </a:r>
            <a:r>
              <a:rPr lang="ro-RO" dirty="0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ofat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3152775"/>
            <a:ext cx="27813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passive_devi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0863"/>
            <a:ext cx="251460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tc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344988"/>
            <a:ext cx="390207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931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Evolutie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prognostic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/>
              <a:t>Evolutie</a:t>
            </a:r>
            <a:r>
              <a:rPr lang="en-GB" dirty="0"/>
              <a:t>: Lent </a:t>
            </a:r>
            <a:r>
              <a:rPr lang="en-GB" dirty="0" err="1"/>
              <a:t>favorabila</a:t>
            </a:r>
            <a:endParaRPr lang="en-GB" dirty="0"/>
          </a:p>
          <a:p>
            <a:pPr marL="68580" indent="0">
              <a:buNone/>
            </a:pPr>
            <a:endParaRPr lang="en-GB" dirty="0"/>
          </a:p>
          <a:p>
            <a:r>
              <a:rPr lang="ro-RO" u="sng" dirty="0"/>
              <a:t>Prognosticul vital</a:t>
            </a:r>
            <a:r>
              <a:rPr lang="ro-RO" dirty="0"/>
              <a:t> este </a:t>
            </a:r>
            <a:r>
              <a:rPr lang="ro-RO" u="sng" dirty="0"/>
              <a:t>bun</a:t>
            </a:r>
            <a:r>
              <a:rPr lang="ro-RO" dirty="0"/>
              <a:t> tinand cont de complianta pacient</a:t>
            </a:r>
            <a:r>
              <a:rPr lang="en-GB" dirty="0" err="1"/>
              <a:t>ului</a:t>
            </a:r>
            <a:r>
              <a:rPr lang="ro-RO" dirty="0"/>
              <a:t> la tratamentul medicamentos si de recuperare precum si de rezerva functionala organica buna</a:t>
            </a:r>
            <a:endParaRPr lang="en-GB" dirty="0"/>
          </a:p>
          <a:p>
            <a:r>
              <a:rPr lang="ro-RO" u="sng" dirty="0"/>
              <a:t>Prognosticul functional </a:t>
            </a:r>
            <a:r>
              <a:rPr lang="ro-RO" dirty="0"/>
              <a:t>este</a:t>
            </a:r>
            <a:r>
              <a:rPr lang="ro-RO" u="sng" dirty="0"/>
              <a:t> bun </a:t>
            </a:r>
            <a:r>
              <a:rPr lang="ro-RO" dirty="0"/>
              <a:t>datorita programului intensiv de recuperare bine suportat de pacient datorita compliantei crescute, rezervei organice bune si existentei suportului </a:t>
            </a:r>
            <a:endParaRPr lang="en-GB" dirty="0"/>
          </a:p>
          <a:p>
            <a:r>
              <a:rPr lang="ro-RO" u="sng" dirty="0"/>
              <a:t>Prognosticul ad laborem ( de munca):</a:t>
            </a:r>
            <a:r>
              <a:rPr lang="en-GB" dirty="0"/>
              <a:t> </a:t>
            </a:r>
            <a:r>
              <a:rPr lang="en-GB" dirty="0" err="1"/>
              <a:t>pensionar</a:t>
            </a:r>
            <a:r>
              <a:rPr lang="ro-RO" dirty="0"/>
              <a:t>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188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Complicatii</a:t>
            </a:r>
            <a:r>
              <a:rPr lang="en-GB" dirty="0"/>
              <a:t> ale </a:t>
            </a:r>
            <a:r>
              <a:rPr lang="en-GB" dirty="0" err="1"/>
              <a:t>bolii</a:t>
            </a:r>
            <a:r>
              <a:rPr lang="en-GB" dirty="0"/>
              <a:t> AVC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o-RO" dirty="0"/>
              <a:t>Sindromul umar-mana (Steinbroker)</a:t>
            </a:r>
            <a:r>
              <a:rPr lang="en-GB" dirty="0"/>
              <a:t>-</a:t>
            </a:r>
            <a:r>
              <a:rPr lang="en-GB" dirty="0" err="1"/>
              <a:t>sindrom</a:t>
            </a:r>
            <a:r>
              <a:rPr lang="en-GB" dirty="0"/>
              <a:t> </a:t>
            </a:r>
            <a:r>
              <a:rPr lang="en-GB" dirty="0" err="1"/>
              <a:t>dureros</a:t>
            </a:r>
            <a:r>
              <a:rPr lang="en-GB" dirty="0"/>
              <a:t> regional complex</a:t>
            </a:r>
          </a:p>
          <a:p>
            <a:pPr lvl="0"/>
            <a:r>
              <a:rPr lang="ro-RO" dirty="0"/>
              <a:t>Instalarea pozitiilor vicioase prin</a:t>
            </a:r>
            <a:r>
              <a:rPr lang="en-GB" dirty="0"/>
              <a:t> </a:t>
            </a:r>
            <a:r>
              <a:rPr lang="ro-RO" dirty="0"/>
              <a:t>contractura/retractura musculara: add coapsei, ischiogambieri, tricepsul sural </a:t>
            </a:r>
            <a:endParaRPr lang="en-GB" dirty="0"/>
          </a:p>
          <a:p>
            <a:pPr lvl="0"/>
            <a:r>
              <a:rPr lang="ro-RO" dirty="0"/>
              <a:t>Redoarea articulara </a:t>
            </a:r>
            <a:r>
              <a:rPr lang="en-GB" dirty="0" err="1"/>
              <a:t>umar</a:t>
            </a:r>
            <a:r>
              <a:rPr lang="en-GB" dirty="0"/>
              <a:t>, cot, </a:t>
            </a:r>
            <a:r>
              <a:rPr lang="en-GB" dirty="0" err="1"/>
              <a:t>radiocarpian</a:t>
            </a:r>
            <a:r>
              <a:rPr lang="en-GB" dirty="0"/>
              <a:t>, </a:t>
            </a:r>
            <a:r>
              <a:rPr lang="en-GB" dirty="0" err="1"/>
              <a:t>glezna</a:t>
            </a:r>
            <a:endParaRPr lang="en-GB" dirty="0"/>
          </a:p>
          <a:p>
            <a:pPr lvl="0"/>
            <a:r>
              <a:rPr lang="ro-RO" dirty="0"/>
              <a:t>Durerea de tip central talamica</a:t>
            </a:r>
            <a:endParaRPr lang="en-GB" dirty="0"/>
          </a:p>
          <a:p>
            <a:pPr lvl="0"/>
            <a:r>
              <a:rPr lang="ro-RO" dirty="0"/>
              <a:t>Tulburari de focar (epilepsie</a:t>
            </a:r>
            <a:r>
              <a:rPr lang="en-GB" dirty="0"/>
              <a:t> </a:t>
            </a:r>
            <a:r>
              <a:rPr lang="en-GB" dirty="0" err="1"/>
              <a:t>secundara</a:t>
            </a:r>
            <a:r>
              <a:rPr lang="en-GB" dirty="0"/>
              <a:t>, </a:t>
            </a:r>
            <a:r>
              <a:rPr lang="en-GB" dirty="0" err="1"/>
              <a:t>Jacksonisme</a:t>
            </a:r>
            <a:r>
              <a:rPr lang="en-GB" dirty="0"/>
              <a:t> </a:t>
            </a:r>
            <a:r>
              <a:rPr lang="en-GB" dirty="0" err="1"/>
              <a:t>motorii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cicatrice</a:t>
            </a:r>
            <a:r>
              <a:rPr lang="ro-RO" dirty="0"/>
              <a:t>)</a:t>
            </a:r>
            <a:endParaRPr lang="en-GB" dirty="0"/>
          </a:p>
          <a:p>
            <a:pPr lvl="0"/>
            <a:r>
              <a:rPr lang="ro-RO" dirty="0"/>
              <a:t>Depresia: Sindrom de inutilitate al hemiplegicului</a:t>
            </a:r>
            <a:endParaRPr lang="en-GB" dirty="0"/>
          </a:p>
          <a:p>
            <a:r>
              <a:rPr lang="en-GB" dirty="0" err="1"/>
              <a:t>Spasticitate</a:t>
            </a:r>
            <a:r>
              <a:rPr lang="en-GB" dirty="0"/>
              <a:t> cu </a:t>
            </a:r>
            <a:r>
              <a:rPr lang="en-GB" dirty="0" err="1"/>
              <a:t>tripla</a:t>
            </a:r>
            <a:r>
              <a:rPr lang="en-GB" dirty="0"/>
              <a:t> </a:t>
            </a:r>
            <a:r>
              <a:rPr lang="en-GB" dirty="0" err="1"/>
              <a:t>felxie</a:t>
            </a:r>
            <a:r>
              <a:rPr lang="en-GB" dirty="0"/>
              <a:t> a MS, </a:t>
            </a:r>
            <a:r>
              <a:rPr lang="en-GB" dirty="0" err="1"/>
              <a:t>picior</a:t>
            </a:r>
            <a:r>
              <a:rPr lang="en-GB" dirty="0"/>
              <a:t> </a:t>
            </a:r>
            <a:r>
              <a:rPr lang="en-GB" dirty="0" err="1"/>
              <a:t>equin</a:t>
            </a:r>
            <a:endParaRPr lang="en-GB" dirty="0"/>
          </a:p>
          <a:p>
            <a:pPr marL="6858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25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Complicatii</a:t>
            </a:r>
            <a:r>
              <a:rPr lang="en-GB" dirty="0"/>
              <a:t> ale </a:t>
            </a:r>
            <a:r>
              <a:rPr lang="en-GB" dirty="0" err="1"/>
              <a:t>tratamentului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Transformare</a:t>
            </a:r>
            <a:r>
              <a:rPr lang="en-GB" dirty="0"/>
              <a:t> </a:t>
            </a:r>
            <a:r>
              <a:rPr lang="en-GB" dirty="0" err="1"/>
              <a:t>hemoragica</a:t>
            </a:r>
            <a:r>
              <a:rPr lang="en-GB" dirty="0"/>
              <a:t> control INR</a:t>
            </a:r>
          </a:p>
          <a:p>
            <a:r>
              <a:rPr lang="en-GB" dirty="0" err="1"/>
              <a:t>Reactii</a:t>
            </a:r>
            <a:r>
              <a:rPr lang="en-GB" dirty="0"/>
              <a:t> </a:t>
            </a:r>
            <a:r>
              <a:rPr lang="en-GB" dirty="0" err="1"/>
              <a:t>hemoragice</a:t>
            </a:r>
            <a:r>
              <a:rPr lang="en-GB" dirty="0"/>
              <a:t>: </a:t>
            </a:r>
            <a:r>
              <a:rPr lang="en-GB" dirty="0" err="1"/>
              <a:t>hematoame</a:t>
            </a:r>
            <a:r>
              <a:rPr lang="en-GB" dirty="0"/>
              <a:t>, HDS control INR</a:t>
            </a:r>
          </a:p>
          <a:p>
            <a:r>
              <a:rPr lang="en-GB" dirty="0" err="1"/>
              <a:t>Citoliza</a:t>
            </a:r>
            <a:r>
              <a:rPr lang="en-GB" dirty="0"/>
              <a:t> hepatic- </a:t>
            </a:r>
            <a:r>
              <a:rPr lang="en-GB" dirty="0" err="1"/>
              <a:t>statine</a:t>
            </a:r>
            <a:endParaRPr lang="en-GB" dirty="0"/>
          </a:p>
          <a:p>
            <a:r>
              <a:rPr lang="en-GB" dirty="0" err="1"/>
              <a:t>Tuse</a:t>
            </a:r>
            <a:r>
              <a:rPr lang="en-GB" dirty="0"/>
              <a:t> la </a:t>
            </a:r>
            <a:r>
              <a:rPr lang="en-GB" dirty="0" err="1"/>
              <a:t>administrarea</a:t>
            </a:r>
            <a:r>
              <a:rPr lang="en-GB" dirty="0"/>
              <a:t> IEC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110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24744" cy="1143000"/>
          </a:xfrm>
        </p:spPr>
        <p:txBody>
          <a:bodyPr/>
          <a:lstStyle/>
          <a:p>
            <a:r>
              <a:rPr lang="en-GB" dirty="0" err="1"/>
              <a:t>Recomandari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6777317" cy="3508977"/>
          </a:xfrm>
        </p:spPr>
        <p:txBody>
          <a:bodyPr>
            <a:noAutofit/>
          </a:bodyPr>
          <a:lstStyle/>
          <a:p>
            <a:r>
              <a:rPr lang="en-GB" sz="1600" dirty="0" err="1"/>
              <a:t>Evita</a:t>
            </a:r>
            <a:r>
              <a:rPr lang="en-GB" sz="1600" dirty="0"/>
              <a:t> </a:t>
            </a:r>
            <a:r>
              <a:rPr lang="en-GB" sz="1600" dirty="0" err="1"/>
              <a:t>expunerea</a:t>
            </a:r>
            <a:r>
              <a:rPr lang="en-GB" sz="1600" dirty="0"/>
              <a:t> la frig, </a:t>
            </a:r>
            <a:r>
              <a:rPr lang="en-GB" sz="1600" dirty="0" err="1"/>
              <a:t>umezeala</a:t>
            </a:r>
            <a:r>
              <a:rPr lang="en-GB" sz="1600" dirty="0"/>
              <a:t>, </a:t>
            </a:r>
            <a:r>
              <a:rPr lang="en-GB" sz="1600" dirty="0" err="1"/>
              <a:t>situatii</a:t>
            </a:r>
            <a:r>
              <a:rPr lang="en-GB" sz="1600" dirty="0"/>
              <a:t> </a:t>
            </a:r>
            <a:r>
              <a:rPr lang="en-GB" sz="1600" dirty="0" err="1"/>
              <a:t>conflictuale</a:t>
            </a:r>
            <a:r>
              <a:rPr lang="en-GB" sz="1600" dirty="0"/>
              <a:t>, </a:t>
            </a:r>
            <a:r>
              <a:rPr lang="en-GB" sz="1600" dirty="0" err="1"/>
              <a:t>emotii</a:t>
            </a:r>
            <a:endParaRPr lang="en-GB" sz="1600" dirty="0"/>
          </a:p>
          <a:p>
            <a:r>
              <a:rPr lang="en-GB" sz="1600" dirty="0" err="1"/>
              <a:t>Regim</a:t>
            </a:r>
            <a:r>
              <a:rPr lang="en-GB" sz="1600" dirty="0"/>
              <a:t> </a:t>
            </a:r>
            <a:r>
              <a:rPr lang="en-GB" sz="1600" dirty="0" err="1"/>
              <a:t>alimentar</a:t>
            </a:r>
            <a:r>
              <a:rPr lang="en-GB" sz="1600" dirty="0"/>
              <a:t> </a:t>
            </a:r>
            <a:r>
              <a:rPr lang="en-GB" sz="1600" dirty="0" err="1"/>
              <a:t>hiposodat</a:t>
            </a:r>
            <a:r>
              <a:rPr lang="en-GB" sz="1600" dirty="0"/>
              <a:t>, </a:t>
            </a:r>
            <a:r>
              <a:rPr lang="en-GB" sz="1600" dirty="0" err="1"/>
              <a:t>hipolipidic</a:t>
            </a:r>
            <a:r>
              <a:rPr lang="en-GB" sz="1600" dirty="0"/>
              <a:t>, </a:t>
            </a:r>
            <a:r>
              <a:rPr lang="en-GB" sz="1600" dirty="0" err="1"/>
              <a:t>normocaloric</a:t>
            </a:r>
            <a:endParaRPr lang="en-GB" sz="1600" dirty="0"/>
          </a:p>
          <a:p>
            <a:r>
              <a:rPr lang="en-GB" sz="1600" dirty="0" err="1"/>
              <a:t>Controlul</a:t>
            </a:r>
            <a:r>
              <a:rPr lang="en-GB" sz="1600" dirty="0"/>
              <a:t> </a:t>
            </a:r>
            <a:r>
              <a:rPr lang="en-GB" sz="1600" dirty="0" err="1"/>
              <a:t>greutatii</a:t>
            </a:r>
            <a:endParaRPr lang="en-GB" sz="1600" dirty="0"/>
          </a:p>
          <a:p>
            <a:r>
              <a:rPr lang="en-GB" sz="1600" dirty="0"/>
              <a:t>Se </a:t>
            </a:r>
            <a:r>
              <a:rPr lang="en-GB" sz="1600" dirty="0" err="1"/>
              <a:t>contraindica</a:t>
            </a:r>
            <a:r>
              <a:rPr lang="en-GB" sz="1600" dirty="0"/>
              <a:t> </a:t>
            </a:r>
            <a:r>
              <a:rPr lang="en-GB" sz="1600" dirty="0" err="1"/>
              <a:t>tratamentul</a:t>
            </a:r>
            <a:r>
              <a:rPr lang="en-GB" sz="1600" dirty="0"/>
              <a:t> </a:t>
            </a:r>
            <a:r>
              <a:rPr lang="en-GB" sz="1600" dirty="0" err="1"/>
              <a:t>injectabil</a:t>
            </a:r>
            <a:r>
              <a:rPr lang="en-GB" sz="1600" dirty="0"/>
              <a:t> intramuscular</a:t>
            </a:r>
          </a:p>
          <a:p>
            <a:r>
              <a:rPr lang="en-GB" sz="1600" dirty="0"/>
              <a:t>Control lunar INR cu </a:t>
            </a:r>
            <a:r>
              <a:rPr lang="en-GB" sz="1600" dirty="0" err="1"/>
              <a:t>valori</a:t>
            </a:r>
            <a:r>
              <a:rPr lang="en-GB" sz="1600" dirty="0"/>
              <a:t> </a:t>
            </a:r>
            <a:r>
              <a:rPr lang="en-GB" sz="1600" dirty="0" err="1"/>
              <a:t>intre</a:t>
            </a:r>
            <a:r>
              <a:rPr lang="en-GB" sz="1600" dirty="0"/>
              <a:t> 2-4</a:t>
            </a:r>
          </a:p>
          <a:p>
            <a:r>
              <a:rPr lang="en-GB" sz="1600" dirty="0"/>
              <a:t>Continua </a:t>
            </a:r>
            <a:r>
              <a:rPr lang="en-GB" sz="1600" dirty="0" err="1"/>
              <a:t>kinetoterapia</a:t>
            </a:r>
            <a:r>
              <a:rPr lang="en-GB" sz="1600" dirty="0"/>
              <a:t> la </a:t>
            </a:r>
            <a:r>
              <a:rPr lang="en-GB" sz="1600" dirty="0" err="1"/>
              <a:t>domiciliu</a:t>
            </a:r>
            <a:r>
              <a:rPr lang="en-GB" sz="1600" dirty="0"/>
              <a:t> conform </a:t>
            </a:r>
            <a:r>
              <a:rPr lang="en-GB" sz="1600" dirty="0" err="1"/>
              <a:t>programului</a:t>
            </a:r>
            <a:r>
              <a:rPr lang="en-GB" sz="1600" dirty="0"/>
              <a:t> </a:t>
            </a:r>
            <a:r>
              <a:rPr lang="en-GB" sz="1600" dirty="0" err="1"/>
              <a:t>invatat</a:t>
            </a:r>
            <a:endParaRPr lang="en-GB" sz="1600" dirty="0"/>
          </a:p>
          <a:p>
            <a:r>
              <a:rPr lang="en-GB" sz="1600" dirty="0" err="1"/>
              <a:t>Monitorizarea</a:t>
            </a:r>
            <a:r>
              <a:rPr lang="en-GB" sz="1600" dirty="0"/>
              <a:t> </a:t>
            </a:r>
            <a:r>
              <a:rPr lang="en-GB" sz="1600" dirty="0" err="1"/>
              <a:t>puls</a:t>
            </a:r>
            <a:r>
              <a:rPr lang="en-GB" sz="1600" dirty="0"/>
              <a:t>, TA, </a:t>
            </a:r>
            <a:r>
              <a:rPr lang="en-GB" sz="1600" dirty="0" err="1"/>
              <a:t>Colesterol</a:t>
            </a:r>
            <a:r>
              <a:rPr lang="en-GB" sz="1600" dirty="0"/>
              <a:t>, </a:t>
            </a:r>
            <a:r>
              <a:rPr lang="en-GB" sz="1600" dirty="0" err="1"/>
              <a:t>glicemie</a:t>
            </a:r>
            <a:endParaRPr lang="en-GB" sz="1600" dirty="0"/>
          </a:p>
          <a:p>
            <a:r>
              <a:rPr lang="en-GB" sz="1600" dirty="0"/>
              <a:t>Control cardiologic, </a:t>
            </a:r>
            <a:r>
              <a:rPr lang="en-GB" sz="1600" dirty="0" err="1"/>
              <a:t>boli</a:t>
            </a:r>
            <a:r>
              <a:rPr lang="en-GB" sz="1600" dirty="0"/>
              <a:t> </a:t>
            </a:r>
            <a:r>
              <a:rPr lang="en-GB" sz="1600" dirty="0" err="1"/>
              <a:t>nutritie</a:t>
            </a:r>
            <a:endParaRPr lang="en-GB" sz="1600" dirty="0"/>
          </a:p>
          <a:p>
            <a:r>
              <a:rPr lang="en-GB" sz="1600" dirty="0" err="1"/>
              <a:t>Revine</a:t>
            </a:r>
            <a:r>
              <a:rPr lang="en-GB" sz="1600" dirty="0"/>
              <a:t> la </a:t>
            </a:r>
            <a:r>
              <a:rPr lang="en-GB" sz="1600" dirty="0" err="1"/>
              <a:t>recuperare</a:t>
            </a:r>
            <a:r>
              <a:rPr lang="en-GB" sz="1600" dirty="0"/>
              <a:t> la 3 </a:t>
            </a:r>
            <a:r>
              <a:rPr lang="en-GB" sz="1600" dirty="0" err="1"/>
              <a:t>luni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injectare</a:t>
            </a:r>
            <a:r>
              <a:rPr lang="en-GB" sz="1600" dirty="0"/>
              <a:t> </a:t>
            </a:r>
            <a:r>
              <a:rPr lang="en-GB" sz="1600" dirty="0" err="1"/>
              <a:t>toxina</a:t>
            </a:r>
            <a:r>
              <a:rPr lang="en-GB" sz="1600" dirty="0"/>
              <a:t> </a:t>
            </a:r>
            <a:r>
              <a:rPr lang="en-GB" sz="1600" dirty="0" err="1"/>
              <a:t>botulinica</a:t>
            </a:r>
            <a:r>
              <a:rPr lang="en-GB" sz="1600" dirty="0"/>
              <a:t> MS </a:t>
            </a:r>
            <a:r>
              <a:rPr lang="en-GB" sz="1600" dirty="0" err="1"/>
              <a:t>si</a:t>
            </a:r>
            <a:r>
              <a:rPr lang="en-GB" sz="1600" dirty="0"/>
              <a:t> </a:t>
            </a:r>
            <a:r>
              <a:rPr lang="en-GB" sz="1600" dirty="0" err="1"/>
              <a:t>tratament</a:t>
            </a:r>
            <a:r>
              <a:rPr lang="en-GB" sz="1600" dirty="0"/>
              <a:t> de </a:t>
            </a:r>
            <a:r>
              <a:rPr lang="en-GB" sz="1600" dirty="0" err="1"/>
              <a:t>recuperare</a:t>
            </a:r>
            <a:r>
              <a:rPr lang="ro-RO" sz="1600" dirty="0"/>
              <a:t>, control INR, suprimare anticoagulant si înlocuire antiagregant 2 zile înainte de injectare</a:t>
            </a:r>
            <a:endParaRPr lang="en-GB" sz="1600" dirty="0"/>
          </a:p>
          <a:p>
            <a:r>
              <a:rPr lang="en-GB" sz="1600" dirty="0" err="1"/>
              <a:t>Tratament</a:t>
            </a:r>
            <a:r>
              <a:rPr lang="en-GB" sz="1600" dirty="0"/>
              <a:t> conform </a:t>
            </a:r>
            <a:r>
              <a:rPr lang="en-GB" sz="1600" dirty="0" err="1"/>
              <a:t>shemei</a:t>
            </a:r>
            <a:r>
              <a:rPr lang="en-GB" sz="1600" dirty="0"/>
              <a:t> </a:t>
            </a:r>
            <a:r>
              <a:rPr lang="en-GB" sz="1600" dirty="0" err="1"/>
              <a:t>prezentate</a:t>
            </a:r>
            <a:r>
              <a:rPr lang="en-GB" sz="1600" dirty="0"/>
              <a:t> cu </a:t>
            </a:r>
            <a:r>
              <a:rPr lang="en-GB" sz="1600" dirty="0" err="1"/>
              <a:t>inlocuirea</a:t>
            </a:r>
            <a:r>
              <a:rPr lang="en-GB" sz="1600" dirty="0"/>
              <a:t> </a:t>
            </a:r>
            <a:r>
              <a:rPr lang="en-GB" sz="1600" dirty="0" err="1"/>
              <a:t>cerebrolysin</a:t>
            </a:r>
            <a:r>
              <a:rPr lang="en-GB" sz="1600" dirty="0"/>
              <a:t> – nu are </a:t>
            </a:r>
            <a:r>
              <a:rPr lang="en-GB" sz="1600" dirty="0" err="1"/>
              <a:t>voie</a:t>
            </a:r>
            <a:r>
              <a:rPr lang="en-GB" sz="1600" dirty="0"/>
              <a:t> </a:t>
            </a:r>
            <a:r>
              <a:rPr lang="en-GB" sz="1600" dirty="0" err="1"/>
              <a:t>sa</a:t>
            </a:r>
            <a:r>
              <a:rPr lang="en-GB" sz="1600" dirty="0"/>
              <a:t> </a:t>
            </a:r>
            <a:r>
              <a:rPr lang="en-GB" sz="1600" dirty="0" err="1"/>
              <a:t>faca</a:t>
            </a:r>
            <a:r>
              <a:rPr lang="en-GB" sz="1600" dirty="0"/>
              <a:t> </a:t>
            </a:r>
            <a:r>
              <a:rPr lang="en-GB" sz="1600" dirty="0" err="1"/>
              <a:t>tratament</a:t>
            </a:r>
            <a:r>
              <a:rPr lang="en-GB" sz="1600" dirty="0"/>
              <a:t> </a:t>
            </a:r>
            <a:r>
              <a:rPr lang="en-GB" sz="1600" dirty="0" err="1"/>
              <a:t>inj</a:t>
            </a:r>
            <a:r>
              <a:rPr lang="en-GB" sz="1600" dirty="0"/>
              <a:t> intramuscular- cu </a:t>
            </a:r>
            <a:r>
              <a:rPr lang="en-GB" sz="1600" dirty="0" err="1"/>
              <a:t>Actovegin</a:t>
            </a:r>
            <a:r>
              <a:rPr lang="en-GB" sz="1600" dirty="0"/>
              <a:t> 3 </a:t>
            </a:r>
            <a:r>
              <a:rPr lang="en-GB" sz="1600" dirty="0" err="1"/>
              <a:t>cp</a:t>
            </a:r>
            <a:r>
              <a:rPr lang="en-GB" sz="1600" dirty="0"/>
              <a:t>/</a:t>
            </a:r>
            <a:r>
              <a:rPr lang="en-GB" sz="1600" dirty="0" err="1"/>
              <a:t>zi</a:t>
            </a:r>
            <a:r>
              <a:rPr lang="en-GB" sz="1600" dirty="0"/>
              <a:t> 15 </a:t>
            </a:r>
            <a:r>
              <a:rPr lang="en-GB" sz="1600" dirty="0" err="1"/>
              <a:t>zile</a:t>
            </a:r>
            <a:r>
              <a:rPr lang="en-GB" sz="1600" dirty="0"/>
              <a:t>/</a:t>
            </a:r>
            <a:r>
              <a:rPr lang="en-GB" sz="1600" dirty="0" err="1"/>
              <a:t>luna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18277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Cura</a:t>
            </a:r>
            <a:r>
              <a:rPr lang="en-GB" dirty="0"/>
              <a:t> </a:t>
            </a:r>
            <a:r>
              <a:rPr lang="en-GB" dirty="0" err="1"/>
              <a:t>balneara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Dupa</a:t>
            </a:r>
            <a:r>
              <a:rPr lang="en-GB" dirty="0"/>
              <a:t> un an de la </a:t>
            </a:r>
            <a:r>
              <a:rPr lang="en-GB" dirty="0" err="1"/>
              <a:t>debutul</a:t>
            </a:r>
            <a:r>
              <a:rPr lang="en-GB" dirty="0"/>
              <a:t> AVC cu </a:t>
            </a:r>
            <a:r>
              <a:rPr lang="en-GB" dirty="0" err="1"/>
              <a:t>conditia</a:t>
            </a:r>
            <a:r>
              <a:rPr lang="en-GB" dirty="0"/>
              <a:t> </a:t>
            </a:r>
            <a:r>
              <a:rPr lang="en-GB" dirty="0" err="1"/>
              <a:t>mentinerii</a:t>
            </a:r>
            <a:r>
              <a:rPr lang="en-GB" dirty="0"/>
              <a:t> </a:t>
            </a:r>
            <a:r>
              <a:rPr lang="en-GB" dirty="0" err="1"/>
              <a:t>echilibrului</a:t>
            </a:r>
            <a:r>
              <a:rPr lang="en-GB" dirty="0"/>
              <a:t> cardio-vascular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stabilitate</a:t>
            </a:r>
            <a:r>
              <a:rPr lang="en-GB" dirty="0"/>
              <a:t> </a:t>
            </a:r>
            <a:r>
              <a:rPr lang="en-GB" dirty="0" err="1"/>
              <a:t>neurologica</a:t>
            </a:r>
            <a:endParaRPr lang="en-GB" dirty="0"/>
          </a:p>
          <a:p>
            <a:r>
              <a:rPr lang="en-GB" dirty="0" err="1"/>
              <a:t>Baile</a:t>
            </a:r>
            <a:r>
              <a:rPr lang="en-GB" dirty="0"/>
              <a:t> Felix-</a:t>
            </a:r>
            <a:r>
              <a:rPr lang="en-GB" dirty="0" err="1"/>
              <a:t>Sanatoriul</a:t>
            </a:r>
            <a:r>
              <a:rPr lang="en-GB" dirty="0"/>
              <a:t> de </a:t>
            </a:r>
            <a:r>
              <a:rPr lang="en-GB" dirty="0" err="1"/>
              <a:t>recuperare</a:t>
            </a:r>
            <a:r>
              <a:rPr lang="en-GB" dirty="0"/>
              <a:t> </a:t>
            </a:r>
            <a:r>
              <a:rPr lang="en-GB" dirty="0" err="1"/>
              <a:t>neuromotorie</a:t>
            </a:r>
            <a:endParaRPr lang="en-GB" dirty="0"/>
          </a:p>
          <a:p>
            <a:r>
              <a:rPr lang="en-GB" dirty="0" err="1"/>
              <a:t>Covasna</a:t>
            </a:r>
            <a:endParaRPr lang="en-GB" dirty="0"/>
          </a:p>
          <a:p>
            <a:r>
              <a:rPr lang="en-GB" dirty="0" err="1"/>
              <a:t>Borsec</a:t>
            </a:r>
            <a:endParaRPr lang="en-GB" dirty="0"/>
          </a:p>
          <a:p>
            <a:r>
              <a:rPr lang="en-GB" dirty="0" err="1"/>
              <a:t>Buzias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729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ISTORIC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/>
              <a:t>Pacient cu APP: dislipidemie si FiA cronica neglijate terapeutic </a:t>
            </a:r>
          </a:p>
          <a:p>
            <a:pPr marL="68580" indent="0">
              <a:buNone/>
            </a:pPr>
            <a:endParaRPr lang="it-IT" dirty="0"/>
          </a:p>
          <a:p>
            <a:r>
              <a:rPr lang="it-IT" dirty="0"/>
              <a:t>Debut 27 decembrie 2019 cu deficit motor plegic hemicorp stang brusc instalat</a:t>
            </a:r>
          </a:p>
          <a:p>
            <a:pPr marL="68580" indent="0">
              <a:buNone/>
            </a:pPr>
            <a:endParaRPr lang="it-IT" dirty="0"/>
          </a:p>
          <a:p>
            <a:r>
              <a:rPr lang="it-IT" dirty="0"/>
              <a:t>A fost internat prin urgenta in </a:t>
            </a:r>
            <a:r>
              <a:rPr lang="it-IT"/>
              <a:t>Clinica a Spitalulul Județean Craiova</a:t>
            </a:r>
            <a:r>
              <a:rPr lang="it-IT" dirty="0"/>
              <a:t>, adus de SMURD,fiind internat timp de 3 saptamani, timp in care a primit tratament de specialitate.</a:t>
            </a:r>
          </a:p>
          <a:p>
            <a:pPr marL="68580" indent="0">
              <a:buNone/>
            </a:pPr>
            <a:endParaRPr lang="it-IT" dirty="0"/>
          </a:p>
          <a:p>
            <a:r>
              <a:rPr lang="it-IT" dirty="0"/>
              <a:t>Pacientul a primit tratament anitartmic, hipolipemiant si anticoagulare orala cu evolutie buna pe parcursul internarii cu reducerea partiala a deficitului motor, motiv pentru care este externata si programata la recuperare.</a:t>
            </a:r>
          </a:p>
          <a:p>
            <a:pPr marL="68580" indent="0">
              <a:buNone/>
            </a:pPr>
            <a:endParaRPr lang="it-IT" dirty="0"/>
          </a:p>
          <a:p>
            <a:r>
              <a:rPr lang="it-IT"/>
              <a:t>Se internează </a:t>
            </a:r>
            <a:r>
              <a:rPr lang="it-IT" dirty="0"/>
              <a:t>Clinica de </a:t>
            </a:r>
            <a:r>
              <a:rPr lang="it-IT"/>
              <a:t>Recuperare la </a:t>
            </a:r>
            <a:r>
              <a:rPr lang="it-IT" dirty="0"/>
              <a:t>6 saptamani de la debutul AVC.</a:t>
            </a:r>
          </a:p>
          <a:p>
            <a:pPr marL="365760" lvl="1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it-IT" b="1" dirty="0">
                <a:solidFill>
                  <a:srgbClr val="FF0000"/>
                </a:solidFill>
              </a:rPr>
              <a:t>Diagnostic de sindrom: Sindrom disfunctional hemicorp stang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69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Partcularitatea</a:t>
            </a:r>
            <a:r>
              <a:rPr lang="en-GB" dirty="0"/>
              <a:t> </a:t>
            </a:r>
            <a:r>
              <a:rPr lang="en-GB" dirty="0" err="1"/>
              <a:t>cazului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Pacient</a:t>
            </a:r>
            <a:r>
              <a:rPr lang="en-GB" dirty="0"/>
              <a:t> cu </a:t>
            </a:r>
            <a:r>
              <a:rPr lang="en-GB" dirty="0" err="1"/>
              <a:t>hemipareza</a:t>
            </a:r>
            <a:r>
              <a:rPr lang="en-GB" dirty="0"/>
              <a:t> </a:t>
            </a:r>
            <a:r>
              <a:rPr lang="en-GB" dirty="0" err="1"/>
              <a:t>stanga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AVC ischemic cu </a:t>
            </a:r>
            <a:r>
              <a:rPr lang="en-GB" dirty="0" err="1"/>
              <a:t>multipli</a:t>
            </a:r>
            <a:r>
              <a:rPr lang="en-GB" dirty="0"/>
              <a:t> </a:t>
            </a:r>
            <a:r>
              <a:rPr lang="en-GB" dirty="0" err="1"/>
              <a:t>factori</a:t>
            </a:r>
            <a:r>
              <a:rPr lang="en-GB" dirty="0"/>
              <a:t> de </a:t>
            </a:r>
            <a:r>
              <a:rPr lang="en-GB" dirty="0" err="1"/>
              <a:t>risc</a:t>
            </a:r>
            <a:r>
              <a:rPr lang="en-GB" dirty="0"/>
              <a:t> </a:t>
            </a:r>
            <a:r>
              <a:rPr lang="en-GB" dirty="0" err="1"/>
              <a:t>asociati</a:t>
            </a:r>
            <a:r>
              <a:rPr lang="en-GB" dirty="0"/>
              <a:t>, </a:t>
            </a:r>
            <a:r>
              <a:rPr lang="en-GB" dirty="0" err="1"/>
              <a:t>cunoscuti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netratati</a:t>
            </a:r>
            <a:r>
              <a:rPr lang="en-GB" dirty="0"/>
              <a:t> anterior </a:t>
            </a:r>
            <a:r>
              <a:rPr lang="en-GB" dirty="0" err="1"/>
              <a:t>debutului</a:t>
            </a:r>
            <a:r>
              <a:rPr lang="en-GB" dirty="0"/>
              <a:t> AVC</a:t>
            </a:r>
          </a:p>
        </p:txBody>
      </p:sp>
    </p:spTree>
    <p:extLst>
      <p:ext uri="{BB962C8B-B14F-4D97-AF65-F5344CB8AC3E}">
        <p14:creationId xmlns:p14="http://schemas.microsoft.com/office/powerpoint/2010/main" val="85309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Examen</a:t>
            </a:r>
            <a:r>
              <a:rPr lang="en-GB" dirty="0"/>
              <a:t> </a:t>
            </a:r>
            <a:r>
              <a:rPr lang="en-GB" dirty="0" err="1"/>
              <a:t>obiectiv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Curbe fiziologice : puls, diureza, temperatura, TI in limite normale, obezitate, Greutate </a:t>
            </a:r>
            <a:r>
              <a:rPr lang="ro-RO" dirty="0"/>
              <a:t>8</a:t>
            </a:r>
            <a:r>
              <a:rPr lang="it-IT" dirty="0"/>
              <a:t>2 Kg, inaltime 168 cm, IMC 2</a:t>
            </a:r>
            <a:r>
              <a:rPr lang="ro-RO" dirty="0"/>
              <a:t>9</a:t>
            </a:r>
            <a:r>
              <a:rPr lang="it-IT" dirty="0"/>
              <a:t>,</a:t>
            </a:r>
            <a:r>
              <a:rPr lang="ro-RO" dirty="0"/>
              <a:t>05</a:t>
            </a:r>
            <a:endParaRPr lang="en-GB" dirty="0"/>
          </a:p>
          <a:p>
            <a:r>
              <a:rPr lang="pt-BR" dirty="0"/>
              <a:t>Stare generala medie, tegumente palide, mucoase umede.Tes. conj adipos in exces</a:t>
            </a:r>
          </a:p>
          <a:p>
            <a:r>
              <a:rPr lang="pt-BR" dirty="0"/>
              <a:t>CRS permeabile, MV prezent, egal transmis</a:t>
            </a:r>
          </a:p>
          <a:p>
            <a:pPr lvl="0"/>
            <a:r>
              <a:rPr lang="it-IT" dirty="0"/>
              <a:t>TA 160/ 95 mmHg</a:t>
            </a:r>
            <a:r>
              <a:rPr lang="en-GB" dirty="0"/>
              <a:t>, </a:t>
            </a:r>
            <a:r>
              <a:rPr lang="it-IT" dirty="0"/>
              <a:t>AV 70 b/min, zgomote cardiace inegale, inechipotente, deficit de puls</a:t>
            </a:r>
            <a:endParaRPr lang="en-GB" dirty="0"/>
          </a:p>
          <a:p>
            <a:r>
              <a:rPr lang="pt-BR" dirty="0"/>
              <a:t>Abdomen suplu, elastic, mobil cu respiratia, TI prezent</a:t>
            </a:r>
          </a:p>
          <a:p>
            <a:r>
              <a:rPr lang="pt-BR" dirty="0"/>
              <a:t>Fara control voluntar sfincterian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37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Examen</a:t>
            </a:r>
            <a:r>
              <a:rPr lang="en-GB" dirty="0"/>
              <a:t> local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4129684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Asimetrie faciala centrala stanga</a:t>
            </a:r>
          </a:p>
          <a:p>
            <a:r>
              <a:rPr lang="pt-BR" dirty="0"/>
              <a:t>Postura </a:t>
            </a:r>
          </a:p>
          <a:p>
            <a:pPr lvl="1"/>
            <a:r>
              <a:rPr lang="pt-BR" dirty="0"/>
              <a:t>MS flexie pumn pe antebrat si antebrat pe brat</a:t>
            </a:r>
          </a:p>
          <a:p>
            <a:pPr lvl="1"/>
            <a:r>
              <a:rPr lang="pt-BR" dirty="0"/>
              <a:t>Mi picior equin</a:t>
            </a:r>
            <a:endParaRPr lang="en-GB" dirty="0"/>
          </a:p>
          <a:p>
            <a:r>
              <a:rPr lang="pt-BR" dirty="0"/>
              <a:t>Miscari Active Segementare diminuate pe stanga</a:t>
            </a:r>
            <a:endParaRPr lang="en-GB" dirty="0"/>
          </a:p>
          <a:p>
            <a:r>
              <a:rPr lang="pt-BR" dirty="0"/>
              <a:t>Probe de pareza </a:t>
            </a:r>
            <a:r>
              <a:rPr lang="en-GB" dirty="0" err="1"/>
              <a:t>prezente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stanga</a:t>
            </a:r>
            <a:endParaRPr lang="en-GB" dirty="0"/>
          </a:p>
          <a:p>
            <a:r>
              <a:rPr lang="pt-BR" dirty="0"/>
              <a:t>Rx Babinski prezent pe stg, </a:t>
            </a:r>
          </a:p>
          <a:p>
            <a:r>
              <a:rPr lang="pt-BR" dirty="0"/>
              <a:t>Rx Hoffman si palmo-mentonier prezente pe stg</a:t>
            </a:r>
          </a:p>
          <a:p>
            <a:r>
              <a:rPr lang="pt-BR" dirty="0"/>
              <a:t>RCA abolite</a:t>
            </a:r>
            <a:endParaRPr lang="en-GB" dirty="0"/>
          </a:p>
          <a:p>
            <a:r>
              <a:rPr lang="pt-BR" dirty="0"/>
              <a:t>Spasticitate grad 2 scala Ashworth</a:t>
            </a:r>
          </a:p>
          <a:p>
            <a:r>
              <a:rPr lang="pt-BR" dirty="0"/>
              <a:t>Scor Barthel 30/100, scor ADL 2/10</a:t>
            </a:r>
            <a:endParaRPr lang="en-GB" dirty="0"/>
          </a:p>
          <a:p>
            <a:r>
              <a:rPr lang="en-GB" dirty="0" err="1"/>
              <a:t>Hipoestezie</a:t>
            </a:r>
            <a:r>
              <a:rPr lang="en-GB" dirty="0"/>
              <a:t> </a:t>
            </a:r>
            <a:r>
              <a:rPr lang="en-GB" dirty="0" err="1"/>
              <a:t>hemicorp</a:t>
            </a:r>
            <a:r>
              <a:rPr lang="en-GB" dirty="0"/>
              <a:t> </a:t>
            </a:r>
            <a:r>
              <a:rPr lang="en-GB" dirty="0" err="1"/>
              <a:t>stang</a:t>
            </a:r>
            <a:endParaRPr lang="en-GB" dirty="0"/>
          </a:p>
          <a:p>
            <a:r>
              <a:rPr lang="pt-BR" dirty="0"/>
              <a:t>Sfinctere incontinente</a:t>
            </a:r>
          </a:p>
          <a:p>
            <a:r>
              <a:rPr lang="pt-BR" dirty="0"/>
              <a:t>Psihic depresiv</a:t>
            </a:r>
          </a:p>
          <a:p>
            <a:r>
              <a:rPr lang="pt-BR" dirty="0"/>
              <a:t>Constienta, cooperanta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45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Diagnostic de </a:t>
            </a:r>
            <a:r>
              <a:rPr lang="en-GB" dirty="0" err="1"/>
              <a:t>etapa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Sindrom de neuron motor central cu deficit hemicorp stang</a:t>
            </a:r>
          </a:p>
          <a:p>
            <a:pPr lvl="0"/>
            <a:r>
              <a:rPr lang="it-IT" dirty="0"/>
              <a:t>FiA cronica cu ritm mediu</a:t>
            </a:r>
          </a:p>
          <a:p>
            <a:pPr lvl="0"/>
            <a:r>
              <a:rPr lang="it-IT" dirty="0"/>
              <a:t>HTA primara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02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Paraclinic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HLG, GOT, GPT, Creatinina, uree cu valori normale</a:t>
            </a:r>
            <a:endParaRPr lang="en-GB" dirty="0"/>
          </a:p>
          <a:p>
            <a:r>
              <a:rPr lang="it-IT" dirty="0"/>
              <a:t>VSH= 30 mm/h si Fbr = 493,75 mg/dl</a:t>
            </a:r>
            <a:endParaRPr lang="en-GB" dirty="0"/>
          </a:p>
          <a:p>
            <a:r>
              <a:rPr lang="it-IT" dirty="0"/>
              <a:t>Colesterol = 264 mg/dl</a:t>
            </a:r>
          </a:p>
          <a:p>
            <a:r>
              <a:rPr lang="it-IT" dirty="0"/>
              <a:t>Lipidograma LDH = 247 mg/dl, Tg= 149 mg/dl</a:t>
            </a:r>
            <a:endParaRPr lang="en-GB" dirty="0"/>
          </a:p>
          <a:p>
            <a:r>
              <a:rPr lang="pt-BR" dirty="0"/>
              <a:t>INR = 2, 64</a:t>
            </a:r>
            <a:endParaRPr lang="en-GB" dirty="0"/>
          </a:p>
          <a:p>
            <a:r>
              <a:rPr lang="it-IT" dirty="0"/>
              <a:t>Glicemia= 112 mg/dl, </a:t>
            </a:r>
          </a:p>
          <a:p>
            <a:r>
              <a:rPr lang="it-IT" dirty="0"/>
              <a:t>Urocultura negativa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33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Explorare</a:t>
            </a:r>
            <a:r>
              <a:rPr lang="en-GB" dirty="0"/>
              <a:t> </a:t>
            </a:r>
            <a:r>
              <a:rPr lang="en-GB" dirty="0" err="1"/>
              <a:t>functionala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704972" cy="4417716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ECG: frecvanta 70 b/min, absenta undei P, unde T negative in teritoriul inferior, Aspect de unda R crestata: FiA cu AV medie, BRD</a:t>
            </a:r>
            <a:endParaRPr lang="en-GB" dirty="0"/>
          </a:p>
          <a:p>
            <a:r>
              <a:rPr lang="it-IT" dirty="0"/>
              <a:t>Eco Doppler: viteze in flux in limite normale la nivelul ambelor axe carotidene si subclaviovertebrale.</a:t>
            </a:r>
            <a:endParaRPr lang="en-GB" dirty="0"/>
          </a:p>
          <a:p>
            <a:r>
              <a:rPr lang="pt-BR" dirty="0"/>
              <a:t>Ex F.O: macula cu reflex foveolar diminuat, emergenta vaselor mari discret impinsa nazal.</a:t>
            </a:r>
            <a:endParaRPr lang="pt-BR" sz="5100" b="1" dirty="0">
              <a:solidFill>
                <a:schemeClr val="accent1"/>
              </a:solidFill>
            </a:endParaRPr>
          </a:p>
          <a:p>
            <a:pPr marL="68580" indent="0">
              <a:buNone/>
            </a:pPr>
            <a:r>
              <a:rPr lang="pt-BR" sz="5100" b="1" dirty="0">
                <a:solidFill>
                  <a:schemeClr val="accent1"/>
                </a:solidFill>
              </a:rPr>
              <a:t>Explorare imagistica</a:t>
            </a:r>
            <a:endParaRPr lang="en-GB" sz="5100" b="1" dirty="0">
              <a:solidFill>
                <a:schemeClr val="accent1"/>
              </a:solidFill>
            </a:endParaRPr>
          </a:p>
          <a:p>
            <a:r>
              <a:rPr lang="it-IT" dirty="0"/>
              <a:t>Radiografie cord-pulmon: hemidiafragme ascensionate, cord moderat marit, artere pulmonare cu calibru crescut.</a:t>
            </a:r>
            <a:endParaRPr lang="en-GB" dirty="0"/>
          </a:p>
          <a:p>
            <a:r>
              <a:rPr lang="it-IT" dirty="0"/>
              <a:t>Eco cord: VS nedilatat si nehipertrofiat. </a:t>
            </a:r>
            <a:r>
              <a:rPr lang="pt-BR" dirty="0"/>
              <a:t>Fereastra dificila, nu se pot aprecia tulb de cinetica corect. Functia VS per ansamblu conservata. AS dilatat, Sept interatrial bombeaza catre AD- presiuni de umplere cresute. Fara valvulopatii.</a:t>
            </a:r>
            <a:endParaRPr lang="en-GB" dirty="0"/>
          </a:p>
          <a:p>
            <a:r>
              <a:rPr lang="pt-BR" dirty="0"/>
              <a:t>Ex CT in 27 si 29 dec 2019: examinare cerebro-ventriculara evidentiaza hipodensitate F-T-P drept cu caracter ischemic acut in terit. de vascularizatie superficial ACM dreapta.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620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3399</TotalTime>
  <Words>1729</Words>
  <Application>Microsoft Office PowerPoint</Application>
  <PresentationFormat>On-screen Show (4:3)</PresentationFormat>
  <Paragraphs>346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Century Gothic</vt:lpstr>
      <vt:lpstr>Tahoma</vt:lpstr>
      <vt:lpstr>Wingdings</vt:lpstr>
      <vt:lpstr>Wingdings 2</vt:lpstr>
      <vt:lpstr>Austin</vt:lpstr>
      <vt:lpstr>Hemiplegie spastica – AVC ischemic sechelar </vt:lpstr>
      <vt:lpstr>Date demografice </vt:lpstr>
      <vt:lpstr>Antecedente personale</vt:lpstr>
      <vt:lpstr>ISTORIC</vt:lpstr>
      <vt:lpstr>Examen obiectiv</vt:lpstr>
      <vt:lpstr>Examen local</vt:lpstr>
      <vt:lpstr>Diagnostic de etapa</vt:lpstr>
      <vt:lpstr>Paraclinic </vt:lpstr>
      <vt:lpstr>Explorare functionala</vt:lpstr>
      <vt:lpstr>Diagnostic pozitiv</vt:lpstr>
      <vt:lpstr>Diagnostic pozitiv- sustinere</vt:lpstr>
      <vt:lpstr>Diagnostic pozitiv – susținere</vt:lpstr>
      <vt:lpstr>Diagnostic diferential</vt:lpstr>
      <vt:lpstr>Tratament igieno-dietetic</vt:lpstr>
      <vt:lpstr>Tratament medicamentos</vt:lpstr>
      <vt:lpstr>Tratament de recuperare </vt:lpstr>
      <vt:lpstr>Mijloace recuperare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Evolutie si prognostic</vt:lpstr>
      <vt:lpstr>Complicatii ale bolii AVC</vt:lpstr>
      <vt:lpstr>Complicatii ale tratamentului</vt:lpstr>
      <vt:lpstr>Recomandari </vt:lpstr>
      <vt:lpstr>Cura balneara</vt:lpstr>
      <vt:lpstr>Partcularitatea cazului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Hemiplegie spastica – AVC ischemic sechelar</dc:title>
  <dc:creator>Ana Maria</dc:creator>
  <cp:lastModifiedBy>George-Ovidiu Cioroianu</cp:lastModifiedBy>
  <cp:revision>42</cp:revision>
  <dcterms:created xsi:type="dcterms:W3CDTF">2020-03-21T17:02:02Z</dcterms:created>
  <dcterms:modified xsi:type="dcterms:W3CDTF">2021-04-08T10:40:33Z</dcterms:modified>
</cp:coreProperties>
</file>