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91" r:id="rId5"/>
    <p:sldId id="258" r:id="rId6"/>
    <p:sldId id="260" r:id="rId7"/>
    <p:sldId id="261" r:id="rId8"/>
    <p:sldId id="262" r:id="rId9"/>
    <p:sldId id="263" r:id="rId10"/>
    <p:sldId id="264" r:id="rId11"/>
    <p:sldId id="265" r:id="rId12"/>
    <p:sldId id="266" r:id="rId13"/>
    <p:sldId id="292" r:id="rId14"/>
    <p:sldId id="268" r:id="rId15"/>
    <p:sldId id="269" r:id="rId16"/>
    <p:sldId id="270" r:id="rId17"/>
    <p:sldId id="271" r:id="rId18"/>
    <p:sldId id="272" r:id="rId19"/>
    <p:sldId id="273" r:id="rId20"/>
    <p:sldId id="294" r:id="rId21"/>
    <p:sldId id="295" r:id="rId22"/>
    <p:sldId id="274" r:id="rId23"/>
    <p:sldId id="275" r:id="rId24"/>
    <p:sldId id="276" r:id="rId25"/>
    <p:sldId id="297" r:id="rId26"/>
    <p:sldId id="277" r:id="rId27"/>
    <p:sldId id="278" r:id="rId28"/>
    <p:sldId id="296" r:id="rId29"/>
    <p:sldId id="280" r:id="rId30"/>
    <p:sldId id="279" r:id="rId31"/>
    <p:sldId id="281" r:id="rId32"/>
    <p:sldId id="282" r:id="rId33"/>
    <p:sldId id="283" r:id="rId34"/>
    <p:sldId id="284" r:id="rId35"/>
    <p:sldId id="285" r:id="rId36"/>
    <p:sldId id="286" r:id="rId37"/>
    <p:sldId id="287" r:id="rId38"/>
    <p:sldId id="293" r:id="rId39"/>
    <p:sldId id="28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83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22"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A609B84-DC29-4916-A0C7-F8BDC366B3AB}" type="datetimeFigureOut">
              <a:rPr lang="en-GB" smtClean="0"/>
              <a:t>24/11/2020</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7B77C12-FA76-4187-8F98-9ADB963A2B8C}"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A609B84-DC29-4916-A0C7-F8BDC366B3AB}"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B77C12-FA76-4187-8F98-9ADB963A2B8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A609B84-DC29-4916-A0C7-F8BDC366B3AB}"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B77C12-FA76-4187-8F98-9ADB963A2B8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A609B84-DC29-4916-A0C7-F8BDC366B3AB}"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B77C12-FA76-4187-8F98-9ADB963A2B8C}" type="slidenum">
              <a:rPr lang="en-GB" smtClean="0"/>
              <a:t>‹#›</a:t>
            </a:fld>
            <a:endParaRPr lang="en-GB"/>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A609B84-DC29-4916-A0C7-F8BDC366B3AB}"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B77C12-FA76-4187-8F98-9ADB963A2B8C}"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A609B84-DC29-4916-A0C7-F8BDC366B3AB}"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B77C12-FA76-4187-8F98-9ADB963A2B8C}" type="slidenum">
              <a:rPr lang="en-GB" smtClean="0"/>
              <a:t>‹#›</a:t>
            </a:fld>
            <a:endParaRPr lang="en-GB"/>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A609B84-DC29-4916-A0C7-F8BDC366B3AB}" type="datetimeFigureOut">
              <a:rPr lang="en-GB" smtClean="0"/>
              <a:t>24/11/2020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B77C12-FA76-4187-8F98-9ADB963A2B8C}"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A609B84-DC29-4916-A0C7-F8BDC366B3AB}" type="datetimeFigureOut">
              <a:rPr lang="en-GB" smtClean="0"/>
              <a:t>24/11/2020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B77C12-FA76-4187-8F98-9ADB963A2B8C}" type="slidenum">
              <a:rPr lang="en-GB" smtClean="0"/>
              <a:t>‹#›</a:t>
            </a:fld>
            <a:endParaRPr lang="en-GB"/>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609B84-DC29-4916-A0C7-F8BDC366B3AB}" type="datetimeFigureOut">
              <a:rPr lang="en-GB" smtClean="0"/>
              <a:t>24/11/2020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B77C12-FA76-4187-8F98-9ADB963A2B8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DA609B84-DC29-4916-A0C7-F8BDC366B3AB}"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B77C12-FA76-4187-8F98-9ADB963A2B8C}"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A609B84-DC29-4916-A0C7-F8BDC366B3AB}" type="datetimeFigureOut">
              <a:rPr lang="en-GB" smtClean="0"/>
              <a:t>24/11/2020</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7B77C12-FA76-4187-8F98-9ADB963A2B8C}"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A609B84-DC29-4916-A0C7-F8BDC366B3AB}" type="datetimeFigureOut">
              <a:rPr lang="en-GB" smtClean="0"/>
              <a:t>24/11/2020</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7B77C12-FA76-4187-8F98-9ADB963A2B8C}"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dexonline.net/definitie-excitabilitat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ztQPvUk-Z8E&amp;feature=emb_logo" TargetMode="External"/><Relationship Id="rId2" Type="http://schemas.openxmlformats.org/officeDocument/2006/relationships/hyperlink" Target="https://www.youtube.com/watch?v=l4R8Rz5l0Y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ro-RO" sz="2800" dirty="0"/>
              <a:t>Explorarea imagistică în </a:t>
            </a:r>
            <a:r>
              <a:rPr lang="en-US" sz="2800" dirty="0" err="1"/>
              <a:t>Medicina</a:t>
            </a:r>
            <a:r>
              <a:rPr lang="en-US" sz="2800" dirty="0"/>
              <a:t> </a:t>
            </a:r>
            <a:r>
              <a:rPr lang="en-US" sz="2800" dirty="0" err="1"/>
              <a:t>Fizică</a:t>
            </a:r>
            <a:r>
              <a:rPr lang="en-US" sz="2800" dirty="0"/>
              <a:t> </a:t>
            </a:r>
            <a:r>
              <a:rPr lang="en-US" sz="2800" dirty="0" err="1"/>
              <a:t>și</a:t>
            </a:r>
            <a:r>
              <a:rPr lang="en-US" sz="2800" dirty="0"/>
              <a:t> de </a:t>
            </a:r>
            <a:r>
              <a:rPr lang="en-US" sz="2800" dirty="0" err="1"/>
              <a:t>Reabilitare</a:t>
            </a:r>
            <a:r>
              <a:rPr lang="en-US" sz="2800" dirty="0"/>
              <a:t> </a:t>
            </a:r>
            <a:r>
              <a:rPr lang="ro-RO" sz="2800" dirty="0"/>
              <a:t>– radiografie, tomografie, rezonanță magnetică nucleară, ecografie musculo-scheletală, osteodensitometrie DXA, Electrodiagnosticul</a:t>
            </a:r>
            <a:endParaRPr lang="en-GB" sz="2800" dirty="0"/>
          </a:p>
        </p:txBody>
      </p:sp>
      <p:sp>
        <p:nvSpPr>
          <p:cNvPr id="3" name="Subtitle 2"/>
          <p:cNvSpPr>
            <a:spLocks noGrp="1"/>
          </p:cNvSpPr>
          <p:nvPr>
            <p:ph type="subTitle" idx="1"/>
          </p:nvPr>
        </p:nvSpPr>
        <p:spPr/>
        <p:txBody>
          <a:bodyPr/>
          <a:lstStyle/>
          <a:p>
            <a:r>
              <a:rPr lang="ro-RO" dirty="0"/>
              <a:t>LP 7</a:t>
            </a:r>
            <a:endParaRPr lang="en-GB" dirty="0"/>
          </a:p>
        </p:txBody>
      </p:sp>
    </p:spTree>
    <p:extLst>
      <p:ext uri="{BB962C8B-B14F-4D97-AF65-F5344CB8AC3E}">
        <p14:creationId xmlns:p14="http://schemas.microsoft.com/office/powerpoint/2010/main" val="3600934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7"/>
            <a:ext cx="8229600" cy="6586719"/>
          </a:xfrm>
        </p:spPr>
        <p:txBody>
          <a:bodyPr>
            <a:normAutofit fontScale="55000" lnSpcReduction="20000"/>
          </a:bodyPr>
          <a:lstStyle/>
          <a:p>
            <a:pPr marL="109728" indent="0" algn="just">
              <a:buNone/>
            </a:pPr>
            <a:r>
              <a:rPr lang="ro-RO" b="1" dirty="0"/>
              <a:t>Criteriile radiologice New York</a:t>
            </a:r>
            <a:endParaRPr lang="en-GB" b="1" dirty="0"/>
          </a:p>
          <a:p>
            <a:pPr lvl="0" algn="just"/>
            <a:r>
              <a:rPr lang="ro-RO" dirty="0"/>
              <a:t>grad 0 articualții sacroiliace normale;</a:t>
            </a:r>
            <a:endParaRPr lang="en-GB" dirty="0"/>
          </a:p>
          <a:p>
            <a:pPr lvl="0" algn="just"/>
            <a:r>
              <a:rPr lang="ro-RO" dirty="0"/>
              <a:t>grad 1 aspect vătuit al articulației – suspiciune;</a:t>
            </a:r>
            <a:endParaRPr lang="en-GB" dirty="0"/>
          </a:p>
          <a:p>
            <a:pPr lvl="0" algn="just"/>
            <a:r>
              <a:rPr lang="ro-RO" dirty="0"/>
              <a:t>grad 2 pseudolărgirea spațiului prin rezobție osoasă - eroziune subcondrală, sacroiliită minimă;</a:t>
            </a:r>
            <a:endParaRPr lang="en-GB" dirty="0"/>
          </a:p>
          <a:p>
            <a:pPr lvl="0" algn="just"/>
            <a:r>
              <a:rPr lang="ro-RO" dirty="0"/>
              <a:t>grad 3 scleroză periarticulară cu diminuarea spațiului articular, sacroiliită marcată;</a:t>
            </a:r>
            <a:endParaRPr lang="en-GB" dirty="0"/>
          </a:p>
          <a:p>
            <a:pPr lvl="0" algn="just"/>
            <a:r>
              <a:rPr lang="ro-RO" dirty="0"/>
              <a:t>grad 4 fuziunea completă și dispariția spațiului articular, punți osoase- ancgiloza articulațiilor sacroiliace.</a:t>
            </a:r>
            <a:endParaRPr lang="en-GB" dirty="0"/>
          </a:p>
          <a:p>
            <a:pPr marL="109728" indent="0" algn="just">
              <a:buNone/>
            </a:pPr>
            <a:endParaRPr lang="ro-RO" dirty="0"/>
          </a:p>
          <a:p>
            <a:pPr marL="109728" indent="0" algn="just">
              <a:buNone/>
            </a:pPr>
            <a:r>
              <a:rPr lang="ro-RO" b="1" dirty="0"/>
              <a:t>Radiografia joncțiunii dorsolombare </a:t>
            </a:r>
          </a:p>
          <a:p>
            <a:pPr marL="109728" indent="0" algn="just">
              <a:buNone/>
            </a:pPr>
            <a:r>
              <a:rPr lang="ro-RO" dirty="0"/>
              <a:t>- zona în care se produce osificare subligamnetară și calcificare periferică a inelului fibros discal și producerea de mici spiculi osoși, sindesmofite care se observă la T11-T12, T12-L1, L1-L2.</a:t>
            </a:r>
            <a:endParaRPr lang="en-GB" dirty="0"/>
          </a:p>
          <a:p>
            <a:pPr algn="just"/>
            <a:endParaRPr lang="ro-RO" dirty="0"/>
          </a:p>
          <a:p>
            <a:pPr marL="109728" indent="0" algn="just">
              <a:buNone/>
            </a:pPr>
            <a:r>
              <a:rPr lang="ro-RO" b="1" dirty="0"/>
              <a:t>Radiografia lombară </a:t>
            </a:r>
          </a:p>
          <a:p>
            <a:pPr algn="just">
              <a:buFontTx/>
              <a:buChar char="-"/>
            </a:pPr>
            <a:r>
              <a:rPr lang="ro-RO" dirty="0"/>
              <a:t>aspectul de vertebră pătrată, semnul lui Romanus cu eroziunea unghiului anterior superior și inferior. </a:t>
            </a:r>
          </a:p>
          <a:p>
            <a:pPr algn="just">
              <a:buFontTx/>
              <a:buChar char="-"/>
            </a:pPr>
            <a:r>
              <a:rPr lang="ro-RO" dirty="0"/>
              <a:t>în evoluție apar sindesmofitele laterale și mediane care rigidizează coloana, rectitudinea segmentului lombar, aspect de „șină de tramvai”, iar </a:t>
            </a:r>
          </a:p>
          <a:p>
            <a:pPr algn="just">
              <a:buFontTx/>
              <a:buChar char="-"/>
            </a:pPr>
            <a:r>
              <a:rPr lang="ro-RO" dirty="0"/>
              <a:t>în fazele avansate aspect de coloană de bambus cu punți intervertebrale cu calcifi­ca­rea ligamentului interspinos </a:t>
            </a:r>
          </a:p>
          <a:p>
            <a:pPr algn="just">
              <a:buFontTx/>
              <a:buChar char="-"/>
            </a:pPr>
            <a:r>
              <a:rPr lang="ro-RO" dirty="0"/>
              <a:t>Tardiv pot apare fracturi vertebrale</a:t>
            </a:r>
          </a:p>
          <a:p>
            <a:pPr marL="109728" indent="0">
              <a:buNone/>
            </a:pPr>
            <a:r>
              <a:rPr lang="ro-RO" b="1" dirty="0"/>
              <a:t>Coloana cervicală </a:t>
            </a:r>
          </a:p>
          <a:p>
            <a:pPr>
              <a:buFontTx/>
              <a:buChar char="-"/>
            </a:pPr>
            <a:r>
              <a:rPr lang="ro-RO" dirty="0"/>
              <a:t>prezintă sindesmofite, evidențiate în imaginea de profil. </a:t>
            </a:r>
          </a:p>
          <a:p>
            <a:pPr>
              <a:buFontTx/>
              <a:buChar char="-"/>
            </a:pPr>
            <a:r>
              <a:rPr lang="ro-RO" dirty="0"/>
              <a:t>se pot cuantifica subluxațiile atlantoaxiale și occipitale </a:t>
            </a:r>
          </a:p>
          <a:p>
            <a:pPr marL="109728" indent="0">
              <a:buNone/>
            </a:pPr>
            <a:r>
              <a:rPr lang="ro-RO" b="1" dirty="0"/>
              <a:t>Radiografia articulației șoldului </a:t>
            </a:r>
          </a:p>
          <a:p>
            <a:pPr marL="109728" indent="0">
              <a:buNone/>
            </a:pPr>
            <a:r>
              <a:rPr lang="ro-RO" b="1" dirty="0"/>
              <a:t>- </a:t>
            </a:r>
            <a:r>
              <a:rPr lang="ro-RO" dirty="0"/>
              <a:t>pune în evidență îngustarea spațiului articular, concentric, scleroză a osului subcondral, osteofite marginale cu anchiloză, aspect de coxită. </a:t>
            </a:r>
            <a:endParaRPr lang="en-GB" dirty="0"/>
          </a:p>
        </p:txBody>
      </p:sp>
    </p:spTree>
    <p:extLst>
      <p:ext uri="{BB962C8B-B14F-4D97-AF65-F5344CB8AC3E}">
        <p14:creationId xmlns:p14="http://schemas.microsoft.com/office/powerpoint/2010/main" val="1072895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67341"/>
            <a:ext cx="8229600" cy="5890659"/>
          </a:xfrm>
        </p:spPr>
        <p:txBody>
          <a:bodyPr>
            <a:normAutofit fontScale="92500" lnSpcReduction="20000"/>
          </a:bodyPr>
          <a:lstStyle/>
          <a:p>
            <a:pPr algn="just"/>
            <a:r>
              <a:rPr lang="ro-RO" b="1" dirty="0"/>
              <a:t>RMN, de elecție</a:t>
            </a:r>
          </a:p>
          <a:p>
            <a:pPr lvl="1" algn="just"/>
            <a:r>
              <a:rPr lang="ro-RO" dirty="0"/>
              <a:t>pornind de la conceptul de SA nonradiologică în care nu se pot pune în evidență modificări elocvente. </a:t>
            </a:r>
          </a:p>
          <a:p>
            <a:pPr lvl="1" algn="just"/>
            <a:r>
              <a:rPr lang="ro-RO" dirty="0"/>
              <a:t>Explorarea RMN este importantă pentru formele în care radiologia rămâne mută, </a:t>
            </a:r>
          </a:p>
          <a:p>
            <a:pPr lvl="1" algn="just"/>
            <a:r>
              <a:rPr lang="ro-RO" dirty="0"/>
              <a:t>Se evidențiază edem osos, eroziuni la nivel sacroiliac, sediul inflamației bolii, necesită injectare de gadolinum pentru evidențierea aspectelor inflamatorii.</a:t>
            </a:r>
          </a:p>
          <a:p>
            <a:pPr algn="just"/>
            <a:r>
              <a:rPr lang="ro-RO" dirty="0"/>
              <a:t>Alte investigații: </a:t>
            </a:r>
            <a:r>
              <a:rPr lang="ro-RO" b="1" dirty="0"/>
              <a:t>tomografia computerizată </a:t>
            </a:r>
            <a:r>
              <a:rPr lang="ro-RO" dirty="0"/>
              <a:t>în depistarea precoce a sacoiliitei</a:t>
            </a:r>
            <a:endParaRPr lang="en-GB" dirty="0"/>
          </a:p>
          <a:p>
            <a:pPr marL="0" indent="0" algn="just">
              <a:buNone/>
            </a:pPr>
            <a:endParaRPr lang="en-GB" dirty="0"/>
          </a:p>
          <a:p>
            <a:pPr algn="just"/>
            <a:r>
              <a:rPr lang="ro-RO" b="1" dirty="0"/>
              <a:t>Ultrasonografia musculoscheletală </a:t>
            </a:r>
          </a:p>
          <a:p>
            <a:pPr lvl="1" algn="just"/>
            <a:r>
              <a:rPr lang="ro-RO" dirty="0"/>
              <a:t>informații precise asupra structurilor afectate în formele periferice  - efuziunea lichidiană, hipertrofia și fibroza capsulei articulare, anomaliile cortexului osos de tipul eroziunilor, și îndeosebi asupra entezelor, cu sau fără teacă sinovială. </a:t>
            </a:r>
          </a:p>
          <a:p>
            <a:pPr lvl="1" algn="just"/>
            <a:r>
              <a:rPr lang="ro-RO" dirty="0"/>
              <a:t>Tendinita, peritendinita, tenosinovita, eroziunile tendinoase și osoase, entezofitele și bursitele</a:t>
            </a:r>
            <a:endParaRPr lang="en-GB" dirty="0"/>
          </a:p>
        </p:txBody>
      </p:sp>
      <p:sp>
        <p:nvSpPr>
          <p:cNvPr id="4" name="Title 1"/>
          <p:cNvSpPr>
            <a:spLocks noGrp="1"/>
          </p:cNvSpPr>
          <p:nvPr>
            <p:ph type="title"/>
          </p:nvPr>
        </p:nvSpPr>
        <p:spPr>
          <a:xfrm>
            <a:off x="107504" y="-2307"/>
            <a:ext cx="8229600" cy="1143000"/>
          </a:xfrm>
        </p:spPr>
        <p:txBody>
          <a:bodyPr/>
          <a:lstStyle/>
          <a:p>
            <a:r>
              <a:rPr lang="ro-RO" dirty="0"/>
              <a:t>Alte investigații imagistice</a:t>
            </a:r>
            <a:endParaRPr lang="en-GB" dirty="0"/>
          </a:p>
        </p:txBody>
      </p:sp>
    </p:spTree>
    <p:extLst>
      <p:ext uri="{BB962C8B-B14F-4D97-AF65-F5344CB8AC3E}">
        <p14:creationId xmlns:p14="http://schemas.microsoft.com/office/powerpoint/2010/main" val="1072895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665" y="3429000"/>
            <a:ext cx="4496341"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90565"/>
            <a:ext cx="2966295" cy="3645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16632"/>
            <a:ext cx="2803649" cy="3747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895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o-RO" dirty="0"/>
              <a:t>RMN/Ecografie</a:t>
            </a:r>
            <a:endParaRPr lang="en-GB"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74" y="5090693"/>
            <a:ext cx="4984229" cy="1788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70"/>
          <a:stretch/>
        </p:blipFill>
        <p:spPr bwMode="auto">
          <a:xfrm>
            <a:off x="0" y="1268760"/>
            <a:ext cx="6272089"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278388" y="0"/>
            <a:ext cx="3865612" cy="2860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8466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1960" y="1196752"/>
            <a:ext cx="4834880" cy="4525963"/>
          </a:xfrm>
        </p:spPr>
        <p:txBody>
          <a:bodyPr>
            <a:normAutofit fontScale="70000" lnSpcReduction="20000"/>
          </a:bodyPr>
          <a:lstStyle/>
          <a:p>
            <a:pPr algn="just"/>
            <a:r>
              <a:rPr lang="ro-RO" dirty="0"/>
              <a:t>Radiografia standard față și profil, eventual profil 3/4 pentru evidențierea uncartrozei. </a:t>
            </a:r>
          </a:p>
          <a:p>
            <a:pPr algn="just"/>
            <a:r>
              <a:rPr lang="ro-RO" dirty="0"/>
              <a:t>Se poate face evaluare dinamică în unghiuri maxime de flexie și extensie, profil, pentru determinarea deficitelor funcționale. </a:t>
            </a:r>
          </a:p>
          <a:p>
            <a:pPr lvl="1" algn="just"/>
            <a:r>
              <a:rPr lang="ro-RO" dirty="0"/>
              <a:t>reducerea curburii fiziologice cervicale, chiar rectitudinea coloanei, </a:t>
            </a:r>
          </a:p>
          <a:p>
            <a:pPr lvl="1" algn="just"/>
            <a:r>
              <a:rPr lang="ro-RO" dirty="0"/>
              <a:t>reducerea spațiului intervertebral, </a:t>
            </a:r>
          </a:p>
          <a:p>
            <a:pPr lvl="1" algn="just"/>
            <a:r>
              <a:rPr lang="ro-RO" dirty="0"/>
              <a:t>osteofite, anterioare și laterale, </a:t>
            </a:r>
          </a:p>
          <a:p>
            <a:pPr lvl="1" algn="just"/>
            <a:r>
              <a:rPr lang="ro-RO" dirty="0"/>
              <a:t>reducerea spațiului uncovertebral, </a:t>
            </a:r>
          </a:p>
          <a:p>
            <a:pPr lvl="1" algn="just"/>
            <a:r>
              <a:rPr lang="ro-RO" dirty="0"/>
              <a:t>scolioze, </a:t>
            </a:r>
          </a:p>
          <a:p>
            <a:pPr lvl="1" algn="just"/>
            <a:r>
              <a:rPr lang="ro-RO" dirty="0"/>
              <a:t>modificare de dinamică în unghiurile maxime de flexie și extensie. </a:t>
            </a:r>
          </a:p>
          <a:p>
            <a:pPr marL="393192" lvl="1" indent="0" algn="just">
              <a:buNone/>
            </a:pPr>
            <a:r>
              <a:rPr lang="ro-RO" dirty="0"/>
              <a:t>Prezența unei cifoze cervicale arată o mare suferința discală la acest nivel, secundară unei hernii cervicale </a:t>
            </a:r>
            <a:endParaRPr lang="en-GB" dirty="0"/>
          </a:p>
        </p:txBody>
      </p:sp>
      <p:sp>
        <p:nvSpPr>
          <p:cNvPr id="2" name="Title 1"/>
          <p:cNvSpPr>
            <a:spLocks noGrp="1"/>
          </p:cNvSpPr>
          <p:nvPr>
            <p:ph type="title"/>
          </p:nvPr>
        </p:nvSpPr>
        <p:spPr/>
        <p:txBody>
          <a:bodyPr>
            <a:normAutofit fontScale="90000"/>
          </a:bodyPr>
          <a:lstStyle/>
          <a:p>
            <a:r>
              <a:rPr lang="ro-RO" dirty="0"/>
              <a:t>Aspecte imagistice spondiloza cervicală</a:t>
            </a:r>
            <a:endParaRPr lang="en-GB" dirty="0"/>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956" t="13713" r="14543" b="14306"/>
          <a:stretch/>
        </p:blipFill>
        <p:spPr bwMode="auto">
          <a:xfrm>
            <a:off x="107505" y="1556792"/>
            <a:ext cx="2072170" cy="2578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556792"/>
            <a:ext cx="1944216"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4293096"/>
            <a:ext cx="214312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895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9"/>
            <a:ext cx="8229600" cy="2304256"/>
          </a:xfrm>
        </p:spPr>
        <p:txBody>
          <a:bodyPr/>
          <a:lstStyle/>
          <a:p>
            <a:pPr marL="109728" indent="0" algn="just">
              <a:buNone/>
            </a:pPr>
            <a:r>
              <a:rPr lang="ro-RO" dirty="0"/>
              <a:t>Explorarea de tip rezonanță magnetică este mai fidelă, este indicată în situațiile în care radiografic nu se obțin informațiile necesare, sau când suspectăm o hernie de disc sau o stenoză de canal vertebral cervical.</a:t>
            </a:r>
            <a:endParaRPr lang="en-GB" dirty="0"/>
          </a:p>
          <a:p>
            <a:pPr algn="just"/>
            <a:endParaRPr lang="en-GB"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492896"/>
            <a:ext cx="6984776" cy="41093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895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96753"/>
            <a:ext cx="8229600" cy="2880320"/>
          </a:xfrm>
        </p:spPr>
        <p:txBody>
          <a:bodyPr>
            <a:normAutofit/>
          </a:bodyPr>
          <a:lstStyle/>
          <a:p>
            <a:pPr lvl="0"/>
            <a:r>
              <a:rPr lang="ro-RO" sz="2000" dirty="0"/>
              <a:t>Punți intervertebrale masive, voluminoase, minim patru spații interverte­brale, pentru a confirma diagnosticul;</a:t>
            </a:r>
            <a:endParaRPr lang="en-GB" sz="2000" dirty="0"/>
          </a:p>
          <a:p>
            <a:pPr lvl="0"/>
            <a:r>
              <a:rPr lang="ro-RO" sz="2000" dirty="0"/>
              <a:t>Aspectul de exces de os ca „ceara care se prelinge pe lumânare”;</a:t>
            </a:r>
            <a:endParaRPr lang="en-GB" sz="2000" dirty="0"/>
          </a:p>
          <a:p>
            <a:pPr lvl="0"/>
            <a:r>
              <a:rPr lang="ro-RO" sz="2000" dirty="0"/>
              <a:t>Discul intervertebral este indemn;</a:t>
            </a:r>
            <a:endParaRPr lang="en-GB" sz="2000" dirty="0"/>
          </a:p>
          <a:p>
            <a:pPr lvl="0"/>
            <a:r>
              <a:rPr lang="ro-RO" sz="2000" dirty="0"/>
              <a:t>Nu apare aspect clasic de osteoscleroză marginală;</a:t>
            </a:r>
            <a:endParaRPr lang="en-GB" sz="2000" dirty="0"/>
          </a:p>
          <a:p>
            <a:pPr lvl="0"/>
            <a:r>
              <a:rPr lang="ro-RO" sz="2000" dirty="0"/>
              <a:t>Poate exista un spațiu între calcificările osoase ale ligamentului anterior și corpul vertebral.</a:t>
            </a:r>
            <a:endParaRPr lang="en-GB" sz="2000" dirty="0"/>
          </a:p>
          <a:p>
            <a:endParaRPr lang="en-GB" sz="2000" dirty="0"/>
          </a:p>
        </p:txBody>
      </p:sp>
      <p:sp>
        <p:nvSpPr>
          <p:cNvPr id="2" name="Title 1"/>
          <p:cNvSpPr>
            <a:spLocks noGrp="1"/>
          </p:cNvSpPr>
          <p:nvPr>
            <p:ph type="title"/>
          </p:nvPr>
        </p:nvSpPr>
        <p:spPr>
          <a:xfrm>
            <a:off x="219819" y="116632"/>
            <a:ext cx="8229600" cy="1143000"/>
          </a:xfrm>
        </p:spPr>
        <p:txBody>
          <a:bodyPr>
            <a:normAutofit/>
          </a:bodyPr>
          <a:lstStyle/>
          <a:p>
            <a:r>
              <a:rPr lang="ro-RO" sz="2800" dirty="0"/>
              <a:t>Aspecte imagistice în discopatia dorsală </a:t>
            </a:r>
            <a:br>
              <a:rPr lang="ro-RO" sz="2800" dirty="0"/>
            </a:br>
            <a:r>
              <a:rPr lang="ro-RO" sz="2800" dirty="0"/>
              <a:t>Boala hiperostozantă Rotes-Querol-Forestier</a:t>
            </a:r>
            <a:endParaRPr lang="en-GB" sz="2800"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01" r="10952" b="29145"/>
          <a:stretch/>
        </p:blipFill>
        <p:spPr bwMode="auto">
          <a:xfrm>
            <a:off x="23147" y="4029348"/>
            <a:ext cx="4304304" cy="282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137099"/>
            <a:ext cx="3742079" cy="2720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895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ro-RO" dirty="0"/>
              <a:t>Radiografia standard de față și profil este doar orientativă în hernia de disc lombară, fiind prezente semne indirecte, triada Baar:</a:t>
            </a:r>
            <a:endParaRPr lang="en-GB" dirty="0"/>
          </a:p>
          <a:p>
            <a:pPr lvl="0"/>
            <a:r>
              <a:rPr lang="ro-RO" dirty="0"/>
              <a:t>Rectitudinea coloanei lombare;</a:t>
            </a:r>
            <a:endParaRPr lang="en-GB" dirty="0"/>
          </a:p>
          <a:p>
            <a:pPr lvl="0"/>
            <a:r>
              <a:rPr lang="ro-RO" dirty="0"/>
              <a:t>Pensarea spațiului intervertebral;</a:t>
            </a:r>
            <a:endParaRPr lang="en-GB" dirty="0"/>
          </a:p>
          <a:p>
            <a:pPr lvl="0"/>
            <a:r>
              <a:rPr lang="ro-RO" dirty="0"/>
              <a:t>Scolioză lombară.</a:t>
            </a:r>
            <a:endParaRPr lang="en-GB" dirty="0"/>
          </a:p>
          <a:p>
            <a:r>
              <a:rPr lang="ro-RO" dirty="0"/>
              <a:t>Radiografia poate prezenta elemente degenerative ale coloanei cu osteofitoză, pensarea spațiilor, calcificări intradiscale </a:t>
            </a:r>
            <a:endParaRPr lang="en-GB" dirty="0"/>
          </a:p>
        </p:txBody>
      </p:sp>
      <p:sp>
        <p:nvSpPr>
          <p:cNvPr id="2" name="Title 1"/>
          <p:cNvSpPr>
            <a:spLocks noGrp="1"/>
          </p:cNvSpPr>
          <p:nvPr>
            <p:ph type="title"/>
          </p:nvPr>
        </p:nvSpPr>
        <p:spPr/>
        <p:txBody>
          <a:bodyPr>
            <a:normAutofit fontScale="90000"/>
          </a:bodyPr>
          <a:lstStyle/>
          <a:p>
            <a:r>
              <a:rPr lang="ro-RO" dirty="0"/>
              <a:t>Aspecte imagistice </a:t>
            </a:r>
            <a:br>
              <a:rPr lang="ro-RO" dirty="0"/>
            </a:br>
            <a:r>
              <a:rPr lang="ro-RO" dirty="0"/>
              <a:t>Spondiloza lombară</a:t>
            </a:r>
            <a:endParaRPr lang="en-GB" dirty="0"/>
          </a:p>
        </p:txBody>
      </p:sp>
    </p:spTree>
    <p:extLst>
      <p:ext uri="{BB962C8B-B14F-4D97-AF65-F5344CB8AC3E}">
        <p14:creationId xmlns:p14="http://schemas.microsoft.com/office/powerpoint/2010/main" val="1072895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229600" cy="5818651"/>
          </a:xfrm>
        </p:spPr>
        <p:txBody>
          <a:bodyPr>
            <a:normAutofit fontScale="92500"/>
          </a:bodyPr>
          <a:lstStyle/>
          <a:p>
            <a:pPr algn="just"/>
            <a:r>
              <a:rPr lang="ro-RO" b="1" dirty="0"/>
              <a:t>Tomografia computerizată </a:t>
            </a:r>
            <a:r>
              <a:rPr lang="ro-RO" dirty="0"/>
              <a:t>procedură de rezervă, </a:t>
            </a:r>
          </a:p>
          <a:p>
            <a:pPr lvl="1" algn="just"/>
            <a:r>
              <a:rPr lang="ro-RO" dirty="0"/>
              <a:t>fie când nu se poate efectua (contrindicații) RMN </a:t>
            </a:r>
          </a:p>
          <a:p>
            <a:pPr lvl="1" algn="just"/>
            <a:r>
              <a:rPr lang="ro-RO" dirty="0"/>
              <a:t>Fie când se suspectează procese înlocuitoare de spațiu.</a:t>
            </a:r>
            <a:endParaRPr lang="en-GB" dirty="0"/>
          </a:p>
          <a:p>
            <a:pPr algn="just"/>
            <a:r>
              <a:rPr lang="ro-RO" b="1" dirty="0"/>
              <a:t>Rezonanța magnetică </a:t>
            </a:r>
          </a:p>
          <a:p>
            <a:pPr lvl="1" algn="just"/>
            <a:r>
              <a:rPr lang="ro-RO" dirty="0"/>
              <a:t>aduce cele mai multe informații cu multiple imagini </a:t>
            </a:r>
          </a:p>
          <a:p>
            <a:pPr lvl="1" algn="just"/>
            <a:r>
              <a:rPr lang="ro-RO" dirty="0"/>
              <a:t>este de elecție în diagnosticul herniei de disc lombare </a:t>
            </a:r>
          </a:p>
          <a:p>
            <a:pPr lvl="1" algn="just"/>
            <a:r>
              <a:rPr lang="ro-RO" dirty="0"/>
              <a:t>poate da relații și despre structurile adiacente, os, țesut gras, ligamente, vase, chiar și detalii despre coada de cal, anume dacă discul e doar herniat sau rupt și migrat. </a:t>
            </a:r>
          </a:p>
          <a:p>
            <a:pPr lvl="1" algn="just"/>
            <a:r>
              <a:rPr lang="ro-RO" dirty="0"/>
              <a:t>se poate folosi în dinamică, nu este iradiantă și nu este invazivă.</a:t>
            </a:r>
            <a:endParaRPr lang="en-GB" dirty="0"/>
          </a:p>
          <a:p>
            <a:pPr algn="just"/>
            <a:r>
              <a:rPr lang="ro-RO" b="1" dirty="0"/>
              <a:t>Electromiografia ca si electrodignostic</a:t>
            </a:r>
            <a:r>
              <a:rPr lang="ro-RO" dirty="0"/>
              <a:t> este utilă în evaluarea în dinamică a radiculopatiilor paralizante  cu precizarea exactă a teritoriului afectat.</a:t>
            </a:r>
            <a:endParaRPr lang="en-GB" dirty="0"/>
          </a:p>
          <a:p>
            <a:pPr algn="just"/>
            <a:endParaRPr lang="en-GB" dirty="0"/>
          </a:p>
        </p:txBody>
      </p:sp>
    </p:spTree>
    <p:extLst>
      <p:ext uri="{BB962C8B-B14F-4D97-AF65-F5344CB8AC3E}">
        <p14:creationId xmlns:p14="http://schemas.microsoft.com/office/powerpoint/2010/main" val="1072895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2" name="Title 1"/>
          <p:cNvSpPr>
            <a:spLocks noGrp="1"/>
          </p:cNvSpPr>
          <p:nvPr>
            <p:ph type="title"/>
          </p:nvPr>
        </p:nvSpPr>
        <p:spPr>
          <a:xfrm>
            <a:off x="3923928" y="5048820"/>
            <a:ext cx="1800200" cy="1143000"/>
          </a:xfrm>
        </p:spPr>
        <p:txBody>
          <a:bodyPr>
            <a:normAutofit fontScale="90000"/>
          </a:bodyPr>
          <a:lstStyle/>
          <a:p>
            <a:r>
              <a:rPr lang="ro-RO" dirty="0"/>
              <a:t>RX</a:t>
            </a:r>
            <a:br>
              <a:rPr lang="ro-RO" dirty="0"/>
            </a:br>
            <a:r>
              <a:rPr lang="ro-RO" dirty="0"/>
              <a:t>RMN</a:t>
            </a:r>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1727" y="3501008"/>
            <a:ext cx="2619375" cy="3095625"/>
          </a:xfrm>
          <a:prstGeom prst="rect">
            <a:avLst/>
          </a:prstGeom>
          <a:noFill/>
          <a:ln>
            <a:noFill/>
          </a:ln>
          <a:effectLst/>
          <a:scene3d>
            <a:camera prst="orthographicFront">
              <a:rot lat="0" lon="294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1505" y="110988"/>
            <a:ext cx="3686240" cy="3139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descr="Spinal disc herniation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728302"/>
            <a:ext cx="2381250" cy="2171701"/>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9" descr="Non-contrast MRI of patient with lumbar disc herniation superiorly... |  Download Scientific Diagr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5" y="110988"/>
            <a:ext cx="5184576" cy="461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895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5260040"/>
          </a:xfrm>
        </p:spPr>
        <p:txBody>
          <a:bodyPr>
            <a:normAutofit fontScale="92500" lnSpcReduction="10000"/>
          </a:bodyPr>
          <a:lstStyle/>
          <a:p>
            <a:pPr marL="109728" indent="0">
              <a:buNone/>
            </a:pPr>
            <a:r>
              <a:rPr lang="ro-RO" dirty="0"/>
              <a:t>Clasificarea clinico-radiologică recunoaște următoarele stadii de boală: </a:t>
            </a:r>
            <a:endParaRPr lang="en-GB" dirty="0"/>
          </a:p>
          <a:p>
            <a:pPr lvl="0"/>
            <a:r>
              <a:rPr lang="ro-RO" dirty="0"/>
              <a:t>Stadiul I : </a:t>
            </a:r>
          </a:p>
          <a:p>
            <a:pPr lvl="1"/>
            <a:r>
              <a:rPr lang="ro-RO" dirty="0"/>
              <a:t>fără leziuni radiologice evidente, posibilă osteoporoză în bandă;</a:t>
            </a:r>
            <a:endParaRPr lang="en-GB" dirty="0"/>
          </a:p>
          <a:p>
            <a:pPr lvl="0"/>
            <a:r>
              <a:rPr lang="ro-RO" dirty="0"/>
              <a:t>Stadiul II: </a:t>
            </a:r>
          </a:p>
          <a:p>
            <a:pPr lvl="1"/>
            <a:r>
              <a:rPr lang="ro-RO" dirty="0"/>
              <a:t>osteoporoză, tumefacția părților moi, fine eroziuni marginale, reducerea spațiului articular;</a:t>
            </a:r>
          </a:p>
          <a:p>
            <a:pPr lvl="0"/>
            <a:r>
              <a:rPr lang="ro-RO" dirty="0"/>
              <a:t>Stadiul III: </a:t>
            </a:r>
          </a:p>
          <a:p>
            <a:pPr lvl="1"/>
            <a:r>
              <a:rPr lang="ro-RO" dirty="0"/>
              <a:t>eroziunile marginale ce pot fi masive la nivelul carpului și articulațiilor intefalangiene proximale - baza falangei sau baza metacarpienelor, osteoporoză, subluxații cu devieri axiale, reducere importantă a spațiului articular </a:t>
            </a:r>
            <a:endParaRPr lang="en-GB" dirty="0"/>
          </a:p>
          <a:p>
            <a:pPr lvl="0"/>
            <a:r>
              <a:rPr lang="ro-RO" dirty="0"/>
              <a:t>Stadiul IV: </a:t>
            </a:r>
          </a:p>
          <a:p>
            <a:pPr lvl="1"/>
            <a:r>
              <a:rPr lang="ro-RO" dirty="0"/>
              <a:t>deformări și devieri cu anchiloze osoase</a:t>
            </a:r>
            <a:endParaRPr lang="en-GB" dirty="0"/>
          </a:p>
          <a:p>
            <a:endParaRPr lang="en-GB" dirty="0"/>
          </a:p>
        </p:txBody>
      </p:sp>
      <p:sp>
        <p:nvSpPr>
          <p:cNvPr id="2" name="Title 1"/>
          <p:cNvSpPr>
            <a:spLocks noGrp="1"/>
          </p:cNvSpPr>
          <p:nvPr>
            <p:ph type="title"/>
          </p:nvPr>
        </p:nvSpPr>
        <p:spPr/>
        <p:txBody>
          <a:bodyPr>
            <a:normAutofit fontScale="90000"/>
          </a:bodyPr>
          <a:lstStyle/>
          <a:p>
            <a:r>
              <a:rPr lang="ro-RO" dirty="0"/>
              <a:t>Aspecte imagistice in artrita reumatoidă</a:t>
            </a:r>
            <a:endParaRPr lang="en-GB" dirty="0"/>
          </a:p>
        </p:txBody>
      </p:sp>
    </p:spTree>
    <p:extLst>
      <p:ext uri="{BB962C8B-B14F-4D97-AF65-F5344CB8AC3E}">
        <p14:creationId xmlns:p14="http://schemas.microsoft.com/office/powerpoint/2010/main" val="3685209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6508F-77D2-41EA-97E4-C03D467F4FF1}"/>
              </a:ext>
            </a:extLst>
          </p:cNvPr>
          <p:cNvSpPr>
            <a:spLocks noGrp="1"/>
          </p:cNvSpPr>
          <p:nvPr>
            <p:ph idx="1"/>
          </p:nvPr>
        </p:nvSpPr>
        <p:spPr>
          <a:xfrm>
            <a:off x="455446" y="0"/>
            <a:ext cx="8229600" cy="4525963"/>
          </a:xfrm>
        </p:spPr>
        <p:txBody>
          <a:bodyPr>
            <a:normAutofit/>
          </a:bodyPr>
          <a:lstStyle/>
          <a:p>
            <a:pPr algn="just"/>
            <a:r>
              <a:rPr lang="en-GB" sz="2400"/>
              <a:t>Minima degenerescenta hidrica discala la nivel L5-S1;</a:t>
            </a:r>
          </a:p>
          <a:p>
            <a:pPr algn="just"/>
            <a:r>
              <a:rPr lang="en-GB" sz="2400"/>
              <a:t>Hernie intraspongioasa platou vertebral inferior T11;	</a:t>
            </a:r>
          </a:p>
          <a:p>
            <a:pPr algn="just"/>
            <a:r>
              <a:rPr lang="en-GB" sz="2400"/>
              <a:t>Hernie circumferentiala la nivel L5-S1, cu fragment migrat inferior median si paramedian dreapta, compresie pe sacul dural si conflict radicular major L5 si S1 de partea dreapta;</a:t>
            </a:r>
          </a:p>
          <a:p>
            <a:pPr algn="just"/>
            <a:endParaRPr lang="en-GB" sz="2400"/>
          </a:p>
        </p:txBody>
      </p:sp>
      <p:pic>
        <p:nvPicPr>
          <p:cNvPr id="7" name="Picture 6" descr="A picture containing indoor, sitting, dark, photo&#10;&#10;Description automatically generated">
            <a:extLst>
              <a:ext uri="{FF2B5EF4-FFF2-40B4-BE49-F238E27FC236}">
                <a16:creationId xmlns:a16="http://schemas.microsoft.com/office/drawing/2014/main" id="{EBA49133-222D-4F10-9AC1-1EE299AF40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8" y="3068960"/>
            <a:ext cx="9147508" cy="3789040"/>
          </a:xfrm>
          <a:prstGeom prst="rect">
            <a:avLst/>
          </a:prstGeom>
        </p:spPr>
      </p:pic>
    </p:spTree>
    <p:extLst>
      <p:ext uri="{BB962C8B-B14F-4D97-AF65-F5344CB8AC3E}">
        <p14:creationId xmlns:p14="http://schemas.microsoft.com/office/powerpoint/2010/main" val="4246635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C57070-5DA7-4C9D-8ECE-86828392AB00}"/>
              </a:ext>
            </a:extLst>
          </p:cNvPr>
          <p:cNvSpPr>
            <a:spLocks noGrp="1"/>
          </p:cNvSpPr>
          <p:nvPr>
            <p:ph idx="1"/>
          </p:nvPr>
        </p:nvSpPr>
        <p:spPr>
          <a:xfrm>
            <a:off x="-5508" y="19778"/>
            <a:ext cx="9149507" cy="4525963"/>
          </a:xfrm>
        </p:spPr>
        <p:txBody>
          <a:bodyPr>
            <a:normAutofit/>
          </a:bodyPr>
          <a:lstStyle/>
          <a:p>
            <a:pPr indent="457200" algn="just">
              <a:tabLst>
                <a:tab pos="3037205" algn="l"/>
              </a:tabLst>
            </a:pPr>
            <a:r>
              <a:rPr lang="en-US" sz="2400" b="1">
                <a:effectLst/>
                <a:ea typeface="Times New Roman" panose="02020603050405020304" pitchFamily="18" charset="0"/>
              </a:rPr>
              <a:t>La nivel L2-L3 hernie protruziva paramedian si extruziva si migrata superior foraminal dreapta;</a:t>
            </a:r>
            <a:endParaRPr lang="en-GB" sz="2400">
              <a:effectLst/>
              <a:ea typeface="Times New Roman" panose="02020603050405020304" pitchFamily="18" charset="0"/>
            </a:endParaRPr>
          </a:p>
          <a:p>
            <a:pPr indent="457200" algn="just">
              <a:tabLst>
                <a:tab pos="3037205" algn="l"/>
              </a:tabLst>
            </a:pPr>
            <a:r>
              <a:rPr lang="en-US" sz="2400" b="1">
                <a:effectLst/>
                <a:ea typeface="Times New Roman" panose="02020603050405020304" pitchFamily="18" charset="0"/>
              </a:rPr>
              <a:t>La nivel L3-L4 protruzie discala circumferentiala;</a:t>
            </a:r>
          </a:p>
          <a:p>
            <a:pPr indent="457200" algn="just">
              <a:tabLst>
                <a:tab pos="3037205" algn="l"/>
              </a:tabLst>
            </a:pPr>
            <a:r>
              <a:rPr lang="en-US" sz="2400" b="1">
                <a:effectLst/>
                <a:ea typeface="Times New Roman" panose="02020603050405020304" pitchFamily="18" charset="0"/>
              </a:rPr>
              <a:t>La nivel L4-L5 hernie circumferentiala extruziva paramedian dreapta</a:t>
            </a:r>
            <a:r>
              <a:rPr lang="en-US" sz="2400">
                <a:effectLst/>
                <a:ea typeface="Times New Roman" panose="02020603050405020304" pitchFamily="18" charset="0"/>
              </a:rPr>
              <a:t>, </a:t>
            </a:r>
          </a:p>
          <a:p>
            <a:pPr indent="457200" algn="just">
              <a:tabLst>
                <a:tab pos="3037205" algn="l"/>
              </a:tabLst>
            </a:pPr>
            <a:r>
              <a:rPr lang="en-US" sz="2400" b="1">
                <a:effectLst/>
                <a:ea typeface="Times New Roman" panose="02020603050405020304" pitchFamily="18" charset="0"/>
              </a:rPr>
              <a:t>La nivel L5-S1 protruzie discala circumferentiala</a:t>
            </a:r>
            <a:r>
              <a:rPr lang="en-US" sz="2400">
                <a:effectLst/>
                <a:ea typeface="Times New Roman" panose="02020603050405020304" pitchFamily="18" charset="0"/>
              </a:rPr>
              <a:t>, </a:t>
            </a:r>
            <a:endParaRPr lang="en-GB" sz="3200"/>
          </a:p>
        </p:txBody>
      </p:sp>
      <p:pic>
        <p:nvPicPr>
          <p:cNvPr id="5" name="Picture 4" descr="A picture containing photo, sitting, dark, table&#10;&#10;Description automatically generated">
            <a:extLst>
              <a:ext uri="{FF2B5EF4-FFF2-40B4-BE49-F238E27FC236}">
                <a16:creationId xmlns:a16="http://schemas.microsoft.com/office/drawing/2014/main" id="{690E8A29-990B-468C-B4DD-355CB0EB0C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9" y="2576508"/>
            <a:ext cx="9149507" cy="4281492"/>
          </a:xfrm>
          <a:prstGeom prst="rect">
            <a:avLst/>
          </a:prstGeom>
        </p:spPr>
      </p:pic>
    </p:spTree>
    <p:extLst>
      <p:ext uri="{BB962C8B-B14F-4D97-AF65-F5344CB8AC3E}">
        <p14:creationId xmlns:p14="http://schemas.microsoft.com/office/powerpoint/2010/main" val="1203896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992" y="980728"/>
            <a:ext cx="3456384" cy="1143000"/>
          </a:xfrm>
        </p:spPr>
        <p:txBody>
          <a:bodyPr/>
          <a:lstStyle/>
          <a:p>
            <a:r>
              <a:rPr lang="ro-RO" dirty="0"/>
              <a:t>CT</a:t>
            </a:r>
            <a:endParaRPr lang="en-GB"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3140968"/>
            <a:ext cx="6264696" cy="339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7080" r="2967" b="6978"/>
          <a:stretch/>
        </p:blipFill>
        <p:spPr bwMode="auto">
          <a:xfrm>
            <a:off x="107504" y="116632"/>
            <a:ext cx="3493560" cy="270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895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5476064"/>
          </a:xfrm>
        </p:spPr>
        <p:txBody>
          <a:bodyPr>
            <a:normAutofit/>
          </a:bodyPr>
          <a:lstStyle/>
          <a:p>
            <a:pPr marL="109728" indent="0" algn="just">
              <a:buNone/>
            </a:pPr>
            <a:r>
              <a:rPr lang="ro-RO" dirty="0"/>
              <a:t>Radiografia de bazin pentru coxofemurale care pune în evidență modificări polare superior (cel mai frecvent) sau concentrice (în forma primitivă) și mai rar la nivel polar medial. Se constată:</a:t>
            </a:r>
            <a:endParaRPr lang="en-GB" dirty="0"/>
          </a:p>
          <a:p>
            <a:pPr lvl="0" algn="just"/>
            <a:r>
              <a:rPr lang="ro-RO" dirty="0"/>
              <a:t>Pensarea interliniului articular;</a:t>
            </a:r>
            <a:endParaRPr lang="en-GB" dirty="0"/>
          </a:p>
          <a:p>
            <a:pPr lvl="0" algn="just"/>
            <a:r>
              <a:rPr lang="ro-RO" dirty="0"/>
              <a:t>Osteocondesarea în aria de suprasolicitare mecanică;</a:t>
            </a:r>
            <a:endParaRPr lang="en-GB" dirty="0"/>
          </a:p>
          <a:p>
            <a:pPr lvl="0" algn="just"/>
            <a:r>
              <a:rPr lang="ro-RO" dirty="0"/>
              <a:t>Osteofitoza marginală este precoce și este un semn patognomonic;</a:t>
            </a:r>
            <a:endParaRPr lang="en-GB" dirty="0"/>
          </a:p>
          <a:p>
            <a:pPr lvl="0" algn="just"/>
            <a:r>
              <a:rPr lang="ro-RO" dirty="0"/>
              <a:t>Geode, osteoscleroză. </a:t>
            </a:r>
            <a:endParaRPr lang="en-GB" dirty="0"/>
          </a:p>
        </p:txBody>
      </p:sp>
      <p:sp>
        <p:nvSpPr>
          <p:cNvPr id="2" name="Title 1"/>
          <p:cNvSpPr>
            <a:spLocks noGrp="1"/>
          </p:cNvSpPr>
          <p:nvPr>
            <p:ph type="title"/>
          </p:nvPr>
        </p:nvSpPr>
        <p:spPr/>
        <p:txBody>
          <a:bodyPr>
            <a:normAutofit fontScale="90000"/>
          </a:bodyPr>
          <a:lstStyle/>
          <a:p>
            <a:r>
              <a:rPr lang="ro-RO" dirty="0"/>
              <a:t>Aspecte imagistice în coxartroză</a:t>
            </a:r>
            <a:endParaRPr lang="en-GB" dirty="0"/>
          </a:p>
        </p:txBody>
      </p:sp>
    </p:spTree>
    <p:extLst>
      <p:ext uri="{BB962C8B-B14F-4D97-AF65-F5344CB8AC3E}">
        <p14:creationId xmlns:p14="http://schemas.microsoft.com/office/powerpoint/2010/main" val="1072895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109728" indent="0" algn="just">
              <a:buNone/>
            </a:pPr>
            <a:r>
              <a:rPr lang="ro-RO" dirty="0"/>
              <a:t>Pentru formele incipiente în care aspectele radiologice sunt incerte, se pot folosi:</a:t>
            </a:r>
            <a:endParaRPr lang="en-GB" dirty="0"/>
          </a:p>
          <a:p>
            <a:pPr lvl="0" algn="just"/>
            <a:r>
              <a:rPr lang="ro-RO" b="1" dirty="0"/>
              <a:t>Tomografia computerizată</a:t>
            </a:r>
            <a:r>
              <a:rPr lang="ro-RO" dirty="0"/>
              <a:t>, care este superioară radiologiei, dar nu dă informații suplimentare, doar  acuratețea imaginilor fiind superioară;</a:t>
            </a:r>
            <a:endParaRPr lang="en-GB" dirty="0"/>
          </a:p>
          <a:p>
            <a:pPr lvl="0" algn="just"/>
            <a:r>
              <a:rPr lang="ro-RO" b="1" dirty="0"/>
              <a:t>Rezonanța magnetică nucleară</a:t>
            </a:r>
            <a:r>
              <a:rPr lang="ro-RO" dirty="0"/>
              <a:t>, are o mare sensibilitate și decelează modificări incipiente, făcând diferența în formele secundare, în special în osteonecroza de cap femural;</a:t>
            </a:r>
            <a:endParaRPr lang="en-GB" dirty="0"/>
          </a:p>
          <a:p>
            <a:pPr lvl="0" algn="just"/>
            <a:r>
              <a:rPr lang="ro-RO" b="1" dirty="0"/>
              <a:t>Ultrasonografia articulară</a:t>
            </a:r>
            <a:r>
              <a:rPr lang="ro-RO" dirty="0"/>
              <a:t>, nu este de elecție pentru șold, dar poate evidenția formațiuni de tip „step up” sau epanșament articular. Şoldul este o articulație greu vizualizabilă ecografic. Este folosită orientativ și nu trasează diagnosticul, aducând informații indirecte.</a:t>
            </a:r>
            <a:endParaRPr lang="en-GB" dirty="0"/>
          </a:p>
          <a:p>
            <a:pPr algn="just"/>
            <a:endParaRPr lang="en-GB" dirty="0"/>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1072895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horse&#10;&#10;Description automatically generated">
            <a:extLst>
              <a:ext uri="{FF2B5EF4-FFF2-40B4-BE49-F238E27FC236}">
                <a16:creationId xmlns:a16="http://schemas.microsoft.com/office/drawing/2014/main" id="{10B28832-E067-43F6-8C33-09AE884135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4610931" cy="3429000"/>
          </a:xfrm>
        </p:spPr>
      </p:pic>
      <p:pic>
        <p:nvPicPr>
          <p:cNvPr id="7" name="Picture 6" descr="A picture containing photo, table, small, sitting&#10;&#10;Description automatically generated">
            <a:extLst>
              <a:ext uri="{FF2B5EF4-FFF2-40B4-BE49-F238E27FC236}">
                <a16:creationId xmlns:a16="http://schemas.microsoft.com/office/drawing/2014/main" id="{0DDE0945-7FC9-4A54-8A5A-981CE513F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2436247"/>
            <a:ext cx="4427984" cy="4427984"/>
          </a:xfrm>
          <a:prstGeom prst="rect">
            <a:avLst/>
          </a:prstGeom>
        </p:spPr>
      </p:pic>
    </p:spTree>
    <p:extLst>
      <p:ext uri="{BB962C8B-B14F-4D97-AF65-F5344CB8AC3E}">
        <p14:creationId xmlns:p14="http://schemas.microsoft.com/office/powerpoint/2010/main" val="2372010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2" name="Title 1"/>
          <p:cNvSpPr>
            <a:spLocks noGrp="1"/>
          </p:cNvSpPr>
          <p:nvPr>
            <p:ph type="title"/>
          </p:nvPr>
        </p:nvSpPr>
        <p:spPr>
          <a:xfrm>
            <a:off x="5960757" y="5301208"/>
            <a:ext cx="3155596" cy="1287016"/>
          </a:xfrm>
        </p:spPr>
        <p:txBody>
          <a:bodyPr>
            <a:normAutofit fontScale="90000"/>
          </a:bodyPr>
          <a:lstStyle/>
          <a:p>
            <a:r>
              <a:rPr lang="ro-RO" dirty="0"/>
              <a:t>RX</a:t>
            </a:r>
            <a:br>
              <a:rPr lang="ro-RO" dirty="0"/>
            </a:br>
            <a:r>
              <a:rPr lang="ro-RO" dirty="0"/>
              <a:t>CT</a:t>
            </a:r>
            <a:br>
              <a:rPr lang="ro-RO" dirty="0"/>
            </a:br>
            <a:r>
              <a:rPr lang="ro-RO" dirty="0"/>
              <a:t>RMN</a:t>
            </a:r>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88640"/>
            <a:ext cx="4040559"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7" y="4221088"/>
            <a:ext cx="4253268" cy="257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4067" y="45955"/>
            <a:ext cx="4627537" cy="4607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895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5188032"/>
          </a:xfrm>
        </p:spPr>
        <p:txBody>
          <a:bodyPr>
            <a:normAutofit fontScale="92500" lnSpcReduction="10000"/>
          </a:bodyPr>
          <a:lstStyle/>
          <a:p>
            <a:pPr algn="just"/>
            <a:r>
              <a:rPr lang="ro-RO" b="1" dirty="0"/>
              <a:t>Radiografia</a:t>
            </a:r>
            <a:endParaRPr lang="ro-RO" dirty="0"/>
          </a:p>
          <a:p>
            <a:pPr lvl="1" algn="just"/>
            <a:r>
              <a:rPr lang="ro-RO" dirty="0"/>
              <a:t>îngustarea spațiului articulare, </a:t>
            </a:r>
          </a:p>
          <a:p>
            <a:pPr lvl="1" algn="just"/>
            <a:r>
              <a:rPr lang="ro-RO" dirty="0"/>
              <a:t>prezența de osteofite, </a:t>
            </a:r>
          </a:p>
          <a:p>
            <a:pPr lvl="1" algn="just"/>
            <a:r>
              <a:rPr lang="ro-RO" dirty="0"/>
              <a:t>osteoscleroza, </a:t>
            </a:r>
          </a:p>
          <a:p>
            <a:pPr lvl="1" algn="just"/>
            <a:r>
              <a:rPr lang="ro-RO" dirty="0"/>
              <a:t>chisturi osoase, geode, </a:t>
            </a:r>
          </a:p>
          <a:p>
            <a:pPr lvl="1" algn="just"/>
            <a:r>
              <a:rPr lang="ro-RO" dirty="0"/>
              <a:t>imagine de ansamblu cu devierile axiale frontale și sagitale </a:t>
            </a:r>
          </a:p>
          <a:p>
            <a:pPr algn="just"/>
            <a:r>
              <a:rPr lang="ro-RO" b="1" dirty="0"/>
              <a:t>Ecografia articulară </a:t>
            </a:r>
          </a:p>
          <a:p>
            <a:pPr lvl="1" algn="just"/>
            <a:r>
              <a:rPr lang="ro-RO" dirty="0"/>
              <a:t>este poate explora suprafețele superficiale și structurile periarticulare, putând pune în evidență distrucția ligamentelor colaterale, coarnele meniscale anterioare și posterioare, osteofite marginale, cartilajul articular femuro-patelar</a:t>
            </a:r>
          </a:p>
          <a:p>
            <a:pPr lvl="1" algn="just"/>
            <a:r>
              <a:rPr lang="ro-RO" dirty="0"/>
              <a:t>are avantajul de a evalua recesurile articulare, spațiul popliteal și permite tratament local ecoghidat, crescând acuratețea actului medical </a:t>
            </a:r>
            <a:endParaRPr lang="en-GB" dirty="0"/>
          </a:p>
        </p:txBody>
      </p:sp>
      <p:sp>
        <p:nvSpPr>
          <p:cNvPr id="2" name="Title 1"/>
          <p:cNvSpPr>
            <a:spLocks noGrp="1"/>
          </p:cNvSpPr>
          <p:nvPr>
            <p:ph type="title"/>
          </p:nvPr>
        </p:nvSpPr>
        <p:spPr/>
        <p:txBody>
          <a:bodyPr>
            <a:normAutofit fontScale="90000"/>
          </a:bodyPr>
          <a:lstStyle/>
          <a:p>
            <a:r>
              <a:rPr lang="ro-RO" dirty="0"/>
              <a:t>Aspecte imagistice în gonartroza</a:t>
            </a:r>
            <a:endParaRPr lang="en-GB" dirty="0"/>
          </a:p>
        </p:txBody>
      </p:sp>
    </p:spTree>
    <p:extLst>
      <p:ext uri="{BB962C8B-B14F-4D97-AF65-F5344CB8AC3E}">
        <p14:creationId xmlns:p14="http://schemas.microsoft.com/office/powerpoint/2010/main" val="1072895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8EB9FB28-2FC3-4734-9B1F-617BE243F1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18" y="2204864"/>
            <a:ext cx="4723957" cy="3546670"/>
          </a:xfrm>
        </p:spPr>
      </p:pic>
      <p:pic>
        <p:nvPicPr>
          <p:cNvPr id="7" name="Picture 6" descr="A picture containing film, table, sitting, standing&#10;&#10;Description automatically generated">
            <a:extLst>
              <a:ext uri="{FF2B5EF4-FFF2-40B4-BE49-F238E27FC236}">
                <a16:creationId xmlns:a16="http://schemas.microsoft.com/office/drawing/2014/main" id="{4452FB4B-950C-4525-A702-8C97DE3925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7" y="4232"/>
            <a:ext cx="4446827" cy="6853768"/>
          </a:xfrm>
          <a:prstGeom prst="rect">
            <a:avLst/>
          </a:prstGeom>
        </p:spPr>
      </p:pic>
    </p:spTree>
    <p:extLst>
      <p:ext uri="{BB962C8B-B14F-4D97-AF65-F5344CB8AC3E}">
        <p14:creationId xmlns:p14="http://schemas.microsoft.com/office/powerpoint/2010/main" val="4289317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2" name="Title 1"/>
          <p:cNvSpPr>
            <a:spLocks noGrp="1"/>
          </p:cNvSpPr>
          <p:nvPr>
            <p:ph type="title"/>
          </p:nvPr>
        </p:nvSpPr>
        <p:spPr/>
        <p:txBody>
          <a:bodyPr/>
          <a:lstStyle/>
          <a:p>
            <a:endParaRPr lang="en-GB"/>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8280920" cy="2949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4581128"/>
            <a:ext cx="2791375" cy="2109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321742"/>
            <a:ext cx="3743325"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3815568"/>
            <a:ext cx="2273494" cy="300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12675" y="3400135"/>
            <a:ext cx="490840" cy="646331"/>
          </a:xfrm>
          <a:prstGeom prst="rect">
            <a:avLst/>
          </a:prstGeom>
          <a:noFill/>
          <a:ln>
            <a:solidFill>
              <a:srgbClr val="0070C0"/>
            </a:solidFill>
          </a:ln>
        </p:spPr>
        <p:txBody>
          <a:bodyPr wrap="none" rtlCol="0">
            <a:spAutoFit/>
          </a:bodyPr>
          <a:lstStyle/>
          <a:p>
            <a:r>
              <a:rPr lang="ro-RO" b="1" dirty="0"/>
              <a:t>RX</a:t>
            </a:r>
          </a:p>
          <a:p>
            <a:r>
              <a:rPr lang="ro-RO" b="1" dirty="0"/>
              <a:t>CT</a:t>
            </a:r>
            <a:endParaRPr lang="en-GB" b="1" dirty="0"/>
          </a:p>
        </p:txBody>
      </p:sp>
    </p:spTree>
    <p:extLst>
      <p:ext uri="{BB962C8B-B14F-4D97-AF65-F5344CB8AC3E}">
        <p14:creationId xmlns:p14="http://schemas.microsoft.com/office/powerpoint/2010/main" val="1072895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5376672"/>
          </a:xfrm>
        </p:spPr>
        <p:txBody>
          <a:bodyPr>
            <a:normAutofit fontScale="92500" lnSpcReduction="10000"/>
          </a:bodyPr>
          <a:lstStyle/>
          <a:p>
            <a:pPr marL="109728" indent="0" algn="just">
              <a:buNone/>
            </a:pPr>
            <a:r>
              <a:rPr lang="ro-RO" dirty="0"/>
              <a:t>Alte articulații afectate</a:t>
            </a:r>
          </a:p>
          <a:p>
            <a:pPr algn="just"/>
            <a:r>
              <a:rPr lang="ro-RO" dirty="0" err="1"/>
              <a:t>G</a:t>
            </a:r>
            <a:r>
              <a:rPr lang="en-GB" dirty="0" err="1"/>
              <a:t>enunchiul</a:t>
            </a:r>
            <a:r>
              <a:rPr lang="en-GB" dirty="0"/>
              <a:t> </a:t>
            </a:r>
            <a:r>
              <a:rPr lang="en-GB" dirty="0" err="1"/>
              <a:t>și</a:t>
            </a:r>
            <a:r>
              <a:rPr lang="en-GB" dirty="0"/>
              <a:t> </a:t>
            </a:r>
            <a:r>
              <a:rPr lang="en-GB" dirty="0" err="1"/>
              <a:t>articu­lațiile</a:t>
            </a:r>
            <a:r>
              <a:rPr lang="en-GB" dirty="0"/>
              <a:t> </a:t>
            </a:r>
            <a:r>
              <a:rPr lang="en-GB" dirty="0" err="1"/>
              <a:t>piciorului</a:t>
            </a:r>
            <a:r>
              <a:rPr lang="en-GB" dirty="0"/>
              <a:t> care </a:t>
            </a:r>
            <a:r>
              <a:rPr lang="en-GB" dirty="0" err="1"/>
              <a:t>sunt</a:t>
            </a:r>
            <a:r>
              <a:rPr lang="en-GB" dirty="0"/>
              <a:t> </a:t>
            </a:r>
            <a:r>
              <a:rPr lang="en-GB" dirty="0" err="1"/>
              <a:t>predilecte</a:t>
            </a:r>
            <a:r>
              <a:rPr lang="en-GB" dirty="0"/>
              <a:t> </a:t>
            </a:r>
            <a:r>
              <a:rPr lang="en-GB" dirty="0" err="1"/>
              <a:t>pentru</a:t>
            </a:r>
            <a:r>
              <a:rPr lang="en-GB" dirty="0"/>
              <a:t> </a:t>
            </a:r>
            <a:r>
              <a:rPr lang="en-GB" dirty="0" err="1"/>
              <a:t>modificările</a:t>
            </a:r>
            <a:r>
              <a:rPr lang="en-GB" dirty="0"/>
              <a:t> </a:t>
            </a:r>
            <a:r>
              <a:rPr lang="en-GB" dirty="0" err="1"/>
              <a:t>radilogice</a:t>
            </a:r>
            <a:r>
              <a:rPr lang="ro-RO" dirty="0"/>
              <a:t> de tip eroziuni</a:t>
            </a:r>
            <a:r>
              <a:rPr lang="en-GB" dirty="0"/>
              <a:t>. </a:t>
            </a:r>
            <a:endParaRPr lang="ro-RO" dirty="0"/>
          </a:p>
          <a:p>
            <a:pPr algn="just"/>
            <a:endParaRPr lang="ro-RO" dirty="0"/>
          </a:p>
          <a:p>
            <a:pPr algn="just"/>
            <a:r>
              <a:rPr lang="ro-RO" dirty="0"/>
              <a:t>S</a:t>
            </a:r>
            <a:r>
              <a:rPr lang="en-GB" dirty="0" err="1"/>
              <a:t>tiloida</a:t>
            </a:r>
            <a:r>
              <a:rPr lang="en-GB" dirty="0"/>
              <a:t> </a:t>
            </a:r>
            <a:r>
              <a:rPr lang="en-GB" dirty="0" err="1"/>
              <a:t>ulnară</a:t>
            </a:r>
            <a:r>
              <a:rPr lang="en-GB" dirty="0"/>
              <a:t> </a:t>
            </a:r>
            <a:r>
              <a:rPr lang="ro-RO" dirty="0"/>
              <a:t>- </a:t>
            </a:r>
            <a:r>
              <a:rPr lang="en-GB" dirty="0" err="1"/>
              <a:t>sediul</a:t>
            </a:r>
            <a:r>
              <a:rPr lang="en-GB" dirty="0"/>
              <a:t> de </a:t>
            </a:r>
            <a:r>
              <a:rPr lang="en-GB" dirty="0" err="1"/>
              <a:t>elecție</a:t>
            </a:r>
            <a:r>
              <a:rPr lang="en-GB" dirty="0"/>
              <a:t> al </a:t>
            </a:r>
            <a:r>
              <a:rPr lang="en-GB" dirty="0" err="1"/>
              <a:t>primelor</a:t>
            </a:r>
            <a:r>
              <a:rPr lang="en-GB" dirty="0"/>
              <a:t> </a:t>
            </a:r>
            <a:r>
              <a:rPr lang="en-GB" dirty="0" err="1"/>
              <a:t>modificări</a:t>
            </a:r>
            <a:r>
              <a:rPr lang="en-GB" dirty="0"/>
              <a:t> de tip </a:t>
            </a:r>
            <a:r>
              <a:rPr lang="en-GB" dirty="0" err="1"/>
              <a:t>osteoporoză</a:t>
            </a:r>
            <a:r>
              <a:rPr lang="en-GB" dirty="0"/>
              <a:t>, geode </a:t>
            </a:r>
            <a:r>
              <a:rPr lang="en-GB" dirty="0" err="1"/>
              <a:t>și</a:t>
            </a:r>
            <a:r>
              <a:rPr lang="en-GB" dirty="0"/>
              <a:t> </a:t>
            </a:r>
            <a:r>
              <a:rPr lang="en-GB" dirty="0" err="1"/>
              <a:t>eroziuni</a:t>
            </a:r>
            <a:r>
              <a:rPr lang="en-GB" dirty="0"/>
              <a:t>, </a:t>
            </a:r>
            <a:r>
              <a:rPr lang="en-GB" dirty="0" err="1"/>
              <a:t>iar</a:t>
            </a:r>
            <a:r>
              <a:rPr lang="en-GB" dirty="0"/>
              <a:t> la </a:t>
            </a:r>
            <a:r>
              <a:rPr lang="en-GB" dirty="0" err="1"/>
              <a:t>picioare</a:t>
            </a:r>
            <a:r>
              <a:rPr lang="en-GB" dirty="0"/>
              <a:t> </a:t>
            </a:r>
            <a:r>
              <a:rPr lang="en-GB" dirty="0" err="1"/>
              <a:t>articulațiile</a:t>
            </a:r>
            <a:r>
              <a:rPr lang="en-GB" dirty="0"/>
              <a:t> MTF ale </a:t>
            </a:r>
            <a:r>
              <a:rPr lang="en-GB" dirty="0" err="1"/>
              <a:t>degetelor</a:t>
            </a:r>
            <a:r>
              <a:rPr lang="en-GB" dirty="0"/>
              <a:t> IV </a:t>
            </a:r>
            <a:r>
              <a:rPr lang="en-GB" dirty="0" err="1"/>
              <a:t>și</a:t>
            </a:r>
            <a:r>
              <a:rPr lang="en-GB" dirty="0"/>
              <a:t> V </a:t>
            </a:r>
          </a:p>
          <a:p>
            <a:pPr algn="just"/>
            <a:endParaRPr lang="ro-RO" dirty="0"/>
          </a:p>
          <a:p>
            <a:pPr algn="just"/>
            <a:r>
              <a:rPr lang="ro-RO" dirty="0"/>
              <a:t>Articulația atlanto-occipitală poate traduce subluxația prin lărgirea spațiului arcului anterior al atlasului și procesul odontoid al axisului pe imaginea de profil. </a:t>
            </a:r>
            <a:endParaRPr lang="en-GB" dirty="0"/>
          </a:p>
          <a:p>
            <a:pPr algn="just"/>
            <a:endParaRPr lang="en-GB" dirty="0"/>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1072895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874" t="20910" r="1139" b="11453"/>
          <a:stretch/>
        </p:blipFill>
        <p:spPr bwMode="auto">
          <a:xfrm>
            <a:off x="0" y="25704"/>
            <a:ext cx="4552828" cy="191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52127" y="188640"/>
            <a:ext cx="4572000" cy="1754326"/>
          </a:xfrm>
          <a:prstGeom prst="rect">
            <a:avLst/>
          </a:prstGeom>
        </p:spPr>
        <p:txBody>
          <a:bodyPr>
            <a:spAutoFit/>
          </a:bodyPr>
          <a:lstStyle/>
          <a:p>
            <a:r>
              <a:rPr lang="ro-RO" dirty="0"/>
              <a:t>Compartiment medial - secțiune longitudinală. </a:t>
            </a:r>
            <a:endParaRPr lang="en-GB" dirty="0"/>
          </a:p>
          <a:p>
            <a:r>
              <a:rPr lang="ro-RO" dirty="0"/>
              <a:t> </a:t>
            </a:r>
            <a:endParaRPr lang="en-GB" dirty="0"/>
          </a:p>
          <a:p>
            <a:r>
              <a:rPr lang="ro-RO" dirty="0"/>
              <a:t>se evidențiază structuri hiperocogene cu aspect de tip ,,step up</a:t>
            </a:r>
            <a:r>
              <a:rPr lang="en-US" dirty="0"/>
              <a:t>” </a:t>
            </a:r>
            <a:r>
              <a:rPr lang="ro-RO" dirty="0"/>
              <a:t>sugestive de osteofite. M-menisc, O-osteofite, Ligament colateral medial-LCM.</a:t>
            </a:r>
            <a:endParaRPr lang="en-GB" dirty="0"/>
          </a:p>
        </p:txBody>
      </p:sp>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611" t="19618"/>
          <a:stretch/>
        </p:blipFill>
        <p:spPr bwMode="auto">
          <a:xfrm>
            <a:off x="2267744" y="2217867"/>
            <a:ext cx="6444208" cy="289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1520" y="5229200"/>
            <a:ext cx="7236296" cy="1477328"/>
          </a:xfrm>
          <a:prstGeom prst="rect">
            <a:avLst/>
          </a:prstGeom>
        </p:spPr>
        <p:txBody>
          <a:bodyPr wrap="square">
            <a:spAutoFit/>
          </a:bodyPr>
          <a:lstStyle/>
          <a:p>
            <a:r>
              <a:rPr lang="ro-RO" dirty="0"/>
              <a:t>Secțiune longitudinală în spațiul popliteu.</a:t>
            </a:r>
            <a:endParaRPr lang="en-GB" dirty="0"/>
          </a:p>
          <a:p>
            <a:r>
              <a:rPr lang="ro-RO" dirty="0"/>
              <a:t> </a:t>
            </a:r>
            <a:endParaRPr lang="en-GB" dirty="0"/>
          </a:p>
          <a:p>
            <a:r>
              <a:rPr lang="ro-RO" dirty="0"/>
              <a:t>se observă o formațiune transonică de dimensiuni mari, cu pereți proprii, bine delimitată și cu o formațiune ecogenă în interior posibil sept incomplet, Chist Baker.</a:t>
            </a:r>
            <a:endParaRPr lang="en-GB" dirty="0"/>
          </a:p>
        </p:txBody>
      </p:sp>
    </p:spTree>
    <p:extLst>
      <p:ext uri="{BB962C8B-B14F-4D97-AF65-F5344CB8AC3E}">
        <p14:creationId xmlns:p14="http://schemas.microsoft.com/office/powerpoint/2010/main" val="1072895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2" name="Title 1"/>
          <p:cNvSpPr>
            <a:spLocks noGrp="1"/>
          </p:cNvSpPr>
          <p:nvPr>
            <p:ph type="title"/>
          </p:nvPr>
        </p:nvSpPr>
        <p:spPr/>
        <p:txBody>
          <a:bodyPr/>
          <a:lstStyle/>
          <a:p>
            <a:endParaRPr lang="en-GB"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39"/>
            <a:ext cx="3099857" cy="20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3391282"/>
            <a:ext cx="3040385" cy="33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16" y="4615167"/>
            <a:ext cx="4536504" cy="224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780" y="2268546"/>
            <a:ext cx="2664296" cy="1985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53078"/>
          <a:stretch/>
        </p:blipFill>
        <p:spPr bwMode="auto">
          <a:xfrm rot="16200000">
            <a:off x="6657995" y="-322244"/>
            <a:ext cx="2163172"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t="50000"/>
          <a:stretch/>
        </p:blipFill>
        <p:spPr bwMode="auto">
          <a:xfrm>
            <a:off x="3347864" y="-35711"/>
            <a:ext cx="2828925" cy="230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35896" y="2522462"/>
            <a:ext cx="1861407" cy="1477328"/>
          </a:xfrm>
          <a:prstGeom prst="rect">
            <a:avLst/>
          </a:prstGeom>
          <a:noFill/>
          <a:ln>
            <a:solidFill>
              <a:srgbClr val="0070C0"/>
            </a:solidFill>
          </a:ln>
        </p:spPr>
        <p:txBody>
          <a:bodyPr wrap="none" rtlCol="0">
            <a:spAutoFit/>
          </a:bodyPr>
          <a:lstStyle/>
          <a:p>
            <a:r>
              <a:rPr lang="ro-RO" b="1" dirty="0"/>
              <a:t>Același pacient</a:t>
            </a:r>
          </a:p>
          <a:p>
            <a:pPr marL="285750" indent="-285750">
              <a:buFont typeface="Arial" pitchFamily="34" charset="0"/>
              <a:buChar char="•"/>
            </a:pPr>
            <a:r>
              <a:rPr lang="ro-RO" b="1" dirty="0"/>
              <a:t>RX</a:t>
            </a:r>
          </a:p>
          <a:p>
            <a:pPr marL="285750" indent="-285750">
              <a:buFont typeface="Arial" pitchFamily="34" charset="0"/>
              <a:buChar char="•"/>
            </a:pPr>
            <a:r>
              <a:rPr lang="ro-RO" b="1" dirty="0"/>
              <a:t>Ecografie</a:t>
            </a:r>
          </a:p>
          <a:p>
            <a:pPr marL="285750" indent="-285750">
              <a:buFont typeface="Arial" pitchFamily="34" charset="0"/>
              <a:buChar char="•"/>
            </a:pPr>
            <a:r>
              <a:rPr lang="ro-RO" b="1" dirty="0"/>
              <a:t>CtâT</a:t>
            </a:r>
          </a:p>
          <a:p>
            <a:pPr marL="285750" indent="-285750">
              <a:buFont typeface="Arial" pitchFamily="34" charset="0"/>
              <a:buChar char="•"/>
            </a:pPr>
            <a:r>
              <a:rPr lang="ro-RO" b="1" dirty="0"/>
              <a:t>RMN</a:t>
            </a:r>
            <a:endParaRPr lang="en-GB" b="1" dirty="0"/>
          </a:p>
        </p:txBody>
      </p:sp>
    </p:spTree>
    <p:extLst>
      <p:ext uri="{BB962C8B-B14F-4D97-AF65-F5344CB8AC3E}">
        <p14:creationId xmlns:p14="http://schemas.microsoft.com/office/powerpoint/2010/main" val="1072895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481328"/>
            <a:ext cx="8784976" cy="5260040"/>
          </a:xfrm>
        </p:spPr>
        <p:txBody>
          <a:bodyPr>
            <a:normAutofit fontScale="77500" lnSpcReduction="20000"/>
          </a:bodyPr>
          <a:lstStyle/>
          <a:p>
            <a:pPr algn="just"/>
            <a:r>
              <a:rPr lang="ro-RO" b="1" dirty="0"/>
              <a:t>Radiografia</a:t>
            </a:r>
            <a:r>
              <a:rPr lang="ro-RO" dirty="0"/>
              <a:t> simplă oferă informații importante prin </a:t>
            </a:r>
          </a:p>
          <a:p>
            <a:pPr lvl="1" algn="just"/>
            <a:r>
              <a:rPr lang="ro-RO" dirty="0"/>
              <a:t>prezența osteofitelor, </a:t>
            </a:r>
          </a:p>
          <a:p>
            <a:pPr lvl="1" algn="just"/>
            <a:r>
              <a:rPr lang="ro-RO" dirty="0"/>
              <a:t>reducerea spațiului articular, </a:t>
            </a:r>
          </a:p>
          <a:p>
            <a:pPr lvl="1" algn="just"/>
            <a:r>
              <a:rPr lang="ro-RO" dirty="0"/>
              <a:t>scleroza osoasă subcondrală. </a:t>
            </a:r>
          </a:p>
          <a:p>
            <a:pPr lvl="1" algn="just"/>
            <a:r>
              <a:rPr lang="ro-RO" dirty="0"/>
              <a:t>geodele cu chenar delimitant sunt de asemenea prezente, și sunt un element definitoriu pentru diagnostic. </a:t>
            </a:r>
          </a:p>
          <a:p>
            <a:pPr lvl="1" algn="just"/>
            <a:r>
              <a:rPr lang="ro-RO" dirty="0"/>
              <a:t>situația în care articulațiile interfalangiene sunt complet distruse, cu absența spațiului articular, osteofite masive, subluxații și devieri axiale. </a:t>
            </a:r>
          </a:p>
          <a:p>
            <a:pPr lvl="1" algn="just"/>
            <a:r>
              <a:rPr lang="ro-RO" b="1" dirty="0"/>
              <a:t>Eroziunile,</a:t>
            </a:r>
            <a:r>
              <a:rPr lang="ro-RO" dirty="0"/>
              <a:t> dacă sunt prezente, nu se regăsesc la nivel marginal ca în artrita reumatoidă, ceea ce le face ușor de diferențiat ca apartenență</a:t>
            </a:r>
          </a:p>
          <a:p>
            <a:pPr algn="just"/>
            <a:r>
              <a:rPr lang="ro-RO" b="1" dirty="0"/>
              <a:t>Ecografia</a:t>
            </a:r>
          </a:p>
          <a:p>
            <a:pPr lvl="1" algn="just"/>
            <a:r>
              <a:rPr lang="ro-RO" dirty="0"/>
              <a:t>pune în evidență osteofitele înainte de a fi observate radiologic</a:t>
            </a:r>
          </a:p>
          <a:p>
            <a:pPr lvl="1" algn="just"/>
            <a:r>
              <a:rPr lang="ro-RO" dirty="0"/>
              <a:t>îngustarea de spațiu</a:t>
            </a:r>
          </a:p>
          <a:p>
            <a:pPr lvl="1" algn="just"/>
            <a:r>
              <a:rPr lang="ro-RO" dirty="0"/>
              <a:t>eroziunile și fenomele inflamatorii atunci când sunt prezente </a:t>
            </a:r>
          </a:p>
          <a:p>
            <a:pPr lvl="1" algn="just"/>
            <a:r>
              <a:rPr lang="ro-RO" dirty="0"/>
              <a:t>Este important de semnalat că în situațiile de asociere cu boala microcristalină, ecografia are capacitatea de a pune în evidență depozitele de microcristale la nivelul cartilajului articular, putând chiar face o diferențiere între aspectul de gută sau condrocalcinoză.</a:t>
            </a:r>
            <a:endParaRPr lang="en-GB" dirty="0"/>
          </a:p>
        </p:txBody>
      </p:sp>
      <p:sp>
        <p:nvSpPr>
          <p:cNvPr id="2" name="Title 1"/>
          <p:cNvSpPr>
            <a:spLocks noGrp="1"/>
          </p:cNvSpPr>
          <p:nvPr>
            <p:ph type="title"/>
          </p:nvPr>
        </p:nvSpPr>
        <p:spPr/>
        <p:txBody>
          <a:bodyPr>
            <a:normAutofit fontScale="90000"/>
          </a:bodyPr>
          <a:lstStyle/>
          <a:p>
            <a:r>
              <a:rPr lang="ro-RO" dirty="0"/>
              <a:t>Aspecte imagistice în artroza mâinilor</a:t>
            </a:r>
            <a:endParaRPr lang="en-GB" dirty="0"/>
          </a:p>
        </p:txBody>
      </p:sp>
    </p:spTree>
    <p:extLst>
      <p:ext uri="{BB962C8B-B14F-4D97-AF65-F5344CB8AC3E}">
        <p14:creationId xmlns:p14="http://schemas.microsoft.com/office/powerpoint/2010/main" val="1072895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2" name="Title 1"/>
          <p:cNvSpPr>
            <a:spLocks noGrp="1"/>
          </p:cNvSpPr>
          <p:nvPr>
            <p:ph type="title"/>
          </p:nvPr>
        </p:nvSpPr>
        <p:spPr/>
        <p:txBody>
          <a:bodyPr/>
          <a:lstStyle/>
          <a:p>
            <a:endParaRPr lang="en-GB"/>
          </a:p>
        </p:txBody>
      </p:sp>
      <p:pic>
        <p:nvPicPr>
          <p:cNvPr id="153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010" y="3055077"/>
            <a:ext cx="2699443" cy="3702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632"/>
            <a:ext cx="489585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5679" y="836712"/>
            <a:ext cx="3604347" cy="570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895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109728" indent="0" algn="just">
              <a:buNone/>
            </a:pPr>
            <a:r>
              <a:rPr lang="ro-RO" b="1" dirty="0"/>
              <a:t>Radiologic </a:t>
            </a:r>
          </a:p>
          <a:p>
            <a:pPr marL="109728" indent="0" algn="just">
              <a:buNone/>
            </a:pPr>
            <a:r>
              <a:rPr lang="ro-RO" dirty="0"/>
              <a:t>devine evident după ce se pierde 30-50% din os și pune în evidență:</a:t>
            </a:r>
            <a:endParaRPr lang="en-GB" dirty="0"/>
          </a:p>
          <a:p>
            <a:pPr lvl="0" algn="just"/>
            <a:r>
              <a:rPr lang="ro-RO" dirty="0"/>
              <a:t>Reducerea densității osoase radiologic, hipertransparență cu scăderea traveelor orizontale și conservarea celor verticale, aspect de os striat, vertebră în gratii;</a:t>
            </a:r>
            <a:endParaRPr lang="en-GB" dirty="0"/>
          </a:p>
          <a:p>
            <a:pPr lvl="0" algn="just"/>
            <a:r>
              <a:rPr lang="ro-RO" dirty="0"/>
              <a:t>Accentuarea corticalei și demineralizare trabeculară cu aspect de ramă;</a:t>
            </a:r>
            <a:endParaRPr lang="en-GB" dirty="0"/>
          </a:p>
          <a:p>
            <a:pPr lvl="0" algn="just"/>
            <a:r>
              <a:rPr lang="ro-RO" dirty="0"/>
              <a:t>Spondilolisteză;</a:t>
            </a:r>
            <a:endParaRPr lang="en-GB" dirty="0"/>
          </a:p>
          <a:p>
            <a:pPr lvl="0" algn="just"/>
            <a:r>
              <a:rPr lang="ro-RO" dirty="0"/>
              <a:t>Tasări vertebrale, lentilă biconcavă, în sticlă de ceas, triunghiulară, cuneiformă, măsurarea înălțimii anterior, mediu și posterior - metoda Genant </a:t>
            </a:r>
            <a:endParaRPr lang="en-GB" dirty="0"/>
          </a:p>
          <a:p>
            <a:pPr lvl="1" algn="just"/>
            <a:r>
              <a:rPr lang="ro-RO" dirty="0"/>
              <a:t>Fractura vertebrala grad 0 - reducerea înalțimii până la 20%</a:t>
            </a:r>
            <a:endParaRPr lang="en-GB" dirty="0"/>
          </a:p>
          <a:p>
            <a:pPr lvl="1" algn="just"/>
            <a:r>
              <a:rPr lang="ro-RO" dirty="0"/>
              <a:t>Fractura vertebrala grad 1 - reducerea înalțimii peste la 20 - 25%</a:t>
            </a:r>
            <a:endParaRPr lang="en-GB" dirty="0"/>
          </a:p>
          <a:p>
            <a:pPr lvl="1" algn="just"/>
            <a:r>
              <a:rPr lang="ro-RO" dirty="0"/>
              <a:t>Fractura vertebrala grad 2 - reducerea înalțimii între 25 - 40%</a:t>
            </a:r>
            <a:endParaRPr lang="en-GB" dirty="0"/>
          </a:p>
          <a:p>
            <a:pPr lvl="1" algn="just"/>
            <a:r>
              <a:rPr lang="ro-RO" dirty="0"/>
              <a:t>Fractura vertebrala grad 3 - reducerea înalțimii peste 40%</a:t>
            </a:r>
            <a:endParaRPr lang="en-GB" dirty="0"/>
          </a:p>
          <a:p>
            <a:pPr algn="just"/>
            <a:endParaRPr lang="en-GB" dirty="0"/>
          </a:p>
        </p:txBody>
      </p:sp>
      <p:sp>
        <p:nvSpPr>
          <p:cNvPr id="2" name="Title 1"/>
          <p:cNvSpPr>
            <a:spLocks noGrp="1"/>
          </p:cNvSpPr>
          <p:nvPr>
            <p:ph type="title"/>
          </p:nvPr>
        </p:nvSpPr>
        <p:spPr/>
        <p:txBody>
          <a:bodyPr>
            <a:normAutofit fontScale="90000"/>
          </a:bodyPr>
          <a:lstStyle/>
          <a:p>
            <a:r>
              <a:rPr lang="ro-RO" dirty="0"/>
              <a:t>Aspecte imagistice în osteoporoză</a:t>
            </a:r>
            <a:endParaRPr lang="en-GB" dirty="0"/>
          </a:p>
        </p:txBody>
      </p:sp>
    </p:spTree>
    <p:extLst>
      <p:ext uri="{BB962C8B-B14F-4D97-AF65-F5344CB8AC3E}">
        <p14:creationId xmlns:p14="http://schemas.microsoft.com/office/powerpoint/2010/main" val="1072895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55000" lnSpcReduction="20000"/>
          </a:bodyPr>
          <a:lstStyle/>
          <a:p>
            <a:pPr marL="109728" indent="0" algn="just">
              <a:buNone/>
            </a:pPr>
            <a:r>
              <a:rPr lang="ro-RO" b="1" dirty="0"/>
              <a:t>Absobțiometria duală cu raze X (DXA) </a:t>
            </a:r>
          </a:p>
          <a:p>
            <a:pPr algn="just"/>
            <a:r>
              <a:rPr lang="ro-RO" dirty="0"/>
              <a:t>standardul de aur în diagnosticarea și evaluarea osteoporozei. </a:t>
            </a:r>
          </a:p>
          <a:p>
            <a:pPr algn="just"/>
            <a:r>
              <a:rPr lang="ro-RO" dirty="0"/>
              <a:t>Sunt folosite două raze X cu energii diferite ce generează o măsurare liniară a conținutului mineral osos convertit în arii de densitate minerală osoasă. </a:t>
            </a:r>
          </a:p>
          <a:p>
            <a:pPr algn="just"/>
            <a:r>
              <a:rPr lang="ro-RO" dirty="0"/>
              <a:t>Se poate folosi parcelar, coloana lombară, șold, extremitatea radiulsului, sau „whole hip” sau „whole body”. </a:t>
            </a:r>
          </a:p>
          <a:p>
            <a:pPr algn="just"/>
            <a:r>
              <a:rPr lang="ro-RO" dirty="0"/>
              <a:t>Se măsoară densitatea minerală osoasă – DMO, comparată cu valoarea medie înregistrată la adultul tânăr care are masa osoasă de vârf -  scor T sau cu media valorilor subiecților cu acceași vârstă și sex cu cea celui evaluat - scor Z. Măsurarea se face în deviații standard - DS.</a:t>
            </a:r>
            <a:endParaRPr lang="en-GB" dirty="0"/>
          </a:p>
          <a:p>
            <a:pPr marL="109728" indent="0" algn="just">
              <a:buNone/>
            </a:pPr>
            <a:r>
              <a:rPr lang="ro-RO" dirty="0"/>
              <a:t>Clasificare:</a:t>
            </a:r>
            <a:endParaRPr lang="en-GB" dirty="0"/>
          </a:p>
          <a:p>
            <a:pPr lvl="1" algn="just"/>
            <a:r>
              <a:rPr lang="ro-RO" dirty="0"/>
              <a:t>Os normal - DMO sub 1 DS</a:t>
            </a:r>
            <a:endParaRPr lang="en-GB" dirty="0"/>
          </a:p>
          <a:p>
            <a:pPr lvl="1" algn="just"/>
            <a:r>
              <a:rPr lang="ro-RO" dirty="0"/>
              <a:t>Osteopenie - DMO între 1 și - 2.5 DS</a:t>
            </a:r>
            <a:endParaRPr lang="en-GB" dirty="0"/>
          </a:p>
          <a:p>
            <a:pPr lvl="1" algn="just"/>
            <a:r>
              <a:rPr lang="ro-RO" dirty="0"/>
              <a:t>Osteoporoză DMO - 2.5 DS</a:t>
            </a:r>
            <a:endParaRPr lang="en-GB" dirty="0"/>
          </a:p>
          <a:p>
            <a:pPr lvl="1" algn="just"/>
            <a:r>
              <a:rPr lang="ro-RO" dirty="0"/>
              <a:t>Osteoporoză severă DMO sub - 2.5.</a:t>
            </a:r>
          </a:p>
          <a:p>
            <a:pPr marL="393192" lvl="1" indent="0" algn="just">
              <a:buNone/>
            </a:pPr>
            <a:endParaRPr lang="en-GB" dirty="0"/>
          </a:p>
          <a:p>
            <a:pPr marL="109728" indent="0" algn="just">
              <a:buNone/>
            </a:pPr>
            <a:r>
              <a:rPr lang="ro-RO" b="1" dirty="0"/>
              <a:t>Ultrasonografia osoasă achiliană</a:t>
            </a:r>
            <a:endParaRPr lang="en-GB" b="1" dirty="0"/>
          </a:p>
          <a:p>
            <a:pPr algn="just"/>
            <a:r>
              <a:rPr lang="ro-RO" dirty="0"/>
              <a:t>măsoară viteza de propagare și atenuare a fascicolului de ultrasunete ajunse la calcaneu, os trabecular, poate exprima valoarea unui os cu predominanța structurii trabeculare. </a:t>
            </a:r>
          </a:p>
          <a:p>
            <a:pPr algn="just"/>
            <a:r>
              <a:rPr lang="ro-RO" dirty="0"/>
              <a:t>realizează o similitudine cu osul trabecular vertebral. </a:t>
            </a:r>
          </a:p>
          <a:p>
            <a:pPr algn="just"/>
            <a:r>
              <a:rPr lang="ro-RO" dirty="0"/>
              <a:t>Măsurarea densității minerale osoase respectă aceleași unități de masură, deviațiile standard cu aceeași scorificare. </a:t>
            </a:r>
          </a:p>
          <a:p>
            <a:pPr algn="just"/>
            <a:r>
              <a:rPr lang="ro-RO" dirty="0"/>
              <a:t>Este o metodă de cuantificare cantitativă și calitativă a DMO, a riscului fracturilor vertebrale și nonvertebrale. </a:t>
            </a:r>
          </a:p>
          <a:p>
            <a:pPr algn="just"/>
            <a:r>
              <a:rPr lang="ro-RO" dirty="0"/>
              <a:t>Este ieftină, rapidă, simplă, neinvazivă, reproductibilă, dar nu permite posibilitatea calibrării interne și externe a aparatului.</a:t>
            </a:r>
          </a:p>
          <a:p>
            <a:pPr marL="109728" indent="0" algn="just">
              <a:buNone/>
            </a:pPr>
            <a:endParaRPr lang="en-GB" dirty="0"/>
          </a:p>
          <a:p>
            <a:pPr marL="109728" indent="0" algn="just">
              <a:buNone/>
            </a:pPr>
            <a:r>
              <a:rPr lang="ro-RO" b="1" dirty="0"/>
              <a:t>Alte metode </a:t>
            </a:r>
            <a:r>
              <a:rPr lang="ro-RO" dirty="0"/>
              <a:t>cum ar fi </a:t>
            </a:r>
          </a:p>
          <a:p>
            <a:pPr algn="just"/>
            <a:r>
              <a:rPr lang="ro-RO" b="1" dirty="0"/>
              <a:t>tomografia computerizată/ rezonanța magnetică</a:t>
            </a:r>
            <a:endParaRPr lang="ro-RO" dirty="0"/>
          </a:p>
          <a:p>
            <a:pPr algn="just"/>
            <a:r>
              <a:rPr lang="ro-RO" dirty="0"/>
              <a:t>nu sunt de elecție în diagnosticul osteoporozei, putând fi folosite când se suspectează și alte patologii.</a:t>
            </a:r>
            <a:endParaRPr lang="en-GB" dirty="0"/>
          </a:p>
        </p:txBody>
      </p:sp>
    </p:spTree>
    <p:extLst>
      <p:ext uri="{BB962C8B-B14F-4D97-AF65-F5344CB8AC3E}">
        <p14:creationId xmlns:p14="http://schemas.microsoft.com/office/powerpoint/2010/main" val="1072895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2" name="Title 1"/>
          <p:cNvSpPr>
            <a:spLocks noGrp="1"/>
          </p:cNvSpPr>
          <p:nvPr>
            <p:ph type="title"/>
          </p:nvPr>
        </p:nvSpPr>
        <p:spPr>
          <a:xfrm>
            <a:off x="4788024" y="332656"/>
            <a:ext cx="3382493" cy="1143000"/>
          </a:xfrm>
        </p:spPr>
        <p:txBody>
          <a:bodyPr/>
          <a:lstStyle/>
          <a:p>
            <a:r>
              <a:rPr lang="ro-RO" dirty="0"/>
              <a:t>RX evolutiv</a:t>
            </a:r>
            <a:endParaRPr lang="en-GB"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2497600" cy="3677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2150" y="1556792"/>
            <a:ext cx="5207692" cy="3893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895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GB" dirty="0"/>
          </a:p>
        </p:txBody>
      </p:sp>
      <p:sp>
        <p:nvSpPr>
          <p:cNvPr id="2" name="Title 1"/>
          <p:cNvSpPr>
            <a:spLocks noGrp="1"/>
          </p:cNvSpPr>
          <p:nvPr>
            <p:ph type="title"/>
          </p:nvPr>
        </p:nvSpPr>
        <p:spPr>
          <a:xfrm>
            <a:off x="107504" y="16099"/>
            <a:ext cx="8229600" cy="1143000"/>
          </a:xfrm>
        </p:spPr>
        <p:txBody>
          <a:bodyPr/>
          <a:lstStyle/>
          <a:p>
            <a:r>
              <a:rPr lang="ro-RO" dirty="0"/>
              <a:t>DEXA lombar/Whole body</a:t>
            </a:r>
            <a:endParaRPr lang="en-GB"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118649"/>
            <a:ext cx="4057401" cy="2732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888" y="726602"/>
            <a:ext cx="5430112" cy="313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895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836712"/>
            <a:ext cx="8928992" cy="5904656"/>
          </a:xfrm>
        </p:spPr>
        <p:txBody>
          <a:bodyPr>
            <a:normAutofit fontScale="70000" lnSpcReduction="20000"/>
          </a:bodyPr>
          <a:lstStyle/>
          <a:p>
            <a:pPr marL="109728" indent="0" algn="just">
              <a:buNone/>
            </a:pPr>
            <a:r>
              <a:rPr lang="en-GB" dirty="0"/>
              <a:t>Diagnostic </a:t>
            </a:r>
            <a:r>
              <a:rPr lang="en-GB" dirty="0" err="1"/>
              <a:t>bazat</a:t>
            </a:r>
            <a:r>
              <a:rPr lang="ro-RO" dirty="0"/>
              <a:t> pe</a:t>
            </a:r>
          </a:p>
          <a:p>
            <a:pPr algn="just"/>
            <a:r>
              <a:rPr lang="en-GB" b="1" dirty="0" err="1">
                <a:hlinkClick r:id="rId2" tooltip="excitabilitate definitie"/>
              </a:rPr>
              <a:t>excitabilitatea</a:t>
            </a:r>
            <a:r>
              <a:rPr lang="en-GB" b="1" dirty="0"/>
              <a:t> </a:t>
            </a:r>
            <a:r>
              <a:rPr lang="en-GB" dirty="0" err="1"/>
              <a:t>organismului</a:t>
            </a:r>
            <a:r>
              <a:rPr lang="en-GB" dirty="0"/>
              <a:t> la </a:t>
            </a:r>
            <a:r>
              <a:rPr lang="en-GB" dirty="0" err="1"/>
              <a:t>curenți</a:t>
            </a:r>
            <a:r>
              <a:rPr lang="en-GB" dirty="0"/>
              <a:t> </a:t>
            </a:r>
            <a:r>
              <a:rPr lang="en-GB" dirty="0" err="1"/>
              <a:t>electrici</a:t>
            </a:r>
            <a:endParaRPr lang="ro-RO" dirty="0"/>
          </a:p>
          <a:p>
            <a:pPr algn="just"/>
            <a:r>
              <a:rPr lang="ro-RO" dirty="0"/>
              <a:t>implicarea sau obținerea prin înregistrarea răspunsurilor la stimularea electrică sau a activității electrice spontane (ca în electromiografie) în scopul diagnosticării unei afecțiuni patologice – neurologice/musculare</a:t>
            </a:r>
          </a:p>
          <a:p>
            <a:pPr marL="109728" indent="0" algn="just">
              <a:buNone/>
            </a:pPr>
            <a:endParaRPr lang="ro-RO" dirty="0"/>
          </a:p>
          <a:p>
            <a:pPr algn="just"/>
            <a:r>
              <a:rPr lang="ro-RO" b="1" dirty="0"/>
              <a:t>E</a:t>
            </a:r>
            <a:r>
              <a:rPr lang="en-GB" b="1" dirty="0" err="1"/>
              <a:t>lectromiografia</a:t>
            </a:r>
            <a:r>
              <a:rPr lang="en-GB" dirty="0"/>
              <a:t> (EMG) </a:t>
            </a:r>
            <a:r>
              <a:rPr lang="en-GB" dirty="0" err="1"/>
              <a:t>permite</a:t>
            </a:r>
            <a:r>
              <a:rPr lang="en-GB" dirty="0"/>
              <a:t> </a:t>
            </a:r>
            <a:r>
              <a:rPr lang="en-GB" dirty="0" err="1"/>
              <a:t>evaluarea</a:t>
            </a:r>
            <a:r>
              <a:rPr lang="en-GB" dirty="0"/>
              <a:t> </a:t>
            </a:r>
            <a:r>
              <a:rPr lang="en-GB" dirty="0" err="1"/>
              <a:t>nervilor</a:t>
            </a:r>
            <a:r>
              <a:rPr lang="en-GB" dirty="0"/>
              <a:t> </a:t>
            </a:r>
            <a:r>
              <a:rPr lang="en-GB" dirty="0" err="1"/>
              <a:t>periferici</a:t>
            </a:r>
            <a:r>
              <a:rPr lang="en-GB" dirty="0"/>
              <a:t> </a:t>
            </a:r>
            <a:r>
              <a:rPr lang="en-GB" dirty="0" err="1"/>
              <a:t>sau</a:t>
            </a:r>
            <a:r>
              <a:rPr lang="en-GB" dirty="0"/>
              <a:t> a </a:t>
            </a:r>
            <a:r>
              <a:rPr lang="en-GB" dirty="0" err="1"/>
              <a:t>activitatii</a:t>
            </a:r>
            <a:r>
              <a:rPr lang="en-GB" dirty="0"/>
              <a:t> </a:t>
            </a:r>
            <a:r>
              <a:rPr lang="en-GB" dirty="0" err="1"/>
              <a:t>musculare</a:t>
            </a:r>
            <a:r>
              <a:rPr lang="en-GB" dirty="0"/>
              <a:t>.</a:t>
            </a:r>
            <a:endParaRPr lang="ro-RO" dirty="0"/>
          </a:p>
          <a:p>
            <a:pPr lvl="1" algn="just"/>
            <a:r>
              <a:rPr lang="ro-RO" dirty="0"/>
              <a:t>d</a:t>
            </a:r>
            <a:r>
              <a:rPr lang="en-GB" dirty="0" err="1"/>
              <a:t>enumirea</a:t>
            </a:r>
            <a:r>
              <a:rPr lang="en-GB" dirty="0"/>
              <a:t> </a:t>
            </a:r>
            <a:r>
              <a:rPr lang="en-GB" dirty="0" err="1"/>
              <a:t>corecta</a:t>
            </a:r>
            <a:r>
              <a:rPr lang="en-GB" dirty="0"/>
              <a:t> </a:t>
            </a:r>
            <a:r>
              <a:rPr lang="en-GB" dirty="0" err="1"/>
              <a:t>este</a:t>
            </a:r>
            <a:r>
              <a:rPr lang="en-GB" dirty="0"/>
              <a:t> </a:t>
            </a:r>
            <a:r>
              <a:rPr lang="en-GB" b="1" i="1" dirty="0" err="1">
                <a:solidFill>
                  <a:schemeClr val="accent3"/>
                </a:solidFill>
              </a:rPr>
              <a:t>electroneuromiografie</a:t>
            </a:r>
            <a:r>
              <a:rPr lang="en-GB" b="1" dirty="0">
                <a:solidFill>
                  <a:schemeClr val="accent3"/>
                </a:solidFill>
              </a:rPr>
              <a:t> </a:t>
            </a:r>
            <a:r>
              <a:rPr lang="ro-RO" b="1" dirty="0">
                <a:solidFill>
                  <a:schemeClr val="accent3"/>
                </a:solidFill>
              </a:rPr>
              <a:t> </a:t>
            </a:r>
            <a:r>
              <a:rPr lang="en-GB" dirty="0" err="1"/>
              <a:t>si</a:t>
            </a:r>
            <a:r>
              <a:rPr lang="en-GB" dirty="0"/>
              <a:t> </a:t>
            </a:r>
            <a:r>
              <a:rPr lang="en-GB" dirty="0" err="1"/>
              <a:t>testarea</a:t>
            </a:r>
            <a:r>
              <a:rPr lang="en-GB" dirty="0"/>
              <a:t> </a:t>
            </a:r>
            <a:r>
              <a:rPr lang="en-GB" dirty="0" err="1"/>
              <a:t>poate</a:t>
            </a:r>
            <a:r>
              <a:rPr lang="en-GB" dirty="0"/>
              <a:t> </a:t>
            </a:r>
            <a:r>
              <a:rPr lang="en-GB" dirty="0" err="1"/>
              <a:t>cuprinde</a:t>
            </a:r>
            <a:r>
              <a:rPr lang="en-GB" dirty="0"/>
              <a:t> </a:t>
            </a:r>
            <a:r>
              <a:rPr lang="en-GB" dirty="0" err="1"/>
              <a:t>doua</a:t>
            </a:r>
            <a:r>
              <a:rPr lang="en-GB" dirty="0"/>
              <a:t> </a:t>
            </a:r>
            <a:r>
              <a:rPr lang="en-GB" dirty="0" err="1"/>
              <a:t>parti</a:t>
            </a:r>
            <a:r>
              <a:rPr lang="en-GB" dirty="0"/>
              <a:t> : </a:t>
            </a:r>
            <a:endParaRPr lang="ro-RO" dirty="0"/>
          </a:p>
          <a:p>
            <a:pPr lvl="1" algn="just"/>
            <a:r>
              <a:rPr lang="en-GB" dirty="0" err="1"/>
              <a:t>studiul</a:t>
            </a:r>
            <a:r>
              <a:rPr lang="en-GB" dirty="0"/>
              <a:t> </a:t>
            </a:r>
            <a:r>
              <a:rPr lang="en-GB" dirty="0" err="1"/>
              <a:t>conducerii</a:t>
            </a:r>
            <a:r>
              <a:rPr lang="en-GB" dirty="0"/>
              <a:t> </a:t>
            </a:r>
            <a:r>
              <a:rPr lang="en-GB" dirty="0" err="1"/>
              <a:t>nervoase</a:t>
            </a:r>
            <a:r>
              <a:rPr lang="en-GB" dirty="0"/>
              <a:t> </a:t>
            </a:r>
            <a:r>
              <a:rPr lang="en-GB" dirty="0" err="1"/>
              <a:t>si</a:t>
            </a:r>
            <a:r>
              <a:rPr lang="en-GB" dirty="0"/>
              <a:t> </a:t>
            </a:r>
            <a:r>
              <a:rPr lang="en-GB" dirty="0" err="1"/>
              <a:t>miografia</a:t>
            </a:r>
            <a:r>
              <a:rPr lang="en-GB" dirty="0"/>
              <a:t>. </a:t>
            </a:r>
            <a:endParaRPr lang="ro-RO" dirty="0"/>
          </a:p>
          <a:p>
            <a:pPr lvl="1" algn="just"/>
            <a:r>
              <a:rPr lang="en-GB" dirty="0" err="1"/>
              <a:t>Electromiografia</a:t>
            </a:r>
            <a:r>
              <a:rPr lang="en-GB" dirty="0"/>
              <a:t> </a:t>
            </a:r>
            <a:r>
              <a:rPr lang="en-GB" dirty="0" err="1"/>
              <a:t>este</a:t>
            </a:r>
            <a:r>
              <a:rPr lang="en-GB" dirty="0"/>
              <a:t> </a:t>
            </a:r>
            <a:r>
              <a:rPr lang="en-GB" dirty="0" err="1"/>
              <a:t>folosita</a:t>
            </a:r>
            <a:r>
              <a:rPr lang="en-GB" dirty="0"/>
              <a:t> </a:t>
            </a:r>
            <a:r>
              <a:rPr lang="en-GB" dirty="0" err="1"/>
              <a:t>pentru</a:t>
            </a:r>
            <a:r>
              <a:rPr lang="en-GB" dirty="0"/>
              <a:t> a </a:t>
            </a:r>
            <a:r>
              <a:rPr lang="en-GB" dirty="0" err="1"/>
              <a:t>ajuta</a:t>
            </a:r>
            <a:r>
              <a:rPr lang="en-GB" dirty="0"/>
              <a:t> la </a:t>
            </a:r>
            <a:r>
              <a:rPr lang="en-GB" dirty="0" err="1"/>
              <a:t>diagnosticul</a:t>
            </a:r>
            <a:r>
              <a:rPr lang="en-GB" dirty="0"/>
              <a:t> </a:t>
            </a:r>
            <a:r>
              <a:rPr lang="en-GB" dirty="0" err="1"/>
              <a:t>afectiunilor</a:t>
            </a:r>
            <a:r>
              <a:rPr lang="en-GB" dirty="0"/>
              <a:t> </a:t>
            </a:r>
            <a:r>
              <a:rPr lang="en-GB" dirty="0" err="1"/>
              <a:t>neuromusculare</a:t>
            </a:r>
            <a:r>
              <a:rPr lang="en-GB" dirty="0"/>
              <a:t>.</a:t>
            </a:r>
            <a:endParaRPr lang="ro-RO" dirty="0"/>
          </a:p>
          <a:p>
            <a:pPr marL="109728" indent="0" algn="just">
              <a:buNone/>
            </a:pPr>
            <a:endParaRPr lang="en-GB" dirty="0"/>
          </a:p>
          <a:p>
            <a:pPr algn="just"/>
            <a:r>
              <a:rPr lang="en-GB" dirty="0" err="1"/>
              <a:t>Studiul</a:t>
            </a:r>
            <a:r>
              <a:rPr lang="en-GB" dirty="0"/>
              <a:t> </a:t>
            </a:r>
            <a:r>
              <a:rPr lang="en-GB" dirty="0" err="1"/>
              <a:t>conducerii</a:t>
            </a:r>
            <a:r>
              <a:rPr lang="en-GB" dirty="0"/>
              <a:t> </a:t>
            </a:r>
            <a:r>
              <a:rPr lang="en-GB" dirty="0" err="1"/>
              <a:t>nervoase</a:t>
            </a:r>
            <a:r>
              <a:rPr lang="en-GB" dirty="0"/>
              <a:t> se </a:t>
            </a:r>
            <a:r>
              <a:rPr lang="en-GB" dirty="0" err="1"/>
              <a:t>realizeaza</a:t>
            </a:r>
            <a:r>
              <a:rPr lang="en-GB" dirty="0"/>
              <a:t> </a:t>
            </a:r>
            <a:r>
              <a:rPr lang="en-GB" dirty="0" err="1"/>
              <a:t>prin</a:t>
            </a:r>
            <a:r>
              <a:rPr lang="en-GB" dirty="0"/>
              <a:t> </a:t>
            </a:r>
            <a:r>
              <a:rPr lang="en-GB" dirty="0" err="1"/>
              <a:t>inregistrarea</a:t>
            </a:r>
            <a:r>
              <a:rPr lang="en-GB" dirty="0"/>
              <a:t> </a:t>
            </a:r>
            <a:r>
              <a:rPr lang="en-GB" dirty="0" err="1"/>
              <a:t>raspunsului</a:t>
            </a:r>
            <a:r>
              <a:rPr lang="en-GB" dirty="0"/>
              <a:t> muscular </a:t>
            </a:r>
            <a:r>
              <a:rPr lang="en-GB" dirty="0" err="1"/>
              <a:t>dupa</a:t>
            </a:r>
            <a:r>
              <a:rPr lang="en-GB" dirty="0"/>
              <a:t> </a:t>
            </a:r>
            <a:r>
              <a:rPr lang="en-GB" dirty="0" err="1"/>
              <a:t>aplicarea</a:t>
            </a:r>
            <a:r>
              <a:rPr lang="en-GB" dirty="0"/>
              <a:t> </a:t>
            </a:r>
            <a:r>
              <a:rPr lang="en-GB" dirty="0" err="1"/>
              <a:t>unui</a:t>
            </a:r>
            <a:r>
              <a:rPr lang="en-GB" dirty="0"/>
              <a:t> </a:t>
            </a:r>
            <a:r>
              <a:rPr lang="en-GB" dirty="0" err="1"/>
              <a:t>stimul</a:t>
            </a:r>
            <a:r>
              <a:rPr lang="en-GB" dirty="0"/>
              <a:t> electric de mica </a:t>
            </a:r>
            <a:r>
              <a:rPr lang="en-GB" dirty="0" err="1"/>
              <a:t>intensitate</a:t>
            </a:r>
            <a:r>
              <a:rPr lang="en-GB" dirty="0"/>
              <a:t> </a:t>
            </a:r>
            <a:r>
              <a:rPr lang="en-GB" dirty="0" err="1"/>
              <a:t>pe</a:t>
            </a:r>
            <a:r>
              <a:rPr lang="en-GB" dirty="0"/>
              <a:t> </a:t>
            </a:r>
            <a:r>
              <a:rPr lang="en-GB" dirty="0" err="1"/>
              <a:t>traiectul</a:t>
            </a:r>
            <a:r>
              <a:rPr lang="en-GB" dirty="0"/>
              <a:t> </a:t>
            </a:r>
            <a:r>
              <a:rPr lang="en-GB" dirty="0" err="1"/>
              <a:t>nervului</a:t>
            </a:r>
            <a:r>
              <a:rPr lang="en-GB" dirty="0"/>
              <a:t> </a:t>
            </a:r>
            <a:r>
              <a:rPr lang="en-GB" dirty="0" err="1"/>
              <a:t>cercetat</a:t>
            </a:r>
            <a:r>
              <a:rPr lang="en-GB" dirty="0"/>
              <a:t>. </a:t>
            </a:r>
            <a:endParaRPr lang="ro-RO" dirty="0"/>
          </a:p>
          <a:p>
            <a:pPr marL="109728" indent="0" algn="just">
              <a:buNone/>
            </a:pPr>
            <a:endParaRPr lang="ro-RO" dirty="0"/>
          </a:p>
          <a:p>
            <a:pPr algn="just"/>
            <a:r>
              <a:rPr lang="en-GB" dirty="0" err="1"/>
              <a:t>Electromiografia</a:t>
            </a:r>
            <a:r>
              <a:rPr lang="en-GB" dirty="0"/>
              <a:t> </a:t>
            </a:r>
            <a:r>
              <a:rPr lang="en-GB" dirty="0" err="1"/>
              <a:t>presupune</a:t>
            </a:r>
            <a:r>
              <a:rPr lang="en-GB" dirty="0"/>
              <a:t> </a:t>
            </a:r>
            <a:r>
              <a:rPr lang="en-GB" dirty="0" err="1"/>
              <a:t>inregistrarea</a:t>
            </a:r>
            <a:r>
              <a:rPr lang="en-GB" dirty="0"/>
              <a:t> </a:t>
            </a:r>
            <a:r>
              <a:rPr lang="en-GB" dirty="0" err="1"/>
              <a:t>activitatii</a:t>
            </a:r>
            <a:r>
              <a:rPr lang="en-GB" dirty="0"/>
              <a:t> </a:t>
            </a:r>
            <a:r>
              <a:rPr lang="en-GB" dirty="0" err="1"/>
              <a:t>electrice</a:t>
            </a:r>
            <a:r>
              <a:rPr lang="en-GB" dirty="0"/>
              <a:t> in </a:t>
            </a:r>
            <a:r>
              <a:rPr lang="en-GB" dirty="0" err="1"/>
              <a:t>muschi</a:t>
            </a:r>
            <a:r>
              <a:rPr lang="en-GB" dirty="0"/>
              <a:t>, </a:t>
            </a:r>
            <a:r>
              <a:rPr lang="en-GB" dirty="0" err="1"/>
              <a:t>cea</a:t>
            </a:r>
            <a:r>
              <a:rPr lang="en-GB" dirty="0"/>
              <a:t> </a:t>
            </a:r>
            <a:r>
              <a:rPr lang="en-GB" dirty="0" err="1"/>
              <a:t>generata</a:t>
            </a:r>
            <a:r>
              <a:rPr lang="en-GB" dirty="0"/>
              <a:t> </a:t>
            </a:r>
            <a:r>
              <a:rPr lang="en-GB" dirty="0" err="1"/>
              <a:t>spontan</a:t>
            </a:r>
            <a:r>
              <a:rPr lang="en-GB" dirty="0"/>
              <a:t> </a:t>
            </a:r>
            <a:r>
              <a:rPr lang="en-GB" dirty="0" err="1"/>
              <a:t>sau</a:t>
            </a:r>
            <a:r>
              <a:rPr lang="en-GB" dirty="0"/>
              <a:t> </a:t>
            </a:r>
            <a:r>
              <a:rPr lang="en-GB" dirty="0" err="1"/>
              <a:t>consecutiv</a:t>
            </a:r>
            <a:r>
              <a:rPr lang="en-GB" dirty="0"/>
              <a:t> </a:t>
            </a:r>
            <a:r>
              <a:rPr lang="en-GB" dirty="0" err="1"/>
              <a:t>contractiei</a:t>
            </a:r>
            <a:r>
              <a:rPr lang="en-GB" dirty="0"/>
              <a:t> </a:t>
            </a:r>
            <a:r>
              <a:rPr lang="en-GB" dirty="0" err="1"/>
              <a:t>musculare</a:t>
            </a:r>
            <a:r>
              <a:rPr lang="en-GB" dirty="0"/>
              <a:t>. </a:t>
            </a:r>
            <a:r>
              <a:rPr lang="en-GB" dirty="0" err="1"/>
              <a:t>Pentru</a:t>
            </a:r>
            <a:r>
              <a:rPr lang="en-GB" dirty="0"/>
              <a:t> </a:t>
            </a:r>
            <a:r>
              <a:rPr lang="en-GB" dirty="0" err="1"/>
              <a:t>aceste</a:t>
            </a:r>
            <a:r>
              <a:rPr lang="en-GB" dirty="0"/>
              <a:t> </a:t>
            </a:r>
            <a:r>
              <a:rPr lang="en-GB" dirty="0" err="1"/>
              <a:t>investigatii</a:t>
            </a:r>
            <a:r>
              <a:rPr lang="en-GB" dirty="0"/>
              <a:t> se pot </a:t>
            </a:r>
            <a:r>
              <a:rPr lang="en-GB" dirty="0" err="1"/>
              <a:t>folosi</a:t>
            </a:r>
            <a:r>
              <a:rPr lang="en-GB" dirty="0"/>
              <a:t> </a:t>
            </a:r>
            <a:r>
              <a:rPr lang="en-GB" b="1" dirty="0" err="1"/>
              <a:t>electrozi</a:t>
            </a:r>
            <a:r>
              <a:rPr lang="en-GB" b="1" dirty="0"/>
              <a:t> de </a:t>
            </a:r>
            <a:r>
              <a:rPr lang="en-GB" b="1" dirty="0" err="1"/>
              <a:t>suprafata</a:t>
            </a:r>
            <a:r>
              <a:rPr lang="en-GB" b="1" dirty="0"/>
              <a:t> </a:t>
            </a:r>
            <a:r>
              <a:rPr lang="en-GB" dirty="0"/>
              <a:t>(de </a:t>
            </a:r>
            <a:r>
              <a:rPr lang="en-GB" dirty="0" err="1"/>
              <a:t>exemplu</a:t>
            </a:r>
            <a:r>
              <a:rPr lang="en-GB" dirty="0"/>
              <a:t>, </a:t>
            </a:r>
            <a:r>
              <a:rPr lang="en-GB" dirty="0" err="1"/>
              <a:t>mici</a:t>
            </a:r>
            <a:r>
              <a:rPr lang="en-GB" dirty="0"/>
              <a:t> </a:t>
            </a:r>
            <a:r>
              <a:rPr lang="en-GB" dirty="0" err="1"/>
              <a:t>discuri</a:t>
            </a:r>
            <a:r>
              <a:rPr lang="en-GB" dirty="0"/>
              <a:t> </a:t>
            </a:r>
            <a:r>
              <a:rPr lang="en-GB" dirty="0" err="1"/>
              <a:t>metalice</a:t>
            </a:r>
            <a:r>
              <a:rPr lang="en-GB" dirty="0"/>
              <a:t> care se </a:t>
            </a:r>
            <a:r>
              <a:rPr lang="en-GB" dirty="0" err="1"/>
              <a:t>lipesc</a:t>
            </a:r>
            <a:r>
              <a:rPr lang="en-GB" dirty="0"/>
              <a:t> </a:t>
            </a:r>
            <a:r>
              <a:rPr lang="en-GB" dirty="0" err="1"/>
              <a:t>pe</a:t>
            </a:r>
            <a:r>
              <a:rPr lang="en-GB" dirty="0"/>
              <a:t> </a:t>
            </a:r>
            <a:r>
              <a:rPr lang="en-GB" dirty="0" err="1"/>
              <a:t>piele</a:t>
            </a:r>
            <a:r>
              <a:rPr lang="en-GB" dirty="0"/>
              <a:t>) </a:t>
            </a:r>
            <a:r>
              <a:rPr lang="en-GB" dirty="0" err="1"/>
              <a:t>sau</a:t>
            </a:r>
            <a:r>
              <a:rPr lang="en-GB" dirty="0"/>
              <a:t> </a:t>
            </a:r>
            <a:r>
              <a:rPr lang="en-GB" b="1" dirty="0"/>
              <a:t>ace-</a:t>
            </a:r>
            <a:r>
              <a:rPr lang="en-GB" b="1" dirty="0" err="1"/>
              <a:t>electrod</a:t>
            </a:r>
            <a:r>
              <a:rPr lang="en-GB" dirty="0"/>
              <a:t> (ace </a:t>
            </a:r>
            <a:r>
              <a:rPr lang="en-GB" dirty="0" err="1"/>
              <a:t>speciale</a:t>
            </a:r>
            <a:r>
              <a:rPr lang="en-GB" dirty="0"/>
              <a:t>, </a:t>
            </a:r>
            <a:r>
              <a:rPr lang="en-GB" dirty="0" err="1"/>
              <a:t>foarte</a:t>
            </a:r>
            <a:r>
              <a:rPr lang="en-GB" dirty="0"/>
              <a:t> fine).</a:t>
            </a:r>
          </a:p>
        </p:txBody>
      </p:sp>
      <p:sp>
        <p:nvSpPr>
          <p:cNvPr id="3" name="Title 2"/>
          <p:cNvSpPr>
            <a:spLocks noGrp="1"/>
          </p:cNvSpPr>
          <p:nvPr>
            <p:ph type="title"/>
          </p:nvPr>
        </p:nvSpPr>
        <p:spPr>
          <a:xfrm>
            <a:off x="0" y="26732"/>
            <a:ext cx="8229600" cy="737972"/>
          </a:xfrm>
        </p:spPr>
        <p:txBody>
          <a:bodyPr/>
          <a:lstStyle/>
          <a:p>
            <a:r>
              <a:rPr lang="ro-RO" dirty="0"/>
              <a:t>Electrodiagnostic </a:t>
            </a:r>
            <a:endParaRPr lang="en-GB" dirty="0"/>
          </a:p>
        </p:txBody>
      </p:sp>
    </p:spTree>
    <p:extLst>
      <p:ext uri="{BB962C8B-B14F-4D97-AF65-F5344CB8AC3E}">
        <p14:creationId xmlns:p14="http://schemas.microsoft.com/office/powerpoint/2010/main" val="2742873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hlinkClick r:id="rId2"/>
              </a:rPr>
              <a:t>https://www.youtube.com/watch?v=l4R8Rz5l0Ys</a:t>
            </a:r>
            <a:endParaRPr lang="ro-RO" dirty="0"/>
          </a:p>
          <a:p>
            <a:r>
              <a:rPr lang="en-GB" dirty="0">
                <a:hlinkClick r:id="rId3"/>
              </a:rPr>
              <a:t>https://www.youtube.com/watch?v=ztQPvUk-Z8E&amp;feature=emb_logo</a:t>
            </a:r>
            <a:endParaRPr lang="ro-RO" dirty="0"/>
          </a:p>
          <a:p>
            <a:endParaRPr lang="en-GB" dirty="0"/>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1072895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endParaRPr lang="en-GB"/>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61169" cy="256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74" t="1963" r="3034" b="16034"/>
          <a:stretch/>
        </p:blipFill>
        <p:spPr bwMode="auto">
          <a:xfrm>
            <a:off x="993589" y="2755057"/>
            <a:ext cx="6074875" cy="398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6193"/>
          <a:stretch/>
        </p:blipFill>
        <p:spPr bwMode="auto">
          <a:xfrm>
            <a:off x="4992929" y="-7297"/>
            <a:ext cx="4151071" cy="2527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380312" y="3140968"/>
            <a:ext cx="1451038" cy="646331"/>
          </a:xfrm>
          <a:prstGeom prst="rect">
            <a:avLst/>
          </a:prstGeom>
          <a:noFill/>
          <a:ln>
            <a:solidFill>
              <a:srgbClr val="0070C0"/>
            </a:solidFill>
          </a:ln>
        </p:spPr>
        <p:txBody>
          <a:bodyPr wrap="none" rtlCol="0">
            <a:spAutoFit/>
          </a:bodyPr>
          <a:lstStyle/>
          <a:p>
            <a:r>
              <a:rPr lang="ro-RO" dirty="0"/>
              <a:t>Aspect</a:t>
            </a:r>
          </a:p>
          <a:p>
            <a:r>
              <a:rPr lang="ro-RO" dirty="0"/>
              <a:t>Radiografic</a:t>
            </a:r>
            <a:endParaRPr lang="en-GB" dirty="0"/>
          </a:p>
        </p:txBody>
      </p:sp>
    </p:spTree>
    <p:extLst>
      <p:ext uri="{BB962C8B-B14F-4D97-AF65-F5344CB8AC3E}">
        <p14:creationId xmlns:p14="http://schemas.microsoft.com/office/powerpoint/2010/main" val="1627026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GB" dirty="0"/>
          </a:p>
        </p:txBody>
      </p:sp>
      <p:sp>
        <p:nvSpPr>
          <p:cNvPr id="2" name="Title 1"/>
          <p:cNvSpPr>
            <a:spLocks noGrp="1"/>
          </p:cNvSpPr>
          <p:nvPr>
            <p:ph type="title"/>
          </p:nvPr>
        </p:nvSpPr>
        <p:spPr/>
        <p:txBody>
          <a:bodyPr/>
          <a:lstStyle/>
          <a:p>
            <a:r>
              <a:rPr lang="ro-RO" dirty="0"/>
              <a:t>Aspect CT</a:t>
            </a:r>
            <a:endParaRPr lang="en-GB"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4259641" cy="234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75" y="2995215"/>
            <a:ext cx="4048125"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895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0544" y="188640"/>
            <a:ext cx="6933456" cy="2235704"/>
          </a:xfrm>
        </p:spPr>
        <p:txBody>
          <a:bodyPr>
            <a:normAutofit fontScale="92500"/>
          </a:bodyPr>
          <a:lstStyle/>
          <a:p>
            <a:pPr marL="109728" indent="0" algn="just">
              <a:buNone/>
            </a:pPr>
            <a:r>
              <a:rPr lang="ro-RO" sz="1600" dirty="0"/>
              <a:t>Rezonanța magnetică nucleară este actual cea mai performantă metodă de evaluare imagistică, fiind capabilă să deceleze edemul osos, vizualizează cartilajul și eroziunile, chistele osoase subcondrale, hipertrofia sinovialei. Asigură informații privind caracterul de tip inflamator al leziunilor și la nivelul tendoanelor, burselor, oferind detalii despre tenosinovite, bursite. Evaluează gradul de compresie medulară cervicală privind riscul de mielopatie. Oferă informații în dinamică, putând fi utilizată la monitorizarea bolii. Are dezavantajul că este o investigație scumpă și nu întotdeauna permisivă.</a:t>
            </a:r>
            <a:endParaRPr lang="en-GB" sz="1600" dirty="0"/>
          </a:p>
        </p:txBody>
      </p:sp>
      <p:sp>
        <p:nvSpPr>
          <p:cNvPr id="2" name="Title 1"/>
          <p:cNvSpPr>
            <a:spLocks noGrp="1"/>
          </p:cNvSpPr>
          <p:nvPr>
            <p:ph type="title"/>
          </p:nvPr>
        </p:nvSpPr>
        <p:spPr/>
        <p:txBody>
          <a:bodyPr/>
          <a:lstStyle/>
          <a:p>
            <a:r>
              <a:rPr lang="ro-RO" dirty="0"/>
              <a:t>RMN</a:t>
            </a:r>
            <a:endParaRPr lang="en-GB"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560" y="1679848"/>
            <a:ext cx="2181200" cy="21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425385"/>
            <a:ext cx="6136357" cy="4432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1" y="4365103"/>
            <a:ext cx="2013882" cy="225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895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104" t="16879"/>
          <a:stretch/>
        </p:blipFill>
        <p:spPr bwMode="auto">
          <a:xfrm>
            <a:off x="249331" y="3479705"/>
            <a:ext cx="8862332"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07504" y="260648"/>
            <a:ext cx="8229600" cy="1143000"/>
          </a:xfrm>
        </p:spPr>
        <p:txBody>
          <a:bodyPr>
            <a:normAutofit fontScale="90000"/>
          </a:bodyPr>
          <a:lstStyle/>
          <a:p>
            <a:r>
              <a:rPr lang="ro-RO" sz="3600" dirty="0"/>
              <a:t>Aspect</a:t>
            </a:r>
            <a:br>
              <a:rPr lang="ro-RO" sz="3600" dirty="0"/>
            </a:br>
            <a:r>
              <a:rPr lang="ro-RO" sz="3600" dirty="0"/>
              <a:t>Ecografic </a:t>
            </a:r>
            <a:endParaRPr lang="en-GB" sz="3600" dirty="0"/>
          </a:p>
        </p:txBody>
      </p:sp>
      <p:sp>
        <p:nvSpPr>
          <p:cNvPr id="4" name="Rectangle 3"/>
          <p:cNvSpPr/>
          <p:nvPr/>
        </p:nvSpPr>
        <p:spPr>
          <a:xfrm>
            <a:off x="3032260" y="116632"/>
            <a:ext cx="6116943" cy="3108543"/>
          </a:xfrm>
          <a:prstGeom prst="rect">
            <a:avLst/>
          </a:prstGeom>
        </p:spPr>
        <p:txBody>
          <a:bodyPr wrap="square">
            <a:spAutoFit/>
          </a:bodyPr>
          <a:lstStyle/>
          <a:p>
            <a:r>
              <a:rPr lang="en-GB" sz="1400" dirty="0"/>
              <a:t>Sec</a:t>
            </a:r>
            <a:r>
              <a:rPr lang="ro-RO" sz="1400" dirty="0"/>
              <a:t>ţiune longitudinală (a) </a:t>
            </a:r>
            <a:endParaRPr lang="en-GB" sz="1400" dirty="0"/>
          </a:p>
          <a:p>
            <a:r>
              <a:rPr lang="ro-RO" sz="1400" dirty="0"/>
              <a:t>radiocarpiană – fața extensorie și transversală (b). </a:t>
            </a:r>
            <a:endParaRPr lang="en-GB" sz="1400" dirty="0"/>
          </a:p>
          <a:p>
            <a:r>
              <a:rPr lang="ro-RO" sz="1400" dirty="0"/>
              <a:t> </a:t>
            </a:r>
            <a:endParaRPr lang="en-GB" sz="1400" dirty="0"/>
          </a:p>
          <a:p>
            <a:pPr algn="just"/>
            <a:r>
              <a:rPr lang="ro-RO" sz="1400" dirty="0"/>
              <a:t>R – radius, S – semilunar, C – capitat, M – metacarpian, 3 – compartimentul IV tendoane extensorii, 1 – articulație radio-carpiană (semilunar), 2 – articulație intercarpiană (semilunar – capitat), 4 – proliferare sinovială în teaca tendinoasă. </a:t>
            </a:r>
          </a:p>
          <a:p>
            <a:pPr algn="just"/>
            <a:r>
              <a:rPr lang="ro-RO" sz="1400" dirty="0"/>
              <a:t>Patologic, destinderea capsulei articulare la nivelul articulației RS prin prezența unei colecții de aspect hipoecogen – proliferare sinovială grad 1  (a), colecție hipoecogenă, omogenă în teaca sinovială a tendoanelor extensorii ale degetelor (compartiment IV extensori) obiectivată în două secțiuni perpendiculare – longitudinală (a) și transversală (b) cu aspect de tenosinovită proliferativă severă – grad 3 compartiment IV extensori</a:t>
            </a:r>
            <a:endParaRPr lang="en-GB" sz="1400" dirty="0"/>
          </a:p>
        </p:txBody>
      </p:sp>
    </p:spTree>
    <p:extLst>
      <p:ext uri="{BB962C8B-B14F-4D97-AF65-F5344CB8AC3E}">
        <p14:creationId xmlns:p14="http://schemas.microsoft.com/office/powerpoint/2010/main" val="1072895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03" y="1772816"/>
            <a:ext cx="8859329" cy="3171808"/>
          </a:xfrm>
        </p:spPr>
        <p:txBody>
          <a:bodyPr>
            <a:normAutofit/>
          </a:bodyPr>
          <a:lstStyle/>
          <a:p>
            <a:pPr marL="109728" indent="0" algn="just">
              <a:buNone/>
            </a:pPr>
            <a:r>
              <a:rPr lang="en-GB" sz="1400" dirty="0"/>
              <a:t> </a:t>
            </a:r>
          </a:p>
          <a:p>
            <a:pPr marL="109728" indent="0" algn="just">
              <a:buNone/>
            </a:pPr>
            <a:r>
              <a:rPr lang="en-GB" sz="1600" dirty="0"/>
              <a:t>Sec</a:t>
            </a:r>
            <a:r>
              <a:rPr lang="ro-RO" sz="1600" dirty="0"/>
              <a:t>ţiune longitudinală deget II dorsal în corespondența articulației MCF. </a:t>
            </a:r>
            <a:endParaRPr lang="en-GB" sz="1600" dirty="0"/>
          </a:p>
          <a:p>
            <a:pPr marL="109728" indent="0" algn="just">
              <a:buNone/>
            </a:pPr>
            <a:r>
              <a:rPr lang="ro-RO" sz="1600" dirty="0"/>
              <a:t>1 – diafiză metacarpian, 2 – incizură cap metacarpian, 3 – cap metacarpian, 4 – falangă proximală, 5 – proliferare sinovială, 6 – semnal Doppler power. Din punct de vedere patologic: destinderea capsulei articulare la nivelul articulației MCF II prin prezența unei colecții de aspect hipoecogen, neomogenă,  severă – proliferare sinovială grad 3 (a, scala gri) cu hipervascularizație moderată – power Doppler grad 2, modificări ultrasonografice  - artrită activă severă articulație MCF II.</a:t>
            </a:r>
            <a:endParaRPr lang="en-GB" sz="1600" dirty="0"/>
          </a:p>
          <a:p>
            <a:pPr algn="just"/>
            <a:endParaRPr lang="en-GB" sz="14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134" t="18921"/>
          <a:stretch/>
        </p:blipFill>
        <p:spPr bwMode="auto">
          <a:xfrm>
            <a:off x="107504" y="44624"/>
            <a:ext cx="4427592" cy="1847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285" t="16574" b="18622"/>
          <a:stretch/>
        </p:blipFill>
        <p:spPr bwMode="auto">
          <a:xfrm>
            <a:off x="107504" y="4063983"/>
            <a:ext cx="9044924" cy="274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04048" y="368241"/>
            <a:ext cx="3906884" cy="1200329"/>
          </a:xfrm>
          <a:prstGeom prst="rect">
            <a:avLst/>
          </a:prstGeom>
        </p:spPr>
        <p:txBody>
          <a:bodyPr wrap="square">
            <a:spAutoFit/>
          </a:bodyPr>
          <a:lstStyle/>
          <a:p>
            <a:r>
              <a:rPr lang="ro-RO" dirty="0"/>
              <a:t>Secțiune longitudinală la nivelul articulației falangiene proximale, </a:t>
            </a:r>
            <a:endParaRPr lang="en-GB" dirty="0"/>
          </a:p>
          <a:p>
            <a:r>
              <a:rPr lang="ro-RO" dirty="0"/>
              <a:t>unde se observă sinovită (s) și o eroziune masivă (e), falanga (f).</a:t>
            </a:r>
            <a:endParaRPr lang="en-GB" dirty="0"/>
          </a:p>
        </p:txBody>
      </p:sp>
    </p:spTree>
    <p:extLst>
      <p:ext uri="{BB962C8B-B14F-4D97-AF65-F5344CB8AC3E}">
        <p14:creationId xmlns:p14="http://schemas.microsoft.com/office/powerpoint/2010/main" val="1072895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5188032"/>
          </a:xfrm>
        </p:spPr>
        <p:txBody>
          <a:bodyPr>
            <a:normAutofit/>
          </a:bodyPr>
          <a:lstStyle/>
          <a:p>
            <a:pPr algn="just"/>
            <a:r>
              <a:rPr lang="ro-RO" dirty="0"/>
              <a:t>Radiografia de bazin în incidență anteroposterioară Ferguson pune în evidență modificările prezente la nivel sacroiliac. </a:t>
            </a:r>
          </a:p>
          <a:p>
            <a:pPr algn="just"/>
            <a:r>
              <a:rPr lang="ro-RO" dirty="0"/>
              <a:t>Sacroiliita este bilaterală, afectează 2/3 inferioare ale articulației, acoperită cu sinovială și este simetrică. </a:t>
            </a:r>
          </a:p>
          <a:p>
            <a:pPr algn="just"/>
            <a:r>
              <a:rPr lang="ro-RO" dirty="0"/>
              <a:t>Unilateralitatea nu este element care să excludă boala, orientează însă diagnosticul spre alte patologii din grupul SASN, artropatia psoriazică sau artrita reactivă. </a:t>
            </a:r>
          </a:p>
          <a:p>
            <a:pPr algn="just"/>
            <a:r>
              <a:rPr lang="ro-RO" dirty="0"/>
              <a:t>La început modificările se observă la nivel iliac apoi la nivel sacrat </a:t>
            </a:r>
            <a:endParaRPr lang="en-GB" dirty="0"/>
          </a:p>
        </p:txBody>
      </p:sp>
      <p:sp>
        <p:nvSpPr>
          <p:cNvPr id="2" name="Title 1"/>
          <p:cNvSpPr>
            <a:spLocks noGrp="1"/>
          </p:cNvSpPr>
          <p:nvPr>
            <p:ph type="title"/>
          </p:nvPr>
        </p:nvSpPr>
        <p:spPr/>
        <p:txBody>
          <a:bodyPr>
            <a:normAutofit fontScale="90000"/>
          </a:bodyPr>
          <a:lstStyle/>
          <a:p>
            <a:r>
              <a:rPr lang="ro-RO" dirty="0"/>
              <a:t>Aspecte imagistice in spondilita anchilozantă</a:t>
            </a:r>
            <a:endParaRPr lang="en-GB" dirty="0"/>
          </a:p>
        </p:txBody>
      </p:sp>
    </p:spTree>
    <p:extLst>
      <p:ext uri="{BB962C8B-B14F-4D97-AF65-F5344CB8AC3E}">
        <p14:creationId xmlns:p14="http://schemas.microsoft.com/office/powerpoint/2010/main" val="10728955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338</TotalTime>
  <Words>2457</Words>
  <Application>Microsoft Office PowerPoint</Application>
  <PresentationFormat>On-screen Show (4:3)</PresentationFormat>
  <Paragraphs>207</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Lucida Sans Unicode</vt:lpstr>
      <vt:lpstr>Verdana</vt:lpstr>
      <vt:lpstr>Wingdings 2</vt:lpstr>
      <vt:lpstr>Wingdings 3</vt:lpstr>
      <vt:lpstr>Concourse</vt:lpstr>
      <vt:lpstr>Explorarea imagistică în Medicina Fizică și de Reabilitare – radiografie, tomografie, rezonanță magnetică nucleară, ecografie musculo-scheletală, osteodensitometrie DXA, Electrodiagnosticul</vt:lpstr>
      <vt:lpstr>Aspecte imagistice in artrita reumatoidă</vt:lpstr>
      <vt:lpstr>PowerPoint Presentation</vt:lpstr>
      <vt:lpstr>PowerPoint Presentation</vt:lpstr>
      <vt:lpstr>Aspect CT</vt:lpstr>
      <vt:lpstr>RMN</vt:lpstr>
      <vt:lpstr>Aspect Ecografic </vt:lpstr>
      <vt:lpstr>PowerPoint Presentation</vt:lpstr>
      <vt:lpstr>Aspecte imagistice in spondilita anchilozantă</vt:lpstr>
      <vt:lpstr>PowerPoint Presentation</vt:lpstr>
      <vt:lpstr>Alte investigații imagistice</vt:lpstr>
      <vt:lpstr>PowerPoint Presentation</vt:lpstr>
      <vt:lpstr>RMN/Ecografie</vt:lpstr>
      <vt:lpstr>Aspecte imagistice spondiloza cervicală</vt:lpstr>
      <vt:lpstr>PowerPoint Presentation</vt:lpstr>
      <vt:lpstr>Aspecte imagistice în discopatia dorsală  Boala hiperostozantă Rotes-Querol-Forestier</vt:lpstr>
      <vt:lpstr>Aspecte imagistice  Spondiloza lombară</vt:lpstr>
      <vt:lpstr>PowerPoint Presentation</vt:lpstr>
      <vt:lpstr>RX RMN</vt:lpstr>
      <vt:lpstr>PowerPoint Presentation</vt:lpstr>
      <vt:lpstr>PowerPoint Presentation</vt:lpstr>
      <vt:lpstr>CT</vt:lpstr>
      <vt:lpstr>Aspecte imagistice în coxartroză</vt:lpstr>
      <vt:lpstr>PowerPoint Presentation</vt:lpstr>
      <vt:lpstr>PowerPoint Presentation</vt:lpstr>
      <vt:lpstr>RX CT RMN</vt:lpstr>
      <vt:lpstr>Aspecte imagistice în gonartroza</vt:lpstr>
      <vt:lpstr>PowerPoint Presentation</vt:lpstr>
      <vt:lpstr>PowerPoint Presentation</vt:lpstr>
      <vt:lpstr>PowerPoint Presentation</vt:lpstr>
      <vt:lpstr>PowerPoint Presentation</vt:lpstr>
      <vt:lpstr>Aspecte imagistice în artroza mâinilor</vt:lpstr>
      <vt:lpstr>PowerPoint Presentation</vt:lpstr>
      <vt:lpstr>Aspecte imagistice în osteoporoză</vt:lpstr>
      <vt:lpstr>PowerPoint Presentation</vt:lpstr>
      <vt:lpstr>RX evolutiv</vt:lpstr>
      <vt:lpstr>DEXA lombar/Whole body</vt:lpstr>
      <vt:lpstr>Electrodiagnostic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Explorarea imagistică în Medicina Fizică și de Reabilitare – radiografie, tomografie, rezonanță magnetică nucleară, ecografie musculo-scheletală, osteodensitometrie DXA, Electrodiagnosticul</dc:title>
  <dc:creator>Ana Maria</dc:creator>
  <cp:lastModifiedBy>George-Ovidiu Cioroianu</cp:lastModifiedBy>
  <cp:revision>26</cp:revision>
  <dcterms:created xsi:type="dcterms:W3CDTF">2020-11-22T17:01:46Z</dcterms:created>
  <dcterms:modified xsi:type="dcterms:W3CDTF">2020-11-24T22:01:17Z</dcterms:modified>
</cp:coreProperties>
</file>